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77"/>
  </p:notesMasterIdLst>
  <p:sldIdLst>
    <p:sldId id="256" r:id="rId2"/>
    <p:sldId id="257" r:id="rId3"/>
    <p:sldId id="259" r:id="rId4"/>
    <p:sldId id="284" r:id="rId5"/>
    <p:sldId id="285" r:id="rId6"/>
    <p:sldId id="258" r:id="rId7"/>
    <p:sldId id="286" r:id="rId8"/>
    <p:sldId id="287" r:id="rId9"/>
    <p:sldId id="261" r:id="rId10"/>
    <p:sldId id="288" r:id="rId11"/>
    <p:sldId id="289" r:id="rId12"/>
    <p:sldId id="290" r:id="rId13"/>
    <p:sldId id="260" r:id="rId14"/>
    <p:sldId id="262" r:id="rId15"/>
    <p:sldId id="291" r:id="rId16"/>
    <p:sldId id="263" r:id="rId17"/>
    <p:sldId id="292" r:id="rId18"/>
    <p:sldId id="265" r:id="rId19"/>
    <p:sldId id="264" r:id="rId20"/>
    <p:sldId id="266" r:id="rId21"/>
    <p:sldId id="267" r:id="rId22"/>
    <p:sldId id="268" r:id="rId23"/>
    <p:sldId id="269" r:id="rId24"/>
    <p:sldId id="293" r:id="rId25"/>
    <p:sldId id="270" r:id="rId26"/>
    <p:sldId id="271" r:id="rId27"/>
    <p:sldId id="294" r:id="rId28"/>
    <p:sldId id="295" r:id="rId29"/>
    <p:sldId id="272" r:id="rId30"/>
    <p:sldId id="274" r:id="rId31"/>
    <p:sldId id="296" r:id="rId32"/>
    <p:sldId id="297" r:id="rId33"/>
    <p:sldId id="298" r:id="rId34"/>
    <p:sldId id="299" r:id="rId35"/>
    <p:sldId id="300" r:id="rId36"/>
    <p:sldId id="301" r:id="rId37"/>
    <p:sldId id="275" r:id="rId38"/>
    <p:sldId id="276" r:id="rId39"/>
    <p:sldId id="277" r:id="rId40"/>
    <p:sldId id="278" r:id="rId41"/>
    <p:sldId id="302" r:id="rId42"/>
    <p:sldId id="279" r:id="rId43"/>
    <p:sldId id="303" r:id="rId44"/>
    <p:sldId id="280" r:id="rId45"/>
    <p:sldId id="304" r:id="rId46"/>
    <p:sldId id="305" r:id="rId47"/>
    <p:sldId id="306" r:id="rId48"/>
    <p:sldId id="307" r:id="rId49"/>
    <p:sldId id="308" r:id="rId50"/>
    <p:sldId id="281"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23E2E1B-2BB3-4313-9041-F86F0AD864C4}">
  <a:tblStyle styleId="{323E2E1B-2BB3-4313-9041-F86F0AD864C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90" d="100"/>
          <a:sy n="90" d="100"/>
        </p:scale>
        <p:origin x="174" y="41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p14="http://schemas.microsoft.com/office/powerpoint/2010/main" val="1328342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55226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168046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144739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95423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292749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1108292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311822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1314594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272126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1155550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 xmlns:p14="http://schemas.microsoft.com/office/powerpoint/2010/main" val="175435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631706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 xmlns:p14="http://schemas.microsoft.com/office/powerpoint/2010/main" val="1679735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 xmlns:p14="http://schemas.microsoft.com/office/powerpoint/2010/main" val="763063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29182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723856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856991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dirty="0"/>
          </a:p>
        </p:txBody>
      </p:sp>
    </p:spTree>
    <p:extLst>
      <p:ext uri="{BB962C8B-B14F-4D97-AF65-F5344CB8AC3E}">
        <p14:creationId xmlns="" xmlns:p14="http://schemas.microsoft.com/office/powerpoint/2010/main" val="344048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130497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243702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234644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283946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336056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304170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 xmlns:p14="http://schemas.microsoft.com/office/powerpoint/2010/main" val="77161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912025" y="2116750"/>
            <a:ext cx="58026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Shape 14"/>
          <p:cNvSpPr txBox="1">
            <a:spLocks noGrp="1"/>
          </p:cNvSpPr>
          <p:nvPr>
            <p:ph type="subTitle" idx="1"/>
          </p:nvPr>
        </p:nvSpPr>
        <p:spPr>
          <a:xfrm>
            <a:off x="1912025" y="3144851"/>
            <a:ext cx="5802600" cy="784800"/>
          </a:xfrm>
          <a:prstGeom prst="rect">
            <a:avLst/>
          </a:prstGeom>
        </p:spPr>
        <p:txBody>
          <a:bodyPr spcFirstLastPara="1" wrap="square" lIns="91425" tIns="91425" rIns="91425" bIns="91425" anchor="t" anchorCtr="0"/>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5" name="Shape 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1809500" y="1476000"/>
            <a:ext cx="6128100" cy="8199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b="1" i="1"/>
            </a:lvl1pPr>
            <a:lvl2pPr marL="914400" lvl="1" indent="-381000" rtl="0">
              <a:spcBef>
                <a:spcPts val="0"/>
              </a:spcBef>
              <a:spcAft>
                <a:spcPts val="0"/>
              </a:spcAft>
              <a:buSzPts val="2400"/>
              <a:buChar char="◆"/>
              <a:defRPr b="1" i="1"/>
            </a:lvl2pPr>
            <a:lvl3pPr marL="1371600" lvl="2" indent="-381000" rtl="0">
              <a:spcBef>
                <a:spcPts val="0"/>
              </a:spcBef>
              <a:spcAft>
                <a:spcPts val="0"/>
              </a:spcAft>
              <a:buSzPts val="2400"/>
              <a:buChar char="◇"/>
              <a:defRPr b="1" i="1"/>
            </a:lvl3pPr>
            <a:lvl4pPr marL="1828800" lvl="3" indent="-342900" rtl="0">
              <a:spcBef>
                <a:spcPts val="0"/>
              </a:spcBef>
              <a:spcAft>
                <a:spcPts val="0"/>
              </a:spcAft>
              <a:buSzPts val="1800"/>
              <a:buChar char="⬥"/>
              <a:defRPr b="1" i="1"/>
            </a:lvl4pPr>
            <a:lvl5pPr marL="2286000" lvl="4" indent="-342900" rtl="0">
              <a:spcBef>
                <a:spcPts val="0"/>
              </a:spcBef>
              <a:spcAft>
                <a:spcPts val="0"/>
              </a:spcAft>
              <a:buSzPts val="1800"/>
              <a:buChar char="⬦"/>
              <a:defRPr b="1" i="1"/>
            </a:lvl5pPr>
            <a:lvl6pPr marL="2743200" lvl="5" indent="-342900" rtl="0">
              <a:spcBef>
                <a:spcPts val="0"/>
              </a:spcBef>
              <a:spcAft>
                <a:spcPts val="0"/>
              </a:spcAft>
              <a:buSzPts val="1800"/>
              <a:buChar char="⬦"/>
              <a:defRPr b="1" i="1"/>
            </a:lvl6pPr>
            <a:lvl7pPr marL="3200400" lvl="6" indent="-342900" rtl="0">
              <a:spcBef>
                <a:spcPts val="0"/>
              </a:spcBef>
              <a:spcAft>
                <a:spcPts val="0"/>
              </a:spcAft>
              <a:buSzPts val="1800"/>
              <a:buChar char="⬦"/>
              <a:defRPr b="1" i="1"/>
            </a:lvl7pPr>
            <a:lvl8pPr marL="3657600" lvl="7" indent="-342900" rtl="0">
              <a:spcBef>
                <a:spcPts val="0"/>
              </a:spcBef>
              <a:spcAft>
                <a:spcPts val="0"/>
              </a:spcAft>
              <a:buSzPts val="1800"/>
              <a:buChar char="⬦"/>
              <a:defRPr b="1" i="1"/>
            </a:lvl8pPr>
            <a:lvl9pPr marL="4114800" lvl="8" indent="-342900">
              <a:spcBef>
                <a:spcPts val="0"/>
              </a:spcBef>
              <a:spcAft>
                <a:spcPts val="0"/>
              </a:spcAft>
              <a:buSzPts val="1800"/>
              <a:buChar char="⬦"/>
              <a:defRPr b="1" i="1"/>
            </a:lvl9pPr>
          </a:lstStyle>
          <a:p>
            <a:endParaRPr/>
          </a:p>
        </p:txBody>
      </p:sp>
      <p:sp>
        <p:nvSpPr>
          <p:cNvPr id="18" name="Shape 18"/>
          <p:cNvSpPr txBox="1"/>
          <p:nvPr/>
        </p:nvSpPr>
        <p:spPr>
          <a:xfrm>
            <a:off x="1705475" y="975394"/>
            <a:ext cx="1957200" cy="65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19" name="Shape 1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Shape 22"/>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3" name="Shape 2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cxnSp>
        <p:nvCxnSpPr>
          <p:cNvPr id="24" name="Shape 24"/>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Shape 27"/>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8" name="Shape 28"/>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9" name="Shape 2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cxnSp>
        <p:nvCxnSpPr>
          <p:cNvPr id="30" name="Shape 30"/>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3" name="Shape 33"/>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4" name="Shape 34"/>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Shape 35"/>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Shape 3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cxnSp>
        <p:nvCxnSpPr>
          <p:cNvPr id="37" name="Shape 37"/>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0" name="Shape 4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cxnSp>
        <p:nvCxnSpPr>
          <p:cNvPr id="41" name="Shape 41"/>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44" name="Shape 4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cxnSp>
        <p:nvCxnSpPr>
          <p:cNvPr id="45" name="Shape 45"/>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right">
  <p:cSld name="CAPTION_ONLY_1">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6657400" y="838500"/>
            <a:ext cx="1497600" cy="3321300"/>
          </a:xfrm>
          <a:prstGeom prst="rect">
            <a:avLst/>
          </a:prstGeom>
        </p:spPr>
        <p:txBody>
          <a:bodyPr spcFirstLastPara="1" wrap="square" lIns="91425" tIns="91425" rIns="91425" bIns="91425" anchor="t" anchorCtr="0"/>
          <a:lstStyle>
            <a:lvl1pPr marL="457200" lvl="0" indent="-228600" rtl="0">
              <a:spcBef>
                <a:spcPts val="360"/>
              </a:spcBef>
              <a:spcAft>
                <a:spcPts val="0"/>
              </a:spcAft>
              <a:buClr>
                <a:srgbClr val="666666"/>
              </a:buClr>
              <a:buSzPts val="1600"/>
              <a:buNone/>
              <a:defRPr sz="1600" i="1">
                <a:solidFill>
                  <a:srgbClr val="666666"/>
                </a:solidFill>
              </a:defRPr>
            </a:lvl1pPr>
          </a:lstStyle>
          <a:p>
            <a:endParaRPr/>
          </a:p>
        </p:txBody>
      </p:sp>
      <p:sp>
        <p:nvSpPr>
          <p:cNvPr id="48" name="Shape 4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cxnSp>
        <p:nvCxnSpPr>
          <p:cNvPr id="49" name="Shape 49"/>
          <p:cNvCxnSpPr/>
          <p:nvPr/>
        </p:nvCxnSpPr>
        <p:spPr>
          <a:xfrm>
            <a:off x="6428800" y="990300"/>
            <a:ext cx="0" cy="31227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pic>
        <p:nvPicPr>
          <p:cNvPr id="6" name="Shape 6" descr="libro.png"/>
          <p:cNvPicPr preferRelativeResize="0"/>
          <p:nvPr/>
        </p:nvPicPr>
        <p:blipFill>
          <a:blip r:embed="rId13">
            <a:alphaModFix/>
          </a:blip>
          <a:stretch>
            <a:fillRect/>
          </a:stretch>
        </p:blipFill>
        <p:spPr>
          <a:xfrm>
            <a:off x="0" y="0"/>
            <a:ext cx="9144000" cy="5143500"/>
          </a:xfrm>
          <a:prstGeom prst="rect">
            <a:avLst/>
          </a:prstGeom>
          <a:noFill/>
          <a:ln>
            <a:noFill/>
          </a:ln>
        </p:spPr>
      </p:pic>
      <p:sp>
        <p:nvSpPr>
          <p:cNvPr id="7" name="Shape 7"/>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Shape 8"/>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Shape 9"/>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666666"/>
                </a:solidFill>
                <a:latin typeface="Tinos"/>
                <a:ea typeface="Tinos"/>
                <a:cs typeface="Tinos"/>
                <a:sym typeface="Tinos"/>
              </a:defRPr>
            </a:lvl1pPr>
            <a:lvl2pPr lvl="1" algn="r">
              <a:buNone/>
              <a:defRPr sz="1200">
                <a:solidFill>
                  <a:srgbClr val="666666"/>
                </a:solidFill>
                <a:latin typeface="Tinos"/>
                <a:ea typeface="Tinos"/>
                <a:cs typeface="Tinos"/>
                <a:sym typeface="Tinos"/>
              </a:defRPr>
            </a:lvl2pPr>
            <a:lvl3pPr lvl="2" algn="r">
              <a:buNone/>
              <a:defRPr sz="1200">
                <a:solidFill>
                  <a:srgbClr val="666666"/>
                </a:solidFill>
                <a:latin typeface="Tinos"/>
                <a:ea typeface="Tinos"/>
                <a:cs typeface="Tinos"/>
                <a:sym typeface="Tinos"/>
              </a:defRPr>
            </a:lvl3pPr>
            <a:lvl4pPr lvl="3" algn="r">
              <a:buNone/>
              <a:defRPr sz="1200">
                <a:solidFill>
                  <a:srgbClr val="666666"/>
                </a:solidFill>
                <a:latin typeface="Tinos"/>
                <a:ea typeface="Tinos"/>
                <a:cs typeface="Tinos"/>
                <a:sym typeface="Tinos"/>
              </a:defRPr>
            </a:lvl4pPr>
            <a:lvl5pPr lvl="4" algn="r">
              <a:buNone/>
              <a:defRPr sz="1200">
                <a:solidFill>
                  <a:srgbClr val="666666"/>
                </a:solidFill>
                <a:latin typeface="Tinos"/>
                <a:ea typeface="Tinos"/>
                <a:cs typeface="Tinos"/>
                <a:sym typeface="Tinos"/>
              </a:defRPr>
            </a:lvl5pPr>
            <a:lvl6pPr lvl="5" algn="r">
              <a:buNone/>
              <a:defRPr sz="1200">
                <a:solidFill>
                  <a:srgbClr val="666666"/>
                </a:solidFill>
                <a:latin typeface="Tinos"/>
                <a:ea typeface="Tinos"/>
                <a:cs typeface="Tinos"/>
                <a:sym typeface="Tinos"/>
              </a:defRPr>
            </a:lvl6pPr>
            <a:lvl7pPr lvl="6" algn="r">
              <a:buNone/>
              <a:defRPr sz="1200">
                <a:solidFill>
                  <a:srgbClr val="666666"/>
                </a:solidFill>
                <a:latin typeface="Tinos"/>
                <a:ea typeface="Tinos"/>
                <a:cs typeface="Tinos"/>
                <a:sym typeface="Tinos"/>
              </a:defRPr>
            </a:lvl7pPr>
            <a:lvl8pPr lvl="7" algn="r">
              <a:buNone/>
              <a:defRPr sz="1200">
                <a:solidFill>
                  <a:srgbClr val="666666"/>
                </a:solidFill>
                <a:latin typeface="Tinos"/>
                <a:ea typeface="Tinos"/>
                <a:cs typeface="Tinos"/>
                <a:sym typeface="Tinos"/>
              </a:defRPr>
            </a:lvl8pPr>
            <a:lvl9pPr lvl="8" algn="r">
              <a:buNone/>
              <a:defRPr sz="1200">
                <a:solidFill>
                  <a:srgbClr val="666666"/>
                </a:solidFill>
                <a:latin typeface="Tinos"/>
                <a:ea typeface="Tinos"/>
                <a:cs typeface="Tinos"/>
                <a:sym typeface="Tinos"/>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dissolv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3" name="2 Título"/>
          <p:cNvSpPr>
            <a:spLocks noGrp="1"/>
          </p:cNvSpPr>
          <p:nvPr>
            <p:ph type="ctrTitle"/>
          </p:nvPr>
        </p:nvSpPr>
        <p:spPr>
          <a:xfrm>
            <a:off x="2285984" y="1928808"/>
            <a:ext cx="5877062" cy="1159800"/>
          </a:xfrm>
        </p:spPr>
        <p:txBody>
          <a:bodyPr/>
          <a:lstStyle/>
          <a:p>
            <a:r>
              <a:rPr lang="es-MX" i="1" dirty="0" smtClean="0">
                <a:latin typeface="Times New Roman" pitchFamily="18" charset="0"/>
                <a:cs typeface="Times New Roman" pitchFamily="18" charset="0"/>
              </a:rPr>
              <a:t>Instituto </a:t>
            </a:r>
            <a:r>
              <a:rPr lang="es-MX" i="1" dirty="0" err="1" smtClean="0">
                <a:latin typeface="Times New Roman" pitchFamily="18" charset="0"/>
                <a:cs typeface="Times New Roman" pitchFamily="18" charset="0"/>
              </a:rPr>
              <a:t>Andersen</a:t>
            </a:r>
            <a:r>
              <a:rPr lang="es-MX" i="1" dirty="0" smtClean="0">
                <a:latin typeface="Times New Roman" pitchFamily="18" charset="0"/>
                <a:cs typeface="Times New Roman" pitchFamily="18" charset="0"/>
              </a:rPr>
              <a:t> </a:t>
            </a:r>
            <a:endParaRPr lang="es-MX" i="1" dirty="0">
              <a:latin typeface="Times New Roman" pitchFamily="18" charset="0"/>
              <a:cs typeface="Times New Roman" pitchFamily="18" charset="0"/>
            </a:endParaRPr>
          </a:p>
        </p:txBody>
      </p:sp>
      <p:sp>
        <p:nvSpPr>
          <p:cNvPr id="4" name="3 Rectángulo"/>
          <p:cNvSpPr/>
          <p:nvPr/>
        </p:nvSpPr>
        <p:spPr>
          <a:xfrm>
            <a:off x="2643174" y="2857502"/>
            <a:ext cx="4572000" cy="523220"/>
          </a:xfrm>
          <a:prstGeom prst="rect">
            <a:avLst/>
          </a:prstGeom>
        </p:spPr>
        <p:txBody>
          <a:bodyPr>
            <a:spAutoFit/>
          </a:bodyPr>
          <a:lstStyle/>
          <a:p>
            <a:pPr algn="ctr"/>
            <a:r>
              <a:rPr lang="es-MX" sz="1800" dirty="0" smtClean="0"/>
              <a:t>División Preparatoria</a:t>
            </a:r>
            <a:br>
              <a:rPr lang="es-MX" sz="1800" dirty="0" smtClean="0"/>
            </a:br>
            <a:r>
              <a:rPr lang="es-MX" sz="1000" dirty="0" smtClean="0"/>
              <a:t>Incorporada a la UNAM 1301</a:t>
            </a:r>
            <a:endParaRPr lang="es-MX" sz="1000" dirty="0"/>
          </a:p>
        </p:txBody>
      </p:sp>
      <p:pic>
        <p:nvPicPr>
          <p:cNvPr id="5" name="Picture 4" descr="Resultado de imagen para instituto andersen"/>
          <p:cNvPicPr>
            <a:picLocks noChangeAspect="1" noChangeArrowheads="1"/>
          </p:cNvPicPr>
          <p:nvPr/>
        </p:nvPicPr>
        <p:blipFill>
          <a:blip r:embed="rId3" cstate="print"/>
          <a:srcRect/>
          <a:stretch>
            <a:fillRect/>
          </a:stretch>
        </p:blipFill>
        <p:spPr bwMode="auto">
          <a:xfrm>
            <a:off x="1500166" y="642924"/>
            <a:ext cx="1143008" cy="11430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10</a:t>
            </a:fld>
            <a:endParaRPr lang="es-MX"/>
          </a:p>
        </p:txBody>
      </p:sp>
      <p:sp>
        <p:nvSpPr>
          <p:cNvPr id="8" name="1 Título"/>
          <p:cNvSpPr>
            <a:spLocks noGrp="1"/>
          </p:cNvSpPr>
          <p:nvPr>
            <p:ph type="title"/>
          </p:nvPr>
        </p:nvSpPr>
        <p:spPr>
          <a:xfrm>
            <a:off x="1643042" y="642924"/>
            <a:ext cx="6143668" cy="714372"/>
          </a:xfrm>
        </p:spPr>
        <p:txBody>
          <a:bodyPr>
            <a:normAutofit/>
          </a:bodyPr>
          <a:lstStyle/>
          <a:p>
            <a:r>
              <a:rPr lang="es-MX" dirty="0" smtClean="0"/>
              <a:t>Objetivo de cada asignatura involucrada</a:t>
            </a:r>
            <a:endParaRPr lang="es-MX" dirty="0"/>
          </a:p>
        </p:txBody>
      </p:sp>
      <p:graphicFrame>
        <p:nvGraphicFramePr>
          <p:cNvPr id="9" name="8 Tabla"/>
          <p:cNvGraphicFramePr>
            <a:graphicFrameLocks noGrp="1"/>
          </p:cNvGraphicFramePr>
          <p:nvPr/>
        </p:nvGraphicFramePr>
        <p:xfrm>
          <a:off x="1928794" y="1928808"/>
          <a:ext cx="6096000" cy="174244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70840">
                <a:tc>
                  <a:txBody>
                    <a:bodyPr/>
                    <a:lstStyle/>
                    <a:p>
                      <a:r>
                        <a:rPr lang="es-MX" sz="1400" dirty="0" smtClean="0"/>
                        <a:t>Dibujo Técnico</a:t>
                      </a:r>
                      <a:endParaRPr lang="es-MX" sz="1400" dirty="0"/>
                    </a:p>
                  </a:txBody>
                  <a:tcPr/>
                </a:tc>
                <a:tc>
                  <a:txBody>
                    <a:bodyPr/>
                    <a:lstStyle/>
                    <a:p>
                      <a:r>
                        <a:rPr lang="es-MX" sz="1400" dirty="0" smtClean="0"/>
                        <a:t>Filosofía</a:t>
                      </a:r>
                      <a:endParaRPr lang="es-MX" sz="1400" dirty="0"/>
                    </a:p>
                  </a:txBody>
                  <a:tcPr/>
                </a:tc>
                <a:tc>
                  <a:txBody>
                    <a:bodyPr/>
                    <a:lstStyle/>
                    <a:p>
                      <a:r>
                        <a:rPr lang="es-MX" sz="1400" dirty="0" smtClean="0"/>
                        <a:t>Derecho</a:t>
                      </a:r>
                      <a:endParaRPr lang="es-MX" sz="1400" dirty="0"/>
                    </a:p>
                  </a:txBody>
                  <a:tcPr/>
                </a:tc>
                <a:extLst>
                  <a:ext uri="{0D108BD9-81ED-4DB2-BD59-A6C34878D82A}">
                    <a16:rowId xmlns="" xmlns:a16="http://schemas.microsoft.com/office/drawing/2014/main" val="10000"/>
                  </a:ext>
                </a:extLst>
              </a:tr>
              <a:tr h="370840">
                <a:tc>
                  <a:txBody>
                    <a:bodyPr/>
                    <a:lstStyle/>
                    <a:p>
                      <a:pPr fontAlgn="t"/>
                      <a:r>
                        <a:rPr lang="es-ES" sz="1400" dirty="0" smtClean="0"/>
                        <a:t>Explicar desde un punto de vista holístico la concordancia entre construcción y ambiente</a:t>
                      </a:r>
                      <a:endParaRPr lang="es-MX" sz="1400" dirty="0" smtClean="0"/>
                    </a:p>
                  </a:txBody>
                  <a:tcPr/>
                </a:tc>
                <a:tc>
                  <a:txBody>
                    <a:bodyPr/>
                    <a:lstStyle/>
                    <a:p>
                      <a:pPr fontAlgn="t"/>
                      <a:r>
                        <a:rPr lang="es-ES" sz="1400" dirty="0" smtClean="0"/>
                        <a:t>Identificar los mecanismos de control social y su repercusión en todos los ámbitos de la vida cotidiana</a:t>
                      </a:r>
                      <a:endParaRPr lang="es-MX"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Identificar la evolución del marco legal del régimen carcelario y su repercusión en otras disciplinas culturales </a:t>
                      </a:r>
                      <a:endParaRPr lang="es-MX" sz="1400" dirty="0" smtClean="0"/>
                    </a:p>
                    <a:p>
                      <a:endParaRPr lang="es-MX" sz="1400" dirty="0"/>
                    </a:p>
                  </a:txBody>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11</a:t>
            </a:fld>
            <a:endParaRPr lang="es-MX"/>
          </a:p>
        </p:txBody>
      </p:sp>
      <p:sp>
        <p:nvSpPr>
          <p:cNvPr id="5" name="1 Título"/>
          <p:cNvSpPr>
            <a:spLocks noGrp="1"/>
          </p:cNvSpPr>
          <p:nvPr>
            <p:ph type="title"/>
          </p:nvPr>
        </p:nvSpPr>
        <p:spPr>
          <a:xfrm>
            <a:off x="1500166" y="214296"/>
            <a:ext cx="7000924" cy="1143000"/>
          </a:xfrm>
        </p:spPr>
        <p:txBody>
          <a:bodyPr>
            <a:normAutofit/>
          </a:bodyPr>
          <a:lstStyle/>
          <a:p>
            <a:r>
              <a:rPr lang="es-MX" dirty="0" smtClean="0"/>
              <a:t>Pregunta</a:t>
            </a:r>
            <a:r>
              <a:rPr lang="es-ES" dirty="0" smtClean="0"/>
              <a:t> generadora</a:t>
            </a:r>
            <a:br>
              <a:rPr lang="es-ES" dirty="0" smtClean="0"/>
            </a:br>
            <a:r>
              <a:rPr lang="es-ES" dirty="0" smtClean="0"/>
              <a:t>(planteamiento del problema)</a:t>
            </a:r>
            <a:endParaRPr lang="es-MX" dirty="0"/>
          </a:p>
        </p:txBody>
      </p:sp>
      <p:sp>
        <p:nvSpPr>
          <p:cNvPr id="6" name="2 Marcador de contenido"/>
          <p:cNvSpPr txBox="1">
            <a:spLocks/>
          </p:cNvSpPr>
          <p:nvPr/>
        </p:nvSpPr>
        <p:spPr>
          <a:xfrm>
            <a:off x="1285852" y="1491630"/>
            <a:ext cx="3714776" cy="2664296"/>
          </a:xfrm>
          <a:prstGeom prst="rect">
            <a:avLst/>
          </a:prstGeom>
          <a:noFill/>
          <a:ln>
            <a:noFill/>
          </a:ln>
        </p:spPr>
        <p:txBody>
          <a:bodyPr spcFirstLastPara="1" wrap="square" lIns="91425" tIns="91425" rIns="91425" bIns="91425" anchor="t" anchorCtr="0"/>
          <a:lstStyle/>
          <a:p>
            <a:pPr marL="457200" marR="0" lvl="0" indent="-393700" algn="l" defTabSz="914400" rtl="0" eaLnBrk="1" fontAlgn="auto" latinLnBrk="0" hangingPunct="1">
              <a:lnSpc>
                <a:spcPct val="115000"/>
              </a:lnSpc>
              <a:spcBef>
                <a:spcPts val="600"/>
              </a:spcBef>
              <a:spcAft>
                <a:spcPts val="0"/>
              </a:spcAft>
              <a:buClr>
                <a:srgbClr val="25212A"/>
              </a:buClr>
              <a:buSzPts val="2600"/>
              <a:buFont typeface="Tinos"/>
              <a:buChar char="◈"/>
              <a:tabLst/>
              <a:defRPr/>
            </a:pPr>
            <a:r>
              <a:rPr kumimoji="0" lang="es-ES" sz="1900" b="0" i="0" u="none" strike="noStrike" kern="0" cap="none" spc="0" normalizeH="0" baseline="0" noProof="0" dirty="0" smtClean="0">
                <a:ln>
                  <a:noFill/>
                </a:ln>
                <a:solidFill>
                  <a:srgbClr val="000000"/>
                </a:solidFill>
                <a:effectLst/>
                <a:uLnTx/>
                <a:uFillTx/>
                <a:latin typeface="Calibri" pitchFamily="34" charset="0"/>
                <a:ea typeface="Century Gothic"/>
                <a:cs typeface="Century Gothic"/>
                <a:sym typeface="Tinos"/>
              </a:rPr>
              <a:t>¿Cómo sirve la Arquitectura al ejercicio del poder?</a:t>
            </a:r>
            <a:endParaRPr kumimoji="0" lang="es-MX" sz="1900" b="0" i="0" u="none" strike="noStrike" kern="0" cap="none" spc="0" normalizeH="0" baseline="0" noProof="0" dirty="0">
              <a:ln>
                <a:noFill/>
              </a:ln>
              <a:solidFill>
                <a:srgbClr val="000000"/>
              </a:solidFill>
              <a:effectLst/>
              <a:uLnTx/>
              <a:uFillTx/>
              <a:latin typeface="Calibri" pitchFamily="34" charset="0"/>
              <a:ea typeface="Arial"/>
              <a:cs typeface="Tinos"/>
              <a:sym typeface="Tinos"/>
            </a:endParaRPr>
          </a:p>
        </p:txBody>
      </p:sp>
      <p:pic>
        <p:nvPicPr>
          <p:cNvPr id="7" name="Picture 2" descr="Resultado de imagen para lecumberri fotos"/>
          <p:cNvPicPr>
            <a:picLocks noChangeAspect="1" noChangeArrowheads="1"/>
          </p:cNvPicPr>
          <p:nvPr/>
        </p:nvPicPr>
        <p:blipFill>
          <a:blip r:embed="rId2" cstate="print"/>
          <a:srcRect/>
          <a:stretch>
            <a:fillRect/>
          </a:stretch>
        </p:blipFill>
        <p:spPr bwMode="auto">
          <a:xfrm>
            <a:off x="5357818" y="1714494"/>
            <a:ext cx="2857520" cy="2086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12</a:t>
            </a:fld>
            <a:endParaRPr lang="es-MX"/>
          </a:p>
        </p:txBody>
      </p:sp>
      <p:sp>
        <p:nvSpPr>
          <p:cNvPr id="5" name="1 Título"/>
          <p:cNvSpPr>
            <a:spLocks noGrp="1"/>
          </p:cNvSpPr>
          <p:nvPr>
            <p:ph type="title"/>
          </p:nvPr>
        </p:nvSpPr>
        <p:spPr>
          <a:xfrm>
            <a:off x="1285852" y="642924"/>
            <a:ext cx="7072362" cy="714380"/>
          </a:xfrm>
        </p:spPr>
        <p:txBody>
          <a:bodyPr>
            <a:normAutofit fontScale="90000"/>
          </a:bodyPr>
          <a:lstStyle/>
          <a:p>
            <a:pPr algn="ctr"/>
            <a:r>
              <a:rPr lang="es-MX" dirty="0" smtClean="0"/>
              <a:t>Contenidos. Temas y productos propuestos, organizados por etapas y en forma cronológica</a:t>
            </a:r>
            <a:r>
              <a:rPr lang="es-MX" sz="2700" dirty="0" smtClean="0"/>
              <a:t>.</a:t>
            </a:r>
            <a:endParaRPr lang="es-MX" dirty="0"/>
          </a:p>
        </p:txBody>
      </p:sp>
      <p:graphicFrame>
        <p:nvGraphicFramePr>
          <p:cNvPr id="6" name="5 Tabla"/>
          <p:cNvGraphicFramePr>
            <a:graphicFrameLocks noGrp="1"/>
          </p:cNvGraphicFramePr>
          <p:nvPr/>
        </p:nvGraphicFramePr>
        <p:xfrm>
          <a:off x="1500166" y="1428742"/>
          <a:ext cx="6786605" cy="2714644"/>
        </p:xfrm>
        <a:graphic>
          <a:graphicData uri="http://schemas.openxmlformats.org/drawingml/2006/table">
            <a:tbl>
              <a:tblPr/>
              <a:tblGrid>
                <a:gridCol w="1833349">
                  <a:extLst>
                    <a:ext uri="{9D8B030D-6E8A-4147-A177-3AD203B41FA5}">
                      <a16:colId xmlns="" xmlns:a16="http://schemas.microsoft.com/office/drawing/2014/main" val="20000"/>
                    </a:ext>
                  </a:extLst>
                </a:gridCol>
                <a:gridCol w="450296">
                  <a:extLst>
                    <a:ext uri="{9D8B030D-6E8A-4147-A177-3AD203B41FA5}">
                      <a16:colId xmlns="" xmlns:a16="http://schemas.microsoft.com/office/drawing/2014/main" val="20001"/>
                    </a:ext>
                  </a:extLst>
                </a:gridCol>
                <a:gridCol w="450296">
                  <a:extLst>
                    <a:ext uri="{9D8B030D-6E8A-4147-A177-3AD203B41FA5}">
                      <a16:colId xmlns="" xmlns:a16="http://schemas.microsoft.com/office/drawing/2014/main" val="20002"/>
                    </a:ext>
                  </a:extLst>
                </a:gridCol>
                <a:gridCol w="450296">
                  <a:extLst>
                    <a:ext uri="{9D8B030D-6E8A-4147-A177-3AD203B41FA5}">
                      <a16:colId xmlns="" xmlns:a16="http://schemas.microsoft.com/office/drawing/2014/main" val="20003"/>
                    </a:ext>
                  </a:extLst>
                </a:gridCol>
                <a:gridCol w="450296">
                  <a:extLst>
                    <a:ext uri="{9D8B030D-6E8A-4147-A177-3AD203B41FA5}">
                      <a16:colId xmlns="" xmlns:a16="http://schemas.microsoft.com/office/drawing/2014/main" val="20004"/>
                    </a:ext>
                  </a:extLst>
                </a:gridCol>
                <a:gridCol w="450296">
                  <a:extLst>
                    <a:ext uri="{9D8B030D-6E8A-4147-A177-3AD203B41FA5}">
                      <a16:colId xmlns="" xmlns:a16="http://schemas.microsoft.com/office/drawing/2014/main" val="20005"/>
                    </a:ext>
                  </a:extLst>
                </a:gridCol>
                <a:gridCol w="450296">
                  <a:extLst>
                    <a:ext uri="{9D8B030D-6E8A-4147-A177-3AD203B41FA5}">
                      <a16:colId xmlns="" xmlns:a16="http://schemas.microsoft.com/office/drawing/2014/main" val="20006"/>
                    </a:ext>
                  </a:extLst>
                </a:gridCol>
                <a:gridCol w="450296">
                  <a:extLst>
                    <a:ext uri="{9D8B030D-6E8A-4147-A177-3AD203B41FA5}">
                      <a16:colId xmlns="" xmlns:a16="http://schemas.microsoft.com/office/drawing/2014/main" val="20007"/>
                    </a:ext>
                  </a:extLst>
                </a:gridCol>
                <a:gridCol w="450296">
                  <a:extLst>
                    <a:ext uri="{9D8B030D-6E8A-4147-A177-3AD203B41FA5}">
                      <a16:colId xmlns="" xmlns:a16="http://schemas.microsoft.com/office/drawing/2014/main" val="20008"/>
                    </a:ext>
                  </a:extLst>
                </a:gridCol>
                <a:gridCol w="450296">
                  <a:extLst>
                    <a:ext uri="{9D8B030D-6E8A-4147-A177-3AD203B41FA5}">
                      <a16:colId xmlns="" xmlns:a16="http://schemas.microsoft.com/office/drawing/2014/main" val="20009"/>
                    </a:ext>
                  </a:extLst>
                </a:gridCol>
                <a:gridCol w="450296">
                  <a:extLst>
                    <a:ext uri="{9D8B030D-6E8A-4147-A177-3AD203B41FA5}">
                      <a16:colId xmlns="" xmlns:a16="http://schemas.microsoft.com/office/drawing/2014/main" val="20010"/>
                    </a:ext>
                  </a:extLst>
                </a:gridCol>
                <a:gridCol w="450296">
                  <a:extLst>
                    <a:ext uri="{9D8B030D-6E8A-4147-A177-3AD203B41FA5}">
                      <a16:colId xmlns="" xmlns:a16="http://schemas.microsoft.com/office/drawing/2014/main" val="20011"/>
                    </a:ext>
                  </a:extLst>
                </a:gridCol>
              </a:tblGrid>
              <a:tr h="271465">
                <a:tc rowSpan="3">
                  <a:txBody>
                    <a:bodyPr/>
                    <a:lstStyle/>
                    <a:p>
                      <a:pPr algn="ctr">
                        <a:lnSpc>
                          <a:spcPct val="115000"/>
                        </a:lnSpc>
                        <a:spcAft>
                          <a:spcPts val="0"/>
                        </a:spcAft>
                      </a:pPr>
                      <a:r>
                        <a:rPr lang="es-MX" sz="1200" dirty="0">
                          <a:latin typeface="Calibri"/>
                          <a:ea typeface="Calibri"/>
                          <a:cs typeface="Times New Roman"/>
                        </a:rPr>
                        <a:t>ACTIVIDADES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gn="ctr">
                        <a:lnSpc>
                          <a:spcPct val="115000"/>
                        </a:lnSpc>
                        <a:spcAft>
                          <a:spcPts val="0"/>
                        </a:spcAft>
                      </a:pPr>
                      <a:r>
                        <a:rPr lang="es-MX" sz="1200">
                          <a:latin typeface="Calibri"/>
                          <a:ea typeface="Calibri"/>
                          <a:cs typeface="Times New Roman"/>
                        </a:rPr>
                        <a:t>MESES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71465">
                <a:tc vMerge="1">
                  <a:txBody>
                    <a:bodyPr/>
                    <a:lstStyle/>
                    <a:p>
                      <a:endParaRPr lang="es-MX"/>
                    </a:p>
                  </a:txBody>
                  <a:tcPr/>
                </a:tc>
                <a:tc gridSpan="4">
                  <a:txBody>
                    <a:bodyPr/>
                    <a:lstStyle/>
                    <a:p>
                      <a:pPr algn="ctr">
                        <a:lnSpc>
                          <a:spcPct val="115000"/>
                        </a:lnSpc>
                        <a:spcAft>
                          <a:spcPts val="0"/>
                        </a:spcAft>
                      </a:pPr>
                      <a:r>
                        <a:rPr lang="es-MX" sz="1200" dirty="0">
                          <a:latin typeface="Calibri"/>
                          <a:ea typeface="Calibri"/>
                          <a:cs typeface="Times New Roman"/>
                        </a:rPr>
                        <a:t>OCTUBRE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a:lnSpc>
                          <a:spcPct val="115000"/>
                        </a:lnSpc>
                        <a:spcAft>
                          <a:spcPts val="0"/>
                        </a:spcAft>
                      </a:pPr>
                      <a:r>
                        <a:rPr lang="es-MX" sz="1200">
                          <a:latin typeface="Calibri"/>
                          <a:ea typeface="Calibri"/>
                          <a:cs typeface="Times New Roman"/>
                        </a:rPr>
                        <a:t>NOVIEMBRE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a:lnSpc>
                          <a:spcPct val="115000"/>
                        </a:lnSpc>
                        <a:spcAft>
                          <a:spcPts val="0"/>
                        </a:spcAft>
                      </a:pPr>
                      <a:r>
                        <a:rPr lang="es-MX" sz="1200" dirty="0">
                          <a:latin typeface="Calibri"/>
                          <a:ea typeface="Calibri"/>
                          <a:cs typeface="Times New Roman"/>
                        </a:rPr>
                        <a:t>DICIEMBRE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1"/>
                  </a:ext>
                </a:extLst>
              </a:tr>
              <a:tr h="271465">
                <a:tc vMerge="1">
                  <a:txBody>
                    <a:bodyPr/>
                    <a:lstStyle/>
                    <a:p>
                      <a:endParaRPr lang="es-MX"/>
                    </a:p>
                  </a:txBody>
                  <a:tcPr/>
                </a:tc>
                <a:tc>
                  <a:txBody>
                    <a:bodyPr/>
                    <a:lstStyle/>
                    <a:p>
                      <a:pPr>
                        <a:lnSpc>
                          <a:spcPct val="115000"/>
                        </a:lnSpc>
                        <a:spcAft>
                          <a:spcPts val="0"/>
                        </a:spcAft>
                      </a:pPr>
                      <a:r>
                        <a:rPr lang="es-MX" sz="1200" dirty="0">
                          <a:latin typeface="Calibri"/>
                          <a:ea typeface="Calibri"/>
                          <a:cs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dirty="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dirty="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dirty="0">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dirty="0">
                          <a:latin typeface="Calibri"/>
                          <a:ea typeface="Calibri"/>
                          <a:cs typeface="Times New Roman"/>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latin typeface="Calibri"/>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latin typeface="Calibri"/>
                          <a:ea typeface="Calibri"/>
                          <a:cs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latin typeface="Calibri"/>
                          <a:ea typeface="Calibri"/>
                          <a:cs typeface="Times New Roman"/>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42928">
                <a:tc>
                  <a:txBody>
                    <a:bodyPr/>
                    <a:lstStyle/>
                    <a:p>
                      <a:pPr>
                        <a:lnSpc>
                          <a:spcPct val="115000"/>
                        </a:lnSpc>
                        <a:spcAft>
                          <a:spcPts val="0"/>
                        </a:spcAft>
                      </a:pPr>
                      <a:r>
                        <a:rPr lang="es-MX" sz="1200" dirty="0">
                          <a:latin typeface="Calibri"/>
                          <a:ea typeface="Calibri"/>
                          <a:cs typeface="Times New Roman"/>
                        </a:rPr>
                        <a:t>Trabajo disciplinario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a:highlight>
                          <a:srgbClr val="FFFF00"/>
                        </a:highligh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endParaRPr lang="es-MX" sz="1200">
                        <a:highlight>
                          <a:srgbClr val="FFFF00"/>
                        </a:highligh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endParaRPr lang="es-MX"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42928">
                <a:tc>
                  <a:txBody>
                    <a:bodyPr/>
                    <a:lstStyle/>
                    <a:p>
                      <a:pPr>
                        <a:lnSpc>
                          <a:spcPct val="115000"/>
                        </a:lnSpc>
                        <a:spcAft>
                          <a:spcPts val="0"/>
                        </a:spcAft>
                      </a:pPr>
                      <a:r>
                        <a:rPr lang="es-MX" sz="1200" dirty="0">
                          <a:latin typeface="Calibri"/>
                          <a:ea typeface="Calibri"/>
                          <a:cs typeface="Times New Roman"/>
                        </a:rPr>
                        <a:t>Trabajo interdisciplinario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es-MX"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s-MX"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14393">
                <a:tc>
                  <a:txBody>
                    <a:bodyPr/>
                    <a:lstStyle/>
                    <a:p>
                      <a:pPr>
                        <a:lnSpc>
                          <a:spcPct val="115000"/>
                        </a:lnSpc>
                        <a:spcAft>
                          <a:spcPts val="0"/>
                        </a:spcAft>
                      </a:pPr>
                      <a:r>
                        <a:rPr lang="es-MX" sz="1200" dirty="0">
                          <a:latin typeface="Calibri"/>
                          <a:ea typeface="Calibri"/>
                          <a:cs typeface="Times New Roman"/>
                        </a:rPr>
                        <a:t>Preparativos para presentación y presentación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endParaRPr lang="es-MX"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5"/>
                  </a:ext>
                </a:extLst>
              </a:tr>
            </a:tbl>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13</a:t>
            </a:fld>
            <a:endParaRPr/>
          </a:p>
        </p:txBody>
      </p:sp>
      <p:sp>
        <p:nvSpPr>
          <p:cNvPr id="5" name="1 Título"/>
          <p:cNvSpPr txBox="1">
            <a:spLocks/>
          </p:cNvSpPr>
          <p:nvPr/>
        </p:nvSpPr>
        <p:spPr>
          <a:xfrm>
            <a:off x="2143108" y="571486"/>
            <a:ext cx="5786478" cy="428628"/>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500" b="1" i="0" u="none" strike="noStrike" kern="0" cap="none" spc="0" normalizeH="0" baseline="0" noProof="0" dirty="0" smtClean="0">
                <a:ln>
                  <a:noFill/>
                </a:ln>
                <a:solidFill>
                  <a:srgbClr val="000000"/>
                </a:solidFill>
                <a:effectLst/>
                <a:uLnTx/>
                <a:uFillTx/>
                <a:latin typeface="Oswald"/>
                <a:sym typeface="Arial"/>
              </a:rPr>
              <a:t>PLANEACIÓN GENERAL PROYECTO INTERDISCIPLINARIO</a:t>
            </a:r>
            <a:endParaRPr kumimoji="0" lang="es-MX" sz="2500" b="1" i="0" u="none" strike="noStrike" kern="0" cap="none" spc="0" normalizeH="0" baseline="0" noProof="0" dirty="0">
              <a:ln>
                <a:noFill/>
              </a:ln>
              <a:solidFill>
                <a:srgbClr val="000000"/>
              </a:solidFill>
              <a:effectLst/>
              <a:uLnTx/>
              <a:uFillTx/>
              <a:latin typeface="Oswald"/>
              <a:sym typeface="Arial"/>
            </a:endParaRPr>
          </a:p>
        </p:txBody>
      </p:sp>
      <p:pic>
        <p:nvPicPr>
          <p:cNvPr id="6" name="Picture 2" descr="C:\Users\Javier Medina\Documents\2018\ANDERSEN\DGIRE CONEXIONES\03 TERCERA REUNIÓN DE TRABAJO\PLANEACIÓN PROYECTOS FORMATO INSTITUCIONAL\PLANEACIÓN PROYECTOS FORMATO INSTITUCIONAL0001.jpg"/>
          <p:cNvPicPr>
            <a:picLocks noChangeAspect="1" noChangeArrowheads="1"/>
          </p:cNvPicPr>
          <p:nvPr/>
        </p:nvPicPr>
        <p:blipFill>
          <a:blip r:embed="rId3" cstate="print"/>
          <a:srcRect/>
          <a:stretch>
            <a:fillRect/>
          </a:stretch>
        </p:blipFill>
        <p:spPr bwMode="auto">
          <a:xfrm>
            <a:off x="2714612" y="1428742"/>
            <a:ext cx="4572031" cy="30718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5" name="Shape 10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14</a:t>
            </a:fld>
            <a:endParaRPr/>
          </a:p>
        </p:txBody>
      </p:sp>
      <p:sp>
        <p:nvSpPr>
          <p:cNvPr id="9" name="1 Título"/>
          <p:cNvSpPr txBox="1">
            <a:spLocks/>
          </p:cNvSpPr>
          <p:nvPr/>
        </p:nvSpPr>
        <p:spPr>
          <a:xfrm>
            <a:off x="1500166" y="642924"/>
            <a:ext cx="7143800" cy="1143000"/>
          </a:xfrm>
          <a:prstGeom prst="rect">
            <a:avLst/>
          </a:prstGeom>
        </p:spPr>
        <p:txBody>
          <a:bodyPr>
            <a:normAutofit fontScale="975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000" b="1" i="0" u="none" strike="noStrike" kern="0" cap="none" spc="0" normalizeH="0" baseline="0" noProof="0" dirty="0" smtClean="0">
                <a:ln>
                  <a:noFill/>
                </a:ln>
                <a:solidFill>
                  <a:srgbClr val="000000"/>
                </a:solidFill>
                <a:effectLst/>
                <a:uLnTx/>
                <a:uFillTx/>
                <a:latin typeface="Oswald"/>
                <a:sym typeface="Arial"/>
              </a:rPr>
              <a:t>PLANEACIÓN GENERAL PROYECTO INTERDISCIPLINARIO</a:t>
            </a:r>
            <a:endParaRPr kumimoji="0" lang="es-MX" sz="2000" b="1" i="0" u="none" strike="noStrike" kern="0" cap="none" spc="0" normalizeH="0" baseline="0" noProof="0" dirty="0">
              <a:ln>
                <a:noFill/>
              </a:ln>
              <a:solidFill>
                <a:srgbClr val="000000"/>
              </a:solidFill>
              <a:effectLst/>
              <a:uLnTx/>
              <a:uFillTx/>
              <a:latin typeface="Oswald"/>
              <a:sym typeface="Arial"/>
            </a:endParaRPr>
          </a:p>
        </p:txBody>
      </p:sp>
      <p:pic>
        <p:nvPicPr>
          <p:cNvPr id="10" name="Picture 2" descr="C:\Users\Javier Medina\Documents\2018\ANDERSEN\DGIRE CONEXIONES\03 TERCERA REUNIÓN DE TRABAJO\PLANEACIÓN PROYECTOS FORMATO INSTITUCIONAL\PLANEACIÓN PROYECTOS FORMATO INSTITUCIONAL0002.jpg"/>
          <p:cNvPicPr>
            <a:picLocks noChangeAspect="1" noChangeArrowheads="1"/>
          </p:cNvPicPr>
          <p:nvPr/>
        </p:nvPicPr>
        <p:blipFill>
          <a:blip r:embed="rId3" cstate="print"/>
          <a:srcRect/>
          <a:stretch>
            <a:fillRect/>
          </a:stretch>
        </p:blipFill>
        <p:spPr bwMode="auto">
          <a:xfrm>
            <a:off x="1357290" y="1428742"/>
            <a:ext cx="3513068" cy="2714644"/>
          </a:xfrm>
          <a:prstGeom prst="rect">
            <a:avLst/>
          </a:prstGeom>
          <a:ln>
            <a:noFill/>
          </a:ln>
          <a:effectLst>
            <a:softEdge rad="112500"/>
          </a:effectLst>
        </p:spPr>
      </p:pic>
      <p:pic>
        <p:nvPicPr>
          <p:cNvPr id="11" name="Picture 2" descr="C:\Users\Javier Medina\Documents\2018\ANDERSEN\DGIRE CONEXIONES\03 TERCERA REUNIÓN DE TRABAJO\PLANEACIÓN PROYECTOS FORMATO INSTITUCIONAL\PLANEACIÓN PROYECTOS FORMATO INSTITUCIONAL0003.jpg"/>
          <p:cNvPicPr>
            <a:picLocks noChangeAspect="1" noChangeArrowheads="1"/>
          </p:cNvPicPr>
          <p:nvPr/>
        </p:nvPicPr>
        <p:blipFill>
          <a:blip r:embed="rId4" cstate="print"/>
          <a:srcRect/>
          <a:stretch>
            <a:fillRect/>
          </a:stretch>
        </p:blipFill>
        <p:spPr bwMode="auto">
          <a:xfrm>
            <a:off x="4929190" y="1428742"/>
            <a:ext cx="3513069" cy="2714644"/>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15</a:t>
            </a:fld>
            <a:endParaRPr lang="es-MX"/>
          </a:p>
        </p:txBody>
      </p:sp>
      <p:sp>
        <p:nvSpPr>
          <p:cNvPr id="3" name="1 Título"/>
          <p:cNvSpPr txBox="1">
            <a:spLocks/>
          </p:cNvSpPr>
          <p:nvPr/>
        </p:nvSpPr>
        <p:spPr>
          <a:xfrm>
            <a:off x="1500166" y="642924"/>
            <a:ext cx="7143800" cy="1143000"/>
          </a:xfrm>
          <a:prstGeom prst="rect">
            <a:avLst/>
          </a:prstGeom>
        </p:spPr>
        <p:txBody>
          <a:bodyPr>
            <a:normAutofit fontScale="975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000" b="1" i="0" u="none" strike="noStrike" kern="0" cap="none" spc="0" normalizeH="0" baseline="0" noProof="0" dirty="0" smtClean="0">
                <a:ln>
                  <a:noFill/>
                </a:ln>
                <a:solidFill>
                  <a:srgbClr val="000000"/>
                </a:solidFill>
                <a:effectLst/>
                <a:uLnTx/>
                <a:uFillTx/>
                <a:latin typeface="Oswald"/>
                <a:sym typeface="Arial"/>
              </a:rPr>
              <a:t>PLANEACIÓN GENERAL PROYECTO INTERDISCIPLINARIO</a:t>
            </a:r>
            <a:endParaRPr kumimoji="0" lang="es-MX" sz="2000" b="1" i="0" u="none" strike="noStrike" kern="0" cap="none" spc="0" normalizeH="0" baseline="0" noProof="0" dirty="0">
              <a:ln>
                <a:noFill/>
              </a:ln>
              <a:solidFill>
                <a:srgbClr val="000000"/>
              </a:solidFill>
              <a:effectLst/>
              <a:uLnTx/>
              <a:uFillTx/>
              <a:latin typeface="Oswald"/>
              <a:sym typeface="Arial"/>
            </a:endParaRPr>
          </a:p>
        </p:txBody>
      </p:sp>
      <p:pic>
        <p:nvPicPr>
          <p:cNvPr id="4" name="Picture 2" descr="C:\Users\Javier Medina\Documents\2018\ANDERSEN\DGIRE CONEXIONES\03 TERCERA REUNIÓN DE TRABAJO\PLANEACIÓN PROYECTOS FORMATO INSTITUCIONAL\PLANEACIÓN PROYECTOS FORMATO INSTITUCIONAL0004.jpg"/>
          <p:cNvPicPr>
            <a:picLocks noChangeAspect="1" noChangeArrowheads="1"/>
          </p:cNvPicPr>
          <p:nvPr/>
        </p:nvPicPr>
        <p:blipFill>
          <a:blip r:embed="rId2" cstate="print"/>
          <a:srcRect/>
          <a:stretch>
            <a:fillRect/>
          </a:stretch>
        </p:blipFill>
        <p:spPr bwMode="auto">
          <a:xfrm>
            <a:off x="2928926" y="1357304"/>
            <a:ext cx="4143404" cy="320172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3" name="Shape 1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16</a:t>
            </a:fld>
            <a:endParaRPr/>
          </a:p>
        </p:txBody>
      </p:sp>
      <p:sp>
        <p:nvSpPr>
          <p:cNvPr id="9" name="1 Título"/>
          <p:cNvSpPr>
            <a:spLocks noGrp="1"/>
          </p:cNvSpPr>
          <p:nvPr>
            <p:ph type="title"/>
          </p:nvPr>
        </p:nvSpPr>
        <p:spPr>
          <a:xfrm>
            <a:off x="1285852" y="274638"/>
            <a:ext cx="7400948" cy="1143000"/>
          </a:xfrm>
        </p:spPr>
        <p:txBody>
          <a:bodyPr>
            <a:normAutofit/>
          </a:bodyPr>
          <a:lstStyle/>
          <a:p>
            <a:pPr algn="ctr"/>
            <a:r>
              <a:rPr lang="es-MX" dirty="0" smtClean="0"/>
              <a:t>PLANEACIÓN SESIÓN POR SESIÓN DE PROYECTO INTERDISCIPLINARIO</a:t>
            </a:r>
            <a:endParaRPr lang="es-MX" dirty="0"/>
          </a:p>
        </p:txBody>
      </p:sp>
      <p:pic>
        <p:nvPicPr>
          <p:cNvPr id="10" name="Picture 2" descr="C:\Users\Javier Medina\Documents\2018\ANDERSEN\DGIRE CONEXIONES\03 TERCERA REUNIÓN DE TRABAJO\PLANEACIÓN DE SESIÓN FORMATO INSTITUCIONAL.jpg"/>
          <p:cNvPicPr>
            <a:picLocks noChangeAspect="1" noChangeArrowheads="1"/>
          </p:cNvPicPr>
          <p:nvPr/>
        </p:nvPicPr>
        <p:blipFill>
          <a:blip r:embed="rId3" cstate="print"/>
          <a:srcRect l="5486" t="4444" r="2619" b="6667"/>
          <a:stretch>
            <a:fillRect/>
          </a:stretch>
        </p:blipFill>
        <p:spPr bwMode="auto">
          <a:xfrm>
            <a:off x="2428860" y="1428742"/>
            <a:ext cx="4929222" cy="2942819"/>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17</a:t>
            </a:fld>
            <a:endParaRPr lang="es-MX"/>
          </a:p>
        </p:txBody>
      </p:sp>
      <p:sp>
        <p:nvSpPr>
          <p:cNvPr id="6" name="1 Título"/>
          <p:cNvSpPr>
            <a:spLocks noGrp="1"/>
          </p:cNvSpPr>
          <p:nvPr>
            <p:ph type="title"/>
          </p:nvPr>
        </p:nvSpPr>
        <p:spPr>
          <a:xfrm>
            <a:off x="1285852" y="571486"/>
            <a:ext cx="7072362" cy="846152"/>
          </a:xfrm>
        </p:spPr>
        <p:txBody>
          <a:bodyPr>
            <a:normAutofit fontScale="90000"/>
          </a:bodyPr>
          <a:lstStyle/>
          <a:p>
            <a:pPr marL="514350" indent="-514350"/>
            <a:r>
              <a:rPr lang="es-MX" sz="3200" dirty="0" smtClean="0"/>
              <a:t>Producto 4. Preguntas esenciales. </a:t>
            </a:r>
            <a:r>
              <a:rPr lang="es-MX" sz="2700" dirty="0" smtClean="0"/>
              <a:t>Organizador gráfico. Segunda reunión</a:t>
            </a:r>
          </a:p>
        </p:txBody>
      </p:sp>
      <p:pic>
        <p:nvPicPr>
          <p:cNvPr id="7" name="6 Imagen" descr="PREGUNTAS ESENCIALES.jpg"/>
          <p:cNvPicPr>
            <a:picLocks noChangeAspect="1"/>
          </p:cNvPicPr>
          <p:nvPr/>
        </p:nvPicPr>
        <p:blipFill>
          <a:blip r:embed="rId2" cstate="print"/>
          <a:stretch>
            <a:fillRect/>
          </a:stretch>
        </p:blipFill>
        <p:spPr>
          <a:xfrm>
            <a:off x="1785918" y="1500180"/>
            <a:ext cx="5786478" cy="2942221"/>
          </a:xfrm>
          <a:prstGeom prst="rect">
            <a:avLst/>
          </a:prstGeom>
          <a:ln>
            <a:noFill/>
          </a:ln>
          <a:effectLst>
            <a:softEdge rad="112500"/>
          </a:effectLst>
        </p:spPr>
      </p:pic>
      <p:pic>
        <p:nvPicPr>
          <p:cNvPr id="8" name="Picture 1"/>
          <p:cNvPicPr>
            <a:picLocks noChangeAspect="1" noChangeArrowheads="1"/>
          </p:cNvPicPr>
          <p:nvPr/>
        </p:nvPicPr>
        <p:blipFill>
          <a:blip r:embed="rId3" cstate="print"/>
          <a:srcRect/>
          <a:stretch>
            <a:fillRect/>
          </a:stretch>
        </p:blipFill>
        <p:spPr bwMode="auto">
          <a:xfrm>
            <a:off x="6643702" y="1500180"/>
            <a:ext cx="1391840" cy="797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0" name="Shape 13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p:sp>
        <p:nvSpPr>
          <p:cNvPr id="9" name="1 Título"/>
          <p:cNvSpPr>
            <a:spLocks noGrp="1"/>
          </p:cNvSpPr>
          <p:nvPr>
            <p:ph type="title"/>
          </p:nvPr>
        </p:nvSpPr>
        <p:spPr>
          <a:xfrm>
            <a:off x="1214414" y="1285866"/>
            <a:ext cx="7000924" cy="846152"/>
          </a:xfrm>
        </p:spPr>
        <p:txBody>
          <a:bodyPr>
            <a:normAutofit fontScale="90000"/>
          </a:bodyPr>
          <a:lstStyle/>
          <a:p>
            <a:pPr marL="514350" indent="-514350"/>
            <a:r>
              <a:rPr lang="es-MX" sz="4400" dirty="0" smtClean="0"/>
              <a:t>Producto 5. </a:t>
            </a:r>
            <a:br>
              <a:rPr lang="es-MX" sz="4400" dirty="0" smtClean="0"/>
            </a:br>
            <a:r>
              <a:rPr lang="es-MX" dirty="0" smtClean="0"/>
              <a:t>Indagación. Organizadores gráficos. Segunda reunión.</a:t>
            </a:r>
          </a:p>
        </p:txBody>
      </p:sp>
      <p:pic>
        <p:nvPicPr>
          <p:cNvPr id="10" name="Picture 2" descr="Resultado de imagen para indagación"/>
          <p:cNvPicPr>
            <a:picLocks noChangeAspect="1" noChangeArrowheads="1"/>
          </p:cNvPicPr>
          <p:nvPr/>
        </p:nvPicPr>
        <p:blipFill>
          <a:blip r:embed="rId3" cstate="print"/>
          <a:srcRect/>
          <a:stretch>
            <a:fillRect/>
          </a:stretch>
        </p:blipFill>
        <p:spPr bwMode="auto">
          <a:xfrm>
            <a:off x="2643174" y="2000246"/>
            <a:ext cx="4500594" cy="2531585"/>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Shape 122"/>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19</a:t>
            </a:fld>
            <a:endParaRPr/>
          </a:p>
        </p:txBody>
      </p:sp>
      <p:sp>
        <p:nvSpPr>
          <p:cNvPr id="11" name="Oval 15"/>
          <p:cNvSpPr>
            <a:spLocks noChangeArrowheads="1"/>
          </p:cNvSpPr>
          <p:nvPr/>
        </p:nvSpPr>
        <p:spPr bwMode="auto">
          <a:xfrm>
            <a:off x="3712911" y="533439"/>
            <a:ext cx="2482036" cy="680990"/>
          </a:xfrm>
          <a:prstGeom prst="ellipse">
            <a:avLst/>
          </a:prstGeom>
          <a:solidFill>
            <a:srgbClr val="FFFFFF"/>
          </a:solidFill>
          <a:ln w="5715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MX" sz="500">
              <a:solidFill>
                <a:schemeClr val="tx1"/>
              </a:solidFill>
            </a:endParaRPr>
          </a:p>
        </p:txBody>
      </p:sp>
      <p:sp>
        <p:nvSpPr>
          <p:cNvPr id="12" name="Cuadro de texto 1"/>
          <p:cNvSpPr txBox="1">
            <a:spLocks noChangeArrowheads="1"/>
          </p:cNvSpPr>
          <p:nvPr/>
        </p:nvSpPr>
        <p:spPr bwMode="auto">
          <a:xfrm>
            <a:off x="1857356" y="1500180"/>
            <a:ext cx="1028256" cy="41761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INDAGACIÓN EN LA CIENCIA (Actividades) Reflexiones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
          <p:cNvSpPr txBox="1">
            <a:spLocks noChangeArrowheads="1"/>
          </p:cNvSpPr>
          <p:nvPr/>
        </p:nvSpPr>
        <p:spPr bwMode="auto">
          <a:xfrm>
            <a:off x="1785918" y="2428874"/>
            <a:ext cx="1383832" cy="185738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 lleva a cabo observaciones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Manifiesta curiosidad a partir de conocimientos previos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Reúne evidencias utilizando tecnología y matemáticas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Hace uso de investigaciones previas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Propone una posible explicación (hipótesis) recogiendo datos y examinando áreas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Publica una explicación fundada en la evidencia (informes), considera nueva evidencias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Añade datos a la nueva explicación e investigación  </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2"/>
          <p:cNvSpPr txBox="1">
            <a:spLocks noChangeArrowheads="1"/>
          </p:cNvSpPr>
          <p:nvPr/>
        </p:nvSpPr>
        <p:spPr bwMode="auto">
          <a:xfrm>
            <a:off x="3357554" y="2285998"/>
            <a:ext cx="1582022" cy="221457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 curiosidad en los seres humanos hace que se estudien fenómenos que se desarrollen hipótesis y se propongan explicaciones.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 comunicación de hipótesis, ideas y conceptos entre individuos da origen a las estrategias, reglas y Estándares que buscan promover modelos de currículo, de enseñanza y Evaluación.</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Los profesores ayudan a los estudiantes a adquirir conocimiento científico y destrezas mentales.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 gente necesita evaluar y tomar decisiones, cuestionamiento cuidadoso en la búsqueda de evidencia y el razonamiento crítico. </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 indagación exige pensar sobre lo que sabemos, por qué lo sabemos y cómo llegamos a saberlo.</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Cuadro de texto 2"/>
          <p:cNvSpPr txBox="1">
            <a:spLocks noChangeArrowheads="1"/>
          </p:cNvSpPr>
          <p:nvPr/>
        </p:nvSpPr>
        <p:spPr bwMode="auto">
          <a:xfrm>
            <a:off x="5273482" y="1570263"/>
            <a:ext cx="863875" cy="2289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INDAGACIÓN EN LA CLASE DE CIENCIAS</a:t>
            </a:r>
            <a:endParaRPr kumimoji="0" lang="es-MX" sz="5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Cuadro de texto 4"/>
          <p:cNvSpPr txBox="1">
            <a:spLocks noChangeArrowheads="1"/>
          </p:cNvSpPr>
          <p:nvPr/>
        </p:nvSpPr>
        <p:spPr bwMode="auto">
          <a:xfrm>
            <a:off x="5072066" y="2214560"/>
            <a:ext cx="1290566" cy="214314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Manifestar curiosidad definir preguntas a partir de conocimientos previos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Propone explicaciones o hipótesis preliminares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Planifica y lleva a cabo investigaciones sencillas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profesor debe escuchar atento la formulación de sus planes y solicitar la explicación de sus ideas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Recopilar evidencia a partir de la observación</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Explicar evidencias y considerar otras explicaciones y concluir</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Comunicar las explicaciones o conclusiones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Comprobar explicaciones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Cuadro de texto 5"/>
          <p:cNvSpPr txBox="1">
            <a:spLocks noChangeArrowheads="1"/>
          </p:cNvSpPr>
          <p:nvPr/>
        </p:nvSpPr>
        <p:spPr bwMode="auto">
          <a:xfrm>
            <a:off x="6572264" y="1542907"/>
            <a:ext cx="1395490" cy="45733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PARALELOS ENTRE LA INDAGACIÓN EN EDUCACIÓN Y LA INDAGACIÓN EN LA CIENCIA</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Cuadro de texto 6"/>
          <p:cNvSpPr txBox="1">
            <a:spLocks noChangeArrowheads="1"/>
          </p:cNvSpPr>
          <p:nvPr/>
        </p:nvSpPr>
        <p:spPr bwMode="auto">
          <a:xfrm>
            <a:off x="6500826" y="2214560"/>
            <a:ext cx="1611167" cy="228601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Inicio se formula con una pregunta enfocada</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observación</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Los alumnos aplican sus conocimientos para formular explicaciones y nuevas preguntas antes de llevar a cabo más investigaciones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Publicar informes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indagación en el aula puede tomar muchas formas. El profesor puede organizar detalladamente las Investigaciones de manera que los estudiantes se dirijan hacia resultados</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es-MX"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forma de la indagación depende en buena parte de los objetivos educativos que se quieran alcanzar con los estudiantes y cómo esos objetivos son diferentes; indagaciones diversas, tanto muy ordenadas como más abiertas, tienen su espacio en las aulas de Ciencia.</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Cuadro de texto 7"/>
          <p:cNvSpPr txBox="1">
            <a:spLocks noChangeArrowheads="1"/>
          </p:cNvSpPr>
          <p:nvPr/>
        </p:nvSpPr>
        <p:spPr bwMode="auto">
          <a:xfrm>
            <a:off x="4000496" y="714362"/>
            <a:ext cx="1857388" cy="285752"/>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INDAGACIÓN EN LA CIENCIA Y EN LAS AULAS DE CLASE</a:t>
            </a:r>
            <a:endParaRPr kumimoji="0" lang="es-MX"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Cuadro de texto 8"/>
          <p:cNvSpPr txBox="1">
            <a:spLocks noChangeArrowheads="1"/>
          </p:cNvSpPr>
          <p:nvPr/>
        </p:nvSpPr>
        <p:spPr bwMode="auto">
          <a:xfrm>
            <a:off x="3500430" y="1538828"/>
            <a:ext cx="1389661" cy="52712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HISTORIA ILUSTRA VARIAS CARACTERÍSTICAS IMPORTANTES DE LA INDAGACIÓN CIENTÍFICA.</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AutoShape 11"/>
          <p:cNvSpPr>
            <a:spLocks/>
          </p:cNvSpPr>
          <p:nvPr/>
        </p:nvSpPr>
        <p:spPr bwMode="auto">
          <a:xfrm rot="5400000">
            <a:off x="4868161" y="-1653500"/>
            <a:ext cx="197536" cy="6076269"/>
          </a:xfrm>
          <a:prstGeom prst="leftBrace">
            <a:avLst>
              <a:gd name="adj1" fmla="val 236051"/>
              <a:gd name="adj2" fmla="val 50000"/>
            </a:avLst>
          </a:prstGeom>
          <a:solidFill>
            <a:srgbClr val="FFC000"/>
          </a:solidFill>
          <a:ln w="38100">
            <a:solidFill>
              <a:srgbClr val="F2F2F2"/>
            </a:solidFill>
            <a:round/>
            <a:headEnd/>
            <a:tailEnd/>
          </a:ln>
          <a:effectLst>
            <a:outerShdw dist="28398" dir="3806097" algn="ctr" rotWithShape="0">
              <a:srgbClr val="7F5F00">
                <a:alpha val="50000"/>
              </a:srgbClr>
            </a:outerShdw>
          </a:effectLst>
        </p:spPr>
        <p:txBody>
          <a:bodyPr vert="horz" wrap="square" lIns="91440" tIns="45720" rIns="91440" bIns="45720" numCol="1" anchor="t" anchorCtr="0" compatLnSpc="1">
            <a:prstTxWarp prst="textNoShape">
              <a:avLst/>
            </a:prstTxWarp>
          </a:bodyPr>
          <a:lstStyle/>
          <a:p>
            <a:endParaRPr lang="es-MX" sz="500">
              <a:solidFill>
                <a:schemeClr val="tx1"/>
              </a:solidFill>
            </a:endParaRPr>
          </a:p>
        </p:txBody>
      </p:sp>
      <p:cxnSp>
        <p:nvCxnSpPr>
          <p:cNvPr id="26" name="25 Conector recto de flecha"/>
          <p:cNvCxnSpPr/>
          <p:nvPr/>
        </p:nvCxnSpPr>
        <p:spPr>
          <a:xfrm rot="5400000">
            <a:off x="2221999" y="2135669"/>
            <a:ext cx="285753" cy="149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26 Conector recto de flecha"/>
          <p:cNvCxnSpPr/>
          <p:nvPr/>
        </p:nvCxnSpPr>
        <p:spPr>
          <a:xfrm rot="5400000">
            <a:off x="4108447" y="2178047"/>
            <a:ext cx="21431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27 Conector recto de flecha"/>
          <p:cNvCxnSpPr/>
          <p:nvPr/>
        </p:nvCxnSpPr>
        <p:spPr>
          <a:xfrm>
            <a:off x="5715008" y="1873686"/>
            <a:ext cx="0" cy="3408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28 Conector recto de flecha"/>
          <p:cNvCxnSpPr/>
          <p:nvPr/>
        </p:nvCxnSpPr>
        <p:spPr>
          <a:xfrm rot="5400000">
            <a:off x="7251719" y="2106609"/>
            <a:ext cx="21431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MX" sz="4000" dirty="0" smtClean="0">
                <a:effectLst>
                  <a:outerShdw blurRad="38100" dist="38100" dir="2700000" algn="tl">
                    <a:srgbClr val="000000">
                      <a:alpha val="43137"/>
                    </a:srgbClr>
                  </a:outerShdw>
                </a:effectLst>
              </a:rPr>
              <a:t>EQUIPO 9</a:t>
            </a:r>
            <a:endParaRPr sz="4000">
              <a:effectLst>
                <a:outerShdw blurRad="38100" dist="38100" dir="2700000" algn="tl">
                  <a:srgbClr val="000000">
                    <a:alpha val="43137"/>
                  </a:srgbClr>
                </a:outerShdw>
              </a:effectLst>
            </a:endParaRPr>
          </a:p>
        </p:txBody>
      </p:sp>
      <p:sp>
        <p:nvSpPr>
          <p:cNvPr id="65" name="Shape 6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a:t>
            </a:fld>
            <a:endParaRPr/>
          </a:p>
        </p:txBody>
      </p:sp>
      <p:sp>
        <p:nvSpPr>
          <p:cNvPr id="10" name="9 Rectángulo"/>
          <p:cNvSpPr/>
          <p:nvPr/>
        </p:nvSpPr>
        <p:spPr>
          <a:xfrm>
            <a:off x="1835696" y="1643056"/>
            <a:ext cx="6612354" cy="738664"/>
          </a:xfrm>
          <a:prstGeom prst="rect">
            <a:avLst/>
          </a:prstGeom>
        </p:spPr>
        <p:txBody>
          <a:bodyPr wrap="square">
            <a:spAutoFit/>
          </a:bodyPr>
          <a:lstStyle/>
          <a:p>
            <a:r>
              <a:rPr lang="es-MX" dirty="0" err="1" smtClean="0"/>
              <a:t>Profr</a:t>
            </a:r>
            <a:r>
              <a:rPr lang="es-MX" dirty="0" smtClean="0"/>
              <a:t>. Luis Enrique Chávez </a:t>
            </a:r>
            <a:r>
              <a:rPr lang="es-MX" dirty="0" err="1" smtClean="0"/>
              <a:t>Chávez</a:t>
            </a:r>
            <a:r>
              <a:rPr lang="es-MX" dirty="0" smtClean="0"/>
              <a:t>      (Dibujo Constructivo)</a:t>
            </a:r>
          </a:p>
          <a:p>
            <a:r>
              <a:rPr lang="es-MX" dirty="0" err="1" smtClean="0"/>
              <a:t>Profr</a:t>
            </a:r>
            <a:r>
              <a:rPr lang="es-MX" dirty="0" smtClean="0"/>
              <a:t>. Fernando Cruz Vázquez 	       (Historia de las Doctrinas Filosóficas)</a:t>
            </a:r>
          </a:p>
          <a:p>
            <a:r>
              <a:rPr lang="es-MX" dirty="0" err="1" smtClean="0"/>
              <a:t>Profr</a:t>
            </a:r>
            <a:r>
              <a:rPr lang="es-MX" dirty="0" smtClean="0"/>
              <a:t>. Javier Medina Pérez       	       (Derecho)</a:t>
            </a:r>
          </a:p>
        </p:txBody>
      </p:sp>
      <p:sp>
        <p:nvSpPr>
          <p:cNvPr id="11" name="10 Rectángulo"/>
          <p:cNvSpPr/>
          <p:nvPr/>
        </p:nvSpPr>
        <p:spPr>
          <a:xfrm>
            <a:off x="3000364" y="2643188"/>
            <a:ext cx="4143404" cy="523220"/>
          </a:xfrm>
          <a:prstGeom prst="rect">
            <a:avLst/>
          </a:prstGeom>
        </p:spPr>
        <p:txBody>
          <a:bodyPr wrap="square">
            <a:spAutoFit/>
          </a:bodyPr>
          <a:lstStyle/>
          <a:p>
            <a:pPr algn="ctr"/>
            <a:r>
              <a:rPr lang="es-MX" dirty="0" smtClean="0">
                <a:solidFill>
                  <a:srgbClr val="0070C0"/>
                </a:solidFill>
                <a:effectLst>
                  <a:outerShdw blurRad="38100" dist="38100" dir="2700000" algn="tl">
                    <a:srgbClr val="000000">
                      <a:alpha val="43137"/>
                    </a:srgbClr>
                  </a:outerShdw>
                </a:effectLst>
              </a:rPr>
              <a:t>Ciclo 2018-2019</a:t>
            </a:r>
          </a:p>
          <a:p>
            <a:pPr algn="ctr"/>
            <a:r>
              <a:rPr lang="es-MX" dirty="0" smtClean="0">
                <a:solidFill>
                  <a:srgbClr val="0070C0"/>
                </a:solidFill>
                <a:effectLst>
                  <a:outerShdw blurRad="38100" dist="38100" dir="2700000" algn="tl">
                    <a:srgbClr val="000000">
                      <a:alpha val="43137"/>
                    </a:srgbClr>
                  </a:outerShdw>
                </a:effectLst>
              </a:rPr>
              <a:t>04 Octubre - 20 Diciembre</a:t>
            </a:r>
          </a:p>
        </p:txBody>
      </p:sp>
      <p:sp>
        <p:nvSpPr>
          <p:cNvPr id="12" name="11 Rectángulo"/>
          <p:cNvSpPr/>
          <p:nvPr/>
        </p:nvSpPr>
        <p:spPr>
          <a:xfrm>
            <a:off x="2500298" y="3429006"/>
            <a:ext cx="4572000" cy="307777"/>
          </a:xfrm>
          <a:prstGeom prst="rect">
            <a:avLst/>
          </a:prstGeom>
        </p:spPr>
        <p:txBody>
          <a:bodyPr>
            <a:spAutoFit/>
          </a:bodyPr>
          <a:lstStyle/>
          <a:p>
            <a:pPr algn="ctr"/>
            <a:r>
              <a:rPr lang="es-MX" dirty="0" smtClean="0"/>
              <a:t>El </a:t>
            </a:r>
            <a:r>
              <a:rPr lang="es-MX" dirty="0" smtClean="0"/>
              <a:t>Panóptico… Un secreto de la </a:t>
            </a:r>
            <a:r>
              <a:rPr lang="es-MX" dirty="0" smtClean="0"/>
              <a:t>Arquitectura</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1285852" y="1000114"/>
            <a:ext cx="7072362" cy="3052648"/>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txBox="1">
            <a:spLocks noGrp="1"/>
          </p:cNvSpPr>
          <p:nvPr>
            <p:ph type="sldNum" idx="12"/>
          </p:nvPr>
        </p:nvSpPr>
        <p:spPr>
          <a:xfrm>
            <a:off x="7128672" y="3456364"/>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100"/>
              <a:pPr marL="0" lvl="0" indent="0">
                <a:spcBef>
                  <a:spcPts val="0"/>
                </a:spcBef>
                <a:spcAft>
                  <a:spcPts val="0"/>
                </a:spcAft>
                <a:buNone/>
              </a:pPr>
              <a:t>20</a:t>
            </a:fld>
            <a:endParaRPr sz="1100"/>
          </a:p>
        </p:txBody>
      </p:sp>
      <p:sp>
        <p:nvSpPr>
          <p:cNvPr id="7" name="1 Título"/>
          <p:cNvSpPr txBox="1">
            <a:spLocks/>
          </p:cNvSpPr>
          <p:nvPr/>
        </p:nvSpPr>
        <p:spPr>
          <a:xfrm>
            <a:off x="1142976" y="500048"/>
            <a:ext cx="7358114" cy="778098"/>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smtClean="0">
                <a:ln>
                  <a:noFill/>
                </a:ln>
                <a:solidFill>
                  <a:srgbClr val="000000"/>
                </a:solidFill>
                <a:effectLst/>
                <a:uLnTx/>
                <a:uFillTx/>
                <a:latin typeface="Tahoma" pitchFamily="34" charset="0"/>
                <a:ea typeface="Tahoma" pitchFamily="34" charset="0"/>
                <a:cs typeface="Tahoma" pitchFamily="34" charset="0"/>
                <a:sym typeface="Arial"/>
              </a:rPr>
              <a:t>LA INDAGACIÓN EN LAS CIENCIAS Y EN LAS AULAS</a:t>
            </a:r>
            <a:endParaRPr kumimoji="0" lang="es-MX" sz="2400" b="0" i="0" u="none" strike="noStrike" kern="0" cap="none" spc="0" normalizeH="0" baseline="0" noProof="0" dirty="0">
              <a:ln>
                <a:noFill/>
              </a:ln>
              <a:solidFill>
                <a:srgbClr val="000000"/>
              </a:solidFill>
              <a:effectLst/>
              <a:uLnTx/>
              <a:uFillTx/>
              <a:latin typeface="Tahoma" pitchFamily="34" charset="0"/>
              <a:ea typeface="Tahoma" pitchFamily="34" charset="0"/>
              <a:cs typeface="Tahoma" pitchFamily="34" charset="0"/>
              <a:sym typeface="Arial"/>
            </a:endParaRPr>
          </a:p>
        </p:txBody>
      </p:sp>
      <p:sp>
        <p:nvSpPr>
          <p:cNvPr id="8" name="Rectangle 1"/>
          <p:cNvSpPr>
            <a:spLocks noChangeArrowheads="1"/>
          </p:cNvSpPr>
          <p:nvPr/>
        </p:nvSpPr>
        <p:spPr bwMode="auto">
          <a:xfrm rot="16200000">
            <a:off x="-24738" y="2096390"/>
            <a:ext cx="321471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Tahoma" pitchFamily="34" charset="0"/>
                <a:ea typeface="Tahoma" pitchFamily="34" charset="0"/>
                <a:cs typeface="Tahoma" pitchFamily="34" charset="0"/>
              </a:rPr>
              <a:t>La indagación en la ciencia</a:t>
            </a:r>
          </a:p>
        </p:txBody>
      </p:sp>
      <p:sp>
        <p:nvSpPr>
          <p:cNvPr id="9" name="Rectangle 2"/>
          <p:cNvSpPr>
            <a:spLocks noChangeArrowheads="1"/>
          </p:cNvSpPr>
          <p:nvPr/>
        </p:nvSpPr>
        <p:spPr bwMode="auto">
          <a:xfrm>
            <a:off x="2165698" y="1142990"/>
            <a:ext cx="2592288"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11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Lleva a cabo observaciones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Manifiesta curiosidad (Define preguntas a partir de conocimientos previos)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Reúne evidencia utilizando tecnología y matemáticas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Hace uso de investigaciones previas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Propone una posible explicación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Publica una explicación fundada en la evidencia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Considera evidencia nueva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Añade datos a la explicación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Explicación informativa sobre políticas públicas</a:t>
            </a:r>
          </a:p>
        </p:txBody>
      </p:sp>
      <p:sp>
        <p:nvSpPr>
          <p:cNvPr id="10" name="9 CuadroTexto"/>
          <p:cNvSpPr txBox="1"/>
          <p:nvPr/>
        </p:nvSpPr>
        <p:spPr>
          <a:xfrm rot="16200000">
            <a:off x="3989556" y="2368377"/>
            <a:ext cx="2714644" cy="692497"/>
          </a:xfrm>
          <a:prstGeom prst="rect">
            <a:avLst/>
          </a:prstGeom>
          <a:noFill/>
        </p:spPr>
        <p:txBody>
          <a:bodyPr wrap="square" rtlCol="0">
            <a:spAutoFit/>
          </a:bodyPr>
          <a:lstStyle/>
          <a:p>
            <a:pPr algn="ctr"/>
            <a:r>
              <a:rPr lang="es-MX" b="1" dirty="0" smtClean="0">
                <a:latin typeface="Tahoma" pitchFamily="34" charset="0"/>
                <a:ea typeface="Tahoma" pitchFamily="34" charset="0"/>
                <a:cs typeface="Tahoma" pitchFamily="34" charset="0"/>
              </a:rPr>
              <a:t>La indagación en la clase de ciencias</a:t>
            </a:r>
          </a:p>
          <a:p>
            <a:pPr algn="ctr"/>
            <a:endParaRPr lang="es-MX" sz="1100" dirty="0"/>
          </a:p>
        </p:txBody>
      </p:sp>
      <p:sp>
        <p:nvSpPr>
          <p:cNvPr id="11" name="10 CuadroTexto"/>
          <p:cNvSpPr txBox="1"/>
          <p:nvPr/>
        </p:nvSpPr>
        <p:spPr>
          <a:xfrm>
            <a:off x="5908232" y="1571618"/>
            <a:ext cx="2664296" cy="2462213"/>
          </a:xfrm>
          <a:prstGeom prst="rect">
            <a:avLst/>
          </a:prstGeom>
          <a:noFill/>
        </p:spPr>
        <p:txBody>
          <a:bodyPr wrap="square" rtlCol="0">
            <a:spAutoFit/>
          </a:bodyPr>
          <a:lstStyle/>
          <a:p>
            <a:pPr lvl="0">
              <a:buFont typeface="Arial" pitchFamily="34" charset="0"/>
              <a:buChar char="•"/>
            </a:pPr>
            <a:r>
              <a:rPr lang="es-MX" sz="1100" dirty="0" smtClean="0">
                <a:latin typeface="Tahoma" pitchFamily="34" charset="0"/>
                <a:ea typeface="Tahoma" pitchFamily="34" charset="0"/>
                <a:cs typeface="Tahoma" pitchFamily="34" charset="0"/>
              </a:rPr>
              <a:t>Manifestar curiosidad (Define preguntas a partir de conocimientos previos)</a:t>
            </a:r>
          </a:p>
          <a:p>
            <a:pPr lvl="0">
              <a:buFont typeface="Arial" pitchFamily="34" charset="0"/>
              <a:buChar char="•"/>
            </a:pPr>
            <a:r>
              <a:rPr lang="es-MX" sz="1100" dirty="0" smtClean="0">
                <a:latin typeface="Tahoma" pitchFamily="34" charset="0"/>
                <a:ea typeface="Tahoma" pitchFamily="34" charset="0"/>
                <a:cs typeface="Tahoma" pitchFamily="34" charset="0"/>
              </a:rPr>
              <a:t>Propone explicaciones o hipótesis preliminares</a:t>
            </a:r>
          </a:p>
          <a:p>
            <a:pPr lvl="0">
              <a:buFont typeface="Arial" pitchFamily="34" charset="0"/>
              <a:buChar char="•"/>
            </a:pPr>
            <a:r>
              <a:rPr lang="es-MX" sz="1100" dirty="0" smtClean="0">
                <a:latin typeface="Tahoma" pitchFamily="34" charset="0"/>
                <a:ea typeface="Tahoma" pitchFamily="34" charset="0"/>
                <a:cs typeface="Tahoma" pitchFamily="34" charset="0"/>
              </a:rPr>
              <a:t>Planificar y llevar a cabo investigaciones sencillas</a:t>
            </a:r>
          </a:p>
          <a:p>
            <a:pPr lvl="0">
              <a:buFont typeface="Arial" pitchFamily="34" charset="0"/>
              <a:buChar char="•"/>
            </a:pPr>
            <a:r>
              <a:rPr lang="es-MX" sz="1100" dirty="0" smtClean="0">
                <a:latin typeface="Tahoma" pitchFamily="34" charset="0"/>
                <a:ea typeface="Tahoma" pitchFamily="34" charset="0"/>
                <a:cs typeface="Tahoma" pitchFamily="34" charset="0"/>
              </a:rPr>
              <a:t>Recopilar evidencia a partir de la observación</a:t>
            </a:r>
          </a:p>
          <a:p>
            <a:pPr lvl="0">
              <a:buFont typeface="Arial" pitchFamily="34" charset="0"/>
              <a:buChar char="•"/>
            </a:pPr>
            <a:r>
              <a:rPr lang="es-MX" sz="1100" dirty="0" smtClean="0">
                <a:latin typeface="Tahoma" pitchFamily="34" charset="0"/>
                <a:ea typeface="Tahoma" pitchFamily="34" charset="0"/>
                <a:cs typeface="Tahoma" pitchFamily="34" charset="0"/>
              </a:rPr>
              <a:t>Explicar fundándose en evidencia</a:t>
            </a:r>
          </a:p>
          <a:p>
            <a:pPr lvl="0">
              <a:buFont typeface="Arial" pitchFamily="34" charset="0"/>
              <a:buChar char="•"/>
            </a:pPr>
            <a:r>
              <a:rPr lang="es-MX" sz="1100" dirty="0" smtClean="0">
                <a:latin typeface="Tahoma" pitchFamily="34" charset="0"/>
                <a:ea typeface="Tahoma" pitchFamily="34" charset="0"/>
                <a:cs typeface="Tahoma" pitchFamily="34" charset="0"/>
              </a:rPr>
              <a:t>Considerar otras explicaciones</a:t>
            </a:r>
          </a:p>
          <a:p>
            <a:pPr lvl="0">
              <a:buFont typeface="Arial" pitchFamily="34" charset="0"/>
              <a:buChar char="•"/>
            </a:pPr>
            <a:r>
              <a:rPr lang="es-MX" sz="1100" dirty="0" smtClean="0">
                <a:latin typeface="Tahoma" pitchFamily="34" charset="0"/>
                <a:ea typeface="Tahoma" pitchFamily="34" charset="0"/>
                <a:cs typeface="Tahoma" pitchFamily="34" charset="0"/>
              </a:rPr>
              <a:t>Comunicar las explicaciones</a:t>
            </a:r>
          </a:p>
          <a:p>
            <a:pPr lvl="0">
              <a:buFont typeface="Arial" pitchFamily="34" charset="0"/>
              <a:buChar char="•"/>
            </a:pPr>
            <a:r>
              <a:rPr lang="es-MX" sz="1100" dirty="0" smtClean="0">
                <a:latin typeface="Tahoma" pitchFamily="34" charset="0"/>
                <a:ea typeface="Tahoma" pitchFamily="34" charset="0"/>
                <a:cs typeface="Tahoma" pitchFamily="34" charset="0"/>
              </a:rPr>
              <a:t>Comprobar explicación</a:t>
            </a:r>
          </a:p>
          <a:p>
            <a:endParaRPr lang="es-MX" sz="1100" dirty="0"/>
          </a:p>
        </p:txBody>
      </p:sp>
      <p:sp>
        <p:nvSpPr>
          <p:cNvPr id="12" name="11 Abrir llave"/>
          <p:cNvSpPr/>
          <p:nvPr/>
        </p:nvSpPr>
        <p:spPr>
          <a:xfrm>
            <a:off x="1805658" y="1165196"/>
            <a:ext cx="504056" cy="2692438"/>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100"/>
          </a:p>
        </p:txBody>
      </p:sp>
      <p:sp>
        <p:nvSpPr>
          <p:cNvPr id="13" name="12 Abrir llave"/>
          <p:cNvSpPr/>
          <p:nvPr/>
        </p:nvSpPr>
        <p:spPr>
          <a:xfrm>
            <a:off x="5572132" y="1428742"/>
            <a:ext cx="576064" cy="2546712"/>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10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9" name="Shape 14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21</a:t>
            </a:fld>
            <a:endParaRPr/>
          </a:p>
        </p:txBody>
      </p:sp>
      <p:pic>
        <p:nvPicPr>
          <p:cNvPr id="8" name="7 Imagen" descr="2018-01-19 INTERDISCIPLINA Y SISTEMAS COMPLEJOS.jpg"/>
          <p:cNvPicPr>
            <a:picLocks noChangeAspect="1"/>
          </p:cNvPicPr>
          <p:nvPr/>
        </p:nvPicPr>
        <p:blipFill>
          <a:blip r:embed="rId3" cstate="print"/>
          <a:stretch>
            <a:fillRect/>
          </a:stretch>
        </p:blipFill>
        <p:spPr>
          <a:xfrm>
            <a:off x="1357290" y="500048"/>
            <a:ext cx="6858048" cy="392909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22</a:t>
            </a:fld>
            <a:endParaRPr/>
          </a:p>
        </p:txBody>
      </p:sp>
      <p:sp>
        <p:nvSpPr>
          <p:cNvPr id="6" name="1 Título"/>
          <p:cNvSpPr>
            <a:spLocks noGrp="1"/>
          </p:cNvSpPr>
          <p:nvPr>
            <p:ph type="title"/>
          </p:nvPr>
        </p:nvSpPr>
        <p:spPr>
          <a:xfrm>
            <a:off x="1500166" y="357180"/>
            <a:ext cx="6929486" cy="1143000"/>
          </a:xfrm>
        </p:spPr>
        <p:txBody>
          <a:bodyPr>
            <a:normAutofit fontScale="90000"/>
          </a:bodyPr>
          <a:lstStyle/>
          <a:p>
            <a:pPr marL="514350" indent="-514350"/>
            <a:r>
              <a:rPr lang="es-MX" sz="4400" dirty="0" smtClean="0"/>
              <a:t>Producto 6.</a:t>
            </a:r>
            <a:r>
              <a:rPr lang="es-MX" dirty="0" smtClean="0"/>
              <a:t/>
            </a:r>
            <a:br>
              <a:rPr lang="es-MX" dirty="0" smtClean="0"/>
            </a:br>
            <a:r>
              <a:rPr lang="es-MX" dirty="0" smtClean="0"/>
              <a:t> Plenaria. A.M.E. General. Segunda reunión.</a:t>
            </a:r>
          </a:p>
        </p:txBody>
      </p:sp>
      <p:pic>
        <p:nvPicPr>
          <p:cNvPr id="7" name="Picture 2" descr="Resultado de imagen para mesa de expertos"/>
          <p:cNvPicPr>
            <a:picLocks noChangeAspect="1" noChangeArrowheads="1"/>
          </p:cNvPicPr>
          <p:nvPr/>
        </p:nvPicPr>
        <p:blipFill>
          <a:blip r:embed="rId3" cstate="print"/>
          <a:srcRect/>
          <a:stretch>
            <a:fillRect/>
          </a:stretch>
        </p:blipFill>
        <p:spPr bwMode="auto">
          <a:xfrm>
            <a:off x="2143108" y="1357304"/>
            <a:ext cx="5143536" cy="308612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4" name="Shape 16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23</a:t>
            </a:fld>
            <a:endParaRPr/>
          </a:p>
        </p:txBody>
      </p:sp>
      <p:sp>
        <p:nvSpPr>
          <p:cNvPr id="13" name="Rectangle 1"/>
          <p:cNvSpPr>
            <a:spLocks noChangeArrowheads="1"/>
          </p:cNvSpPr>
          <p:nvPr/>
        </p:nvSpPr>
        <p:spPr bwMode="auto">
          <a:xfrm>
            <a:off x="0" y="42861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Century Gothic" pitchFamily="34" charset="0"/>
                <a:cs typeface="Century Gothic" pitchFamily="34" charset="0"/>
              </a:rPr>
              <a:t>ANALISIS MESA DE EXPERTOS</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entury Gothic" pitchFamily="34" charset="0"/>
                <a:cs typeface="Century Gothic" pitchFamily="34" charset="0"/>
              </a:rPr>
              <a:t>General</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entury Gothic" pitchFamily="34" charset="0"/>
                <a:cs typeface="Century Gothic" pitchFamily="34" charset="0"/>
              </a:rPr>
              <a:t>Trabajo en Sesión Plenaria.</a:t>
            </a:r>
            <a:r>
              <a:rPr kumimoji="0" lang="es-ES" sz="1100" b="1" i="0" u="none" strike="noStrike" cap="none" normalizeH="0" baseline="0" dirty="0" smtClean="0">
                <a:ln>
                  <a:noFill/>
                </a:ln>
                <a:solidFill>
                  <a:schemeClr val="tx1"/>
                </a:solidFill>
                <a:effectLst/>
                <a:latin typeface="Arial" pitchFamily="34" charset="0"/>
                <a:ea typeface="Century Gothic" pitchFamily="34" charset="0"/>
                <a:cs typeface="Century Gothic" pitchFamily="34" charset="0"/>
              </a:rPr>
              <a:t>  </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13 Tabla"/>
          <p:cNvGraphicFramePr>
            <a:graphicFrameLocks noGrp="1"/>
          </p:cNvGraphicFramePr>
          <p:nvPr/>
        </p:nvGraphicFramePr>
        <p:xfrm>
          <a:off x="1357290" y="1214428"/>
          <a:ext cx="7000924" cy="3345756"/>
        </p:xfrm>
        <a:graphic>
          <a:graphicData uri="http://schemas.openxmlformats.org/drawingml/2006/table">
            <a:tbl>
              <a:tblPr/>
              <a:tblGrid>
                <a:gridCol w="3578034">
                  <a:extLst>
                    <a:ext uri="{9D8B030D-6E8A-4147-A177-3AD203B41FA5}">
                      <a16:colId xmlns="" xmlns:a16="http://schemas.microsoft.com/office/drawing/2014/main" val="20000"/>
                    </a:ext>
                  </a:extLst>
                </a:gridCol>
                <a:gridCol w="219442">
                  <a:extLst>
                    <a:ext uri="{9D8B030D-6E8A-4147-A177-3AD203B41FA5}">
                      <a16:colId xmlns="" xmlns:a16="http://schemas.microsoft.com/office/drawing/2014/main" val="20001"/>
                    </a:ext>
                  </a:extLst>
                </a:gridCol>
                <a:gridCol w="3203448">
                  <a:extLst>
                    <a:ext uri="{9D8B030D-6E8A-4147-A177-3AD203B41FA5}">
                      <a16:colId xmlns="" xmlns:a16="http://schemas.microsoft.com/office/drawing/2014/main" val="20002"/>
                    </a:ext>
                  </a:extLst>
                </a:gridCol>
              </a:tblGrid>
              <a:tr h="200005">
                <a:tc>
                  <a:txBody>
                    <a:bodyPr/>
                    <a:lstStyle/>
                    <a:p>
                      <a:pPr algn="ctr">
                        <a:lnSpc>
                          <a:spcPct val="115000"/>
                        </a:lnSpc>
                        <a:spcAft>
                          <a:spcPts val="0"/>
                        </a:spcAft>
                      </a:pPr>
                      <a:r>
                        <a:rPr lang="es-ES" sz="700" b="1" i="1" dirty="0">
                          <a:solidFill>
                            <a:schemeClr val="tx1"/>
                          </a:solidFill>
                          <a:latin typeface="+mn-lt"/>
                          <a:ea typeface="Century Gothic"/>
                          <a:cs typeface="Century Gothic"/>
                        </a:rPr>
                        <a:t> Planeación de proyectos Interdisciplinarios</a:t>
                      </a:r>
                      <a:endParaRPr lang="es-MX" sz="700" dirty="0">
                        <a:solidFill>
                          <a:schemeClr val="tx1"/>
                        </a:solidFill>
                        <a:latin typeface="+mn-lt"/>
                        <a:ea typeface="Arial"/>
                      </a:endParaRPr>
                    </a:p>
                  </a:txBody>
                  <a:tcPr marL="39006" marR="39006" marT="39006" marB="39006">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c>
                  <a:txBody>
                    <a:bodyPr/>
                    <a:lstStyle/>
                    <a:p>
                      <a:pPr algn="ctr">
                        <a:lnSpc>
                          <a:spcPct val="115000"/>
                        </a:lnSpc>
                        <a:spcAft>
                          <a:spcPts val="0"/>
                        </a:spcAft>
                      </a:pPr>
                      <a:endParaRPr lang="es-MX" sz="700">
                        <a:solidFill>
                          <a:schemeClr val="tx1"/>
                        </a:solidFill>
                        <a:latin typeface="+mn-lt"/>
                        <a:ea typeface="Arial"/>
                      </a:endParaRPr>
                    </a:p>
                  </a:txBody>
                  <a:tcPr marL="39006" marR="39006" marT="39006" marB="39006">
                    <a:lnL w="12700" cap="flat" cmpd="sng" algn="ctr">
                      <a:solidFill>
                        <a:srgbClr val="6FA8DC"/>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es-ES" sz="700" b="1" i="1">
                          <a:solidFill>
                            <a:schemeClr val="tx1"/>
                          </a:solidFill>
                          <a:latin typeface="+mn-lt"/>
                          <a:ea typeface="Century Gothic"/>
                          <a:cs typeface="Century Gothic"/>
                        </a:rPr>
                        <a:t>Documentación del proceso y portafolios de evidencias</a:t>
                      </a:r>
                      <a:endParaRPr lang="es-MX" sz="700">
                        <a:solidFill>
                          <a:schemeClr val="tx1"/>
                        </a:solidFill>
                        <a:latin typeface="+mn-lt"/>
                        <a:ea typeface="Arial"/>
                      </a:endParaRPr>
                    </a:p>
                  </a:txBody>
                  <a:tcPr marL="39006" marR="39006" marT="39006" marB="39006">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 xmlns:a16="http://schemas.microsoft.com/office/drawing/2014/main" val="10000"/>
                  </a:ext>
                </a:extLst>
              </a:tr>
              <a:tr h="3134262">
                <a:tc>
                  <a:txBody>
                    <a:bodyPr/>
                    <a:lstStyle/>
                    <a:p>
                      <a:pPr algn="just">
                        <a:lnSpc>
                          <a:spcPct val="115000"/>
                        </a:lnSpc>
                        <a:spcAft>
                          <a:spcPts val="0"/>
                        </a:spcAft>
                      </a:pPr>
                      <a:endParaRPr lang="es-MX" sz="700" dirty="0">
                        <a:solidFill>
                          <a:schemeClr val="tx1"/>
                        </a:solidFill>
                        <a:latin typeface="+mn-lt"/>
                        <a:ea typeface="Arial"/>
                      </a:endParaRPr>
                    </a:p>
                    <a:p>
                      <a:pPr algn="just">
                        <a:lnSpc>
                          <a:spcPct val="115000"/>
                        </a:lnSpc>
                        <a:spcAft>
                          <a:spcPts val="0"/>
                        </a:spcAft>
                      </a:pPr>
                      <a:r>
                        <a:rPr lang="es-ES" sz="700" b="1" dirty="0">
                          <a:solidFill>
                            <a:schemeClr val="tx1"/>
                          </a:solidFill>
                          <a:latin typeface="+mn-lt"/>
                          <a:ea typeface="Century Gothic"/>
                          <a:cs typeface="Century Gothic"/>
                        </a:rPr>
                        <a:t>¿A qué responde la necesidad de crear proyectos interdisciplinarios como medio de aprendizaje? </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Responde a la necesidad del S. XXI porque involucra el trabajo autónomo de los alumnos y son ellos quienes generan las respuestas. Busca relaciones de estudio con una visión socio constructivista y cognitiva.</a:t>
                      </a:r>
                      <a:endParaRPr lang="es-MX" sz="700" dirty="0">
                        <a:solidFill>
                          <a:schemeClr val="tx1"/>
                        </a:solidFill>
                        <a:latin typeface="+mn-lt"/>
                        <a:ea typeface="Arial"/>
                      </a:endParaRPr>
                    </a:p>
                    <a:p>
                      <a:pPr algn="just">
                        <a:lnSpc>
                          <a:spcPct val="115000"/>
                        </a:lnSpc>
                        <a:spcAft>
                          <a:spcPts val="0"/>
                        </a:spcAft>
                      </a:pPr>
                      <a:r>
                        <a:rPr lang="es-ES" sz="700" b="1" dirty="0">
                          <a:solidFill>
                            <a:schemeClr val="tx1"/>
                          </a:solidFill>
                          <a:latin typeface="+mn-lt"/>
                          <a:ea typeface="Century Gothic"/>
                          <a:cs typeface="Century Gothic"/>
                        </a:rPr>
                        <a:t>¿Cuáles son los elementos fundamentales para la estructuración y planeación de los proyectos interdisciplinarios?</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Compromiso del docente.</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Estar capacitado en evaluación, trabajo colaborativo, cooperativo e indagación.</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Encontrar la transferencia y aplicación a la realidad.</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Conocer los contenidos de su programa para vincularlos con otras disciplinas.</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Encontrar el tema </a:t>
                      </a:r>
                      <a:r>
                        <a:rPr lang="es-ES" sz="700" dirty="0" err="1">
                          <a:solidFill>
                            <a:schemeClr val="tx1"/>
                          </a:solidFill>
                          <a:latin typeface="+mn-lt"/>
                          <a:ea typeface="Century Gothic"/>
                          <a:cs typeface="Century Gothic"/>
                        </a:rPr>
                        <a:t>problematizador</a:t>
                      </a:r>
                      <a:r>
                        <a:rPr lang="es-ES" sz="700" dirty="0">
                          <a:solidFill>
                            <a:schemeClr val="tx1"/>
                          </a:solidFill>
                          <a:latin typeface="+mn-lt"/>
                          <a:ea typeface="Century Gothic"/>
                          <a:cs typeface="Century Gothic"/>
                        </a:rPr>
                        <a:t> y apasionarse con él.</a:t>
                      </a:r>
                      <a:endParaRPr lang="es-MX" sz="700" dirty="0">
                        <a:solidFill>
                          <a:schemeClr val="tx1"/>
                        </a:solidFill>
                        <a:latin typeface="+mn-lt"/>
                        <a:ea typeface="Arial"/>
                      </a:endParaRPr>
                    </a:p>
                    <a:p>
                      <a:pPr algn="just">
                        <a:lnSpc>
                          <a:spcPct val="115000"/>
                        </a:lnSpc>
                        <a:spcAft>
                          <a:spcPts val="0"/>
                        </a:spcAft>
                      </a:pPr>
                      <a:r>
                        <a:rPr lang="es-ES" sz="700" b="1" dirty="0">
                          <a:solidFill>
                            <a:schemeClr val="tx1"/>
                          </a:solidFill>
                          <a:latin typeface="+mn-lt"/>
                          <a:ea typeface="Century Gothic"/>
                          <a:cs typeface="Century Gothic"/>
                        </a:rPr>
                        <a:t>¿Cuál es “el método” o “los pasos” para acercarse a la Interdisciplinariedad”?</a:t>
                      </a:r>
                      <a:endParaRPr lang="es-MX" sz="7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700" dirty="0">
                          <a:solidFill>
                            <a:schemeClr val="tx1"/>
                          </a:solidFill>
                          <a:latin typeface="+mn-lt"/>
                          <a:ea typeface="Century Gothic"/>
                          <a:cs typeface="Century Gothic"/>
                        </a:rPr>
                        <a:t>Debe tener una secuencia curricular clara.</a:t>
                      </a:r>
                      <a:endParaRPr lang="es-MX" sz="7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700" dirty="0">
                          <a:solidFill>
                            <a:schemeClr val="tx1"/>
                          </a:solidFill>
                          <a:latin typeface="+mn-lt"/>
                          <a:ea typeface="Century Gothic"/>
                          <a:cs typeface="Century Gothic"/>
                        </a:rPr>
                        <a:t>Jerarquizar elementos de su materia.</a:t>
                      </a:r>
                      <a:endParaRPr lang="es-MX" sz="7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700" dirty="0">
                          <a:solidFill>
                            <a:schemeClr val="tx1"/>
                          </a:solidFill>
                          <a:latin typeface="+mn-lt"/>
                          <a:ea typeface="Century Gothic"/>
                          <a:cs typeface="Century Gothic"/>
                        </a:rPr>
                        <a:t>Encontrar o generar vínculos con otros contenidos.</a:t>
                      </a:r>
                      <a:endParaRPr lang="es-MX" sz="7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700" dirty="0">
                          <a:solidFill>
                            <a:schemeClr val="tx1"/>
                          </a:solidFill>
                          <a:latin typeface="+mn-lt"/>
                          <a:ea typeface="Century Gothic"/>
                          <a:cs typeface="Century Gothic"/>
                        </a:rPr>
                        <a:t>Relacionarse con otros docentes.</a:t>
                      </a:r>
                      <a:endParaRPr lang="es-MX" sz="7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700" dirty="0">
                          <a:solidFill>
                            <a:schemeClr val="tx1"/>
                          </a:solidFill>
                          <a:latin typeface="+mn-lt"/>
                          <a:ea typeface="Century Gothic"/>
                          <a:cs typeface="Century Gothic"/>
                        </a:rPr>
                        <a:t>Reconocer un elemento de la realidad que se pueda problematizar, explicar e innovar a partir de la integración de áreas distintas.</a:t>
                      </a:r>
                      <a:endParaRPr lang="es-MX" sz="700" dirty="0">
                        <a:solidFill>
                          <a:schemeClr val="tx1"/>
                        </a:solidFill>
                        <a:latin typeface="+mn-lt"/>
                        <a:ea typeface="Arial"/>
                      </a:endParaRPr>
                    </a:p>
                    <a:p>
                      <a:pPr algn="just">
                        <a:lnSpc>
                          <a:spcPct val="115000"/>
                        </a:lnSpc>
                        <a:spcAft>
                          <a:spcPts val="0"/>
                        </a:spcAft>
                      </a:pPr>
                      <a:r>
                        <a:rPr lang="es-ES" sz="700" b="1" dirty="0">
                          <a:solidFill>
                            <a:schemeClr val="tx1"/>
                          </a:solidFill>
                          <a:latin typeface="+mn-lt"/>
                          <a:ea typeface="Century Gothic"/>
                          <a:cs typeface="Century Gothic"/>
                        </a:rPr>
                        <a:t>¿Qué características debe de tener el nombre del proyecto interdisciplinario?</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Partir de las materias involucradas.</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Crear un título que no sea general sino específico.</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Reflejar la problemática a resolver desde el punto de vista de las asignaturas involucradas.</a:t>
                      </a:r>
                      <a:endParaRPr lang="es-MX" sz="700" dirty="0">
                        <a:solidFill>
                          <a:schemeClr val="tx1"/>
                        </a:solidFill>
                        <a:latin typeface="+mn-lt"/>
                        <a:ea typeface="Arial"/>
                      </a:endParaRPr>
                    </a:p>
                  </a:txBody>
                  <a:tcPr marL="39006" marR="39006" marT="39006" marB="39006">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algn="just">
                        <a:lnSpc>
                          <a:spcPct val="115000"/>
                        </a:lnSpc>
                        <a:spcAft>
                          <a:spcPts val="0"/>
                        </a:spcAft>
                      </a:pPr>
                      <a:endParaRPr lang="es-MX" sz="700" dirty="0">
                        <a:solidFill>
                          <a:schemeClr val="tx1"/>
                        </a:solidFill>
                        <a:latin typeface="+mn-lt"/>
                        <a:ea typeface="Arial"/>
                      </a:endParaRPr>
                    </a:p>
                  </a:txBody>
                  <a:tcPr marL="39006" marR="39006" marT="39006" marB="39006">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a:lnSpc>
                          <a:spcPct val="115000"/>
                        </a:lnSpc>
                        <a:spcAft>
                          <a:spcPts val="0"/>
                        </a:spcAft>
                      </a:pPr>
                      <a:endParaRPr lang="es-MX" sz="700" dirty="0">
                        <a:solidFill>
                          <a:schemeClr val="tx1"/>
                        </a:solidFill>
                        <a:latin typeface="+mn-lt"/>
                        <a:ea typeface="Arial"/>
                      </a:endParaRPr>
                    </a:p>
                    <a:p>
                      <a:pPr algn="just">
                        <a:lnSpc>
                          <a:spcPct val="115000"/>
                        </a:lnSpc>
                        <a:spcAft>
                          <a:spcPts val="0"/>
                        </a:spcAft>
                      </a:pPr>
                      <a:r>
                        <a:rPr lang="es-ES" sz="700" b="1" i="1" dirty="0">
                          <a:solidFill>
                            <a:schemeClr val="tx1"/>
                          </a:solidFill>
                          <a:latin typeface="+mn-lt"/>
                          <a:ea typeface="Century Gothic"/>
                          <a:cs typeface="Century Gothic"/>
                        </a:rPr>
                        <a:t>¿Qué se entiende por “Documentación”?</a:t>
                      </a:r>
                      <a:endParaRPr lang="es-MX" sz="700" dirty="0">
                        <a:solidFill>
                          <a:schemeClr val="tx1"/>
                        </a:solidFill>
                        <a:latin typeface="+mn-lt"/>
                        <a:ea typeface="Arial"/>
                      </a:endParaRPr>
                    </a:p>
                    <a:p>
                      <a:pPr algn="just">
                        <a:lnSpc>
                          <a:spcPct val="115000"/>
                        </a:lnSpc>
                        <a:spcAft>
                          <a:spcPts val="0"/>
                        </a:spcAft>
                      </a:pPr>
                      <a:r>
                        <a:rPr lang="es-ES" sz="700" b="1" i="1" dirty="0">
                          <a:solidFill>
                            <a:schemeClr val="tx1"/>
                          </a:solidFill>
                          <a:latin typeface="+mn-lt"/>
                          <a:ea typeface="Century Gothic"/>
                          <a:cs typeface="Century Gothic"/>
                        </a:rPr>
                        <a:t> </a:t>
                      </a:r>
                      <a:r>
                        <a:rPr lang="es-ES" sz="700" dirty="0">
                          <a:solidFill>
                            <a:schemeClr val="tx1"/>
                          </a:solidFill>
                          <a:latin typeface="+mn-lt"/>
                          <a:ea typeface="Century Gothic"/>
                          <a:cs typeface="Century Gothic"/>
                        </a:rPr>
                        <a:t>Conjunto de evidencias que habla de las conexiones que se logran hacer durante el proceso de aprendizaje.</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Evidencias de los momentos o etapas del proceso.</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Cómo inicia y cómo se transforma.</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Evidencias de las herramientas de evaluación.</a:t>
                      </a:r>
                      <a:endParaRPr lang="es-MX" sz="700" dirty="0">
                        <a:solidFill>
                          <a:schemeClr val="tx1"/>
                        </a:solidFill>
                        <a:latin typeface="+mn-lt"/>
                        <a:ea typeface="Arial"/>
                      </a:endParaRPr>
                    </a:p>
                    <a:p>
                      <a:pPr algn="just">
                        <a:lnSpc>
                          <a:spcPct val="115000"/>
                        </a:lnSpc>
                        <a:spcAft>
                          <a:spcPts val="0"/>
                        </a:spcAft>
                      </a:pPr>
                      <a:r>
                        <a:rPr lang="es-ES" sz="700" b="1" i="1" dirty="0">
                          <a:solidFill>
                            <a:schemeClr val="tx1"/>
                          </a:solidFill>
                          <a:latin typeface="+mn-lt"/>
                          <a:ea typeface="Century Gothic"/>
                          <a:cs typeface="Century Gothic"/>
                        </a:rPr>
                        <a:t> </a:t>
                      </a:r>
                      <a:endParaRPr lang="es-MX" sz="700" dirty="0">
                        <a:solidFill>
                          <a:schemeClr val="tx1"/>
                        </a:solidFill>
                        <a:latin typeface="+mn-lt"/>
                        <a:ea typeface="Arial"/>
                      </a:endParaRPr>
                    </a:p>
                    <a:p>
                      <a:pPr algn="just">
                        <a:lnSpc>
                          <a:spcPct val="115000"/>
                        </a:lnSpc>
                        <a:spcAft>
                          <a:spcPts val="0"/>
                        </a:spcAft>
                      </a:pPr>
                      <a:r>
                        <a:rPr lang="es-ES" sz="700" b="1" dirty="0">
                          <a:solidFill>
                            <a:schemeClr val="tx1"/>
                          </a:solidFill>
                          <a:latin typeface="+mn-lt"/>
                          <a:ea typeface="Century Gothic"/>
                          <a:cs typeface="Century Gothic"/>
                        </a:rPr>
                        <a:t>¿Qué evidencias de documentación concretas se esperan  cuando se  trabaja de manera interdisciplinaria?</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Fotografías, videos, grabaciones sonoras, reportes escritos e ilustrados de visitas virtuales y físicas, organizadores gráficos, infografías.</a:t>
                      </a:r>
                      <a:endParaRPr lang="es-MX" sz="700" dirty="0">
                        <a:solidFill>
                          <a:schemeClr val="tx1"/>
                        </a:solidFill>
                        <a:latin typeface="+mn-lt"/>
                        <a:ea typeface="Arial"/>
                      </a:endParaRPr>
                    </a:p>
                    <a:p>
                      <a:pPr algn="just">
                        <a:lnSpc>
                          <a:spcPct val="115000"/>
                        </a:lnSpc>
                        <a:spcAft>
                          <a:spcPts val="0"/>
                        </a:spcAft>
                      </a:pPr>
                      <a:r>
                        <a:rPr lang="es-ES" sz="700" b="1" dirty="0">
                          <a:solidFill>
                            <a:schemeClr val="tx1"/>
                          </a:solidFill>
                          <a:latin typeface="+mn-lt"/>
                          <a:ea typeface="Century Gothic"/>
                          <a:cs typeface="Century Gothic"/>
                        </a:rPr>
                        <a:t> </a:t>
                      </a:r>
                      <a:endParaRPr lang="es-MX" sz="700" dirty="0">
                        <a:solidFill>
                          <a:schemeClr val="tx1"/>
                        </a:solidFill>
                        <a:latin typeface="+mn-lt"/>
                        <a:ea typeface="Arial"/>
                      </a:endParaRPr>
                    </a:p>
                    <a:p>
                      <a:pPr algn="just">
                        <a:lnSpc>
                          <a:spcPct val="115000"/>
                        </a:lnSpc>
                        <a:spcAft>
                          <a:spcPts val="0"/>
                        </a:spcAft>
                      </a:pPr>
                      <a:r>
                        <a:rPr lang="es-ES" sz="700" b="1" dirty="0">
                          <a:solidFill>
                            <a:schemeClr val="tx1"/>
                          </a:solidFill>
                          <a:latin typeface="+mn-lt"/>
                          <a:ea typeface="Century Gothic"/>
                          <a:cs typeface="Century Gothic"/>
                        </a:rPr>
                        <a:t>¿Cuál es la intención de documentar en un proyecto y quién lo debe de hacer?</a:t>
                      </a:r>
                      <a:endParaRPr lang="es-MX" sz="700" dirty="0">
                        <a:solidFill>
                          <a:schemeClr val="tx1"/>
                        </a:solidFill>
                        <a:latin typeface="+mn-lt"/>
                        <a:ea typeface="Arial"/>
                      </a:endParaRPr>
                    </a:p>
                    <a:p>
                      <a:pPr algn="just">
                        <a:lnSpc>
                          <a:spcPct val="115000"/>
                        </a:lnSpc>
                        <a:spcAft>
                          <a:spcPts val="0"/>
                        </a:spcAft>
                      </a:pPr>
                      <a:r>
                        <a:rPr lang="es-ES" sz="700" dirty="0">
                          <a:solidFill>
                            <a:schemeClr val="tx1"/>
                          </a:solidFill>
                          <a:latin typeface="+mn-lt"/>
                          <a:ea typeface="Century Gothic"/>
                          <a:cs typeface="Century Gothic"/>
                        </a:rPr>
                        <a:t>Documentan el profesor y los alumnos para…</a:t>
                      </a:r>
                      <a:endParaRPr lang="es-MX" sz="7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700" dirty="0">
                          <a:solidFill>
                            <a:schemeClr val="tx1"/>
                          </a:solidFill>
                          <a:latin typeface="+mn-lt"/>
                          <a:ea typeface="Century Gothic"/>
                          <a:cs typeface="Century Gothic"/>
                        </a:rPr>
                        <a:t>Tener todo el registro de lo que se hizo, con el fin de compararlo y verificar los diferentes resultados o propuestas que se dieron para mejorarlos.</a:t>
                      </a:r>
                      <a:endParaRPr lang="es-MX" sz="7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700" dirty="0">
                          <a:solidFill>
                            <a:schemeClr val="tx1"/>
                          </a:solidFill>
                          <a:latin typeface="+mn-lt"/>
                          <a:ea typeface="Century Gothic"/>
                          <a:cs typeface="Century Gothic"/>
                        </a:rPr>
                        <a:t>Evaluar la significación del proyecto y procesos de comprensión de alumno.</a:t>
                      </a:r>
                      <a:endParaRPr lang="es-MX" sz="7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700" dirty="0">
                          <a:solidFill>
                            <a:schemeClr val="tx1"/>
                          </a:solidFill>
                          <a:latin typeface="+mn-lt"/>
                          <a:ea typeface="Century Gothic"/>
                          <a:cs typeface="Century Gothic"/>
                        </a:rPr>
                        <a:t>Retroalimentar cada una de las etapas y dar constancia de los logros y fracasos.</a:t>
                      </a:r>
                      <a:endParaRPr lang="es-MX" sz="700" dirty="0">
                        <a:solidFill>
                          <a:schemeClr val="tx1"/>
                        </a:solidFill>
                        <a:latin typeface="+mn-lt"/>
                        <a:ea typeface="Arial"/>
                      </a:endParaRPr>
                    </a:p>
                  </a:txBody>
                  <a:tcPr marL="39006" marR="39006" marT="39006" marB="39006">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24</a:t>
            </a:fld>
            <a:endParaRPr lang="es-MX"/>
          </a:p>
        </p:txBody>
      </p:sp>
      <p:sp>
        <p:nvSpPr>
          <p:cNvPr id="4" name="3 Rectángulo"/>
          <p:cNvSpPr/>
          <p:nvPr/>
        </p:nvSpPr>
        <p:spPr>
          <a:xfrm>
            <a:off x="214282" y="500048"/>
            <a:ext cx="8424936" cy="615553"/>
          </a:xfrm>
          <a:prstGeom prst="rect">
            <a:avLst/>
          </a:prstGeom>
        </p:spPr>
        <p:txBody>
          <a:bodyPr wrap="square">
            <a:spAutoFit/>
          </a:bodyPr>
          <a:lstStyle/>
          <a:p>
            <a:pPr lvl="0" algn="ctr" fontAlgn="base">
              <a:spcBef>
                <a:spcPct val="0"/>
              </a:spcBef>
              <a:spcAft>
                <a:spcPct val="0"/>
              </a:spcAft>
            </a:pPr>
            <a:r>
              <a:rPr lang="es-ES" sz="2000" b="1" dirty="0" smtClean="0">
                <a:solidFill>
                  <a:schemeClr val="tx1"/>
                </a:solidFill>
                <a:latin typeface="Arial" pitchFamily="34" charset="0"/>
                <a:ea typeface="Century Gothic" pitchFamily="34" charset="0"/>
                <a:cs typeface="Century Gothic" pitchFamily="34" charset="0"/>
              </a:rPr>
              <a:t>ANALISIS MESA DE EXPERTOS</a:t>
            </a:r>
            <a:endParaRPr lang="es-MX" sz="2000"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es-ES" sz="1400" b="1" dirty="0" smtClean="0">
                <a:solidFill>
                  <a:schemeClr val="tx1"/>
                </a:solidFill>
                <a:latin typeface="Arial" pitchFamily="34" charset="0"/>
                <a:ea typeface="Century Gothic" pitchFamily="34" charset="0"/>
                <a:cs typeface="Century Gothic" pitchFamily="34" charset="0"/>
              </a:rPr>
              <a:t>General Trabajo en Sesión Plenaria.  </a:t>
            </a:r>
            <a:endParaRPr lang="es-MX" sz="1400" dirty="0" smtClean="0">
              <a:solidFill>
                <a:schemeClr val="tx1"/>
              </a:solidFill>
              <a:latin typeface="Arial" pitchFamily="34" charset="0"/>
              <a:cs typeface="Arial" pitchFamily="34" charset="0"/>
            </a:endParaRPr>
          </a:p>
        </p:txBody>
      </p:sp>
      <p:graphicFrame>
        <p:nvGraphicFramePr>
          <p:cNvPr id="5" name="4 Tabla"/>
          <p:cNvGraphicFramePr>
            <a:graphicFrameLocks noGrp="1"/>
          </p:cNvGraphicFramePr>
          <p:nvPr/>
        </p:nvGraphicFramePr>
        <p:xfrm>
          <a:off x="1285852" y="1071552"/>
          <a:ext cx="7072362" cy="3511050"/>
        </p:xfrm>
        <a:graphic>
          <a:graphicData uri="http://schemas.openxmlformats.org/drawingml/2006/table">
            <a:tbl>
              <a:tblPr/>
              <a:tblGrid>
                <a:gridCol w="3500401">
                  <a:extLst>
                    <a:ext uri="{9D8B030D-6E8A-4147-A177-3AD203B41FA5}">
                      <a16:colId xmlns="" xmlns:a16="http://schemas.microsoft.com/office/drawing/2014/main" val="20000"/>
                    </a:ext>
                  </a:extLst>
                </a:gridCol>
                <a:gridCol w="214680">
                  <a:extLst>
                    <a:ext uri="{9D8B030D-6E8A-4147-A177-3AD203B41FA5}">
                      <a16:colId xmlns="" xmlns:a16="http://schemas.microsoft.com/office/drawing/2014/main" val="20001"/>
                    </a:ext>
                  </a:extLst>
                </a:gridCol>
                <a:gridCol w="3357281">
                  <a:extLst>
                    <a:ext uri="{9D8B030D-6E8A-4147-A177-3AD203B41FA5}">
                      <a16:colId xmlns="" xmlns:a16="http://schemas.microsoft.com/office/drawing/2014/main" val="20002"/>
                    </a:ext>
                  </a:extLst>
                </a:gridCol>
              </a:tblGrid>
              <a:tr h="189410">
                <a:tc>
                  <a:txBody>
                    <a:bodyPr/>
                    <a:lstStyle/>
                    <a:p>
                      <a:pPr algn="ctr">
                        <a:lnSpc>
                          <a:spcPct val="115000"/>
                        </a:lnSpc>
                        <a:spcAft>
                          <a:spcPts val="0"/>
                        </a:spcAft>
                      </a:pPr>
                      <a:r>
                        <a:rPr lang="es-ES" sz="600" b="1" i="1" dirty="0">
                          <a:solidFill>
                            <a:srgbClr val="1C4587"/>
                          </a:solidFill>
                          <a:latin typeface="+mn-lt"/>
                          <a:ea typeface="Century Gothic"/>
                          <a:cs typeface="Century Gothic"/>
                        </a:rPr>
                        <a:t>Gestión de Proyectos interdisciplinarios</a:t>
                      </a:r>
                      <a:endParaRPr lang="es-MX" sz="600" dirty="0">
                        <a:solidFill>
                          <a:srgbClr val="000000"/>
                        </a:solidFill>
                        <a:latin typeface="+mn-lt"/>
                        <a:ea typeface="Arial"/>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c>
                  <a:txBody>
                    <a:bodyPr/>
                    <a:lstStyle/>
                    <a:p>
                      <a:pPr algn="ctr">
                        <a:lnSpc>
                          <a:spcPct val="115000"/>
                        </a:lnSpc>
                        <a:spcAft>
                          <a:spcPts val="0"/>
                        </a:spcAft>
                      </a:pPr>
                      <a:endParaRPr lang="es-MX" sz="600">
                        <a:solidFill>
                          <a:srgbClr val="000000"/>
                        </a:solidFill>
                        <a:latin typeface="+mn-lt"/>
                        <a:ea typeface="Arial"/>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s-ES" sz="600" b="1" i="1">
                          <a:solidFill>
                            <a:srgbClr val="1C4587"/>
                          </a:solidFill>
                          <a:latin typeface="+mn-lt"/>
                          <a:ea typeface="Century Gothic"/>
                          <a:cs typeface="Century Gothic"/>
                        </a:rPr>
                        <a:t>               El desarrollo profesional y la formación docente</a:t>
                      </a:r>
                      <a:endParaRPr lang="es-MX" sz="600">
                        <a:solidFill>
                          <a:srgbClr val="000000"/>
                        </a:solidFill>
                        <a:latin typeface="+mn-lt"/>
                        <a:ea typeface="Arial"/>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6FA8DC"/>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 xmlns:a16="http://schemas.microsoft.com/office/drawing/2014/main" val="10000"/>
                  </a:ext>
                </a:extLst>
              </a:tr>
              <a:tr h="3186422">
                <a:tc>
                  <a:txBody>
                    <a:bodyPr/>
                    <a:lstStyle/>
                    <a:p>
                      <a:pPr algn="just">
                        <a:lnSpc>
                          <a:spcPct val="115000"/>
                        </a:lnSpc>
                        <a:spcAft>
                          <a:spcPts val="0"/>
                        </a:spcAft>
                      </a:pPr>
                      <a:r>
                        <a:rPr lang="es-ES" sz="600" b="1" dirty="0">
                          <a:solidFill>
                            <a:schemeClr val="tx1"/>
                          </a:solidFill>
                          <a:latin typeface="+mn-lt"/>
                          <a:ea typeface="Century Gothic"/>
                          <a:cs typeface="Century Gothic"/>
                        </a:rPr>
                        <a:t>¿Qué factores se deben tomar en cuenta para hacer un proyecto? ¿Cómo se deben organizar?</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Conocer su programa e intercambiar programas con otros profesores.</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Plantear propuesta </a:t>
                      </a:r>
                      <a:r>
                        <a:rPr lang="es-ES" sz="600" dirty="0" err="1">
                          <a:solidFill>
                            <a:schemeClr val="tx1"/>
                          </a:solidFill>
                          <a:latin typeface="+mn-lt"/>
                          <a:ea typeface="Century Gothic"/>
                          <a:cs typeface="Century Gothic"/>
                        </a:rPr>
                        <a:t>problematizadora</a:t>
                      </a:r>
                      <a:r>
                        <a:rPr lang="es-ES" sz="600" dirty="0">
                          <a:solidFill>
                            <a:schemeClr val="tx1"/>
                          </a:solidFill>
                          <a:latin typeface="+mn-lt"/>
                          <a:ea typeface="Century Gothic"/>
                          <a:cs typeface="Century Gothic"/>
                        </a:rPr>
                        <a:t>.</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Elegir un momento del año.</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Organizar el horario de los maestros.</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Dividir e proyecto en etapas con productos medibles y parciales.</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Evaluar contenidos definidos.</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Reflexionar y retroalimentar.</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Autoanalizar el proyecto.</a:t>
                      </a:r>
                      <a:endParaRPr lang="es-MX" sz="600" dirty="0">
                        <a:solidFill>
                          <a:schemeClr val="tx1"/>
                        </a:solidFill>
                        <a:latin typeface="+mn-lt"/>
                        <a:ea typeface="Arial"/>
                      </a:endParaRPr>
                    </a:p>
                    <a:p>
                      <a:pPr algn="just">
                        <a:lnSpc>
                          <a:spcPct val="115000"/>
                        </a:lnSpc>
                        <a:spcAft>
                          <a:spcPts val="0"/>
                        </a:spcAft>
                      </a:pPr>
                      <a:r>
                        <a:rPr lang="es-ES" sz="600" b="1" dirty="0">
                          <a:solidFill>
                            <a:schemeClr val="tx1"/>
                          </a:solidFill>
                          <a:latin typeface="+mn-lt"/>
                          <a:ea typeface="Century Gothic"/>
                          <a:cs typeface="Century Gothic"/>
                        </a:rPr>
                        <a:t>¿Cómo se pueden identificar los puntos de interacción que permitan una indagación, desde situaciones complejas o la problematización?</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Con cuestionamientos.</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Creando espacios para que los alumnos se acerquen a las fuentes de información.</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Acercándose a los expertos.</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Creando espacios para conversar y problematizar.</a:t>
                      </a:r>
                      <a:endParaRPr lang="es-MX" sz="600" dirty="0">
                        <a:solidFill>
                          <a:schemeClr val="tx1"/>
                        </a:solidFill>
                        <a:latin typeface="+mn-lt"/>
                        <a:ea typeface="Arial"/>
                      </a:endParaRPr>
                    </a:p>
                    <a:p>
                      <a:pPr algn="just">
                        <a:lnSpc>
                          <a:spcPct val="115000"/>
                        </a:lnSpc>
                        <a:spcAft>
                          <a:spcPts val="0"/>
                        </a:spcAft>
                      </a:pPr>
                      <a:r>
                        <a:rPr lang="es-ES" sz="600" b="1" dirty="0">
                          <a:solidFill>
                            <a:schemeClr val="tx1"/>
                          </a:solidFill>
                          <a:latin typeface="+mn-lt"/>
                          <a:ea typeface="Century Gothic"/>
                          <a:cs typeface="Century Gothic"/>
                        </a:rPr>
                        <a:t>Si se toma en cuenta lo que se hace generalmente, para el trabajo en clase ¿Qué cambios deben  hacerse para generar un proyecto interdisciplinario?</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Gestionar e tiempo.</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Utilizar las herramientas tecnológicas: manejo de internet, videoconferencias y buscar experiencias desde otro lugar.</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Socializar.</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Observar las conductas de los alumnos y sus opiniones e intereses en relación al proyecto.</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Evaluar el cumplimiento de los objetivos parciales y analizar si se está en el camino correcto para lograrlo.</a:t>
                      </a:r>
                      <a:endParaRPr lang="es-MX" sz="600" dirty="0">
                        <a:solidFill>
                          <a:schemeClr val="tx1"/>
                        </a:solidFill>
                        <a:latin typeface="+mn-lt"/>
                        <a:ea typeface="Arial"/>
                      </a:endParaRPr>
                    </a:p>
                    <a:p>
                      <a:pPr algn="just">
                        <a:lnSpc>
                          <a:spcPct val="115000"/>
                        </a:lnSpc>
                        <a:spcAft>
                          <a:spcPts val="0"/>
                        </a:spcAft>
                      </a:pPr>
                      <a:r>
                        <a:rPr lang="es-ES" sz="600" b="1" dirty="0">
                          <a:solidFill>
                            <a:schemeClr val="tx1"/>
                          </a:solidFill>
                          <a:latin typeface="+mn-lt"/>
                          <a:ea typeface="Century Gothic"/>
                          <a:cs typeface="Century Gothic"/>
                        </a:rPr>
                        <a:t>¿Cómo beneficia al aprendizaje el trabajo interdisciplinario?</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Fomenta el pensamiento crítico, desarrollo de habilidades, procesos de trabajo individual y colaborativo, permite que el alumno construya su propio conocimiento logrando aprendizajes significativos, permite obtener mejores resultados académicos que son reflejados en la vida del alumno y del docente. Un mismo proyecto te puede llevar a la creación de otro proyecto.</a:t>
                      </a:r>
                      <a:endParaRPr lang="es-MX" sz="600" dirty="0">
                        <a:solidFill>
                          <a:schemeClr val="tx1"/>
                        </a:solidFill>
                        <a:latin typeface="+mn-lt"/>
                        <a:ea typeface="Arial"/>
                      </a:endParaRPr>
                    </a:p>
                    <a:p>
                      <a:pPr algn="just">
                        <a:lnSpc>
                          <a:spcPct val="115000"/>
                        </a:lnSpc>
                        <a:spcAft>
                          <a:spcPts val="0"/>
                        </a:spcAft>
                      </a:pPr>
                      <a:r>
                        <a:rPr lang="es-ES" sz="600" b="1" dirty="0">
                          <a:solidFill>
                            <a:schemeClr val="tx1"/>
                          </a:solidFill>
                          <a:latin typeface="+mn-lt"/>
                          <a:ea typeface="Century Gothic"/>
                          <a:cs typeface="Century Gothic"/>
                        </a:rPr>
                        <a:t> </a:t>
                      </a:r>
                      <a:endParaRPr lang="es-MX" sz="600" dirty="0">
                        <a:solidFill>
                          <a:schemeClr val="tx1"/>
                        </a:solidFill>
                        <a:latin typeface="+mn-lt"/>
                        <a:ea typeface="Arial"/>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algn="just">
                        <a:lnSpc>
                          <a:spcPct val="115000"/>
                        </a:lnSpc>
                        <a:spcAft>
                          <a:spcPts val="0"/>
                        </a:spcAft>
                      </a:pPr>
                      <a:endParaRPr lang="es-ES" sz="600" dirty="0">
                        <a:solidFill>
                          <a:schemeClr val="tx1"/>
                        </a:solidFill>
                        <a:latin typeface="+mn-lt"/>
                        <a:ea typeface="Century Gothic"/>
                        <a:cs typeface="Century Gothic"/>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a:lnSpc>
                          <a:spcPct val="115000"/>
                        </a:lnSpc>
                        <a:spcAft>
                          <a:spcPts val="0"/>
                        </a:spcAft>
                      </a:pPr>
                      <a:endParaRPr lang="es-MX" sz="600" dirty="0">
                        <a:solidFill>
                          <a:schemeClr val="tx1"/>
                        </a:solidFill>
                        <a:latin typeface="+mn-lt"/>
                        <a:ea typeface="Arial"/>
                      </a:endParaRPr>
                    </a:p>
                    <a:p>
                      <a:pPr algn="just">
                        <a:lnSpc>
                          <a:spcPct val="115000"/>
                        </a:lnSpc>
                        <a:spcAft>
                          <a:spcPts val="0"/>
                        </a:spcAft>
                      </a:pPr>
                      <a:r>
                        <a:rPr lang="es-ES" sz="600" b="1" dirty="0">
                          <a:solidFill>
                            <a:schemeClr val="tx1"/>
                          </a:solidFill>
                          <a:latin typeface="+mn-lt"/>
                          <a:ea typeface="Century Gothic"/>
                          <a:cs typeface="Century Gothic"/>
                        </a:rPr>
                        <a:t>¿Qué implicaciones tiene, dentro del esquema de formación docente, el trabajo orientado hacia la interdisciplinariedad? </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Convierte al docente en guía o facilitador.</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Crea retos, disposición del pensamiento, construir los procesos y seguir aprendiendo.</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Enriquece la vida profesional del docente.</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Logra una comunicación con el alumno.</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Construye desde otras disciplinas.</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La propuesta curricular tiene sentido.</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El docente acepta que el conocimiento no está acabado sino en proceso.</a:t>
                      </a:r>
                      <a:endParaRPr lang="es-MX" sz="600" dirty="0">
                        <a:solidFill>
                          <a:schemeClr val="tx1"/>
                        </a:solidFill>
                        <a:latin typeface="+mn-lt"/>
                        <a:ea typeface="Arial"/>
                      </a:endParaRPr>
                    </a:p>
                    <a:p>
                      <a:pPr algn="just">
                        <a:lnSpc>
                          <a:spcPct val="115000"/>
                        </a:lnSpc>
                        <a:spcAft>
                          <a:spcPts val="0"/>
                        </a:spcAft>
                      </a:pPr>
                      <a:r>
                        <a:rPr lang="es-ES" sz="600" b="1" dirty="0">
                          <a:solidFill>
                            <a:schemeClr val="tx1"/>
                          </a:solidFill>
                          <a:latin typeface="+mn-lt"/>
                          <a:ea typeface="Century Gothic"/>
                          <a:cs typeface="Century Gothic"/>
                        </a:rPr>
                        <a:t>¿Qué dimensiones deben tenerse en cuenta para proyectos interdisciplinarios?</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Tomar en cuenta tiempos y espacios adecuados para la elaboración del proyecto.</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Cuestionarnos todo el tiempo y estar abiertos a todo tipo de pensamientos.</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Consolidar los aprendizajes.</a:t>
                      </a:r>
                      <a:endParaRPr lang="es-MX" sz="600" dirty="0">
                        <a:solidFill>
                          <a:schemeClr val="tx1"/>
                        </a:solidFill>
                        <a:latin typeface="+mn-lt"/>
                        <a:ea typeface="Arial"/>
                      </a:endParaRPr>
                    </a:p>
                    <a:p>
                      <a:pPr algn="just">
                        <a:lnSpc>
                          <a:spcPct val="115000"/>
                        </a:lnSpc>
                        <a:spcAft>
                          <a:spcPts val="0"/>
                        </a:spcAft>
                      </a:pPr>
                      <a:r>
                        <a:rPr lang="es-ES" sz="600" dirty="0">
                          <a:solidFill>
                            <a:schemeClr val="tx1"/>
                          </a:solidFill>
                          <a:latin typeface="+mn-lt"/>
                          <a:ea typeface="Century Gothic"/>
                          <a:cs typeface="Century Gothic"/>
                        </a:rPr>
                        <a:t>Plantear:</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Objetivo</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Delimitación</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Investigación</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Interacción de materias</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Metodología</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Planificación</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Preguntas</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Plan de comunicación</a:t>
                      </a:r>
                      <a:endParaRPr lang="es-MX" sz="600" dirty="0">
                        <a:solidFill>
                          <a:schemeClr val="tx1"/>
                        </a:solidFill>
                        <a:latin typeface="+mn-lt"/>
                        <a:ea typeface="Arial"/>
                      </a:endParaRPr>
                    </a:p>
                    <a:p>
                      <a:pPr marL="342900" lvl="0" indent="-342900" algn="just">
                        <a:lnSpc>
                          <a:spcPct val="115000"/>
                        </a:lnSpc>
                        <a:spcAft>
                          <a:spcPts val="0"/>
                        </a:spcAft>
                        <a:buFont typeface="+mj-lt"/>
                        <a:buAutoNum type="arabicPeriod"/>
                      </a:pPr>
                      <a:r>
                        <a:rPr lang="es-ES" sz="600" dirty="0">
                          <a:solidFill>
                            <a:schemeClr val="tx1"/>
                          </a:solidFill>
                          <a:latin typeface="+mn-lt"/>
                          <a:ea typeface="Century Gothic"/>
                          <a:cs typeface="Century Gothic"/>
                        </a:rPr>
                        <a:t>Evaluación </a:t>
                      </a:r>
                      <a:endParaRPr lang="es-MX" sz="600" dirty="0">
                        <a:solidFill>
                          <a:schemeClr val="tx1"/>
                        </a:solidFill>
                        <a:latin typeface="+mn-lt"/>
                        <a:ea typeface="Arial"/>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Shape 17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25</a:t>
            </a:fld>
            <a:endParaRPr/>
          </a:p>
        </p:txBody>
      </p:sp>
      <p:cxnSp>
        <p:nvCxnSpPr>
          <p:cNvPr id="178" name="Shape 178"/>
          <p:cNvCxnSpPr/>
          <p:nvPr/>
        </p:nvCxnSpPr>
        <p:spPr>
          <a:xfrm>
            <a:off x="1578375" y="2799963"/>
            <a:ext cx="6526200" cy="0"/>
          </a:xfrm>
          <a:prstGeom prst="straightConnector1">
            <a:avLst/>
          </a:prstGeom>
          <a:noFill/>
          <a:ln w="9525" cap="flat" cmpd="sng">
            <a:solidFill>
              <a:srgbClr val="CCCCCC"/>
            </a:solidFill>
            <a:prstDash val="solid"/>
            <a:round/>
            <a:headEnd type="none" w="med" len="med"/>
            <a:tailEnd type="none" w="med" len="med"/>
          </a:ln>
        </p:spPr>
      </p:cxnSp>
      <p:sp>
        <p:nvSpPr>
          <p:cNvPr id="6" name="1 Título"/>
          <p:cNvSpPr txBox="1">
            <a:spLocks/>
          </p:cNvSpPr>
          <p:nvPr/>
        </p:nvSpPr>
        <p:spPr>
          <a:xfrm>
            <a:off x="1142976" y="785800"/>
            <a:ext cx="7358114" cy="1930226"/>
          </a:xfrm>
          <a:prstGeom prst="rect">
            <a:avLst/>
          </a:prstGeom>
        </p:spPr>
        <p:txBody>
          <a:bodyPr>
            <a:normAutofit fontScale="92500" lnSpcReduction="20000"/>
          </a:bodyPr>
          <a:lstStyle/>
          <a:p>
            <a:pPr marL="514350" marR="0" lvl="0" indent="-51435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4300" b="1" i="0" u="none" strike="noStrike" kern="0" cap="none" spc="0" normalizeH="0" baseline="0" noProof="0" dirty="0" smtClean="0">
                <a:ln>
                  <a:noFill/>
                </a:ln>
                <a:solidFill>
                  <a:srgbClr val="000000"/>
                </a:solidFill>
                <a:effectLst/>
                <a:uLnTx/>
                <a:uFillTx/>
                <a:latin typeface="Oswald"/>
                <a:sym typeface="Arial"/>
              </a:rPr>
              <a:t>Producto 7</a:t>
            </a:r>
            <a:endParaRPr lang="es-MX" sz="4300" dirty="0" smtClean="0"/>
          </a:p>
          <a:p>
            <a:pPr marL="514350" marR="0" lvl="0" indent="-51435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3600" b="0" i="0" u="none" strike="noStrike" kern="0" cap="none" spc="0" normalizeH="0" baseline="0" noProof="0" dirty="0" smtClean="0">
                <a:ln>
                  <a:noFill/>
                </a:ln>
                <a:solidFill>
                  <a:srgbClr val="000000"/>
                </a:solidFill>
                <a:effectLst/>
                <a:uLnTx/>
                <a:uFillTx/>
                <a:latin typeface="Arial"/>
                <a:ea typeface="Arial"/>
                <a:cs typeface="Arial"/>
                <a:sym typeface="Arial"/>
              </a:rPr>
              <a:t>Experiencias exitosas. E.I.P. Resumen (Señalado) </a:t>
            </a:r>
          </a:p>
          <a:p>
            <a:pPr marL="514350" marR="0" lvl="0" indent="-51435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3600" b="0" i="0" u="none" strike="noStrike" kern="0" cap="none" spc="0" normalizeH="0" baseline="0" noProof="0" dirty="0" smtClean="0">
                <a:ln>
                  <a:noFill/>
                </a:ln>
                <a:solidFill>
                  <a:srgbClr val="000000"/>
                </a:solidFill>
                <a:effectLst/>
                <a:uLnTx/>
                <a:uFillTx/>
                <a:latin typeface="Arial"/>
                <a:ea typeface="Arial"/>
                <a:cs typeface="Arial"/>
                <a:sym typeface="Arial"/>
              </a:rPr>
              <a:t>Segunda reunión</a:t>
            </a:r>
          </a:p>
        </p:txBody>
      </p:sp>
      <p:pic>
        <p:nvPicPr>
          <p:cNvPr id="7" name="Picture 2" descr="Resultado de imagen para experiencia"/>
          <p:cNvPicPr>
            <a:picLocks noChangeAspect="1" noChangeArrowheads="1"/>
          </p:cNvPicPr>
          <p:nvPr/>
        </p:nvPicPr>
        <p:blipFill>
          <a:blip r:embed="rId3" cstate="print"/>
          <a:srcRect l="7547" t="8427" r="9434" b="10108"/>
          <a:stretch>
            <a:fillRect/>
          </a:stretch>
        </p:blipFill>
        <p:spPr bwMode="auto">
          <a:xfrm>
            <a:off x="3500430" y="2786064"/>
            <a:ext cx="2818106" cy="1857388"/>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9" name="Shape 18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26</a:t>
            </a:fld>
            <a:endParaRPr/>
          </a:p>
        </p:txBody>
      </p:sp>
      <p:sp>
        <p:nvSpPr>
          <p:cNvPr id="11" name="1 Título"/>
          <p:cNvSpPr txBox="1">
            <a:spLocks/>
          </p:cNvSpPr>
          <p:nvPr/>
        </p:nvSpPr>
        <p:spPr>
          <a:xfrm>
            <a:off x="1357290" y="500048"/>
            <a:ext cx="7072362" cy="1143000"/>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800" b="0" i="0" u="none" strike="noStrike" kern="0" cap="none" spc="0" normalizeH="0" baseline="0" noProof="0" dirty="0" smtClean="0">
                <a:ln>
                  <a:noFill/>
                </a:ln>
                <a:solidFill>
                  <a:srgbClr val="000000"/>
                </a:solidFill>
                <a:effectLst/>
                <a:uLnTx/>
                <a:uFillTx/>
                <a:latin typeface="Arial"/>
                <a:ea typeface="Arial"/>
                <a:cs typeface="Arial"/>
                <a:sym typeface="Arial"/>
              </a:rPr>
              <a:t>Producto 7. Experiencias exitosas. E.I.P. Resumen (Señalado) Segunda reunión</a:t>
            </a:r>
            <a:endParaRPr kumimoji="0" lang="es-MX"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2 Marcador de contenido"/>
          <p:cNvSpPr txBox="1">
            <a:spLocks/>
          </p:cNvSpPr>
          <p:nvPr/>
        </p:nvSpPr>
        <p:spPr>
          <a:xfrm>
            <a:off x="1357290" y="1500181"/>
            <a:ext cx="7215238" cy="3000396"/>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El equipo heterogéneo:</a:t>
            </a:r>
            <a:endPar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smtClean="0">
                <a:ln>
                  <a:noFill/>
                </a:ln>
                <a:solidFill>
                  <a:srgbClr val="000000"/>
                </a:solidFill>
                <a:effectLst/>
                <a:uLnTx/>
                <a:uFillTx/>
                <a:latin typeface="Arial"/>
                <a:ea typeface="Arial"/>
                <a:cs typeface="Arial"/>
                <a:sym typeface="Arial"/>
              </a:rPr>
              <a:t>Revisa  el análisis de cada Experiencia Exitosa elegida. </a:t>
            </a:r>
            <a:endPar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smtClean="0">
                <a:ln>
                  <a:noFill/>
                </a:ln>
                <a:solidFill>
                  <a:srgbClr val="000000"/>
                </a:solidFill>
                <a:effectLst/>
                <a:uLnTx/>
                <a:uFillTx/>
                <a:latin typeface="Arial"/>
                <a:ea typeface="Arial"/>
                <a:cs typeface="Arial"/>
                <a:sym typeface="Arial"/>
              </a:rPr>
              <a:t>Reflexiona, acuerda y lleva a cabo, </a:t>
            </a: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a manera de resumen</a:t>
            </a:r>
            <a:r>
              <a:rPr kumimoji="0" lang="es-ES" sz="1400" b="0" i="0" u="none" strike="noStrike" kern="0" cap="none" spc="0" normalizeH="0" baseline="0" noProof="0" dirty="0" smtClean="0">
                <a:ln>
                  <a:noFill/>
                </a:ln>
                <a:solidFill>
                  <a:srgbClr val="000000"/>
                </a:solidFill>
                <a:effectLst/>
                <a:uLnTx/>
                <a:uFillTx/>
                <a:latin typeface="Arial"/>
                <a:ea typeface="Arial"/>
                <a:cs typeface="Arial"/>
                <a:sym typeface="Arial"/>
              </a:rPr>
              <a:t>, el registro de los puntos de todas las Experiencias Exitosas analizadas, que se </a:t>
            </a: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podrían tomar en cuenta para el propio proyecto</a:t>
            </a:r>
            <a:r>
              <a:rPr kumimoji="0" lang="es-ES" sz="1400" b="0" i="0" u="none" strike="noStrike" kern="0" cap="none" spc="0" normalizeH="0" baseline="0" noProof="0" dirty="0" smtClean="0">
                <a:ln>
                  <a:noFill/>
                </a:ln>
                <a:solidFill>
                  <a:srgbClr val="000000"/>
                </a:solidFill>
                <a:effectLst/>
                <a:uLnTx/>
                <a:uFillTx/>
                <a:latin typeface="Arial"/>
                <a:ea typeface="Arial"/>
                <a:cs typeface="Arial"/>
                <a:sym typeface="Arial"/>
              </a:rPr>
              <a:t>.</a:t>
            </a:r>
            <a:endPar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smtClean="0">
                <a:ln>
                  <a:noFill/>
                </a:ln>
                <a:solidFill>
                  <a:srgbClr val="000000"/>
                </a:solidFill>
                <a:effectLst/>
                <a:uLnTx/>
                <a:uFillTx/>
                <a:latin typeface="Arial"/>
                <a:ea typeface="Arial"/>
                <a:cs typeface="Arial"/>
                <a:sym typeface="Arial"/>
              </a:rPr>
              <a:t>Al terminar el </a:t>
            </a: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Resumen</a:t>
            </a:r>
            <a:r>
              <a:rPr kumimoji="0" lang="es-ES" sz="1400" b="0" i="0" u="none" strike="noStrike" kern="0" cap="none" spc="0" normalizeH="0" baseline="0" noProof="0" dirty="0" smtClean="0">
                <a:ln>
                  <a:noFill/>
                </a:ln>
                <a:solidFill>
                  <a:srgbClr val="000000"/>
                </a:solidFill>
                <a:effectLst/>
                <a:uLnTx/>
                <a:uFillTx/>
                <a:latin typeface="Arial"/>
                <a:ea typeface="Arial"/>
                <a:cs typeface="Arial"/>
                <a:sym typeface="Arial"/>
              </a:rPr>
              <a:t>, revisa y reflexiona sobre lo anotado</a:t>
            </a: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s-ES" sz="1400" b="0" i="0" u="none" strike="noStrike" kern="0" cap="none" spc="0" normalizeH="0" baseline="0" noProof="0" dirty="0" smtClean="0">
                <a:ln>
                  <a:noFill/>
                </a:ln>
                <a:solidFill>
                  <a:srgbClr val="000000"/>
                </a:solidFill>
                <a:effectLst/>
                <a:uLnTx/>
                <a:uFillTx/>
                <a:latin typeface="Arial"/>
                <a:ea typeface="Arial"/>
                <a:cs typeface="Arial"/>
                <a:sym typeface="Arial"/>
              </a:rPr>
              <a:t> acuerda aquello que </a:t>
            </a: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será tomado en cuenta</a:t>
            </a:r>
            <a:r>
              <a:rPr kumimoji="0" lang="es-ES" sz="1400" b="0" i="0" u="none" strike="noStrike" kern="0" cap="none" spc="0" normalizeH="0" baseline="0" noProof="0" dirty="0" smtClean="0">
                <a:ln>
                  <a:noFill/>
                </a:ln>
                <a:solidFill>
                  <a:srgbClr val="000000"/>
                </a:solidFill>
                <a:effectLst/>
                <a:uLnTx/>
                <a:uFillTx/>
                <a:latin typeface="Arial"/>
                <a:ea typeface="Arial"/>
                <a:cs typeface="Arial"/>
                <a:sym typeface="Arial"/>
              </a:rPr>
              <a:t>  en la construcción del propio proyecto y  lo </a:t>
            </a: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señala</a:t>
            </a:r>
            <a:r>
              <a:rPr kumimoji="0" lang="es-ES" sz="1400" b="0" i="0" u="none" strike="noStrike" kern="0" cap="none" spc="0" normalizeH="0" baseline="0" noProof="0" dirty="0" smtClean="0">
                <a:ln>
                  <a:noFill/>
                </a:ln>
                <a:solidFill>
                  <a:srgbClr val="000000"/>
                </a:solidFill>
                <a:effectLst/>
                <a:uLnTx/>
                <a:uFillTx/>
                <a:latin typeface="Arial"/>
                <a:ea typeface="Arial"/>
                <a:cs typeface="Arial"/>
                <a:sym typeface="Arial"/>
              </a:rPr>
              <a:t> de alguna manera.</a:t>
            </a:r>
            <a:r>
              <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Nombre de los  proyectos revisados:</a:t>
            </a:r>
            <a:endPar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sng" strike="noStrike" kern="0" cap="none" spc="0" normalizeH="0" baseline="0" noProof="0" dirty="0" smtClean="0">
                <a:ln>
                  <a:noFill/>
                </a:ln>
                <a:solidFill>
                  <a:srgbClr val="000000"/>
                </a:solidFill>
                <a:effectLst/>
                <a:uLnTx/>
                <a:uFillTx/>
                <a:latin typeface="Arial"/>
                <a:ea typeface="Arial"/>
                <a:cs typeface="Arial"/>
                <a:sym typeface="Arial"/>
              </a:rPr>
              <a:t>Combatiendo asertivamente la violencia intrafamiliar a </a:t>
            </a:r>
            <a:r>
              <a:rPr kumimoji="0" lang="es-ES" sz="1400" b="1" i="0" u="sng" strike="noStrike" kern="0" cap="none" spc="0" normalizeH="0" baseline="0" noProof="0" dirty="0" smtClean="0">
                <a:ln>
                  <a:noFill/>
                </a:ln>
                <a:solidFill>
                  <a:srgbClr val="000000"/>
                </a:solidFill>
                <a:effectLst/>
                <a:uLnTx/>
                <a:uFillTx/>
                <a:latin typeface="Arial"/>
                <a:ea typeface="Arial"/>
                <a:cs typeface="Arial"/>
                <a:sym typeface="Arial"/>
              </a:rPr>
              <a:t>través </a:t>
            </a:r>
            <a:r>
              <a:rPr kumimoji="0" lang="es-ES" sz="1400" b="1" i="0" u="sng" strike="noStrike" kern="0" cap="none" spc="0" normalizeH="0" baseline="0" noProof="0" dirty="0" smtClean="0">
                <a:ln>
                  <a:noFill/>
                </a:ln>
                <a:solidFill>
                  <a:srgbClr val="000000"/>
                </a:solidFill>
                <a:effectLst/>
                <a:uLnTx/>
                <a:uFillTx/>
                <a:latin typeface="Arial"/>
                <a:ea typeface="Arial"/>
                <a:cs typeface="Arial"/>
                <a:sym typeface="Arial"/>
              </a:rPr>
              <a:t>de medios de comunicación eficientes en la actualidad</a:t>
            </a:r>
            <a:endPar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sng" strike="noStrike" kern="0" cap="none" spc="0" normalizeH="0" baseline="0" noProof="0" dirty="0" smtClean="0">
                <a:ln>
                  <a:noFill/>
                </a:ln>
                <a:solidFill>
                  <a:srgbClr val="000000"/>
                </a:solidFill>
                <a:effectLst/>
                <a:uLnTx/>
                <a:uFillTx/>
                <a:latin typeface="Arial"/>
                <a:ea typeface="Arial"/>
                <a:cs typeface="Arial"/>
                <a:sym typeface="Arial"/>
              </a:rPr>
              <a:t>Ciudad utópica hacia la </a:t>
            </a:r>
            <a:r>
              <a:rPr kumimoji="0" lang="es-ES" sz="1400" b="1" i="0" u="sng" strike="noStrike" kern="0" cap="none" spc="0" normalizeH="0" baseline="0" noProof="0" dirty="0" err="1" smtClean="0">
                <a:ln>
                  <a:noFill/>
                </a:ln>
                <a:solidFill>
                  <a:srgbClr val="000000"/>
                </a:solidFill>
                <a:effectLst/>
                <a:uLnTx/>
                <a:uFillTx/>
                <a:latin typeface="Arial"/>
                <a:ea typeface="Arial"/>
                <a:cs typeface="Arial"/>
                <a:sym typeface="Arial"/>
              </a:rPr>
              <a:t>distopia</a:t>
            </a: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a:t>
            </a:r>
            <a:endPar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sng" strike="noStrike" kern="0" cap="none" spc="0" normalizeH="0" baseline="0" noProof="0" dirty="0" smtClean="0">
                <a:ln>
                  <a:noFill/>
                </a:ln>
                <a:solidFill>
                  <a:srgbClr val="000000"/>
                </a:solidFill>
                <a:effectLst/>
                <a:uLnTx/>
                <a:uFillTx/>
                <a:latin typeface="Arial"/>
                <a:ea typeface="Arial"/>
                <a:cs typeface="Arial"/>
                <a:sym typeface="Arial"/>
              </a:rPr>
              <a:t>Comencemos a ser emprendedoras</a:t>
            </a: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a:t>
            </a:r>
            <a:endPar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27</a:t>
            </a:fld>
            <a:endParaRPr lang="es-MX"/>
          </a:p>
        </p:txBody>
      </p:sp>
      <p:sp>
        <p:nvSpPr>
          <p:cNvPr id="3" name="1 Título"/>
          <p:cNvSpPr txBox="1">
            <a:spLocks/>
          </p:cNvSpPr>
          <p:nvPr/>
        </p:nvSpPr>
        <p:spPr>
          <a:xfrm>
            <a:off x="1285852" y="500048"/>
            <a:ext cx="8229600" cy="1143000"/>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800" b="0" i="0" u="none" strike="noStrike" kern="0" cap="none" spc="0" normalizeH="0" baseline="0" noProof="0" dirty="0" smtClean="0">
                <a:ln>
                  <a:noFill/>
                </a:ln>
                <a:solidFill>
                  <a:srgbClr val="000000"/>
                </a:solidFill>
                <a:effectLst/>
                <a:uLnTx/>
                <a:uFillTx/>
                <a:latin typeface="Arial"/>
                <a:ea typeface="Arial"/>
                <a:cs typeface="Arial"/>
                <a:sym typeface="Arial"/>
              </a:rPr>
              <a:t>Producto 7. Experiencias exitosas. E.I.P. Resumen (Señalado) Segunda reunión</a:t>
            </a:r>
            <a:endParaRPr kumimoji="0" lang="es-MX"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2 Marcador de contenido"/>
          <p:cNvSpPr txBox="1">
            <a:spLocks/>
          </p:cNvSpPr>
          <p:nvPr/>
        </p:nvSpPr>
        <p:spPr>
          <a:xfrm>
            <a:off x="1357290" y="1500180"/>
            <a:ext cx="7500990" cy="211683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Contexto. </a:t>
            </a:r>
            <a:r>
              <a:rPr kumimoji="0" lang="es-ES" sz="1400" b="0" i="0" u="none" strike="noStrike" kern="0" cap="none" spc="0" normalizeH="0" baseline="0" noProof="0" dirty="0" smtClean="0">
                <a:ln>
                  <a:noFill/>
                </a:ln>
                <a:solidFill>
                  <a:srgbClr val="000000"/>
                </a:solidFill>
                <a:effectLst/>
                <a:uLnTx/>
                <a:uFillTx/>
                <a:latin typeface="Arial"/>
                <a:ea typeface="Arial"/>
                <a:cs typeface="Arial"/>
                <a:sym typeface="Arial"/>
              </a:rPr>
              <a:t>Justifica las circunstancias o elementos de la realidad en la que se da el problema o propuesta.</a:t>
            </a:r>
            <a:endPar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smtClean="0">
                <a:ln>
                  <a:noFill/>
                </a:ln>
                <a:solidFill>
                  <a:srgbClr val="000000"/>
                </a:solidFill>
                <a:effectLst/>
                <a:uLnTx/>
                <a:uFillTx/>
                <a:latin typeface="Arial"/>
                <a:ea typeface="Arial"/>
                <a:cs typeface="Arial"/>
                <a:sym typeface="Arial"/>
              </a:rPr>
              <a:t>     Introducción y/o justificación del proyecto. </a:t>
            </a:r>
            <a:endPar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endParaRPr>
          </a:p>
        </p:txBody>
      </p:sp>
      <p:graphicFrame>
        <p:nvGraphicFramePr>
          <p:cNvPr id="5" name="4 Tabla"/>
          <p:cNvGraphicFramePr>
            <a:graphicFrameLocks noGrp="1"/>
          </p:cNvGraphicFramePr>
          <p:nvPr/>
        </p:nvGraphicFramePr>
        <p:xfrm>
          <a:off x="1571604" y="2357436"/>
          <a:ext cx="6786610" cy="1857388"/>
        </p:xfrm>
        <a:graphic>
          <a:graphicData uri="http://schemas.openxmlformats.org/drawingml/2006/table">
            <a:tbl>
              <a:tblPr/>
              <a:tblGrid>
                <a:gridCol w="6786610">
                  <a:extLst>
                    <a:ext uri="{9D8B030D-6E8A-4147-A177-3AD203B41FA5}">
                      <a16:colId xmlns="" xmlns:a16="http://schemas.microsoft.com/office/drawing/2014/main" val="20000"/>
                    </a:ext>
                  </a:extLst>
                </a:gridCol>
              </a:tblGrid>
              <a:tr h="1857388">
                <a:tc>
                  <a:txBody>
                    <a:bodyPr/>
                    <a:lstStyle/>
                    <a:p>
                      <a:pPr marR="114300" algn="just">
                        <a:lnSpc>
                          <a:spcPct val="115000"/>
                        </a:lnSpc>
                        <a:spcBef>
                          <a:spcPts val="370"/>
                        </a:spcBef>
                        <a:spcAft>
                          <a:spcPts val="0"/>
                        </a:spcAft>
                      </a:pPr>
                      <a:r>
                        <a:rPr lang="es-ES" sz="1800" dirty="0">
                          <a:solidFill>
                            <a:schemeClr val="tx1"/>
                          </a:solidFill>
                          <a:latin typeface="+mn-lt"/>
                          <a:ea typeface="Century Gothic"/>
                          <a:cs typeface="Century Gothic"/>
                        </a:rPr>
                        <a:t>Observa y analiza una problemática real que afecta a una determinada comunidad.</a:t>
                      </a:r>
                      <a:endParaRPr lang="es-MX" sz="1800" dirty="0">
                        <a:solidFill>
                          <a:schemeClr val="tx1"/>
                        </a:solidFill>
                        <a:latin typeface="+mn-lt"/>
                        <a:ea typeface="Arial"/>
                      </a:endParaRPr>
                    </a:p>
                    <a:p>
                      <a:pPr marR="114300" algn="just">
                        <a:lnSpc>
                          <a:spcPct val="115000"/>
                        </a:lnSpc>
                        <a:spcBef>
                          <a:spcPts val="370"/>
                        </a:spcBef>
                        <a:spcAft>
                          <a:spcPts val="0"/>
                        </a:spcAft>
                      </a:pPr>
                      <a:r>
                        <a:rPr lang="es-ES" sz="1800" dirty="0">
                          <a:solidFill>
                            <a:schemeClr val="tx1"/>
                          </a:solidFill>
                          <a:latin typeface="+mn-lt"/>
                          <a:ea typeface="Century Gothic"/>
                          <a:cs typeface="Century Gothic"/>
                        </a:rPr>
                        <a:t>Se buscan soluciones desde un marco interdisciplinario para lograr abatir o disminuir la incidencia de las problemáticas en beneficio de la sociedad.</a:t>
                      </a:r>
                      <a:endParaRPr lang="es-MX" sz="1800" dirty="0">
                        <a:solidFill>
                          <a:schemeClr val="tx1"/>
                        </a:solidFill>
                        <a:latin typeface="+mn-lt"/>
                        <a:ea typeface="Arial"/>
                      </a:endParaRPr>
                    </a:p>
                  </a:txBody>
                  <a:tcPr marL="44464" marR="44464" marT="44464" marB="44464">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28</a:t>
            </a:fld>
            <a:endParaRPr lang="es-MX"/>
          </a:p>
        </p:txBody>
      </p:sp>
      <p:sp>
        <p:nvSpPr>
          <p:cNvPr id="3" name="1 Título"/>
          <p:cNvSpPr txBox="1">
            <a:spLocks/>
          </p:cNvSpPr>
          <p:nvPr/>
        </p:nvSpPr>
        <p:spPr>
          <a:xfrm>
            <a:off x="1214414" y="428610"/>
            <a:ext cx="8229600" cy="1143000"/>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800" b="0" i="0" u="none" strike="noStrike" kern="0" cap="none" spc="0" normalizeH="0" baseline="0" noProof="0" dirty="0" smtClean="0">
                <a:ln>
                  <a:noFill/>
                </a:ln>
                <a:solidFill>
                  <a:srgbClr val="000000"/>
                </a:solidFill>
                <a:effectLst/>
                <a:uLnTx/>
                <a:uFillTx/>
                <a:latin typeface="Arial"/>
                <a:ea typeface="Arial"/>
                <a:cs typeface="Arial"/>
                <a:sym typeface="Arial"/>
              </a:rPr>
              <a:t>Producto 7. Experiencias exitosas. E.I.P. Resumen (Señalado) Segunda reunión</a:t>
            </a:r>
            <a:endParaRPr kumimoji="0" lang="es-MX"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2 Marcador de contenido"/>
          <p:cNvSpPr txBox="1">
            <a:spLocks/>
          </p:cNvSpPr>
          <p:nvPr/>
        </p:nvSpPr>
        <p:spPr>
          <a:xfrm>
            <a:off x="1214414" y="1321865"/>
            <a:ext cx="8229600" cy="892695"/>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II. Intención. Sólo una de las propuestas da nombre al proyecto. </a:t>
            </a:r>
            <a:endParaRPr kumimoji="0" lang="es-MX"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5" name="4 Tabla"/>
          <p:cNvGraphicFramePr>
            <a:graphicFrameLocks noGrp="1"/>
          </p:cNvGraphicFramePr>
          <p:nvPr/>
        </p:nvGraphicFramePr>
        <p:xfrm>
          <a:off x="1285852" y="1714494"/>
          <a:ext cx="7060309" cy="2710964"/>
        </p:xfrm>
        <a:graphic>
          <a:graphicData uri="http://schemas.openxmlformats.org/drawingml/2006/table">
            <a:tbl>
              <a:tblPr/>
              <a:tblGrid>
                <a:gridCol w="1674428">
                  <a:extLst>
                    <a:ext uri="{9D8B030D-6E8A-4147-A177-3AD203B41FA5}">
                      <a16:colId xmlns="" xmlns:a16="http://schemas.microsoft.com/office/drawing/2014/main" val="20000"/>
                    </a:ext>
                  </a:extLst>
                </a:gridCol>
                <a:gridCol w="1674428">
                  <a:extLst>
                    <a:ext uri="{9D8B030D-6E8A-4147-A177-3AD203B41FA5}">
                      <a16:colId xmlns="" xmlns:a16="http://schemas.microsoft.com/office/drawing/2014/main" val="20001"/>
                    </a:ext>
                  </a:extLst>
                </a:gridCol>
                <a:gridCol w="1674944">
                  <a:extLst>
                    <a:ext uri="{9D8B030D-6E8A-4147-A177-3AD203B41FA5}">
                      <a16:colId xmlns="" xmlns:a16="http://schemas.microsoft.com/office/drawing/2014/main" val="20002"/>
                    </a:ext>
                  </a:extLst>
                </a:gridCol>
                <a:gridCol w="2036509">
                  <a:extLst>
                    <a:ext uri="{9D8B030D-6E8A-4147-A177-3AD203B41FA5}">
                      <a16:colId xmlns="" xmlns:a16="http://schemas.microsoft.com/office/drawing/2014/main" val="20003"/>
                    </a:ext>
                  </a:extLst>
                </a:gridCol>
              </a:tblGrid>
              <a:tr h="1236244">
                <a:tc>
                  <a:txBody>
                    <a:bodyPr/>
                    <a:lstStyle/>
                    <a:p>
                      <a:pPr algn="ctr">
                        <a:lnSpc>
                          <a:spcPct val="115000"/>
                        </a:lnSpc>
                        <a:spcAft>
                          <a:spcPts val="0"/>
                        </a:spcAft>
                      </a:pPr>
                      <a:r>
                        <a:rPr lang="es-ES" sz="1000" b="1" dirty="0">
                          <a:solidFill>
                            <a:srgbClr val="000000"/>
                          </a:solidFill>
                          <a:latin typeface="+mn-lt"/>
                          <a:ea typeface="Century Gothic"/>
                          <a:cs typeface="Century Gothic"/>
                        </a:rPr>
                        <a:t>Dar explicación</a:t>
                      </a:r>
                      <a:endParaRPr lang="es-MX" sz="1000" dirty="0">
                        <a:solidFill>
                          <a:srgbClr val="000000"/>
                        </a:solidFill>
                        <a:latin typeface="+mn-lt"/>
                        <a:ea typeface="Arial"/>
                      </a:endParaRPr>
                    </a:p>
                    <a:p>
                      <a:pPr algn="ctr">
                        <a:lnSpc>
                          <a:spcPct val="115000"/>
                        </a:lnSpc>
                        <a:spcAft>
                          <a:spcPts val="0"/>
                        </a:spcAft>
                      </a:pPr>
                      <a:r>
                        <a:rPr lang="es-ES" sz="1000" dirty="0">
                          <a:solidFill>
                            <a:srgbClr val="000000"/>
                          </a:solidFill>
                          <a:latin typeface="+mn-lt"/>
                          <a:ea typeface="Century Gothic"/>
                          <a:cs typeface="Century Gothic"/>
                        </a:rPr>
                        <a:t>¿Por qué algo es cómo es?</a:t>
                      </a:r>
                      <a:endParaRPr lang="es-MX" sz="1000" dirty="0">
                        <a:solidFill>
                          <a:srgbClr val="000000"/>
                        </a:solidFill>
                        <a:latin typeface="+mn-lt"/>
                        <a:ea typeface="Arial"/>
                      </a:endParaRPr>
                    </a:p>
                    <a:p>
                      <a:pPr algn="ctr">
                        <a:lnSpc>
                          <a:spcPct val="115000"/>
                        </a:lnSpc>
                        <a:spcAft>
                          <a:spcPts val="0"/>
                        </a:spcAft>
                      </a:pPr>
                      <a:r>
                        <a:rPr lang="es-ES" sz="1000" dirty="0">
                          <a:solidFill>
                            <a:srgbClr val="000000"/>
                          </a:solidFill>
                          <a:latin typeface="+mn-lt"/>
                          <a:ea typeface="Century Gothic"/>
                          <a:cs typeface="Century Gothic"/>
                        </a:rPr>
                        <a:t>Determinar las razones que generan el problema o la situación.</a:t>
                      </a:r>
                      <a:endParaRPr lang="es-MX" sz="10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dirty="0">
                          <a:solidFill>
                            <a:srgbClr val="000000"/>
                          </a:solidFill>
                          <a:latin typeface="+mn-lt"/>
                          <a:ea typeface="Century Gothic"/>
                          <a:cs typeface="Century Gothic"/>
                        </a:rPr>
                        <a:t>Resolver un problema</a:t>
                      </a:r>
                      <a:endParaRPr lang="es-MX" sz="1000" dirty="0">
                        <a:solidFill>
                          <a:srgbClr val="000000"/>
                        </a:solidFill>
                        <a:latin typeface="+mn-lt"/>
                        <a:ea typeface="Arial"/>
                      </a:endParaRPr>
                    </a:p>
                    <a:p>
                      <a:pPr algn="ctr">
                        <a:lnSpc>
                          <a:spcPct val="115000"/>
                        </a:lnSpc>
                        <a:spcAft>
                          <a:spcPts val="0"/>
                        </a:spcAft>
                      </a:pPr>
                      <a:r>
                        <a:rPr lang="es-ES" sz="1000" dirty="0">
                          <a:solidFill>
                            <a:srgbClr val="000000"/>
                          </a:solidFill>
                          <a:latin typeface="+mn-lt"/>
                          <a:ea typeface="Century Gothic"/>
                          <a:cs typeface="Century Gothic"/>
                        </a:rPr>
                        <a:t>Explicar de manera detallada cómo se puede abordar y/o solucionar el problema.</a:t>
                      </a:r>
                      <a:endParaRPr lang="es-MX" sz="10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dirty="0">
                          <a:solidFill>
                            <a:srgbClr val="000000"/>
                          </a:solidFill>
                          <a:latin typeface="+mn-lt"/>
                          <a:ea typeface="Century Gothic"/>
                          <a:cs typeface="Century Gothic"/>
                        </a:rPr>
                        <a:t>Hacer más eficiente o mejorar algo</a:t>
                      </a:r>
                      <a:endParaRPr lang="es-MX" sz="1000" dirty="0">
                        <a:solidFill>
                          <a:srgbClr val="000000"/>
                        </a:solidFill>
                        <a:latin typeface="+mn-lt"/>
                        <a:ea typeface="Arial"/>
                      </a:endParaRPr>
                    </a:p>
                    <a:p>
                      <a:pPr algn="ctr">
                        <a:lnSpc>
                          <a:spcPct val="115000"/>
                        </a:lnSpc>
                        <a:spcAft>
                          <a:spcPts val="0"/>
                        </a:spcAft>
                      </a:pPr>
                      <a:r>
                        <a:rPr lang="es-ES" sz="1000" dirty="0">
                          <a:solidFill>
                            <a:srgbClr val="000000"/>
                          </a:solidFill>
                          <a:latin typeface="+mn-lt"/>
                          <a:ea typeface="Century Gothic"/>
                          <a:cs typeface="Century Gothic"/>
                        </a:rPr>
                        <a:t>Explicar de qué manera se pueden optimizar los procesos para alcanzar el objetivo.</a:t>
                      </a:r>
                      <a:endParaRPr lang="es-MX" sz="10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dirty="0">
                          <a:solidFill>
                            <a:srgbClr val="000000"/>
                          </a:solidFill>
                          <a:latin typeface="+mn-lt"/>
                          <a:ea typeface="Century Gothic"/>
                          <a:cs typeface="Century Gothic"/>
                        </a:rPr>
                        <a:t>Inventar, innovar,  diseñar o crear algo nuevo</a:t>
                      </a:r>
                      <a:endParaRPr lang="es-MX" sz="1000" dirty="0">
                        <a:solidFill>
                          <a:srgbClr val="000000"/>
                        </a:solidFill>
                        <a:latin typeface="+mn-lt"/>
                        <a:ea typeface="Arial"/>
                      </a:endParaRPr>
                    </a:p>
                    <a:p>
                      <a:pPr algn="ctr">
                        <a:lnSpc>
                          <a:spcPct val="115000"/>
                        </a:lnSpc>
                        <a:spcAft>
                          <a:spcPts val="0"/>
                        </a:spcAft>
                      </a:pPr>
                      <a:r>
                        <a:rPr lang="es-ES" sz="1000" dirty="0">
                          <a:solidFill>
                            <a:srgbClr val="000000"/>
                          </a:solidFill>
                          <a:latin typeface="+mn-lt"/>
                          <a:ea typeface="Century Gothic"/>
                          <a:cs typeface="Century Gothic"/>
                        </a:rPr>
                        <a:t>¿Cómo podría ser diferente?</a:t>
                      </a:r>
                      <a:endParaRPr lang="es-MX" sz="1000" dirty="0">
                        <a:solidFill>
                          <a:srgbClr val="000000"/>
                        </a:solidFill>
                        <a:latin typeface="+mn-lt"/>
                        <a:ea typeface="Arial"/>
                      </a:endParaRPr>
                    </a:p>
                    <a:p>
                      <a:pPr algn="ctr">
                        <a:lnSpc>
                          <a:spcPct val="115000"/>
                        </a:lnSpc>
                        <a:spcAft>
                          <a:spcPts val="0"/>
                        </a:spcAft>
                      </a:pPr>
                      <a:r>
                        <a:rPr lang="es-ES" sz="1000" dirty="0">
                          <a:solidFill>
                            <a:srgbClr val="000000"/>
                          </a:solidFill>
                          <a:latin typeface="+mn-lt"/>
                          <a:ea typeface="Century Gothic"/>
                          <a:cs typeface="Century Gothic"/>
                        </a:rPr>
                        <a:t>¿Qué nuevo producto o propuesta puedo hacer?</a:t>
                      </a:r>
                      <a:endParaRPr lang="es-MX" sz="10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 xmlns:a16="http://schemas.microsoft.com/office/drawing/2014/main" val="10000"/>
                  </a:ext>
                </a:extLst>
              </a:tr>
              <a:tr h="1474720">
                <a:tc gridSpan="4">
                  <a:txBody>
                    <a:bodyPr/>
                    <a:lstStyle/>
                    <a:p>
                      <a:pPr>
                        <a:lnSpc>
                          <a:spcPct val="115000"/>
                        </a:lnSpc>
                        <a:spcAft>
                          <a:spcPts val="0"/>
                        </a:spcAft>
                      </a:pPr>
                      <a:r>
                        <a:rPr lang="es-ES" sz="1000" dirty="0">
                          <a:solidFill>
                            <a:srgbClr val="000000"/>
                          </a:solidFill>
                          <a:latin typeface="+mn-lt"/>
                          <a:ea typeface="Century Gothic"/>
                          <a:cs typeface="Century Gothic"/>
                        </a:rPr>
                        <a:t>Dar explicación.- Se buscaron las razones o elementos sociológicos (entorno) y psicológicos (individualidad) que detonan la problemática.</a:t>
                      </a:r>
                      <a:endParaRPr lang="es-MX" sz="1000" dirty="0">
                        <a:solidFill>
                          <a:srgbClr val="000000"/>
                        </a:solidFill>
                        <a:latin typeface="+mn-lt"/>
                        <a:ea typeface="Arial"/>
                      </a:endParaRPr>
                    </a:p>
                    <a:p>
                      <a:pPr>
                        <a:lnSpc>
                          <a:spcPct val="115000"/>
                        </a:lnSpc>
                        <a:spcAft>
                          <a:spcPts val="0"/>
                        </a:spcAft>
                      </a:pPr>
                      <a:r>
                        <a:rPr lang="es-ES" sz="1000" dirty="0">
                          <a:solidFill>
                            <a:srgbClr val="000000"/>
                          </a:solidFill>
                          <a:latin typeface="+mn-lt"/>
                          <a:ea typeface="Century Gothic"/>
                          <a:cs typeface="Century Gothic"/>
                        </a:rPr>
                        <a:t>Resolver un problema.- Desde la aplicación real de las sanciones respectivas hasta el tratamiento psicológico para el agresor y las víctimas.</a:t>
                      </a:r>
                      <a:endParaRPr lang="es-MX" sz="1000" dirty="0">
                        <a:solidFill>
                          <a:srgbClr val="000000"/>
                        </a:solidFill>
                        <a:latin typeface="+mn-lt"/>
                        <a:ea typeface="Arial"/>
                      </a:endParaRPr>
                    </a:p>
                    <a:p>
                      <a:pPr>
                        <a:lnSpc>
                          <a:spcPct val="115000"/>
                        </a:lnSpc>
                        <a:spcAft>
                          <a:spcPts val="0"/>
                        </a:spcAft>
                      </a:pPr>
                      <a:r>
                        <a:rPr lang="es-ES" sz="1000" dirty="0">
                          <a:solidFill>
                            <a:srgbClr val="000000"/>
                          </a:solidFill>
                          <a:latin typeface="+mn-lt"/>
                          <a:ea typeface="Century Gothic"/>
                          <a:cs typeface="Century Gothic"/>
                        </a:rPr>
                        <a:t>Hacer más eficiente o mejorar algo.- Constante flujo de información, evaluación de resultados, </a:t>
                      </a:r>
                      <a:r>
                        <a:rPr lang="es-ES" sz="1000" dirty="0" err="1">
                          <a:solidFill>
                            <a:srgbClr val="000000"/>
                          </a:solidFill>
                          <a:latin typeface="+mn-lt"/>
                          <a:ea typeface="Century Gothic"/>
                          <a:cs typeface="Century Gothic"/>
                        </a:rPr>
                        <a:t>resignificando</a:t>
                      </a:r>
                      <a:r>
                        <a:rPr lang="es-ES" sz="1000" dirty="0">
                          <a:solidFill>
                            <a:srgbClr val="000000"/>
                          </a:solidFill>
                          <a:latin typeface="+mn-lt"/>
                          <a:ea typeface="Century Gothic"/>
                          <a:cs typeface="Century Gothic"/>
                        </a:rPr>
                        <a:t> objetivos.</a:t>
                      </a:r>
                      <a:endParaRPr lang="es-MX" sz="1000" dirty="0">
                        <a:solidFill>
                          <a:srgbClr val="000000"/>
                        </a:solidFill>
                        <a:latin typeface="+mn-lt"/>
                        <a:ea typeface="Arial"/>
                      </a:endParaRPr>
                    </a:p>
                    <a:p>
                      <a:pPr>
                        <a:lnSpc>
                          <a:spcPct val="115000"/>
                        </a:lnSpc>
                        <a:spcAft>
                          <a:spcPts val="0"/>
                        </a:spcAft>
                      </a:pPr>
                      <a:r>
                        <a:rPr lang="es-ES" sz="1000" dirty="0">
                          <a:solidFill>
                            <a:srgbClr val="000000"/>
                          </a:solidFill>
                          <a:latin typeface="+mn-lt"/>
                          <a:ea typeface="Century Gothic"/>
                          <a:cs typeface="Century Gothic"/>
                        </a:rPr>
                        <a:t>Inventar, innovar, diseñar o crear algo nuevo.- Ajustarse a las posibilidades reales, creando de manera proactiva alternativas de solución (DVD vs. TV).</a:t>
                      </a:r>
                      <a:endParaRPr lang="es-MX" sz="10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0" name="Shape 20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29</a:t>
            </a:fld>
            <a:endParaRPr/>
          </a:p>
        </p:txBody>
      </p:sp>
      <p:sp>
        <p:nvSpPr>
          <p:cNvPr id="8" name="1 Título"/>
          <p:cNvSpPr>
            <a:spLocks noGrp="1"/>
          </p:cNvSpPr>
          <p:nvPr>
            <p:ph type="title"/>
          </p:nvPr>
        </p:nvSpPr>
        <p:spPr>
          <a:xfrm>
            <a:off x="1214414" y="285734"/>
            <a:ext cx="8229600" cy="1143000"/>
          </a:xfrm>
        </p:spPr>
        <p:txBody>
          <a:bodyPr>
            <a:normAutofit/>
          </a:bodyPr>
          <a:lstStyle/>
          <a:p>
            <a:r>
              <a:rPr lang="es-MX" sz="2800" dirty="0" smtClean="0"/>
              <a:t>Producto 7. Experiencias exitosas. E.I.P. Resumen (Señalado) Segunda reunión</a:t>
            </a:r>
            <a:endParaRPr lang="es-MX" sz="2800" dirty="0"/>
          </a:p>
        </p:txBody>
      </p:sp>
      <p:sp>
        <p:nvSpPr>
          <p:cNvPr id="9" name="2 Marcador de contenido"/>
          <p:cNvSpPr txBox="1">
            <a:spLocks/>
          </p:cNvSpPr>
          <p:nvPr/>
        </p:nvSpPr>
        <p:spPr>
          <a:xfrm>
            <a:off x="1214414" y="1500180"/>
            <a:ext cx="7286676" cy="103671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smtClean="0">
                <a:ln>
                  <a:noFill/>
                </a:ln>
                <a:solidFill>
                  <a:srgbClr val="000000"/>
                </a:solidFill>
                <a:effectLst/>
                <a:uLnTx/>
                <a:uFillTx/>
                <a:latin typeface="Arial"/>
                <a:ea typeface="Arial"/>
                <a:cs typeface="Arial"/>
                <a:sym typeface="Arial"/>
              </a:rPr>
              <a:t>III. Objetivo general del proyecto. Toma en cuenta a todas las asignaturas  involucradas.</a:t>
            </a:r>
            <a:endParaRPr kumimoji="0" lang="es-MX"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10" name="9 Tabla"/>
          <p:cNvGraphicFramePr>
            <a:graphicFrameLocks noGrp="1"/>
          </p:cNvGraphicFramePr>
          <p:nvPr/>
        </p:nvGraphicFramePr>
        <p:xfrm>
          <a:off x="1357290" y="2357436"/>
          <a:ext cx="6500858" cy="1571636"/>
        </p:xfrm>
        <a:graphic>
          <a:graphicData uri="http://schemas.openxmlformats.org/drawingml/2006/table">
            <a:tbl>
              <a:tblPr/>
              <a:tblGrid>
                <a:gridCol w="6500858">
                  <a:extLst>
                    <a:ext uri="{9D8B030D-6E8A-4147-A177-3AD203B41FA5}">
                      <a16:colId xmlns="" xmlns:a16="http://schemas.microsoft.com/office/drawing/2014/main" val="20000"/>
                    </a:ext>
                  </a:extLst>
                </a:gridCol>
              </a:tblGrid>
              <a:tr h="1571636">
                <a:tc>
                  <a:txBody>
                    <a:bodyPr/>
                    <a:lstStyle/>
                    <a:p>
                      <a:pPr marR="114300">
                        <a:lnSpc>
                          <a:spcPct val="115000"/>
                        </a:lnSpc>
                        <a:spcBef>
                          <a:spcPts val="370"/>
                        </a:spcBef>
                        <a:spcAft>
                          <a:spcPts val="0"/>
                        </a:spcAft>
                      </a:pPr>
                      <a:r>
                        <a:rPr lang="es-ES" sz="2500" dirty="0">
                          <a:solidFill>
                            <a:srgbClr val="000000"/>
                          </a:solidFill>
                          <a:latin typeface="Calibri" pitchFamily="34" charset="0"/>
                          <a:ea typeface="Century Gothic"/>
                          <a:cs typeface="Century Gothic"/>
                        </a:rPr>
                        <a:t>Señala de manera clara y precisa los resultados a alcanzar una vez detectados los factores detonantes, mediante acciones específicas.</a:t>
                      </a:r>
                      <a:endParaRPr lang="es-MX" sz="2500" dirty="0">
                        <a:solidFill>
                          <a:srgbClr val="000000"/>
                        </a:solidFill>
                        <a:latin typeface="Calibri" pitchFamily="34" charset="0"/>
                        <a:ea typeface="Arial"/>
                      </a:endParaRPr>
                    </a:p>
                  </a:txBody>
                  <a:tcPr marL="44464" marR="44464" marT="44464" marB="4446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Shape 8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a:t>
            </a:fld>
            <a:endParaRPr/>
          </a:p>
        </p:txBody>
      </p:sp>
      <p:sp>
        <p:nvSpPr>
          <p:cNvPr id="6" name="1 Título"/>
          <p:cNvSpPr txBox="1">
            <a:spLocks/>
          </p:cNvSpPr>
          <p:nvPr/>
        </p:nvSpPr>
        <p:spPr>
          <a:xfrm>
            <a:off x="1714480" y="500048"/>
            <a:ext cx="6572296" cy="785810"/>
          </a:xfrm>
          <a:prstGeom prst="rect">
            <a:avLst/>
          </a:prstGeom>
          <a:noFill/>
          <a:ln>
            <a:noFill/>
          </a:ln>
        </p:spPr>
        <p:txBody>
          <a:bodyPr spcFirstLastPara="1" wrap="square" lIns="91425" tIns="91425" rIns="91425" bIns="91425" anchor="b" anchorCtr="0"/>
          <a:lstStyle/>
          <a:p>
            <a:pPr marL="0" marR="0" lvl="0" indent="0" algn="l" defTabSz="914400" rtl="0" eaLnBrk="1" fontAlgn="auto" latinLnBrk="0" hangingPunct="1">
              <a:lnSpc>
                <a:spcPct val="100000"/>
              </a:lnSpc>
              <a:spcBef>
                <a:spcPts val="0"/>
              </a:spcBef>
              <a:spcAft>
                <a:spcPts val="0"/>
              </a:spcAft>
              <a:buClr>
                <a:srgbClr val="25212A"/>
              </a:buClr>
              <a:buSzPts val="4800"/>
              <a:buFont typeface="Oswald"/>
              <a:buNone/>
              <a:tabLst/>
              <a:defRPr/>
            </a:pPr>
            <a:r>
              <a:rPr kumimoji="0" lang="es-MX" sz="2500" b="1" i="0" u="none" strike="noStrike" kern="0" cap="none" spc="0" normalizeH="0" baseline="0" noProof="0" dirty="0" smtClean="0">
                <a:ln>
                  <a:noFill/>
                </a:ln>
                <a:solidFill>
                  <a:srgbClr val="25212A"/>
                </a:solidFill>
                <a:effectLst/>
                <a:uLnTx/>
                <a:uFillTx/>
                <a:latin typeface="Oswald"/>
                <a:ea typeface="Oswald"/>
                <a:cs typeface="Oswald"/>
                <a:sym typeface="Oswald"/>
              </a:rPr>
              <a:t>Índice</a:t>
            </a:r>
            <a:endParaRPr kumimoji="0" lang="es-MX" sz="25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7" name="2 Marcador de contenido"/>
          <p:cNvSpPr txBox="1">
            <a:spLocks/>
          </p:cNvSpPr>
          <p:nvPr/>
        </p:nvSpPr>
        <p:spPr>
          <a:xfrm>
            <a:off x="1214414" y="1285867"/>
            <a:ext cx="7429552" cy="2714644"/>
          </a:xfrm>
          <a:prstGeom prst="rect">
            <a:avLst/>
          </a:prstGeom>
          <a:noFill/>
          <a:ln>
            <a:noFill/>
          </a:ln>
        </p:spPr>
        <p:txBody>
          <a:bodyPr spcFirstLastPara="1" wrap="square" lIns="91425" tIns="91425" rIns="91425" bIns="91425" anchor="t" anchorCtr="0">
            <a:noAutofit/>
          </a:bodyPr>
          <a:lstStyle/>
          <a:p>
            <a:pPr marL="514350" marR="0" lvl="0" indent="-514350" algn="l" defTabSz="914400" rtl="0" eaLnBrk="1" fontAlgn="auto" latinLnBrk="0" hangingPunct="1">
              <a:lnSpc>
                <a:spcPct val="100000"/>
              </a:lnSpc>
              <a:spcBef>
                <a:spcPts val="0"/>
              </a:spcBef>
              <a:spcAft>
                <a:spcPts val="0"/>
              </a:spcAft>
              <a:buClr>
                <a:srgbClr val="666666"/>
              </a:buClr>
              <a:buSzPts val="1800"/>
              <a:buFont typeface="Wingdings" pitchFamily="2" charset="2"/>
              <a:buChar char="ü"/>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1. C.A.I.A.C. Conclusiones Generales. Primera reunión.</a:t>
            </a:r>
          </a:p>
          <a:p>
            <a:pPr marL="514350" marR="0" lvl="0" indent="-514350" algn="l" defTabSz="914400" rtl="0" eaLnBrk="1" fontAlgn="auto" latinLnBrk="0" hangingPunct="1">
              <a:lnSpc>
                <a:spcPct val="100000"/>
              </a:lnSpc>
              <a:spcBef>
                <a:spcPts val="0"/>
              </a:spcBef>
              <a:spcAft>
                <a:spcPts val="0"/>
              </a:spcAft>
              <a:buClr>
                <a:srgbClr val="666666"/>
              </a:buClr>
              <a:buSzPts val="1800"/>
              <a:buFont typeface="Wingdings" pitchFamily="2" charset="2"/>
              <a:buChar char="ü"/>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2. Organizadores gráficos. Primera reunión.</a:t>
            </a:r>
          </a:p>
          <a:p>
            <a:pPr marL="514350" marR="0" lvl="0" indent="-514350" algn="l" defTabSz="914400" rtl="0" eaLnBrk="1" fontAlgn="auto" latinLnBrk="0" hangingPunct="1">
              <a:lnSpc>
                <a:spcPct val="100000"/>
              </a:lnSpc>
              <a:spcBef>
                <a:spcPts val="0"/>
              </a:spcBef>
              <a:spcAft>
                <a:spcPts val="0"/>
              </a:spcAft>
              <a:buClr>
                <a:srgbClr val="666666"/>
              </a:buClr>
              <a:buSzPts val="1800"/>
              <a:buFont typeface="Wingdings" pitchFamily="2" charset="2"/>
              <a:buChar char="ü"/>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3. Fotografías de la sesión. Primera reunión.</a:t>
            </a:r>
          </a:p>
          <a:p>
            <a:pPr marL="514350" marR="0" lvl="0" indent="-514350" algn="l" defTabSz="914400" rtl="0" eaLnBrk="1" fontAlgn="auto" latinLnBrk="0" hangingPunct="1">
              <a:lnSpc>
                <a:spcPct val="100000"/>
              </a:lnSpc>
              <a:spcBef>
                <a:spcPts val="0"/>
              </a:spcBef>
              <a:spcAft>
                <a:spcPts val="0"/>
              </a:spcAft>
              <a:buClr>
                <a:srgbClr val="666666"/>
              </a:buClr>
              <a:buSzPts val="1800"/>
              <a:buFont typeface="Wingdings" pitchFamily="2" charset="2"/>
              <a:buChar char="ü"/>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Introducción</a:t>
            </a:r>
          </a:p>
          <a:p>
            <a:pPr marL="514350" marR="0" lvl="0" indent="-514350" algn="l" defTabSz="914400" rtl="0" eaLnBrk="1" fontAlgn="auto" latinLnBrk="0" hangingPunct="1">
              <a:lnSpc>
                <a:spcPct val="100000"/>
              </a:lnSpc>
              <a:spcBef>
                <a:spcPts val="0"/>
              </a:spcBef>
              <a:spcAft>
                <a:spcPts val="0"/>
              </a:spcAft>
              <a:buClr>
                <a:srgbClr val="666666"/>
              </a:buClr>
              <a:buSzPts val="1800"/>
              <a:buFont typeface="Wingdings" pitchFamily="2" charset="2"/>
              <a:buChar char="ü"/>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Objetivo General y de cada materia.</a:t>
            </a:r>
          </a:p>
          <a:p>
            <a:pPr marL="514350" marR="0" lvl="0" indent="-514350" algn="l" defTabSz="914400" rtl="0" eaLnBrk="1" fontAlgn="auto" latinLnBrk="0" hangingPunct="1">
              <a:lnSpc>
                <a:spcPct val="100000"/>
              </a:lnSpc>
              <a:spcBef>
                <a:spcPts val="0"/>
              </a:spcBef>
              <a:spcAft>
                <a:spcPts val="0"/>
              </a:spcAft>
              <a:buClr>
                <a:srgbClr val="666666"/>
              </a:buClr>
              <a:buSzPts val="1800"/>
              <a:buFont typeface="Wingdings" pitchFamily="2" charset="2"/>
              <a:buChar char="ü"/>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Pregunta generadora.</a:t>
            </a:r>
          </a:p>
          <a:p>
            <a:pPr marL="514350" marR="0" lvl="0" indent="-514350" algn="l" defTabSz="914400" rtl="0" eaLnBrk="1" fontAlgn="auto" latinLnBrk="0" hangingPunct="1">
              <a:lnSpc>
                <a:spcPct val="100000"/>
              </a:lnSpc>
              <a:spcBef>
                <a:spcPts val="0"/>
              </a:spcBef>
              <a:spcAft>
                <a:spcPts val="0"/>
              </a:spcAft>
              <a:buClr>
                <a:srgbClr val="666666"/>
              </a:buClr>
              <a:buSzPts val="1800"/>
              <a:buFont typeface="Wingdings" pitchFamily="2" charset="2"/>
              <a:buChar char="ü"/>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Contenidos /Temas/Productos (Cronograma calendario)</a:t>
            </a:r>
          </a:p>
          <a:p>
            <a:pPr marL="514350" marR="0" lvl="0" indent="-514350" algn="l" defTabSz="914400" rtl="0" eaLnBrk="1" fontAlgn="auto" latinLnBrk="0" hangingPunct="1">
              <a:lnSpc>
                <a:spcPct val="100000"/>
              </a:lnSpc>
              <a:spcBef>
                <a:spcPts val="0"/>
              </a:spcBef>
              <a:spcAft>
                <a:spcPts val="0"/>
              </a:spcAft>
              <a:buClr>
                <a:srgbClr val="666666"/>
              </a:buClr>
              <a:buSzPts val="1800"/>
              <a:buFont typeface="Wingdings" pitchFamily="2" charset="2"/>
              <a:buChar char="ü"/>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4. Preguntas esenciales. Organizador gráfico. Segunda reunión</a:t>
            </a:r>
          </a:p>
          <a:p>
            <a:pPr marL="514350" marR="0" lvl="0" indent="-514350" algn="l" defTabSz="914400" rtl="0" eaLnBrk="1" fontAlgn="auto" latinLnBrk="0" hangingPunct="1">
              <a:lnSpc>
                <a:spcPct val="100000"/>
              </a:lnSpc>
              <a:spcBef>
                <a:spcPts val="0"/>
              </a:spcBef>
              <a:spcAft>
                <a:spcPts val="0"/>
              </a:spcAft>
              <a:buClr>
                <a:srgbClr val="666666"/>
              </a:buClr>
              <a:buSzPts val="1800"/>
              <a:buFont typeface="Wingdings" pitchFamily="2" charset="2"/>
              <a:buChar char="ü"/>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5. Indagación. Organizador gráfico. Segunda reunión.</a:t>
            </a:r>
          </a:p>
          <a:p>
            <a:pPr marL="514350" marR="0" lvl="0" indent="-514350" algn="l" defTabSz="914400" rtl="0" eaLnBrk="1" fontAlgn="auto" latinLnBrk="0" hangingPunct="1">
              <a:lnSpc>
                <a:spcPct val="100000"/>
              </a:lnSpc>
              <a:spcBef>
                <a:spcPts val="0"/>
              </a:spcBef>
              <a:spcAft>
                <a:spcPts val="0"/>
              </a:spcAft>
              <a:buClr>
                <a:srgbClr val="666666"/>
              </a:buClr>
              <a:buSzPts val="1800"/>
              <a:buFont typeface="Wingdings" pitchFamily="2" charset="2"/>
              <a:buChar char="ü"/>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6. Plenaria. A.M.E. General. Segunda reunión.</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285852" y="274638"/>
            <a:ext cx="7400948" cy="1143000"/>
          </a:xfrm>
          <a:prstGeom prst="rect">
            <a:avLst/>
          </a:prstGeom>
          <a:noFill/>
          <a:ln>
            <a:noFill/>
          </a:ln>
        </p:spPr>
        <p:txBody>
          <a:bodyPr spcFirstLastPara="1" wrap="square" lIns="91425" tIns="91425" rIns="91425" bIns="91425" anchor="ctr" anchorCtr="0">
            <a:normAutofit/>
          </a:bodyPr>
          <a:lstStyle/>
          <a:p>
            <a:pPr marL="0" marR="0" lvl="0" indent="0" algn="l" defTabSz="914400" rtl="0" eaLnBrk="1" fontAlgn="auto" latinLnBrk="0" hangingPunct="1">
              <a:lnSpc>
                <a:spcPct val="100000"/>
              </a:lnSpc>
              <a:spcBef>
                <a:spcPts val="0"/>
              </a:spcBef>
              <a:spcAft>
                <a:spcPts val="0"/>
              </a:spcAft>
              <a:buClr>
                <a:srgbClr val="25212A"/>
              </a:buClr>
              <a:buSzPts val="4800"/>
              <a:buFont typeface="Oswald"/>
              <a:buNone/>
              <a:tabLst/>
              <a:defRPr/>
            </a:pPr>
            <a:r>
              <a:rPr kumimoji="0" lang="es-MX" sz="2400" b="1" i="0" u="none" strike="noStrike" kern="0" cap="none" spc="0" normalizeH="0" baseline="0" noProof="0" dirty="0" smtClean="0">
                <a:ln>
                  <a:noFill/>
                </a:ln>
                <a:solidFill>
                  <a:srgbClr val="25212A"/>
                </a:solidFill>
                <a:effectLst/>
                <a:uLnTx/>
                <a:uFillTx/>
                <a:latin typeface="Oswald"/>
                <a:ea typeface="Oswald"/>
                <a:cs typeface="Oswald"/>
                <a:sym typeface="Oswald"/>
              </a:rPr>
              <a:t>Producto 7. Experiencias exitosas. E.I.P. Resumen (Señalado) Segunda reunión</a:t>
            </a:r>
            <a:endParaRPr kumimoji="0" lang="es-MX" sz="24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4" name="2 Marcador de contenido"/>
          <p:cNvSpPr txBox="1">
            <a:spLocks/>
          </p:cNvSpPr>
          <p:nvPr/>
        </p:nvSpPr>
        <p:spPr>
          <a:xfrm>
            <a:off x="1285852" y="1214428"/>
            <a:ext cx="7400948" cy="892696"/>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smtClean="0">
                <a:ln>
                  <a:noFill/>
                </a:ln>
                <a:solidFill>
                  <a:srgbClr val="000000"/>
                </a:solidFill>
                <a:effectLst/>
                <a:uLnTx/>
                <a:uFillTx/>
                <a:latin typeface="Arial"/>
                <a:ea typeface="Arial"/>
                <a:cs typeface="Arial"/>
                <a:sym typeface="Arial"/>
              </a:rPr>
              <a:t>IV. Disciplinas involucradas en el  trabajo interdisciplinario.</a:t>
            </a:r>
            <a:endParaRPr kumimoji="0" lang="es-MX"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5" name="4 Tabla"/>
          <p:cNvGraphicFramePr>
            <a:graphicFrameLocks noGrp="1"/>
          </p:cNvGraphicFramePr>
          <p:nvPr/>
        </p:nvGraphicFramePr>
        <p:xfrm>
          <a:off x="1357290" y="1643056"/>
          <a:ext cx="6929485" cy="2656591"/>
        </p:xfrm>
        <a:graphic>
          <a:graphicData uri="http://schemas.openxmlformats.org/drawingml/2006/table">
            <a:tbl>
              <a:tblPr/>
              <a:tblGrid>
                <a:gridCol w="2071702">
                  <a:extLst>
                    <a:ext uri="{9D8B030D-6E8A-4147-A177-3AD203B41FA5}">
                      <a16:colId xmlns="" xmlns:a16="http://schemas.microsoft.com/office/drawing/2014/main" val="20000"/>
                    </a:ext>
                  </a:extLst>
                </a:gridCol>
                <a:gridCol w="1643074">
                  <a:extLst>
                    <a:ext uri="{9D8B030D-6E8A-4147-A177-3AD203B41FA5}">
                      <a16:colId xmlns="" xmlns:a16="http://schemas.microsoft.com/office/drawing/2014/main" val="20001"/>
                    </a:ext>
                  </a:extLst>
                </a:gridCol>
                <a:gridCol w="1643074">
                  <a:extLst>
                    <a:ext uri="{9D8B030D-6E8A-4147-A177-3AD203B41FA5}">
                      <a16:colId xmlns="" xmlns:a16="http://schemas.microsoft.com/office/drawing/2014/main" val="20002"/>
                    </a:ext>
                  </a:extLst>
                </a:gridCol>
                <a:gridCol w="1571635">
                  <a:extLst>
                    <a:ext uri="{9D8B030D-6E8A-4147-A177-3AD203B41FA5}">
                      <a16:colId xmlns="" xmlns:a16="http://schemas.microsoft.com/office/drawing/2014/main" val="20003"/>
                    </a:ext>
                  </a:extLst>
                </a:gridCol>
              </a:tblGrid>
              <a:tr h="324590">
                <a:tc>
                  <a:txBody>
                    <a:bodyPr/>
                    <a:lstStyle/>
                    <a:p>
                      <a:pPr algn="ctr">
                        <a:lnSpc>
                          <a:spcPct val="115000"/>
                        </a:lnSpc>
                        <a:spcAft>
                          <a:spcPts val="0"/>
                        </a:spcAft>
                      </a:pPr>
                      <a:r>
                        <a:rPr lang="es-ES" sz="800" b="1" dirty="0">
                          <a:solidFill>
                            <a:srgbClr val="000000"/>
                          </a:solidFill>
                          <a:latin typeface="+mn-lt"/>
                          <a:ea typeface="Century Gothic"/>
                          <a:cs typeface="Century Gothic"/>
                        </a:rPr>
                        <a:t>Disciplinas:</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latin typeface="+mn-lt"/>
                          <a:ea typeface="Century Gothic"/>
                          <a:cs typeface="Century Gothic"/>
                        </a:rPr>
                        <a:t>Disciplina 1. ______</a:t>
                      </a:r>
                      <a:r>
                        <a:rPr lang="es-ES" sz="800" b="1" u="sng" dirty="0">
                          <a:solidFill>
                            <a:srgbClr val="000000"/>
                          </a:solidFill>
                          <a:latin typeface="+mn-lt"/>
                          <a:ea typeface="Century Gothic"/>
                          <a:cs typeface="Century Gothic"/>
                        </a:rPr>
                        <a:t>Derecho</a:t>
                      </a:r>
                      <a:r>
                        <a:rPr lang="es-ES" sz="800" b="1" dirty="0">
                          <a:solidFill>
                            <a:srgbClr val="000000"/>
                          </a:solidFill>
                          <a:latin typeface="+mn-lt"/>
                          <a:ea typeface="Century Gothic"/>
                          <a:cs typeface="Century Gothic"/>
                        </a:rPr>
                        <a:t>________</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800" b="1" dirty="0">
                          <a:solidFill>
                            <a:srgbClr val="000000"/>
                          </a:solidFill>
                          <a:latin typeface="+mn-lt"/>
                          <a:ea typeface="Century Gothic"/>
                          <a:cs typeface="Century Gothic"/>
                        </a:rPr>
                        <a:t>Disciplina 2. _____</a:t>
                      </a:r>
                      <a:r>
                        <a:rPr lang="es-ES" sz="800" b="1" u="sng" dirty="0">
                          <a:solidFill>
                            <a:srgbClr val="000000"/>
                          </a:solidFill>
                          <a:latin typeface="+mn-lt"/>
                          <a:ea typeface="Century Gothic"/>
                          <a:cs typeface="Century Gothic"/>
                        </a:rPr>
                        <a:t>Administración</a:t>
                      </a:r>
                      <a:r>
                        <a:rPr lang="es-ES" sz="800" b="1" dirty="0">
                          <a:solidFill>
                            <a:srgbClr val="000000"/>
                          </a:solidFill>
                          <a:latin typeface="+mn-lt"/>
                          <a:ea typeface="Century Gothic"/>
                          <a:cs typeface="Century Gothic"/>
                        </a:rPr>
                        <a:t>_____</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800" b="1" dirty="0">
                          <a:solidFill>
                            <a:srgbClr val="000000"/>
                          </a:solidFill>
                          <a:latin typeface="+mn-lt"/>
                          <a:ea typeface="Century Gothic"/>
                          <a:cs typeface="Century Gothic"/>
                        </a:rPr>
                        <a:t>Disciplina 3. </a:t>
                      </a:r>
                      <a:endParaRPr lang="es-MX" sz="800" dirty="0">
                        <a:solidFill>
                          <a:srgbClr val="000000"/>
                        </a:solidFill>
                        <a:latin typeface="+mn-lt"/>
                        <a:ea typeface="Arial"/>
                      </a:endParaRPr>
                    </a:p>
                    <a:p>
                      <a:pPr algn="ctr">
                        <a:lnSpc>
                          <a:spcPct val="115000"/>
                        </a:lnSpc>
                        <a:spcAft>
                          <a:spcPts val="0"/>
                        </a:spcAft>
                      </a:pPr>
                      <a:r>
                        <a:rPr lang="es-ES" sz="800" b="1" u="sng" dirty="0">
                          <a:solidFill>
                            <a:srgbClr val="000000"/>
                          </a:solidFill>
                          <a:latin typeface="+mn-lt"/>
                          <a:ea typeface="Century Gothic"/>
                          <a:cs typeface="Century Gothic"/>
                        </a:rPr>
                        <a:t>Sociología y Psicología</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 xmlns:a16="http://schemas.microsoft.com/office/drawing/2014/main" val="10000"/>
                  </a:ext>
                </a:extLst>
              </a:tr>
              <a:tr h="706592">
                <a:tc>
                  <a:txBody>
                    <a:bodyPr/>
                    <a:lstStyle/>
                    <a:p>
                      <a:pPr>
                        <a:lnSpc>
                          <a:spcPct val="115000"/>
                        </a:lnSpc>
                        <a:spcAft>
                          <a:spcPts val="0"/>
                        </a:spcAft>
                      </a:pPr>
                      <a:r>
                        <a:rPr lang="es-ES" sz="700" b="1" dirty="0">
                          <a:solidFill>
                            <a:srgbClr val="000000"/>
                          </a:solidFill>
                          <a:latin typeface="+mn-lt"/>
                          <a:ea typeface="Century Gothic"/>
                          <a:cs typeface="Century Gothic"/>
                        </a:rPr>
                        <a:t>1. </a:t>
                      </a:r>
                      <a:r>
                        <a:rPr lang="es-ES" sz="800" b="1" dirty="0">
                          <a:solidFill>
                            <a:srgbClr val="000000"/>
                          </a:solidFill>
                          <a:latin typeface="+mn-lt"/>
                          <a:ea typeface="Century Gothic"/>
                          <a:cs typeface="Century Gothic"/>
                        </a:rPr>
                        <a:t>Contenidos / Temas</a:t>
                      </a:r>
                      <a:endParaRPr lang="es-MX" sz="800" dirty="0">
                        <a:solidFill>
                          <a:srgbClr val="000000"/>
                        </a:solidFill>
                        <a:latin typeface="+mn-lt"/>
                        <a:ea typeface="Arial"/>
                      </a:endParaRPr>
                    </a:p>
                    <a:p>
                      <a:pPr>
                        <a:lnSpc>
                          <a:spcPct val="115000"/>
                        </a:lnSpc>
                        <a:spcAft>
                          <a:spcPts val="0"/>
                        </a:spcAft>
                      </a:pPr>
                      <a:r>
                        <a:rPr lang="es-ES" sz="800" b="1" dirty="0">
                          <a:solidFill>
                            <a:srgbClr val="000000"/>
                          </a:solidFill>
                          <a:latin typeface="+mn-lt"/>
                          <a:ea typeface="Century Gothic"/>
                          <a:cs typeface="Century Gothic"/>
                        </a:rPr>
                        <a:t>     involucrados.</a:t>
                      </a:r>
                      <a:endParaRPr lang="es-MX" sz="800" dirty="0">
                        <a:solidFill>
                          <a:srgbClr val="000000"/>
                        </a:solidFill>
                        <a:latin typeface="+mn-lt"/>
                        <a:ea typeface="Arial"/>
                      </a:endParaRPr>
                    </a:p>
                    <a:p>
                      <a:pPr marL="204470">
                        <a:lnSpc>
                          <a:spcPct val="115000"/>
                        </a:lnSpc>
                        <a:spcAft>
                          <a:spcPts val="0"/>
                        </a:spcAft>
                      </a:pPr>
                      <a:r>
                        <a:rPr lang="es-ES" sz="800" dirty="0">
                          <a:solidFill>
                            <a:srgbClr val="000000"/>
                          </a:solidFill>
                          <a:latin typeface="+mn-lt"/>
                          <a:ea typeface="Century Gothic"/>
                          <a:cs typeface="Century Gothic"/>
                        </a:rPr>
                        <a:t>Temas y contenidos  del  programa, que se consideran.</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800" dirty="0">
                          <a:solidFill>
                            <a:srgbClr val="000000"/>
                          </a:solidFill>
                          <a:latin typeface="+mn-lt"/>
                          <a:ea typeface="Century Gothic"/>
                          <a:cs typeface="Century Gothic"/>
                        </a:rPr>
                        <a:t>Identificar marco legal local, Federal</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mn-lt"/>
                          <a:ea typeface="Century Gothic"/>
                          <a:cs typeface="Century Gothic"/>
                        </a:rPr>
                        <a:t>Obtención y administración de recursos.</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mn-lt"/>
                          <a:ea typeface="Century Gothic"/>
                          <a:cs typeface="Century Gothic"/>
                        </a:rPr>
                        <a:t>Identificar contextos sociales y psicológicos detonantes</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071103">
                <a:tc>
                  <a:txBody>
                    <a:bodyPr/>
                    <a:lstStyle/>
                    <a:p>
                      <a:pPr>
                        <a:lnSpc>
                          <a:spcPct val="115000"/>
                        </a:lnSpc>
                        <a:spcAft>
                          <a:spcPts val="0"/>
                        </a:spcAft>
                      </a:pPr>
                      <a:r>
                        <a:rPr lang="es-ES" sz="700" b="1" dirty="0">
                          <a:solidFill>
                            <a:srgbClr val="000000"/>
                          </a:solidFill>
                          <a:latin typeface="+mn-lt"/>
                          <a:ea typeface="Century Gothic"/>
                          <a:cs typeface="Century Gothic"/>
                        </a:rPr>
                        <a:t>2. </a:t>
                      </a:r>
                      <a:r>
                        <a:rPr lang="es-ES" sz="800" b="1" dirty="0">
                          <a:solidFill>
                            <a:srgbClr val="000000"/>
                          </a:solidFill>
                          <a:latin typeface="+mn-lt"/>
                          <a:ea typeface="Century Gothic"/>
                          <a:cs typeface="Century Gothic"/>
                        </a:rPr>
                        <a:t>Conceptos clave,</a:t>
                      </a:r>
                      <a:endParaRPr lang="es-MX" sz="800" dirty="0">
                        <a:solidFill>
                          <a:srgbClr val="000000"/>
                        </a:solidFill>
                        <a:latin typeface="+mn-lt"/>
                        <a:ea typeface="Arial"/>
                      </a:endParaRPr>
                    </a:p>
                    <a:p>
                      <a:pPr>
                        <a:lnSpc>
                          <a:spcPct val="115000"/>
                        </a:lnSpc>
                        <a:spcAft>
                          <a:spcPts val="0"/>
                        </a:spcAft>
                      </a:pPr>
                      <a:r>
                        <a:rPr lang="es-ES" sz="800" b="1" dirty="0">
                          <a:solidFill>
                            <a:srgbClr val="000000"/>
                          </a:solidFill>
                          <a:latin typeface="+mn-lt"/>
                          <a:ea typeface="Century Gothic"/>
                          <a:cs typeface="Century Gothic"/>
                        </a:rPr>
                        <a:t>     trascendentales.</a:t>
                      </a:r>
                      <a:endParaRPr lang="es-MX" sz="800" dirty="0">
                        <a:solidFill>
                          <a:srgbClr val="000000"/>
                        </a:solidFill>
                        <a:latin typeface="+mn-lt"/>
                        <a:ea typeface="Arial"/>
                      </a:endParaRPr>
                    </a:p>
                    <a:p>
                      <a:pPr marL="176530">
                        <a:lnSpc>
                          <a:spcPct val="115000"/>
                        </a:lnSpc>
                        <a:spcAft>
                          <a:spcPts val="0"/>
                        </a:spcAft>
                      </a:pPr>
                      <a:r>
                        <a:rPr lang="es-ES" sz="800" dirty="0">
                          <a:solidFill>
                            <a:srgbClr val="000000"/>
                          </a:solidFill>
                          <a:latin typeface="+mn-lt"/>
                          <a:ea typeface="Century Gothic"/>
                          <a:cs typeface="Century Gothic"/>
                        </a:rPr>
                        <a:t>Conceptos básicos que surgen  del proyecto,  permiten la comprensión del mismo y  pueden ser transferibles a otros ámbitos.</a:t>
                      </a:r>
                      <a:endParaRPr lang="es-MX" sz="800" dirty="0">
                        <a:solidFill>
                          <a:srgbClr val="000000"/>
                        </a:solidFill>
                        <a:latin typeface="+mn-lt"/>
                        <a:ea typeface="Arial"/>
                      </a:endParaRPr>
                    </a:p>
                    <a:p>
                      <a:pPr marL="176530">
                        <a:lnSpc>
                          <a:spcPct val="115000"/>
                        </a:lnSpc>
                        <a:spcAft>
                          <a:spcPts val="0"/>
                        </a:spcAft>
                      </a:pPr>
                      <a:r>
                        <a:rPr lang="es-ES" sz="800" dirty="0">
                          <a:solidFill>
                            <a:srgbClr val="000000"/>
                          </a:solidFill>
                          <a:latin typeface="+mn-lt"/>
                          <a:ea typeface="Century Gothic"/>
                          <a:cs typeface="Century Gothic"/>
                        </a:rPr>
                        <a:t>Se consideran parte de un  Glosario.</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800" dirty="0">
                          <a:solidFill>
                            <a:srgbClr val="000000"/>
                          </a:solidFill>
                          <a:latin typeface="+mn-lt"/>
                          <a:ea typeface="Century Gothic"/>
                          <a:cs typeface="Century Gothic"/>
                        </a:rPr>
                        <a:t>Constitución</a:t>
                      </a:r>
                      <a:endParaRPr lang="es-MX" sz="800" dirty="0">
                        <a:solidFill>
                          <a:srgbClr val="000000"/>
                        </a:solidFill>
                        <a:latin typeface="+mn-lt"/>
                        <a:ea typeface="Arial"/>
                      </a:endParaRPr>
                    </a:p>
                    <a:p>
                      <a:pPr>
                        <a:lnSpc>
                          <a:spcPct val="115000"/>
                        </a:lnSpc>
                        <a:spcAft>
                          <a:spcPts val="0"/>
                        </a:spcAft>
                      </a:pPr>
                      <a:r>
                        <a:rPr lang="es-ES" sz="800" dirty="0">
                          <a:solidFill>
                            <a:srgbClr val="000000"/>
                          </a:solidFill>
                          <a:latin typeface="+mn-lt"/>
                          <a:ea typeface="Century Gothic"/>
                          <a:cs typeface="Century Gothic"/>
                        </a:rPr>
                        <a:t>Ley</a:t>
                      </a:r>
                      <a:endParaRPr lang="es-MX" sz="800" dirty="0">
                        <a:solidFill>
                          <a:srgbClr val="000000"/>
                        </a:solidFill>
                        <a:latin typeface="+mn-lt"/>
                        <a:ea typeface="Arial"/>
                      </a:endParaRPr>
                    </a:p>
                    <a:p>
                      <a:pPr>
                        <a:lnSpc>
                          <a:spcPct val="115000"/>
                        </a:lnSpc>
                        <a:spcAft>
                          <a:spcPts val="0"/>
                        </a:spcAft>
                      </a:pPr>
                      <a:r>
                        <a:rPr lang="es-ES" sz="800" dirty="0">
                          <a:solidFill>
                            <a:srgbClr val="000000"/>
                          </a:solidFill>
                          <a:latin typeface="+mn-lt"/>
                          <a:ea typeface="Century Gothic"/>
                          <a:cs typeface="Century Gothic"/>
                        </a:rPr>
                        <a:t>Jurisprudencia</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mn-lt"/>
                          <a:ea typeface="Century Gothic"/>
                          <a:cs typeface="Century Gothic"/>
                        </a:rPr>
                        <a:t>Fuentes de financiamiento</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mn-lt"/>
                          <a:ea typeface="Century Gothic"/>
                          <a:cs typeface="Century Gothic"/>
                        </a:rPr>
                        <a:t>Roles</a:t>
                      </a:r>
                      <a:endParaRPr lang="es-MX" sz="800" dirty="0">
                        <a:solidFill>
                          <a:srgbClr val="000000"/>
                        </a:solidFill>
                        <a:latin typeface="+mn-lt"/>
                        <a:ea typeface="Arial"/>
                      </a:endParaRPr>
                    </a:p>
                    <a:p>
                      <a:pPr>
                        <a:lnSpc>
                          <a:spcPct val="115000"/>
                        </a:lnSpc>
                        <a:spcAft>
                          <a:spcPts val="0"/>
                        </a:spcAft>
                      </a:pPr>
                      <a:r>
                        <a:rPr lang="es-ES" sz="800" dirty="0">
                          <a:solidFill>
                            <a:srgbClr val="000000"/>
                          </a:solidFill>
                          <a:latin typeface="+mn-lt"/>
                          <a:ea typeface="Century Gothic"/>
                          <a:cs typeface="Century Gothic"/>
                        </a:rPr>
                        <a:t>Conflicto social</a:t>
                      </a:r>
                      <a:endParaRPr lang="es-MX" sz="800" dirty="0">
                        <a:solidFill>
                          <a:srgbClr val="000000"/>
                        </a:solidFill>
                        <a:latin typeface="+mn-lt"/>
                        <a:ea typeface="Arial"/>
                      </a:endParaRPr>
                    </a:p>
                    <a:p>
                      <a:pPr>
                        <a:lnSpc>
                          <a:spcPct val="115000"/>
                        </a:lnSpc>
                        <a:spcAft>
                          <a:spcPts val="0"/>
                        </a:spcAft>
                      </a:pPr>
                      <a:r>
                        <a:rPr lang="es-ES" sz="800" dirty="0">
                          <a:solidFill>
                            <a:srgbClr val="000000"/>
                          </a:solidFill>
                          <a:latin typeface="+mn-lt"/>
                          <a:ea typeface="Century Gothic"/>
                          <a:cs typeface="Century Gothic"/>
                        </a:rPr>
                        <a:t>Violencia</a:t>
                      </a:r>
                      <a:endParaRPr lang="es-MX" sz="800" dirty="0">
                        <a:solidFill>
                          <a:srgbClr val="000000"/>
                        </a:solidFill>
                        <a:latin typeface="+mn-lt"/>
                        <a:ea typeface="Arial"/>
                      </a:endParaRPr>
                    </a:p>
                    <a:p>
                      <a:pPr>
                        <a:lnSpc>
                          <a:spcPct val="115000"/>
                        </a:lnSpc>
                        <a:spcAft>
                          <a:spcPts val="0"/>
                        </a:spcAft>
                      </a:pPr>
                      <a:r>
                        <a:rPr lang="es-ES" sz="800" dirty="0">
                          <a:solidFill>
                            <a:srgbClr val="000000"/>
                          </a:solidFill>
                          <a:latin typeface="+mn-lt"/>
                          <a:ea typeface="Century Gothic"/>
                          <a:cs typeface="Century Gothic"/>
                        </a:rPr>
                        <a:t>Intrafamiliar</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1924">
                <a:tc>
                  <a:txBody>
                    <a:bodyPr/>
                    <a:lstStyle/>
                    <a:p>
                      <a:pPr marL="204470" indent="-180975">
                        <a:lnSpc>
                          <a:spcPct val="115000"/>
                        </a:lnSpc>
                        <a:spcAft>
                          <a:spcPts val="0"/>
                        </a:spcAft>
                      </a:pPr>
                      <a:r>
                        <a:rPr lang="es-ES" sz="800" b="1" dirty="0">
                          <a:solidFill>
                            <a:srgbClr val="000000"/>
                          </a:solidFill>
                          <a:latin typeface="+mn-lt"/>
                          <a:ea typeface="Century Gothic"/>
                          <a:cs typeface="Century Gothic"/>
                        </a:rPr>
                        <a:t>3. Objetivos o propósitos </a:t>
                      </a:r>
                      <a:r>
                        <a:rPr lang="es-ES" sz="800" dirty="0">
                          <a:solidFill>
                            <a:srgbClr val="000000"/>
                          </a:solidFill>
                          <a:latin typeface="+mn-lt"/>
                          <a:ea typeface="Century Gothic"/>
                          <a:cs typeface="Century Gothic"/>
                        </a:rPr>
                        <a:t>alcanzados. </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800" dirty="0">
                          <a:solidFill>
                            <a:srgbClr val="000000"/>
                          </a:solidFill>
                          <a:latin typeface="+mn-lt"/>
                          <a:ea typeface="Century Gothic"/>
                          <a:cs typeface="Century Gothic"/>
                        </a:rPr>
                        <a:t>Identificación del marco legal correspondiente</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mn-lt"/>
                          <a:ea typeface="Century Gothic"/>
                          <a:cs typeface="Century Gothic"/>
                        </a:rPr>
                        <a:t>Identificar los medios y formas de obtener los recursos respectivos</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mn-lt"/>
                          <a:ea typeface="Century Gothic"/>
                          <a:cs typeface="Century Gothic"/>
                        </a:rPr>
                        <a:t>Clarificación de los conceptos que identifiquen y describan la problemática a solucionar</a:t>
                      </a:r>
                      <a:endParaRPr lang="es-MX" sz="8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31</a:t>
            </a:fld>
            <a:endParaRPr lang="es-MX"/>
          </a:p>
        </p:txBody>
      </p:sp>
      <p:sp>
        <p:nvSpPr>
          <p:cNvPr id="5" name="1 Título"/>
          <p:cNvSpPr txBox="1">
            <a:spLocks/>
          </p:cNvSpPr>
          <p:nvPr/>
        </p:nvSpPr>
        <p:spPr>
          <a:xfrm>
            <a:off x="1214414" y="274638"/>
            <a:ext cx="7472386" cy="1143000"/>
          </a:xfrm>
          <a:prstGeom prst="rect">
            <a:avLst/>
          </a:prstGeom>
          <a:noFill/>
          <a:ln>
            <a:noFill/>
          </a:ln>
        </p:spPr>
        <p:txBody>
          <a:bodyPr spcFirstLastPara="1" wrap="square" lIns="91425" tIns="91425" rIns="91425" bIns="91425" anchor="b" anchorCtr="0">
            <a:normAutofit/>
          </a:bodyPr>
          <a:lstStyle/>
          <a:p>
            <a:pPr marL="0" marR="0" lvl="0" indent="0" algn="l" defTabSz="914400" rtl="0" eaLnBrk="1" fontAlgn="auto" latinLnBrk="0" hangingPunct="1">
              <a:lnSpc>
                <a:spcPct val="100000"/>
              </a:lnSpc>
              <a:spcBef>
                <a:spcPts val="0"/>
              </a:spcBef>
              <a:spcAft>
                <a:spcPts val="0"/>
              </a:spcAft>
              <a:buClr>
                <a:srgbClr val="25212A"/>
              </a:buClr>
              <a:buSzPts val="4800"/>
              <a:buFont typeface="Oswald"/>
              <a:buNone/>
              <a:tabLst/>
              <a:defRPr/>
            </a:pPr>
            <a:r>
              <a:rPr kumimoji="0" lang="es-MX" sz="2400" b="1" i="0" u="none" strike="noStrike" kern="0" cap="none" spc="0" normalizeH="0" baseline="0" noProof="0" dirty="0" smtClean="0">
                <a:ln>
                  <a:noFill/>
                </a:ln>
                <a:solidFill>
                  <a:srgbClr val="25212A"/>
                </a:solidFill>
                <a:effectLst/>
                <a:uLnTx/>
                <a:uFillTx/>
                <a:latin typeface="Oswald"/>
                <a:ea typeface="Oswald"/>
                <a:cs typeface="Oswald"/>
                <a:sym typeface="Oswald"/>
              </a:rPr>
              <a:t>Producto 7. Experiencias exitosas. E.I.P. Resumen (Señalado) Segunda reunión</a:t>
            </a:r>
            <a:endParaRPr kumimoji="0" lang="es-MX" sz="24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6" name="2 Marcador de contenido"/>
          <p:cNvSpPr txBox="1">
            <a:spLocks/>
          </p:cNvSpPr>
          <p:nvPr/>
        </p:nvSpPr>
        <p:spPr>
          <a:xfrm>
            <a:off x="1214414" y="1285866"/>
            <a:ext cx="7472386" cy="964704"/>
          </a:xfrm>
          <a:prstGeom prst="rect">
            <a:avLst/>
          </a:prstGeom>
          <a:noFill/>
          <a:ln>
            <a:noFill/>
          </a:ln>
        </p:spPr>
        <p:txBody>
          <a:bodyPr spcFirstLastPara="1" wrap="square" lIns="91425" tIns="91425" rIns="91425" bIns="91425" anchor="t" anchorCtr="0"/>
          <a:lstStyle/>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ES" sz="1800" b="1" i="1" u="none" strike="noStrike" kern="0" cap="none" spc="0" normalizeH="0" baseline="0" noProof="0" dirty="0" smtClean="0">
                <a:ln>
                  <a:noFill/>
                </a:ln>
                <a:solidFill>
                  <a:srgbClr val="666666"/>
                </a:solidFill>
                <a:effectLst/>
                <a:uLnTx/>
                <a:uFillTx/>
                <a:latin typeface="Tinos"/>
                <a:ea typeface="Tinos"/>
                <a:cs typeface="Tinos"/>
                <a:sym typeface="Tinos"/>
              </a:rPr>
              <a:t>IV. Disciplinas involucradas en el  trabajo interdisciplinario.</a:t>
            </a:r>
            <a:endParaRPr kumimoji="0" lang="es-MX" sz="1800" b="0" i="1" u="none" strike="noStrike" kern="0" cap="none" spc="0" normalizeH="0" baseline="0" noProof="0" dirty="0" smtClean="0">
              <a:ln>
                <a:noFill/>
              </a:ln>
              <a:solidFill>
                <a:srgbClr val="666666"/>
              </a:solidFill>
              <a:effectLst/>
              <a:uLnTx/>
              <a:uFillTx/>
              <a:latin typeface="Tinos"/>
              <a:ea typeface="Tinos"/>
              <a:cs typeface="Tinos"/>
              <a:sym typeface="Tinos"/>
            </a:endParaRPr>
          </a:p>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endParaRPr kumimoji="0" lang="es-MX" sz="1800" b="0" i="1" u="none" strike="noStrike" kern="0" cap="none" spc="0" normalizeH="0" baseline="0" noProof="0" dirty="0">
              <a:ln>
                <a:noFill/>
              </a:ln>
              <a:solidFill>
                <a:srgbClr val="666666"/>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295128" y="1785933"/>
          <a:ext cx="7134524" cy="2358935"/>
        </p:xfrm>
        <a:graphic>
          <a:graphicData uri="http://schemas.openxmlformats.org/drawingml/2006/table">
            <a:tbl>
              <a:tblPr/>
              <a:tblGrid>
                <a:gridCol w="2205302">
                  <a:extLst>
                    <a:ext uri="{9D8B030D-6E8A-4147-A177-3AD203B41FA5}">
                      <a16:colId xmlns="" xmlns:a16="http://schemas.microsoft.com/office/drawing/2014/main" val="20000"/>
                    </a:ext>
                  </a:extLst>
                </a:gridCol>
                <a:gridCol w="1285884">
                  <a:extLst>
                    <a:ext uri="{9D8B030D-6E8A-4147-A177-3AD203B41FA5}">
                      <a16:colId xmlns="" xmlns:a16="http://schemas.microsoft.com/office/drawing/2014/main" val="20001"/>
                    </a:ext>
                  </a:extLst>
                </a:gridCol>
                <a:gridCol w="1785950">
                  <a:extLst>
                    <a:ext uri="{9D8B030D-6E8A-4147-A177-3AD203B41FA5}">
                      <a16:colId xmlns="" xmlns:a16="http://schemas.microsoft.com/office/drawing/2014/main" val="20002"/>
                    </a:ext>
                  </a:extLst>
                </a:gridCol>
                <a:gridCol w="1857388">
                  <a:extLst>
                    <a:ext uri="{9D8B030D-6E8A-4147-A177-3AD203B41FA5}">
                      <a16:colId xmlns="" xmlns:a16="http://schemas.microsoft.com/office/drawing/2014/main" val="20003"/>
                    </a:ext>
                  </a:extLst>
                </a:gridCol>
              </a:tblGrid>
              <a:tr h="1428759">
                <a:tc>
                  <a:txBody>
                    <a:bodyPr/>
                    <a:lstStyle/>
                    <a:p>
                      <a:pPr>
                        <a:lnSpc>
                          <a:spcPct val="115000"/>
                        </a:lnSpc>
                        <a:spcAft>
                          <a:spcPts val="0"/>
                        </a:spcAft>
                      </a:pPr>
                      <a:r>
                        <a:rPr lang="es-ES" sz="1200" b="1" dirty="0">
                          <a:solidFill>
                            <a:srgbClr val="000000"/>
                          </a:solidFill>
                          <a:latin typeface="+mn-lt"/>
                          <a:ea typeface="Century Gothic"/>
                          <a:cs typeface="Century Gothic"/>
                        </a:rPr>
                        <a:t>4. Evaluación.</a:t>
                      </a:r>
                      <a:endParaRPr lang="es-MX" sz="1200" dirty="0">
                        <a:solidFill>
                          <a:srgbClr val="000000"/>
                        </a:solidFill>
                        <a:latin typeface="+mn-lt"/>
                        <a:ea typeface="Arial"/>
                      </a:endParaRPr>
                    </a:p>
                    <a:p>
                      <a:pPr>
                        <a:lnSpc>
                          <a:spcPct val="115000"/>
                        </a:lnSpc>
                        <a:spcAft>
                          <a:spcPts val="0"/>
                        </a:spcAft>
                      </a:pPr>
                      <a:r>
                        <a:rPr lang="es-ES" sz="1200" dirty="0">
                          <a:solidFill>
                            <a:srgbClr val="000000"/>
                          </a:solidFill>
                          <a:latin typeface="+mn-lt"/>
                          <a:ea typeface="Century Gothic"/>
                          <a:cs typeface="Century Gothic"/>
                        </a:rPr>
                        <a:t>    Productos /evidencias</a:t>
                      </a:r>
                      <a:endParaRPr lang="es-MX" sz="1200" dirty="0">
                        <a:solidFill>
                          <a:srgbClr val="000000"/>
                        </a:solidFill>
                        <a:latin typeface="+mn-lt"/>
                        <a:ea typeface="Arial"/>
                      </a:endParaRPr>
                    </a:p>
                    <a:p>
                      <a:pPr>
                        <a:lnSpc>
                          <a:spcPct val="115000"/>
                        </a:lnSpc>
                        <a:spcAft>
                          <a:spcPts val="0"/>
                        </a:spcAft>
                      </a:pPr>
                      <a:r>
                        <a:rPr lang="es-ES" sz="1200" dirty="0">
                          <a:solidFill>
                            <a:srgbClr val="000000"/>
                          </a:solidFill>
                          <a:latin typeface="+mn-lt"/>
                          <a:ea typeface="Century Gothic"/>
                          <a:cs typeface="Century Gothic"/>
                        </a:rPr>
                        <a:t>    de aprendizaje, que</a:t>
                      </a:r>
                      <a:endParaRPr lang="es-MX" sz="1200" dirty="0">
                        <a:solidFill>
                          <a:srgbClr val="000000"/>
                        </a:solidFill>
                        <a:latin typeface="+mn-lt"/>
                        <a:ea typeface="Arial"/>
                      </a:endParaRPr>
                    </a:p>
                    <a:p>
                      <a:pPr>
                        <a:lnSpc>
                          <a:spcPct val="115000"/>
                        </a:lnSpc>
                        <a:spcAft>
                          <a:spcPts val="0"/>
                        </a:spcAft>
                      </a:pPr>
                      <a:r>
                        <a:rPr lang="es-ES" sz="1200" dirty="0">
                          <a:solidFill>
                            <a:srgbClr val="000000"/>
                          </a:solidFill>
                          <a:latin typeface="+mn-lt"/>
                          <a:ea typeface="Century Gothic"/>
                          <a:cs typeface="Century Gothic"/>
                        </a:rPr>
                        <a:t>    demuestran el avance </a:t>
                      </a:r>
                      <a:endParaRPr lang="es-MX" sz="1200" dirty="0">
                        <a:solidFill>
                          <a:srgbClr val="000000"/>
                        </a:solidFill>
                        <a:latin typeface="+mn-lt"/>
                        <a:ea typeface="Arial"/>
                      </a:endParaRPr>
                    </a:p>
                    <a:p>
                      <a:pPr>
                        <a:lnSpc>
                          <a:spcPct val="115000"/>
                        </a:lnSpc>
                        <a:spcAft>
                          <a:spcPts val="0"/>
                        </a:spcAft>
                      </a:pPr>
                      <a:r>
                        <a:rPr lang="es-ES" sz="1200" dirty="0">
                          <a:solidFill>
                            <a:srgbClr val="000000"/>
                          </a:solidFill>
                          <a:latin typeface="+mn-lt"/>
                          <a:ea typeface="Century Gothic"/>
                          <a:cs typeface="Century Gothic"/>
                        </a:rPr>
                        <a:t>    en el proceso y el logro</a:t>
                      </a:r>
                      <a:endParaRPr lang="es-MX" sz="1200" dirty="0">
                        <a:solidFill>
                          <a:srgbClr val="000000"/>
                        </a:solidFill>
                        <a:latin typeface="+mn-lt"/>
                        <a:ea typeface="Arial"/>
                      </a:endParaRPr>
                    </a:p>
                    <a:p>
                      <a:pPr>
                        <a:lnSpc>
                          <a:spcPct val="115000"/>
                        </a:lnSpc>
                        <a:spcAft>
                          <a:spcPts val="0"/>
                        </a:spcAft>
                      </a:pPr>
                      <a:r>
                        <a:rPr lang="es-ES" sz="1200" dirty="0">
                          <a:solidFill>
                            <a:srgbClr val="000000"/>
                          </a:solidFill>
                          <a:latin typeface="+mn-lt"/>
                          <a:ea typeface="Century Gothic"/>
                          <a:cs typeface="Century Gothic"/>
                        </a:rPr>
                        <a:t>    del objetivo   propuesto.</a:t>
                      </a:r>
                      <a:endParaRPr lang="es-MX" sz="12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1200" dirty="0">
                          <a:solidFill>
                            <a:srgbClr val="000000"/>
                          </a:solidFill>
                          <a:latin typeface="+mn-lt"/>
                          <a:ea typeface="Century Gothic"/>
                          <a:cs typeface="Century Gothic"/>
                        </a:rPr>
                        <a:t>Compendio legal</a:t>
                      </a:r>
                      <a:endParaRPr lang="es-MX" sz="12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mn-lt"/>
                          <a:ea typeface="Century Gothic"/>
                          <a:cs typeface="Century Gothic"/>
                        </a:rPr>
                        <a:t>Financiamiento</a:t>
                      </a:r>
                      <a:endParaRPr lang="es-MX" sz="120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latin typeface="+mn-lt"/>
                          <a:ea typeface="Century Gothic"/>
                          <a:cs typeface="Century Gothic"/>
                        </a:rPr>
                        <a:t>Estudio, marco teórico, glosario, plan de acción, reportes</a:t>
                      </a:r>
                      <a:endParaRPr lang="es-MX" sz="12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891067">
                <a:tc>
                  <a:txBody>
                    <a:bodyPr/>
                    <a:lstStyle/>
                    <a:p>
                      <a:pPr>
                        <a:lnSpc>
                          <a:spcPct val="115000"/>
                        </a:lnSpc>
                        <a:spcAft>
                          <a:spcPts val="0"/>
                        </a:spcAft>
                      </a:pPr>
                      <a:r>
                        <a:rPr lang="es-ES" sz="1200" b="1">
                          <a:solidFill>
                            <a:srgbClr val="000000"/>
                          </a:solidFill>
                          <a:latin typeface="+mn-lt"/>
                          <a:ea typeface="Century Gothic"/>
                          <a:cs typeface="Century Gothic"/>
                        </a:rPr>
                        <a:t>5</a:t>
                      </a:r>
                      <a:r>
                        <a:rPr lang="es-ES" sz="1200">
                          <a:solidFill>
                            <a:srgbClr val="000000"/>
                          </a:solidFill>
                          <a:latin typeface="+mn-lt"/>
                          <a:ea typeface="Century Gothic"/>
                          <a:cs typeface="Century Gothic"/>
                        </a:rPr>
                        <a:t>. </a:t>
                      </a:r>
                      <a:r>
                        <a:rPr lang="es-ES" sz="1200" b="1">
                          <a:solidFill>
                            <a:srgbClr val="000000"/>
                          </a:solidFill>
                          <a:latin typeface="+mn-lt"/>
                          <a:ea typeface="Century Gothic"/>
                          <a:cs typeface="Century Gothic"/>
                        </a:rPr>
                        <a:t>Tipos y herramientas</a:t>
                      </a:r>
                      <a:r>
                        <a:rPr lang="es-ES" sz="1200">
                          <a:solidFill>
                            <a:srgbClr val="000000"/>
                          </a:solidFill>
                          <a:latin typeface="+mn-lt"/>
                          <a:ea typeface="Century Gothic"/>
                          <a:cs typeface="Century Gothic"/>
                        </a:rPr>
                        <a:t> de</a:t>
                      </a:r>
                      <a:endParaRPr lang="es-MX" sz="1200">
                        <a:solidFill>
                          <a:srgbClr val="000000"/>
                        </a:solidFill>
                        <a:latin typeface="+mn-lt"/>
                        <a:ea typeface="Arial"/>
                      </a:endParaRPr>
                    </a:p>
                    <a:p>
                      <a:pPr>
                        <a:lnSpc>
                          <a:spcPct val="115000"/>
                        </a:lnSpc>
                        <a:spcAft>
                          <a:spcPts val="0"/>
                        </a:spcAft>
                      </a:pPr>
                      <a:r>
                        <a:rPr lang="es-ES" sz="1200">
                          <a:solidFill>
                            <a:srgbClr val="000000"/>
                          </a:solidFill>
                          <a:latin typeface="+mn-lt"/>
                          <a:ea typeface="Century Gothic"/>
                          <a:cs typeface="Century Gothic"/>
                        </a:rPr>
                        <a:t>    evaluación.</a:t>
                      </a:r>
                      <a:endParaRPr lang="es-MX" sz="120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1200">
                          <a:solidFill>
                            <a:srgbClr val="000000"/>
                          </a:solidFill>
                          <a:latin typeface="+mn-lt"/>
                          <a:ea typeface="Century Gothic"/>
                          <a:cs typeface="Century Gothic"/>
                        </a:rPr>
                        <a:t>Auditoría legal</a:t>
                      </a:r>
                      <a:endParaRPr lang="es-MX" sz="120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latin typeface="+mn-lt"/>
                          <a:ea typeface="Century Gothic"/>
                          <a:cs typeface="Century Gothic"/>
                        </a:rPr>
                        <a:t>Auditoría contable</a:t>
                      </a:r>
                      <a:endParaRPr lang="es-MX" sz="12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latin typeface="+mn-lt"/>
                          <a:ea typeface="Century Gothic"/>
                          <a:cs typeface="Century Gothic"/>
                        </a:rPr>
                        <a:t>Entrevistas</a:t>
                      </a:r>
                      <a:endParaRPr lang="es-MX" sz="1200" dirty="0">
                        <a:solidFill>
                          <a:srgbClr val="000000"/>
                        </a:solidFill>
                        <a:latin typeface="+mn-lt"/>
                        <a:ea typeface="Arial"/>
                      </a:endParaRPr>
                    </a:p>
                    <a:p>
                      <a:pPr>
                        <a:lnSpc>
                          <a:spcPct val="115000"/>
                        </a:lnSpc>
                        <a:spcAft>
                          <a:spcPts val="0"/>
                        </a:spcAft>
                      </a:pPr>
                      <a:r>
                        <a:rPr lang="es-ES" sz="1200" dirty="0">
                          <a:solidFill>
                            <a:srgbClr val="000000"/>
                          </a:solidFill>
                          <a:latin typeface="+mn-lt"/>
                          <a:ea typeface="Century Gothic"/>
                          <a:cs typeface="Century Gothic"/>
                        </a:rPr>
                        <a:t>Cuestionarios</a:t>
                      </a:r>
                      <a:endParaRPr lang="es-MX" sz="1200" dirty="0">
                        <a:solidFill>
                          <a:srgbClr val="000000"/>
                        </a:solidFill>
                        <a:latin typeface="+mn-lt"/>
                        <a:ea typeface="Arial"/>
                      </a:endParaRPr>
                    </a:p>
                    <a:p>
                      <a:pPr>
                        <a:lnSpc>
                          <a:spcPct val="115000"/>
                        </a:lnSpc>
                        <a:spcAft>
                          <a:spcPts val="0"/>
                        </a:spcAft>
                      </a:pPr>
                      <a:r>
                        <a:rPr lang="es-ES" sz="1200" dirty="0" err="1">
                          <a:solidFill>
                            <a:srgbClr val="000000"/>
                          </a:solidFill>
                          <a:latin typeface="+mn-lt"/>
                          <a:ea typeface="Century Gothic"/>
                          <a:cs typeface="Century Gothic"/>
                        </a:rPr>
                        <a:t>Tests</a:t>
                      </a:r>
                      <a:endParaRPr lang="es-MX" sz="1200" dirty="0">
                        <a:solidFill>
                          <a:srgbClr val="000000"/>
                        </a:solidFill>
                        <a:latin typeface="+mn-lt"/>
                        <a:ea typeface="Arial"/>
                      </a:endParaRPr>
                    </a:p>
                    <a:p>
                      <a:pPr>
                        <a:lnSpc>
                          <a:spcPct val="115000"/>
                        </a:lnSpc>
                        <a:spcAft>
                          <a:spcPts val="0"/>
                        </a:spcAft>
                      </a:pPr>
                      <a:r>
                        <a:rPr lang="es-ES" sz="1200" dirty="0">
                          <a:solidFill>
                            <a:srgbClr val="000000"/>
                          </a:solidFill>
                          <a:latin typeface="+mn-lt"/>
                          <a:ea typeface="Century Gothic"/>
                          <a:cs typeface="Century Gothic"/>
                        </a:rPr>
                        <a:t>Trabajo social</a:t>
                      </a:r>
                      <a:endParaRPr lang="es-MX" sz="1200" dirty="0">
                        <a:solidFill>
                          <a:srgbClr val="000000"/>
                        </a:solidFill>
                        <a:latin typeface="+mn-lt"/>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32</a:t>
            </a:fld>
            <a:endParaRPr lang="es-MX"/>
          </a:p>
        </p:txBody>
      </p:sp>
      <p:sp>
        <p:nvSpPr>
          <p:cNvPr id="5" name="1 Título"/>
          <p:cNvSpPr txBox="1">
            <a:spLocks/>
          </p:cNvSpPr>
          <p:nvPr/>
        </p:nvSpPr>
        <p:spPr>
          <a:xfrm>
            <a:off x="1285852" y="274638"/>
            <a:ext cx="7400948" cy="1143000"/>
          </a:xfrm>
          <a:prstGeom prst="rect">
            <a:avLst/>
          </a:prstGeom>
          <a:noFill/>
          <a:ln>
            <a:noFill/>
          </a:ln>
        </p:spPr>
        <p:txBody>
          <a:bodyPr spcFirstLastPara="1" wrap="square" lIns="91425" tIns="91425" rIns="91425" bIns="91425" anchor="b" anchorCtr="0">
            <a:normAutofit/>
          </a:bodyPr>
          <a:lstStyle/>
          <a:p>
            <a:pPr marL="0" marR="0" lvl="0" indent="0" algn="l" defTabSz="914400" rtl="0" eaLnBrk="1" fontAlgn="auto" latinLnBrk="0" hangingPunct="1">
              <a:lnSpc>
                <a:spcPct val="100000"/>
              </a:lnSpc>
              <a:spcBef>
                <a:spcPts val="0"/>
              </a:spcBef>
              <a:spcAft>
                <a:spcPts val="0"/>
              </a:spcAft>
              <a:buClr>
                <a:srgbClr val="25212A"/>
              </a:buClr>
              <a:buSzPts val="4800"/>
              <a:buFont typeface="Oswald"/>
              <a:buNone/>
              <a:tabLst/>
              <a:defRPr/>
            </a:pPr>
            <a:r>
              <a:rPr kumimoji="0" lang="es-MX" sz="2800" b="1" i="0" u="none" strike="noStrike" kern="0" cap="none" spc="0" normalizeH="0" baseline="0" noProof="0" dirty="0" smtClean="0">
                <a:ln>
                  <a:noFill/>
                </a:ln>
                <a:solidFill>
                  <a:srgbClr val="25212A"/>
                </a:solidFill>
                <a:effectLst/>
                <a:uLnTx/>
                <a:uFillTx/>
                <a:latin typeface="Oswald"/>
                <a:ea typeface="Oswald"/>
                <a:cs typeface="Oswald"/>
                <a:sym typeface="Oswald"/>
              </a:rPr>
              <a:t>Producto 7. Experiencias exitosas. E.I.P. Resumen (Señalado) Segunda reunión</a:t>
            </a:r>
            <a:endParaRPr kumimoji="0" lang="es-MX" sz="28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6" name="2 Marcador de contenido"/>
          <p:cNvSpPr txBox="1">
            <a:spLocks/>
          </p:cNvSpPr>
          <p:nvPr/>
        </p:nvSpPr>
        <p:spPr>
          <a:xfrm>
            <a:off x="1285852" y="1357304"/>
            <a:ext cx="7472386" cy="1324744"/>
          </a:xfrm>
          <a:prstGeom prst="rect">
            <a:avLst/>
          </a:prstGeom>
          <a:noFill/>
          <a:ln>
            <a:noFill/>
          </a:ln>
        </p:spPr>
        <p:txBody>
          <a:bodyPr spcFirstLastPara="1" wrap="square" lIns="91425" tIns="91425" rIns="91425" bIns="91425" anchor="t" anchorCtr="0">
            <a:normAutofit/>
          </a:bodyPr>
          <a:lstStyle/>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ES" sz="1600" b="1" i="1" u="none" strike="noStrike" kern="0" cap="none" spc="0" normalizeH="0" baseline="0" noProof="0" dirty="0" smtClean="0">
                <a:ln>
                  <a:noFill/>
                </a:ln>
                <a:solidFill>
                  <a:srgbClr val="666666"/>
                </a:solidFill>
                <a:effectLst/>
                <a:uLnTx/>
                <a:uFillTx/>
                <a:latin typeface="Tinos"/>
                <a:ea typeface="Tinos"/>
                <a:cs typeface="Tinos"/>
                <a:sym typeface="Tinos"/>
              </a:rPr>
              <a:t>V. Esquema del proceso de construcción del proyecto por disciplinas. V. Esquema del proceso de construcción del proyecto por disciplinas.</a:t>
            </a:r>
            <a:endParaRPr kumimoji="0" lang="es-MX" sz="1600" b="0" i="1" u="none" strike="noStrike" kern="0" cap="none" spc="0" normalizeH="0" baseline="0" noProof="0" dirty="0">
              <a:ln>
                <a:noFill/>
              </a:ln>
              <a:solidFill>
                <a:srgbClr val="666666"/>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357290" y="2041554"/>
          <a:ext cx="7000925" cy="2318782"/>
        </p:xfrm>
        <a:graphic>
          <a:graphicData uri="http://schemas.openxmlformats.org/drawingml/2006/table">
            <a:tbl>
              <a:tblPr/>
              <a:tblGrid>
                <a:gridCol w="2344196">
                  <a:extLst>
                    <a:ext uri="{9D8B030D-6E8A-4147-A177-3AD203B41FA5}">
                      <a16:colId xmlns="" xmlns:a16="http://schemas.microsoft.com/office/drawing/2014/main" val="20000"/>
                    </a:ext>
                  </a:extLst>
                </a:gridCol>
                <a:gridCol w="1463208">
                  <a:extLst>
                    <a:ext uri="{9D8B030D-6E8A-4147-A177-3AD203B41FA5}">
                      <a16:colId xmlns="" xmlns:a16="http://schemas.microsoft.com/office/drawing/2014/main" val="20001"/>
                    </a:ext>
                  </a:extLst>
                </a:gridCol>
                <a:gridCol w="407391">
                  <a:extLst>
                    <a:ext uri="{9D8B030D-6E8A-4147-A177-3AD203B41FA5}">
                      <a16:colId xmlns="" xmlns:a16="http://schemas.microsoft.com/office/drawing/2014/main" val="20002"/>
                    </a:ext>
                  </a:extLst>
                </a:gridCol>
                <a:gridCol w="652996">
                  <a:extLst>
                    <a:ext uri="{9D8B030D-6E8A-4147-A177-3AD203B41FA5}">
                      <a16:colId xmlns="" xmlns:a16="http://schemas.microsoft.com/office/drawing/2014/main" val="20004"/>
                    </a:ext>
                  </a:extLst>
                </a:gridCol>
                <a:gridCol w="364516">
                  <a:extLst>
                    <a:ext uri="{9D8B030D-6E8A-4147-A177-3AD203B41FA5}">
                      <a16:colId xmlns="" xmlns:a16="http://schemas.microsoft.com/office/drawing/2014/main" val="20005"/>
                    </a:ext>
                  </a:extLst>
                </a:gridCol>
                <a:gridCol w="1768618">
                  <a:extLst>
                    <a:ext uri="{9D8B030D-6E8A-4147-A177-3AD203B41FA5}">
                      <a16:colId xmlns="" xmlns:a16="http://schemas.microsoft.com/office/drawing/2014/main" val="20003"/>
                    </a:ext>
                  </a:extLst>
                </a:gridCol>
              </a:tblGrid>
              <a:tr h="234057">
                <a:tc>
                  <a:txBody>
                    <a:bodyPr/>
                    <a:lstStyle/>
                    <a:p>
                      <a:pPr>
                        <a:lnSpc>
                          <a:spcPct val="115000"/>
                        </a:lnSpc>
                        <a:spcAft>
                          <a:spcPts val="0"/>
                        </a:spcAft>
                      </a:pP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entury Gothic"/>
                          <a:ea typeface="Century Gothic"/>
                          <a:cs typeface="Century Gothic"/>
                        </a:rPr>
                        <a:t>Disciplina 1.</a:t>
                      </a:r>
                      <a:endParaRPr lang="es-MX" sz="10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gn="ctr">
                        <a:lnSpc>
                          <a:spcPct val="115000"/>
                        </a:lnSpc>
                        <a:spcAft>
                          <a:spcPts val="0"/>
                        </a:spcAft>
                      </a:pPr>
                      <a:r>
                        <a:rPr lang="es-ES" sz="1000" b="1" dirty="0">
                          <a:solidFill>
                            <a:srgbClr val="000000"/>
                          </a:solidFill>
                          <a:latin typeface="Century Gothic"/>
                          <a:ea typeface="Century Gothic"/>
                          <a:cs typeface="Century Gothic"/>
                        </a:rPr>
                        <a:t>Disciplina 2.</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hMerge="1">
                  <a:txBody>
                    <a:bodyPr/>
                    <a:lstStyle/>
                    <a:p>
                      <a:endParaRPr lang="es-MX"/>
                    </a:p>
                  </a:txBody>
                  <a:tcPr/>
                </a:tc>
                <a:tc hMerge="1">
                  <a:txBody>
                    <a:bodyPr/>
                    <a:lstStyle/>
                    <a:p>
                      <a:endParaRPr lang="es-MX"/>
                    </a:p>
                  </a:txBody>
                  <a:tcPr/>
                </a:tc>
                <a:tc>
                  <a:txBody>
                    <a:bodyPr/>
                    <a:lstStyle/>
                    <a:p>
                      <a:pPr algn="ctr">
                        <a:lnSpc>
                          <a:spcPct val="115000"/>
                        </a:lnSpc>
                        <a:spcAft>
                          <a:spcPts val="0"/>
                        </a:spcAft>
                      </a:pPr>
                      <a:r>
                        <a:rPr lang="es-ES" sz="1000" b="1" dirty="0">
                          <a:solidFill>
                            <a:srgbClr val="000000"/>
                          </a:solidFill>
                          <a:latin typeface="Century Gothic"/>
                          <a:ea typeface="Century Gothic"/>
                          <a:cs typeface="Century Gothic"/>
                        </a:rPr>
                        <a:t>Disciplina 3.</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 xmlns:a16="http://schemas.microsoft.com/office/drawing/2014/main" val="10000"/>
                  </a:ext>
                </a:extLst>
              </a:tr>
              <a:tr h="648442">
                <a:tc>
                  <a:txBody>
                    <a:bodyPr/>
                    <a:lstStyle/>
                    <a:p>
                      <a:pPr marL="275590" indent="-180340">
                        <a:lnSpc>
                          <a:spcPct val="115000"/>
                        </a:lnSpc>
                        <a:spcAft>
                          <a:spcPts val="0"/>
                        </a:spcAft>
                      </a:pPr>
                      <a:r>
                        <a:rPr lang="es-ES" sz="800" b="1" dirty="0">
                          <a:solidFill>
                            <a:srgbClr val="000000"/>
                          </a:solidFill>
                          <a:latin typeface="Century Gothic"/>
                          <a:ea typeface="Century Gothic"/>
                          <a:cs typeface="Century Gothic"/>
                        </a:rPr>
                        <a:t>1. Preguntar y cuestionar.</a:t>
                      </a:r>
                      <a:endParaRPr lang="es-MX" sz="800" dirty="0">
                        <a:solidFill>
                          <a:srgbClr val="000000"/>
                        </a:solidFill>
                        <a:latin typeface="Arial"/>
                        <a:ea typeface="Arial"/>
                      </a:endParaRPr>
                    </a:p>
                    <a:p>
                      <a:pPr marL="275590" indent="-180340">
                        <a:lnSpc>
                          <a:spcPct val="115000"/>
                        </a:lnSpc>
                        <a:spcAft>
                          <a:spcPts val="0"/>
                        </a:spcAft>
                      </a:pPr>
                      <a:r>
                        <a:rPr lang="es-ES" sz="800" dirty="0">
                          <a:solidFill>
                            <a:srgbClr val="000000"/>
                          </a:solidFill>
                          <a:latin typeface="Century Gothic"/>
                          <a:ea typeface="Century Gothic"/>
                          <a:cs typeface="Century Gothic"/>
                        </a:rPr>
                        <a:t>     Preguntas que dirigen la Investigación Interdisciplinaria.</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5">
                  <a:txBody>
                    <a:bodyPr/>
                    <a:lstStyle/>
                    <a:p>
                      <a:pPr>
                        <a:lnSpc>
                          <a:spcPct val="115000"/>
                        </a:lnSpc>
                        <a:spcAft>
                          <a:spcPts val="0"/>
                        </a:spcAft>
                      </a:pPr>
                      <a:r>
                        <a:rPr lang="es-ES" sz="800" dirty="0">
                          <a:solidFill>
                            <a:srgbClr val="000000"/>
                          </a:solidFill>
                          <a:latin typeface="Century Gothic"/>
                          <a:ea typeface="Century Gothic"/>
                          <a:cs typeface="Century Gothic"/>
                        </a:rPr>
                        <a:t>Disciplina 1.- ¿Cuál es el marco legal aplicable?</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Disciplina 2.- ¿Cuáles son las fuentes de financiamiento?</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Disciplinas 3 y 4.- ¿Cuáles son las causas u orígenes sociales e individuales de esta problemática?</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1"/>
                  </a:ext>
                </a:extLst>
              </a:tr>
              <a:tr h="648442">
                <a:tc>
                  <a:txBody>
                    <a:bodyPr/>
                    <a:lstStyle/>
                    <a:p>
                      <a:pPr marL="275590" indent="-180340">
                        <a:lnSpc>
                          <a:spcPct val="115000"/>
                        </a:lnSpc>
                        <a:spcAft>
                          <a:spcPts val="0"/>
                        </a:spcAft>
                      </a:pPr>
                      <a:r>
                        <a:rPr lang="es-ES" sz="800" b="1" dirty="0">
                          <a:solidFill>
                            <a:srgbClr val="000000"/>
                          </a:solidFill>
                          <a:latin typeface="Century Gothic"/>
                          <a:ea typeface="Century Gothic"/>
                          <a:cs typeface="Century Gothic"/>
                        </a:rPr>
                        <a:t>2. Despertar el interés (detonar).</a:t>
                      </a:r>
                      <a:endParaRPr lang="es-MX" sz="800" dirty="0">
                        <a:solidFill>
                          <a:srgbClr val="000000"/>
                        </a:solidFill>
                        <a:latin typeface="Arial"/>
                        <a:ea typeface="Arial"/>
                      </a:endParaRPr>
                    </a:p>
                    <a:p>
                      <a:pPr marL="270510" indent="-180340">
                        <a:lnSpc>
                          <a:spcPct val="115000"/>
                        </a:lnSpc>
                        <a:spcAft>
                          <a:spcPts val="0"/>
                        </a:spcAft>
                      </a:pPr>
                      <a:r>
                        <a:rPr lang="es-ES" sz="800" dirty="0">
                          <a:solidFill>
                            <a:srgbClr val="000000"/>
                          </a:solidFill>
                          <a:latin typeface="Century Gothic"/>
                          <a:ea typeface="Century Gothic"/>
                          <a:cs typeface="Century Gothic"/>
                        </a:rPr>
                        <a:t>     Estrategias para involucrar a los estudiantes con la problemática planteada, en el salón de clase.</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5">
                  <a:txBody>
                    <a:bodyPr/>
                    <a:lstStyle/>
                    <a:p>
                      <a:pPr>
                        <a:lnSpc>
                          <a:spcPct val="115000"/>
                        </a:lnSpc>
                        <a:spcAft>
                          <a:spcPts val="0"/>
                        </a:spcAft>
                      </a:pPr>
                      <a:r>
                        <a:rPr lang="es-ES" sz="800" dirty="0">
                          <a:solidFill>
                            <a:srgbClr val="000000"/>
                          </a:solidFill>
                          <a:latin typeface="Century Gothic"/>
                          <a:ea typeface="Century Gothic"/>
                          <a:cs typeface="Century Gothic"/>
                        </a:rPr>
                        <a:t>Hacerles tomar conciencia de la importancia de su participación en la definición y solución de un problema social</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2"/>
                  </a:ext>
                </a:extLst>
              </a:tr>
              <a:tr h="755074">
                <a:tc>
                  <a:txBody>
                    <a:bodyPr/>
                    <a:lstStyle/>
                    <a:p>
                      <a:pPr marL="275590" indent="-180340">
                        <a:lnSpc>
                          <a:spcPct val="115000"/>
                        </a:lnSpc>
                        <a:spcAft>
                          <a:spcPts val="0"/>
                        </a:spcAft>
                      </a:pPr>
                      <a:r>
                        <a:rPr lang="es-ES" sz="800" b="1" dirty="0">
                          <a:solidFill>
                            <a:srgbClr val="000000"/>
                          </a:solidFill>
                          <a:latin typeface="Century Gothic"/>
                          <a:ea typeface="Century Gothic"/>
                          <a:cs typeface="Century Gothic"/>
                        </a:rPr>
                        <a:t>3. Recopilar información a través de la investigación.</a:t>
                      </a:r>
                      <a:endParaRPr lang="es-MX" sz="800" dirty="0">
                        <a:solidFill>
                          <a:srgbClr val="000000"/>
                        </a:solidFill>
                        <a:latin typeface="Arial"/>
                        <a:ea typeface="Arial"/>
                      </a:endParaRPr>
                    </a:p>
                    <a:p>
                      <a:pPr marL="275590" indent="-180340">
                        <a:lnSpc>
                          <a:spcPct val="115000"/>
                        </a:lnSpc>
                        <a:spcAft>
                          <a:spcPts val="0"/>
                        </a:spcAft>
                      </a:pPr>
                      <a:r>
                        <a:rPr lang="es-ES" sz="800" dirty="0">
                          <a:solidFill>
                            <a:srgbClr val="000000"/>
                          </a:solidFill>
                          <a:latin typeface="Century Gothic"/>
                          <a:ea typeface="Century Gothic"/>
                          <a:cs typeface="Century Gothic"/>
                        </a:rPr>
                        <a:t>    Lo que se investiga.</a:t>
                      </a:r>
                      <a:endParaRPr lang="es-MX" sz="800" dirty="0">
                        <a:solidFill>
                          <a:srgbClr val="000000"/>
                        </a:solidFill>
                        <a:latin typeface="Arial"/>
                        <a:ea typeface="Arial"/>
                      </a:endParaRPr>
                    </a:p>
                    <a:p>
                      <a:pPr marL="275590" indent="-180340">
                        <a:lnSpc>
                          <a:spcPct val="115000"/>
                        </a:lnSpc>
                        <a:spcAft>
                          <a:spcPts val="0"/>
                        </a:spcAft>
                      </a:pPr>
                      <a:r>
                        <a:rPr lang="es-ES" sz="800" dirty="0">
                          <a:solidFill>
                            <a:srgbClr val="000000"/>
                          </a:solidFill>
                          <a:latin typeface="Century Gothic"/>
                          <a:ea typeface="Century Gothic"/>
                          <a:cs typeface="Century Gothic"/>
                        </a:rPr>
                        <a:t>    Fuentes  que se utilizan. </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2">
                  <a:txBody>
                    <a:bodyPr/>
                    <a:lstStyle/>
                    <a:p>
                      <a:pPr>
                        <a:lnSpc>
                          <a:spcPct val="115000"/>
                        </a:lnSpc>
                        <a:spcAft>
                          <a:spcPts val="0"/>
                        </a:spcAft>
                      </a:pPr>
                      <a:r>
                        <a:rPr lang="es-ES" sz="800" dirty="0">
                          <a:solidFill>
                            <a:srgbClr val="000000"/>
                          </a:solidFill>
                          <a:latin typeface="Century Gothic"/>
                          <a:ea typeface="Century Gothic"/>
                          <a:cs typeface="Century Gothic"/>
                        </a:rPr>
                        <a:t>Leyes locales y Federales</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Jurisprudencia y tesis jurisprudenciales</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Tratados internacionales</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s-MX" sz="12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Century Gothic"/>
                          <a:ea typeface="Century Gothic"/>
                          <a:cs typeface="Century Gothic"/>
                        </a:rPr>
                        <a:t>Expertos</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s-ES" sz="800" dirty="0">
                          <a:solidFill>
                            <a:srgbClr val="000000"/>
                          </a:solidFill>
                          <a:latin typeface="Century Gothic"/>
                          <a:ea typeface="Century Gothic"/>
                          <a:cs typeface="Century Gothic"/>
                        </a:rPr>
                        <a:t>Bibliográficas</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Estadísticas oficiales</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Videotecas</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s-MX" sz="12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33</a:t>
            </a:fld>
            <a:endParaRPr lang="es-MX"/>
          </a:p>
        </p:txBody>
      </p:sp>
      <p:sp>
        <p:nvSpPr>
          <p:cNvPr id="5" name="1 Título"/>
          <p:cNvSpPr txBox="1">
            <a:spLocks/>
          </p:cNvSpPr>
          <p:nvPr/>
        </p:nvSpPr>
        <p:spPr>
          <a:xfrm>
            <a:off x="1285852" y="214296"/>
            <a:ext cx="7358114" cy="1143000"/>
          </a:xfrm>
          <a:prstGeom prst="rect">
            <a:avLst/>
          </a:prstGeom>
          <a:noFill/>
          <a:ln>
            <a:noFill/>
          </a:ln>
        </p:spPr>
        <p:txBody>
          <a:bodyPr spcFirstLastPara="1" wrap="square" lIns="91425" tIns="91425" rIns="91425" bIns="91425" anchor="b" anchorCtr="0">
            <a:normAutofit/>
          </a:bodyPr>
          <a:lstStyle/>
          <a:p>
            <a:pPr marL="0" marR="0" lvl="0" indent="0" algn="l" defTabSz="914400" rtl="0" eaLnBrk="1" fontAlgn="auto" latinLnBrk="0" hangingPunct="1">
              <a:lnSpc>
                <a:spcPct val="100000"/>
              </a:lnSpc>
              <a:spcBef>
                <a:spcPts val="0"/>
              </a:spcBef>
              <a:spcAft>
                <a:spcPts val="0"/>
              </a:spcAft>
              <a:buClr>
                <a:srgbClr val="25212A"/>
              </a:buClr>
              <a:buSzPts val="4800"/>
              <a:buFont typeface="Oswald"/>
              <a:buNone/>
              <a:tabLst/>
              <a:defRPr/>
            </a:pPr>
            <a:r>
              <a:rPr kumimoji="0" lang="es-MX" sz="2400" b="1" i="0" u="none" strike="noStrike" kern="0" cap="none" spc="0" normalizeH="0" baseline="0" noProof="0" dirty="0" smtClean="0">
                <a:ln>
                  <a:noFill/>
                </a:ln>
                <a:solidFill>
                  <a:srgbClr val="25212A"/>
                </a:solidFill>
                <a:effectLst/>
                <a:uLnTx/>
                <a:uFillTx/>
                <a:latin typeface="Oswald"/>
                <a:ea typeface="Oswald"/>
                <a:cs typeface="Oswald"/>
                <a:sym typeface="Oswald"/>
              </a:rPr>
              <a:t>Producto 7. Experiencias exitosas. E.I.P. Resumen (Señalado) Segunda reunión</a:t>
            </a:r>
            <a:endParaRPr kumimoji="0" lang="es-MX" sz="24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6" name="2 Marcador de contenido"/>
          <p:cNvSpPr txBox="1">
            <a:spLocks/>
          </p:cNvSpPr>
          <p:nvPr/>
        </p:nvSpPr>
        <p:spPr>
          <a:xfrm>
            <a:off x="1214414" y="1214428"/>
            <a:ext cx="7215238" cy="1396752"/>
          </a:xfrm>
          <a:prstGeom prst="rect">
            <a:avLst/>
          </a:prstGeom>
          <a:noFill/>
          <a:ln>
            <a:noFill/>
          </a:ln>
        </p:spPr>
        <p:txBody>
          <a:bodyPr spcFirstLastPara="1" wrap="square" lIns="91425" tIns="91425" rIns="91425" bIns="91425" anchor="t" anchorCtr="0"/>
          <a:lstStyle/>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ES" b="1" i="1" u="none" strike="noStrike" kern="0" cap="none" spc="0" normalizeH="0" baseline="0" noProof="0" dirty="0" smtClean="0">
                <a:ln>
                  <a:noFill/>
                </a:ln>
                <a:solidFill>
                  <a:srgbClr val="666666"/>
                </a:solidFill>
                <a:effectLst/>
                <a:uLnTx/>
                <a:uFillTx/>
                <a:latin typeface="Tinos"/>
                <a:ea typeface="Tinos"/>
                <a:cs typeface="Tinos"/>
                <a:sym typeface="Tinos"/>
              </a:rPr>
              <a:t>V. Esquema del proceso de construcción del proyecto por disciplinas. V. Esquema del proceso de construcción del proyecto por disciplinas.</a:t>
            </a:r>
            <a:endParaRPr kumimoji="0" lang="es-MX" b="0" i="1" u="none" strike="noStrike" kern="0" cap="none" spc="0" normalizeH="0" baseline="0" noProof="0" dirty="0" smtClean="0">
              <a:ln>
                <a:noFill/>
              </a:ln>
              <a:solidFill>
                <a:srgbClr val="666666"/>
              </a:solidFill>
              <a:effectLst/>
              <a:uLnTx/>
              <a:uFillTx/>
              <a:latin typeface="Tinos"/>
              <a:ea typeface="Tinos"/>
              <a:cs typeface="Tinos"/>
              <a:sym typeface="Tinos"/>
            </a:endParaRPr>
          </a:p>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endParaRPr kumimoji="0" lang="es-MX" sz="1800" b="0" i="1" u="none" strike="noStrike" kern="0" cap="none" spc="0" normalizeH="0" baseline="0" noProof="0" dirty="0">
              <a:ln>
                <a:noFill/>
              </a:ln>
              <a:solidFill>
                <a:srgbClr val="666666"/>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357289" y="1857370"/>
          <a:ext cx="7072362" cy="299240"/>
        </p:xfrm>
        <a:graphic>
          <a:graphicData uri="http://schemas.openxmlformats.org/drawingml/2006/table">
            <a:tbl>
              <a:tblPr/>
              <a:tblGrid>
                <a:gridCol w="2183080">
                  <a:extLst>
                    <a:ext uri="{9D8B030D-6E8A-4147-A177-3AD203B41FA5}">
                      <a16:colId xmlns="" xmlns:a16="http://schemas.microsoft.com/office/drawing/2014/main" val="20000"/>
                    </a:ext>
                  </a:extLst>
                </a:gridCol>
                <a:gridCol w="1536280">
                  <a:extLst>
                    <a:ext uri="{9D8B030D-6E8A-4147-A177-3AD203B41FA5}">
                      <a16:colId xmlns="" xmlns:a16="http://schemas.microsoft.com/office/drawing/2014/main" val="20001"/>
                    </a:ext>
                  </a:extLst>
                </a:gridCol>
                <a:gridCol w="1424177">
                  <a:extLst>
                    <a:ext uri="{9D8B030D-6E8A-4147-A177-3AD203B41FA5}">
                      <a16:colId xmlns="" xmlns:a16="http://schemas.microsoft.com/office/drawing/2014/main" val="20002"/>
                    </a:ext>
                  </a:extLst>
                </a:gridCol>
                <a:gridCol w="1928825">
                  <a:extLst>
                    <a:ext uri="{9D8B030D-6E8A-4147-A177-3AD203B41FA5}">
                      <a16:colId xmlns="" xmlns:a16="http://schemas.microsoft.com/office/drawing/2014/main" val="20003"/>
                    </a:ext>
                  </a:extLst>
                </a:gridCol>
              </a:tblGrid>
              <a:tr h="285752">
                <a:tc>
                  <a:txBody>
                    <a:bodyPr/>
                    <a:lstStyle/>
                    <a:p>
                      <a:pPr>
                        <a:lnSpc>
                          <a:spcPct val="115000"/>
                        </a:lnSpc>
                        <a:spcAft>
                          <a:spcPts val="0"/>
                        </a:spcAft>
                      </a:pPr>
                      <a:endParaRPr lang="es-MX" sz="12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latin typeface="Century Gothic"/>
                          <a:ea typeface="Century Gothic"/>
                          <a:cs typeface="Century Gothic"/>
                        </a:rPr>
                        <a:t>Disciplina 1.</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800" b="1" dirty="0">
                          <a:solidFill>
                            <a:srgbClr val="000000"/>
                          </a:solidFill>
                          <a:latin typeface="Century Gothic"/>
                          <a:ea typeface="Century Gothic"/>
                          <a:cs typeface="Century Gothic"/>
                        </a:rPr>
                        <a:t>Disciplina 2.</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800" b="1" dirty="0">
                          <a:solidFill>
                            <a:srgbClr val="000000"/>
                          </a:solidFill>
                          <a:latin typeface="Century Gothic"/>
                          <a:ea typeface="Century Gothic"/>
                          <a:cs typeface="Century Gothic"/>
                        </a:rPr>
                        <a:t>Disciplina 3.</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 xmlns:a16="http://schemas.microsoft.com/office/drawing/2014/main" val="10000"/>
                  </a:ext>
                </a:extLst>
              </a:tr>
            </a:tbl>
          </a:graphicData>
        </a:graphic>
      </p:graphicFrame>
      <p:graphicFrame>
        <p:nvGraphicFramePr>
          <p:cNvPr id="8" name="7 Tabla"/>
          <p:cNvGraphicFramePr>
            <a:graphicFrameLocks noGrp="1"/>
          </p:cNvGraphicFramePr>
          <p:nvPr/>
        </p:nvGraphicFramePr>
        <p:xfrm>
          <a:off x="1357290" y="2205102"/>
          <a:ext cx="7072361" cy="2236101"/>
        </p:xfrm>
        <a:graphic>
          <a:graphicData uri="http://schemas.openxmlformats.org/drawingml/2006/table">
            <a:tbl>
              <a:tblPr/>
              <a:tblGrid>
                <a:gridCol w="2214578">
                  <a:extLst>
                    <a:ext uri="{9D8B030D-6E8A-4147-A177-3AD203B41FA5}">
                      <a16:colId xmlns="" xmlns:a16="http://schemas.microsoft.com/office/drawing/2014/main" val="20000"/>
                    </a:ext>
                  </a:extLst>
                </a:gridCol>
                <a:gridCol w="1430969">
                  <a:extLst>
                    <a:ext uri="{9D8B030D-6E8A-4147-A177-3AD203B41FA5}">
                      <a16:colId xmlns="" xmlns:a16="http://schemas.microsoft.com/office/drawing/2014/main" val="20001"/>
                    </a:ext>
                  </a:extLst>
                </a:gridCol>
                <a:gridCol w="1531130">
                  <a:extLst>
                    <a:ext uri="{9D8B030D-6E8A-4147-A177-3AD203B41FA5}">
                      <a16:colId xmlns="" xmlns:a16="http://schemas.microsoft.com/office/drawing/2014/main" val="20002"/>
                    </a:ext>
                  </a:extLst>
                </a:gridCol>
                <a:gridCol w="1895684">
                  <a:extLst>
                    <a:ext uri="{9D8B030D-6E8A-4147-A177-3AD203B41FA5}">
                      <a16:colId xmlns="" xmlns:a16="http://schemas.microsoft.com/office/drawing/2014/main" val="20003"/>
                    </a:ext>
                  </a:extLst>
                </a:gridCol>
              </a:tblGrid>
              <a:tr h="1048861">
                <a:tc>
                  <a:txBody>
                    <a:bodyPr/>
                    <a:lstStyle/>
                    <a:p>
                      <a:pPr marL="275590" indent="-180340">
                        <a:lnSpc>
                          <a:spcPct val="115000"/>
                        </a:lnSpc>
                        <a:spcAft>
                          <a:spcPts val="0"/>
                        </a:spcAft>
                      </a:pPr>
                      <a:r>
                        <a:rPr lang="es-ES" sz="800" b="1" dirty="0">
                          <a:solidFill>
                            <a:srgbClr val="000000"/>
                          </a:solidFill>
                          <a:latin typeface="Century Gothic"/>
                          <a:ea typeface="Century Gothic"/>
                          <a:cs typeface="Century Gothic"/>
                        </a:rPr>
                        <a:t>4. Organizar la información.</a:t>
                      </a:r>
                      <a:endParaRPr lang="es-MX" sz="800" dirty="0">
                        <a:solidFill>
                          <a:srgbClr val="000000"/>
                        </a:solidFill>
                        <a:latin typeface="Arial"/>
                        <a:ea typeface="Arial"/>
                      </a:endParaRPr>
                    </a:p>
                    <a:p>
                      <a:pPr marL="275590" indent="-180340">
                        <a:lnSpc>
                          <a:spcPct val="115000"/>
                        </a:lnSpc>
                        <a:spcAft>
                          <a:spcPts val="0"/>
                        </a:spcAft>
                      </a:pPr>
                      <a:r>
                        <a:rPr lang="es-ES" sz="800" b="1" dirty="0">
                          <a:solidFill>
                            <a:srgbClr val="000000"/>
                          </a:solidFill>
                          <a:latin typeface="Century Gothic"/>
                          <a:ea typeface="Century Gothic"/>
                          <a:cs typeface="Century Gothic"/>
                        </a:rPr>
                        <a:t>    </a:t>
                      </a:r>
                      <a:r>
                        <a:rPr lang="es-ES" sz="800" dirty="0">
                          <a:solidFill>
                            <a:srgbClr val="000000"/>
                          </a:solidFill>
                          <a:latin typeface="Century Gothic"/>
                          <a:ea typeface="Century Gothic"/>
                          <a:cs typeface="Century Gothic"/>
                        </a:rPr>
                        <a:t>Implica:</a:t>
                      </a:r>
                      <a:endParaRPr lang="es-MX" sz="800" dirty="0">
                        <a:solidFill>
                          <a:srgbClr val="000000"/>
                        </a:solidFill>
                        <a:latin typeface="Arial"/>
                        <a:ea typeface="Arial"/>
                      </a:endParaRPr>
                    </a:p>
                    <a:p>
                      <a:pPr marL="275590" indent="-180340">
                        <a:lnSpc>
                          <a:spcPct val="115000"/>
                        </a:lnSpc>
                        <a:spcAft>
                          <a:spcPts val="0"/>
                        </a:spcAft>
                      </a:pPr>
                      <a:r>
                        <a:rPr lang="es-ES" sz="800" dirty="0">
                          <a:solidFill>
                            <a:srgbClr val="000000"/>
                          </a:solidFill>
                          <a:latin typeface="Century Gothic"/>
                          <a:ea typeface="Century Gothic"/>
                          <a:cs typeface="Century Gothic"/>
                        </a:rPr>
                        <a:t>    clasificación de datos obtenidos,</a:t>
                      </a:r>
                      <a:endParaRPr lang="es-MX" sz="800" dirty="0">
                        <a:solidFill>
                          <a:srgbClr val="000000"/>
                        </a:solidFill>
                        <a:latin typeface="Arial"/>
                        <a:ea typeface="Arial"/>
                      </a:endParaRPr>
                    </a:p>
                    <a:p>
                      <a:pPr marL="275590" indent="-180340">
                        <a:lnSpc>
                          <a:spcPct val="115000"/>
                        </a:lnSpc>
                        <a:spcAft>
                          <a:spcPts val="0"/>
                        </a:spcAft>
                      </a:pPr>
                      <a:r>
                        <a:rPr lang="es-ES" sz="800" dirty="0">
                          <a:solidFill>
                            <a:srgbClr val="000000"/>
                          </a:solidFill>
                          <a:latin typeface="Century Gothic"/>
                          <a:ea typeface="Century Gothic"/>
                          <a:cs typeface="Century Gothic"/>
                        </a:rPr>
                        <a:t>    análisis de los datos obtenidos,            registro de la información.</a:t>
                      </a:r>
                      <a:endParaRPr lang="es-MX" sz="800" dirty="0">
                        <a:solidFill>
                          <a:srgbClr val="000000"/>
                        </a:solidFill>
                        <a:latin typeface="Arial"/>
                        <a:ea typeface="Arial"/>
                      </a:endParaRPr>
                    </a:p>
                    <a:p>
                      <a:pPr marL="275590" indent="-180340">
                        <a:lnSpc>
                          <a:spcPct val="115000"/>
                        </a:lnSpc>
                        <a:spcAft>
                          <a:spcPts val="0"/>
                        </a:spcAft>
                      </a:pPr>
                      <a:r>
                        <a:rPr lang="es-ES" sz="800" dirty="0">
                          <a:solidFill>
                            <a:srgbClr val="000000"/>
                          </a:solidFill>
                          <a:latin typeface="Century Gothic"/>
                          <a:ea typeface="Century Gothic"/>
                          <a:cs typeface="Century Gothic"/>
                        </a:rPr>
                        <a:t>    conclusiones por disciplina,</a:t>
                      </a:r>
                      <a:endParaRPr lang="es-MX" sz="800" dirty="0">
                        <a:solidFill>
                          <a:srgbClr val="000000"/>
                        </a:solidFill>
                        <a:latin typeface="Arial"/>
                        <a:ea typeface="Arial"/>
                      </a:endParaRPr>
                    </a:p>
                    <a:p>
                      <a:pPr marL="275590" indent="-180340">
                        <a:lnSpc>
                          <a:spcPct val="115000"/>
                        </a:lnSpc>
                        <a:spcAft>
                          <a:spcPts val="0"/>
                        </a:spcAft>
                      </a:pPr>
                      <a:r>
                        <a:rPr lang="es-ES" sz="800" dirty="0">
                          <a:solidFill>
                            <a:srgbClr val="000000"/>
                          </a:solidFill>
                          <a:latin typeface="Century Gothic"/>
                          <a:ea typeface="Century Gothic"/>
                          <a:cs typeface="Century Gothic"/>
                        </a:rPr>
                        <a:t>    conclusiones conjuntas.</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800" dirty="0">
                          <a:solidFill>
                            <a:srgbClr val="000000"/>
                          </a:solidFill>
                          <a:latin typeface="Century Gothic"/>
                          <a:ea typeface="Century Gothic"/>
                          <a:cs typeface="Century Gothic"/>
                        </a:rPr>
                        <a:t>Organización jerárquica del acervo legal respectivo</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Century Gothic"/>
                          <a:ea typeface="Century Gothic"/>
                          <a:cs typeface="Century Gothic"/>
                        </a:rPr>
                        <a:t>Clasificación de las fuentes de financiamiento Federales, locales, particulares</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Century Gothic"/>
                          <a:ea typeface="Century Gothic"/>
                          <a:cs typeface="Century Gothic"/>
                        </a:rPr>
                        <a:t>Glosario de conceptos</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Análisis situacional</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Análisis particular</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165717">
                <a:tc>
                  <a:txBody>
                    <a:bodyPr/>
                    <a:lstStyle/>
                    <a:p>
                      <a:pPr>
                        <a:lnSpc>
                          <a:spcPct val="115000"/>
                        </a:lnSpc>
                        <a:spcAft>
                          <a:spcPts val="0"/>
                        </a:spcAft>
                      </a:pPr>
                      <a:r>
                        <a:rPr lang="es-ES" sz="800" dirty="0">
                          <a:solidFill>
                            <a:srgbClr val="000000"/>
                          </a:solidFill>
                          <a:latin typeface="Century Gothic"/>
                          <a:ea typeface="Century Gothic"/>
                          <a:cs typeface="Century Gothic"/>
                        </a:rPr>
                        <a:t>  </a:t>
                      </a:r>
                      <a:r>
                        <a:rPr lang="es-ES" sz="800" b="1" dirty="0">
                          <a:solidFill>
                            <a:srgbClr val="000000"/>
                          </a:solidFill>
                          <a:latin typeface="Century Gothic"/>
                          <a:ea typeface="Century Gothic"/>
                          <a:cs typeface="Century Gothic"/>
                        </a:rPr>
                        <a:t>5.</a:t>
                      </a:r>
                      <a:r>
                        <a:rPr lang="es-ES" sz="800" b="1" i="1" dirty="0">
                          <a:solidFill>
                            <a:srgbClr val="000000"/>
                          </a:solidFill>
                          <a:latin typeface="Century Gothic"/>
                          <a:ea typeface="Century Gothic"/>
                          <a:cs typeface="Century Gothic"/>
                        </a:rPr>
                        <a:t> </a:t>
                      </a:r>
                      <a:r>
                        <a:rPr lang="es-ES" sz="800" b="1" dirty="0">
                          <a:solidFill>
                            <a:srgbClr val="000000"/>
                          </a:solidFill>
                          <a:latin typeface="Century Gothic"/>
                          <a:ea typeface="Century Gothic"/>
                          <a:cs typeface="Century Gothic"/>
                        </a:rPr>
                        <a:t>Llegar a</a:t>
                      </a:r>
                      <a:r>
                        <a:rPr lang="es-ES" sz="800" b="1" i="1" dirty="0">
                          <a:solidFill>
                            <a:srgbClr val="000000"/>
                          </a:solidFill>
                          <a:latin typeface="Century Gothic"/>
                          <a:ea typeface="Century Gothic"/>
                          <a:cs typeface="Century Gothic"/>
                        </a:rPr>
                        <a:t> </a:t>
                      </a:r>
                      <a:r>
                        <a:rPr lang="es-ES" sz="800" b="1" dirty="0">
                          <a:solidFill>
                            <a:srgbClr val="000000"/>
                          </a:solidFill>
                          <a:latin typeface="Century Gothic"/>
                          <a:ea typeface="Century Gothic"/>
                          <a:cs typeface="Century Gothic"/>
                        </a:rPr>
                        <a:t>conclusiones parciales</a:t>
                      </a:r>
                      <a:r>
                        <a:rPr lang="es-ES" sz="800" dirty="0">
                          <a:solidFill>
                            <a:srgbClr val="000000"/>
                          </a:solidFill>
                          <a:latin typeface="Century Gothic"/>
                          <a:ea typeface="Century Gothic"/>
                          <a:cs typeface="Century Gothic"/>
                        </a:rPr>
                        <a:t> </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         (por disciplina) útiles para el </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         proyecto, de tal forma que lo </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         aclaran, describen o descifran,  </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         (fruto de la reflexión colaborativa</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         de los estudiantes).</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         ¿Cómo se lograron?</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800" dirty="0">
                          <a:solidFill>
                            <a:srgbClr val="000000"/>
                          </a:solidFill>
                          <a:latin typeface="Century Gothic"/>
                          <a:ea typeface="Century Gothic"/>
                          <a:cs typeface="Century Gothic"/>
                        </a:rPr>
                        <a:t>Base legal</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Clarificación de conceptos legales</a:t>
                      </a:r>
                      <a:endParaRPr lang="es-MX" sz="800" dirty="0">
                        <a:solidFill>
                          <a:srgbClr val="000000"/>
                        </a:solidFill>
                        <a:latin typeface="Arial"/>
                        <a:ea typeface="Arial"/>
                      </a:endParaRPr>
                    </a:p>
                    <a:p>
                      <a:pPr>
                        <a:lnSpc>
                          <a:spcPct val="115000"/>
                        </a:lnSpc>
                        <a:spcAft>
                          <a:spcPts val="0"/>
                        </a:spcAft>
                      </a:pPr>
                      <a:r>
                        <a:rPr lang="es-ES" sz="800" dirty="0">
                          <a:solidFill>
                            <a:srgbClr val="000000"/>
                          </a:solidFill>
                          <a:latin typeface="Century Gothic"/>
                          <a:ea typeface="Century Gothic"/>
                          <a:cs typeface="Century Gothic"/>
                        </a:rPr>
                        <a:t>Elaboración de rutas críticas</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Century Gothic"/>
                          <a:ea typeface="Century Gothic"/>
                          <a:cs typeface="Century Gothic"/>
                        </a:rPr>
                        <a:t>Evaluación de los alcances para reformular los objetivos</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Century Gothic"/>
                          <a:ea typeface="Century Gothic"/>
                          <a:cs typeface="Century Gothic"/>
                        </a:rPr>
                        <a:t>Diseñar estrategias de solución partiendo de la información obtenida</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34</a:t>
            </a:fld>
            <a:endParaRPr lang="es-MX"/>
          </a:p>
        </p:txBody>
      </p:sp>
      <p:sp>
        <p:nvSpPr>
          <p:cNvPr id="5" name="1 Título"/>
          <p:cNvSpPr txBox="1">
            <a:spLocks/>
          </p:cNvSpPr>
          <p:nvPr/>
        </p:nvSpPr>
        <p:spPr>
          <a:xfrm>
            <a:off x="1214414" y="274638"/>
            <a:ext cx="7472386" cy="1143000"/>
          </a:xfrm>
          <a:prstGeom prst="rect">
            <a:avLst/>
          </a:prstGeom>
          <a:noFill/>
          <a:ln>
            <a:noFill/>
          </a:ln>
        </p:spPr>
        <p:txBody>
          <a:bodyPr spcFirstLastPara="1" wrap="square" lIns="91425" tIns="91425" rIns="91425" bIns="91425" anchor="b" anchorCtr="0">
            <a:normAutofit/>
          </a:bodyPr>
          <a:lstStyle/>
          <a:p>
            <a:pPr marL="0" marR="0" lvl="0" indent="0" algn="l" defTabSz="914400" rtl="0" eaLnBrk="1" fontAlgn="auto" latinLnBrk="0" hangingPunct="1">
              <a:lnSpc>
                <a:spcPct val="100000"/>
              </a:lnSpc>
              <a:spcBef>
                <a:spcPts val="0"/>
              </a:spcBef>
              <a:spcAft>
                <a:spcPts val="0"/>
              </a:spcAft>
              <a:buClr>
                <a:srgbClr val="25212A"/>
              </a:buClr>
              <a:buSzPts val="4800"/>
              <a:buFont typeface="Oswald"/>
              <a:buNone/>
              <a:tabLst/>
              <a:defRPr/>
            </a:pPr>
            <a:r>
              <a:rPr kumimoji="0" lang="es-MX" sz="2400" b="1" i="0" u="none" strike="noStrike" kern="0" cap="none" spc="0" normalizeH="0" baseline="0" noProof="0" dirty="0" smtClean="0">
                <a:ln>
                  <a:noFill/>
                </a:ln>
                <a:solidFill>
                  <a:srgbClr val="25212A"/>
                </a:solidFill>
                <a:effectLst/>
                <a:uLnTx/>
                <a:uFillTx/>
                <a:latin typeface="Oswald"/>
                <a:ea typeface="Oswald"/>
                <a:cs typeface="Oswald"/>
                <a:sym typeface="Oswald"/>
              </a:rPr>
              <a:t>Producto 7. Experiencias exitosas. E.I.P. Resumen (Señalado) Segunda reunión</a:t>
            </a:r>
            <a:endParaRPr kumimoji="0" lang="es-MX" sz="24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6" name="2 Marcador de contenido"/>
          <p:cNvSpPr txBox="1">
            <a:spLocks/>
          </p:cNvSpPr>
          <p:nvPr/>
        </p:nvSpPr>
        <p:spPr>
          <a:xfrm>
            <a:off x="1285852" y="1285866"/>
            <a:ext cx="7472386" cy="642942"/>
          </a:xfrm>
          <a:prstGeom prst="rect">
            <a:avLst/>
          </a:prstGeom>
          <a:noFill/>
          <a:ln>
            <a:noFill/>
          </a:ln>
        </p:spPr>
        <p:txBody>
          <a:bodyPr spcFirstLastPara="1" wrap="square" lIns="91425" tIns="91425" rIns="91425" bIns="91425" anchor="t" anchorCtr="0">
            <a:normAutofit lnSpcReduction="10000"/>
          </a:bodyPr>
          <a:lstStyle/>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ES" sz="1600" b="1" i="1" u="none" strike="noStrike" kern="0" cap="none" spc="0" normalizeH="0" baseline="0" noProof="0" dirty="0" smtClean="0">
                <a:ln>
                  <a:noFill/>
                </a:ln>
                <a:solidFill>
                  <a:srgbClr val="666666"/>
                </a:solidFill>
                <a:effectLst/>
                <a:uLnTx/>
                <a:uFillTx/>
                <a:latin typeface="Tinos"/>
                <a:ea typeface="Tinos"/>
                <a:cs typeface="Tinos"/>
                <a:sym typeface="Tinos"/>
              </a:rPr>
              <a:t>V. Esquema del proceso de construcción del proyecto por disciplinas. V. Esquema del proceso de construcción del proyecto por disciplinas.</a:t>
            </a:r>
            <a:endParaRPr kumimoji="0" lang="es-MX" sz="1600" b="0" i="1" u="none" strike="noStrike" kern="0" cap="none" spc="0" normalizeH="0" baseline="0" noProof="0" dirty="0">
              <a:ln>
                <a:noFill/>
              </a:ln>
              <a:solidFill>
                <a:srgbClr val="666666"/>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357290" y="2214560"/>
          <a:ext cx="7000924" cy="2186101"/>
        </p:xfrm>
        <a:graphic>
          <a:graphicData uri="http://schemas.openxmlformats.org/drawingml/2006/table">
            <a:tbl>
              <a:tblPr/>
              <a:tblGrid>
                <a:gridCol w="2344196">
                  <a:extLst>
                    <a:ext uri="{9D8B030D-6E8A-4147-A177-3AD203B41FA5}">
                      <a16:colId xmlns="" xmlns:a16="http://schemas.microsoft.com/office/drawing/2014/main" val="20000"/>
                    </a:ext>
                  </a:extLst>
                </a:gridCol>
                <a:gridCol w="4656728">
                  <a:extLst>
                    <a:ext uri="{9D8B030D-6E8A-4147-A177-3AD203B41FA5}">
                      <a16:colId xmlns="" xmlns:a16="http://schemas.microsoft.com/office/drawing/2014/main" val="20001"/>
                    </a:ext>
                  </a:extLst>
                </a:gridCol>
              </a:tblGrid>
              <a:tr h="1096193">
                <a:tc>
                  <a:txBody>
                    <a:bodyPr/>
                    <a:lstStyle/>
                    <a:p>
                      <a:pPr>
                        <a:lnSpc>
                          <a:spcPct val="115000"/>
                        </a:lnSpc>
                        <a:spcAft>
                          <a:spcPts val="0"/>
                        </a:spcAft>
                      </a:pPr>
                      <a:r>
                        <a:rPr lang="es-ES" sz="800" dirty="0">
                          <a:solidFill>
                            <a:srgbClr val="000000"/>
                          </a:solidFill>
                          <a:latin typeface="Century Gothic"/>
                          <a:ea typeface="Century Gothic"/>
                          <a:cs typeface="Century Gothic"/>
                        </a:rPr>
                        <a:t>  </a:t>
                      </a:r>
                      <a:r>
                        <a:rPr lang="es-ES" sz="800" b="1" dirty="0">
                          <a:solidFill>
                            <a:srgbClr val="000000"/>
                          </a:solidFill>
                          <a:latin typeface="Century Gothic"/>
                          <a:ea typeface="Century Gothic"/>
                          <a:cs typeface="Century Gothic"/>
                        </a:rPr>
                        <a:t>6.</a:t>
                      </a:r>
                      <a:r>
                        <a:rPr lang="es-ES" sz="800" dirty="0">
                          <a:solidFill>
                            <a:srgbClr val="000000"/>
                          </a:solidFill>
                          <a:latin typeface="Century Gothic"/>
                          <a:ea typeface="Century Gothic"/>
                          <a:cs typeface="Century Gothic"/>
                        </a:rPr>
                        <a:t> </a:t>
                      </a:r>
                      <a:r>
                        <a:rPr lang="es-ES" sz="800" b="1" dirty="0">
                          <a:solidFill>
                            <a:srgbClr val="000000"/>
                          </a:solidFill>
                          <a:latin typeface="Century Gothic"/>
                          <a:ea typeface="Century Gothic"/>
                          <a:cs typeface="Century Gothic"/>
                        </a:rPr>
                        <a:t>Conectar.</a:t>
                      </a:r>
                      <a:endParaRPr lang="es-MX" sz="800" dirty="0">
                        <a:solidFill>
                          <a:srgbClr val="000000"/>
                        </a:solidFill>
                        <a:latin typeface="Arial"/>
                        <a:ea typeface="Arial"/>
                      </a:endParaRPr>
                    </a:p>
                    <a:p>
                      <a:pPr>
                        <a:lnSpc>
                          <a:spcPct val="115000"/>
                        </a:lnSpc>
                        <a:spcAft>
                          <a:spcPts val="0"/>
                        </a:spcAft>
                        <a:tabLst>
                          <a:tab pos="270510" algn="l"/>
                        </a:tabLst>
                      </a:pPr>
                      <a:r>
                        <a:rPr lang="es-ES" sz="800" b="1" dirty="0">
                          <a:solidFill>
                            <a:srgbClr val="000000"/>
                          </a:solidFill>
                          <a:latin typeface="Century Gothic"/>
                          <a:ea typeface="Century Gothic"/>
                          <a:cs typeface="Century Gothic"/>
                        </a:rPr>
                        <a:t>     </a:t>
                      </a:r>
                      <a:r>
                        <a:rPr lang="es-ES" sz="800" dirty="0">
                          <a:solidFill>
                            <a:srgbClr val="000000"/>
                          </a:solidFill>
                          <a:latin typeface="Century Gothic"/>
                          <a:ea typeface="Century Gothic"/>
                          <a:cs typeface="Century Gothic"/>
                        </a:rPr>
                        <a:t>Manera en que las conclusiones</a:t>
                      </a:r>
                      <a:endParaRPr lang="es-MX" sz="800" dirty="0">
                        <a:solidFill>
                          <a:srgbClr val="000000"/>
                        </a:solidFill>
                        <a:latin typeface="Arial"/>
                        <a:ea typeface="Arial"/>
                      </a:endParaRPr>
                    </a:p>
                    <a:p>
                      <a:pPr marL="450215" indent="-450215">
                        <a:lnSpc>
                          <a:spcPct val="115000"/>
                        </a:lnSpc>
                        <a:spcAft>
                          <a:spcPts val="0"/>
                        </a:spcAft>
                        <a:tabLst>
                          <a:tab pos="270510" algn="l"/>
                        </a:tabLst>
                      </a:pPr>
                      <a:r>
                        <a:rPr lang="es-ES" sz="800" dirty="0">
                          <a:solidFill>
                            <a:srgbClr val="000000"/>
                          </a:solidFill>
                          <a:latin typeface="Century Gothic"/>
                          <a:ea typeface="Century Gothic"/>
                          <a:cs typeface="Century Gothic"/>
                        </a:rPr>
                        <a:t>     de cada disciplina dan</a:t>
                      </a:r>
                      <a:endParaRPr lang="es-MX" sz="800" dirty="0">
                        <a:solidFill>
                          <a:srgbClr val="000000"/>
                        </a:solidFill>
                        <a:latin typeface="Arial"/>
                        <a:ea typeface="Arial"/>
                      </a:endParaRPr>
                    </a:p>
                    <a:p>
                      <a:pPr>
                        <a:lnSpc>
                          <a:spcPct val="115000"/>
                        </a:lnSpc>
                        <a:spcAft>
                          <a:spcPts val="0"/>
                        </a:spcAft>
                        <a:tabLst>
                          <a:tab pos="270510" algn="l"/>
                        </a:tabLst>
                      </a:pPr>
                      <a:r>
                        <a:rPr lang="es-ES" sz="800" dirty="0">
                          <a:solidFill>
                            <a:srgbClr val="000000"/>
                          </a:solidFill>
                          <a:latin typeface="Century Gothic"/>
                          <a:ea typeface="Century Gothic"/>
                          <a:cs typeface="Century Gothic"/>
                        </a:rPr>
                        <a:t>     respuesta  o se vinculan con</a:t>
                      </a:r>
                      <a:endParaRPr lang="es-MX" sz="800" dirty="0">
                        <a:solidFill>
                          <a:srgbClr val="000000"/>
                        </a:solidFill>
                        <a:latin typeface="Arial"/>
                        <a:ea typeface="Arial"/>
                      </a:endParaRPr>
                    </a:p>
                    <a:p>
                      <a:pPr>
                        <a:lnSpc>
                          <a:spcPct val="115000"/>
                        </a:lnSpc>
                        <a:spcAft>
                          <a:spcPts val="0"/>
                        </a:spcAft>
                        <a:tabLst>
                          <a:tab pos="270510" algn="l"/>
                        </a:tabLst>
                      </a:pPr>
                      <a:r>
                        <a:rPr lang="es-ES" sz="800" dirty="0">
                          <a:solidFill>
                            <a:srgbClr val="000000"/>
                          </a:solidFill>
                          <a:latin typeface="Century Gothic"/>
                          <a:ea typeface="Century Gothic"/>
                          <a:cs typeface="Century Gothic"/>
                        </a:rPr>
                        <a:t>     la pregunta  disparadora del</a:t>
                      </a:r>
                      <a:endParaRPr lang="es-MX" sz="800" dirty="0">
                        <a:solidFill>
                          <a:srgbClr val="000000"/>
                        </a:solidFill>
                        <a:latin typeface="Arial"/>
                        <a:ea typeface="Arial"/>
                      </a:endParaRPr>
                    </a:p>
                    <a:p>
                      <a:pPr>
                        <a:lnSpc>
                          <a:spcPct val="115000"/>
                        </a:lnSpc>
                        <a:spcAft>
                          <a:spcPts val="0"/>
                        </a:spcAft>
                        <a:tabLst>
                          <a:tab pos="270510" algn="l"/>
                        </a:tabLst>
                      </a:pPr>
                      <a:r>
                        <a:rPr lang="es-ES" sz="800" dirty="0">
                          <a:solidFill>
                            <a:srgbClr val="000000"/>
                          </a:solidFill>
                          <a:latin typeface="Century Gothic"/>
                          <a:ea typeface="Century Gothic"/>
                          <a:cs typeface="Century Gothic"/>
                        </a:rPr>
                        <a:t>     proyecto. </a:t>
                      </a:r>
                      <a:endParaRPr lang="es-MX" sz="800" dirty="0">
                        <a:solidFill>
                          <a:srgbClr val="000000"/>
                        </a:solidFill>
                        <a:latin typeface="Arial"/>
                        <a:ea typeface="Arial"/>
                      </a:endParaRPr>
                    </a:p>
                    <a:p>
                      <a:pPr>
                        <a:lnSpc>
                          <a:spcPct val="115000"/>
                        </a:lnSpc>
                        <a:spcAft>
                          <a:spcPts val="0"/>
                        </a:spcAft>
                        <a:tabLst>
                          <a:tab pos="270510" algn="l"/>
                        </a:tabLst>
                      </a:pPr>
                      <a:r>
                        <a:rPr lang="es-ES" sz="800" dirty="0">
                          <a:solidFill>
                            <a:srgbClr val="000000"/>
                          </a:solidFill>
                          <a:latin typeface="Century Gothic"/>
                          <a:ea typeface="Century Gothic"/>
                          <a:cs typeface="Century Gothic"/>
                        </a:rPr>
                        <a:t>     Estrategia o  actividad para lograr</a:t>
                      </a:r>
                      <a:endParaRPr lang="es-MX" sz="800" dirty="0">
                        <a:solidFill>
                          <a:srgbClr val="000000"/>
                        </a:solidFill>
                        <a:latin typeface="Arial"/>
                        <a:ea typeface="Arial"/>
                      </a:endParaRPr>
                    </a:p>
                    <a:p>
                      <a:pPr marL="204470" indent="-276225">
                        <a:lnSpc>
                          <a:spcPct val="115000"/>
                        </a:lnSpc>
                        <a:spcAft>
                          <a:spcPts val="0"/>
                        </a:spcAft>
                      </a:pPr>
                      <a:r>
                        <a:rPr lang="es-ES" sz="800" dirty="0">
                          <a:solidFill>
                            <a:srgbClr val="000000"/>
                          </a:solidFill>
                          <a:latin typeface="Century Gothic"/>
                          <a:ea typeface="Century Gothic"/>
                          <a:cs typeface="Century Gothic"/>
                        </a:rPr>
                        <a:t>       que haya   conciencia de ello.</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800" dirty="0">
                          <a:solidFill>
                            <a:srgbClr val="000000"/>
                          </a:solidFill>
                          <a:latin typeface="Century Gothic"/>
                          <a:ea typeface="Century Gothic"/>
                          <a:cs typeface="Century Gothic"/>
                        </a:rPr>
                        <a:t>Se observó que existen marcos de referencia específicos que inciden de manera especial en la implementación de acciones conjuntas e integrales</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75509">
                <a:tc>
                  <a:txBody>
                    <a:bodyPr/>
                    <a:lstStyle/>
                    <a:p>
                      <a:pPr>
                        <a:lnSpc>
                          <a:spcPct val="115000"/>
                        </a:lnSpc>
                        <a:spcAft>
                          <a:spcPts val="0"/>
                        </a:spcAft>
                      </a:pPr>
                      <a:r>
                        <a:rPr lang="es-ES" sz="800" b="1" dirty="0">
                          <a:solidFill>
                            <a:srgbClr val="000000"/>
                          </a:solidFill>
                          <a:latin typeface="Century Gothic"/>
                          <a:ea typeface="Century Gothic"/>
                          <a:cs typeface="Century Gothic"/>
                        </a:rPr>
                        <a:t>7. </a:t>
                      </a:r>
                      <a:r>
                        <a:rPr lang="es-ES" sz="800" dirty="0">
                          <a:solidFill>
                            <a:srgbClr val="000000"/>
                          </a:solidFill>
                          <a:latin typeface="Century Gothic"/>
                          <a:ea typeface="Century Gothic"/>
                          <a:cs typeface="Century Gothic"/>
                        </a:rPr>
                        <a:t> </a:t>
                      </a:r>
                      <a:r>
                        <a:rPr lang="es-ES" sz="800" b="1" dirty="0">
                          <a:solidFill>
                            <a:srgbClr val="000000"/>
                          </a:solidFill>
                          <a:latin typeface="Century Gothic"/>
                          <a:ea typeface="Century Gothic"/>
                          <a:cs typeface="Century Gothic"/>
                        </a:rPr>
                        <a:t>Evaluar la información generada.</a:t>
                      </a:r>
                      <a:endParaRPr lang="es-MX" sz="800" dirty="0">
                        <a:solidFill>
                          <a:srgbClr val="000000"/>
                        </a:solidFill>
                        <a:latin typeface="Arial"/>
                        <a:ea typeface="Arial"/>
                      </a:endParaRPr>
                    </a:p>
                    <a:p>
                      <a:pPr marL="180340">
                        <a:lnSpc>
                          <a:spcPct val="115000"/>
                        </a:lnSpc>
                        <a:spcAft>
                          <a:spcPts val="0"/>
                        </a:spcAft>
                      </a:pPr>
                      <a:r>
                        <a:rPr lang="es-ES" sz="800" dirty="0">
                          <a:solidFill>
                            <a:srgbClr val="000000"/>
                          </a:solidFill>
                          <a:latin typeface="Century Gothic"/>
                          <a:ea typeface="Century Gothic"/>
                          <a:cs typeface="Century Gothic"/>
                        </a:rPr>
                        <a:t>¿La información obtenida cubre las necesidades para la solución del problema?</a:t>
                      </a:r>
                      <a:endParaRPr lang="es-MX" sz="800" dirty="0">
                        <a:solidFill>
                          <a:srgbClr val="000000"/>
                        </a:solidFill>
                        <a:latin typeface="Arial"/>
                        <a:ea typeface="Arial"/>
                      </a:endParaRPr>
                    </a:p>
                    <a:p>
                      <a:pPr marL="180340">
                        <a:lnSpc>
                          <a:spcPct val="115000"/>
                        </a:lnSpc>
                        <a:spcAft>
                          <a:spcPts val="0"/>
                        </a:spcAft>
                      </a:pPr>
                      <a:r>
                        <a:rPr lang="es-ES" sz="800" dirty="0">
                          <a:solidFill>
                            <a:srgbClr val="000000"/>
                          </a:solidFill>
                          <a:latin typeface="Century Gothic"/>
                          <a:ea typeface="Century Gothic"/>
                          <a:cs typeface="Century Gothic"/>
                        </a:rPr>
                        <a:t>Propuesta de investigaciones para complementar el proyecto.</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800" dirty="0">
                          <a:solidFill>
                            <a:srgbClr val="000000"/>
                          </a:solidFill>
                          <a:latin typeface="Century Gothic"/>
                          <a:ea typeface="Century Gothic"/>
                          <a:cs typeface="Century Gothic"/>
                        </a:rPr>
                        <a:t>Todo proyecto requiere un proceso de evaluación constante para reformular, evaluar o verificar los </a:t>
                      </a:r>
                      <a:r>
                        <a:rPr lang="es-ES" sz="800" dirty="0" smtClean="0">
                          <a:solidFill>
                            <a:srgbClr val="000000"/>
                          </a:solidFill>
                          <a:latin typeface="Century Gothic"/>
                          <a:ea typeface="Century Gothic"/>
                          <a:cs typeface="Century Gothic"/>
                        </a:rPr>
                        <a:t>objetivos</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8" name="7 Tabla"/>
          <p:cNvGraphicFramePr>
            <a:graphicFrameLocks noGrp="1"/>
          </p:cNvGraphicFramePr>
          <p:nvPr/>
        </p:nvGraphicFramePr>
        <p:xfrm>
          <a:off x="1357290" y="1857370"/>
          <a:ext cx="7000926" cy="357190"/>
        </p:xfrm>
        <a:graphic>
          <a:graphicData uri="http://schemas.openxmlformats.org/drawingml/2006/table">
            <a:tbl>
              <a:tblPr/>
              <a:tblGrid>
                <a:gridCol w="2344198">
                  <a:extLst>
                    <a:ext uri="{9D8B030D-6E8A-4147-A177-3AD203B41FA5}">
                      <a16:colId xmlns="" xmlns:a16="http://schemas.microsoft.com/office/drawing/2014/main" val="20000"/>
                    </a:ext>
                  </a:extLst>
                </a:gridCol>
                <a:gridCol w="1463208">
                  <a:extLst>
                    <a:ext uri="{9D8B030D-6E8A-4147-A177-3AD203B41FA5}">
                      <a16:colId xmlns="" xmlns:a16="http://schemas.microsoft.com/office/drawing/2014/main" val="20001"/>
                    </a:ext>
                  </a:extLst>
                </a:gridCol>
                <a:gridCol w="1424903">
                  <a:extLst>
                    <a:ext uri="{9D8B030D-6E8A-4147-A177-3AD203B41FA5}">
                      <a16:colId xmlns="" xmlns:a16="http://schemas.microsoft.com/office/drawing/2014/main" val="20002"/>
                    </a:ext>
                  </a:extLst>
                </a:gridCol>
                <a:gridCol w="1768617">
                  <a:extLst>
                    <a:ext uri="{9D8B030D-6E8A-4147-A177-3AD203B41FA5}">
                      <a16:colId xmlns="" xmlns:a16="http://schemas.microsoft.com/office/drawing/2014/main" val="20003"/>
                    </a:ext>
                  </a:extLst>
                </a:gridCol>
              </a:tblGrid>
              <a:tr h="357190">
                <a:tc>
                  <a:txBody>
                    <a:bodyPr/>
                    <a:lstStyle/>
                    <a:p>
                      <a:pPr>
                        <a:lnSpc>
                          <a:spcPct val="115000"/>
                        </a:lnSpc>
                        <a:spcAft>
                          <a:spcPts val="0"/>
                        </a:spcAft>
                      </a:pPr>
                      <a:endParaRPr lang="es-MX" sz="12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000000"/>
                          </a:solidFill>
                          <a:latin typeface="Century Gothic"/>
                          <a:ea typeface="Century Gothic"/>
                          <a:cs typeface="Century Gothic"/>
                        </a:rPr>
                        <a:t>Disciplina 1.</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800" b="1" dirty="0">
                          <a:solidFill>
                            <a:srgbClr val="000000"/>
                          </a:solidFill>
                          <a:latin typeface="Century Gothic"/>
                          <a:ea typeface="Century Gothic"/>
                          <a:cs typeface="Century Gothic"/>
                        </a:rPr>
                        <a:t>Disciplina 2.</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800" b="1" dirty="0">
                          <a:solidFill>
                            <a:srgbClr val="000000"/>
                          </a:solidFill>
                          <a:latin typeface="Century Gothic"/>
                          <a:ea typeface="Century Gothic"/>
                          <a:cs typeface="Century Gothic"/>
                        </a:rPr>
                        <a:t>Disciplina 3.</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 xmlns:a16="http://schemas.microsoft.com/office/drawing/2014/main" val="10000"/>
                  </a:ext>
                </a:extLst>
              </a:tr>
            </a:tbl>
          </a:graphicData>
        </a:graphic>
      </p:graphicFrame>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35</a:t>
            </a:fld>
            <a:endParaRPr lang="es-MX"/>
          </a:p>
        </p:txBody>
      </p:sp>
      <p:sp>
        <p:nvSpPr>
          <p:cNvPr id="5" name="1 Título"/>
          <p:cNvSpPr txBox="1">
            <a:spLocks/>
          </p:cNvSpPr>
          <p:nvPr/>
        </p:nvSpPr>
        <p:spPr>
          <a:xfrm>
            <a:off x="1214414" y="274638"/>
            <a:ext cx="7472386" cy="1143000"/>
          </a:xfrm>
          <a:prstGeom prst="rect">
            <a:avLst/>
          </a:prstGeom>
          <a:noFill/>
          <a:ln>
            <a:noFill/>
          </a:ln>
        </p:spPr>
        <p:txBody>
          <a:bodyPr spcFirstLastPara="1" wrap="square" lIns="91425" tIns="91425" rIns="91425" bIns="91425" anchor="b" anchorCtr="0">
            <a:normAutofit/>
          </a:bodyPr>
          <a:lstStyle/>
          <a:p>
            <a:pPr marL="0" marR="0" lvl="0" indent="0" algn="l" defTabSz="914400" rtl="0" eaLnBrk="1" fontAlgn="auto" latinLnBrk="0" hangingPunct="1">
              <a:lnSpc>
                <a:spcPct val="100000"/>
              </a:lnSpc>
              <a:spcBef>
                <a:spcPts val="0"/>
              </a:spcBef>
              <a:spcAft>
                <a:spcPts val="0"/>
              </a:spcAft>
              <a:buClr>
                <a:srgbClr val="25212A"/>
              </a:buClr>
              <a:buSzPts val="4800"/>
              <a:buFont typeface="Oswald"/>
              <a:buNone/>
              <a:tabLst/>
              <a:defRPr/>
            </a:pPr>
            <a:r>
              <a:rPr kumimoji="0" lang="es-MX" sz="2400" b="1" i="0" u="none" strike="noStrike" kern="0" cap="none" spc="0" normalizeH="0" baseline="0" noProof="0" dirty="0" smtClean="0">
                <a:ln>
                  <a:noFill/>
                </a:ln>
                <a:solidFill>
                  <a:srgbClr val="25212A"/>
                </a:solidFill>
                <a:effectLst/>
                <a:uLnTx/>
                <a:uFillTx/>
                <a:latin typeface="Oswald"/>
                <a:ea typeface="Oswald"/>
                <a:cs typeface="Oswald"/>
                <a:sym typeface="Oswald"/>
              </a:rPr>
              <a:t>Producto 7. Experiencias exitosas. E.I.P. Resumen (Señalado) Segunda reunión</a:t>
            </a:r>
            <a:endParaRPr kumimoji="0" lang="es-MX" sz="24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6" name="2 Marcador de contenido"/>
          <p:cNvSpPr txBox="1">
            <a:spLocks/>
          </p:cNvSpPr>
          <p:nvPr/>
        </p:nvSpPr>
        <p:spPr>
          <a:xfrm>
            <a:off x="1285852" y="1428742"/>
            <a:ext cx="7000924" cy="604664"/>
          </a:xfrm>
          <a:prstGeom prst="rect">
            <a:avLst/>
          </a:prstGeom>
          <a:noFill/>
          <a:ln>
            <a:noFill/>
          </a:ln>
        </p:spPr>
        <p:txBody>
          <a:bodyPr spcFirstLastPara="1" wrap="square" lIns="91425" tIns="91425" rIns="91425" bIns="91425" anchor="t" anchorCtr="0"/>
          <a:lstStyle/>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ES" sz="1600" b="1" i="1" u="none" strike="noStrike" kern="0" cap="none" spc="0" normalizeH="0" baseline="0" noProof="0" dirty="0" smtClean="0">
                <a:ln>
                  <a:noFill/>
                </a:ln>
                <a:solidFill>
                  <a:srgbClr val="666666"/>
                </a:solidFill>
                <a:effectLst/>
                <a:uLnTx/>
                <a:uFillTx/>
                <a:latin typeface="Tinos"/>
                <a:ea typeface="Tinos"/>
                <a:cs typeface="Tinos"/>
                <a:sym typeface="Tinos"/>
              </a:rPr>
              <a:t>VI. División del tiempo……………..VII. Presentación                                                           </a:t>
            </a:r>
            <a:endParaRPr kumimoji="0" lang="es-MX" sz="1600" b="0" i="1" u="none" strike="noStrike" kern="0" cap="none" spc="0" normalizeH="0" baseline="0" noProof="0" dirty="0">
              <a:ln>
                <a:noFill/>
              </a:ln>
              <a:solidFill>
                <a:srgbClr val="666666"/>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357290" y="2071684"/>
          <a:ext cx="7072362" cy="1781570"/>
        </p:xfrm>
        <a:graphic>
          <a:graphicData uri="http://schemas.openxmlformats.org/drawingml/2006/table">
            <a:tbl>
              <a:tblPr/>
              <a:tblGrid>
                <a:gridCol w="3560420">
                  <a:extLst>
                    <a:ext uri="{9D8B030D-6E8A-4147-A177-3AD203B41FA5}">
                      <a16:colId xmlns="" xmlns:a16="http://schemas.microsoft.com/office/drawing/2014/main" val="20000"/>
                    </a:ext>
                  </a:extLst>
                </a:gridCol>
                <a:gridCol w="3511942">
                  <a:extLst>
                    <a:ext uri="{9D8B030D-6E8A-4147-A177-3AD203B41FA5}">
                      <a16:colId xmlns="" xmlns:a16="http://schemas.microsoft.com/office/drawing/2014/main" val="20001"/>
                    </a:ext>
                  </a:extLst>
                </a:gridCol>
              </a:tblGrid>
              <a:tr h="557072">
                <a:tc>
                  <a:txBody>
                    <a:bodyPr/>
                    <a:lstStyle/>
                    <a:p>
                      <a:pPr algn="ctr">
                        <a:lnSpc>
                          <a:spcPct val="115000"/>
                        </a:lnSpc>
                        <a:spcAft>
                          <a:spcPts val="0"/>
                        </a:spcAft>
                      </a:pPr>
                      <a:r>
                        <a:rPr lang="es-ES" sz="1000" b="1" dirty="0">
                          <a:solidFill>
                            <a:srgbClr val="000000"/>
                          </a:solidFill>
                          <a:latin typeface="Century Gothic"/>
                          <a:ea typeface="Century Gothic"/>
                          <a:cs typeface="Century Gothic"/>
                        </a:rPr>
                        <a:t>Tiempos dedicados al proyecto cada semana.</a:t>
                      </a:r>
                      <a:endParaRPr lang="es-MX" sz="1000" dirty="0">
                        <a:solidFill>
                          <a:srgbClr val="000000"/>
                        </a:solidFill>
                        <a:latin typeface="Arial"/>
                        <a:ea typeface="Arial"/>
                      </a:endParaRPr>
                    </a:p>
                    <a:p>
                      <a:pPr algn="ctr">
                        <a:lnSpc>
                          <a:spcPct val="115000"/>
                        </a:lnSpc>
                        <a:spcAft>
                          <a:spcPts val="0"/>
                        </a:spcAft>
                      </a:pPr>
                      <a:r>
                        <a:rPr lang="es-ES" sz="1000" dirty="0">
                          <a:solidFill>
                            <a:srgbClr val="000000"/>
                          </a:solidFill>
                          <a:latin typeface="Century Gothic"/>
                          <a:ea typeface="Century Gothic"/>
                          <a:cs typeface="Century Gothic"/>
                        </a:rPr>
                        <a:t>      Momentos  se destinados al Proyecto.</a:t>
                      </a:r>
                      <a:endParaRPr lang="es-MX" sz="1000" dirty="0">
                        <a:solidFill>
                          <a:srgbClr val="000000"/>
                        </a:solidFill>
                        <a:latin typeface="Arial"/>
                        <a:ea typeface="Arial"/>
                      </a:endParaRPr>
                    </a:p>
                    <a:p>
                      <a:pPr algn="ctr">
                        <a:lnSpc>
                          <a:spcPct val="115000"/>
                        </a:lnSpc>
                        <a:spcAft>
                          <a:spcPts val="0"/>
                        </a:spcAft>
                      </a:pPr>
                      <a:r>
                        <a:rPr lang="es-ES" sz="1000" dirty="0">
                          <a:solidFill>
                            <a:srgbClr val="000000"/>
                          </a:solidFill>
                          <a:latin typeface="Century Gothic"/>
                          <a:ea typeface="Century Gothic"/>
                          <a:cs typeface="Century Gothic"/>
                        </a:rPr>
                        <a:t>     Horas de trabajó dedicadas al trabajo disciplinario. </a:t>
                      </a:r>
                      <a:endParaRPr lang="es-MX" sz="1000" dirty="0">
                        <a:solidFill>
                          <a:srgbClr val="000000"/>
                        </a:solidFill>
                        <a:latin typeface="Arial"/>
                        <a:ea typeface="Arial"/>
                      </a:endParaRPr>
                    </a:p>
                    <a:p>
                      <a:pPr algn="ctr">
                        <a:lnSpc>
                          <a:spcPct val="115000"/>
                        </a:lnSpc>
                        <a:spcAft>
                          <a:spcPts val="0"/>
                        </a:spcAft>
                      </a:pPr>
                      <a:r>
                        <a:rPr lang="es-ES" sz="1000" dirty="0">
                          <a:solidFill>
                            <a:srgbClr val="000000"/>
                          </a:solidFill>
                          <a:latin typeface="Century Gothic"/>
                          <a:ea typeface="Century Gothic"/>
                          <a:cs typeface="Century Gothic"/>
                        </a:rPr>
                        <a:t>Horas de trabajo dedicadas al trabajo interdisciplinario. </a:t>
                      </a:r>
                      <a:endParaRPr lang="es-MX" sz="1000" dirty="0">
                        <a:solidFill>
                          <a:srgbClr val="000000"/>
                        </a:solidFill>
                        <a:latin typeface="Arial"/>
                        <a:ea typeface="Arial"/>
                      </a:endParaRPr>
                    </a:p>
                    <a:p>
                      <a:pPr algn="ctr">
                        <a:lnSpc>
                          <a:spcPct val="115000"/>
                        </a:lnSpc>
                        <a:spcAft>
                          <a:spcPts val="0"/>
                        </a:spcAft>
                      </a:pPr>
                      <a:r>
                        <a:rPr lang="es-ES" sz="1000" dirty="0">
                          <a:solidFill>
                            <a:srgbClr val="000000"/>
                          </a:solidFill>
                          <a:latin typeface="Century Gothic"/>
                          <a:ea typeface="Century Gothic"/>
                          <a:cs typeface="Century Gothic"/>
                        </a:rPr>
                        <a:t> </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dirty="0">
                          <a:solidFill>
                            <a:srgbClr val="000000"/>
                          </a:solidFill>
                          <a:latin typeface="Century Gothic"/>
                          <a:ea typeface="Century Gothic"/>
                          <a:cs typeface="Century Gothic"/>
                        </a:rPr>
                        <a:t>Presentación del proyecto (producto).</a:t>
                      </a:r>
                      <a:endParaRPr lang="es-MX" sz="1000" dirty="0">
                        <a:solidFill>
                          <a:srgbClr val="000000"/>
                        </a:solidFill>
                        <a:latin typeface="Arial"/>
                        <a:ea typeface="Arial"/>
                      </a:endParaRPr>
                    </a:p>
                    <a:p>
                      <a:pPr algn="ctr">
                        <a:lnSpc>
                          <a:spcPct val="115000"/>
                        </a:lnSpc>
                        <a:spcAft>
                          <a:spcPts val="0"/>
                        </a:spcAft>
                      </a:pPr>
                      <a:r>
                        <a:rPr lang="es-ES" sz="1000" dirty="0">
                          <a:solidFill>
                            <a:srgbClr val="000000"/>
                          </a:solidFill>
                          <a:latin typeface="Century Gothic"/>
                          <a:ea typeface="Century Gothic"/>
                          <a:cs typeface="Century Gothic"/>
                        </a:rPr>
                        <a:t>Características de la presentación.</a:t>
                      </a:r>
                      <a:endParaRPr lang="es-MX" sz="1000" dirty="0">
                        <a:solidFill>
                          <a:srgbClr val="000000"/>
                        </a:solidFill>
                        <a:latin typeface="Arial"/>
                        <a:ea typeface="Arial"/>
                      </a:endParaRPr>
                    </a:p>
                    <a:p>
                      <a:pPr algn="ctr">
                        <a:lnSpc>
                          <a:spcPct val="115000"/>
                        </a:lnSpc>
                        <a:spcAft>
                          <a:spcPts val="0"/>
                        </a:spcAft>
                      </a:pPr>
                      <a:r>
                        <a:rPr lang="es-ES" sz="1000" dirty="0">
                          <a:solidFill>
                            <a:srgbClr val="000000"/>
                          </a:solidFill>
                          <a:latin typeface="Century Gothic"/>
                          <a:ea typeface="Century Gothic"/>
                          <a:cs typeface="Century Gothic"/>
                        </a:rPr>
                        <a:t>¿Qué se presenta? ¿Cuándo? ¿Dónde? ¿Con qué? </a:t>
                      </a:r>
                      <a:endParaRPr lang="es-MX" sz="1000" dirty="0">
                        <a:solidFill>
                          <a:srgbClr val="000000"/>
                        </a:solidFill>
                        <a:latin typeface="Arial"/>
                        <a:ea typeface="Arial"/>
                      </a:endParaRPr>
                    </a:p>
                    <a:p>
                      <a:pPr algn="ctr">
                        <a:lnSpc>
                          <a:spcPct val="115000"/>
                        </a:lnSpc>
                        <a:spcAft>
                          <a:spcPts val="0"/>
                        </a:spcAft>
                      </a:pPr>
                      <a:r>
                        <a:rPr lang="es-ES" sz="1000" dirty="0">
                          <a:solidFill>
                            <a:srgbClr val="000000"/>
                          </a:solidFill>
                          <a:latin typeface="Century Gothic"/>
                          <a:ea typeface="Century Gothic"/>
                          <a:cs typeface="Century Gothic"/>
                        </a:rPr>
                        <a:t>¿A quién, por qué, para qué?</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 xmlns:a16="http://schemas.microsoft.com/office/drawing/2014/main" val="10000"/>
                  </a:ext>
                </a:extLst>
              </a:tr>
              <a:tr h="816342">
                <a:tc>
                  <a:txBody>
                    <a:bodyPr/>
                    <a:lstStyle/>
                    <a:p>
                      <a:pPr>
                        <a:lnSpc>
                          <a:spcPct val="115000"/>
                        </a:lnSpc>
                        <a:spcAft>
                          <a:spcPts val="0"/>
                        </a:spcAft>
                      </a:pPr>
                      <a:r>
                        <a:rPr lang="es-ES" sz="1000" dirty="0">
                          <a:solidFill>
                            <a:srgbClr val="000000"/>
                          </a:solidFill>
                          <a:latin typeface="Century Gothic"/>
                          <a:ea typeface="Century Gothic"/>
                          <a:cs typeface="Century Gothic"/>
                        </a:rPr>
                        <a:t>Se puede decir que un 25% del tiempo que se destine al proyecto se dedica al trabajo disciplinario y un 75% al interdisciplinario pero deberá ajustarse a cada proyecto</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dirty="0">
                          <a:solidFill>
                            <a:srgbClr val="000000"/>
                          </a:solidFill>
                          <a:latin typeface="Century Gothic"/>
                          <a:ea typeface="Century Gothic"/>
                          <a:cs typeface="Century Gothic"/>
                        </a:rPr>
                        <a:t>El producto final se ajusta a las necesidades del proyecto</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36</a:t>
            </a:fld>
            <a:endParaRPr lang="es-MX"/>
          </a:p>
        </p:txBody>
      </p:sp>
      <p:sp>
        <p:nvSpPr>
          <p:cNvPr id="5" name="1 Título"/>
          <p:cNvSpPr txBox="1">
            <a:spLocks/>
          </p:cNvSpPr>
          <p:nvPr/>
        </p:nvSpPr>
        <p:spPr>
          <a:xfrm>
            <a:off x="1214414" y="274638"/>
            <a:ext cx="7472386" cy="1143000"/>
          </a:xfrm>
          <a:prstGeom prst="rect">
            <a:avLst/>
          </a:prstGeom>
          <a:noFill/>
          <a:ln>
            <a:noFill/>
          </a:ln>
        </p:spPr>
        <p:txBody>
          <a:bodyPr spcFirstLastPara="1" wrap="square" lIns="91425" tIns="91425" rIns="91425" bIns="91425" anchor="b" anchorCtr="0">
            <a:normAutofit/>
          </a:bodyPr>
          <a:lstStyle/>
          <a:p>
            <a:pPr marL="0" marR="0" lvl="0" indent="0" algn="l" defTabSz="914400" rtl="0" eaLnBrk="1" fontAlgn="auto" latinLnBrk="0" hangingPunct="1">
              <a:lnSpc>
                <a:spcPct val="100000"/>
              </a:lnSpc>
              <a:spcBef>
                <a:spcPts val="0"/>
              </a:spcBef>
              <a:spcAft>
                <a:spcPts val="0"/>
              </a:spcAft>
              <a:buClr>
                <a:srgbClr val="25212A"/>
              </a:buClr>
              <a:buSzPts val="4800"/>
              <a:buFont typeface="Oswald"/>
              <a:buNone/>
              <a:tabLst/>
              <a:defRPr/>
            </a:pPr>
            <a:r>
              <a:rPr kumimoji="0" lang="es-MX" sz="2400" b="1" i="0" u="none" strike="noStrike" kern="0" cap="none" spc="0" normalizeH="0" baseline="0" noProof="0" dirty="0" smtClean="0">
                <a:ln>
                  <a:noFill/>
                </a:ln>
                <a:solidFill>
                  <a:srgbClr val="25212A"/>
                </a:solidFill>
                <a:effectLst/>
                <a:uLnTx/>
                <a:uFillTx/>
                <a:latin typeface="Oswald"/>
                <a:ea typeface="Oswald"/>
                <a:cs typeface="Oswald"/>
                <a:sym typeface="Oswald"/>
              </a:rPr>
              <a:t>Producto 7. Experiencias exitosas. E.I.P. Resumen (Señalado) Segunda reunión</a:t>
            </a:r>
            <a:endParaRPr kumimoji="0" lang="es-MX" sz="24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6" name="2 Marcador de contenido"/>
          <p:cNvSpPr txBox="1">
            <a:spLocks/>
          </p:cNvSpPr>
          <p:nvPr/>
        </p:nvSpPr>
        <p:spPr>
          <a:xfrm>
            <a:off x="1285852" y="1285866"/>
            <a:ext cx="6929486" cy="604664"/>
          </a:xfrm>
          <a:prstGeom prst="rect">
            <a:avLst/>
          </a:prstGeom>
          <a:noFill/>
          <a:ln>
            <a:noFill/>
          </a:ln>
        </p:spPr>
        <p:txBody>
          <a:bodyPr spcFirstLastPara="1" wrap="square" lIns="91425" tIns="91425" rIns="91425" bIns="91425" anchor="t" anchorCtr="0">
            <a:normAutofit/>
          </a:bodyPr>
          <a:lstStyle/>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ES" sz="1600" b="1" i="1" u="none" strike="noStrike" kern="0" cap="none" spc="0" normalizeH="0" baseline="0" noProof="0" dirty="0" smtClean="0">
                <a:ln>
                  <a:noFill/>
                </a:ln>
                <a:solidFill>
                  <a:srgbClr val="666666"/>
                </a:solidFill>
                <a:effectLst/>
                <a:uLnTx/>
                <a:uFillTx/>
                <a:latin typeface="Tinos"/>
                <a:ea typeface="Tinos"/>
                <a:cs typeface="Tinos"/>
                <a:sym typeface="Tinos"/>
              </a:rPr>
              <a:t>VIII. Evaluación del Proyecto.</a:t>
            </a:r>
            <a:endParaRPr kumimoji="0" lang="es-MX" sz="1600" b="0" i="1" u="none" strike="noStrike" kern="0" cap="none" spc="0" normalizeH="0" baseline="0" noProof="0" dirty="0">
              <a:ln>
                <a:noFill/>
              </a:ln>
              <a:solidFill>
                <a:srgbClr val="666666"/>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285852" y="1785932"/>
          <a:ext cx="7143800" cy="2153976"/>
        </p:xfrm>
        <a:graphic>
          <a:graphicData uri="http://schemas.openxmlformats.org/drawingml/2006/table">
            <a:tbl>
              <a:tblPr/>
              <a:tblGrid>
                <a:gridCol w="2416010">
                  <a:extLst>
                    <a:ext uri="{9D8B030D-6E8A-4147-A177-3AD203B41FA5}">
                      <a16:colId xmlns="" xmlns:a16="http://schemas.microsoft.com/office/drawing/2014/main" val="20000"/>
                    </a:ext>
                  </a:extLst>
                </a:gridCol>
                <a:gridCol w="2437897">
                  <a:extLst>
                    <a:ext uri="{9D8B030D-6E8A-4147-A177-3AD203B41FA5}">
                      <a16:colId xmlns="" xmlns:a16="http://schemas.microsoft.com/office/drawing/2014/main" val="20001"/>
                    </a:ext>
                  </a:extLst>
                </a:gridCol>
                <a:gridCol w="2289893">
                  <a:extLst>
                    <a:ext uri="{9D8B030D-6E8A-4147-A177-3AD203B41FA5}">
                      <a16:colId xmlns="" xmlns:a16="http://schemas.microsoft.com/office/drawing/2014/main" val="20002"/>
                    </a:ext>
                  </a:extLst>
                </a:gridCol>
              </a:tblGrid>
              <a:tr h="552575">
                <a:tc>
                  <a:txBody>
                    <a:bodyPr/>
                    <a:lstStyle/>
                    <a:p>
                      <a:pPr algn="ctr">
                        <a:lnSpc>
                          <a:spcPct val="115000"/>
                        </a:lnSpc>
                        <a:spcAft>
                          <a:spcPts val="0"/>
                        </a:spcAft>
                      </a:pPr>
                      <a:r>
                        <a:rPr lang="es-ES" sz="1000" b="1" dirty="0">
                          <a:solidFill>
                            <a:srgbClr val="000000"/>
                          </a:solidFill>
                          <a:latin typeface="Century Gothic"/>
                          <a:ea typeface="Century Gothic"/>
                          <a:cs typeface="Century Gothic"/>
                        </a:rPr>
                        <a:t>1. Aspectos  que se evalúan?</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dirty="0">
                          <a:solidFill>
                            <a:srgbClr val="000000"/>
                          </a:solidFill>
                          <a:latin typeface="Century Gothic"/>
                          <a:ea typeface="Century Gothic"/>
                          <a:cs typeface="Century Gothic"/>
                        </a:rPr>
                        <a:t>2. Criterios que se utilizan, para evaluar cada aspecto</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dirty="0">
                          <a:solidFill>
                            <a:srgbClr val="000000"/>
                          </a:solidFill>
                          <a:latin typeface="Century Gothic"/>
                          <a:ea typeface="Century Gothic"/>
                          <a:cs typeface="Century Gothic"/>
                        </a:rPr>
                        <a:t>3. Herramientas e instrumentos de evaluación que se utilizan.</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 xmlns:a16="http://schemas.microsoft.com/office/drawing/2014/main" val="10000"/>
                  </a:ext>
                </a:extLst>
              </a:tr>
              <a:tr h="1601401">
                <a:tc>
                  <a:txBody>
                    <a:bodyPr/>
                    <a:lstStyle/>
                    <a:p>
                      <a:pPr>
                        <a:lnSpc>
                          <a:spcPct val="115000"/>
                        </a:lnSpc>
                        <a:spcAft>
                          <a:spcPts val="0"/>
                        </a:spcAft>
                      </a:pPr>
                      <a:r>
                        <a:rPr lang="es-ES" sz="1000" dirty="0">
                          <a:solidFill>
                            <a:srgbClr val="000000"/>
                          </a:solidFill>
                          <a:latin typeface="Century Gothic"/>
                          <a:ea typeface="Century Gothic"/>
                          <a:cs typeface="Century Gothic"/>
                        </a:rPr>
                        <a:t>Recopilación de la información</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Cumplimiento de objetivos parciales</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Cumplimiento de objetivo(s) final (es)</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dirty="0">
                          <a:solidFill>
                            <a:srgbClr val="000000"/>
                          </a:solidFill>
                          <a:latin typeface="Century Gothic"/>
                          <a:ea typeface="Century Gothic"/>
                          <a:cs typeface="Century Gothic"/>
                        </a:rPr>
                        <a:t>Duración</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Impacto</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Asertividad</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Pertinencia</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Efectividad</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Claridad en la información</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Veracidad</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dirty="0">
                          <a:solidFill>
                            <a:srgbClr val="000000"/>
                          </a:solidFill>
                          <a:latin typeface="Century Gothic"/>
                          <a:ea typeface="Century Gothic"/>
                          <a:cs typeface="Century Gothic"/>
                        </a:rPr>
                        <a:t>Hojas de control</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Rúbricas</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Estadísticas</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Plataformas</a:t>
                      </a:r>
                      <a:endParaRPr lang="es-MX" sz="1000" dirty="0">
                        <a:solidFill>
                          <a:srgbClr val="000000"/>
                        </a:solidFill>
                        <a:latin typeface="Arial"/>
                        <a:ea typeface="Arial"/>
                      </a:endParaRPr>
                    </a:p>
                    <a:p>
                      <a:pPr>
                        <a:lnSpc>
                          <a:spcPct val="115000"/>
                        </a:lnSpc>
                        <a:spcAft>
                          <a:spcPts val="0"/>
                        </a:spcAft>
                      </a:pPr>
                      <a:r>
                        <a:rPr lang="es-ES" sz="1000" dirty="0">
                          <a:solidFill>
                            <a:srgbClr val="000000"/>
                          </a:solidFill>
                          <a:latin typeface="Century Gothic"/>
                          <a:ea typeface="Century Gothic"/>
                          <a:cs typeface="Century Gothic"/>
                        </a:rPr>
                        <a:t>Aplicaciones</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8"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7" name="Shape 22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37</a:t>
            </a:fld>
            <a:endParaRPr/>
          </a:p>
        </p:txBody>
      </p:sp>
      <p:sp>
        <p:nvSpPr>
          <p:cNvPr id="6" name="1 Título"/>
          <p:cNvSpPr txBox="1">
            <a:spLocks/>
          </p:cNvSpPr>
          <p:nvPr/>
        </p:nvSpPr>
        <p:spPr>
          <a:xfrm>
            <a:off x="1187624" y="857238"/>
            <a:ext cx="3744416" cy="1143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4000" b="1" i="0" u="none" strike="noStrike" kern="0" cap="none" spc="0" normalizeH="0" baseline="0" noProof="0" dirty="0" smtClean="0">
                <a:ln>
                  <a:noFill/>
                </a:ln>
                <a:solidFill>
                  <a:srgbClr val="000000"/>
                </a:solidFill>
                <a:effectLst/>
                <a:uLnTx/>
                <a:uFillTx/>
                <a:latin typeface="Oswald"/>
                <a:sym typeface="Arial"/>
              </a:rPr>
              <a:t>Producto 8.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800" b="1" i="0" u="none" strike="noStrike" kern="0" cap="none" spc="0" normalizeH="0" baseline="0" noProof="0" dirty="0" smtClean="0">
              <a:ln>
                <a:noFill/>
              </a:ln>
              <a:solidFill>
                <a:srgbClr val="000000"/>
              </a:solidFill>
              <a:effectLst/>
              <a:uLnTx/>
              <a:uFillTx/>
              <a:latin typeface="Oswald"/>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500" b="0" i="0" u="none" strike="noStrike" kern="0" cap="none" spc="0" normalizeH="0" baseline="0" noProof="0" dirty="0" smtClean="0">
                <a:ln>
                  <a:noFill/>
                </a:ln>
                <a:solidFill>
                  <a:srgbClr val="000000"/>
                </a:solidFill>
                <a:effectLst/>
                <a:uLnTx/>
                <a:uFillTx/>
                <a:latin typeface="Arial"/>
                <a:ea typeface="Arial"/>
                <a:cs typeface="Arial"/>
                <a:sym typeface="Arial"/>
              </a:rPr>
              <a:t>Proyecto integrado. Dibujo/Filosofía/Derecho. E.I.P. Elaboración de Proyecto. Segunda reunión.</a:t>
            </a:r>
            <a:endParaRPr kumimoji="0" lang="es-MX" sz="25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7" name="Picture 2" descr="Resultado de imagen para proyecto"/>
          <p:cNvPicPr>
            <a:picLocks noChangeAspect="1" noChangeArrowheads="1"/>
          </p:cNvPicPr>
          <p:nvPr/>
        </p:nvPicPr>
        <p:blipFill>
          <a:blip r:embed="rId3" cstate="print"/>
          <a:srcRect/>
          <a:stretch>
            <a:fillRect/>
          </a:stretch>
        </p:blipFill>
        <p:spPr bwMode="auto">
          <a:xfrm>
            <a:off x="4984376" y="786940"/>
            <a:ext cx="3404048" cy="34040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4" name="Shape 23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38</a:t>
            </a:fld>
            <a:endParaRPr/>
          </a:p>
        </p:txBody>
      </p:sp>
      <p:sp>
        <p:nvSpPr>
          <p:cNvPr id="6" name="1 Título"/>
          <p:cNvSpPr txBox="1">
            <a:spLocks/>
          </p:cNvSpPr>
          <p:nvPr/>
        </p:nvSpPr>
        <p:spPr>
          <a:xfrm>
            <a:off x="1214414" y="428610"/>
            <a:ext cx="7286676" cy="1143000"/>
          </a:xfrm>
          <a:prstGeom prst="rect">
            <a:avLst/>
          </a:prstGeom>
        </p:spPr>
        <p:txBody>
          <a:bodyPr>
            <a:normAutofit fontScale="975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smtClean="0">
                <a:ln>
                  <a:noFill/>
                </a:ln>
                <a:solidFill>
                  <a:srgbClr val="000000"/>
                </a:solidFill>
                <a:effectLst/>
                <a:uLnTx/>
                <a:uFillTx/>
                <a:latin typeface="Arial"/>
                <a:ea typeface="Arial"/>
                <a:cs typeface="Arial"/>
                <a:sym typeface="Arial"/>
              </a:rPr>
              <a:t>Producto 8. Proyecto integrado. Dibujo/Filosofía/Derecho. E.I.P. Elaboración de Proyecto. Segunda reunión.</a:t>
            </a:r>
            <a:endParaRPr kumimoji="0" lang="es-MX"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2 Marcador de contenido"/>
          <p:cNvSpPr txBox="1">
            <a:spLocks/>
          </p:cNvSpPr>
          <p:nvPr/>
        </p:nvSpPr>
        <p:spPr>
          <a:xfrm>
            <a:off x="1214414" y="1600201"/>
            <a:ext cx="7472386" cy="2692896"/>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Nombre del proyecto. </a:t>
            </a:r>
            <a:r>
              <a:rPr kumimoji="0" lang="es-ES" b="1" i="0" u="sng" strike="noStrike" kern="0" cap="none" spc="0" normalizeH="0" baseline="0" noProof="0" dirty="0" smtClean="0">
                <a:ln>
                  <a:noFill/>
                </a:ln>
                <a:solidFill>
                  <a:srgbClr val="000000"/>
                </a:solidFill>
                <a:effectLst/>
                <a:uLnTx/>
                <a:uFillTx/>
                <a:latin typeface="Arial"/>
                <a:ea typeface="Arial"/>
                <a:cs typeface="Arial"/>
                <a:sym typeface="Arial"/>
              </a:rPr>
              <a:t>El </a:t>
            </a:r>
            <a:r>
              <a:rPr kumimoji="0" lang="es-ES" b="1" i="0" u="sng" strike="noStrike" kern="0" cap="none" spc="0" normalizeH="0" baseline="0" noProof="0" dirty="0" smtClean="0">
                <a:ln>
                  <a:noFill/>
                </a:ln>
                <a:solidFill>
                  <a:srgbClr val="000000"/>
                </a:solidFill>
                <a:effectLst/>
                <a:uLnTx/>
                <a:uFillTx/>
                <a:latin typeface="Arial"/>
                <a:ea typeface="Arial"/>
                <a:cs typeface="Arial"/>
                <a:sym typeface="Arial"/>
              </a:rPr>
              <a:t>panóptico… un misterio de la arquitectura.</a:t>
            </a:r>
            <a:endParaRPr kumimoji="0" lang="es-ES" b="1"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Nombre de los profesores participantes y asignaturas.</a:t>
            </a:r>
            <a:r>
              <a:rPr kumimoji="0" lang="es-ES"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s-MX" b="1" i="0" u="sng" strike="noStrike" kern="0" cap="none" spc="0" normalizeH="0" baseline="0" noProof="0" dirty="0" smtClean="0">
                <a:ln>
                  <a:noFill/>
                </a:ln>
                <a:solidFill>
                  <a:srgbClr val="000000"/>
                </a:solidFill>
                <a:effectLst/>
                <a:uLnTx/>
                <a:uFillTx/>
                <a:latin typeface="Arial"/>
                <a:ea typeface="Arial"/>
                <a:cs typeface="Arial"/>
                <a:sym typeface="Arial"/>
              </a:rPr>
              <a:t>Chávez </a:t>
            </a:r>
            <a:r>
              <a:rPr kumimoji="0" lang="es-MX" b="1" i="0" u="sng" strike="noStrike" kern="0" cap="none" spc="0" normalizeH="0" baseline="0" noProof="0" dirty="0" err="1" smtClean="0">
                <a:ln>
                  <a:noFill/>
                </a:ln>
                <a:solidFill>
                  <a:srgbClr val="000000"/>
                </a:solidFill>
                <a:effectLst/>
                <a:uLnTx/>
                <a:uFillTx/>
                <a:latin typeface="Arial"/>
                <a:ea typeface="Arial"/>
                <a:cs typeface="Arial"/>
                <a:sym typeface="Arial"/>
              </a:rPr>
              <a:t>Chávez</a:t>
            </a:r>
            <a:r>
              <a:rPr kumimoji="0" lang="es-MX" b="1" i="0" u="sng" strike="noStrike" kern="0" cap="none" spc="0" normalizeH="0" baseline="0" noProof="0" dirty="0" smtClean="0">
                <a:ln>
                  <a:noFill/>
                </a:ln>
                <a:solidFill>
                  <a:srgbClr val="000000"/>
                </a:solidFill>
                <a:effectLst/>
                <a:uLnTx/>
                <a:uFillTx/>
                <a:latin typeface="Arial"/>
                <a:ea typeface="Arial"/>
                <a:cs typeface="Arial"/>
                <a:sym typeface="Arial"/>
              </a:rPr>
              <a:t> Luis Enrique (Dibujo técnico), Cruz Vázquez Fernando (Filosofía),  Medina Pérez Javier (Derecho).</a:t>
            </a:r>
            <a:endParaRPr kumimoji="0" lang="es-MX" b="1"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0" i="0" u="none" strike="noStrike" kern="0" cap="none" spc="0" normalizeH="0" baseline="0" noProof="0" dirty="0" smtClean="0">
                <a:ln>
                  <a:noFill/>
                </a:ln>
                <a:solidFill>
                  <a:srgbClr val="000000"/>
                </a:solidFill>
                <a:effectLst/>
                <a:uLnTx/>
                <a:uFillTx/>
                <a:latin typeface="Arial"/>
                <a:ea typeface="Arial"/>
                <a:cs typeface="Arial"/>
                <a:sym typeface="Arial"/>
              </a:rPr>
              <a:t> </a:t>
            </a:r>
            <a:endParaRPr kumimoji="0" lang="es-MX"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Contexto. </a:t>
            </a:r>
            <a:r>
              <a:rPr kumimoji="0" lang="es-ES" b="0" i="0" u="none" strike="noStrike" kern="0" cap="none" spc="0" normalizeH="0" baseline="0" noProof="0" dirty="0" smtClean="0">
                <a:ln>
                  <a:noFill/>
                </a:ln>
                <a:solidFill>
                  <a:srgbClr val="000000"/>
                </a:solidFill>
                <a:effectLst/>
                <a:uLnTx/>
                <a:uFillTx/>
                <a:latin typeface="Arial"/>
                <a:ea typeface="Arial"/>
                <a:cs typeface="Arial"/>
                <a:sym typeface="Arial"/>
              </a:rPr>
              <a:t>Justifica las circunstancias o elementos de la realidad en los que se da el problema.</a:t>
            </a: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 </a:t>
            </a:r>
            <a:endParaRPr kumimoji="0" lang="es-MX"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      Introducción y/o justificación del proyecto.</a:t>
            </a:r>
            <a:endParaRPr kumimoji="0" lang="es-MX"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8" name="7 Tabla"/>
          <p:cNvGraphicFramePr>
            <a:graphicFrameLocks noGrp="1"/>
          </p:cNvGraphicFramePr>
          <p:nvPr/>
        </p:nvGraphicFramePr>
        <p:xfrm>
          <a:off x="1285852" y="3286130"/>
          <a:ext cx="6858048" cy="1071570"/>
        </p:xfrm>
        <a:graphic>
          <a:graphicData uri="http://schemas.openxmlformats.org/drawingml/2006/table">
            <a:tbl>
              <a:tblPr/>
              <a:tblGrid>
                <a:gridCol w="6858048">
                  <a:extLst>
                    <a:ext uri="{9D8B030D-6E8A-4147-A177-3AD203B41FA5}">
                      <a16:colId xmlns="" xmlns:a16="http://schemas.microsoft.com/office/drawing/2014/main" val="20000"/>
                    </a:ext>
                  </a:extLst>
                </a:gridCol>
              </a:tblGrid>
              <a:tr h="1071570">
                <a:tc>
                  <a:txBody>
                    <a:bodyPr/>
                    <a:lstStyle/>
                    <a:p>
                      <a:pPr marR="114300">
                        <a:lnSpc>
                          <a:spcPct val="115000"/>
                        </a:lnSpc>
                        <a:spcBef>
                          <a:spcPts val="370"/>
                        </a:spcBef>
                        <a:spcAft>
                          <a:spcPts val="0"/>
                        </a:spcAft>
                      </a:pPr>
                      <a:r>
                        <a:rPr lang="es-ES" sz="1400" dirty="0">
                          <a:solidFill>
                            <a:schemeClr val="tx1"/>
                          </a:solidFill>
                          <a:latin typeface="Century Gothic"/>
                          <a:ea typeface="Century Gothic"/>
                          <a:cs typeface="Century Gothic"/>
                        </a:rPr>
                        <a:t>Realizar un análisis interdisciplinario que permita conocer desde una perspectiva holística la naturaleza </a:t>
                      </a:r>
                      <a:r>
                        <a:rPr lang="es-ES" sz="1400" dirty="0" smtClean="0">
                          <a:solidFill>
                            <a:schemeClr val="tx1"/>
                          </a:solidFill>
                          <a:latin typeface="Century Gothic"/>
                          <a:ea typeface="Century Gothic"/>
                          <a:cs typeface="Century Gothic"/>
                        </a:rPr>
                        <a:t>real </a:t>
                      </a:r>
                      <a:r>
                        <a:rPr lang="es-ES" sz="1400" dirty="0">
                          <a:solidFill>
                            <a:schemeClr val="tx1"/>
                          </a:solidFill>
                          <a:latin typeface="Century Gothic"/>
                          <a:ea typeface="Century Gothic"/>
                          <a:cs typeface="Century Gothic"/>
                        </a:rPr>
                        <a:t>de los centros de reinserción </a:t>
                      </a:r>
                      <a:r>
                        <a:rPr lang="es-ES" sz="1400" dirty="0" smtClean="0">
                          <a:solidFill>
                            <a:schemeClr val="tx1"/>
                          </a:solidFill>
                          <a:latin typeface="Century Gothic"/>
                          <a:ea typeface="Century Gothic"/>
                          <a:cs typeface="Century Gothic"/>
                        </a:rPr>
                        <a:t>social (</a:t>
                      </a:r>
                      <a:r>
                        <a:rPr lang="es-ES" sz="1400" dirty="0" err="1" smtClean="0">
                          <a:solidFill>
                            <a:schemeClr val="tx1"/>
                          </a:solidFill>
                          <a:latin typeface="Century Gothic"/>
                          <a:ea typeface="Century Gothic"/>
                          <a:cs typeface="Century Gothic"/>
                        </a:rPr>
                        <a:t>ceresos</a:t>
                      </a:r>
                      <a:r>
                        <a:rPr lang="es-ES" sz="1400" dirty="0" smtClean="0">
                          <a:solidFill>
                            <a:schemeClr val="tx1"/>
                          </a:solidFill>
                          <a:latin typeface="Century Gothic"/>
                          <a:ea typeface="Century Gothic"/>
                          <a:cs typeface="Century Gothic"/>
                        </a:rPr>
                        <a:t>), comparándolos con hospitales, y escuelas</a:t>
                      </a:r>
                      <a:r>
                        <a:rPr lang="es-ES" sz="1400" baseline="0" dirty="0" smtClean="0">
                          <a:solidFill>
                            <a:schemeClr val="tx1"/>
                          </a:solidFill>
                          <a:latin typeface="Century Gothic"/>
                          <a:ea typeface="Century Gothic"/>
                          <a:cs typeface="Century Gothic"/>
                        </a:rPr>
                        <a:t>, justificando o criticando positivamente el concepto de control social.</a:t>
                      </a:r>
                      <a:endParaRPr lang="es-MX" sz="14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Shape 242"/>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39</a:t>
            </a:fld>
            <a:endParaRPr/>
          </a:p>
        </p:txBody>
      </p:sp>
      <p:sp>
        <p:nvSpPr>
          <p:cNvPr id="6" name="1 Título"/>
          <p:cNvSpPr txBox="1">
            <a:spLocks/>
          </p:cNvSpPr>
          <p:nvPr/>
        </p:nvSpPr>
        <p:spPr>
          <a:xfrm>
            <a:off x="1214414" y="500048"/>
            <a:ext cx="7358114" cy="1143000"/>
          </a:xfrm>
          <a:prstGeom prst="rect">
            <a:avLst/>
          </a:prstGeom>
        </p:spPr>
        <p:txBody>
          <a:bodyPr>
            <a:normAutofit fontScale="975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smtClean="0">
                <a:ln>
                  <a:noFill/>
                </a:ln>
                <a:solidFill>
                  <a:srgbClr val="000000"/>
                </a:solidFill>
                <a:effectLst/>
                <a:uLnTx/>
                <a:uFillTx/>
                <a:latin typeface="Arial"/>
                <a:ea typeface="Arial"/>
                <a:cs typeface="Arial"/>
                <a:sym typeface="Arial"/>
              </a:rPr>
              <a:t>Producto 8. Proyecto integrado. Dibujo/Filosofía/Derecho. E.I.P. Elaboración de Proyecto. Segunda reunión.</a:t>
            </a:r>
            <a:endParaRPr kumimoji="0" lang="es-MX"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2 Marcador de contenido"/>
          <p:cNvSpPr txBox="1">
            <a:spLocks/>
          </p:cNvSpPr>
          <p:nvPr/>
        </p:nvSpPr>
        <p:spPr>
          <a:xfrm>
            <a:off x="1285852" y="1600201"/>
            <a:ext cx="7143800" cy="471483"/>
          </a:xfrm>
          <a:prstGeom prst="rect">
            <a:avLst/>
          </a:prstGeo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II. Intención. </a:t>
            </a:r>
            <a:r>
              <a:rPr kumimoji="0" lang="es-ES"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Sólo una de las propuestas da nombre al proyecto. </a:t>
            </a:r>
            <a:r>
              <a:rPr kumimoji="0" lang="es-ES" b="0" i="0" u="none" strike="noStrike" kern="0" cap="none" spc="0" normalizeH="0" baseline="0" noProof="0" dirty="0" smtClean="0">
                <a:ln>
                  <a:noFill/>
                </a:ln>
                <a:solidFill>
                  <a:srgbClr val="000000"/>
                </a:solidFill>
                <a:effectLst/>
                <a:uLnTx/>
                <a:uFillTx/>
                <a:latin typeface="Arial"/>
                <a:ea typeface="Arial"/>
                <a:cs typeface="Arial"/>
                <a:sym typeface="Arial"/>
              </a:rPr>
              <a:t>Redactar como pregunta o premisa </a:t>
            </a:r>
            <a:r>
              <a:rPr kumimoji="0" lang="es-ES" b="0" i="0" u="none" strike="noStrike" kern="0" cap="none" spc="0" normalizeH="0" baseline="0" noProof="0" dirty="0" err="1" smtClean="0">
                <a:ln>
                  <a:noFill/>
                </a:ln>
                <a:solidFill>
                  <a:srgbClr val="000000"/>
                </a:solidFill>
                <a:effectLst/>
                <a:uLnTx/>
                <a:uFillTx/>
                <a:latin typeface="Arial"/>
                <a:ea typeface="Arial"/>
                <a:cs typeface="Arial"/>
                <a:sym typeface="Arial"/>
              </a:rPr>
              <a:t>problematizadora</a:t>
            </a:r>
            <a:r>
              <a:rPr kumimoji="0" lang="es-ES" b="0" i="0" u="none" strike="noStrike" kern="0" cap="none" spc="0" normalizeH="0" baseline="0" noProof="0" dirty="0" smtClean="0">
                <a:ln>
                  <a:noFill/>
                </a:ln>
                <a:solidFill>
                  <a:srgbClr val="000000"/>
                </a:solidFill>
                <a:effectLst/>
                <a:uLnTx/>
                <a:uFillTx/>
                <a:latin typeface="Arial"/>
                <a:ea typeface="Arial"/>
                <a:cs typeface="Arial"/>
                <a:sym typeface="Arial"/>
              </a:rPr>
              <a:t>. </a:t>
            </a:r>
            <a:endParaRPr kumimoji="0" lang="es-MX"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8" name="7 Tabla"/>
          <p:cNvGraphicFramePr>
            <a:graphicFrameLocks noGrp="1"/>
          </p:cNvGraphicFramePr>
          <p:nvPr/>
        </p:nvGraphicFramePr>
        <p:xfrm>
          <a:off x="1357290" y="2071684"/>
          <a:ext cx="6786608" cy="2213395"/>
        </p:xfrm>
        <a:graphic>
          <a:graphicData uri="http://schemas.openxmlformats.org/drawingml/2006/table">
            <a:tbl>
              <a:tblPr/>
              <a:tblGrid>
                <a:gridCol w="1609517">
                  <a:extLst>
                    <a:ext uri="{9D8B030D-6E8A-4147-A177-3AD203B41FA5}">
                      <a16:colId xmlns="" xmlns:a16="http://schemas.microsoft.com/office/drawing/2014/main" val="20000"/>
                    </a:ext>
                  </a:extLst>
                </a:gridCol>
                <a:gridCol w="1609517">
                  <a:extLst>
                    <a:ext uri="{9D8B030D-6E8A-4147-A177-3AD203B41FA5}">
                      <a16:colId xmlns="" xmlns:a16="http://schemas.microsoft.com/office/drawing/2014/main" val="20001"/>
                    </a:ext>
                  </a:extLst>
                </a:gridCol>
                <a:gridCol w="1610013">
                  <a:extLst>
                    <a:ext uri="{9D8B030D-6E8A-4147-A177-3AD203B41FA5}">
                      <a16:colId xmlns="" xmlns:a16="http://schemas.microsoft.com/office/drawing/2014/main" val="20002"/>
                    </a:ext>
                  </a:extLst>
                </a:gridCol>
                <a:gridCol w="1957561">
                  <a:extLst>
                    <a:ext uri="{9D8B030D-6E8A-4147-A177-3AD203B41FA5}">
                      <a16:colId xmlns="" xmlns:a16="http://schemas.microsoft.com/office/drawing/2014/main" val="20003"/>
                    </a:ext>
                  </a:extLst>
                </a:gridCol>
              </a:tblGrid>
              <a:tr h="435859">
                <a:tc>
                  <a:txBody>
                    <a:bodyPr/>
                    <a:lstStyle/>
                    <a:p>
                      <a:pPr algn="ctr">
                        <a:lnSpc>
                          <a:spcPct val="115000"/>
                        </a:lnSpc>
                        <a:spcAft>
                          <a:spcPts val="0"/>
                        </a:spcAft>
                      </a:pPr>
                      <a:r>
                        <a:rPr lang="es-ES" sz="800" b="1" dirty="0">
                          <a:solidFill>
                            <a:schemeClr val="tx1"/>
                          </a:solidFill>
                          <a:latin typeface="Century Gothic"/>
                          <a:ea typeface="Century Gothic"/>
                          <a:cs typeface="Century Gothic"/>
                        </a:rPr>
                        <a:t>Dar explicación</a:t>
                      </a:r>
                      <a:endParaRPr lang="es-MX" sz="800" dirty="0">
                        <a:solidFill>
                          <a:schemeClr val="tx1"/>
                        </a:solidFill>
                        <a:latin typeface="Arial"/>
                        <a:ea typeface="Arial"/>
                      </a:endParaRPr>
                    </a:p>
                    <a:p>
                      <a:pPr algn="ctr">
                        <a:lnSpc>
                          <a:spcPct val="115000"/>
                        </a:lnSpc>
                        <a:spcAft>
                          <a:spcPts val="0"/>
                        </a:spcAft>
                      </a:pPr>
                      <a:r>
                        <a:rPr lang="es-ES" sz="800" dirty="0">
                          <a:solidFill>
                            <a:schemeClr val="tx1"/>
                          </a:solidFill>
                          <a:latin typeface="Century Gothic"/>
                          <a:ea typeface="Century Gothic"/>
                          <a:cs typeface="Century Gothic"/>
                        </a:rPr>
                        <a:t>¿Por qué algo es cómo es?</a:t>
                      </a:r>
                      <a:endParaRPr lang="es-MX" sz="800" dirty="0">
                        <a:solidFill>
                          <a:schemeClr val="tx1"/>
                        </a:solidFill>
                        <a:latin typeface="Arial"/>
                        <a:ea typeface="Arial"/>
                      </a:endParaRPr>
                    </a:p>
                    <a:p>
                      <a:pPr algn="ctr">
                        <a:lnSpc>
                          <a:spcPct val="115000"/>
                        </a:lnSpc>
                        <a:spcAft>
                          <a:spcPts val="0"/>
                        </a:spcAft>
                      </a:pPr>
                      <a:r>
                        <a:rPr lang="es-ES" sz="800" dirty="0">
                          <a:solidFill>
                            <a:schemeClr val="tx1"/>
                          </a:solidFill>
                          <a:latin typeface="Century Gothic"/>
                          <a:ea typeface="Century Gothic"/>
                          <a:cs typeface="Century Gothic"/>
                        </a:rPr>
                        <a:t>Determinar las razones que generan el problema o la situación.</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dirty="0">
                          <a:solidFill>
                            <a:schemeClr val="tx1"/>
                          </a:solidFill>
                          <a:latin typeface="Century Gothic"/>
                          <a:ea typeface="Century Gothic"/>
                          <a:cs typeface="Century Gothic"/>
                        </a:rPr>
                        <a:t>Resolver un problema</a:t>
                      </a:r>
                      <a:endParaRPr lang="es-MX" sz="800" dirty="0">
                        <a:solidFill>
                          <a:schemeClr val="tx1"/>
                        </a:solidFill>
                        <a:latin typeface="Arial"/>
                        <a:ea typeface="Arial"/>
                      </a:endParaRPr>
                    </a:p>
                    <a:p>
                      <a:pPr algn="ctr">
                        <a:lnSpc>
                          <a:spcPct val="115000"/>
                        </a:lnSpc>
                        <a:spcAft>
                          <a:spcPts val="0"/>
                        </a:spcAft>
                      </a:pPr>
                      <a:r>
                        <a:rPr lang="es-ES" sz="800" dirty="0">
                          <a:solidFill>
                            <a:schemeClr val="tx1"/>
                          </a:solidFill>
                          <a:latin typeface="Century Gothic"/>
                          <a:ea typeface="Century Gothic"/>
                          <a:cs typeface="Century Gothic"/>
                        </a:rPr>
                        <a:t>Explicar de manera detallada cómo se puede abordar y/o solucionar el problema.</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dirty="0">
                          <a:solidFill>
                            <a:schemeClr val="tx1"/>
                          </a:solidFill>
                          <a:latin typeface="Century Gothic"/>
                          <a:ea typeface="Century Gothic"/>
                          <a:cs typeface="Century Gothic"/>
                        </a:rPr>
                        <a:t>Hacer más eficiente o mejorar algo</a:t>
                      </a:r>
                      <a:endParaRPr lang="es-MX" sz="800" dirty="0">
                        <a:solidFill>
                          <a:schemeClr val="tx1"/>
                        </a:solidFill>
                        <a:latin typeface="Arial"/>
                        <a:ea typeface="Arial"/>
                      </a:endParaRPr>
                    </a:p>
                    <a:p>
                      <a:pPr algn="ctr">
                        <a:lnSpc>
                          <a:spcPct val="115000"/>
                        </a:lnSpc>
                        <a:spcAft>
                          <a:spcPts val="0"/>
                        </a:spcAft>
                      </a:pPr>
                      <a:r>
                        <a:rPr lang="es-ES" sz="800" dirty="0">
                          <a:solidFill>
                            <a:schemeClr val="tx1"/>
                          </a:solidFill>
                          <a:latin typeface="Century Gothic"/>
                          <a:ea typeface="Century Gothic"/>
                          <a:cs typeface="Century Gothic"/>
                        </a:rPr>
                        <a:t>¿De qué manera se pueden optimizar los procesos para alcanzar el objetivo propuesto?</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dirty="0">
                          <a:solidFill>
                            <a:schemeClr val="tx1"/>
                          </a:solidFill>
                          <a:latin typeface="Century Gothic"/>
                          <a:ea typeface="Century Gothic"/>
                          <a:cs typeface="Century Gothic"/>
                        </a:rPr>
                        <a:t>Inventar, innovar, diseñar o crear algo nuevo</a:t>
                      </a:r>
                      <a:endParaRPr lang="es-MX" sz="800" dirty="0">
                        <a:solidFill>
                          <a:schemeClr val="tx1"/>
                        </a:solidFill>
                        <a:latin typeface="Arial"/>
                        <a:ea typeface="Arial"/>
                      </a:endParaRPr>
                    </a:p>
                    <a:p>
                      <a:pPr algn="ctr">
                        <a:lnSpc>
                          <a:spcPct val="115000"/>
                        </a:lnSpc>
                        <a:spcAft>
                          <a:spcPts val="0"/>
                        </a:spcAft>
                      </a:pPr>
                      <a:r>
                        <a:rPr lang="es-ES" sz="800" dirty="0">
                          <a:solidFill>
                            <a:schemeClr val="tx1"/>
                          </a:solidFill>
                          <a:latin typeface="Century Gothic"/>
                          <a:ea typeface="Century Gothic"/>
                          <a:cs typeface="Century Gothic"/>
                        </a:rPr>
                        <a:t>¿Cómo podría ser diferente?</a:t>
                      </a:r>
                      <a:endParaRPr lang="es-MX" sz="800" dirty="0">
                        <a:solidFill>
                          <a:schemeClr val="tx1"/>
                        </a:solidFill>
                        <a:latin typeface="Arial"/>
                        <a:ea typeface="Arial"/>
                      </a:endParaRPr>
                    </a:p>
                    <a:p>
                      <a:pPr algn="ctr">
                        <a:lnSpc>
                          <a:spcPct val="115000"/>
                        </a:lnSpc>
                        <a:spcAft>
                          <a:spcPts val="0"/>
                        </a:spcAft>
                      </a:pPr>
                      <a:r>
                        <a:rPr lang="es-ES" sz="800" dirty="0">
                          <a:solidFill>
                            <a:schemeClr val="tx1"/>
                          </a:solidFill>
                          <a:latin typeface="Century Gothic"/>
                          <a:ea typeface="Century Gothic"/>
                          <a:cs typeface="Century Gothic"/>
                        </a:rPr>
                        <a:t>¿Qué nuevo producto o propuesta puedo hacer?</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r h="1283219">
                <a:tc>
                  <a:txBody>
                    <a:bodyPr/>
                    <a:lstStyle/>
                    <a:p>
                      <a:pPr>
                        <a:lnSpc>
                          <a:spcPct val="115000"/>
                        </a:lnSpc>
                        <a:spcAft>
                          <a:spcPts val="0"/>
                        </a:spcAft>
                      </a:pPr>
                      <a:r>
                        <a:rPr lang="es-ES" sz="800" dirty="0">
                          <a:solidFill>
                            <a:schemeClr val="tx1"/>
                          </a:solidFill>
                          <a:latin typeface="Century Gothic"/>
                          <a:ea typeface="Century Gothic"/>
                          <a:cs typeface="Century Gothic"/>
                        </a:rPr>
                        <a:t>¿Por qué las cárceles, hospitales y escuelas de fines del siglo XIX tenían un mismo patrón de construcción?</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chemeClr val="tx1"/>
                          </a:solidFill>
                          <a:latin typeface="Century Gothic"/>
                          <a:ea typeface="Century Gothic"/>
                          <a:cs typeface="Century Gothic"/>
                        </a:rPr>
                        <a:t>Investigar y analizar como los mecanismos de control social trascienden a todos los ámbitos de la cultura</a:t>
                      </a:r>
                      <a:endParaRPr lang="es-MX" sz="80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Realizar un análisis exegético, teleológico y holísticos que permitan comprender los motivos ocultos que trascienden incluso a las construcciones y repercuten en la conducta humana</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Además de comprender las razones y motivos que llevaron a la construcción modelo del panóptico generar alternativas que permitan superar eficientemente este modelo, identificando este patrón en nuestros días</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4</a:t>
            </a:fld>
            <a:endParaRPr lang="es-MX"/>
          </a:p>
        </p:txBody>
      </p:sp>
      <p:sp>
        <p:nvSpPr>
          <p:cNvPr id="5" name="1 Título"/>
          <p:cNvSpPr txBox="1">
            <a:spLocks/>
          </p:cNvSpPr>
          <p:nvPr/>
        </p:nvSpPr>
        <p:spPr>
          <a:xfrm>
            <a:off x="1500166" y="571486"/>
            <a:ext cx="1400156" cy="774714"/>
          </a:xfrm>
          <a:prstGeom prst="rect">
            <a:avLst/>
          </a:prstGeom>
          <a:noFill/>
          <a:ln>
            <a:noFill/>
          </a:ln>
        </p:spPr>
        <p:txBody>
          <a:bodyPr spcFirstLastPara="1" wrap="square" lIns="91425" tIns="91425" rIns="91425" bIns="91425" anchor="b" anchorCtr="0"/>
          <a:lstStyle/>
          <a:p>
            <a:pPr marL="0" marR="0" lvl="0" indent="0" algn="l" defTabSz="914400" rtl="0" eaLnBrk="1" fontAlgn="auto" latinLnBrk="0" hangingPunct="1">
              <a:lnSpc>
                <a:spcPct val="100000"/>
              </a:lnSpc>
              <a:spcBef>
                <a:spcPts val="0"/>
              </a:spcBef>
              <a:spcAft>
                <a:spcPts val="0"/>
              </a:spcAft>
              <a:buClr>
                <a:srgbClr val="25212A"/>
              </a:buClr>
              <a:buSzPts val="4800"/>
              <a:buFont typeface="Oswald"/>
              <a:buNone/>
              <a:tabLst/>
              <a:defRPr/>
            </a:pPr>
            <a:r>
              <a:rPr kumimoji="0" lang="es-MX" sz="2500" b="1" i="0" u="none" strike="noStrike" kern="0" cap="none" spc="0" normalizeH="0" baseline="0" noProof="0" dirty="0" smtClean="0">
                <a:ln>
                  <a:noFill/>
                </a:ln>
                <a:solidFill>
                  <a:srgbClr val="25212A"/>
                </a:solidFill>
                <a:effectLst/>
                <a:uLnTx/>
                <a:uFillTx/>
                <a:latin typeface="Oswald"/>
                <a:ea typeface="Oswald"/>
                <a:cs typeface="Oswald"/>
                <a:sym typeface="Oswald"/>
              </a:rPr>
              <a:t>Índice</a:t>
            </a:r>
            <a:endParaRPr kumimoji="0" lang="es-MX" sz="25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6" name="2 Marcador de contenido"/>
          <p:cNvSpPr txBox="1">
            <a:spLocks/>
          </p:cNvSpPr>
          <p:nvPr/>
        </p:nvSpPr>
        <p:spPr>
          <a:xfrm>
            <a:off x="1285852" y="1428742"/>
            <a:ext cx="7143800" cy="2857520"/>
          </a:xfrm>
          <a:prstGeom prst="rect">
            <a:avLst/>
          </a:prstGeom>
          <a:noFill/>
          <a:ln>
            <a:noFill/>
          </a:ln>
        </p:spPr>
        <p:txBody>
          <a:bodyPr spcFirstLastPara="1" wrap="square" lIns="91425" tIns="91425" rIns="91425" bIns="91425" anchor="t" anchorCtr="0">
            <a:normAutofit/>
          </a:bodyPr>
          <a:lstStyle/>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7. Experiencias exitosas. E.I.P. Resumen (Señalado) Segunda reunión</a:t>
            </a:r>
          </a:p>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8. Proyecto integrado. Dibujo/Filosofía/Derecho. E.I.P. Elaboración de Proyecto. Segunda reunión.</a:t>
            </a:r>
          </a:p>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Proyecto 9. Fotos Segunda reunión.</a:t>
            </a:r>
          </a:p>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10. Evaluación. Tipos, herramientas y productos de aprendizaje. Tercera reunión.</a:t>
            </a:r>
          </a:p>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11. Evaluación. Formatos. Prerrequisitos. Tercera reunión.</a:t>
            </a:r>
          </a:p>
          <a:p>
            <a:pPr marL="457200" marR="0" lvl="0" indent="-419100" algn="l"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MX" sz="1600" b="0" i="1" u="none" strike="noStrike" kern="0" cap="none" spc="0" normalizeH="0" baseline="0" noProof="0" dirty="0" smtClean="0">
                <a:ln>
                  <a:noFill/>
                </a:ln>
                <a:solidFill>
                  <a:srgbClr val="666666"/>
                </a:solidFill>
                <a:effectLst/>
                <a:uLnTx/>
                <a:uFillTx/>
                <a:latin typeface="Tinos"/>
                <a:ea typeface="Tinos"/>
                <a:cs typeface="Tinos"/>
                <a:sym typeface="Tinos"/>
              </a:rPr>
              <a:t>Producto 12. Evaluación. Formatos. Grupo heterogéneo.</a:t>
            </a:r>
            <a:endParaRPr kumimoji="0" lang="es-MX" sz="1600" b="0" i="1" u="none" strike="noStrike" kern="0" cap="none" spc="0" normalizeH="0" baseline="0" noProof="0" dirty="0">
              <a:ln>
                <a:noFill/>
              </a:ln>
              <a:solidFill>
                <a:srgbClr val="666666"/>
              </a:solidFill>
              <a:effectLst/>
              <a:uLnTx/>
              <a:uFillTx/>
              <a:latin typeface="Tinos"/>
              <a:ea typeface="Tinos"/>
              <a:cs typeface="Tinos"/>
              <a:sym typeface="Tinos"/>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Shape 25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40</a:t>
            </a:fld>
            <a:endParaRPr/>
          </a:p>
        </p:txBody>
      </p:sp>
      <p:sp>
        <p:nvSpPr>
          <p:cNvPr id="6" name="1 Título"/>
          <p:cNvSpPr txBox="1">
            <a:spLocks/>
          </p:cNvSpPr>
          <p:nvPr/>
        </p:nvSpPr>
        <p:spPr>
          <a:xfrm>
            <a:off x="1285852" y="500048"/>
            <a:ext cx="7400948" cy="1143000"/>
          </a:xfrm>
          <a:prstGeom prst="rect">
            <a:avLst/>
          </a:prstGeom>
        </p:spPr>
        <p:txBody>
          <a:bodyPr>
            <a:normAutofit fontScale="975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smtClean="0">
                <a:ln>
                  <a:noFill/>
                </a:ln>
                <a:solidFill>
                  <a:srgbClr val="000000"/>
                </a:solidFill>
                <a:effectLst/>
                <a:uLnTx/>
                <a:uFillTx/>
                <a:latin typeface="Arial"/>
                <a:ea typeface="Arial"/>
                <a:cs typeface="Arial"/>
                <a:sym typeface="Arial"/>
              </a:rPr>
              <a:t>Producto 8. Proyecto integrado. Dibujo/Filosofía/Derecho. E.I.P. Elaboración de Proyecto. Segunda reunión.</a:t>
            </a:r>
            <a:endParaRPr kumimoji="0" lang="es-MX"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2 Marcador de contenido"/>
          <p:cNvSpPr txBox="1">
            <a:spLocks/>
          </p:cNvSpPr>
          <p:nvPr/>
        </p:nvSpPr>
        <p:spPr>
          <a:xfrm>
            <a:off x="1357290" y="1785932"/>
            <a:ext cx="7143800" cy="820688"/>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III. Objetivo general del proyecto. </a:t>
            </a:r>
            <a:r>
              <a:rPr kumimoji="0" lang="es-ES" b="0" i="0" u="none" strike="noStrike" kern="0" cap="none" spc="0" normalizeH="0" baseline="0" noProof="0" dirty="0" smtClean="0">
                <a:ln>
                  <a:noFill/>
                </a:ln>
                <a:solidFill>
                  <a:srgbClr val="000000"/>
                </a:solidFill>
                <a:effectLst/>
                <a:uLnTx/>
                <a:uFillTx/>
                <a:latin typeface="Arial"/>
                <a:ea typeface="Arial"/>
                <a:cs typeface="Arial"/>
                <a:sym typeface="Arial"/>
              </a:rPr>
              <a:t>Tomar en cuenta todas las asignaturas  involucradas.</a:t>
            </a:r>
            <a:endParaRPr kumimoji="0" lang="es-MX" b="0" i="0" u="none" strike="noStrike" kern="0" cap="none" spc="0" normalizeH="0" baseline="0" noProof="0" dirty="0" smtClean="0">
              <a:ln>
                <a:noFill/>
              </a:ln>
              <a:solidFill>
                <a:srgbClr val="000000"/>
              </a:solidFill>
              <a:effectLst/>
              <a:uLnTx/>
              <a:uFillTx/>
              <a:latin typeface="Arial"/>
              <a:ea typeface="Arial"/>
              <a:cs typeface="Arial"/>
              <a:sym typeface="Arial"/>
            </a:endParaRPr>
          </a:p>
        </p:txBody>
      </p:sp>
      <p:graphicFrame>
        <p:nvGraphicFramePr>
          <p:cNvPr id="8" name="7 Tabla"/>
          <p:cNvGraphicFramePr>
            <a:graphicFrameLocks noGrp="1"/>
          </p:cNvGraphicFramePr>
          <p:nvPr/>
        </p:nvGraphicFramePr>
        <p:xfrm>
          <a:off x="1331640" y="2355726"/>
          <a:ext cx="6959126" cy="2005485"/>
        </p:xfrm>
        <a:graphic>
          <a:graphicData uri="http://schemas.openxmlformats.org/drawingml/2006/table">
            <a:tbl>
              <a:tblPr/>
              <a:tblGrid>
                <a:gridCol w="6959126">
                  <a:extLst>
                    <a:ext uri="{9D8B030D-6E8A-4147-A177-3AD203B41FA5}">
                      <a16:colId xmlns="" xmlns:a16="http://schemas.microsoft.com/office/drawing/2014/main" val="20000"/>
                    </a:ext>
                  </a:extLst>
                </a:gridCol>
              </a:tblGrid>
              <a:tr h="1656184">
                <a:tc>
                  <a:txBody>
                    <a:bodyPr/>
                    <a:lstStyle/>
                    <a:p>
                      <a:pPr marR="114300" algn="just">
                        <a:lnSpc>
                          <a:spcPct val="115000"/>
                        </a:lnSpc>
                        <a:spcBef>
                          <a:spcPts val="370"/>
                        </a:spcBef>
                        <a:spcAft>
                          <a:spcPts val="0"/>
                        </a:spcAft>
                      </a:pPr>
                      <a:r>
                        <a:rPr lang="es-ES" sz="1800" dirty="0">
                          <a:solidFill>
                            <a:schemeClr val="tx1"/>
                          </a:solidFill>
                          <a:latin typeface="Century Gothic"/>
                          <a:ea typeface="Century Gothic"/>
                          <a:cs typeface="Century Gothic"/>
                        </a:rPr>
                        <a:t>Identificar las razones, motivos y causas legales y filosóficas que llevaron a la instauración del modelo arquitectónico denominado “panóptico” como herramienta de control </a:t>
                      </a:r>
                      <a:r>
                        <a:rPr lang="es-ES" sz="1800" dirty="0" smtClean="0">
                          <a:solidFill>
                            <a:schemeClr val="tx1"/>
                          </a:solidFill>
                          <a:latin typeface="Century Gothic"/>
                          <a:ea typeface="Century Gothic"/>
                          <a:cs typeface="Century Gothic"/>
                        </a:rPr>
                        <a:t>social.</a:t>
                      </a:r>
                    </a:p>
                    <a:p>
                      <a:pPr marR="114300" algn="just">
                        <a:lnSpc>
                          <a:spcPct val="115000"/>
                        </a:lnSpc>
                        <a:spcBef>
                          <a:spcPts val="370"/>
                        </a:spcBef>
                        <a:spcAft>
                          <a:spcPts val="0"/>
                        </a:spcAft>
                      </a:pPr>
                      <a:r>
                        <a:rPr lang="es-ES" sz="1800" dirty="0" smtClean="0">
                          <a:solidFill>
                            <a:schemeClr val="tx1"/>
                          </a:solidFill>
                          <a:latin typeface="Century Gothic"/>
                          <a:ea typeface="Arial"/>
                        </a:rPr>
                        <a:t>Evaluar</a:t>
                      </a:r>
                      <a:r>
                        <a:rPr lang="es-ES" sz="1800" baseline="0" dirty="0" smtClean="0">
                          <a:solidFill>
                            <a:schemeClr val="tx1"/>
                          </a:solidFill>
                          <a:latin typeface="Century Gothic"/>
                          <a:ea typeface="Arial"/>
                        </a:rPr>
                        <a:t> el significado oculto de la construcción arquitectónica denominada “Panóptico”.</a:t>
                      </a:r>
                      <a:endParaRPr lang="es-MX" sz="1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41</a:t>
            </a:fld>
            <a:endParaRPr lang="es-MX"/>
          </a:p>
        </p:txBody>
      </p:sp>
      <p:sp>
        <p:nvSpPr>
          <p:cNvPr id="3" name="1 Título"/>
          <p:cNvSpPr txBox="1">
            <a:spLocks/>
          </p:cNvSpPr>
          <p:nvPr/>
        </p:nvSpPr>
        <p:spPr>
          <a:xfrm>
            <a:off x="1142976" y="428610"/>
            <a:ext cx="7329510" cy="1143000"/>
          </a:xfrm>
          <a:prstGeom prst="rect">
            <a:avLst/>
          </a:prstGeom>
        </p:spPr>
        <p:txBody>
          <a:bodyPr>
            <a:normAutofit fontScale="975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smtClean="0">
                <a:ln>
                  <a:noFill/>
                </a:ln>
                <a:solidFill>
                  <a:srgbClr val="000000"/>
                </a:solidFill>
                <a:effectLst/>
                <a:uLnTx/>
                <a:uFillTx/>
                <a:latin typeface="Arial"/>
                <a:ea typeface="Arial"/>
                <a:cs typeface="Arial"/>
                <a:sym typeface="Arial"/>
              </a:rPr>
              <a:t>Producto 8. Proyecto integrado. Dibujo/Filosofía/Derecho. E.I.P. Elaboración de Proyecto. Segunda reunión.</a:t>
            </a:r>
            <a:endParaRPr kumimoji="0" lang="es-MX"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2 Marcador de contenido"/>
          <p:cNvSpPr txBox="1">
            <a:spLocks/>
          </p:cNvSpPr>
          <p:nvPr/>
        </p:nvSpPr>
        <p:spPr>
          <a:xfrm>
            <a:off x="1214414" y="1500180"/>
            <a:ext cx="8229600" cy="748679"/>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IV. Disciplinas involucradas en el  trabajo interdisciplinario.</a:t>
            </a:r>
            <a:endParaRPr kumimoji="0" lang="es-MX"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5" name="4 Tabla"/>
          <p:cNvGraphicFramePr>
            <a:graphicFrameLocks noGrp="1"/>
          </p:cNvGraphicFramePr>
          <p:nvPr/>
        </p:nvGraphicFramePr>
        <p:xfrm>
          <a:off x="1285852" y="1920601"/>
          <a:ext cx="6858047" cy="2505605"/>
        </p:xfrm>
        <a:graphic>
          <a:graphicData uri="http://schemas.openxmlformats.org/drawingml/2006/table">
            <a:tbl>
              <a:tblPr/>
              <a:tblGrid>
                <a:gridCol w="2071702">
                  <a:extLst>
                    <a:ext uri="{9D8B030D-6E8A-4147-A177-3AD203B41FA5}">
                      <a16:colId xmlns="" xmlns:a16="http://schemas.microsoft.com/office/drawing/2014/main" val="20000"/>
                    </a:ext>
                  </a:extLst>
                </a:gridCol>
                <a:gridCol w="1125185">
                  <a:extLst>
                    <a:ext uri="{9D8B030D-6E8A-4147-A177-3AD203B41FA5}">
                      <a16:colId xmlns="" xmlns:a16="http://schemas.microsoft.com/office/drawing/2014/main" val="20001"/>
                    </a:ext>
                  </a:extLst>
                </a:gridCol>
                <a:gridCol w="1628461">
                  <a:extLst>
                    <a:ext uri="{9D8B030D-6E8A-4147-A177-3AD203B41FA5}">
                      <a16:colId xmlns="" xmlns:a16="http://schemas.microsoft.com/office/drawing/2014/main" val="20002"/>
                    </a:ext>
                  </a:extLst>
                </a:gridCol>
                <a:gridCol w="2032699">
                  <a:extLst>
                    <a:ext uri="{9D8B030D-6E8A-4147-A177-3AD203B41FA5}">
                      <a16:colId xmlns="" xmlns:a16="http://schemas.microsoft.com/office/drawing/2014/main" val="20003"/>
                    </a:ext>
                  </a:extLst>
                </a:gridCol>
              </a:tblGrid>
              <a:tr h="461333">
                <a:tc>
                  <a:txBody>
                    <a:bodyPr/>
                    <a:lstStyle/>
                    <a:p>
                      <a:pPr algn="ctr">
                        <a:lnSpc>
                          <a:spcPct val="115000"/>
                        </a:lnSpc>
                        <a:spcAft>
                          <a:spcPts val="0"/>
                        </a:spcAft>
                      </a:pPr>
                      <a:r>
                        <a:rPr lang="es-ES" sz="800" b="1" dirty="0">
                          <a:solidFill>
                            <a:schemeClr val="tx1"/>
                          </a:solidFill>
                          <a:latin typeface="Century Gothic"/>
                          <a:ea typeface="Century Gothic"/>
                          <a:cs typeface="Century Gothic"/>
                        </a:rPr>
                        <a:t>Disciplinas:</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dirty="0">
                          <a:solidFill>
                            <a:schemeClr val="tx1"/>
                          </a:solidFill>
                          <a:latin typeface="Century Gothic"/>
                          <a:ea typeface="Century Gothic"/>
                          <a:cs typeface="Century Gothic"/>
                        </a:rPr>
                        <a:t>Disciplina 1. </a:t>
                      </a:r>
                      <a:endParaRPr lang="es-MX" sz="800" dirty="0">
                        <a:solidFill>
                          <a:schemeClr val="tx1"/>
                        </a:solidFill>
                        <a:latin typeface="Arial"/>
                        <a:ea typeface="Arial"/>
                      </a:endParaRPr>
                    </a:p>
                    <a:p>
                      <a:pPr algn="ctr">
                        <a:lnSpc>
                          <a:spcPct val="115000"/>
                        </a:lnSpc>
                        <a:spcAft>
                          <a:spcPts val="0"/>
                        </a:spcAft>
                      </a:pPr>
                      <a:r>
                        <a:rPr lang="es-ES" sz="800" b="1" dirty="0" smtClean="0">
                          <a:solidFill>
                            <a:schemeClr val="tx1"/>
                          </a:solidFill>
                          <a:latin typeface="Century Gothic"/>
                          <a:ea typeface="Century Gothic"/>
                          <a:cs typeface="Century Gothic"/>
                        </a:rPr>
                        <a:t>__</a:t>
                      </a:r>
                      <a:r>
                        <a:rPr lang="es-ES" sz="800" b="1" u="sng" dirty="0" smtClean="0">
                          <a:solidFill>
                            <a:schemeClr val="tx1"/>
                          </a:solidFill>
                          <a:latin typeface="Century Gothic"/>
                          <a:ea typeface="Century Gothic"/>
                          <a:cs typeface="Century Gothic"/>
                        </a:rPr>
                        <a:t>Dibujo </a:t>
                      </a:r>
                      <a:r>
                        <a:rPr lang="es-ES" sz="800" b="1" u="sng" dirty="0">
                          <a:solidFill>
                            <a:schemeClr val="tx1"/>
                          </a:solidFill>
                          <a:latin typeface="Century Gothic"/>
                          <a:ea typeface="Century Gothic"/>
                          <a:cs typeface="Century Gothic"/>
                        </a:rPr>
                        <a:t>técnico</a:t>
                      </a:r>
                      <a:r>
                        <a:rPr lang="es-ES" sz="800" b="1" dirty="0">
                          <a:solidFill>
                            <a:schemeClr val="tx1"/>
                          </a:solidFill>
                          <a:latin typeface="Century Gothic"/>
                          <a:ea typeface="Century Gothic"/>
                          <a:cs typeface="Century Gothic"/>
                        </a:rPr>
                        <a:t>____</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a:solidFill>
                            <a:schemeClr val="tx1"/>
                          </a:solidFill>
                          <a:latin typeface="Century Gothic"/>
                          <a:ea typeface="Century Gothic"/>
                          <a:cs typeface="Century Gothic"/>
                        </a:rPr>
                        <a:t>Disciplina 2. ______</a:t>
                      </a:r>
                      <a:r>
                        <a:rPr lang="es-ES" sz="800" b="1" u="sng">
                          <a:solidFill>
                            <a:schemeClr val="tx1"/>
                          </a:solidFill>
                          <a:latin typeface="Century Gothic"/>
                          <a:ea typeface="Century Gothic"/>
                          <a:cs typeface="Century Gothic"/>
                        </a:rPr>
                        <a:t>Filosofía</a:t>
                      </a:r>
                      <a:r>
                        <a:rPr lang="es-ES" sz="800" b="1">
                          <a:solidFill>
                            <a:schemeClr val="tx1"/>
                          </a:solidFill>
                          <a:latin typeface="Century Gothic"/>
                          <a:ea typeface="Century Gothic"/>
                          <a:cs typeface="Century Gothic"/>
                        </a:rPr>
                        <a:t>______</a:t>
                      </a:r>
                      <a:endParaRPr lang="es-MX" sz="80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dirty="0">
                          <a:solidFill>
                            <a:schemeClr val="tx1"/>
                          </a:solidFill>
                          <a:latin typeface="Century Gothic"/>
                          <a:ea typeface="Century Gothic"/>
                          <a:cs typeface="Century Gothic"/>
                        </a:rPr>
                        <a:t>Disciplina 3.</a:t>
                      </a:r>
                      <a:endParaRPr lang="es-MX" sz="800" dirty="0">
                        <a:solidFill>
                          <a:schemeClr val="tx1"/>
                        </a:solidFill>
                        <a:latin typeface="Arial"/>
                        <a:ea typeface="Arial"/>
                      </a:endParaRPr>
                    </a:p>
                    <a:p>
                      <a:pPr algn="ctr">
                        <a:lnSpc>
                          <a:spcPct val="115000"/>
                        </a:lnSpc>
                        <a:spcAft>
                          <a:spcPts val="0"/>
                        </a:spcAft>
                      </a:pPr>
                      <a:r>
                        <a:rPr lang="es-ES" sz="800" b="1" dirty="0">
                          <a:solidFill>
                            <a:schemeClr val="tx1"/>
                          </a:solidFill>
                          <a:latin typeface="Century Gothic"/>
                          <a:ea typeface="Century Gothic"/>
                          <a:cs typeface="Century Gothic"/>
                        </a:rPr>
                        <a:t> ______</a:t>
                      </a:r>
                      <a:r>
                        <a:rPr lang="es-ES" sz="800" b="1" u="sng" dirty="0">
                          <a:solidFill>
                            <a:schemeClr val="tx1"/>
                          </a:solidFill>
                          <a:latin typeface="Century Gothic"/>
                          <a:ea typeface="Century Gothic"/>
                          <a:cs typeface="Century Gothic"/>
                        </a:rPr>
                        <a:t>Derecho</a:t>
                      </a:r>
                      <a:r>
                        <a:rPr lang="es-ES" sz="800" b="1" dirty="0">
                          <a:solidFill>
                            <a:schemeClr val="tx1"/>
                          </a:solidFill>
                          <a:latin typeface="Century Gothic"/>
                          <a:ea typeface="Century Gothic"/>
                          <a:cs typeface="Century Gothic"/>
                        </a:rPr>
                        <a:t>______</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r h="721462">
                <a:tc>
                  <a:txBody>
                    <a:bodyPr/>
                    <a:lstStyle/>
                    <a:p>
                      <a:pPr algn="just">
                        <a:lnSpc>
                          <a:spcPct val="115000"/>
                        </a:lnSpc>
                        <a:spcAft>
                          <a:spcPts val="0"/>
                        </a:spcAft>
                      </a:pPr>
                      <a:r>
                        <a:rPr lang="es-ES" sz="800" b="1" dirty="0">
                          <a:solidFill>
                            <a:schemeClr val="tx1"/>
                          </a:solidFill>
                          <a:latin typeface="Century Gothic"/>
                          <a:ea typeface="Century Gothic"/>
                          <a:cs typeface="Century Gothic"/>
                        </a:rPr>
                        <a:t>1. Contenidos/Temas</a:t>
                      </a:r>
                      <a:endParaRPr lang="es-MX" sz="800" dirty="0">
                        <a:solidFill>
                          <a:schemeClr val="tx1"/>
                        </a:solidFill>
                        <a:latin typeface="Arial"/>
                        <a:ea typeface="Arial"/>
                      </a:endParaRPr>
                    </a:p>
                    <a:p>
                      <a:pPr algn="just">
                        <a:lnSpc>
                          <a:spcPct val="115000"/>
                        </a:lnSpc>
                        <a:spcAft>
                          <a:spcPts val="0"/>
                        </a:spcAft>
                      </a:pPr>
                      <a:r>
                        <a:rPr lang="es-ES" sz="800" b="1" dirty="0">
                          <a:solidFill>
                            <a:schemeClr val="tx1"/>
                          </a:solidFill>
                          <a:latin typeface="Century Gothic"/>
                          <a:ea typeface="Century Gothic"/>
                          <a:cs typeface="Century Gothic"/>
                        </a:rPr>
                        <a:t>    Involucrados</a:t>
                      </a:r>
                      <a:endParaRPr lang="es-MX" sz="800" dirty="0">
                        <a:solidFill>
                          <a:schemeClr val="tx1"/>
                        </a:solidFill>
                        <a:latin typeface="Arial"/>
                        <a:ea typeface="Arial"/>
                      </a:endParaRPr>
                    </a:p>
                    <a:p>
                      <a:pPr marL="180340" algn="just">
                        <a:lnSpc>
                          <a:spcPct val="115000"/>
                        </a:lnSpc>
                        <a:spcAft>
                          <a:spcPts val="0"/>
                        </a:spcAft>
                      </a:pPr>
                      <a:r>
                        <a:rPr lang="es-ES" sz="800" dirty="0">
                          <a:solidFill>
                            <a:schemeClr val="tx1"/>
                          </a:solidFill>
                          <a:latin typeface="Century Gothic"/>
                          <a:ea typeface="Century Gothic"/>
                          <a:cs typeface="Century Gothic"/>
                        </a:rPr>
                        <a:t>del  programa, que se consideran.</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Análisis de estructuras</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Manipulación de las creencias y costumbres</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Medios de comunicación y la industria de la cultura como herramientas de control social</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Derecho constitucional</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Derechos humanos</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Derecho penal</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1"/>
                  </a:ext>
                </a:extLst>
              </a:tr>
              <a:tr h="1254304">
                <a:tc>
                  <a:txBody>
                    <a:bodyPr/>
                    <a:lstStyle/>
                    <a:p>
                      <a:pPr>
                        <a:lnSpc>
                          <a:spcPct val="115000"/>
                        </a:lnSpc>
                        <a:spcAft>
                          <a:spcPts val="0"/>
                        </a:spcAft>
                      </a:pPr>
                      <a:r>
                        <a:rPr lang="es-ES" sz="800" b="1">
                          <a:solidFill>
                            <a:schemeClr val="tx1"/>
                          </a:solidFill>
                          <a:latin typeface="Century Gothic"/>
                          <a:ea typeface="Century Gothic"/>
                          <a:cs typeface="Century Gothic"/>
                        </a:rPr>
                        <a:t>2. Conceptos clave,</a:t>
                      </a:r>
                      <a:endParaRPr lang="es-MX" sz="800">
                        <a:solidFill>
                          <a:schemeClr val="tx1"/>
                        </a:solidFill>
                        <a:latin typeface="Arial"/>
                        <a:ea typeface="Arial"/>
                      </a:endParaRPr>
                    </a:p>
                    <a:p>
                      <a:pPr>
                        <a:lnSpc>
                          <a:spcPct val="115000"/>
                        </a:lnSpc>
                        <a:spcAft>
                          <a:spcPts val="0"/>
                        </a:spcAft>
                      </a:pPr>
                      <a:r>
                        <a:rPr lang="es-ES" sz="800" b="1">
                          <a:solidFill>
                            <a:schemeClr val="tx1"/>
                          </a:solidFill>
                          <a:latin typeface="Century Gothic"/>
                          <a:ea typeface="Century Gothic"/>
                          <a:cs typeface="Century Gothic"/>
                        </a:rPr>
                        <a:t>     Trascendentales.</a:t>
                      </a:r>
                      <a:endParaRPr lang="es-MX" sz="800">
                        <a:solidFill>
                          <a:schemeClr val="tx1"/>
                        </a:solidFill>
                        <a:latin typeface="Arial"/>
                        <a:ea typeface="Arial"/>
                      </a:endParaRPr>
                    </a:p>
                    <a:p>
                      <a:pPr marL="176530">
                        <a:lnSpc>
                          <a:spcPct val="115000"/>
                        </a:lnSpc>
                        <a:spcAft>
                          <a:spcPts val="0"/>
                        </a:spcAft>
                      </a:pPr>
                      <a:r>
                        <a:rPr lang="es-ES" sz="800">
                          <a:solidFill>
                            <a:schemeClr val="tx1"/>
                          </a:solidFill>
                          <a:latin typeface="Century Gothic"/>
                          <a:ea typeface="Century Gothic"/>
                          <a:cs typeface="Century Gothic"/>
                        </a:rPr>
                        <a:t>Conceptos básicos que surgen  del proyecto,  permiten la comprensión del mismo y  pueden ser transferibles a otros ámbitos.</a:t>
                      </a:r>
                      <a:endParaRPr lang="es-MX" sz="800">
                        <a:solidFill>
                          <a:schemeClr val="tx1"/>
                        </a:solidFill>
                        <a:latin typeface="Arial"/>
                        <a:ea typeface="Arial"/>
                      </a:endParaRPr>
                    </a:p>
                    <a:p>
                      <a:pPr marL="176530">
                        <a:lnSpc>
                          <a:spcPct val="115000"/>
                        </a:lnSpc>
                        <a:spcAft>
                          <a:spcPts val="0"/>
                        </a:spcAft>
                      </a:pPr>
                      <a:r>
                        <a:rPr lang="es-ES" sz="800">
                          <a:solidFill>
                            <a:schemeClr val="tx1"/>
                          </a:solidFill>
                          <a:latin typeface="Century Gothic"/>
                          <a:ea typeface="Century Gothic"/>
                          <a:cs typeface="Century Gothic"/>
                        </a:rPr>
                        <a:t>Se consideran parte de un  Glosario.</a:t>
                      </a:r>
                      <a:endParaRPr lang="es-MX" sz="80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Asimetría de la relación visual.</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La imagen y la luz</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Mecanismos de control social</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Derechos humanos</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Reinserción social</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Democracia</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42</a:t>
            </a:fld>
            <a:endParaRPr/>
          </a:p>
        </p:txBody>
      </p:sp>
      <p:sp>
        <p:nvSpPr>
          <p:cNvPr id="7" name="1 Título"/>
          <p:cNvSpPr txBox="1">
            <a:spLocks/>
          </p:cNvSpPr>
          <p:nvPr/>
        </p:nvSpPr>
        <p:spPr>
          <a:xfrm>
            <a:off x="1214414" y="428610"/>
            <a:ext cx="7286676" cy="1143000"/>
          </a:xfrm>
          <a:prstGeom prst="rect">
            <a:avLst/>
          </a:prstGeom>
        </p:spPr>
        <p:txBody>
          <a:bodyPr>
            <a:normAutofit fontScale="975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smtClean="0">
                <a:ln>
                  <a:noFill/>
                </a:ln>
                <a:solidFill>
                  <a:srgbClr val="000000"/>
                </a:solidFill>
                <a:effectLst/>
                <a:uLnTx/>
                <a:uFillTx/>
                <a:latin typeface="Arial"/>
                <a:ea typeface="Arial"/>
                <a:cs typeface="Arial"/>
                <a:sym typeface="Arial"/>
              </a:rPr>
              <a:t>Producto 8. Proyecto integrado. Dibujo/Filosofía/Derecho. E.I.P. Elaboración de Proyecto. Segunda reunión.</a:t>
            </a:r>
            <a:endParaRPr kumimoji="0" lang="es-MX"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8" name="4 Marcador de contenido"/>
          <p:cNvGraphicFramePr>
            <a:graphicFrameLocks/>
          </p:cNvGraphicFramePr>
          <p:nvPr/>
        </p:nvGraphicFramePr>
        <p:xfrm>
          <a:off x="1500166" y="1571618"/>
          <a:ext cx="6786610" cy="3024543"/>
        </p:xfrm>
        <a:graphic>
          <a:graphicData uri="http://schemas.openxmlformats.org/drawingml/2006/table">
            <a:tbl>
              <a:tblPr/>
              <a:tblGrid>
                <a:gridCol w="1537236">
                  <a:extLst>
                    <a:ext uri="{9D8B030D-6E8A-4147-A177-3AD203B41FA5}">
                      <a16:colId xmlns="" xmlns:a16="http://schemas.microsoft.com/office/drawing/2014/main" val="20000"/>
                    </a:ext>
                  </a:extLst>
                </a:gridCol>
                <a:gridCol w="1626342">
                  <a:extLst>
                    <a:ext uri="{9D8B030D-6E8A-4147-A177-3AD203B41FA5}">
                      <a16:colId xmlns="" xmlns:a16="http://schemas.microsoft.com/office/drawing/2014/main" val="20001"/>
                    </a:ext>
                  </a:extLst>
                </a:gridCol>
                <a:gridCol w="1611495">
                  <a:extLst>
                    <a:ext uri="{9D8B030D-6E8A-4147-A177-3AD203B41FA5}">
                      <a16:colId xmlns="" xmlns:a16="http://schemas.microsoft.com/office/drawing/2014/main" val="20002"/>
                    </a:ext>
                  </a:extLst>
                </a:gridCol>
                <a:gridCol w="2011537">
                  <a:extLst>
                    <a:ext uri="{9D8B030D-6E8A-4147-A177-3AD203B41FA5}">
                      <a16:colId xmlns="" xmlns:a16="http://schemas.microsoft.com/office/drawing/2014/main" val="20003"/>
                    </a:ext>
                  </a:extLst>
                </a:gridCol>
              </a:tblGrid>
              <a:tr h="811073">
                <a:tc>
                  <a:txBody>
                    <a:bodyPr/>
                    <a:lstStyle/>
                    <a:p>
                      <a:pPr marL="342900" lvl="0" indent="-342900">
                        <a:lnSpc>
                          <a:spcPct val="115000"/>
                        </a:lnSpc>
                        <a:spcAft>
                          <a:spcPts val="0"/>
                        </a:spcAft>
                        <a:buFont typeface="+mj-lt"/>
                        <a:buAutoNum type="arabicPeriod" startAt="3"/>
                      </a:pPr>
                      <a:r>
                        <a:rPr lang="es-ES" sz="1000" b="1" dirty="0">
                          <a:solidFill>
                            <a:schemeClr val="tx1"/>
                          </a:solidFill>
                          <a:latin typeface="Century Gothic"/>
                          <a:ea typeface="Century Gothic"/>
                          <a:cs typeface="Century Gothic"/>
                        </a:rPr>
                        <a:t>Objetivos o propósitos</a:t>
                      </a:r>
                      <a:endParaRPr lang="es-MX" sz="1000" dirty="0">
                        <a:solidFill>
                          <a:schemeClr val="tx1"/>
                        </a:solidFill>
                        <a:latin typeface="Arial"/>
                        <a:ea typeface="Arial"/>
                      </a:endParaRPr>
                    </a:p>
                    <a:p>
                      <a:pPr marL="180340">
                        <a:lnSpc>
                          <a:spcPct val="115000"/>
                        </a:lnSpc>
                        <a:spcAft>
                          <a:spcPts val="0"/>
                        </a:spcAft>
                      </a:pPr>
                      <a:r>
                        <a:rPr lang="es-ES" sz="1000" dirty="0">
                          <a:solidFill>
                            <a:schemeClr val="tx1"/>
                          </a:solidFill>
                          <a:latin typeface="Century Gothic"/>
                          <a:ea typeface="Century Gothic"/>
                          <a:cs typeface="Century Gothic"/>
                        </a:rPr>
                        <a:t>a alcanzar. </a:t>
                      </a:r>
                      <a:endParaRPr lang="es-MX" sz="1000" dirty="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a:solidFill>
                            <a:schemeClr val="tx1"/>
                          </a:solidFill>
                          <a:latin typeface="Century Gothic"/>
                          <a:ea typeface="Century Gothic"/>
                          <a:cs typeface="Century Gothic"/>
                        </a:rPr>
                        <a:t>Explicar desde un punto de vista holístico la concordancia entre construcción y ambiente</a:t>
                      </a:r>
                      <a:endParaRPr lang="es-MX" sz="100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dirty="0">
                          <a:solidFill>
                            <a:schemeClr val="tx1"/>
                          </a:solidFill>
                          <a:latin typeface="Century Gothic"/>
                          <a:ea typeface="Century Gothic"/>
                          <a:cs typeface="Century Gothic"/>
                        </a:rPr>
                        <a:t>Identificar los mecanismos de control social y su repercusión en todos los ámbitos de la vida cotidiana</a:t>
                      </a:r>
                      <a:endParaRPr lang="es-MX" sz="1000" dirty="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dirty="0" smtClean="0">
                          <a:solidFill>
                            <a:schemeClr val="tx1"/>
                          </a:solidFill>
                          <a:latin typeface="Century Gothic"/>
                          <a:ea typeface="Century Gothic"/>
                          <a:cs typeface="Century Gothic"/>
                        </a:rPr>
                        <a:t>Que el alumno analice y evalúe las características del Panóptico desde las perspectivas arquitectónica, filosófica, política y legal</a:t>
                      </a:r>
                      <a:endParaRPr lang="es-MX" sz="1000" dirty="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r h="1304000">
                <a:tc>
                  <a:txBody>
                    <a:bodyPr/>
                    <a:lstStyle/>
                    <a:p>
                      <a:pPr>
                        <a:lnSpc>
                          <a:spcPct val="115000"/>
                        </a:lnSpc>
                        <a:spcAft>
                          <a:spcPts val="0"/>
                        </a:spcAft>
                      </a:pPr>
                      <a:r>
                        <a:rPr lang="es-ES" sz="1000" b="1" dirty="0">
                          <a:solidFill>
                            <a:schemeClr val="tx1"/>
                          </a:solidFill>
                          <a:latin typeface="Century Gothic"/>
                          <a:ea typeface="Century Gothic"/>
                          <a:cs typeface="Century Gothic"/>
                        </a:rPr>
                        <a:t>4. Evaluación.</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    Productos /evidencias</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    de aprendizaje para </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    demostrar el</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    avance del  proceso  y </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    el logro del  objetivo</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    propuesto.</a:t>
                      </a:r>
                      <a:endParaRPr lang="es-MX" sz="1000" dirty="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a:solidFill>
                            <a:schemeClr val="tx1"/>
                          </a:solidFill>
                          <a:latin typeface="Century Gothic"/>
                          <a:ea typeface="Century Gothic"/>
                          <a:cs typeface="Century Gothic"/>
                        </a:rPr>
                        <a:t>Análisis de diversas construcciones que respondan al concepto</a:t>
                      </a:r>
                      <a:endParaRPr lang="es-MX" sz="100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a:solidFill>
                            <a:schemeClr val="tx1"/>
                          </a:solidFill>
                          <a:latin typeface="Century Gothic"/>
                          <a:ea typeface="Century Gothic"/>
                          <a:cs typeface="Century Gothic"/>
                        </a:rPr>
                        <a:t>Análisis de los pensadores que influyeron desde el concepto de control social hasta la perspectiva en sí del panóptico hasta su análisis y crítica por Michael Foucault</a:t>
                      </a:r>
                      <a:endParaRPr lang="es-MX" sz="100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dirty="0">
                          <a:solidFill>
                            <a:schemeClr val="tx1"/>
                          </a:solidFill>
                          <a:latin typeface="Century Gothic"/>
                          <a:ea typeface="Century Gothic"/>
                          <a:cs typeface="Century Gothic"/>
                        </a:rPr>
                        <a:t>Identificar el marco legal nacional e internacional en materia carcelaria</a:t>
                      </a:r>
                      <a:endParaRPr lang="es-MX" sz="1000" dirty="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1"/>
                  </a:ext>
                </a:extLst>
              </a:tr>
              <a:tr h="738403">
                <a:tc>
                  <a:txBody>
                    <a:bodyPr/>
                    <a:lstStyle/>
                    <a:p>
                      <a:pPr>
                        <a:lnSpc>
                          <a:spcPct val="115000"/>
                        </a:lnSpc>
                        <a:spcAft>
                          <a:spcPts val="0"/>
                        </a:spcAft>
                      </a:pPr>
                      <a:r>
                        <a:rPr lang="es-ES" sz="1000" b="1">
                          <a:solidFill>
                            <a:schemeClr val="tx1"/>
                          </a:solidFill>
                          <a:latin typeface="Century Gothic"/>
                          <a:ea typeface="Century Gothic"/>
                          <a:cs typeface="Century Gothic"/>
                        </a:rPr>
                        <a:t>5. Tipos y herramientas</a:t>
                      </a:r>
                      <a:r>
                        <a:rPr lang="es-ES" sz="1000">
                          <a:solidFill>
                            <a:schemeClr val="tx1"/>
                          </a:solidFill>
                          <a:latin typeface="Century Gothic"/>
                          <a:ea typeface="Century Gothic"/>
                          <a:cs typeface="Century Gothic"/>
                        </a:rPr>
                        <a:t> de </a:t>
                      </a:r>
                      <a:endParaRPr lang="es-MX" sz="1000">
                        <a:solidFill>
                          <a:schemeClr val="tx1"/>
                        </a:solidFill>
                        <a:latin typeface="Arial"/>
                        <a:ea typeface="Arial"/>
                      </a:endParaRPr>
                    </a:p>
                    <a:p>
                      <a:pPr>
                        <a:lnSpc>
                          <a:spcPct val="115000"/>
                        </a:lnSpc>
                        <a:spcAft>
                          <a:spcPts val="0"/>
                        </a:spcAft>
                      </a:pPr>
                      <a:r>
                        <a:rPr lang="es-ES" sz="1000">
                          <a:solidFill>
                            <a:schemeClr val="tx1"/>
                          </a:solidFill>
                          <a:latin typeface="Century Gothic"/>
                          <a:ea typeface="Century Gothic"/>
                          <a:cs typeface="Century Gothic"/>
                        </a:rPr>
                        <a:t>    evaluación.</a:t>
                      </a:r>
                      <a:endParaRPr lang="es-MX" sz="100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a:solidFill>
                            <a:schemeClr val="tx1"/>
                          </a:solidFill>
                          <a:latin typeface="Century Gothic"/>
                          <a:ea typeface="Century Gothic"/>
                          <a:cs typeface="Century Gothic"/>
                        </a:rPr>
                        <a:t>Presentación y elaboración de planos</a:t>
                      </a:r>
                      <a:endParaRPr lang="es-MX" sz="1000">
                        <a:solidFill>
                          <a:schemeClr val="tx1"/>
                        </a:solidFill>
                        <a:latin typeface="Arial"/>
                        <a:ea typeface="Arial"/>
                      </a:endParaRPr>
                    </a:p>
                    <a:p>
                      <a:pPr>
                        <a:lnSpc>
                          <a:spcPct val="115000"/>
                        </a:lnSpc>
                        <a:spcAft>
                          <a:spcPts val="0"/>
                        </a:spcAft>
                      </a:pPr>
                      <a:r>
                        <a:rPr lang="es-ES" sz="1000">
                          <a:solidFill>
                            <a:schemeClr val="tx1"/>
                          </a:solidFill>
                          <a:latin typeface="Century Gothic"/>
                          <a:ea typeface="Century Gothic"/>
                          <a:cs typeface="Century Gothic"/>
                        </a:rPr>
                        <a:t>Fotografías</a:t>
                      </a:r>
                      <a:endParaRPr lang="es-MX" sz="100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dirty="0">
                          <a:solidFill>
                            <a:schemeClr val="tx1"/>
                          </a:solidFill>
                          <a:latin typeface="Century Gothic"/>
                          <a:ea typeface="Century Gothic"/>
                          <a:cs typeface="Century Gothic"/>
                        </a:rPr>
                        <a:t>Resúmenes</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Ensayos</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Rúbricas</a:t>
                      </a:r>
                      <a:endParaRPr lang="es-MX" sz="1000" dirty="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dirty="0">
                          <a:solidFill>
                            <a:schemeClr val="tx1"/>
                          </a:solidFill>
                          <a:latin typeface="Century Gothic"/>
                          <a:ea typeface="Century Gothic"/>
                          <a:cs typeface="Century Gothic"/>
                        </a:rPr>
                        <a:t>Compendios</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Mapas</a:t>
                      </a:r>
                      <a:endParaRPr lang="es-MX" sz="1000" dirty="0">
                        <a:solidFill>
                          <a:schemeClr val="tx1"/>
                        </a:solidFill>
                        <a:latin typeface="Arial"/>
                        <a:ea typeface="Arial"/>
                      </a:endParaRPr>
                    </a:p>
                  </a:txBody>
                  <a:tcPr marL="1940" marR="1940" marT="1940" marB="194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43</a:t>
            </a:fld>
            <a:endParaRPr lang="es-MX"/>
          </a:p>
        </p:txBody>
      </p:sp>
      <p:sp>
        <p:nvSpPr>
          <p:cNvPr id="3" name="1 Título"/>
          <p:cNvSpPr txBox="1">
            <a:spLocks/>
          </p:cNvSpPr>
          <p:nvPr/>
        </p:nvSpPr>
        <p:spPr>
          <a:xfrm>
            <a:off x="1214414" y="428610"/>
            <a:ext cx="7358114" cy="1143000"/>
          </a:xfrm>
          <a:prstGeom prst="rect">
            <a:avLst/>
          </a:prstGeom>
        </p:spPr>
        <p:txBody>
          <a:bodyPr>
            <a:normAutofit fontScale="975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smtClean="0">
                <a:ln>
                  <a:noFill/>
                </a:ln>
                <a:solidFill>
                  <a:srgbClr val="000000"/>
                </a:solidFill>
                <a:effectLst/>
                <a:uLnTx/>
                <a:uFillTx/>
                <a:latin typeface="Arial"/>
                <a:ea typeface="Arial"/>
                <a:cs typeface="Arial"/>
                <a:sym typeface="Arial"/>
              </a:rPr>
              <a:t>Producto 8. Proyecto integrado. Dibujo/Filosofía/Derecho. E.I.P. Elaboración de Proyecto. Segunda reunión.</a:t>
            </a:r>
            <a:endParaRPr kumimoji="0" lang="es-MX"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2 Marcador de contenido"/>
          <p:cNvSpPr txBox="1">
            <a:spLocks/>
          </p:cNvSpPr>
          <p:nvPr/>
        </p:nvSpPr>
        <p:spPr>
          <a:xfrm>
            <a:off x="1285852" y="1500180"/>
            <a:ext cx="8229600" cy="748679"/>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1" i="0" u="none" strike="noStrike" kern="0" cap="none" spc="0" normalizeH="0" baseline="0" noProof="0" dirty="0" smtClean="0">
                <a:ln>
                  <a:noFill/>
                </a:ln>
                <a:solidFill>
                  <a:srgbClr val="000000"/>
                </a:solidFill>
                <a:effectLst/>
                <a:uLnTx/>
                <a:uFillTx/>
                <a:latin typeface="Arial"/>
                <a:ea typeface="Arial"/>
                <a:cs typeface="Arial"/>
                <a:sym typeface="Arial"/>
              </a:rPr>
              <a:t>V. Esquema del proceso de construcción del proyecto por disciplinas.</a:t>
            </a:r>
            <a:endParaRPr kumimoji="0" lang="es-MX"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5" name="4 Tabla"/>
          <p:cNvGraphicFramePr>
            <a:graphicFrameLocks noGrp="1"/>
          </p:cNvGraphicFramePr>
          <p:nvPr/>
        </p:nvGraphicFramePr>
        <p:xfrm>
          <a:off x="1428727" y="1857370"/>
          <a:ext cx="7000925" cy="2560186"/>
        </p:xfrm>
        <a:graphic>
          <a:graphicData uri="http://schemas.openxmlformats.org/drawingml/2006/table">
            <a:tbl>
              <a:tblPr/>
              <a:tblGrid>
                <a:gridCol w="2344197">
                  <a:extLst>
                    <a:ext uri="{9D8B030D-6E8A-4147-A177-3AD203B41FA5}">
                      <a16:colId xmlns="" xmlns:a16="http://schemas.microsoft.com/office/drawing/2014/main" val="20000"/>
                    </a:ext>
                  </a:extLst>
                </a:gridCol>
                <a:gridCol w="1463207">
                  <a:extLst>
                    <a:ext uri="{9D8B030D-6E8A-4147-A177-3AD203B41FA5}">
                      <a16:colId xmlns="" xmlns:a16="http://schemas.microsoft.com/office/drawing/2014/main" val="20001"/>
                    </a:ext>
                  </a:extLst>
                </a:gridCol>
                <a:gridCol w="1424903">
                  <a:extLst>
                    <a:ext uri="{9D8B030D-6E8A-4147-A177-3AD203B41FA5}">
                      <a16:colId xmlns="" xmlns:a16="http://schemas.microsoft.com/office/drawing/2014/main" val="20002"/>
                    </a:ext>
                  </a:extLst>
                </a:gridCol>
                <a:gridCol w="1768618">
                  <a:extLst>
                    <a:ext uri="{9D8B030D-6E8A-4147-A177-3AD203B41FA5}">
                      <a16:colId xmlns="" xmlns:a16="http://schemas.microsoft.com/office/drawing/2014/main" val="20003"/>
                    </a:ext>
                  </a:extLst>
                </a:gridCol>
              </a:tblGrid>
              <a:tr h="238722">
                <a:tc>
                  <a:txBody>
                    <a:bodyPr/>
                    <a:lstStyle/>
                    <a:p>
                      <a:pPr>
                        <a:lnSpc>
                          <a:spcPct val="115000"/>
                        </a:lnSpc>
                        <a:spcAft>
                          <a:spcPts val="0"/>
                        </a:spcAft>
                      </a:pP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a:solidFill>
                            <a:schemeClr val="tx1"/>
                          </a:solidFill>
                          <a:latin typeface="Century Gothic"/>
                          <a:ea typeface="Century Gothic"/>
                          <a:cs typeface="Century Gothic"/>
                        </a:rPr>
                        <a:t>Disciplina 1.</a:t>
                      </a:r>
                      <a:endParaRPr lang="es-MX" sz="80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a:solidFill>
                            <a:schemeClr val="tx1"/>
                          </a:solidFill>
                          <a:latin typeface="Century Gothic"/>
                          <a:ea typeface="Century Gothic"/>
                          <a:cs typeface="Century Gothic"/>
                        </a:rPr>
                        <a:t>Disciplina 2.</a:t>
                      </a:r>
                      <a:endParaRPr lang="es-MX" sz="80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dirty="0">
                          <a:solidFill>
                            <a:schemeClr val="tx1"/>
                          </a:solidFill>
                          <a:latin typeface="Century Gothic"/>
                          <a:ea typeface="Century Gothic"/>
                          <a:cs typeface="Century Gothic"/>
                        </a:rPr>
                        <a:t>Disciplina 3.</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r h="870320">
                <a:tc>
                  <a:txBody>
                    <a:bodyPr/>
                    <a:lstStyle/>
                    <a:p>
                      <a:pPr marL="275590" indent="-180340">
                        <a:lnSpc>
                          <a:spcPct val="115000"/>
                        </a:lnSpc>
                        <a:spcAft>
                          <a:spcPts val="0"/>
                        </a:spcAft>
                      </a:pPr>
                      <a:r>
                        <a:rPr lang="es-ES" sz="800" b="1" dirty="0">
                          <a:solidFill>
                            <a:schemeClr val="tx1"/>
                          </a:solidFill>
                          <a:latin typeface="Century Gothic"/>
                          <a:ea typeface="Century Gothic"/>
                          <a:cs typeface="Century Gothic"/>
                        </a:rPr>
                        <a:t>1.  Preguntar y cuestionar.</a:t>
                      </a:r>
                      <a:endParaRPr lang="es-MX" sz="800" dirty="0">
                        <a:solidFill>
                          <a:schemeClr val="tx1"/>
                        </a:solidFill>
                        <a:latin typeface="Arial"/>
                        <a:ea typeface="Arial"/>
                      </a:endParaRPr>
                    </a:p>
                    <a:p>
                      <a:pPr marL="275590" indent="-180340">
                        <a:lnSpc>
                          <a:spcPct val="115000"/>
                        </a:lnSpc>
                        <a:spcAft>
                          <a:spcPts val="0"/>
                        </a:spcAft>
                      </a:pPr>
                      <a:r>
                        <a:rPr lang="es-ES" sz="800" dirty="0">
                          <a:solidFill>
                            <a:schemeClr val="tx1"/>
                          </a:solidFill>
                          <a:latin typeface="Century Gothic"/>
                          <a:ea typeface="Century Gothic"/>
                          <a:cs typeface="Century Gothic"/>
                        </a:rPr>
                        <a:t>     Preguntas para dirigir  la Investigación Interdisciplinaria.</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pPr>
                      <a:r>
                        <a:rPr lang="es-ES" sz="800" dirty="0">
                          <a:solidFill>
                            <a:schemeClr val="tx1"/>
                          </a:solidFill>
                          <a:latin typeface="Century Gothic"/>
                          <a:ea typeface="Century Gothic"/>
                          <a:cs typeface="Century Gothic"/>
                        </a:rPr>
                        <a:t>¿A qué razones o motivos obedece la construcción de panópticos desde el siglo XVIII?</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¿Por qué se dice que el panóptico es un mecanismo de control social?</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¿Cuáles son los derechos que tienen las personas que se encuentran privadas de su libertad?</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¿El panóptico viola el derecho que tienen las personas a su intimidad?</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¿Las nuevas tecnologías son formas modernas de panóptico?</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1"/>
                  </a:ext>
                </a:extLst>
              </a:tr>
              <a:tr h="729772">
                <a:tc>
                  <a:txBody>
                    <a:bodyPr/>
                    <a:lstStyle/>
                    <a:p>
                      <a:pPr marL="275590" indent="-180340">
                        <a:lnSpc>
                          <a:spcPct val="115000"/>
                        </a:lnSpc>
                        <a:spcAft>
                          <a:spcPts val="0"/>
                        </a:spcAft>
                      </a:pPr>
                      <a:r>
                        <a:rPr lang="es-ES" sz="800" b="1" dirty="0">
                          <a:solidFill>
                            <a:schemeClr val="tx1"/>
                          </a:solidFill>
                          <a:latin typeface="Century Gothic"/>
                          <a:ea typeface="Century Gothic"/>
                          <a:cs typeface="Century Gothic"/>
                        </a:rPr>
                        <a:t>2. Despertar el interés (detonar).</a:t>
                      </a:r>
                      <a:endParaRPr lang="es-MX" sz="800" dirty="0">
                        <a:solidFill>
                          <a:schemeClr val="tx1"/>
                        </a:solidFill>
                        <a:latin typeface="Arial"/>
                        <a:ea typeface="Arial"/>
                      </a:endParaRPr>
                    </a:p>
                    <a:p>
                      <a:pPr marL="270510" indent="-180340">
                        <a:lnSpc>
                          <a:spcPct val="115000"/>
                        </a:lnSpc>
                        <a:spcAft>
                          <a:spcPts val="0"/>
                        </a:spcAft>
                      </a:pPr>
                      <a:r>
                        <a:rPr lang="es-ES" sz="800" dirty="0">
                          <a:solidFill>
                            <a:schemeClr val="tx1"/>
                          </a:solidFill>
                          <a:latin typeface="Century Gothic"/>
                          <a:ea typeface="Century Gothic"/>
                          <a:cs typeface="Century Gothic"/>
                        </a:rPr>
                        <a:t>    Estrategias para involucrar a los estudiantes con la problemática planteada, en el salón de clase</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pPr>
                      <a:r>
                        <a:rPr lang="es-ES" sz="800" dirty="0">
                          <a:solidFill>
                            <a:schemeClr val="tx1"/>
                          </a:solidFill>
                          <a:latin typeface="Century Gothic"/>
                          <a:ea typeface="Century Gothic"/>
                          <a:cs typeface="Century Gothic"/>
                        </a:rPr>
                        <a:t>Se les cuestiona sobre el hecho del por qué las prisiones como la de </a:t>
                      </a:r>
                      <a:r>
                        <a:rPr lang="es-ES" sz="800" dirty="0" err="1">
                          <a:solidFill>
                            <a:schemeClr val="tx1"/>
                          </a:solidFill>
                          <a:latin typeface="Century Gothic"/>
                          <a:ea typeface="Century Gothic"/>
                          <a:cs typeface="Century Gothic"/>
                        </a:rPr>
                        <a:t>Lecumberri</a:t>
                      </a:r>
                      <a:r>
                        <a:rPr lang="es-ES" sz="800" dirty="0">
                          <a:solidFill>
                            <a:schemeClr val="tx1"/>
                          </a:solidFill>
                          <a:latin typeface="Century Gothic"/>
                          <a:ea typeface="Century Gothic"/>
                          <a:cs typeface="Century Gothic"/>
                        </a:rPr>
                        <a:t> tiene una estructura tan peculiar.</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Se les cuestiona sobre los derechos de las personas privadas de su libertad y de los fundamentos legales y filosóficos de la reinserción social.</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2"/>
                  </a:ext>
                </a:extLst>
              </a:tr>
              <a:tr h="661516">
                <a:tc>
                  <a:txBody>
                    <a:bodyPr/>
                    <a:lstStyle/>
                    <a:p>
                      <a:pPr marL="275590" indent="-180340">
                        <a:lnSpc>
                          <a:spcPct val="115000"/>
                        </a:lnSpc>
                        <a:spcAft>
                          <a:spcPts val="0"/>
                        </a:spcAft>
                      </a:pPr>
                      <a:r>
                        <a:rPr lang="es-ES" sz="800" b="1">
                          <a:solidFill>
                            <a:schemeClr val="tx1"/>
                          </a:solidFill>
                          <a:latin typeface="Century Gothic"/>
                          <a:ea typeface="Century Gothic"/>
                          <a:cs typeface="Century Gothic"/>
                        </a:rPr>
                        <a:t>3. Recopilar información a través de la investigación.</a:t>
                      </a:r>
                      <a:endParaRPr lang="es-MX" sz="800">
                        <a:solidFill>
                          <a:schemeClr val="tx1"/>
                        </a:solidFill>
                        <a:latin typeface="Arial"/>
                        <a:ea typeface="Arial"/>
                      </a:endParaRPr>
                    </a:p>
                    <a:p>
                      <a:pPr marL="270510" indent="-175260">
                        <a:lnSpc>
                          <a:spcPct val="115000"/>
                        </a:lnSpc>
                        <a:spcAft>
                          <a:spcPts val="0"/>
                        </a:spcAft>
                      </a:pPr>
                      <a:r>
                        <a:rPr lang="es-ES" sz="800">
                          <a:solidFill>
                            <a:schemeClr val="tx1"/>
                          </a:solidFill>
                          <a:latin typeface="Century Gothic"/>
                          <a:ea typeface="Century Gothic"/>
                          <a:cs typeface="Century Gothic"/>
                        </a:rPr>
                        <a:t>    Propuestas a investigar y sus fuentes. </a:t>
                      </a:r>
                      <a:endParaRPr lang="es-MX" sz="80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chemeClr val="tx1"/>
                          </a:solidFill>
                          <a:latin typeface="Century Gothic"/>
                          <a:ea typeface="Century Gothic"/>
                          <a:cs typeface="Century Gothic"/>
                        </a:rPr>
                        <a:t>Bibliotecas</a:t>
                      </a:r>
                      <a:endParaRPr lang="es-MX" sz="800">
                        <a:solidFill>
                          <a:schemeClr val="tx1"/>
                        </a:solidFill>
                        <a:latin typeface="Arial"/>
                        <a:ea typeface="Arial"/>
                      </a:endParaRPr>
                    </a:p>
                    <a:p>
                      <a:pPr>
                        <a:lnSpc>
                          <a:spcPct val="115000"/>
                        </a:lnSpc>
                        <a:spcAft>
                          <a:spcPts val="0"/>
                        </a:spcAft>
                      </a:pPr>
                      <a:r>
                        <a:rPr lang="es-ES" sz="800">
                          <a:solidFill>
                            <a:schemeClr val="tx1"/>
                          </a:solidFill>
                          <a:latin typeface="Century Gothic"/>
                          <a:ea typeface="Century Gothic"/>
                          <a:cs typeface="Century Gothic"/>
                        </a:rPr>
                        <a:t>Archivos</a:t>
                      </a:r>
                      <a:endParaRPr lang="es-MX" sz="80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Bibliotecas</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Hemerotecas</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Videotecas</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Bibliotecas</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Hemerotecas</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Videotecas</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7" name="Shape 26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44</a:t>
            </a:fld>
            <a:endParaRPr/>
          </a:p>
        </p:txBody>
      </p:sp>
      <p:sp>
        <p:nvSpPr>
          <p:cNvPr id="7" name="1 Título"/>
          <p:cNvSpPr>
            <a:spLocks noGrp="1"/>
          </p:cNvSpPr>
          <p:nvPr>
            <p:ph type="title"/>
          </p:nvPr>
        </p:nvSpPr>
        <p:spPr>
          <a:xfrm>
            <a:off x="1214414" y="868342"/>
            <a:ext cx="7472386" cy="917590"/>
          </a:xfrm>
        </p:spPr>
        <p:txBody>
          <a:bodyPr>
            <a:noAutofit/>
          </a:bodyPr>
          <a:lstStyle/>
          <a:p>
            <a:pPr algn="ctr"/>
            <a:r>
              <a:rPr lang="es-MX" dirty="0" smtClean="0"/>
              <a:t>Producto 8. Proyecto integrado. Dibujo/Filosofía/Derecho. E.I.P. Elaboración de Proyecto. Segunda reunión.</a:t>
            </a:r>
            <a:endParaRPr lang="es-MX" dirty="0"/>
          </a:p>
        </p:txBody>
      </p:sp>
      <p:graphicFrame>
        <p:nvGraphicFramePr>
          <p:cNvPr id="8" name="7 Tabla"/>
          <p:cNvGraphicFramePr>
            <a:graphicFrameLocks noGrp="1"/>
          </p:cNvGraphicFramePr>
          <p:nvPr/>
        </p:nvGraphicFramePr>
        <p:xfrm>
          <a:off x="1428728" y="1714494"/>
          <a:ext cx="6715172" cy="2726155"/>
        </p:xfrm>
        <a:graphic>
          <a:graphicData uri="http://schemas.openxmlformats.org/drawingml/2006/table">
            <a:tbl>
              <a:tblPr/>
              <a:tblGrid>
                <a:gridCol w="2248515">
                  <a:extLst>
                    <a:ext uri="{9D8B030D-6E8A-4147-A177-3AD203B41FA5}">
                      <a16:colId xmlns="" xmlns:a16="http://schemas.microsoft.com/office/drawing/2014/main" val="20000"/>
                    </a:ext>
                  </a:extLst>
                </a:gridCol>
                <a:gridCol w="1403484">
                  <a:extLst>
                    <a:ext uri="{9D8B030D-6E8A-4147-A177-3AD203B41FA5}">
                      <a16:colId xmlns="" xmlns:a16="http://schemas.microsoft.com/office/drawing/2014/main" val="20001"/>
                    </a:ext>
                  </a:extLst>
                </a:gridCol>
                <a:gridCol w="1366743">
                  <a:extLst>
                    <a:ext uri="{9D8B030D-6E8A-4147-A177-3AD203B41FA5}">
                      <a16:colId xmlns="" xmlns:a16="http://schemas.microsoft.com/office/drawing/2014/main" val="20002"/>
                    </a:ext>
                  </a:extLst>
                </a:gridCol>
                <a:gridCol w="1696430">
                  <a:extLst>
                    <a:ext uri="{9D8B030D-6E8A-4147-A177-3AD203B41FA5}">
                      <a16:colId xmlns="" xmlns:a16="http://schemas.microsoft.com/office/drawing/2014/main" val="20003"/>
                    </a:ext>
                  </a:extLst>
                </a:gridCol>
              </a:tblGrid>
              <a:tr h="718219">
                <a:tc>
                  <a:txBody>
                    <a:bodyPr/>
                    <a:lstStyle/>
                    <a:p>
                      <a:pPr marL="275590" indent="-180340">
                        <a:lnSpc>
                          <a:spcPct val="115000"/>
                        </a:lnSpc>
                        <a:spcAft>
                          <a:spcPts val="0"/>
                        </a:spcAft>
                      </a:pPr>
                      <a:r>
                        <a:rPr lang="es-ES" sz="800" b="1" dirty="0">
                          <a:solidFill>
                            <a:schemeClr val="tx1"/>
                          </a:solidFill>
                          <a:latin typeface="Century Gothic"/>
                          <a:ea typeface="Century Gothic"/>
                          <a:cs typeface="Century Gothic"/>
                        </a:rPr>
                        <a:t>4. Organizar la información.</a:t>
                      </a:r>
                      <a:endParaRPr lang="es-MX" sz="800" dirty="0">
                        <a:solidFill>
                          <a:schemeClr val="tx1"/>
                        </a:solidFill>
                        <a:latin typeface="Arial"/>
                        <a:ea typeface="Arial"/>
                      </a:endParaRPr>
                    </a:p>
                    <a:p>
                      <a:pPr marL="275590" indent="-180340">
                        <a:lnSpc>
                          <a:spcPct val="115000"/>
                        </a:lnSpc>
                        <a:spcAft>
                          <a:spcPts val="0"/>
                        </a:spcAft>
                      </a:pPr>
                      <a:r>
                        <a:rPr lang="es-ES" sz="800" b="1" dirty="0">
                          <a:solidFill>
                            <a:schemeClr val="tx1"/>
                          </a:solidFill>
                          <a:latin typeface="Century Gothic"/>
                          <a:ea typeface="Century Gothic"/>
                          <a:cs typeface="Century Gothic"/>
                        </a:rPr>
                        <a:t>    </a:t>
                      </a:r>
                      <a:r>
                        <a:rPr lang="es-ES" sz="800" dirty="0">
                          <a:solidFill>
                            <a:schemeClr val="tx1"/>
                          </a:solidFill>
                          <a:latin typeface="Century Gothic"/>
                          <a:ea typeface="Century Gothic"/>
                          <a:cs typeface="Century Gothic"/>
                        </a:rPr>
                        <a:t>Implica:</a:t>
                      </a:r>
                      <a:endParaRPr lang="es-MX" sz="800" dirty="0">
                        <a:solidFill>
                          <a:schemeClr val="tx1"/>
                        </a:solidFill>
                        <a:latin typeface="Arial"/>
                        <a:ea typeface="Arial"/>
                      </a:endParaRPr>
                    </a:p>
                    <a:p>
                      <a:pPr marL="275590" indent="-180340">
                        <a:lnSpc>
                          <a:spcPct val="115000"/>
                        </a:lnSpc>
                        <a:spcAft>
                          <a:spcPts val="0"/>
                        </a:spcAft>
                      </a:pPr>
                      <a:r>
                        <a:rPr lang="es-ES" sz="800" dirty="0">
                          <a:solidFill>
                            <a:schemeClr val="tx1"/>
                          </a:solidFill>
                          <a:latin typeface="Century Gothic"/>
                          <a:ea typeface="Century Gothic"/>
                          <a:cs typeface="Century Gothic"/>
                        </a:rPr>
                        <a:t>    clasificación de datos obtenidos,</a:t>
                      </a:r>
                      <a:endParaRPr lang="es-MX" sz="800" dirty="0">
                        <a:solidFill>
                          <a:schemeClr val="tx1"/>
                        </a:solidFill>
                        <a:latin typeface="Arial"/>
                        <a:ea typeface="Arial"/>
                      </a:endParaRPr>
                    </a:p>
                    <a:p>
                      <a:pPr marL="275590" indent="-180340">
                        <a:lnSpc>
                          <a:spcPct val="115000"/>
                        </a:lnSpc>
                        <a:spcAft>
                          <a:spcPts val="0"/>
                        </a:spcAft>
                      </a:pPr>
                      <a:r>
                        <a:rPr lang="es-ES" sz="800" dirty="0">
                          <a:solidFill>
                            <a:schemeClr val="tx1"/>
                          </a:solidFill>
                          <a:latin typeface="Century Gothic"/>
                          <a:ea typeface="Century Gothic"/>
                          <a:cs typeface="Century Gothic"/>
                        </a:rPr>
                        <a:t>    análisis de los datos obtenidos,            registro de la información.</a:t>
                      </a:r>
                      <a:endParaRPr lang="es-MX" sz="800" dirty="0">
                        <a:solidFill>
                          <a:schemeClr val="tx1"/>
                        </a:solidFill>
                        <a:latin typeface="Arial"/>
                        <a:ea typeface="Arial"/>
                      </a:endParaRPr>
                    </a:p>
                    <a:p>
                      <a:pPr marL="275590" indent="-180340">
                        <a:lnSpc>
                          <a:spcPct val="115000"/>
                        </a:lnSpc>
                        <a:spcAft>
                          <a:spcPts val="0"/>
                        </a:spcAft>
                      </a:pPr>
                      <a:r>
                        <a:rPr lang="es-ES" sz="800" dirty="0">
                          <a:solidFill>
                            <a:schemeClr val="tx1"/>
                          </a:solidFill>
                          <a:latin typeface="Century Gothic"/>
                          <a:ea typeface="Century Gothic"/>
                          <a:cs typeface="Century Gothic"/>
                        </a:rPr>
                        <a:t>    conclusiones por disciplina,</a:t>
                      </a:r>
                      <a:endParaRPr lang="es-MX" sz="800" dirty="0">
                        <a:solidFill>
                          <a:schemeClr val="tx1"/>
                        </a:solidFill>
                        <a:latin typeface="Arial"/>
                        <a:ea typeface="Arial"/>
                      </a:endParaRPr>
                    </a:p>
                    <a:p>
                      <a:pPr marL="275590" indent="-180340">
                        <a:lnSpc>
                          <a:spcPct val="115000"/>
                        </a:lnSpc>
                        <a:spcAft>
                          <a:spcPts val="0"/>
                        </a:spcAft>
                      </a:pPr>
                      <a:r>
                        <a:rPr lang="es-ES" sz="800" dirty="0">
                          <a:solidFill>
                            <a:schemeClr val="tx1"/>
                          </a:solidFill>
                          <a:latin typeface="Century Gothic"/>
                          <a:ea typeface="Century Gothic"/>
                          <a:cs typeface="Century Gothic"/>
                        </a:rPr>
                        <a:t>    conclusiones conjuntas.</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Organizar planos</a:t>
                      </a:r>
                      <a:endParaRPr lang="es-MX" sz="800" dirty="0">
                        <a:solidFill>
                          <a:schemeClr val="tx1"/>
                        </a:solidFill>
                        <a:latin typeface="Arial"/>
                        <a:ea typeface="Arial"/>
                      </a:endParaRPr>
                    </a:p>
                    <a:p>
                      <a:pPr>
                        <a:lnSpc>
                          <a:spcPct val="115000"/>
                        </a:lnSpc>
                        <a:spcAft>
                          <a:spcPts val="0"/>
                        </a:spcAft>
                      </a:pPr>
                      <a:r>
                        <a:rPr lang="es-ES" sz="800" dirty="0">
                          <a:solidFill>
                            <a:schemeClr val="tx1"/>
                          </a:solidFill>
                          <a:latin typeface="Century Gothic"/>
                          <a:ea typeface="Century Gothic"/>
                          <a:cs typeface="Century Gothic"/>
                        </a:rPr>
                        <a:t>Organizar fotografías</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chemeClr val="tx1"/>
                          </a:solidFill>
                          <a:latin typeface="Century Gothic"/>
                          <a:ea typeface="Century Gothic"/>
                          <a:cs typeface="Century Gothic"/>
                        </a:rPr>
                        <a:t>Fichas de trabajo</a:t>
                      </a:r>
                      <a:endParaRPr lang="es-MX" sz="80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Identificar y organizar la legislación Nacional e Internacional relacionada</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r h="1655771">
                <a:tc>
                  <a:txBody>
                    <a:bodyPr/>
                    <a:lstStyle/>
                    <a:p>
                      <a:pPr marL="90170">
                        <a:lnSpc>
                          <a:spcPct val="115000"/>
                        </a:lnSpc>
                        <a:spcAft>
                          <a:spcPts val="0"/>
                        </a:spcAft>
                        <a:tabLst>
                          <a:tab pos="270510" algn="l"/>
                        </a:tabLst>
                      </a:pPr>
                      <a:r>
                        <a:rPr lang="es-ES" sz="800" b="1" dirty="0">
                          <a:solidFill>
                            <a:schemeClr val="tx1"/>
                          </a:solidFill>
                          <a:latin typeface="Century Gothic"/>
                          <a:ea typeface="Century Gothic"/>
                          <a:cs typeface="Century Gothic"/>
                        </a:rPr>
                        <a:t>5.  Llegar a</a:t>
                      </a:r>
                      <a:r>
                        <a:rPr lang="es-ES" sz="800" b="1" i="1" dirty="0">
                          <a:solidFill>
                            <a:schemeClr val="tx1"/>
                          </a:solidFill>
                          <a:latin typeface="Century Gothic"/>
                          <a:ea typeface="Century Gothic"/>
                          <a:cs typeface="Century Gothic"/>
                        </a:rPr>
                        <a:t> </a:t>
                      </a:r>
                      <a:r>
                        <a:rPr lang="es-ES" sz="800" b="1" dirty="0">
                          <a:solidFill>
                            <a:schemeClr val="tx1"/>
                          </a:solidFill>
                          <a:latin typeface="Century Gothic"/>
                          <a:ea typeface="Century Gothic"/>
                          <a:cs typeface="Century Gothic"/>
                        </a:rPr>
                        <a:t>conclusiones parciales</a:t>
                      </a:r>
                      <a:endParaRPr lang="es-MX" sz="800" dirty="0">
                        <a:solidFill>
                          <a:schemeClr val="tx1"/>
                        </a:solidFill>
                        <a:latin typeface="Arial"/>
                        <a:ea typeface="Arial"/>
                      </a:endParaRPr>
                    </a:p>
                    <a:p>
                      <a:pPr marL="90170">
                        <a:lnSpc>
                          <a:spcPct val="115000"/>
                        </a:lnSpc>
                        <a:spcAft>
                          <a:spcPts val="0"/>
                        </a:spcAft>
                      </a:pPr>
                      <a:r>
                        <a:rPr lang="es-ES" sz="800" dirty="0">
                          <a:solidFill>
                            <a:schemeClr val="tx1"/>
                          </a:solidFill>
                          <a:latin typeface="Century Gothic"/>
                          <a:ea typeface="Century Gothic"/>
                          <a:cs typeface="Century Gothic"/>
                        </a:rPr>
                        <a:t>     (por disciplina).</a:t>
                      </a:r>
                      <a:endParaRPr lang="es-MX" sz="800" dirty="0">
                        <a:solidFill>
                          <a:schemeClr val="tx1"/>
                        </a:solidFill>
                        <a:latin typeface="Arial"/>
                        <a:ea typeface="Arial"/>
                      </a:endParaRPr>
                    </a:p>
                    <a:p>
                      <a:pPr marL="90170">
                        <a:lnSpc>
                          <a:spcPct val="115000"/>
                        </a:lnSpc>
                        <a:spcAft>
                          <a:spcPts val="0"/>
                        </a:spcAft>
                      </a:pPr>
                      <a:r>
                        <a:rPr lang="es-ES" sz="800" dirty="0">
                          <a:solidFill>
                            <a:schemeClr val="tx1"/>
                          </a:solidFill>
                          <a:latin typeface="Century Gothic"/>
                          <a:ea typeface="Century Gothic"/>
                          <a:cs typeface="Century Gothic"/>
                        </a:rPr>
                        <a:t>     Preguntas útiles para el </a:t>
                      </a:r>
                      <a:endParaRPr lang="es-MX" sz="800" dirty="0">
                        <a:solidFill>
                          <a:schemeClr val="tx1"/>
                        </a:solidFill>
                        <a:latin typeface="Arial"/>
                        <a:ea typeface="Arial"/>
                      </a:endParaRPr>
                    </a:p>
                    <a:p>
                      <a:pPr marL="90170">
                        <a:lnSpc>
                          <a:spcPct val="115000"/>
                        </a:lnSpc>
                        <a:spcAft>
                          <a:spcPts val="0"/>
                        </a:spcAft>
                      </a:pPr>
                      <a:r>
                        <a:rPr lang="es-ES" sz="800" dirty="0">
                          <a:solidFill>
                            <a:schemeClr val="tx1"/>
                          </a:solidFill>
                          <a:latin typeface="Century Gothic"/>
                          <a:ea typeface="Century Gothic"/>
                          <a:cs typeface="Century Gothic"/>
                        </a:rPr>
                        <a:t>     proyecto, de tal forma que lo </a:t>
                      </a:r>
                      <a:r>
                        <a:rPr lang="es-ES" sz="800" dirty="0" smtClean="0">
                          <a:solidFill>
                            <a:schemeClr val="tx1"/>
                          </a:solidFill>
                          <a:latin typeface="Century Gothic"/>
                          <a:ea typeface="Century Gothic"/>
                          <a:cs typeface="Century Gothic"/>
                        </a:rPr>
                        <a:t> </a:t>
                      </a:r>
                      <a:r>
                        <a:rPr lang="es-ES" sz="800" dirty="0">
                          <a:solidFill>
                            <a:schemeClr val="tx1"/>
                          </a:solidFill>
                          <a:latin typeface="Century Gothic"/>
                          <a:ea typeface="Century Gothic"/>
                          <a:cs typeface="Century Gothic"/>
                        </a:rPr>
                        <a:t>aclaren, describan o descifren  </a:t>
                      </a:r>
                      <a:endParaRPr lang="es-MX" sz="800" dirty="0">
                        <a:solidFill>
                          <a:schemeClr val="tx1"/>
                        </a:solidFill>
                        <a:latin typeface="Arial"/>
                        <a:ea typeface="Arial"/>
                      </a:endParaRPr>
                    </a:p>
                    <a:p>
                      <a:pPr marL="90170">
                        <a:lnSpc>
                          <a:spcPct val="115000"/>
                        </a:lnSpc>
                        <a:spcAft>
                          <a:spcPts val="0"/>
                        </a:spcAft>
                      </a:pPr>
                      <a:r>
                        <a:rPr lang="es-ES" sz="800" dirty="0">
                          <a:solidFill>
                            <a:schemeClr val="tx1"/>
                          </a:solidFill>
                          <a:latin typeface="Century Gothic"/>
                          <a:ea typeface="Century Gothic"/>
                          <a:cs typeface="Century Gothic"/>
                        </a:rPr>
                        <a:t>    (para la  reflexión colaborativa</a:t>
                      </a:r>
                      <a:endParaRPr lang="es-MX" sz="800" dirty="0">
                        <a:solidFill>
                          <a:schemeClr val="tx1"/>
                        </a:solidFill>
                        <a:latin typeface="Arial"/>
                        <a:ea typeface="Arial"/>
                      </a:endParaRPr>
                    </a:p>
                    <a:p>
                      <a:pPr marL="90170">
                        <a:lnSpc>
                          <a:spcPct val="115000"/>
                        </a:lnSpc>
                        <a:spcAft>
                          <a:spcPts val="0"/>
                        </a:spcAft>
                      </a:pPr>
                      <a:r>
                        <a:rPr lang="es-ES" sz="800" dirty="0">
                          <a:solidFill>
                            <a:schemeClr val="tx1"/>
                          </a:solidFill>
                          <a:latin typeface="Century Gothic"/>
                          <a:ea typeface="Century Gothic"/>
                          <a:cs typeface="Century Gothic"/>
                        </a:rPr>
                        <a:t>     de los estudiantes).</a:t>
                      </a:r>
                      <a:endParaRPr lang="es-MX" sz="800" dirty="0">
                        <a:solidFill>
                          <a:schemeClr val="tx1"/>
                        </a:solidFill>
                        <a:latin typeface="Arial"/>
                        <a:ea typeface="Arial"/>
                      </a:endParaRPr>
                    </a:p>
                    <a:p>
                      <a:pPr marL="90170">
                        <a:lnSpc>
                          <a:spcPct val="115000"/>
                        </a:lnSpc>
                        <a:spcAft>
                          <a:spcPts val="0"/>
                        </a:spcAft>
                      </a:pPr>
                      <a:r>
                        <a:rPr lang="es-ES" sz="800" dirty="0">
                          <a:solidFill>
                            <a:schemeClr val="tx1"/>
                          </a:solidFill>
                          <a:latin typeface="Century Gothic"/>
                          <a:ea typeface="Century Gothic"/>
                          <a:cs typeface="Century Gothic"/>
                        </a:rPr>
                        <a:t>     ¿Cómo se lograrán?</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¿Has observado cómo está construido </a:t>
                      </a:r>
                      <a:r>
                        <a:rPr lang="es-ES" sz="800" dirty="0" err="1">
                          <a:solidFill>
                            <a:schemeClr val="tx1"/>
                          </a:solidFill>
                          <a:latin typeface="Century Gothic"/>
                          <a:ea typeface="Century Gothic"/>
                          <a:cs typeface="Century Gothic"/>
                        </a:rPr>
                        <a:t>Lecumberri</a:t>
                      </a:r>
                      <a:r>
                        <a:rPr lang="es-ES" sz="800" dirty="0">
                          <a:solidFill>
                            <a:schemeClr val="tx1"/>
                          </a:solidFill>
                          <a:latin typeface="Century Gothic"/>
                          <a:ea typeface="Century Gothic"/>
                          <a:cs typeface="Century Gothic"/>
                        </a:rPr>
                        <a:t>?</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¿Puedes identificar los mecanismos de control social televisivos y su repercusión en el ámbito de la reinserción social?</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chemeClr val="tx1"/>
                          </a:solidFill>
                          <a:latin typeface="Century Gothic"/>
                          <a:ea typeface="Century Gothic"/>
                          <a:cs typeface="Century Gothic"/>
                        </a:rPr>
                        <a:t>¿Sabes qué derechos tienen las personas que han sido privadas de su libertad por el sistema judicial?</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45</a:t>
            </a:fld>
            <a:endParaRPr lang="es-MX"/>
          </a:p>
        </p:txBody>
      </p:sp>
      <p:sp>
        <p:nvSpPr>
          <p:cNvPr id="5" name="1 Título"/>
          <p:cNvSpPr>
            <a:spLocks noGrp="1"/>
          </p:cNvSpPr>
          <p:nvPr>
            <p:ph type="title"/>
          </p:nvPr>
        </p:nvSpPr>
        <p:spPr>
          <a:xfrm>
            <a:off x="914400" y="571486"/>
            <a:ext cx="8229600" cy="1143000"/>
          </a:xfrm>
        </p:spPr>
        <p:txBody>
          <a:bodyPr>
            <a:noAutofit/>
          </a:bodyPr>
          <a:lstStyle/>
          <a:p>
            <a:pPr algn="ctr"/>
            <a:r>
              <a:rPr lang="es-MX" dirty="0" smtClean="0"/>
              <a:t>Producto 8. Proyecto integrado. Dibujo/Filosofía/Derecho. E.I.P. Elaboración de Proyecto. Segunda reunión.</a:t>
            </a:r>
            <a:endParaRPr lang="es-MX" dirty="0"/>
          </a:p>
        </p:txBody>
      </p:sp>
      <p:graphicFrame>
        <p:nvGraphicFramePr>
          <p:cNvPr id="6" name="5 Tabla"/>
          <p:cNvGraphicFramePr>
            <a:graphicFrameLocks noGrp="1"/>
          </p:cNvGraphicFramePr>
          <p:nvPr/>
        </p:nvGraphicFramePr>
        <p:xfrm>
          <a:off x="1714480" y="1785932"/>
          <a:ext cx="5643602" cy="2526431"/>
        </p:xfrm>
        <a:graphic>
          <a:graphicData uri="http://schemas.openxmlformats.org/drawingml/2006/table">
            <a:tbl>
              <a:tblPr/>
              <a:tblGrid>
                <a:gridCol w="2284454">
                  <a:extLst>
                    <a:ext uri="{9D8B030D-6E8A-4147-A177-3AD203B41FA5}">
                      <a16:colId xmlns="" xmlns:a16="http://schemas.microsoft.com/office/drawing/2014/main" val="20000"/>
                    </a:ext>
                  </a:extLst>
                </a:gridCol>
                <a:gridCol w="3359148">
                  <a:extLst>
                    <a:ext uri="{9D8B030D-6E8A-4147-A177-3AD203B41FA5}">
                      <a16:colId xmlns="" xmlns:a16="http://schemas.microsoft.com/office/drawing/2014/main" val="20001"/>
                    </a:ext>
                  </a:extLst>
                </a:gridCol>
              </a:tblGrid>
              <a:tr h="1282977">
                <a:tc>
                  <a:txBody>
                    <a:bodyPr/>
                    <a:lstStyle/>
                    <a:p>
                      <a:pPr indent="-269875">
                        <a:lnSpc>
                          <a:spcPct val="115000"/>
                        </a:lnSpc>
                        <a:spcAft>
                          <a:spcPts val="0"/>
                        </a:spcAft>
                      </a:pPr>
                      <a:r>
                        <a:rPr lang="es-ES" sz="900" b="1" dirty="0">
                          <a:solidFill>
                            <a:schemeClr val="tx1"/>
                          </a:solidFill>
                          <a:latin typeface="Century Gothic"/>
                          <a:ea typeface="Century Gothic"/>
                          <a:cs typeface="Century Gothic"/>
                        </a:rPr>
                        <a:t>6.</a:t>
                      </a:r>
                      <a:r>
                        <a:rPr lang="es-ES" sz="900" dirty="0">
                          <a:solidFill>
                            <a:schemeClr val="tx1"/>
                          </a:solidFill>
                          <a:latin typeface="Century Gothic"/>
                          <a:ea typeface="Century Gothic"/>
                          <a:cs typeface="Century Gothic"/>
                        </a:rPr>
                        <a:t> </a:t>
                      </a:r>
                      <a:r>
                        <a:rPr lang="es-ES" sz="900" b="1" dirty="0">
                          <a:solidFill>
                            <a:schemeClr val="tx1"/>
                          </a:solidFill>
                          <a:latin typeface="Century Gothic"/>
                          <a:ea typeface="Century Gothic"/>
                          <a:cs typeface="Century Gothic"/>
                        </a:rPr>
                        <a:t>Conectar.</a:t>
                      </a:r>
                      <a:endParaRPr lang="es-MX" sz="900" dirty="0">
                        <a:solidFill>
                          <a:schemeClr val="tx1"/>
                        </a:solidFill>
                        <a:latin typeface="Arial"/>
                        <a:ea typeface="Arial"/>
                      </a:endParaRPr>
                    </a:p>
                    <a:p>
                      <a:pPr indent="-269875">
                        <a:lnSpc>
                          <a:spcPct val="115000"/>
                        </a:lnSpc>
                        <a:spcAft>
                          <a:spcPts val="0"/>
                        </a:spcAft>
                        <a:tabLst>
                          <a:tab pos="270510" algn="l"/>
                        </a:tabLst>
                      </a:pPr>
                      <a:r>
                        <a:rPr lang="es-ES" sz="900" b="1" dirty="0">
                          <a:solidFill>
                            <a:schemeClr val="tx1"/>
                          </a:solidFill>
                          <a:latin typeface="Century Gothic"/>
                          <a:ea typeface="Century Gothic"/>
                          <a:cs typeface="Century Gothic"/>
                        </a:rPr>
                        <a:t>    </a:t>
                      </a:r>
                      <a:r>
                        <a:rPr lang="es-ES" sz="900" dirty="0">
                          <a:solidFill>
                            <a:schemeClr val="tx1"/>
                          </a:solidFill>
                          <a:latin typeface="Century Gothic"/>
                          <a:ea typeface="Century Gothic"/>
                          <a:cs typeface="Century Gothic"/>
                        </a:rPr>
                        <a:t>¿De qué manera  las </a:t>
                      </a:r>
                      <a:endParaRPr lang="es-MX" sz="900" dirty="0">
                        <a:solidFill>
                          <a:schemeClr val="tx1"/>
                        </a:solidFill>
                        <a:latin typeface="Arial"/>
                        <a:ea typeface="Arial"/>
                      </a:endParaRPr>
                    </a:p>
                    <a:p>
                      <a:pPr indent="-269875">
                        <a:lnSpc>
                          <a:spcPct val="115000"/>
                        </a:lnSpc>
                        <a:spcAft>
                          <a:spcPts val="0"/>
                        </a:spcAft>
                        <a:tabLst>
                          <a:tab pos="270510" algn="l"/>
                        </a:tabLst>
                      </a:pPr>
                      <a:r>
                        <a:rPr lang="es-ES" sz="900" dirty="0">
                          <a:solidFill>
                            <a:schemeClr val="tx1"/>
                          </a:solidFill>
                          <a:latin typeface="Century Gothic"/>
                          <a:ea typeface="Century Gothic"/>
                          <a:cs typeface="Century Gothic"/>
                        </a:rPr>
                        <a:t>     conclusiones de cada disciplina</a:t>
                      </a:r>
                      <a:endParaRPr lang="es-MX" sz="900" dirty="0">
                        <a:solidFill>
                          <a:schemeClr val="tx1"/>
                        </a:solidFill>
                        <a:latin typeface="Arial"/>
                        <a:ea typeface="Arial"/>
                      </a:endParaRPr>
                    </a:p>
                    <a:p>
                      <a:pPr indent="-269875">
                        <a:lnSpc>
                          <a:spcPct val="115000"/>
                        </a:lnSpc>
                        <a:spcAft>
                          <a:spcPts val="0"/>
                        </a:spcAft>
                        <a:tabLst>
                          <a:tab pos="270510" algn="l"/>
                        </a:tabLst>
                      </a:pPr>
                      <a:r>
                        <a:rPr lang="es-ES" sz="900" dirty="0">
                          <a:solidFill>
                            <a:schemeClr val="tx1"/>
                          </a:solidFill>
                          <a:latin typeface="Century Gothic"/>
                          <a:ea typeface="Century Gothic"/>
                          <a:cs typeface="Century Gothic"/>
                        </a:rPr>
                        <a:t>     se vincularán, para dar respuesta</a:t>
                      </a:r>
                      <a:endParaRPr lang="es-MX" sz="900" dirty="0">
                        <a:solidFill>
                          <a:schemeClr val="tx1"/>
                        </a:solidFill>
                        <a:latin typeface="Arial"/>
                        <a:ea typeface="Arial"/>
                      </a:endParaRPr>
                    </a:p>
                    <a:p>
                      <a:pPr indent="-269875">
                        <a:lnSpc>
                          <a:spcPct val="115000"/>
                        </a:lnSpc>
                        <a:spcAft>
                          <a:spcPts val="0"/>
                        </a:spcAft>
                        <a:tabLst>
                          <a:tab pos="270510" algn="l"/>
                        </a:tabLst>
                      </a:pPr>
                      <a:r>
                        <a:rPr lang="es-ES" sz="900" dirty="0">
                          <a:solidFill>
                            <a:schemeClr val="tx1"/>
                          </a:solidFill>
                          <a:latin typeface="Century Gothic"/>
                          <a:ea typeface="Century Gothic"/>
                          <a:cs typeface="Century Gothic"/>
                        </a:rPr>
                        <a:t>     a  la pregunta disparadora del</a:t>
                      </a:r>
                      <a:endParaRPr lang="es-MX" sz="900" dirty="0">
                        <a:solidFill>
                          <a:schemeClr val="tx1"/>
                        </a:solidFill>
                        <a:latin typeface="Arial"/>
                        <a:ea typeface="Arial"/>
                      </a:endParaRPr>
                    </a:p>
                    <a:p>
                      <a:pPr indent="-269875">
                        <a:lnSpc>
                          <a:spcPct val="115000"/>
                        </a:lnSpc>
                        <a:spcAft>
                          <a:spcPts val="0"/>
                        </a:spcAft>
                        <a:tabLst>
                          <a:tab pos="270510" algn="l"/>
                        </a:tabLst>
                      </a:pPr>
                      <a:r>
                        <a:rPr lang="es-ES" sz="900" dirty="0">
                          <a:solidFill>
                            <a:schemeClr val="tx1"/>
                          </a:solidFill>
                          <a:latin typeface="Century Gothic"/>
                          <a:ea typeface="Century Gothic"/>
                          <a:cs typeface="Century Gothic"/>
                        </a:rPr>
                        <a:t>     proyecto? </a:t>
                      </a:r>
                      <a:endParaRPr lang="es-MX" sz="900" dirty="0">
                        <a:solidFill>
                          <a:schemeClr val="tx1"/>
                        </a:solidFill>
                        <a:latin typeface="Arial"/>
                        <a:ea typeface="Arial"/>
                      </a:endParaRPr>
                    </a:p>
                    <a:p>
                      <a:pPr indent="-269875">
                        <a:lnSpc>
                          <a:spcPct val="115000"/>
                        </a:lnSpc>
                        <a:spcAft>
                          <a:spcPts val="0"/>
                        </a:spcAft>
                        <a:tabLst>
                          <a:tab pos="270510" algn="l"/>
                        </a:tabLst>
                      </a:pPr>
                      <a:r>
                        <a:rPr lang="es-ES" sz="900" dirty="0">
                          <a:solidFill>
                            <a:schemeClr val="tx1"/>
                          </a:solidFill>
                          <a:latin typeface="Century Gothic"/>
                          <a:ea typeface="Century Gothic"/>
                          <a:cs typeface="Century Gothic"/>
                        </a:rPr>
                        <a:t>     ¿Cuál será la   estrategia o</a:t>
                      </a:r>
                      <a:endParaRPr lang="es-MX" sz="900" dirty="0">
                        <a:solidFill>
                          <a:schemeClr val="tx1"/>
                        </a:solidFill>
                        <a:latin typeface="Arial"/>
                        <a:ea typeface="Arial"/>
                      </a:endParaRPr>
                    </a:p>
                    <a:p>
                      <a:pPr indent="-269875">
                        <a:lnSpc>
                          <a:spcPct val="115000"/>
                        </a:lnSpc>
                        <a:spcAft>
                          <a:spcPts val="0"/>
                        </a:spcAft>
                        <a:tabLst>
                          <a:tab pos="270510" algn="l"/>
                        </a:tabLst>
                      </a:pPr>
                      <a:r>
                        <a:rPr lang="es-ES" sz="900" dirty="0">
                          <a:solidFill>
                            <a:schemeClr val="tx1"/>
                          </a:solidFill>
                          <a:latin typeface="Century Gothic"/>
                          <a:ea typeface="Century Gothic"/>
                          <a:cs typeface="Century Gothic"/>
                        </a:rPr>
                        <a:t>     actividad  que se utilizará para </a:t>
                      </a:r>
                      <a:endParaRPr lang="es-MX" sz="900" dirty="0">
                        <a:solidFill>
                          <a:schemeClr val="tx1"/>
                        </a:solidFill>
                        <a:latin typeface="Arial"/>
                        <a:ea typeface="Arial"/>
                      </a:endParaRPr>
                    </a:p>
                    <a:p>
                      <a:pPr indent="-269875">
                        <a:lnSpc>
                          <a:spcPct val="115000"/>
                        </a:lnSpc>
                        <a:spcAft>
                          <a:spcPts val="0"/>
                        </a:spcAft>
                        <a:tabLst>
                          <a:tab pos="270510" algn="l"/>
                        </a:tabLst>
                      </a:pPr>
                      <a:r>
                        <a:rPr lang="es-ES" sz="900" dirty="0">
                          <a:solidFill>
                            <a:schemeClr val="tx1"/>
                          </a:solidFill>
                          <a:latin typeface="Century Gothic"/>
                          <a:ea typeface="Century Gothic"/>
                          <a:cs typeface="Century Gothic"/>
                        </a:rPr>
                        <a:t>     lograr que haya conciencia de </a:t>
                      </a:r>
                      <a:endParaRPr lang="es-MX" sz="900" dirty="0">
                        <a:solidFill>
                          <a:schemeClr val="tx1"/>
                        </a:solidFill>
                        <a:latin typeface="Arial"/>
                        <a:ea typeface="Arial"/>
                      </a:endParaRPr>
                    </a:p>
                    <a:p>
                      <a:pPr marL="270510" indent="-180340">
                        <a:lnSpc>
                          <a:spcPct val="115000"/>
                        </a:lnSpc>
                        <a:spcAft>
                          <a:spcPts val="0"/>
                        </a:spcAft>
                        <a:tabLst>
                          <a:tab pos="270510" algn="l"/>
                        </a:tabLst>
                      </a:pPr>
                      <a:r>
                        <a:rPr lang="es-ES" sz="900" dirty="0">
                          <a:solidFill>
                            <a:schemeClr val="tx1"/>
                          </a:solidFill>
                          <a:latin typeface="Century Gothic"/>
                          <a:ea typeface="Century Gothic"/>
                          <a:cs typeface="Century Gothic"/>
                        </a:rPr>
                        <a:t>     ello?</a:t>
                      </a:r>
                      <a:endParaRPr lang="es-MX" sz="9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900" dirty="0">
                          <a:solidFill>
                            <a:schemeClr val="tx1"/>
                          </a:solidFill>
                          <a:latin typeface="Century Gothic"/>
                          <a:ea typeface="Century Gothic"/>
                          <a:cs typeface="Century Gothic"/>
                        </a:rPr>
                        <a:t>Identificación personal de las características del hospital de cardiología y de la prisión de </a:t>
                      </a:r>
                      <a:r>
                        <a:rPr lang="es-ES" sz="900" dirty="0" err="1">
                          <a:solidFill>
                            <a:schemeClr val="tx1"/>
                          </a:solidFill>
                          <a:latin typeface="Century Gothic"/>
                          <a:ea typeface="Century Gothic"/>
                          <a:cs typeface="Century Gothic"/>
                        </a:rPr>
                        <a:t>Lecumberri</a:t>
                      </a:r>
                      <a:r>
                        <a:rPr lang="es-ES" sz="900" dirty="0">
                          <a:solidFill>
                            <a:schemeClr val="tx1"/>
                          </a:solidFill>
                          <a:latin typeface="Century Gothic"/>
                          <a:ea typeface="Century Gothic"/>
                          <a:cs typeface="Century Gothic"/>
                        </a:rPr>
                        <a:t>.</a:t>
                      </a:r>
                      <a:endParaRPr lang="es-MX" sz="900" dirty="0">
                        <a:solidFill>
                          <a:schemeClr val="tx1"/>
                        </a:solidFill>
                        <a:latin typeface="Arial"/>
                        <a:ea typeface="Arial"/>
                      </a:endParaRPr>
                    </a:p>
                    <a:p>
                      <a:pPr>
                        <a:lnSpc>
                          <a:spcPct val="115000"/>
                        </a:lnSpc>
                        <a:spcAft>
                          <a:spcPts val="0"/>
                        </a:spcAft>
                      </a:pPr>
                      <a:r>
                        <a:rPr lang="es-ES" sz="900" dirty="0">
                          <a:solidFill>
                            <a:schemeClr val="tx1"/>
                          </a:solidFill>
                          <a:latin typeface="Century Gothic"/>
                          <a:ea typeface="Century Gothic"/>
                          <a:cs typeface="Century Gothic"/>
                        </a:rPr>
                        <a:t>¿Qué harías para mejorar estructuralmente las prisiones con una base legal y filosófica?</a:t>
                      </a:r>
                      <a:endParaRPr lang="es-MX" sz="9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r h="860163">
                <a:tc>
                  <a:txBody>
                    <a:bodyPr/>
                    <a:lstStyle/>
                    <a:p>
                      <a:pPr>
                        <a:lnSpc>
                          <a:spcPct val="115000"/>
                        </a:lnSpc>
                        <a:spcAft>
                          <a:spcPts val="0"/>
                        </a:spcAft>
                      </a:pPr>
                      <a:r>
                        <a:rPr lang="es-ES" sz="900" b="1" dirty="0">
                          <a:solidFill>
                            <a:schemeClr val="tx1"/>
                          </a:solidFill>
                          <a:latin typeface="Century Gothic"/>
                          <a:ea typeface="Century Gothic"/>
                          <a:cs typeface="Century Gothic"/>
                        </a:rPr>
                        <a:t>  7.</a:t>
                      </a:r>
                      <a:r>
                        <a:rPr lang="es-ES" sz="900" dirty="0">
                          <a:solidFill>
                            <a:schemeClr val="tx1"/>
                          </a:solidFill>
                          <a:latin typeface="Century Gothic"/>
                          <a:ea typeface="Century Gothic"/>
                          <a:cs typeface="Century Gothic"/>
                        </a:rPr>
                        <a:t> </a:t>
                      </a:r>
                      <a:r>
                        <a:rPr lang="es-ES" sz="900" b="1" dirty="0">
                          <a:solidFill>
                            <a:schemeClr val="tx1"/>
                          </a:solidFill>
                          <a:latin typeface="Century Gothic"/>
                          <a:ea typeface="Century Gothic"/>
                          <a:cs typeface="Century Gothic"/>
                        </a:rPr>
                        <a:t>Evaluar la información generada.</a:t>
                      </a:r>
                      <a:endParaRPr lang="es-MX" sz="900" dirty="0">
                        <a:solidFill>
                          <a:schemeClr val="tx1"/>
                        </a:solidFill>
                        <a:latin typeface="Arial"/>
                        <a:ea typeface="Arial"/>
                      </a:endParaRPr>
                    </a:p>
                    <a:p>
                      <a:pPr marL="270510">
                        <a:lnSpc>
                          <a:spcPct val="115000"/>
                        </a:lnSpc>
                        <a:spcAft>
                          <a:spcPts val="0"/>
                        </a:spcAft>
                      </a:pPr>
                      <a:r>
                        <a:rPr lang="es-ES" sz="900" dirty="0">
                          <a:solidFill>
                            <a:schemeClr val="tx1"/>
                          </a:solidFill>
                          <a:latin typeface="Century Gothic"/>
                          <a:ea typeface="Century Gothic"/>
                          <a:cs typeface="Century Gothic"/>
                        </a:rPr>
                        <a:t>¿Qué otras investigaciones o asignaturas se pueden  proponer para complementar el proyecto?</a:t>
                      </a:r>
                      <a:endParaRPr lang="es-MX" sz="9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900" dirty="0">
                          <a:solidFill>
                            <a:schemeClr val="tx1"/>
                          </a:solidFill>
                          <a:latin typeface="Century Gothic"/>
                          <a:ea typeface="Century Gothic"/>
                          <a:cs typeface="Century Gothic"/>
                        </a:rPr>
                        <a:t>Relacionar con la sociología, psicología, trabajo social</a:t>
                      </a:r>
                      <a:endParaRPr lang="es-MX" sz="9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46</a:t>
            </a:fld>
            <a:endParaRPr lang="es-MX"/>
          </a:p>
        </p:txBody>
      </p:sp>
      <p:sp>
        <p:nvSpPr>
          <p:cNvPr id="5" name="1 Título"/>
          <p:cNvSpPr>
            <a:spLocks noGrp="1"/>
          </p:cNvSpPr>
          <p:nvPr>
            <p:ph type="title"/>
          </p:nvPr>
        </p:nvSpPr>
        <p:spPr>
          <a:xfrm>
            <a:off x="1142976" y="642924"/>
            <a:ext cx="7143800" cy="1143000"/>
          </a:xfrm>
        </p:spPr>
        <p:txBody>
          <a:bodyPr>
            <a:noAutofit/>
          </a:bodyPr>
          <a:lstStyle/>
          <a:p>
            <a:pPr algn="ctr"/>
            <a:r>
              <a:rPr lang="es-MX" dirty="0" smtClean="0"/>
              <a:t>Producto 8. Proyecto integrado. Dibujo/Filosofía/Derecho. E.I.P. Elaboración de Proyecto. Segunda reunión.</a:t>
            </a:r>
            <a:endParaRPr lang="es-MX" dirty="0"/>
          </a:p>
        </p:txBody>
      </p:sp>
      <p:sp>
        <p:nvSpPr>
          <p:cNvPr id="6" name="2 Marcador de contenido"/>
          <p:cNvSpPr txBox="1">
            <a:spLocks/>
          </p:cNvSpPr>
          <p:nvPr/>
        </p:nvSpPr>
        <p:spPr>
          <a:xfrm>
            <a:off x="1214414" y="1643056"/>
            <a:ext cx="8229600" cy="964704"/>
          </a:xfrm>
          <a:prstGeom prst="rect">
            <a:avLst/>
          </a:prstGeom>
          <a:noFill/>
          <a:ln>
            <a:noFill/>
          </a:ln>
        </p:spPr>
        <p:txBody>
          <a:bodyPr spcFirstLastPara="1" wrap="square" lIns="91425" tIns="91425" rIns="91425" bIns="91425" anchor="t" anchorCtr="0">
            <a:normAutofit/>
          </a:bodyPr>
          <a:lstStyle/>
          <a:p>
            <a:pPr marL="457200" marR="0" lvl="0" indent="-393700" algn="l" defTabSz="914400" rtl="0" eaLnBrk="1" fontAlgn="auto" latinLnBrk="0" hangingPunct="1">
              <a:lnSpc>
                <a:spcPct val="100000"/>
              </a:lnSpc>
              <a:spcBef>
                <a:spcPts val="600"/>
              </a:spcBef>
              <a:spcAft>
                <a:spcPts val="0"/>
              </a:spcAft>
              <a:buClr>
                <a:srgbClr val="25212A"/>
              </a:buClr>
              <a:buSzPts val="2600"/>
              <a:buFont typeface="Tinos"/>
              <a:buChar char="◈"/>
              <a:tabLst/>
              <a:defRPr/>
            </a:pPr>
            <a:r>
              <a:rPr kumimoji="0" lang="es-ES" b="1" i="0" u="none" strike="noStrike" kern="0" cap="none" spc="0" normalizeH="0" baseline="0" noProof="0" dirty="0" smtClean="0">
                <a:ln>
                  <a:noFill/>
                </a:ln>
                <a:solidFill>
                  <a:srgbClr val="25212A"/>
                </a:solidFill>
                <a:effectLst/>
                <a:uLnTx/>
                <a:uFillTx/>
                <a:latin typeface="Tinos"/>
                <a:ea typeface="Tinos"/>
                <a:cs typeface="Tinos"/>
                <a:sym typeface="Tinos"/>
              </a:rPr>
              <a:t>VI. Tiempos que se dedicarán al proyecto cada semana.</a:t>
            </a:r>
            <a:r>
              <a:rPr kumimoji="0" lang="es-ES" b="0" i="0" u="none" strike="noStrike" kern="0" cap="none" spc="0" normalizeH="0" baseline="0" noProof="0" dirty="0" smtClean="0">
                <a:ln>
                  <a:noFill/>
                </a:ln>
                <a:solidFill>
                  <a:srgbClr val="25212A"/>
                </a:solidFill>
                <a:effectLst/>
                <a:uLnTx/>
                <a:uFillTx/>
                <a:latin typeface="Tinos"/>
                <a:ea typeface="Tinos"/>
                <a:cs typeface="Tinos"/>
                <a:sym typeface="Tinos"/>
              </a:rPr>
              <a:t> </a:t>
            </a:r>
            <a:endParaRPr kumimoji="0" lang="es-MX" b="0" i="0" u="none" strike="noStrike" kern="0" cap="none" spc="0" normalizeH="0" baseline="0" noProof="0" dirty="0">
              <a:ln>
                <a:noFill/>
              </a:ln>
              <a:solidFill>
                <a:srgbClr val="25212A"/>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857356" y="2143122"/>
          <a:ext cx="5032580" cy="1895404"/>
        </p:xfrm>
        <a:graphic>
          <a:graphicData uri="http://schemas.openxmlformats.org/drawingml/2006/table">
            <a:tbl>
              <a:tblPr/>
              <a:tblGrid>
                <a:gridCol w="2472602">
                  <a:extLst>
                    <a:ext uri="{9D8B030D-6E8A-4147-A177-3AD203B41FA5}">
                      <a16:colId xmlns="" xmlns:a16="http://schemas.microsoft.com/office/drawing/2014/main" val="20000"/>
                    </a:ext>
                  </a:extLst>
                </a:gridCol>
                <a:gridCol w="2559978">
                  <a:extLst>
                    <a:ext uri="{9D8B030D-6E8A-4147-A177-3AD203B41FA5}">
                      <a16:colId xmlns="" xmlns:a16="http://schemas.microsoft.com/office/drawing/2014/main" val="20001"/>
                    </a:ext>
                  </a:extLst>
                </a:gridCol>
              </a:tblGrid>
              <a:tr h="476897">
                <a:tc>
                  <a:txBody>
                    <a:bodyPr/>
                    <a:lstStyle/>
                    <a:p>
                      <a:pPr marL="342900" lvl="0" indent="-342900" algn="ctr">
                        <a:lnSpc>
                          <a:spcPct val="115000"/>
                        </a:lnSpc>
                        <a:spcAft>
                          <a:spcPts val="0"/>
                        </a:spcAft>
                        <a:buFont typeface="+mj-lt"/>
                        <a:buAutoNum type="arabicPeriod"/>
                      </a:pPr>
                      <a:r>
                        <a:rPr lang="es-ES" sz="1400" dirty="0">
                          <a:solidFill>
                            <a:schemeClr val="tx1"/>
                          </a:solidFill>
                          <a:latin typeface="Century Gothic"/>
                          <a:ea typeface="Century Gothic"/>
                          <a:cs typeface="Century Gothic"/>
                        </a:rPr>
                        <a:t>¿Cuántas horas se trabajarán de manera  </a:t>
                      </a:r>
                      <a:endParaRPr lang="es-MX" sz="1400" dirty="0">
                        <a:solidFill>
                          <a:schemeClr val="tx1"/>
                        </a:solidFill>
                        <a:latin typeface="Arial"/>
                        <a:ea typeface="Arial"/>
                      </a:endParaRPr>
                    </a:p>
                    <a:p>
                      <a:pPr marL="457200" algn="ctr">
                        <a:lnSpc>
                          <a:spcPct val="115000"/>
                        </a:lnSpc>
                        <a:spcAft>
                          <a:spcPts val="0"/>
                        </a:spcAft>
                      </a:pPr>
                      <a:r>
                        <a:rPr lang="es-ES" sz="1400" dirty="0">
                          <a:solidFill>
                            <a:schemeClr val="tx1"/>
                          </a:solidFill>
                          <a:latin typeface="Century Gothic"/>
                          <a:ea typeface="Century Gothic"/>
                          <a:cs typeface="Century Gothic"/>
                        </a:rPr>
                        <a:t>disciplinaria ?</a:t>
                      </a:r>
                      <a:endParaRPr lang="es-MX" sz="14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400" b="1" dirty="0">
                          <a:solidFill>
                            <a:schemeClr val="tx1"/>
                          </a:solidFill>
                          <a:latin typeface="Century Gothic"/>
                          <a:ea typeface="Century Gothic"/>
                          <a:cs typeface="Century Gothic"/>
                        </a:rPr>
                        <a:t>2</a:t>
                      </a:r>
                      <a:r>
                        <a:rPr lang="es-ES" sz="1400" dirty="0">
                          <a:solidFill>
                            <a:schemeClr val="tx1"/>
                          </a:solidFill>
                          <a:latin typeface="Century Gothic"/>
                          <a:ea typeface="Century Gothic"/>
                          <a:cs typeface="Century Gothic"/>
                        </a:rPr>
                        <a:t>.  ¿Cuántas horas se trabajarán de manera interdisciplinaria?</a:t>
                      </a:r>
                      <a:endParaRPr lang="es-MX" sz="14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r h="880425">
                <a:tc>
                  <a:txBody>
                    <a:bodyPr/>
                    <a:lstStyle/>
                    <a:p>
                      <a:pPr>
                        <a:lnSpc>
                          <a:spcPct val="115000"/>
                        </a:lnSpc>
                        <a:spcAft>
                          <a:spcPts val="0"/>
                        </a:spcAft>
                      </a:pPr>
                      <a:r>
                        <a:rPr lang="es-ES" sz="1400" dirty="0" smtClean="0">
                          <a:solidFill>
                            <a:schemeClr val="tx1"/>
                          </a:solidFill>
                          <a:latin typeface="Century Gothic"/>
                          <a:ea typeface="Century Gothic"/>
                          <a:cs typeface="Century Gothic"/>
                        </a:rPr>
                        <a:t>1 hora </a:t>
                      </a:r>
                      <a:r>
                        <a:rPr lang="es-ES" sz="1400" dirty="0">
                          <a:solidFill>
                            <a:schemeClr val="tx1"/>
                          </a:solidFill>
                          <a:latin typeface="Century Gothic"/>
                          <a:ea typeface="Century Gothic"/>
                          <a:cs typeface="Century Gothic"/>
                        </a:rPr>
                        <a:t>por semana durante las primeras cuatro semanas para el trabajo disciplinario.</a:t>
                      </a:r>
                      <a:endParaRPr lang="es-MX" sz="14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smtClean="0">
                          <a:solidFill>
                            <a:schemeClr val="tx1"/>
                          </a:solidFill>
                          <a:latin typeface="Century Gothic"/>
                          <a:ea typeface="Century Gothic"/>
                          <a:cs typeface="Century Gothic"/>
                        </a:rPr>
                        <a:t>1 hora </a:t>
                      </a:r>
                      <a:r>
                        <a:rPr lang="es-ES" sz="1400" dirty="0">
                          <a:solidFill>
                            <a:schemeClr val="tx1"/>
                          </a:solidFill>
                          <a:latin typeface="Century Gothic"/>
                          <a:ea typeface="Century Gothic"/>
                          <a:cs typeface="Century Gothic"/>
                        </a:rPr>
                        <a:t>por semana durante las siguientes </a:t>
                      </a:r>
                      <a:r>
                        <a:rPr lang="es-ES" sz="1400" dirty="0" smtClean="0">
                          <a:solidFill>
                            <a:schemeClr val="tx1"/>
                          </a:solidFill>
                          <a:latin typeface="Century Gothic"/>
                          <a:ea typeface="Century Gothic"/>
                          <a:cs typeface="Century Gothic"/>
                        </a:rPr>
                        <a:t>cuatro semanas </a:t>
                      </a:r>
                      <a:r>
                        <a:rPr lang="es-ES" sz="1400" dirty="0">
                          <a:solidFill>
                            <a:schemeClr val="tx1"/>
                          </a:solidFill>
                          <a:latin typeface="Century Gothic"/>
                          <a:ea typeface="Century Gothic"/>
                          <a:cs typeface="Century Gothic"/>
                        </a:rPr>
                        <a:t>para el trabajo interdisciplinario</a:t>
                      </a:r>
                      <a:endParaRPr lang="es-MX" sz="14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47</a:t>
            </a:fld>
            <a:endParaRPr lang="es-MX"/>
          </a:p>
        </p:txBody>
      </p:sp>
      <p:sp>
        <p:nvSpPr>
          <p:cNvPr id="5" name="1 Título"/>
          <p:cNvSpPr>
            <a:spLocks noGrp="1"/>
          </p:cNvSpPr>
          <p:nvPr>
            <p:ph type="title"/>
          </p:nvPr>
        </p:nvSpPr>
        <p:spPr>
          <a:xfrm>
            <a:off x="1214414" y="571486"/>
            <a:ext cx="7072362" cy="1143000"/>
          </a:xfrm>
        </p:spPr>
        <p:txBody>
          <a:bodyPr>
            <a:noAutofit/>
          </a:bodyPr>
          <a:lstStyle/>
          <a:p>
            <a:r>
              <a:rPr lang="es-MX" dirty="0" smtClean="0"/>
              <a:t>Producto 8. Proyecto integrado. Dibujo/Filosofía/Derecho. E.I.P. Elaboración de Proyecto. Segunda reunión.</a:t>
            </a:r>
            <a:endParaRPr lang="es-MX" dirty="0"/>
          </a:p>
        </p:txBody>
      </p:sp>
      <p:sp>
        <p:nvSpPr>
          <p:cNvPr id="6" name="2 Marcador de contenido"/>
          <p:cNvSpPr txBox="1">
            <a:spLocks/>
          </p:cNvSpPr>
          <p:nvPr/>
        </p:nvSpPr>
        <p:spPr>
          <a:xfrm>
            <a:off x="1071538" y="1714494"/>
            <a:ext cx="7043758" cy="820688"/>
          </a:xfrm>
          <a:prstGeom prst="rect">
            <a:avLst/>
          </a:prstGeom>
          <a:noFill/>
          <a:ln>
            <a:noFill/>
          </a:ln>
        </p:spPr>
        <p:txBody>
          <a:bodyPr spcFirstLastPara="1" wrap="square" lIns="91425" tIns="91425" rIns="91425" bIns="91425" anchor="t" anchorCtr="0">
            <a:normAutofit/>
          </a:bodyPr>
          <a:lstStyle/>
          <a:p>
            <a:pPr marL="457200" marR="0" lvl="0" indent="-393700" algn="l" defTabSz="914400" rtl="0" eaLnBrk="1" fontAlgn="auto" latinLnBrk="0" hangingPunct="1">
              <a:lnSpc>
                <a:spcPct val="100000"/>
              </a:lnSpc>
              <a:spcBef>
                <a:spcPts val="600"/>
              </a:spcBef>
              <a:spcAft>
                <a:spcPts val="0"/>
              </a:spcAft>
              <a:buClr>
                <a:srgbClr val="25212A"/>
              </a:buClr>
              <a:buSzPts val="2600"/>
              <a:buFont typeface="Tinos"/>
              <a:buChar char="◈"/>
              <a:tabLst/>
              <a:defRPr/>
            </a:pPr>
            <a:r>
              <a:rPr kumimoji="0" lang="es-ES" b="1" i="0" u="none" strike="noStrike" kern="0" cap="none" spc="0" normalizeH="0" baseline="0" noProof="0" dirty="0" smtClean="0">
                <a:ln>
                  <a:noFill/>
                </a:ln>
                <a:solidFill>
                  <a:srgbClr val="25212A"/>
                </a:solidFill>
                <a:effectLst/>
                <a:uLnTx/>
                <a:uFillTx/>
                <a:latin typeface="Tinos"/>
                <a:ea typeface="Tinos"/>
                <a:cs typeface="Tinos"/>
                <a:sym typeface="Tinos"/>
              </a:rPr>
              <a:t>VII. Presentación del proyecto (producto).</a:t>
            </a:r>
            <a:endParaRPr kumimoji="0" lang="es-MX" b="0" i="0" u="none" strike="noStrike" kern="0" cap="none" spc="0" normalizeH="0" baseline="0" noProof="0" dirty="0">
              <a:ln>
                <a:noFill/>
              </a:ln>
              <a:solidFill>
                <a:srgbClr val="25212A"/>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285852" y="2420888"/>
          <a:ext cx="7143800" cy="1896547"/>
        </p:xfrm>
        <a:graphic>
          <a:graphicData uri="http://schemas.openxmlformats.org/drawingml/2006/table">
            <a:tbl>
              <a:tblPr/>
              <a:tblGrid>
                <a:gridCol w="7143800">
                  <a:extLst>
                    <a:ext uri="{9D8B030D-6E8A-4147-A177-3AD203B41FA5}">
                      <a16:colId xmlns="" xmlns:a16="http://schemas.microsoft.com/office/drawing/2014/main" val="20000"/>
                    </a:ext>
                  </a:extLst>
                </a:gridCol>
              </a:tblGrid>
              <a:tr h="454540">
                <a:tc>
                  <a:txBody>
                    <a:bodyPr/>
                    <a:lstStyle/>
                    <a:p>
                      <a:pPr marL="342900" lvl="0" indent="-342900" algn="ctr">
                        <a:lnSpc>
                          <a:spcPct val="115000"/>
                        </a:lnSpc>
                        <a:buFont typeface="+mj-lt"/>
                        <a:buAutoNum type="arabicPeriod"/>
                      </a:pPr>
                      <a:r>
                        <a:rPr lang="es-ES" sz="1100" u="none" strike="noStrike" dirty="0">
                          <a:solidFill>
                            <a:schemeClr val="tx1"/>
                          </a:solidFill>
                          <a:latin typeface="Century Gothic"/>
                          <a:ea typeface="Century Gothic"/>
                          <a:cs typeface="Century Gothic"/>
                        </a:rPr>
                        <a:t>¿Qué se presentará?   </a:t>
                      </a:r>
                      <a:r>
                        <a:rPr lang="es-ES" sz="1100" b="1" u="none" strike="noStrike" dirty="0">
                          <a:solidFill>
                            <a:schemeClr val="tx1"/>
                          </a:solidFill>
                          <a:latin typeface="Century Gothic"/>
                          <a:ea typeface="Century Gothic"/>
                          <a:cs typeface="Century Gothic"/>
                        </a:rPr>
                        <a:t>2</a:t>
                      </a:r>
                      <a:r>
                        <a:rPr lang="es-ES" sz="1100" u="none" strike="noStrike" dirty="0">
                          <a:solidFill>
                            <a:schemeClr val="tx1"/>
                          </a:solidFill>
                          <a:latin typeface="Century Gothic"/>
                          <a:ea typeface="Century Gothic"/>
                          <a:cs typeface="Century Gothic"/>
                        </a:rPr>
                        <a:t>. ¿Cuándo?   </a:t>
                      </a:r>
                      <a:r>
                        <a:rPr lang="es-ES" sz="1100" b="1" u="none" strike="noStrike" dirty="0">
                          <a:solidFill>
                            <a:schemeClr val="tx1"/>
                          </a:solidFill>
                          <a:latin typeface="Century Gothic"/>
                          <a:ea typeface="Century Gothic"/>
                          <a:cs typeface="Century Gothic"/>
                        </a:rPr>
                        <a:t>3.</a:t>
                      </a:r>
                      <a:r>
                        <a:rPr lang="es-ES" sz="1100" u="none" strike="noStrike" dirty="0">
                          <a:solidFill>
                            <a:schemeClr val="tx1"/>
                          </a:solidFill>
                          <a:latin typeface="Century Gothic"/>
                          <a:ea typeface="Century Gothic"/>
                          <a:cs typeface="Century Gothic"/>
                        </a:rPr>
                        <a:t> ¿Cómo?  4. ¿Dónde?   </a:t>
                      </a:r>
                      <a:r>
                        <a:rPr lang="es-ES" sz="1100" b="1" u="none" strike="noStrike" dirty="0">
                          <a:solidFill>
                            <a:schemeClr val="tx1"/>
                          </a:solidFill>
                          <a:latin typeface="Century Gothic"/>
                          <a:ea typeface="Century Gothic"/>
                          <a:cs typeface="Century Gothic"/>
                        </a:rPr>
                        <a:t>4</a:t>
                      </a:r>
                      <a:r>
                        <a:rPr lang="es-ES" sz="1100" u="none" strike="noStrike" dirty="0">
                          <a:solidFill>
                            <a:schemeClr val="tx1"/>
                          </a:solidFill>
                          <a:latin typeface="Century Gothic"/>
                          <a:ea typeface="Century Gothic"/>
                          <a:cs typeface="Century Gothic"/>
                        </a:rPr>
                        <a:t>. ¿Con qué?</a:t>
                      </a:r>
                      <a:endParaRPr lang="es-MX" sz="1100" u="none" strike="noStrike" dirty="0">
                        <a:solidFill>
                          <a:schemeClr val="tx1"/>
                        </a:solidFill>
                        <a:latin typeface="Arial"/>
                        <a:ea typeface="Arial"/>
                        <a:cs typeface="Arial"/>
                      </a:endParaRPr>
                    </a:p>
                    <a:p>
                      <a:pPr marL="457200" algn="ctr">
                        <a:lnSpc>
                          <a:spcPct val="115000"/>
                        </a:lnSpc>
                      </a:pPr>
                      <a:r>
                        <a:rPr lang="es-ES" sz="1100" b="1" dirty="0">
                          <a:solidFill>
                            <a:schemeClr val="tx1"/>
                          </a:solidFill>
                          <a:latin typeface="Century Gothic"/>
                          <a:ea typeface="Century Gothic"/>
                          <a:cs typeface="Century Gothic"/>
                        </a:rPr>
                        <a:t>5</a:t>
                      </a:r>
                      <a:r>
                        <a:rPr lang="es-ES" sz="1100" dirty="0">
                          <a:solidFill>
                            <a:schemeClr val="tx1"/>
                          </a:solidFill>
                          <a:latin typeface="Century Gothic"/>
                          <a:ea typeface="Century Gothic"/>
                          <a:cs typeface="Century Gothic"/>
                        </a:rPr>
                        <a:t>. ¿A quién, por qué y para qué?  </a:t>
                      </a:r>
                      <a:endParaRPr lang="es-MX" sz="1100" dirty="0">
                        <a:solidFill>
                          <a:schemeClr val="tx1"/>
                        </a:solidFill>
                        <a:latin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r h="910768">
                <a:tc>
                  <a:txBody>
                    <a:bodyPr/>
                    <a:lstStyle/>
                    <a:p>
                      <a:pPr>
                        <a:lnSpc>
                          <a:spcPct val="115000"/>
                        </a:lnSpc>
                        <a:spcAft>
                          <a:spcPts val="0"/>
                        </a:spcAft>
                      </a:pPr>
                      <a:r>
                        <a:rPr lang="es-ES" sz="1100" dirty="0">
                          <a:solidFill>
                            <a:schemeClr val="tx1"/>
                          </a:solidFill>
                          <a:latin typeface="Century Gothic"/>
                          <a:ea typeface="Century Gothic"/>
                          <a:cs typeface="Century Gothic"/>
                        </a:rPr>
                        <a:t>Se buscaría presentar el trabajo a la comunidad de la  Preparatoria, para ilustrar los alcances de la investigación interdisciplinaria, de ser posible se presentaría al Director del Reclusorio Oriente para proponer </a:t>
                      </a:r>
                      <a:r>
                        <a:rPr lang="es-ES" sz="1100" dirty="0" smtClean="0">
                          <a:solidFill>
                            <a:schemeClr val="tx1"/>
                          </a:solidFill>
                          <a:latin typeface="Century Gothic"/>
                          <a:ea typeface="Century Gothic"/>
                          <a:cs typeface="Century Gothic"/>
                        </a:rPr>
                        <a:t>mejoras u </a:t>
                      </a:r>
                      <a:r>
                        <a:rPr lang="es-ES" sz="1100" dirty="0" smtClean="0">
                          <a:solidFill>
                            <a:schemeClr val="tx1"/>
                          </a:solidFill>
                          <a:latin typeface="Century Gothic"/>
                          <a:ea typeface="Century Gothic"/>
                          <a:cs typeface="Century Gothic"/>
                        </a:rPr>
                        <a:t>observaciones.</a:t>
                      </a:r>
                    </a:p>
                    <a:p>
                      <a:pPr>
                        <a:lnSpc>
                          <a:spcPct val="115000"/>
                        </a:lnSpc>
                        <a:spcAft>
                          <a:spcPts val="0"/>
                        </a:spcAft>
                      </a:pPr>
                      <a:r>
                        <a:rPr lang="es-ES" sz="1100" dirty="0" smtClean="0">
                          <a:solidFill>
                            <a:schemeClr val="tx1"/>
                          </a:solidFill>
                          <a:latin typeface="Century Gothic"/>
                          <a:ea typeface="Arial"/>
                        </a:rPr>
                        <a:t>Hacemos este proyecto para que el alumno analice y evalúe las características del panóptico, desde las perspectivas</a:t>
                      </a:r>
                      <a:r>
                        <a:rPr lang="es-ES" sz="1100" baseline="0" dirty="0" smtClean="0">
                          <a:solidFill>
                            <a:schemeClr val="tx1"/>
                          </a:solidFill>
                          <a:latin typeface="Century Gothic"/>
                          <a:ea typeface="Arial"/>
                        </a:rPr>
                        <a:t> arquitectónica, filosófica, política y legal, por la necesidad de generar un aprendizaje significativo en </a:t>
                      </a:r>
                      <a:r>
                        <a:rPr lang="es-ES" sz="1100" baseline="0" smtClean="0">
                          <a:solidFill>
                            <a:schemeClr val="tx1"/>
                          </a:solidFill>
                          <a:latin typeface="Century Gothic"/>
                          <a:ea typeface="Arial"/>
                        </a:rPr>
                        <a:t>el alumnado.</a:t>
                      </a:r>
                    </a:p>
                    <a:p>
                      <a:pPr>
                        <a:lnSpc>
                          <a:spcPct val="115000"/>
                        </a:lnSpc>
                        <a:spcAft>
                          <a:spcPts val="0"/>
                        </a:spcAft>
                      </a:pPr>
                      <a:endParaRPr lang="es-MX" sz="11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48</a:t>
            </a:fld>
            <a:endParaRPr lang="es-MX"/>
          </a:p>
        </p:txBody>
      </p:sp>
      <p:sp>
        <p:nvSpPr>
          <p:cNvPr id="5" name="1 Título"/>
          <p:cNvSpPr>
            <a:spLocks noGrp="1"/>
          </p:cNvSpPr>
          <p:nvPr>
            <p:ph type="title"/>
          </p:nvPr>
        </p:nvSpPr>
        <p:spPr>
          <a:xfrm>
            <a:off x="1357290" y="642932"/>
            <a:ext cx="7286676" cy="1143000"/>
          </a:xfrm>
        </p:spPr>
        <p:txBody>
          <a:bodyPr>
            <a:noAutofit/>
          </a:bodyPr>
          <a:lstStyle/>
          <a:p>
            <a:pPr algn="ctr"/>
            <a:r>
              <a:rPr lang="es-MX" dirty="0" smtClean="0"/>
              <a:t>Producto 8. Proyecto integrado. Dibujo/Filosofía/Derecho. E.I.P. Elaboración de Proyecto. Segunda reunión.</a:t>
            </a:r>
            <a:endParaRPr lang="es-MX" dirty="0"/>
          </a:p>
        </p:txBody>
      </p:sp>
      <p:sp>
        <p:nvSpPr>
          <p:cNvPr id="6" name="2 Marcador de contenido"/>
          <p:cNvSpPr txBox="1">
            <a:spLocks/>
          </p:cNvSpPr>
          <p:nvPr/>
        </p:nvSpPr>
        <p:spPr>
          <a:xfrm>
            <a:off x="1285852" y="1643056"/>
            <a:ext cx="8229600" cy="460647"/>
          </a:xfrm>
          <a:prstGeom prst="rect">
            <a:avLst/>
          </a:prstGeom>
          <a:noFill/>
          <a:ln>
            <a:noFill/>
          </a:ln>
        </p:spPr>
        <p:txBody>
          <a:bodyPr spcFirstLastPara="1" wrap="square" lIns="91425" tIns="91425" rIns="91425" bIns="91425" anchor="t" anchorCtr="0">
            <a:normAutofit fontScale="62500" lnSpcReduction="20000"/>
          </a:bodyPr>
          <a:lstStyle/>
          <a:p>
            <a:pPr marL="457200" marR="0" lvl="0" indent="-393700" algn="l" defTabSz="914400" rtl="0" eaLnBrk="1" fontAlgn="auto" latinLnBrk="0" hangingPunct="1">
              <a:lnSpc>
                <a:spcPct val="100000"/>
              </a:lnSpc>
              <a:spcBef>
                <a:spcPts val="600"/>
              </a:spcBef>
              <a:spcAft>
                <a:spcPts val="0"/>
              </a:spcAft>
              <a:buClr>
                <a:srgbClr val="25212A"/>
              </a:buClr>
              <a:buSzPts val="2600"/>
              <a:buFont typeface="Tinos"/>
              <a:buChar char="◈"/>
              <a:tabLst/>
              <a:defRPr/>
            </a:pPr>
            <a:r>
              <a:rPr kumimoji="0" lang="es-ES" sz="2400" b="1" i="0" u="none" strike="noStrike" kern="0" cap="none" spc="0" normalizeH="0" baseline="0" noProof="0" dirty="0" smtClean="0">
                <a:ln>
                  <a:noFill/>
                </a:ln>
                <a:solidFill>
                  <a:srgbClr val="25212A"/>
                </a:solidFill>
                <a:effectLst/>
                <a:uLnTx/>
                <a:uFillTx/>
                <a:latin typeface="Tinos"/>
                <a:ea typeface="Tinos"/>
                <a:cs typeface="Tinos"/>
                <a:sym typeface="Tinos"/>
              </a:rPr>
              <a:t>VIII. Evaluación del Proyecto.</a:t>
            </a:r>
            <a:endParaRPr kumimoji="0" lang="es-MX" sz="2400" b="0" i="0" u="none" strike="noStrike" kern="0" cap="none" spc="0" normalizeH="0" baseline="0" noProof="0" dirty="0" smtClean="0">
              <a:ln>
                <a:noFill/>
              </a:ln>
              <a:solidFill>
                <a:srgbClr val="25212A"/>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357290" y="2063440"/>
          <a:ext cx="6715173" cy="2222822"/>
        </p:xfrm>
        <a:graphic>
          <a:graphicData uri="http://schemas.openxmlformats.org/drawingml/2006/table">
            <a:tbl>
              <a:tblPr/>
              <a:tblGrid>
                <a:gridCol w="2116249">
                  <a:extLst>
                    <a:ext uri="{9D8B030D-6E8A-4147-A177-3AD203B41FA5}">
                      <a16:colId xmlns="" xmlns:a16="http://schemas.microsoft.com/office/drawing/2014/main" val="20000"/>
                    </a:ext>
                  </a:extLst>
                </a:gridCol>
                <a:gridCol w="2116249">
                  <a:extLst>
                    <a:ext uri="{9D8B030D-6E8A-4147-A177-3AD203B41FA5}">
                      <a16:colId xmlns="" xmlns:a16="http://schemas.microsoft.com/office/drawing/2014/main" val="20001"/>
                    </a:ext>
                  </a:extLst>
                </a:gridCol>
                <a:gridCol w="2482675">
                  <a:extLst>
                    <a:ext uri="{9D8B030D-6E8A-4147-A177-3AD203B41FA5}">
                      <a16:colId xmlns="" xmlns:a16="http://schemas.microsoft.com/office/drawing/2014/main" val="20002"/>
                    </a:ext>
                  </a:extLst>
                </a:gridCol>
              </a:tblGrid>
              <a:tr h="762044">
                <a:tc>
                  <a:txBody>
                    <a:bodyPr/>
                    <a:lstStyle/>
                    <a:p>
                      <a:pPr algn="ctr">
                        <a:lnSpc>
                          <a:spcPct val="115000"/>
                        </a:lnSpc>
                        <a:spcAft>
                          <a:spcPts val="0"/>
                        </a:spcAft>
                      </a:pPr>
                      <a:r>
                        <a:rPr lang="es-ES" sz="1000" dirty="0">
                          <a:solidFill>
                            <a:schemeClr val="tx1"/>
                          </a:solidFill>
                          <a:latin typeface="Century Gothic"/>
                          <a:ea typeface="Century Gothic"/>
                          <a:cs typeface="Century Gothic"/>
                        </a:rPr>
                        <a:t>1. ¿Qué aspectos se evaluarán?</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dirty="0">
                          <a:solidFill>
                            <a:schemeClr val="tx1"/>
                          </a:solidFill>
                          <a:latin typeface="Century Gothic"/>
                          <a:ea typeface="Century Gothic"/>
                          <a:cs typeface="Century Gothic"/>
                        </a:rPr>
                        <a:t>2. ¿Cuáles son los criterios que se utilizarán para evaluar cada aspecto?</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dirty="0">
                          <a:solidFill>
                            <a:schemeClr val="tx1"/>
                          </a:solidFill>
                          <a:latin typeface="Century Gothic"/>
                          <a:ea typeface="Century Gothic"/>
                          <a:cs typeface="Century Gothic"/>
                        </a:rPr>
                        <a:t>3. Herramientas e instrumentos de evaluación que se utilizarán.</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 xmlns:a16="http://schemas.microsoft.com/office/drawing/2014/main" val="10000"/>
                  </a:ext>
                </a:extLst>
              </a:tr>
              <a:tr h="1460778">
                <a:tc>
                  <a:txBody>
                    <a:bodyPr/>
                    <a:lstStyle/>
                    <a:p>
                      <a:pPr>
                        <a:lnSpc>
                          <a:spcPct val="115000"/>
                        </a:lnSpc>
                        <a:spcAft>
                          <a:spcPts val="0"/>
                        </a:spcAft>
                      </a:pPr>
                      <a:r>
                        <a:rPr lang="es-ES" sz="1000" dirty="0">
                          <a:solidFill>
                            <a:schemeClr val="tx1"/>
                          </a:solidFill>
                          <a:latin typeface="Century Gothic"/>
                          <a:ea typeface="Century Gothic"/>
                          <a:cs typeface="Century Gothic"/>
                        </a:rPr>
                        <a:t>Cada profesor evaluará de conformidad con su programa de estudios la existencia de elementos concretos de cada asignatura que deberán dominarse.</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dirty="0">
                          <a:solidFill>
                            <a:schemeClr val="tx1"/>
                          </a:solidFill>
                          <a:latin typeface="Century Gothic"/>
                          <a:ea typeface="Century Gothic"/>
                          <a:cs typeface="Century Gothic"/>
                        </a:rPr>
                        <a:t>Duración</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Impacto</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Asertividad</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Pertinencia</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Efectividad</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Claridad en la información</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Veracidad</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dirty="0">
                          <a:solidFill>
                            <a:schemeClr val="tx1"/>
                          </a:solidFill>
                          <a:latin typeface="Century Gothic"/>
                          <a:ea typeface="Century Gothic"/>
                          <a:cs typeface="Century Gothic"/>
                        </a:rPr>
                        <a:t>Rúbricas</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Plataformas</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Aplicaciones</a:t>
                      </a:r>
                      <a:endParaRPr lang="es-MX" sz="1000" dirty="0">
                        <a:solidFill>
                          <a:schemeClr val="tx1"/>
                        </a:solidFill>
                        <a:latin typeface="Arial"/>
                        <a:ea typeface="Arial"/>
                      </a:endParaRPr>
                    </a:p>
                    <a:p>
                      <a:pPr>
                        <a:lnSpc>
                          <a:spcPct val="115000"/>
                        </a:lnSpc>
                        <a:spcAft>
                          <a:spcPts val="0"/>
                        </a:spcAft>
                      </a:pPr>
                      <a:r>
                        <a:rPr lang="es-ES" sz="1000" dirty="0">
                          <a:solidFill>
                            <a:schemeClr val="tx1"/>
                          </a:solidFill>
                          <a:latin typeface="Century Gothic"/>
                          <a:ea typeface="Century Gothic"/>
                          <a:cs typeface="Century Gothic"/>
                        </a:rPr>
                        <a:t>Entrevistas</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49</a:t>
            </a:fld>
            <a:endParaRPr lang="es-MX"/>
          </a:p>
        </p:txBody>
      </p:sp>
      <p:sp>
        <p:nvSpPr>
          <p:cNvPr id="5" name="1 Título"/>
          <p:cNvSpPr>
            <a:spLocks noGrp="1"/>
          </p:cNvSpPr>
          <p:nvPr>
            <p:ph type="title"/>
          </p:nvPr>
        </p:nvSpPr>
        <p:spPr>
          <a:xfrm>
            <a:off x="4071934" y="714362"/>
            <a:ext cx="6143668" cy="714372"/>
          </a:xfrm>
        </p:spPr>
        <p:txBody>
          <a:bodyPr/>
          <a:lstStyle/>
          <a:p>
            <a:r>
              <a:rPr lang="es-MX" sz="4000" dirty="0" smtClean="0"/>
              <a:t/>
            </a:r>
            <a:br>
              <a:rPr lang="es-MX" sz="4000" dirty="0" smtClean="0"/>
            </a:br>
            <a:r>
              <a:rPr lang="es-MX" sz="4000" dirty="0" smtClean="0"/>
              <a:t/>
            </a:r>
            <a:br>
              <a:rPr lang="es-MX" sz="4000" dirty="0" smtClean="0"/>
            </a:br>
            <a:r>
              <a:rPr lang="es-MX" dirty="0" smtClean="0"/>
              <a:t> Fotos Segunda reunión.</a:t>
            </a:r>
          </a:p>
        </p:txBody>
      </p:sp>
      <p:pic>
        <p:nvPicPr>
          <p:cNvPr id="6" name="5 Imagen" descr="20180213_143313.jpg"/>
          <p:cNvPicPr>
            <a:picLocks noChangeAspect="1"/>
          </p:cNvPicPr>
          <p:nvPr/>
        </p:nvPicPr>
        <p:blipFill>
          <a:blip r:embed="rId2" cstate="print"/>
          <a:stretch>
            <a:fillRect/>
          </a:stretch>
        </p:blipFill>
        <p:spPr>
          <a:xfrm>
            <a:off x="1357290" y="1428742"/>
            <a:ext cx="2143140" cy="2857520"/>
          </a:xfrm>
          <a:prstGeom prst="rect">
            <a:avLst/>
          </a:prstGeom>
          <a:ln>
            <a:noFill/>
          </a:ln>
          <a:effectLst>
            <a:softEdge rad="112500"/>
          </a:effectLst>
        </p:spPr>
      </p:pic>
      <p:pic>
        <p:nvPicPr>
          <p:cNvPr id="7" name="6 Imagen" descr="20180213_143333.jpg"/>
          <p:cNvPicPr>
            <a:picLocks noChangeAspect="1"/>
          </p:cNvPicPr>
          <p:nvPr/>
        </p:nvPicPr>
        <p:blipFill>
          <a:blip r:embed="rId3" cstate="print"/>
          <a:stretch>
            <a:fillRect/>
          </a:stretch>
        </p:blipFill>
        <p:spPr>
          <a:xfrm>
            <a:off x="3571868" y="1857370"/>
            <a:ext cx="2571768" cy="1928826"/>
          </a:xfrm>
          <a:prstGeom prst="rect">
            <a:avLst/>
          </a:prstGeom>
          <a:ln>
            <a:noFill/>
          </a:ln>
          <a:effectLst>
            <a:softEdge rad="112500"/>
          </a:effectLst>
        </p:spPr>
      </p:pic>
      <p:pic>
        <p:nvPicPr>
          <p:cNvPr id="8" name="7 Imagen" descr="20180213_143404.jpg"/>
          <p:cNvPicPr>
            <a:picLocks noChangeAspect="1"/>
          </p:cNvPicPr>
          <p:nvPr/>
        </p:nvPicPr>
        <p:blipFill>
          <a:blip r:embed="rId4" cstate="print"/>
          <a:stretch>
            <a:fillRect/>
          </a:stretch>
        </p:blipFill>
        <p:spPr>
          <a:xfrm>
            <a:off x="6215074" y="1928808"/>
            <a:ext cx="2286017" cy="1714512"/>
          </a:xfrm>
          <a:prstGeom prst="rect">
            <a:avLst/>
          </a:prstGeom>
          <a:ln>
            <a:noFill/>
          </a:ln>
          <a:effectLst>
            <a:softEdge rad="112500"/>
          </a:effectLst>
        </p:spPr>
      </p:pic>
      <p:sp>
        <p:nvSpPr>
          <p:cNvPr id="9" name="8 Rectángulo"/>
          <p:cNvSpPr/>
          <p:nvPr/>
        </p:nvSpPr>
        <p:spPr>
          <a:xfrm>
            <a:off x="1285852" y="571486"/>
            <a:ext cx="2807179" cy="707886"/>
          </a:xfrm>
          <a:prstGeom prst="rect">
            <a:avLst/>
          </a:prstGeom>
        </p:spPr>
        <p:txBody>
          <a:bodyPr wrap="none">
            <a:spAutoFit/>
          </a:bodyPr>
          <a:lstStyle/>
          <a:p>
            <a:r>
              <a:rPr lang="es-MX" sz="4000" b="1" dirty="0" smtClean="0">
                <a:latin typeface="Oswald"/>
              </a:rPr>
              <a:t>Proyecto 9</a:t>
            </a:r>
            <a:endParaRPr lang="es-MX" sz="4000" b="1" dirty="0">
              <a:latin typeface="Oswald"/>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5</a:t>
            </a:fld>
            <a:endParaRPr lang="es-MX"/>
          </a:p>
        </p:txBody>
      </p:sp>
      <p:sp>
        <p:nvSpPr>
          <p:cNvPr id="5" name="1 Título"/>
          <p:cNvSpPr txBox="1">
            <a:spLocks/>
          </p:cNvSpPr>
          <p:nvPr/>
        </p:nvSpPr>
        <p:spPr>
          <a:xfrm>
            <a:off x="1214414" y="357172"/>
            <a:ext cx="7143800" cy="857256"/>
          </a:xfrm>
          <a:prstGeom prst="rect">
            <a:avLst/>
          </a:prstGeom>
          <a:noFill/>
          <a:ln>
            <a:noFill/>
          </a:ln>
        </p:spPr>
        <p:txBody>
          <a:bodyPr spcFirstLastPara="1" wrap="square" lIns="91425" tIns="91425" rIns="91425" bIns="91425" anchor="b" anchorCtr="0">
            <a:normAutofit/>
          </a:bodyPr>
          <a:lstStyle/>
          <a:p>
            <a:pPr marL="0" marR="0" lvl="0" indent="0" algn="ctr" defTabSz="914400" rtl="0" eaLnBrk="1" fontAlgn="base" latinLnBrk="0" hangingPunct="1">
              <a:lnSpc>
                <a:spcPct val="100000"/>
              </a:lnSpc>
              <a:spcBef>
                <a:spcPts val="0"/>
              </a:spcBef>
              <a:spcAft>
                <a:spcPct val="0"/>
              </a:spcAft>
              <a:buClr>
                <a:srgbClr val="25212A"/>
              </a:buClr>
              <a:buSzPts val="4800"/>
              <a:buFont typeface="Oswald"/>
              <a:buNone/>
              <a:tabLst/>
              <a:defRPr/>
            </a:pPr>
            <a:r>
              <a:rPr kumimoji="0" lang="es-ES" sz="1300" b="1" i="0" u="none" strike="noStrike" kern="0" cap="none" spc="0" normalizeH="0" baseline="0" noProof="0" dirty="0" smtClean="0">
                <a:ln>
                  <a:noFill/>
                </a:ln>
                <a:solidFill>
                  <a:srgbClr val="25212A"/>
                </a:solidFill>
                <a:effectLst/>
                <a:uLnTx/>
                <a:uFillTx/>
                <a:latin typeface="Oswald"/>
                <a:ea typeface="Oswald"/>
                <a:cs typeface="Oswald"/>
                <a:sym typeface="Oswald"/>
              </a:rPr>
              <a:t>PRODUCTO 1.CUADRO DE ANÁLISIS DE LA INTERDISCIPLINARIEDAD </a:t>
            </a:r>
            <a:r>
              <a:rPr kumimoji="0" lang="es-MX" sz="1300" b="1" i="0" u="none" strike="noStrike" kern="0" cap="none" spc="0" normalizeH="0" baseline="0" noProof="0" dirty="0" smtClean="0">
                <a:ln>
                  <a:noFill/>
                </a:ln>
                <a:solidFill>
                  <a:srgbClr val="25212A"/>
                </a:solidFill>
                <a:effectLst/>
                <a:uLnTx/>
                <a:uFillTx/>
                <a:latin typeface="Oswald"/>
                <a:ea typeface="Oswald"/>
                <a:cs typeface="Oswald"/>
                <a:sym typeface="Oswald"/>
              </a:rPr>
              <a:t/>
            </a:r>
            <a:br>
              <a:rPr kumimoji="0" lang="es-MX" sz="1300" b="1" i="0" u="none" strike="noStrike" kern="0" cap="none" spc="0" normalizeH="0" baseline="0" noProof="0" dirty="0" smtClean="0">
                <a:ln>
                  <a:noFill/>
                </a:ln>
                <a:solidFill>
                  <a:srgbClr val="25212A"/>
                </a:solidFill>
                <a:effectLst/>
                <a:uLnTx/>
                <a:uFillTx/>
                <a:latin typeface="Oswald"/>
                <a:ea typeface="Oswald"/>
                <a:cs typeface="Oswald"/>
                <a:sym typeface="Oswald"/>
              </a:rPr>
            </a:br>
            <a:r>
              <a:rPr kumimoji="0" lang="es-MX" sz="1300" b="1" i="0" u="none" strike="noStrike" kern="0" cap="none" spc="0" normalizeH="0" baseline="0" noProof="0" dirty="0" smtClean="0">
                <a:ln>
                  <a:noFill/>
                </a:ln>
                <a:solidFill>
                  <a:srgbClr val="25212A"/>
                </a:solidFill>
                <a:effectLst/>
                <a:uLnTx/>
                <a:uFillTx/>
                <a:latin typeface="Oswald"/>
                <a:ea typeface="Oswald"/>
                <a:cs typeface="Oswald"/>
                <a:sym typeface="Oswald"/>
              </a:rPr>
              <a:t>Y</a:t>
            </a:r>
            <a:r>
              <a:rPr kumimoji="0" lang="es-ES" sz="1300" b="1" i="0" u="none" strike="noStrike" kern="0" cap="none" spc="0" normalizeH="0" baseline="0" noProof="0" dirty="0" smtClean="0">
                <a:ln>
                  <a:noFill/>
                </a:ln>
                <a:solidFill>
                  <a:srgbClr val="25212A"/>
                </a:solidFill>
                <a:effectLst/>
                <a:uLnTx/>
                <a:uFillTx/>
                <a:latin typeface="Oswald"/>
                <a:ea typeface="Oswald"/>
                <a:cs typeface="Oswald"/>
                <a:sym typeface="Oswald"/>
              </a:rPr>
              <a:t>   EL APRENDIZAJE COOPERATIVO</a:t>
            </a:r>
            <a:r>
              <a:rPr kumimoji="0" lang="es-MX" sz="1300" b="1" i="0" u="none" strike="noStrike" kern="0" cap="none" spc="0" normalizeH="0" baseline="0" noProof="0" dirty="0" smtClean="0">
                <a:ln>
                  <a:noFill/>
                </a:ln>
                <a:solidFill>
                  <a:srgbClr val="25212A"/>
                </a:solidFill>
                <a:effectLst/>
                <a:uLnTx/>
                <a:uFillTx/>
                <a:latin typeface="Oswald"/>
                <a:ea typeface="Oswald"/>
                <a:cs typeface="Oswald"/>
                <a:sym typeface="Oswald"/>
              </a:rPr>
              <a:t/>
            </a:r>
            <a:br>
              <a:rPr kumimoji="0" lang="es-MX" sz="1300" b="1" i="0" u="none" strike="noStrike" kern="0" cap="none" spc="0" normalizeH="0" baseline="0" noProof="0" dirty="0" smtClean="0">
                <a:ln>
                  <a:noFill/>
                </a:ln>
                <a:solidFill>
                  <a:srgbClr val="25212A"/>
                </a:solidFill>
                <a:effectLst/>
                <a:uLnTx/>
                <a:uFillTx/>
                <a:latin typeface="Oswald"/>
                <a:ea typeface="Oswald"/>
                <a:cs typeface="Oswald"/>
                <a:sym typeface="Oswald"/>
              </a:rPr>
            </a:br>
            <a:r>
              <a:rPr kumimoji="0" lang="es-ES" sz="1300" b="1" i="0" u="none" strike="noStrike" kern="0" cap="none" spc="0" normalizeH="0" baseline="0" noProof="0" dirty="0" smtClean="0">
                <a:ln>
                  <a:noFill/>
                </a:ln>
                <a:solidFill>
                  <a:srgbClr val="25212A"/>
                </a:solidFill>
                <a:effectLst/>
                <a:uLnTx/>
                <a:uFillTx/>
                <a:latin typeface="Oswald"/>
                <a:ea typeface="Oswald"/>
                <a:cs typeface="Oswald"/>
                <a:sym typeface="Oswald"/>
              </a:rPr>
              <a:t>CONCLUSIONES GENERALES</a:t>
            </a:r>
            <a:endParaRPr kumimoji="0" lang="es-MX" sz="13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6" name="2 Marcador de contenido"/>
          <p:cNvSpPr txBox="1">
            <a:spLocks/>
          </p:cNvSpPr>
          <p:nvPr/>
        </p:nvSpPr>
        <p:spPr>
          <a:xfrm>
            <a:off x="1285852" y="1106410"/>
            <a:ext cx="7143800" cy="1036712"/>
          </a:xfrm>
          <a:prstGeom prst="rect">
            <a:avLst/>
          </a:prstGeom>
          <a:noFill/>
          <a:ln>
            <a:noFill/>
          </a:ln>
        </p:spPr>
        <p:txBody>
          <a:bodyPr spcFirstLastPara="1" wrap="square" lIns="91425" tIns="91425" rIns="91425" bIns="91425" anchor="t" anchorCtr="0">
            <a:normAutofit/>
          </a:bodyPr>
          <a:lstStyle/>
          <a:p>
            <a:pPr marL="457200" marR="0" lvl="0" indent="-419100" algn="just" defTabSz="914400" rtl="0" eaLnBrk="1" fontAlgn="auto" latinLnBrk="0" hangingPunct="1">
              <a:lnSpc>
                <a:spcPct val="100000"/>
              </a:lnSpc>
              <a:spcBef>
                <a:spcPts val="0"/>
              </a:spcBef>
              <a:spcAft>
                <a:spcPts val="0"/>
              </a:spcAft>
              <a:buClr>
                <a:srgbClr val="666666"/>
              </a:buClr>
              <a:buSzPts val="1800"/>
              <a:buFont typeface="Tinos"/>
              <a:buNone/>
              <a:tabLst/>
              <a:defRPr/>
            </a:pPr>
            <a:r>
              <a:rPr kumimoji="0" lang="es-ES" sz="1500" b="0" i="1" u="none" strike="noStrike" kern="0" cap="none" spc="0" normalizeH="0" baseline="0" noProof="0" dirty="0" smtClean="0">
                <a:ln>
                  <a:noFill/>
                </a:ln>
                <a:solidFill>
                  <a:srgbClr val="666666"/>
                </a:solidFill>
                <a:effectLst/>
                <a:uLnTx/>
                <a:uFillTx/>
                <a:latin typeface="Tinos"/>
                <a:ea typeface="Tinos"/>
                <a:cs typeface="Tinos"/>
                <a:sym typeface="Tinos"/>
              </a:rPr>
              <a:t>Una vez que se haya trabajado todos los puntos indicados en el documento C.A.I.A.C. Personal, reflexionar en sesión plenaria, asentar las conclusiones en la presente tabla y enviar a todos los grupos heterogéneos.</a:t>
            </a:r>
            <a:endParaRPr kumimoji="0" lang="es-MX" sz="1500" b="0" i="1" u="none" strike="noStrike" kern="0" cap="none" spc="0" normalizeH="0" baseline="0" noProof="0" dirty="0">
              <a:ln>
                <a:noFill/>
              </a:ln>
              <a:solidFill>
                <a:srgbClr val="666666"/>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428727" y="1978721"/>
          <a:ext cx="7000925" cy="2501845"/>
        </p:xfrm>
        <a:graphic>
          <a:graphicData uri="http://schemas.openxmlformats.org/drawingml/2006/table">
            <a:tbl>
              <a:tblPr firstRow="1" bandRow="1">
                <a:tableStyleId>{5C22544A-7EE6-4342-B048-85BDC9FD1C3A}</a:tableStyleId>
              </a:tblPr>
              <a:tblGrid>
                <a:gridCol w="2864014">
                  <a:extLst>
                    <a:ext uri="{9D8B030D-6E8A-4147-A177-3AD203B41FA5}">
                      <a16:colId xmlns="" xmlns:a16="http://schemas.microsoft.com/office/drawing/2014/main" val="20000"/>
                    </a:ext>
                  </a:extLst>
                </a:gridCol>
                <a:gridCol w="4136911">
                  <a:extLst>
                    <a:ext uri="{9D8B030D-6E8A-4147-A177-3AD203B41FA5}">
                      <a16:colId xmlns="" xmlns:a16="http://schemas.microsoft.com/office/drawing/2014/main" val="20001"/>
                    </a:ext>
                  </a:extLst>
                </a:gridCol>
              </a:tblGrid>
              <a:tr h="22420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effectLst/>
                        </a:rPr>
                        <a:t>La Interdisciplinariedad</a:t>
                      </a:r>
                      <a:endParaRPr lang="es-MX" sz="900" dirty="0" smtClean="0">
                        <a:solidFill>
                          <a:srgbClr val="000000"/>
                        </a:solidFill>
                        <a:effectLst/>
                        <a:latin typeface="Arial"/>
                        <a:ea typeface="Arial"/>
                      </a:endParaRPr>
                    </a:p>
                  </a:txBody>
                  <a:tcPr/>
                </a:tc>
                <a:tc hMerge="1">
                  <a:txBody>
                    <a:bodyPr/>
                    <a:lstStyle/>
                    <a:p>
                      <a:endParaRPr lang="es-MX" dirty="0"/>
                    </a:p>
                  </a:txBody>
                  <a:tcPr/>
                </a:tc>
                <a:extLst>
                  <a:ext uri="{0D108BD9-81ED-4DB2-BD59-A6C34878D82A}">
                    <a16:rowId xmlns="" xmlns:a16="http://schemas.microsoft.com/office/drawing/2014/main" val="10000"/>
                  </a:ext>
                </a:extLst>
              </a:tr>
              <a:tr h="438935">
                <a:tc>
                  <a:txBody>
                    <a:bodyPr/>
                    <a:lstStyle/>
                    <a:p>
                      <a:r>
                        <a:rPr lang="es-MX" sz="800" dirty="0" smtClean="0"/>
                        <a:t>¿Qué es?</a:t>
                      </a:r>
                      <a:endParaRPr lang="es-MX" sz="800" dirty="0"/>
                    </a:p>
                  </a:txBody>
                  <a:tcPr/>
                </a:tc>
                <a:tc>
                  <a:txBody>
                    <a:bodyPr/>
                    <a:lstStyle/>
                    <a:p>
                      <a:r>
                        <a:rPr lang="es-MX" sz="800" dirty="0" smtClean="0"/>
                        <a:t>Es una logística de trabajo colaborativo que parte de una perspectiva múltiple</a:t>
                      </a:r>
                      <a:r>
                        <a:rPr lang="es-MX" sz="800" baseline="0" dirty="0" smtClean="0"/>
                        <a:t> y sistémica de abordaje de una problemática dada desde diversos encuadres especializados para la obtención de soluciones integrales óptimas</a:t>
                      </a:r>
                      <a:endParaRPr lang="es-MX" sz="800" dirty="0"/>
                    </a:p>
                  </a:txBody>
                  <a:tcPr/>
                </a:tc>
                <a:extLst>
                  <a:ext uri="{0D108BD9-81ED-4DB2-BD59-A6C34878D82A}">
                    <a16:rowId xmlns="" xmlns:a16="http://schemas.microsoft.com/office/drawing/2014/main" val="10001"/>
                  </a:ext>
                </a:extLst>
              </a:tr>
              <a:tr h="319225">
                <a:tc>
                  <a:txBody>
                    <a:bodyPr/>
                    <a:lstStyle/>
                    <a:p>
                      <a:r>
                        <a:rPr lang="es-MX" sz="800" dirty="0" smtClean="0"/>
                        <a:t>¿Qué características tiene?</a:t>
                      </a:r>
                      <a:endParaRPr lang="es-MX" sz="800" dirty="0"/>
                    </a:p>
                  </a:txBody>
                  <a:tcPr/>
                </a:tc>
                <a:tc>
                  <a:txBody>
                    <a:bodyPr/>
                    <a:lstStyle/>
                    <a:p>
                      <a:r>
                        <a:rPr lang="es-MX" sz="800" dirty="0" smtClean="0"/>
                        <a:t>Es colaborativa, cooperativa, analítica. Privilegia el resultado y la solución no el enfoque</a:t>
                      </a:r>
                      <a:endParaRPr lang="es-MX" sz="800" dirty="0"/>
                    </a:p>
                  </a:txBody>
                  <a:tcPr/>
                </a:tc>
                <a:extLst>
                  <a:ext uri="{0D108BD9-81ED-4DB2-BD59-A6C34878D82A}">
                    <a16:rowId xmlns="" xmlns:a16="http://schemas.microsoft.com/office/drawing/2014/main" val="10002"/>
                  </a:ext>
                </a:extLst>
              </a:tr>
              <a:tr h="353005">
                <a:tc>
                  <a:txBody>
                    <a:bodyPr/>
                    <a:lstStyle/>
                    <a:p>
                      <a:r>
                        <a:rPr lang="es-MX" sz="800" dirty="0" smtClean="0"/>
                        <a:t>¿Por qué es importante en la educación?</a:t>
                      </a:r>
                      <a:endParaRPr lang="es-MX" sz="800" dirty="0"/>
                    </a:p>
                  </a:txBody>
                  <a:tcPr/>
                </a:tc>
                <a:tc>
                  <a:txBody>
                    <a:bodyPr/>
                    <a:lstStyle/>
                    <a:p>
                      <a:r>
                        <a:rPr lang="es-MX" sz="800" dirty="0" smtClean="0"/>
                        <a:t>Porque permite que el aprendizaje sea significativo</a:t>
                      </a:r>
                      <a:r>
                        <a:rPr lang="es-MX" sz="800" baseline="0" dirty="0" smtClean="0"/>
                        <a:t> y asuma la realidad como un todo</a:t>
                      </a:r>
                      <a:endParaRPr lang="es-MX" sz="800" dirty="0"/>
                    </a:p>
                  </a:txBody>
                  <a:tcPr/>
                </a:tc>
                <a:extLst>
                  <a:ext uri="{0D108BD9-81ED-4DB2-BD59-A6C34878D82A}">
                    <a16:rowId xmlns="" xmlns:a16="http://schemas.microsoft.com/office/drawing/2014/main" val="10003"/>
                  </a:ext>
                </a:extLst>
              </a:tr>
              <a:tr h="319225">
                <a:tc>
                  <a:txBody>
                    <a:bodyPr/>
                    <a:lstStyle/>
                    <a:p>
                      <a:r>
                        <a:rPr lang="es-MX" sz="800" dirty="0" smtClean="0"/>
                        <a:t>¿Cómo motivar a los alumnos para el trabajo interdisciplinario?</a:t>
                      </a:r>
                      <a:endParaRPr lang="es-MX" sz="800" dirty="0"/>
                    </a:p>
                  </a:txBody>
                  <a:tcPr/>
                </a:tc>
                <a:tc>
                  <a:txBody>
                    <a:bodyPr/>
                    <a:lstStyle/>
                    <a:p>
                      <a:r>
                        <a:rPr lang="es-MX" sz="800" dirty="0" smtClean="0"/>
                        <a:t>Involucrando y materializando sus ideas,</a:t>
                      </a:r>
                      <a:r>
                        <a:rPr lang="es-MX" sz="800" baseline="0" dirty="0" smtClean="0"/>
                        <a:t> resaltando sus habilidades y talentos en diversas áreas</a:t>
                      </a:r>
                      <a:endParaRPr lang="es-MX" sz="800" dirty="0"/>
                    </a:p>
                  </a:txBody>
                  <a:tcPr/>
                </a:tc>
                <a:extLst>
                  <a:ext uri="{0D108BD9-81ED-4DB2-BD59-A6C34878D82A}">
                    <a16:rowId xmlns="" xmlns:a16="http://schemas.microsoft.com/office/drawing/2014/main" val="10004"/>
                  </a:ext>
                </a:extLst>
              </a:tr>
              <a:tr h="438935">
                <a:tc>
                  <a:txBody>
                    <a:bodyPr/>
                    <a:lstStyle/>
                    <a:p>
                      <a:r>
                        <a:rPr lang="es-MX" sz="800" dirty="0" smtClean="0"/>
                        <a:t>¿Cuáles son los prerrequisitos materiales, organizacionales y personales para la planeación del </a:t>
                      </a:r>
                      <a:r>
                        <a:rPr lang="es-MX" sz="800" baseline="0" dirty="0" smtClean="0"/>
                        <a:t> trabajo interdisciplinario?</a:t>
                      </a:r>
                      <a:endParaRPr lang="es-MX" sz="800" dirty="0"/>
                    </a:p>
                  </a:txBody>
                  <a:tcPr/>
                </a:tc>
                <a:tc>
                  <a:txBody>
                    <a:bodyPr/>
                    <a:lstStyle/>
                    <a:p>
                      <a:r>
                        <a:rPr lang="es-MX" sz="800" dirty="0" smtClean="0"/>
                        <a:t>Tiempos y espacios adecuados</a:t>
                      </a:r>
                    </a:p>
                    <a:p>
                      <a:r>
                        <a:rPr lang="es-MX" sz="800" dirty="0" smtClean="0"/>
                        <a:t>Capacitación clara y concreta</a:t>
                      </a:r>
                    </a:p>
                    <a:p>
                      <a:r>
                        <a:rPr lang="es-MX" sz="800" dirty="0" smtClean="0"/>
                        <a:t>Apertura a nuevas ideas</a:t>
                      </a:r>
                      <a:endParaRPr lang="es-MX" sz="800" dirty="0"/>
                    </a:p>
                  </a:txBody>
                  <a:tcPr/>
                </a:tc>
                <a:extLst>
                  <a:ext uri="{0D108BD9-81ED-4DB2-BD59-A6C34878D82A}">
                    <a16:rowId xmlns="" xmlns:a16="http://schemas.microsoft.com/office/drawing/2014/main" val="10005"/>
                  </a:ext>
                </a:extLst>
              </a:tr>
              <a:tr h="319225">
                <a:tc>
                  <a:txBody>
                    <a:bodyPr/>
                    <a:lstStyle/>
                    <a:p>
                      <a:r>
                        <a:rPr lang="es-MX" sz="800" dirty="0" smtClean="0"/>
                        <a:t>¿Qué papel juega la planeación en el trabajo interdisciplinario y qué características tiene?</a:t>
                      </a:r>
                      <a:endParaRPr lang="es-MX" sz="800" dirty="0"/>
                    </a:p>
                  </a:txBody>
                  <a:tcPr/>
                </a:tc>
                <a:tc>
                  <a:txBody>
                    <a:bodyPr/>
                    <a:lstStyle/>
                    <a:p>
                      <a:r>
                        <a:rPr lang="es-MX" sz="800" dirty="0" smtClean="0"/>
                        <a:t>Es la parte medular porque organiza el trabajo</a:t>
                      </a:r>
                      <a:endParaRPr lang="es-MX" sz="800" dirty="0"/>
                    </a:p>
                  </a:txBody>
                  <a:tcPr/>
                </a:tc>
                <a:extLst>
                  <a:ext uri="{0D108BD9-81ED-4DB2-BD59-A6C34878D82A}">
                    <a16:rowId xmlns="" xmlns:a16="http://schemas.microsoft.com/office/drawing/2014/main" val="10006"/>
                  </a:ext>
                </a:extLst>
              </a:tr>
            </a:tbl>
          </a:graphicData>
        </a:graphic>
      </p:graphicFrame>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5" name="Shape 27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50</a:t>
            </a:fld>
            <a:endParaRPr/>
          </a:p>
        </p:txBody>
      </p:sp>
      <p:sp>
        <p:nvSpPr>
          <p:cNvPr id="8" name="1 Título"/>
          <p:cNvSpPr>
            <a:spLocks noGrp="1"/>
          </p:cNvSpPr>
          <p:nvPr>
            <p:ph type="title"/>
          </p:nvPr>
        </p:nvSpPr>
        <p:spPr>
          <a:xfrm>
            <a:off x="1285852" y="714362"/>
            <a:ext cx="3714776" cy="500066"/>
          </a:xfrm>
        </p:spPr>
        <p:txBody>
          <a:bodyPr>
            <a:noAutofit/>
          </a:bodyPr>
          <a:lstStyle/>
          <a:p>
            <a:r>
              <a:rPr lang="es-MX" sz="4000" dirty="0" smtClean="0"/>
              <a:t>Producto 10 </a:t>
            </a:r>
          </a:p>
        </p:txBody>
      </p:sp>
      <p:pic>
        <p:nvPicPr>
          <p:cNvPr id="9" name="8 Imagen" descr="20180423_101926.jpg"/>
          <p:cNvPicPr>
            <a:picLocks noChangeAspect="1"/>
          </p:cNvPicPr>
          <p:nvPr/>
        </p:nvPicPr>
        <p:blipFill>
          <a:blip r:embed="rId3" cstate="print"/>
          <a:stretch>
            <a:fillRect/>
          </a:stretch>
        </p:blipFill>
        <p:spPr>
          <a:xfrm>
            <a:off x="4286248" y="1000114"/>
            <a:ext cx="3835677" cy="28767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9 Rectángulo"/>
          <p:cNvSpPr/>
          <p:nvPr/>
        </p:nvSpPr>
        <p:spPr>
          <a:xfrm>
            <a:off x="1285852" y="1714494"/>
            <a:ext cx="2714644" cy="1631216"/>
          </a:xfrm>
          <a:prstGeom prst="rect">
            <a:avLst/>
          </a:prstGeom>
        </p:spPr>
        <p:txBody>
          <a:bodyPr wrap="square">
            <a:spAutoFit/>
          </a:bodyPr>
          <a:lstStyle/>
          <a:p>
            <a:r>
              <a:rPr lang="es-MX" sz="2000" dirty="0" smtClean="0"/>
              <a:t>Evaluación. Tipos, herramientas y productos de aprendizaje. Tercera reunión.</a:t>
            </a:r>
            <a:endParaRPr lang="es-MX" sz="2000" dirty="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51</a:t>
            </a:fld>
            <a:endParaRPr lang="es-MX"/>
          </a:p>
        </p:txBody>
      </p:sp>
      <p:sp>
        <p:nvSpPr>
          <p:cNvPr id="5" name="1 Título"/>
          <p:cNvSpPr>
            <a:spLocks noGrp="1"/>
          </p:cNvSpPr>
          <p:nvPr>
            <p:ph type="title"/>
          </p:nvPr>
        </p:nvSpPr>
        <p:spPr>
          <a:xfrm>
            <a:off x="1285852" y="2143122"/>
            <a:ext cx="6929486" cy="928694"/>
          </a:xfrm>
        </p:spPr>
        <p:txBody>
          <a:bodyPr>
            <a:noAutofit/>
          </a:bodyPr>
          <a:lstStyle/>
          <a:p>
            <a:pPr algn="ctr"/>
            <a:r>
              <a:rPr lang="es-MX" sz="3000" dirty="0" smtClean="0"/>
              <a:t/>
            </a:r>
            <a:br>
              <a:rPr lang="es-MX" sz="3000" dirty="0" smtClean="0"/>
            </a:br>
            <a:r>
              <a:rPr lang="es-MX" dirty="0" smtClean="0"/>
              <a:t> </a:t>
            </a:r>
            <a:br>
              <a:rPr lang="es-MX" dirty="0" smtClean="0"/>
            </a:br>
            <a:r>
              <a:rPr lang="es-MX" dirty="0" smtClean="0"/>
              <a:t>Evaluación. Tipos, herramientas y productos de aprendizaje. Tercera reunión.</a:t>
            </a:r>
            <a:endParaRPr lang="es-MX" dirty="0"/>
          </a:p>
        </p:txBody>
      </p:sp>
      <p:sp>
        <p:nvSpPr>
          <p:cNvPr id="7" name="6 Rectángulo"/>
          <p:cNvSpPr/>
          <p:nvPr/>
        </p:nvSpPr>
        <p:spPr>
          <a:xfrm>
            <a:off x="2428860" y="714362"/>
            <a:ext cx="4572000" cy="1015663"/>
          </a:xfrm>
          <a:prstGeom prst="rect">
            <a:avLst/>
          </a:prstGeom>
        </p:spPr>
        <p:txBody>
          <a:bodyPr>
            <a:spAutoFit/>
          </a:bodyPr>
          <a:lstStyle/>
          <a:p>
            <a:pPr algn="ctr"/>
            <a:r>
              <a:rPr lang="es-MX" sz="3000" b="1" dirty="0" smtClean="0">
                <a:latin typeface="Oswald"/>
              </a:rPr>
              <a:t>Producto 10</a:t>
            </a:r>
            <a:br>
              <a:rPr lang="es-MX" sz="3000" b="1" dirty="0" smtClean="0">
                <a:latin typeface="Oswald"/>
              </a:rPr>
            </a:br>
            <a:endParaRPr lang="es-MX" sz="3000" b="1" dirty="0">
              <a:latin typeface="Oswald"/>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52</a:t>
            </a:fld>
            <a:endParaRPr lang="es-MX"/>
          </a:p>
        </p:txBody>
      </p:sp>
      <p:graphicFrame>
        <p:nvGraphicFramePr>
          <p:cNvPr id="5" name="4 Tabla"/>
          <p:cNvGraphicFramePr>
            <a:graphicFrameLocks noGrp="1"/>
          </p:cNvGraphicFramePr>
          <p:nvPr/>
        </p:nvGraphicFramePr>
        <p:xfrm>
          <a:off x="1571604" y="500048"/>
          <a:ext cx="6643735" cy="4026716"/>
        </p:xfrm>
        <a:graphic>
          <a:graphicData uri="http://schemas.openxmlformats.org/drawingml/2006/table">
            <a:tbl>
              <a:tblPr/>
              <a:tblGrid>
                <a:gridCol w="945299">
                  <a:extLst>
                    <a:ext uri="{9D8B030D-6E8A-4147-A177-3AD203B41FA5}">
                      <a16:colId xmlns="" xmlns:a16="http://schemas.microsoft.com/office/drawing/2014/main" val="20000"/>
                    </a:ext>
                  </a:extLst>
                </a:gridCol>
                <a:gridCol w="5698436">
                  <a:extLst>
                    <a:ext uri="{9D8B030D-6E8A-4147-A177-3AD203B41FA5}">
                      <a16:colId xmlns="" xmlns:a16="http://schemas.microsoft.com/office/drawing/2014/main" val="20001"/>
                    </a:ext>
                  </a:extLst>
                </a:gridCol>
              </a:tblGrid>
              <a:tr h="189226">
                <a:tc gridSpan="2">
                  <a:txBody>
                    <a:bodyPr/>
                    <a:lstStyle/>
                    <a:p>
                      <a:pPr algn="ctr">
                        <a:lnSpc>
                          <a:spcPct val="107000"/>
                        </a:lnSpc>
                        <a:spcAft>
                          <a:spcPts val="800"/>
                        </a:spcAft>
                      </a:pPr>
                      <a:r>
                        <a:rPr lang="es-MX" sz="1000" dirty="0">
                          <a:latin typeface="Adobe Garamond Pro Bold"/>
                          <a:ea typeface="Calibri"/>
                          <a:cs typeface="Times New Roman"/>
                        </a:rPr>
                        <a:t>EVALUACIÓN </a:t>
                      </a:r>
                      <a:r>
                        <a:rPr lang="es-MX" sz="1000" dirty="0" smtClean="0">
                          <a:latin typeface="Adobe Garamond Pro Bold"/>
                          <a:ea typeface="Calibri"/>
                          <a:cs typeface="Times New Roman"/>
                        </a:rPr>
                        <a:t>FORMATIVA</a:t>
                      </a:r>
                      <a:endParaRPr lang="es-MX" sz="800" dirty="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 xmlns:a16="http://schemas.microsoft.com/office/drawing/2014/main" val="10000"/>
                  </a:ext>
                </a:extLst>
              </a:tr>
              <a:tr h="525291">
                <a:tc>
                  <a:txBody>
                    <a:bodyPr/>
                    <a:lstStyle/>
                    <a:p>
                      <a:pPr>
                        <a:lnSpc>
                          <a:spcPct val="107000"/>
                        </a:lnSpc>
                        <a:spcAft>
                          <a:spcPts val="800"/>
                        </a:spcAft>
                      </a:pPr>
                      <a:r>
                        <a:rPr lang="es-MX" sz="600" b="1">
                          <a:latin typeface="Baskerville Old Face"/>
                          <a:ea typeface="Calibri"/>
                          <a:cs typeface="Mongolian Baiti"/>
                        </a:rPr>
                        <a:t>¿QUÉ ES? </a:t>
                      </a:r>
                      <a:endParaRPr lang="es-MX" sz="80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800" dirty="0">
                          <a:latin typeface="Times New Roman"/>
                          <a:ea typeface="Calibri"/>
                          <a:cs typeface="Times New Roman"/>
                        </a:rPr>
                        <a:t>Es una actividad  que permite regular el proceso de enseñanza- aprendizaje para adaptar o ajustar las condiciones “se intenta ante todo comprender el funcionamiento cognitivo del alumno frente a la tarea propuesta. Los datos de interés prioritarios son los que se refieren a las representaciones que se hace el alumno de la tarea y las estrategias o procedimientos que utiliza para llegar a un determinado resultado</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pedagógicas (estrategias, actividades) en servicio de aprendizaje de los alumnos” </a:t>
                      </a:r>
                      <a:r>
                        <a:rPr lang="es-MX" sz="800" dirty="0" err="1">
                          <a:latin typeface="Times New Roman"/>
                          <a:ea typeface="Calibri"/>
                          <a:cs typeface="Times New Roman"/>
                        </a:rPr>
                        <a:t>Allal</a:t>
                      </a:r>
                      <a:r>
                        <a:rPr lang="es-MX" sz="800" dirty="0">
                          <a:latin typeface="Times New Roman"/>
                          <a:ea typeface="Calibri"/>
                          <a:cs typeface="Times New Roman"/>
                        </a:rPr>
                        <a:t> (1979) </a:t>
                      </a:r>
                      <a:endParaRPr lang="es-MX" sz="800" dirty="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05406">
                <a:tc>
                  <a:txBody>
                    <a:bodyPr/>
                    <a:lstStyle/>
                    <a:p>
                      <a:pPr>
                        <a:lnSpc>
                          <a:spcPct val="107000"/>
                        </a:lnSpc>
                        <a:spcAft>
                          <a:spcPts val="800"/>
                        </a:spcAft>
                      </a:pPr>
                      <a:r>
                        <a:rPr lang="es-MX" sz="600" b="1">
                          <a:latin typeface="Baskerville Old Face"/>
                          <a:ea typeface="Calibri"/>
                          <a:cs typeface="Mongolian Baiti"/>
                        </a:rPr>
                        <a:t>¿QUÉ CARACTERÍSTICAS TIENE? </a:t>
                      </a:r>
                      <a:endParaRPr lang="es-MX" sz="80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800" dirty="0">
                          <a:latin typeface="Times New Roman"/>
                          <a:ea typeface="Calibri"/>
                          <a:cs typeface="Times New Roman"/>
                        </a:rPr>
                        <a:t>• Regulación interactiva. </a:t>
                      </a:r>
                      <a:endParaRPr lang="es-MX" sz="800" dirty="0">
                        <a:latin typeface="Calibri"/>
                        <a:ea typeface="Calibri"/>
                        <a:cs typeface="Times New Roman"/>
                      </a:endParaRPr>
                    </a:p>
                    <a:p>
                      <a:pPr marL="342900" lvl="0" indent="-342900">
                        <a:lnSpc>
                          <a:spcPct val="107000"/>
                        </a:lnSpc>
                        <a:spcAft>
                          <a:spcPts val="0"/>
                        </a:spcAft>
                        <a:buFont typeface="Symbol"/>
                        <a:buChar char=""/>
                        <a:tabLst>
                          <a:tab pos="90170" algn="l"/>
                        </a:tabLst>
                      </a:pPr>
                      <a:r>
                        <a:rPr lang="es-MX" sz="800" dirty="0">
                          <a:latin typeface="Times New Roman"/>
                          <a:ea typeface="Calibri"/>
                          <a:cs typeface="Times New Roman"/>
                        </a:rPr>
                        <a:t>Evaluación de tipo informal (observaciones, entrevistas, diálogos).</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 Regulación retroactiva programar actividades de refuerzo </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 Regulación proactiva. Está dirigida a prever actividades futuras de instrucción para los alumnos</a:t>
                      </a:r>
                      <a:endParaRPr lang="es-MX" sz="800" dirty="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40651">
                <a:tc>
                  <a:txBody>
                    <a:bodyPr/>
                    <a:lstStyle/>
                    <a:p>
                      <a:pPr>
                        <a:lnSpc>
                          <a:spcPct val="107000"/>
                        </a:lnSpc>
                        <a:spcAft>
                          <a:spcPts val="800"/>
                        </a:spcAft>
                      </a:pPr>
                      <a:r>
                        <a:rPr lang="es-MX" sz="600" b="1">
                          <a:latin typeface="Baskerville Old Face"/>
                          <a:ea typeface="Calibri"/>
                          <a:cs typeface="Mongolian Baiti"/>
                        </a:rPr>
                        <a:t>¿QUIÉN LA PUEDE LLEVAR A CABO O IMPLEMENTAR?</a:t>
                      </a:r>
                      <a:endParaRPr lang="es-MX" sz="80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800" dirty="0">
                          <a:latin typeface="Times New Roman"/>
                          <a:ea typeface="Calibri"/>
                          <a:cs typeface="Times New Roman"/>
                        </a:rPr>
                        <a:t>-Los alumnos participan activamente en el acto desde su lugar socio </a:t>
                      </a:r>
                      <a:r>
                        <a:rPr lang="es-MX" sz="800" dirty="0" err="1">
                          <a:latin typeface="Times New Roman"/>
                          <a:ea typeface="Calibri"/>
                          <a:cs typeface="Times New Roman"/>
                        </a:rPr>
                        <a:t>instruccional</a:t>
                      </a:r>
                      <a:r>
                        <a:rPr lang="es-MX" sz="800" dirty="0">
                          <a:latin typeface="Times New Roman"/>
                          <a:ea typeface="Calibri"/>
                          <a:cs typeface="Times New Roman"/>
                        </a:rPr>
                        <a:t>. Está orientada al docente, para regular el proceso de enseñanza- aprendizaje, dirigida a promover que el alumno sea quien aprenda sus propios procesos de aprendizaje.</a:t>
                      </a:r>
                      <a:endParaRPr lang="es-MX" sz="800" dirty="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95527">
                <a:tc>
                  <a:txBody>
                    <a:bodyPr/>
                    <a:lstStyle/>
                    <a:p>
                      <a:pPr>
                        <a:lnSpc>
                          <a:spcPct val="107000"/>
                        </a:lnSpc>
                        <a:spcAft>
                          <a:spcPts val="800"/>
                        </a:spcAft>
                      </a:pPr>
                      <a:r>
                        <a:rPr lang="es-MX" sz="600" b="1">
                          <a:latin typeface="Baskerville Old Face"/>
                          <a:ea typeface="Calibri"/>
                          <a:cs typeface="Mongolian Baiti"/>
                        </a:rPr>
                        <a:t>¿CUÁNDO SE UTILIZA? </a:t>
                      </a:r>
                      <a:endParaRPr lang="es-MX" sz="80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800" dirty="0">
                          <a:latin typeface="Times New Roman"/>
                          <a:ea typeface="Calibri"/>
                          <a:cs typeface="Times New Roman"/>
                        </a:rPr>
                        <a:t>Autoevaluación: Evaluación del alumno acerca de sus propias producciones. </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 </a:t>
                      </a:r>
                      <a:r>
                        <a:rPr lang="es-MX" sz="800" dirty="0" err="1">
                          <a:latin typeface="Times New Roman"/>
                          <a:ea typeface="Calibri"/>
                          <a:cs typeface="Times New Roman"/>
                        </a:rPr>
                        <a:t>Coevaluación</a:t>
                      </a:r>
                      <a:r>
                        <a:rPr lang="es-MX" sz="800" dirty="0">
                          <a:latin typeface="Times New Roman"/>
                          <a:ea typeface="Calibri"/>
                          <a:cs typeface="Times New Roman"/>
                        </a:rPr>
                        <a:t>: Es un producto del alumno realizada por él mismo en conjunción con el docente. </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 Evaluación mutua: Se refiere a las evaluaciones de un alumno o un grupo de alumnos que pueden hacerse sobre las producciones de otros alumnos o grupos de alumnos.</a:t>
                      </a:r>
                      <a:endParaRPr lang="es-MX" sz="800" dirty="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84965">
                <a:tc>
                  <a:txBody>
                    <a:bodyPr/>
                    <a:lstStyle/>
                    <a:p>
                      <a:pPr>
                        <a:lnSpc>
                          <a:spcPct val="107000"/>
                        </a:lnSpc>
                        <a:spcAft>
                          <a:spcPts val="800"/>
                        </a:spcAft>
                      </a:pPr>
                      <a:r>
                        <a:rPr lang="es-MX" sz="600" b="1">
                          <a:latin typeface="Baskerville Old Face"/>
                          <a:ea typeface="Calibri"/>
                          <a:cs typeface="Mongolian Baiti"/>
                        </a:rPr>
                        <a:t>USOS</a:t>
                      </a:r>
                      <a:endParaRPr lang="es-MX" sz="80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800" dirty="0">
                          <a:latin typeface="Times New Roman"/>
                          <a:ea typeface="Calibri"/>
                          <a:cs typeface="Times New Roman"/>
                        </a:rPr>
                        <a:t>Consolida el aprendizaje</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-Da al alumno la oportunidad de saber qué criterios se están siguiendo para valorar su aprendizaje</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-Relaciones logradas entre la información nueva a aprender y los conocimientos previos </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-No importa tanto valorar los resultados, sino comprender el proceso, supervisarlo e identificar los posibles obstáculos o fallas que pudiera haber en el mismo, y en qué medida es posible remediarlos con nuevas adaptaciones didácticas </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-También importan los “errores” cometidos por los alumnos, que lejos de ser meramente sancionados son valorados</a:t>
                      </a:r>
                      <a:endParaRPr lang="es-MX" sz="800" dirty="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059461">
                <a:tc>
                  <a:txBody>
                    <a:bodyPr/>
                    <a:lstStyle/>
                    <a:p>
                      <a:pPr>
                        <a:lnSpc>
                          <a:spcPct val="107000"/>
                        </a:lnSpc>
                        <a:spcAft>
                          <a:spcPts val="800"/>
                        </a:spcAft>
                      </a:pPr>
                      <a:r>
                        <a:rPr lang="es-MX" sz="600" b="1">
                          <a:latin typeface="Baskerville Old Face"/>
                          <a:ea typeface="Calibri"/>
                          <a:cs typeface="Mongolian Baiti"/>
                        </a:rPr>
                        <a:t>¿CON QUÉ TÉCNICAS E INSTRUMENTOS DE EVALUACIÓN CUENTA Y CÓMO SON ÉSTOS?</a:t>
                      </a:r>
                      <a:endParaRPr lang="es-MX" sz="80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800" dirty="0">
                          <a:latin typeface="Times New Roman"/>
                          <a:ea typeface="Calibri"/>
                          <a:cs typeface="Times New Roman"/>
                        </a:rPr>
                        <a:t>Opciones para proporcionar la regulación son:</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a) repetir los ejercicios ya elaborados por todo el grupo clase</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b) repetir el proceso de forma simplificada. </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c) designar una hora semanal para tareas de regulación; </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d) Convoca a los alumnos agrupados por tipologías de dificultades; </a:t>
                      </a:r>
                      <a:endParaRPr lang="es-MX" sz="800" dirty="0">
                        <a:latin typeface="Calibri"/>
                        <a:ea typeface="Calibri"/>
                        <a:cs typeface="Times New Roman"/>
                      </a:endParaRPr>
                    </a:p>
                    <a:p>
                      <a:pPr>
                        <a:lnSpc>
                          <a:spcPct val="107000"/>
                        </a:lnSpc>
                        <a:spcAft>
                          <a:spcPts val="0"/>
                        </a:spcAft>
                      </a:pPr>
                      <a:r>
                        <a:rPr lang="es-MX" sz="800" dirty="0">
                          <a:latin typeface="Times New Roman"/>
                          <a:ea typeface="Calibri"/>
                          <a:cs typeface="Times New Roman"/>
                        </a:rPr>
                        <a:t>e) se realizan entrevistas en las que se identifican las dificultades, y se negocian las formas de regulación más apropiadas (esto puede hacerse por medio de un contrato didáctico).</a:t>
                      </a:r>
                      <a:endParaRPr lang="es-MX" sz="800" dirty="0">
                        <a:latin typeface="Calibri"/>
                        <a:ea typeface="Calibri"/>
                        <a:cs typeface="Times New Roman"/>
                      </a:endParaRPr>
                    </a:p>
                  </a:txBody>
                  <a:tcPr marL="48014" marR="48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53</a:t>
            </a:fld>
            <a:endParaRPr lang="es-MX"/>
          </a:p>
        </p:txBody>
      </p:sp>
      <p:sp>
        <p:nvSpPr>
          <p:cNvPr id="5" name="1 Título"/>
          <p:cNvSpPr>
            <a:spLocks noGrp="1"/>
          </p:cNvSpPr>
          <p:nvPr>
            <p:ph type="title"/>
          </p:nvPr>
        </p:nvSpPr>
        <p:spPr>
          <a:xfrm>
            <a:off x="1214414" y="285734"/>
            <a:ext cx="8229600" cy="1143000"/>
          </a:xfrm>
        </p:spPr>
        <p:txBody>
          <a:bodyPr>
            <a:noAutofit/>
          </a:bodyPr>
          <a:lstStyle/>
          <a:p>
            <a:r>
              <a:rPr lang="es-MX" dirty="0" smtClean="0"/>
              <a:t>Producto 10. Evaluación. Tipos, herramientas y productos de aprendizaje. Tercera reunión.</a:t>
            </a:r>
            <a:endParaRPr lang="es-MX" dirty="0"/>
          </a:p>
        </p:txBody>
      </p:sp>
      <p:pic>
        <p:nvPicPr>
          <p:cNvPr id="6" name="3 Marcador de contenido" descr="EVALUACIÓN SUMATIVA.jpg"/>
          <p:cNvPicPr>
            <a:picLocks noChangeAspect="1"/>
          </p:cNvPicPr>
          <p:nvPr/>
        </p:nvPicPr>
        <p:blipFill>
          <a:blip r:embed="rId2" cstate="print"/>
          <a:stretch>
            <a:fillRect/>
          </a:stretch>
        </p:blipFill>
        <p:spPr>
          <a:xfrm>
            <a:off x="2714612" y="1500180"/>
            <a:ext cx="3857652" cy="2980913"/>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54</a:t>
            </a:fld>
            <a:endParaRPr lang="es-MX"/>
          </a:p>
        </p:txBody>
      </p:sp>
      <p:sp>
        <p:nvSpPr>
          <p:cNvPr id="5" name="1 Título"/>
          <p:cNvSpPr>
            <a:spLocks noGrp="1"/>
          </p:cNvSpPr>
          <p:nvPr>
            <p:ph type="title"/>
          </p:nvPr>
        </p:nvSpPr>
        <p:spPr>
          <a:xfrm>
            <a:off x="1214414" y="357172"/>
            <a:ext cx="7400948" cy="1143000"/>
          </a:xfrm>
        </p:spPr>
        <p:txBody>
          <a:bodyPr>
            <a:noAutofit/>
          </a:bodyPr>
          <a:lstStyle/>
          <a:p>
            <a:pPr algn="ctr"/>
            <a:r>
              <a:rPr lang="es-MX" sz="4000" dirty="0" smtClean="0"/>
              <a:t>Producto 11</a:t>
            </a:r>
            <a:r>
              <a:rPr lang="es-MX" dirty="0" smtClean="0"/>
              <a:t>. Evaluación. Formatos. Prerrequisitos. Tercera reunión.</a:t>
            </a:r>
          </a:p>
        </p:txBody>
      </p:sp>
      <p:pic>
        <p:nvPicPr>
          <p:cNvPr id="6" name="Picture 2" descr="C:\Users\Javier Medina\Documents\2018\ANDERSEN\DGIRE CONEXIONES\03 TERCERA REUNIÓN DE TRABAJO\PLANEACIÓN GRAL PROY INTERDISC\FORMATO10001.jpg"/>
          <p:cNvPicPr>
            <a:picLocks noChangeAspect="1" noChangeArrowheads="1"/>
          </p:cNvPicPr>
          <p:nvPr/>
        </p:nvPicPr>
        <p:blipFill>
          <a:blip r:embed="rId2" cstate="print"/>
          <a:srcRect/>
          <a:stretch>
            <a:fillRect/>
          </a:stretch>
        </p:blipFill>
        <p:spPr bwMode="auto">
          <a:xfrm>
            <a:off x="1357290" y="1500180"/>
            <a:ext cx="3420620" cy="2643206"/>
          </a:xfrm>
          <a:prstGeom prst="rect">
            <a:avLst/>
          </a:prstGeom>
          <a:ln>
            <a:noFill/>
          </a:ln>
          <a:effectLst>
            <a:softEdge rad="112500"/>
          </a:effectLst>
        </p:spPr>
      </p:pic>
      <p:pic>
        <p:nvPicPr>
          <p:cNvPr id="7" name="Picture 3" descr="C:\Users\Javier Medina\Documents\2018\ANDERSEN\DGIRE CONEXIONES\03 TERCERA REUNIÓN DE TRABAJO\PLANEACIÓN GRAL PROY INTERDISC\FORMATO10002.jpg"/>
          <p:cNvPicPr>
            <a:picLocks noChangeAspect="1" noChangeArrowheads="1"/>
          </p:cNvPicPr>
          <p:nvPr/>
        </p:nvPicPr>
        <p:blipFill>
          <a:blip r:embed="rId3" cstate="print"/>
          <a:srcRect/>
          <a:stretch>
            <a:fillRect/>
          </a:stretch>
        </p:blipFill>
        <p:spPr bwMode="auto">
          <a:xfrm>
            <a:off x="4857752" y="1428742"/>
            <a:ext cx="3571899" cy="2760104"/>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55</a:t>
            </a:fld>
            <a:endParaRPr lang="es-MX"/>
          </a:p>
        </p:txBody>
      </p:sp>
      <p:sp>
        <p:nvSpPr>
          <p:cNvPr id="5" name="1 Título"/>
          <p:cNvSpPr>
            <a:spLocks noGrp="1"/>
          </p:cNvSpPr>
          <p:nvPr>
            <p:ph type="title"/>
          </p:nvPr>
        </p:nvSpPr>
        <p:spPr>
          <a:xfrm>
            <a:off x="1357290" y="285734"/>
            <a:ext cx="7500990" cy="1143000"/>
          </a:xfrm>
        </p:spPr>
        <p:txBody>
          <a:bodyPr>
            <a:normAutofit/>
          </a:bodyPr>
          <a:lstStyle/>
          <a:p>
            <a:pPr algn="ctr"/>
            <a:r>
              <a:rPr lang="es-MX" dirty="0" smtClean="0"/>
              <a:t>Producto 11. Evaluación. Formatos. Prerrequisitos. Tercera reunión.</a:t>
            </a:r>
            <a:endParaRPr lang="es-MX" dirty="0"/>
          </a:p>
        </p:txBody>
      </p:sp>
      <p:pic>
        <p:nvPicPr>
          <p:cNvPr id="6" name="Picture 2" descr="C:\Users\Javier Medina\Documents\2018\ANDERSEN\DGIRE CONEXIONES\03 TERCERA REUNIÓN DE TRABAJO\PLANEACIÓN GRAL PROY INTERDISC\FORMATO10003.jpg"/>
          <p:cNvPicPr>
            <a:picLocks noChangeAspect="1" noChangeArrowheads="1"/>
          </p:cNvPicPr>
          <p:nvPr/>
        </p:nvPicPr>
        <p:blipFill>
          <a:blip r:embed="rId2" cstate="print"/>
          <a:srcRect/>
          <a:stretch>
            <a:fillRect/>
          </a:stretch>
        </p:blipFill>
        <p:spPr bwMode="auto">
          <a:xfrm>
            <a:off x="1285852" y="1500180"/>
            <a:ext cx="3429024" cy="2649700"/>
          </a:xfrm>
          <a:prstGeom prst="rect">
            <a:avLst/>
          </a:prstGeom>
          <a:ln>
            <a:noFill/>
          </a:ln>
          <a:effectLst>
            <a:softEdge rad="112500"/>
          </a:effectLst>
        </p:spPr>
      </p:pic>
      <p:pic>
        <p:nvPicPr>
          <p:cNvPr id="7" name="Picture 3" descr="C:\Users\Javier Medina\Documents\2018\ANDERSEN\DGIRE CONEXIONES\03 TERCERA REUNIÓN DE TRABAJO\PLANEACIÓN GRAL PROY INTERDISC\FORMATO10004.jpg"/>
          <p:cNvPicPr>
            <a:picLocks noChangeAspect="1" noChangeArrowheads="1"/>
          </p:cNvPicPr>
          <p:nvPr/>
        </p:nvPicPr>
        <p:blipFill>
          <a:blip r:embed="rId3" cstate="print"/>
          <a:srcRect/>
          <a:stretch>
            <a:fillRect/>
          </a:stretch>
        </p:blipFill>
        <p:spPr bwMode="auto">
          <a:xfrm>
            <a:off x="4786314" y="1428742"/>
            <a:ext cx="3500462" cy="270490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56</a:t>
            </a:fld>
            <a:endParaRPr lang="es-MX"/>
          </a:p>
        </p:txBody>
      </p:sp>
      <p:sp>
        <p:nvSpPr>
          <p:cNvPr id="5" name="1 Título"/>
          <p:cNvSpPr>
            <a:spLocks noGrp="1"/>
          </p:cNvSpPr>
          <p:nvPr>
            <p:ph type="title"/>
          </p:nvPr>
        </p:nvSpPr>
        <p:spPr>
          <a:xfrm>
            <a:off x="1285852" y="274638"/>
            <a:ext cx="7400948" cy="1143000"/>
          </a:xfrm>
        </p:spPr>
        <p:txBody>
          <a:bodyPr>
            <a:normAutofit/>
          </a:bodyPr>
          <a:lstStyle/>
          <a:p>
            <a:pPr algn="ctr"/>
            <a:r>
              <a:rPr lang="es-MX" dirty="0" smtClean="0"/>
              <a:t>Producto 11. Evaluación. Formatos. Prerrequisitos. Tercera reunión.</a:t>
            </a:r>
            <a:endParaRPr lang="es-MX" dirty="0"/>
          </a:p>
        </p:txBody>
      </p:sp>
      <p:pic>
        <p:nvPicPr>
          <p:cNvPr id="6" name="Picture 2" descr="C:\Users\Javier Medina\Documents\2018\ANDERSEN\DGIRE CONEXIONES\03 TERCERA REUNIÓN DE TRABAJO\PLANEACIÓN GRAL PROY INTERDISC\FORMATO 2\FORMATO20001.jpg"/>
          <p:cNvPicPr>
            <a:picLocks noChangeAspect="1" noChangeArrowheads="1"/>
          </p:cNvPicPr>
          <p:nvPr/>
        </p:nvPicPr>
        <p:blipFill>
          <a:blip r:embed="rId2" cstate="print"/>
          <a:srcRect l="5530" t="7487" r="10739" b="13433"/>
          <a:stretch>
            <a:fillRect/>
          </a:stretch>
        </p:blipFill>
        <p:spPr bwMode="auto">
          <a:xfrm>
            <a:off x="2143108" y="1428742"/>
            <a:ext cx="2571768" cy="3143272"/>
          </a:xfrm>
          <a:prstGeom prst="rect">
            <a:avLst/>
          </a:prstGeom>
          <a:ln>
            <a:noFill/>
          </a:ln>
          <a:effectLst>
            <a:softEdge rad="112500"/>
          </a:effectLst>
        </p:spPr>
      </p:pic>
      <p:pic>
        <p:nvPicPr>
          <p:cNvPr id="7" name="Picture 3" descr="C:\Users\Javier Medina\Documents\2018\ANDERSEN\DGIRE CONEXIONES\03 TERCERA REUNIÓN DE TRABAJO\PLANEACIÓN GRAL PROY INTERDISC\FORMATO 2\FORMATO20002.jpg"/>
          <p:cNvPicPr>
            <a:picLocks noChangeAspect="1" noChangeArrowheads="1"/>
          </p:cNvPicPr>
          <p:nvPr/>
        </p:nvPicPr>
        <p:blipFill>
          <a:blip r:embed="rId3" cstate="print"/>
          <a:srcRect l="6134" t="10363" r="11996" b="23498"/>
          <a:stretch>
            <a:fillRect/>
          </a:stretch>
        </p:blipFill>
        <p:spPr bwMode="auto">
          <a:xfrm>
            <a:off x="5000628" y="1500180"/>
            <a:ext cx="2571768" cy="2688667"/>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57</a:t>
            </a:fld>
            <a:endParaRPr lang="es-MX"/>
          </a:p>
        </p:txBody>
      </p:sp>
      <p:sp>
        <p:nvSpPr>
          <p:cNvPr id="5" name="1 Título"/>
          <p:cNvSpPr>
            <a:spLocks noGrp="1"/>
          </p:cNvSpPr>
          <p:nvPr>
            <p:ph type="title"/>
          </p:nvPr>
        </p:nvSpPr>
        <p:spPr>
          <a:xfrm>
            <a:off x="1357290" y="274638"/>
            <a:ext cx="7329510" cy="1143000"/>
          </a:xfrm>
        </p:spPr>
        <p:txBody>
          <a:bodyPr>
            <a:normAutofit/>
          </a:bodyPr>
          <a:lstStyle/>
          <a:p>
            <a:pPr algn="ctr"/>
            <a:r>
              <a:rPr lang="es-MX" dirty="0" smtClean="0"/>
              <a:t>Producto 11. Evaluación. Formatos. Prerrequisitos. Tercera reunión.</a:t>
            </a:r>
            <a:endParaRPr lang="es-MX" dirty="0"/>
          </a:p>
        </p:txBody>
      </p:sp>
      <p:pic>
        <p:nvPicPr>
          <p:cNvPr id="6" name="Picture 2" descr="C:\Users\Javier Medina\Documents\2018\ANDERSEN\DGIRE CONEXIONES\03 TERCERA REUNIÓN DE TRABAJO\PLANEACIÓN GRAL PROY INTERDISC\FORMATO 3\FORMATO 30001.jpg"/>
          <p:cNvPicPr>
            <a:picLocks noChangeAspect="1" noChangeArrowheads="1"/>
          </p:cNvPicPr>
          <p:nvPr/>
        </p:nvPicPr>
        <p:blipFill>
          <a:blip r:embed="rId2" cstate="print"/>
          <a:srcRect l="7611" t="7352" r="10565" b="13247"/>
          <a:stretch>
            <a:fillRect/>
          </a:stretch>
        </p:blipFill>
        <p:spPr bwMode="auto">
          <a:xfrm>
            <a:off x="2143108" y="1428742"/>
            <a:ext cx="2401111" cy="3015348"/>
          </a:xfrm>
          <a:prstGeom prst="rect">
            <a:avLst/>
          </a:prstGeom>
          <a:ln>
            <a:noFill/>
          </a:ln>
          <a:effectLst>
            <a:softEdge rad="112500"/>
          </a:effectLst>
        </p:spPr>
      </p:pic>
      <p:pic>
        <p:nvPicPr>
          <p:cNvPr id="7" name="Picture 3" descr="C:\Users\Javier Medina\Documents\2018\ANDERSEN\DGIRE CONEXIONES\03 TERCERA REUNIÓN DE TRABAJO\PLANEACIÓN GRAL PROY INTERDISC\FORMATO 3\FORMATO 30002.jpg"/>
          <p:cNvPicPr>
            <a:picLocks noChangeAspect="1" noChangeArrowheads="1"/>
          </p:cNvPicPr>
          <p:nvPr/>
        </p:nvPicPr>
        <p:blipFill>
          <a:blip r:embed="rId3" cstate="print"/>
          <a:srcRect l="7665" t="7404" r="11853" b="20041"/>
          <a:stretch>
            <a:fillRect/>
          </a:stretch>
        </p:blipFill>
        <p:spPr bwMode="auto">
          <a:xfrm>
            <a:off x="4929190" y="1428742"/>
            <a:ext cx="2571768" cy="3000396"/>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58</a:t>
            </a:fld>
            <a:endParaRPr lang="es-MX"/>
          </a:p>
        </p:txBody>
      </p:sp>
      <p:sp>
        <p:nvSpPr>
          <p:cNvPr id="5" name="1 Título"/>
          <p:cNvSpPr>
            <a:spLocks noGrp="1"/>
          </p:cNvSpPr>
          <p:nvPr>
            <p:ph type="title"/>
          </p:nvPr>
        </p:nvSpPr>
        <p:spPr>
          <a:xfrm>
            <a:off x="1643042" y="274638"/>
            <a:ext cx="7043758" cy="1143000"/>
          </a:xfrm>
        </p:spPr>
        <p:txBody>
          <a:bodyPr>
            <a:normAutofit/>
          </a:bodyPr>
          <a:lstStyle/>
          <a:p>
            <a:pPr algn="ctr"/>
            <a:r>
              <a:rPr lang="es-MX" dirty="0" smtClean="0"/>
              <a:t>Producto 11. Evaluación. Formatos. Prerrequisitos. Tercera reunión.</a:t>
            </a:r>
            <a:endParaRPr lang="es-MX" dirty="0"/>
          </a:p>
        </p:txBody>
      </p:sp>
      <p:pic>
        <p:nvPicPr>
          <p:cNvPr id="6" name="Picture 2" descr="C:\Users\Javier Medina\Documents\2018\ANDERSEN\DGIRE CONEXIONES\03 TERCERA REUNIÓN DE TRABAJO\PLANEACIÓN SESIÓN POR SESIÓN\FORMATO 1\SESIÓN FORMATO 1.jpg"/>
          <p:cNvPicPr>
            <a:picLocks noChangeAspect="1" noChangeArrowheads="1"/>
          </p:cNvPicPr>
          <p:nvPr/>
        </p:nvPicPr>
        <p:blipFill>
          <a:blip r:embed="rId2" cstate="print"/>
          <a:srcRect t="4316" b="17471"/>
          <a:stretch>
            <a:fillRect/>
          </a:stretch>
        </p:blipFill>
        <p:spPr bwMode="auto">
          <a:xfrm>
            <a:off x="2571736" y="1357304"/>
            <a:ext cx="4500594" cy="3177967"/>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59</a:t>
            </a:fld>
            <a:endParaRPr lang="es-MX"/>
          </a:p>
        </p:txBody>
      </p:sp>
      <p:sp>
        <p:nvSpPr>
          <p:cNvPr id="5" name="1 Título"/>
          <p:cNvSpPr>
            <a:spLocks noGrp="1"/>
          </p:cNvSpPr>
          <p:nvPr>
            <p:ph type="title"/>
          </p:nvPr>
        </p:nvSpPr>
        <p:spPr>
          <a:xfrm>
            <a:off x="1357290" y="274638"/>
            <a:ext cx="7329510" cy="1143000"/>
          </a:xfrm>
        </p:spPr>
        <p:txBody>
          <a:bodyPr>
            <a:normAutofit/>
          </a:bodyPr>
          <a:lstStyle/>
          <a:p>
            <a:pPr algn="ctr"/>
            <a:r>
              <a:rPr lang="es-MX" dirty="0" smtClean="0"/>
              <a:t>Producto 11. Evaluación. Formatos. Prerrequisitos. Tercera reunión.</a:t>
            </a:r>
            <a:endParaRPr lang="es-MX" dirty="0"/>
          </a:p>
        </p:txBody>
      </p:sp>
      <p:pic>
        <p:nvPicPr>
          <p:cNvPr id="6" name="Picture 2" descr="C:\Users\Javier Medina\Documents\2018\ANDERSEN\DGIRE CONEXIONES\03 TERCERA REUNIÓN DE TRABAJO\PLANEACIÓN SESIÓN POR SESIÓN\FORMATO 2\SESIÓN FORMATO 2.jpg"/>
          <p:cNvPicPr>
            <a:picLocks noChangeAspect="1" noChangeArrowheads="1"/>
          </p:cNvPicPr>
          <p:nvPr/>
        </p:nvPicPr>
        <p:blipFill>
          <a:blip r:embed="rId2" cstate="print"/>
          <a:srcRect t="3940" b="24385"/>
          <a:stretch>
            <a:fillRect/>
          </a:stretch>
        </p:blipFill>
        <p:spPr bwMode="auto">
          <a:xfrm>
            <a:off x="2571736" y="1571618"/>
            <a:ext cx="4572032" cy="284321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p:nvPr/>
        </p:nvSpPr>
        <p:spPr>
          <a:xfrm>
            <a:off x="5051925" y="1082904"/>
            <a:ext cx="2956500" cy="29565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txBox="1">
            <a:spLocks noGrp="1"/>
          </p:cNvSpPr>
          <p:nvPr>
            <p:ph type="ctrTitle" idx="4294967295"/>
          </p:nvPr>
        </p:nvSpPr>
        <p:spPr>
          <a:xfrm>
            <a:off x="1500166" y="1071552"/>
            <a:ext cx="3813043"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000" dirty="0" smtClean="0"/>
              <a:t>Producto 2 </a:t>
            </a:r>
            <a:endParaRPr sz="4000"/>
          </a:p>
        </p:txBody>
      </p:sp>
      <p:sp>
        <p:nvSpPr>
          <p:cNvPr id="74" name="Shape 7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6</a:t>
            </a:fld>
            <a:endParaRPr/>
          </a:p>
        </p:txBody>
      </p:sp>
      <p:sp>
        <p:nvSpPr>
          <p:cNvPr id="10" name="1 Título"/>
          <p:cNvSpPr txBox="1">
            <a:spLocks/>
          </p:cNvSpPr>
          <p:nvPr/>
        </p:nvSpPr>
        <p:spPr>
          <a:xfrm>
            <a:off x="1357290" y="2285998"/>
            <a:ext cx="3357586" cy="1143000"/>
          </a:xfrm>
          <a:prstGeom prst="rect">
            <a:avLst/>
          </a:prstGeom>
        </p:spPr>
        <p:txBody>
          <a:bodyPr>
            <a:normAutofit fontScale="975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900" b="0" i="0" u="none" strike="noStrike" kern="0" cap="none" spc="0" normalizeH="0" baseline="0" noProof="0" dirty="0" smtClean="0">
                <a:ln>
                  <a:noFill/>
                </a:ln>
                <a:solidFill>
                  <a:srgbClr val="000000"/>
                </a:solidFill>
                <a:effectLst/>
                <a:uLnTx/>
                <a:uFillTx/>
                <a:latin typeface="Arial"/>
                <a:ea typeface="Arial"/>
                <a:cs typeface="Arial"/>
                <a:sym typeface="Arial"/>
              </a:rPr>
              <a:t>Organizador gráfico.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900" b="0" i="0" u="none" strike="noStrike" kern="0" cap="none" spc="0" normalizeH="0" baseline="0" noProof="0" dirty="0" smtClean="0">
                <a:ln>
                  <a:noFill/>
                </a:ln>
                <a:solidFill>
                  <a:srgbClr val="000000"/>
                </a:solidFill>
                <a:effectLst/>
                <a:uLnTx/>
                <a:uFillTx/>
                <a:latin typeface="Arial"/>
                <a:ea typeface="Arial"/>
                <a:cs typeface="Arial"/>
                <a:sym typeface="Arial"/>
              </a:rPr>
              <a:t>Primera reunión</a:t>
            </a:r>
            <a:endParaRPr kumimoji="0" lang="es-MX" sz="19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1" name="Picture 2" descr="D:\CONEXIONES Evidencias\Evidencias portafolios\DSCN4026.JPG"/>
          <p:cNvPicPr>
            <a:picLocks noChangeAspect="1" noChangeArrowheads="1"/>
          </p:cNvPicPr>
          <p:nvPr/>
        </p:nvPicPr>
        <p:blipFill>
          <a:blip r:embed="rId3" cstate="print"/>
          <a:srcRect/>
          <a:stretch>
            <a:fillRect/>
          </a:stretch>
        </p:blipFill>
        <p:spPr bwMode="auto">
          <a:xfrm>
            <a:off x="5143504" y="1214428"/>
            <a:ext cx="2857520" cy="2643206"/>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60</a:t>
            </a:fld>
            <a:endParaRPr lang="es-MX"/>
          </a:p>
        </p:txBody>
      </p:sp>
      <p:sp>
        <p:nvSpPr>
          <p:cNvPr id="5" name="1 Título"/>
          <p:cNvSpPr>
            <a:spLocks noGrp="1"/>
          </p:cNvSpPr>
          <p:nvPr>
            <p:ph type="title"/>
          </p:nvPr>
        </p:nvSpPr>
        <p:spPr>
          <a:xfrm>
            <a:off x="1357290" y="285734"/>
            <a:ext cx="7000924" cy="1143000"/>
          </a:xfrm>
        </p:spPr>
        <p:txBody>
          <a:bodyPr>
            <a:normAutofit/>
          </a:bodyPr>
          <a:lstStyle/>
          <a:p>
            <a:pPr algn="ctr"/>
            <a:r>
              <a:rPr lang="es-MX" dirty="0" smtClean="0"/>
              <a:t>Producto 11. Evaluación. Formatos. Prerrequisitos. Tercera reunión.</a:t>
            </a:r>
            <a:endParaRPr lang="es-MX" dirty="0"/>
          </a:p>
        </p:txBody>
      </p:sp>
      <p:pic>
        <p:nvPicPr>
          <p:cNvPr id="6" name="Picture 2" descr="C:\Users\Javier Medina\Documents\2018\ANDERSEN\DGIRE CONEXIONES\03 TERCERA REUNIÓN DE TRABAJO\PLANEACIÓN SESIÓN POR SESIÓN\FORMATO 3\SESIÓN FORMATO 3.jpg"/>
          <p:cNvPicPr>
            <a:picLocks noChangeAspect="1" noChangeArrowheads="1"/>
          </p:cNvPicPr>
          <p:nvPr/>
        </p:nvPicPr>
        <p:blipFill>
          <a:blip r:embed="rId2" cstate="print"/>
          <a:srcRect l="5358" t="4424" b="16460"/>
          <a:stretch>
            <a:fillRect/>
          </a:stretch>
        </p:blipFill>
        <p:spPr bwMode="auto">
          <a:xfrm>
            <a:off x="2357422" y="1310995"/>
            <a:ext cx="4643470" cy="3118143"/>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61</a:t>
            </a:fld>
            <a:endParaRPr lang="es-MX"/>
          </a:p>
        </p:txBody>
      </p:sp>
      <p:sp>
        <p:nvSpPr>
          <p:cNvPr id="5" name="1 Título"/>
          <p:cNvSpPr>
            <a:spLocks noGrp="1"/>
          </p:cNvSpPr>
          <p:nvPr>
            <p:ph type="title"/>
          </p:nvPr>
        </p:nvSpPr>
        <p:spPr>
          <a:xfrm>
            <a:off x="1500166" y="285734"/>
            <a:ext cx="8229600" cy="1143000"/>
          </a:xfrm>
        </p:spPr>
        <p:txBody>
          <a:bodyPr>
            <a:normAutofit/>
          </a:bodyPr>
          <a:lstStyle/>
          <a:p>
            <a:r>
              <a:rPr lang="es-MX" dirty="0" smtClean="0"/>
              <a:t>Evaluación. Formatos. Grupo heterogéneo.</a:t>
            </a:r>
            <a:endParaRPr lang="es-MX" dirty="0"/>
          </a:p>
        </p:txBody>
      </p:sp>
      <p:pic>
        <p:nvPicPr>
          <p:cNvPr id="6" name="Picture 2" descr="C:\Users\Javier Medina\Documents\2018\ANDERSEN\DGIRE CONEXIONES\03 TERCERA REUNIÓN DE TRABAJO\PLANEACIÓN GRAL PROY INTERDISC\FORMATO 1\FORMATO10001.jpg"/>
          <p:cNvPicPr>
            <a:picLocks noChangeAspect="1" noChangeArrowheads="1"/>
          </p:cNvPicPr>
          <p:nvPr/>
        </p:nvPicPr>
        <p:blipFill>
          <a:blip r:embed="rId2" cstate="print"/>
          <a:srcRect l="9707" t="12562" r="2933" b="12068"/>
          <a:stretch>
            <a:fillRect/>
          </a:stretch>
        </p:blipFill>
        <p:spPr bwMode="auto">
          <a:xfrm>
            <a:off x="2285984" y="1428742"/>
            <a:ext cx="4714908" cy="3143272"/>
          </a:xfrm>
          <a:prstGeom prst="rect">
            <a:avLst/>
          </a:prstGeom>
          <a:ln>
            <a:noFill/>
          </a:ln>
          <a:effectLst>
            <a:softEdge rad="112500"/>
          </a:effectLst>
        </p:spPr>
      </p:pic>
      <p:sp>
        <p:nvSpPr>
          <p:cNvPr id="7" name="6 Rectángulo"/>
          <p:cNvSpPr/>
          <p:nvPr/>
        </p:nvSpPr>
        <p:spPr>
          <a:xfrm>
            <a:off x="1571604" y="357172"/>
            <a:ext cx="3289683" cy="707886"/>
          </a:xfrm>
          <a:prstGeom prst="rect">
            <a:avLst/>
          </a:prstGeom>
        </p:spPr>
        <p:txBody>
          <a:bodyPr wrap="none">
            <a:spAutoFit/>
          </a:bodyPr>
          <a:lstStyle/>
          <a:p>
            <a:r>
              <a:rPr lang="es-MX" sz="4000" b="1" dirty="0" smtClean="0">
                <a:latin typeface="Oswald"/>
              </a:rPr>
              <a:t>Producto 12 </a:t>
            </a:r>
            <a:endParaRPr lang="es-MX" sz="4000" b="1" dirty="0">
              <a:latin typeface="Oswald"/>
            </a:endParaRP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62</a:t>
            </a:fld>
            <a:endParaRPr lang="es-MX"/>
          </a:p>
        </p:txBody>
      </p:sp>
      <p:sp>
        <p:nvSpPr>
          <p:cNvPr id="5" name="1 Título"/>
          <p:cNvSpPr>
            <a:spLocks noGrp="1"/>
          </p:cNvSpPr>
          <p:nvPr>
            <p:ph type="title"/>
          </p:nvPr>
        </p:nvSpPr>
        <p:spPr>
          <a:xfrm>
            <a:off x="457200" y="274638"/>
            <a:ext cx="8229600" cy="1143000"/>
          </a:xfrm>
        </p:spPr>
        <p:txBody>
          <a:bodyPr>
            <a:normAutofit/>
          </a:bodyPr>
          <a:lstStyle/>
          <a:p>
            <a:pPr algn="ctr"/>
            <a:r>
              <a:rPr lang="es-MX" dirty="0" smtClean="0"/>
              <a:t>Producto 12. Evaluación. Formatos. Grupo heterogéneo.</a:t>
            </a:r>
            <a:endParaRPr lang="es-MX" dirty="0"/>
          </a:p>
        </p:txBody>
      </p:sp>
      <p:pic>
        <p:nvPicPr>
          <p:cNvPr id="6" name="Picture 2" descr="C:\Users\Javier Medina\Documents\2018\ANDERSEN\DGIRE CONEXIONES\03 TERCERA REUNIÓN DE TRABAJO\PLANEACIÓN GRAL PROY INTERDISC\FORMATO 1\FORMATO10002.jpg"/>
          <p:cNvPicPr>
            <a:picLocks noChangeAspect="1" noChangeArrowheads="1"/>
          </p:cNvPicPr>
          <p:nvPr/>
        </p:nvPicPr>
        <p:blipFill>
          <a:blip r:embed="rId2" cstate="print"/>
          <a:srcRect l="8742" t="12933" b="9780"/>
          <a:stretch>
            <a:fillRect/>
          </a:stretch>
        </p:blipFill>
        <p:spPr bwMode="auto">
          <a:xfrm>
            <a:off x="2285984" y="1428742"/>
            <a:ext cx="4643470" cy="3038826"/>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63</a:t>
            </a:fld>
            <a:endParaRPr lang="es-MX"/>
          </a:p>
        </p:txBody>
      </p:sp>
      <p:sp>
        <p:nvSpPr>
          <p:cNvPr id="5" name="1 Título"/>
          <p:cNvSpPr>
            <a:spLocks noGrp="1"/>
          </p:cNvSpPr>
          <p:nvPr>
            <p:ph type="title"/>
          </p:nvPr>
        </p:nvSpPr>
        <p:spPr>
          <a:xfrm>
            <a:off x="1142976" y="357172"/>
            <a:ext cx="8229600" cy="1143000"/>
          </a:xfrm>
        </p:spPr>
        <p:txBody>
          <a:bodyPr>
            <a:normAutofit/>
          </a:bodyPr>
          <a:lstStyle/>
          <a:p>
            <a:pPr algn="ctr"/>
            <a:r>
              <a:rPr lang="es-MX" dirty="0" smtClean="0"/>
              <a:t>Producto 12. Evaluación. Formatos. Grupo heterogéneo.</a:t>
            </a:r>
            <a:endParaRPr lang="es-MX" dirty="0"/>
          </a:p>
        </p:txBody>
      </p:sp>
      <p:pic>
        <p:nvPicPr>
          <p:cNvPr id="6" name="Picture 2" descr="C:\Users\Javier Medina\Documents\2018\ANDERSEN\DGIRE CONEXIONES\03 TERCERA REUNIÓN DE TRABAJO\PLANEACIÓN GRAL PROY INTERDISC\FORMATO 1\FORMATO10003.jpg"/>
          <p:cNvPicPr>
            <a:picLocks noChangeAspect="1" noChangeArrowheads="1"/>
          </p:cNvPicPr>
          <p:nvPr/>
        </p:nvPicPr>
        <p:blipFill>
          <a:blip r:embed="rId2" cstate="print"/>
          <a:srcRect l="9779" t="14539" b="15926"/>
          <a:stretch>
            <a:fillRect/>
          </a:stretch>
        </p:blipFill>
        <p:spPr bwMode="auto">
          <a:xfrm>
            <a:off x="2214546" y="1428742"/>
            <a:ext cx="5072098" cy="302071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64</a:t>
            </a:fld>
            <a:endParaRPr lang="es-MX"/>
          </a:p>
        </p:txBody>
      </p:sp>
      <p:sp>
        <p:nvSpPr>
          <p:cNvPr id="5" name="1 Título"/>
          <p:cNvSpPr>
            <a:spLocks noGrp="1"/>
          </p:cNvSpPr>
          <p:nvPr>
            <p:ph type="title"/>
          </p:nvPr>
        </p:nvSpPr>
        <p:spPr>
          <a:xfrm>
            <a:off x="914400" y="285734"/>
            <a:ext cx="8229600" cy="1143000"/>
          </a:xfrm>
        </p:spPr>
        <p:txBody>
          <a:bodyPr>
            <a:normAutofit/>
          </a:bodyPr>
          <a:lstStyle/>
          <a:p>
            <a:pPr algn="ctr"/>
            <a:r>
              <a:rPr lang="es-MX" dirty="0" smtClean="0"/>
              <a:t>Producto 12. Evaluación. Formatos. Grupo heterogéneo.</a:t>
            </a:r>
            <a:endParaRPr lang="es-MX" dirty="0"/>
          </a:p>
        </p:txBody>
      </p:sp>
      <p:pic>
        <p:nvPicPr>
          <p:cNvPr id="6" name="Picture 2" descr="C:\Users\Javier Medina\Documents\2018\ANDERSEN\DGIRE CONEXIONES\03 TERCERA REUNIÓN DE TRABAJO\PLANEACIÓN GRAL PROY INTERDISC\FORMATO 1\FORMATO10004.jpg"/>
          <p:cNvPicPr>
            <a:picLocks noChangeAspect="1" noChangeArrowheads="1"/>
          </p:cNvPicPr>
          <p:nvPr/>
        </p:nvPicPr>
        <p:blipFill>
          <a:blip r:embed="rId2" cstate="print"/>
          <a:srcRect l="10190" t="14652" b="23811"/>
          <a:stretch>
            <a:fillRect/>
          </a:stretch>
        </p:blipFill>
        <p:spPr bwMode="auto">
          <a:xfrm>
            <a:off x="2143108" y="1500180"/>
            <a:ext cx="5666795" cy="3000378"/>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65</a:t>
            </a:fld>
            <a:endParaRPr lang="es-MX"/>
          </a:p>
        </p:txBody>
      </p:sp>
      <p:sp>
        <p:nvSpPr>
          <p:cNvPr id="5" name="1 Título"/>
          <p:cNvSpPr>
            <a:spLocks noGrp="1"/>
          </p:cNvSpPr>
          <p:nvPr>
            <p:ph type="title"/>
          </p:nvPr>
        </p:nvSpPr>
        <p:spPr>
          <a:xfrm>
            <a:off x="914400" y="285734"/>
            <a:ext cx="8229600" cy="1143000"/>
          </a:xfrm>
        </p:spPr>
        <p:txBody>
          <a:bodyPr>
            <a:normAutofit/>
          </a:bodyPr>
          <a:lstStyle/>
          <a:p>
            <a:pPr algn="ctr"/>
            <a:r>
              <a:rPr lang="es-MX" dirty="0" smtClean="0"/>
              <a:t>Producto 12. Evaluación. Formatos. Grupo heterogéneo.</a:t>
            </a:r>
            <a:endParaRPr lang="es-MX" dirty="0"/>
          </a:p>
        </p:txBody>
      </p:sp>
      <p:pic>
        <p:nvPicPr>
          <p:cNvPr id="6" name="Picture 2" descr="C:\Users\Javier Medina\Documents\2018\ANDERSEN\DGIRE CONEXIONES\03 TERCERA REUNIÓN DE TRABAJO\PLANEACIÓN SESIÓN POR SESIÓN\FORMATO 1\SESIÓN FORMATO 1.jpg"/>
          <p:cNvPicPr>
            <a:picLocks noChangeAspect="1" noChangeArrowheads="1"/>
          </p:cNvPicPr>
          <p:nvPr/>
        </p:nvPicPr>
        <p:blipFill>
          <a:blip r:embed="rId2" cstate="print"/>
          <a:srcRect l="6340" t="2892" b="15924"/>
          <a:stretch>
            <a:fillRect/>
          </a:stretch>
        </p:blipFill>
        <p:spPr bwMode="auto">
          <a:xfrm>
            <a:off x="1785918" y="1428742"/>
            <a:ext cx="6000792" cy="3000395"/>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66</a:t>
            </a:fld>
            <a:endParaRPr lang="es-MX"/>
          </a:p>
        </p:txBody>
      </p:sp>
      <p:sp>
        <p:nvSpPr>
          <p:cNvPr id="5" name="1 Título"/>
          <p:cNvSpPr>
            <a:spLocks noGrp="1"/>
          </p:cNvSpPr>
          <p:nvPr>
            <p:ph type="title"/>
          </p:nvPr>
        </p:nvSpPr>
        <p:spPr>
          <a:xfrm>
            <a:off x="1285852" y="285734"/>
            <a:ext cx="7215238" cy="1143000"/>
          </a:xfrm>
        </p:spPr>
        <p:txBody>
          <a:bodyPr>
            <a:normAutofit/>
          </a:bodyPr>
          <a:lstStyle/>
          <a:p>
            <a:pPr algn="ctr"/>
            <a:r>
              <a:rPr lang="es-MX" dirty="0" smtClean="0"/>
              <a:t>Reflexiones grupo interdisciplinario Instituto Andersen</a:t>
            </a:r>
            <a:endParaRPr lang="es-MX" dirty="0"/>
          </a:p>
        </p:txBody>
      </p:sp>
      <p:sp>
        <p:nvSpPr>
          <p:cNvPr id="6" name="2 Marcador de contenido"/>
          <p:cNvSpPr txBox="1">
            <a:spLocks/>
          </p:cNvSpPr>
          <p:nvPr/>
        </p:nvSpPr>
        <p:spPr>
          <a:xfrm>
            <a:off x="1214414" y="1214428"/>
            <a:ext cx="8229600" cy="532655"/>
          </a:xfrm>
          <a:prstGeom prst="rect">
            <a:avLst/>
          </a:prstGeom>
          <a:noFill/>
          <a:ln>
            <a:noFill/>
          </a:ln>
        </p:spPr>
        <p:txBody>
          <a:bodyPr spcFirstLastPara="1" wrap="square" lIns="91425" tIns="91425" rIns="91425" bIns="91425" anchor="t" anchorCtr="0">
            <a:normAutofit/>
          </a:bodyPr>
          <a:lstStyle/>
          <a:p>
            <a:pPr marL="457200" marR="0" lvl="0" indent="-393700" algn="l" defTabSz="914400" rtl="0" eaLnBrk="1" fontAlgn="auto" latinLnBrk="0" hangingPunct="1">
              <a:lnSpc>
                <a:spcPct val="100000"/>
              </a:lnSpc>
              <a:spcBef>
                <a:spcPts val="600"/>
              </a:spcBef>
              <a:spcAft>
                <a:spcPts val="0"/>
              </a:spcAft>
              <a:buClr>
                <a:srgbClr val="25212A"/>
              </a:buClr>
              <a:buSzPts val="2600"/>
              <a:buFont typeface="Tinos"/>
              <a:buChar char="◈"/>
              <a:tabLst/>
              <a:defRPr/>
            </a:pPr>
            <a:r>
              <a:rPr kumimoji="0" lang="es-MX" b="1" i="0" u="none" strike="noStrike" kern="0" cap="none" spc="0" normalizeH="0" baseline="0" noProof="0" dirty="0" smtClean="0">
                <a:ln>
                  <a:noFill/>
                </a:ln>
                <a:solidFill>
                  <a:srgbClr val="25212A"/>
                </a:solidFill>
                <a:effectLst/>
                <a:uLnTx/>
                <a:uFillTx/>
                <a:latin typeface="Tinos"/>
                <a:ea typeface="Tinos"/>
                <a:cs typeface="Tinos"/>
                <a:sym typeface="Tinos"/>
              </a:rPr>
              <a:t>TRABAJO COOPERATIVO DE LOS PROFESORES</a:t>
            </a:r>
            <a:endParaRPr kumimoji="0" lang="es-MX" b="0" i="0" u="none" strike="noStrike" kern="0" cap="none" spc="0" normalizeH="0" baseline="0" noProof="0" dirty="0" smtClean="0">
              <a:ln>
                <a:noFill/>
              </a:ln>
              <a:solidFill>
                <a:srgbClr val="25212A"/>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500166" y="1643056"/>
          <a:ext cx="6604216" cy="2724910"/>
        </p:xfrm>
        <a:graphic>
          <a:graphicData uri="http://schemas.openxmlformats.org/drawingml/2006/table">
            <a:tbl>
              <a:tblPr/>
              <a:tblGrid>
                <a:gridCol w="573102">
                  <a:extLst>
                    <a:ext uri="{9D8B030D-6E8A-4147-A177-3AD203B41FA5}">
                      <a16:colId xmlns="" xmlns:a16="http://schemas.microsoft.com/office/drawing/2014/main" val="20000"/>
                    </a:ext>
                  </a:extLst>
                </a:gridCol>
                <a:gridCol w="6031114">
                  <a:extLst>
                    <a:ext uri="{9D8B030D-6E8A-4147-A177-3AD203B41FA5}">
                      <a16:colId xmlns="" xmlns:a16="http://schemas.microsoft.com/office/drawing/2014/main" val="20001"/>
                    </a:ext>
                  </a:extLst>
                </a:gridCol>
              </a:tblGrid>
              <a:tr h="982639">
                <a:tc>
                  <a:txBody>
                    <a:bodyPr/>
                    <a:lstStyle/>
                    <a:p>
                      <a:pPr>
                        <a:lnSpc>
                          <a:spcPct val="107000"/>
                        </a:lnSpc>
                        <a:spcAft>
                          <a:spcPts val="0"/>
                        </a:spcAft>
                      </a:pPr>
                      <a:r>
                        <a:rPr lang="es-MX" sz="1000" dirty="0">
                          <a:latin typeface="Times New Roman"/>
                          <a:ea typeface="Calibri"/>
                          <a:cs typeface="Times New Roman"/>
                        </a:rPr>
                        <a:t>Avances</a:t>
                      </a:r>
                      <a:endParaRPr lang="es-MX" sz="10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rabicPeriod"/>
                      </a:pPr>
                      <a:r>
                        <a:rPr lang="es-MX" sz="1000" b="1" dirty="0">
                          <a:latin typeface="Times New Roman"/>
                          <a:ea typeface="Calibri"/>
                          <a:cs typeface="Times New Roman"/>
                        </a:rPr>
                        <a:t>En cuanto a los contenidos: </a:t>
                      </a:r>
                      <a:endParaRPr lang="es-MX" sz="1000" dirty="0">
                        <a:latin typeface="Calibri"/>
                        <a:ea typeface="Calibri"/>
                        <a:cs typeface="Times New Roman"/>
                      </a:endParaRPr>
                    </a:p>
                    <a:p>
                      <a:pPr>
                        <a:lnSpc>
                          <a:spcPct val="107000"/>
                        </a:lnSpc>
                        <a:spcAft>
                          <a:spcPts val="0"/>
                        </a:spcAft>
                      </a:pPr>
                      <a:r>
                        <a:rPr lang="es-MX" sz="1000" dirty="0">
                          <a:latin typeface="Times New Roman"/>
                          <a:ea typeface="Calibri"/>
                          <a:cs typeface="Times New Roman"/>
                        </a:rPr>
                        <a:t>Establecer la conexión entre asignaturas y temas; buscar información.</a:t>
                      </a:r>
                      <a:endParaRPr lang="es-MX" sz="1000" dirty="0">
                        <a:latin typeface="Calibri"/>
                        <a:ea typeface="Calibri"/>
                        <a:cs typeface="Times New Roman"/>
                      </a:endParaRPr>
                    </a:p>
                    <a:p>
                      <a:pPr marL="342900" lvl="0" indent="-342900">
                        <a:lnSpc>
                          <a:spcPct val="107000"/>
                        </a:lnSpc>
                        <a:spcAft>
                          <a:spcPts val="0"/>
                        </a:spcAft>
                        <a:buFont typeface="+mj-lt"/>
                        <a:buAutoNum type="arabicPeriod"/>
                      </a:pPr>
                      <a:r>
                        <a:rPr lang="es-MX" sz="1000" b="1" dirty="0">
                          <a:latin typeface="Times New Roman"/>
                          <a:ea typeface="Calibri"/>
                          <a:cs typeface="Times New Roman"/>
                        </a:rPr>
                        <a:t>En cuanto a la relación entre profesores: </a:t>
                      </a:r>
                      <a:endParaRPr lang="es-MX" sz="1000" dirty="0">
                        <a:latin typeface="Calibri"/>
                        <a:ea typeface="Calibri"/>
                        <a:cs typeface="Times New Roman"/>
                      </a:endParaRPr>
                    </a:p>
                    <a:p>
                      <a:pPr>
                        <a:lnSpc>
                          <a:spcPct val="107000"/>
                        </a:lnSpc>
                        <a:spcAft>
                          <a:spcPts val="0"/>
                        </a:spcAft>
                      </a:pPr>
                      <a:r>
                        <a:rPr lang="es-MX" sz="1000" dirty="0">
                          <a:latin typeface="Times New Roman"/>
                          <a:ea typeface="Calibri"/>
                          <a:cs typeface="Times New Roman"/>
                        </a:rPr>
                        <a:t>Apertura al diálogo, definición de roles de trabajo, comunicación efectiva por diversos medios, llegar a acuerdos.</a:t>
                      </a:r>
                      <a:endParaRPr lang="es-MX" sz="1000" dirty="0">
                        <a:latin typeface="Calibri"/>
                        <a:ea typeface="Calibri"/>
                        <a:cs typeface="Times New Roman"/>
                      </a:endParaRPr>
                    </a:p>
                    <a:p>
                      <a:pPr marL="342900" lvl="0" indent="-342900">
                        <a:lnSpc>
                          <a:spcPct val="107000"/>
                        </a:lnSpc>
                        <a:spcAft>
                          <a:spcPts val="0"/>
                        </a:spcAft>
                        <a:buFont typeface="+mj-lt"/>
                        <a:buAutoNum type="arabicPeriod"/>
                      </a:pPr>
                      <a:r>
                        <a:rPr lang="es-MX" sz="1000" b="1" dirty="0">
                          <a:latin typeface="Times New Roman"/>
                          <a:ea typeface="Calibri"/>
                          <a:cs typeface="Times New Roman"/>
                        </a:rPr>
                        <a:t>En cuanto a los resultados:</a:t>
                      </a:r>
                      <a:endParaRPr lang="es-MX" sz="1000" dirty="0">
                        <a:latin typeface="Calibri"/>
                        <a:ea typeface="Calibri"/>
                        <a:cs typeface="Times New Roman"/>
                      </a:endParaRPr>
                    </a:p>
                    <a:p>
                      <a:pPr>
                        <a:lnSpc>
                          <a:spcPct val="107000"/>
                        </a:lnSpc>
                        <a:spcAft>
                          <a:spcPts val="0"/>
                        </a:spcAft>
                      </a:pPr>
                      <a:r>
                        <a:rPr lang="es-MX" sz="1000" dirty="0">
                          <a:latin typeface="Times New Roman"/>
                          <a:ea typeface="Calibri"/>
                          <a:cs typeface="Times New Roman"/>
                        </a:rPr>
                        <a:t>Lograr los objetivos y cumplir con el trabajo de la segunda etapa, en tiempo y forma.</a:t>
                      </a:r>
                      <a:endParaRPr lang="es-MX" sz="10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038202">
                <a:tc>
                  <a:txBody>
                    <a:bodyPr/>
                    <a:lstStyle/>
                    <a:p>
                      <a:pPr>
                        <a:lnSpc>
                          <a:spcPct val="107000"/>
                        </a:lnSpc>
                        <a:spcAft>
                          <a:spcPts val="0"/>
                        </a:spcAft>
                      </a:pPr>
                      <a:r>
                        <a:rPr lang="es-MX" sz="1000">
                          <a:latin typeface="Times New Roman"/>
                          <a:ea typeface="Calibri"/>
                          <a:cs typeface="Times New Roman"/>
                        </a:rPr>
                        <a:t>Tropiezos </a:t>
                      </a:r>
                      <a:endParaRPr lang="es-MX" sz="100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rabicPeriod"/>
                      </a:pPr>
                      <a:r>
                        <a:rPr lang="es-MX" sz="1000" b="1" dirty="0">
                          <a:latin typeface="Times New Roman"/>
                          <a:ea typeface="Calibri"/>
                          <a:cs typeface="Times New Roman"/>
                        </a:rPr>
                        <a:t>En cuanto al tiempo:</a:t>
                      </a:r>
                      <a:endParaRPr lang="es-MX" sz="1000" dirty="0">
                        <a:latin typeface="Calibri"/>
                        <a:ea typeface="Calibri"/>
                        <a:cs typeface="Times New Roman"/>
                      </a:endParaRPr>
                    </a:p>
                    <a:p>
                      <a:pPr>
                        <a:lnSpc>
                          <a:spcPct val="107000"/>
                        </a:lnSpc>
                        <a:spcAft>
                          <a:spcPts val="0"/>
                        </a:spcAft>
                      </a:pPr>
                      <a:r>
                        <a:rPr lang="es-MX" sz="1000" dirty="0">
                          <a:latin typeface="Times New Roman"/>
                          <a:ea typeface="Calibri"/>
                          <a:cs typeface="Times New Roman"/>
                        </a:rPr>
                        <a:t>Coincidir en horarios y espacios para el intercambio de ideas.</a:t>
                      </a:r>
                      <a:endParaRPr lang="es-MX" sz="1000" dirty="0">
                        <a:latin typeface="Calibri"/>
                        <a:ea typeface="Calibri"/>
                        <a:cs typeface="Times New Roman"/>
                      </a:endParaRPr>
                    </a:p>
                    <a:p>
                      <a:pPr marL="342900" lvl="0" indent="-342900">
                        <a:lnSpc>
                          <a:spcPct val="107000"/>
                        </a:lnSpc>
                        <a:spcAft>
                          <a:spcPts val="0"/>
                        </a:spcAft>
                        <a:buFont typeface="+mj-lt"/>
                        <a:buAutoNum type="arabicPeriod"/>
                      </a:pPr>
                      <a:r>
                        <a:rPr lang="es-MX" sz="1000" b="1" dirty="0">
                          <a:latin typeface="Times New Roman"/>
                          <a:ea typeface="Calibri"/>
                          <a:cs typeface="Times New Roman"/>
                        </a:rPr>
                        <a:t>En cuanto a los contenidos:</a:t>
                      </a:r>
                      <a:endParaRPr lang="es-MX" sz="1000" dirty="0">
                        <a:latin typeface="Calibri"/>
                        <a:ea typeface="Calibri"/>
                        <a:cs typeface="Times New Roman"/>
                      </a:endParaRPr>
                    </a:p>
                    <a:p>
                      <a:pPr>
                        <a:lnSpc>
                          <a:spcPct val="107000"/>
                        </a:lnSpc>
                        <a:spcAft>
                          <a:spcPts val="0"/>
                        </a:spcAft>
                      </a:pPr>
                      <a:r>
                        <a:rPr lang="es-MX" sz="1000" dirty="0">
                          <a:latin typeface="Times New Roman"/>
                          <a:ea typeface="Calibri"/>
                          <a:cs typeface="Times New Roman"/>
                        </a:rPr>
                        <a:t>Definir el problema y encontrar las preguntas generadoras.</a:t>
                      </a:r>
                      <a:endParaRPr lang="es-MX" sz="1000" dirty="0">
                        <a:latin typeface="Calibri"/>
                        <a:ea typeface="Calibri"/>
                        <a:cs typeface="Times New Roman"/>
                      </a:endParaRPr>
                    </a:p>
                    <a:p>
                      <a:pPr marL="342900" lvl="0" indent="-342900">
                        <a:lnSpc>
                          <a:spcPct val="107000"/>
                        </a:lnSpc>
                        <a:spcAft>
                          <a:spcPts val="0"/>
                        </a:spcAft>
                        <a:buFont typeface="+mj-lt"/>
                        <a:buAutoNum type="arabicPeriod"/>
                      </a:pPr>
                      <a:r>
                        <a:rPr lang="es-MX" sz="1000" b="1" dirty="0">
                          <a:latin typeface="Times New Roman"/>
                          <a:ea typeface="Calibri"/>
                          <a:cs typeface="Times New Roman"/>
                        </a:rPr>
                        <a:t>En cuanto al trabajo:</a:t>
                      </a:r>
                      <a:endParaRPr lang="es-MX" sz="1000" dirty="0">
                        <a:latin typeface="Calibri"/>
                        <a:ea typeface="Calibri"/>
                        <a:cs typeface="Times New Roman"/>
                      </a:endParaRPr>
                    </a:p>
                    <a:p>
                      <a:pPr>
                        <a:lnSpc>
                          <a:spcPct val="107000"/>
                        </a:lnSpc>
                        <a:spcAft>
                          <a:spcPts val="0"/>
                        </a:spcAft>
                      </a:pPr>
                      <a:r>
                        <a:rPr lang="es-MX" sz="1000" dirty="0">
                          <a:latin typeface="Times New Roman"/>
                          <a:ea typeface="Calibri"/>
                          <a:cs typeface="Times New Roman"/>
                        </a:rPr>
                        <a:t>Algunos profesores incumplieron con las tareas y retrasaron la elaboración de los productos.</a:t>
                      </a:r>
                      <a:endParaRPr lang="es-MX" sz="10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04069">
                <a:tc>
                  <a:txBody>
                    <a:bodyPr/>
                    <a:lstStyle/>
                    <a:p>
                      <a:pPr>
                        <a:lnSpc>
                          <a:spcPct val="107000"/>
                        </a:lnSpc>
                        <a:spcAft>
                          <a:spcPts val="0"/>
                        </a:spcAft>
                      </a:pPr>
                      <a:r>
                        <a:rPr lang="es-MX" sz="1000" dirty="0">
                          <a:latin typeface="Times New Roman"/>
                          <a:ea typeface="Calibri"/>
                          <a:cs typeface="Times New Roman"/>
                        </a:rPr>
                        <a:t>Soluciones </a:t>
                      </a:r>
                      <a:endParaRPr lang="es-MX" sz="10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rabicPeriod"/>
                      </a:pPr>
                      <a:r>
                        <a:rPr lang="es-MX" sz="1000" dirty="0">
                          <a:latin typeface="Times New Roman"/>
                          <a:ea typeface="Calibri"/>
                          <a:cs typeface="Times New Roman"/>
                        </a:rPr>
                        <a:t>Uso de la tecnología para la comunicación y el trabajo</a:t>
                      </a:r>
                    </a:p>
                    <a:p>
                      <a:pPr marL="342900" lvl="0" indent="-342900">
                        <a:lnSpc>
                          <a:spcPct val="107000"/>
                        </a:lnSpc>
                        <a:spcAft>
                          <a:spcPts val="0"/>
                        </a:spcAft>
                        <a:buFont typeface="+mj-lt"/>
                        <a:buAutoNum type="arabicPeriod"/>
                      </a:pPr>
                      <a:r>
                        <a:rPr lang="es-MX" sz="1000" dirty="0">
                          <a:latin typeface="Times New Roman"/>
                          <a:ea typeface="Calibri"/>
                          <a:cs typeface="Times New Roman"/>
                        </a:rPr>
                        <a:t>Conocer los nuevos programas</a:t>
                      </a:r>
                    </a:p>
                    <a:p>
                      <a:pPr marL="342900" lvl="0" indent="-342900">
                        <a:lnSpc>
                          <a:spcPct val="107000"/>
                        </a:lnSpc>
                        <a:spcAft>
                          <a:spcPts val="0"/>
                        </a:spcAft>
                        <a:buFont typeface="+mj-lt"/>
                        <a:buAutoNum type="arabicPeriod"/>
                      </a:pPr>
                      <a:r>
                        <a:rPr lang="es-MX" sz="1000" dirty="0">
                          <a:latin typeface="Times New Roman"/>
                          <a:ea typeface="Calibri"/>
                          <a:cs typeface="Times New Roman"/>
                        </a:rPr>
                        <a:t>Reuniones con tiempo limitado, pero efectivas.</a:t>
                      </a: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67</a:t>
            </a:fld>
            <a:endParaRPr lang="es-MX"/>
          </a:p>
        </p:txBody>
      </p:sp>
      <p:sp>
        <p:nvSpPr>
          <p:cNvPr id="5" name="1 Título"/>
          <p:cNvSpPr txBox="1">
            <a:spLocks/>
          </p:cNvSpPr>
          <p:nvPr/>
        </p:nvSpPr>
        <p:spPr>
          <a:xfrm>
            <a:off x="1285852" y="142866"/>
            <a:ext cx="7215238" cy="1143000"/>
          </a:xfrm>
          <a:prstGeom prst="rect">
            <a:avLst/>
          </a:prstGeom>
          <a:noFill/>
          <a:ln>
            <a:noFill/>
          </a:ln>
        </p:spPr>
        <p:txBody>
          <a:bodyPr spcFirstLastPara="1" wrap="square" lIns="91425" tIns="91425" rIns="91425" bIns="91425" anchor="b" anchorCtr="0">
            <a:normAutofit fontScale="97500"/>
          </a:bodyPr>
          <a:lstStyle/>
          <a:p>
            <a:pPr marL="0" marR="0" lvl="0" indent="0" algn="ctr" defTabSz="914400" rtl="0" eaLnBrk="1" fontAlgn="auto" latinLnBrk="0" hangingPunct="1">
              <a:lnSpc>
                <a:spcPct val="100000"/>
              </a:lnSpc>
              <a:spcBef>
                <a:spcPts val="0"/>
              </a:spcBef>
              <a:spcAft>
                <a:spcPts val="0"/>
              </a:spcAft>
              <a:buClr>
                <a:srgbClr val="25212A"/>
              </a:buClr>
              <a:buSzPts val="2400"/>
              <a:buFont typeface="Oswald"/>
              <a:buNone/>
              <a:tabLst/>
              <a:defRPr/>
            </a:pPr>
            <a:r>
              <a:rPr kumimoji="0" lang="es-MX" sz="2400" b="1" i="0" u="none" strike="noStrike" kern="0" cap="none" spc="0" normalizeH="0" baseline="0" noProof="0" dirty="0" smtClean="0">
                <a:ln>
                  <a:noFill/>
                </a:ln>
                <a:solidFill>
                  <a:srgbClr val="25212A"/>
                </a:solidFill>
                <a:effectLst/>
                <a:uLnTx/>
                <a:uFillTx/>
                <a:latin typeface="Oswald"/>
                <a:ea typeface="Oswald"/>
                <a:cs typeface="Oswald"/>
                <a:sym typeface="Oswald"/>
              </a:rPr>
              <a:t>Reflexiones grupo interdisciplinario Instituto </a:t>
            </a:r>
            <a:r>
              <a:rPr kumimoji="0" lang="es-MX" sz="2400" b="1" i="0" u="none" strike="noStrike" kern="0" cap="none" spc="0" normalizeH="0" baseline="0" noProof="0" dirty="0" err="1" smtClean="0">
                <a:ln>
                  <a:noFill/>
                </a:ln>
                <a:solidFill>
                  <a:srgbClr val="25212A"/>
                </a:solidFill>
                <a:effectLst/>
                <a:uLnTx/>
                <a:uFillTx/>
                <a:latin typeface="Oswald"/>
                <a:ea typeface="Oswald"/>
                <a:cs typeface="Oswald"/>
                <a:sym typeface="Oswald"/>
              </a:rPr>
              <a:t>Andersen</a:t>
            </a:r>
            <a:endParaRPr kumimoji="0" lang="es-MX" sz="24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6" name="2 Marcador de contenido"/>
          <p:cNvSpPr txBox="1">
            <a:spLocks/>
          </p:cNvSpPr>
          <p:nvPr/>
        </p:nvSpPr>
        <p:spPr>
          <a:xfrm>
            <a:off x="1214414" y="1285866"/>
            <a:ext cx="7143800" cy="748680"/>
          </a:xfrm>
          <a:prstGeom prst="rect">
            <a:avLst/>
          </a:prstGeom>
          <a:noFill/>
          <a:ln>
            <a:noFill/>
          </a:ln>
        </p:spPr>
        <p:txBody>
          <a:bodyPr spcFirstLastPara="1" wrap="square" lIns="91425" tIns="91425" rIns="91425" bIns="91425" anchor="t" anchorCtr="0"/>
          <a:lstStyle/>
          <a:p>
            <a:pPr marL="457200" marR="0" lvl="0" indent="-393700" algn="l" defTabSz="914400" rtl="0" eaLnBrk="1" fontAlgn="auto" latinLnBrk="0" hangingPunct="1">
              <a:lnSpc>
                <a:spcPct val="100000"/>
              </a:lnSpc>
              <a:spcBef>
                <a:spcPts val="600"/>
              </a:spcBef>
              <a:spcAft>
                <a:spcPts val="0"/>
              </a:spcAft>
              <a:buClr>
                <a:srgbClr val="25212A"/>
              </a:buClr>
              <a:buSzPts val="2600"/>
              <a:buFont typeface="Tinos"/>
              <a:buChar char="◈"/>
              <a:tabLst/>
              <a:defRPr/>
            </a:pPr>
            <a:r>
              <a:rPr kumimoji="0" lang="es-MX" b="1" i="0" u="none" strike="noStrike" kern="0" cap="none" spc="0" normalizeH="0" baseline="0" noProof="0" dirty="0" smtClean="0">
                <a:ln>
                  <a:noFill/>
                </a:ln>
                <a:solidFill>
                  <a:srgbClr val="25212A"/>
                </a:solidFill>
                <a:effectLst/>
                <a:uLnTx/>
                <a:uFillTx/>
                <a:latin typeface="Tinos"/>
                <a:ea typeface="Tinos"/>
                <a:cs typeface="Tinos"/>
                <a:sym typeface="Tinos"/>
              </a:rPr>
              <a:t>PROCESO DE PLANEACIÓN DE LAS PROPUESTAS PARA PROYECTOS INTERDISCIPLINARIOS</a:t>
            </a:r>
            <a:endParaRPr kumimoji="0" lang="es-MX" b="0" i="0" u="none" strike="noStrike" kern="0" cap="none" spc="0" normalizeH="0" baseline="0" noProof="0" dirty="0" smtClean="0">
              <a:ln>
                <a:noFill/>
              </a:ln>
              <a:solidFill>
                <a:srgbClr val="25212A"/>
              </a:solidFill>
              <a:effectLst/>
              <a:uLnTx/>
              <a:uFillTx/>
              <a:latin typeface="Tinos"/>
              <a:ea typeface="Tinos"/>
              <a:cs typeface="Tinos"/>
              <a:sym typeface="Tinos"/>
            </a:endParaRPr>
          </a:p>
          <a:p>
            <a:pPr marL="457200" marR="0" lvl="0" indent="-393700" algn="l" defTabSz="914400" rtl="0" eaLnBrk="1" fontAlgn="auto" latinLnBrk="0" hangingPunct="1">
              <a:lnSpc>
                <a:spcPct val="100000"/>
              </a:lnSpc>
              <a:spcBef>
                <a:spcPts val="600"/>
              </a:spcBef>
              <a:spcAft>
                <a:spcPts val="0"/>
              </a:spcAft>
              <a:buClr>
                <a:srgbClr val="25212A"/>
              </a:buClr>
              <a:buSzPts val="2600"/>
              <a:buFont typeface="Tinos"/>
              <a:buChar char="◈"/>
              <a:tabLst/>
              <a:defRPr/>
            </a:pPr>
            <a:endParaRPr kumimoji="0" lang="es-MX" sz="2600" b="0" i="0" u="none" strike="noStrike" kern="0" cap="none" spc="0" normalizeH="0" baseline="0" noProof="0" dirty="0">
              <a:ln>
                <a:noFill/>
              </a:ln>
              <a:solidFill>
                <a:srgbClr val="25212A"/>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285852" y="1928808"/>
          <a:ext cx="6643734" cy="2486835"/>
        </p:xfrm>
        <a:graphic>
          <a:graphicData uri="http://schemas.openxmlformats.org/drawingml/2006/table">
            <a:tbl>
              <a:tblPr/>
              <a:tblGrid>
                <a:gridCol w="1149072">
                  <a:extLst>
                    <a:ext uri="{9D8B030D-6E8A-4147-A177-3AD203B41FA5}">
                      <a16:colId xmlns="" xmlns:a16="http://schemas.microsoft.com/office/drawing/2014/main" val="20000"/>
                    </a:ext>
                  </a:extLst>
                </a:gridCol>
                <a:gridCol w="5494662">
                  <a:extLst>
                    <a:ext uri="{9D8B030D-6E8A-4147-A177-3AD203B41FA5}">
                      <a16:colId xmlns="" xmlns:a16="http://schemas.microsoft.com/office/drawing/2014/main" val="20001"/>
                    </a:ext>
                  </a:extLst>
                </a:gridCol>
              </a:tblGrid>
              <a:tr h="1037635">
                <a:tc>
                  <a:txBody>
                    <a:bodyPr/>
                    <a:lstStyle/>
                    <a:p>
                      <a:pPr>
                        <a:lnSpc>
                          <a:spcPct val="107000"/>
                        </a:lnSpc>
                        <a:spcAft>
                          <a:spcPts val="0"/>
                        </a:spcAft>
                      </a:pPr>
                      <a:r>
                        <a:rPr lang="es-MX" sz="1200" dirty="0">
                          <a:latin typeface="Times New Roman"/>
                          <a:ea typeface="Calibri"/>
                          <a:cs typeface="Times New Roman"/>
                        </a:rPr>
                        <a:t>Avances</a:t>
                      </a:r>
                      <a:endParaRPr lang="es-MX" sz="12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rabicPeriod"/>
                      </a:pPr>
                      <a:r>
                        <a:rPr lang="es-MX" sz="1200" dirty="0">
                          <a:latin typeface="Times New Roman"/>
                          <a:ea typeface="Calibri"/>
                          <a:cs typeface="Times New Roman"/>
                        </a:rPr>
                        <a:t>En la mayoría de los casos se confirmaron las propuestas iniciales y en otros se reconsideraron y modificaron por nuevas, con mayor consistencia.</a:t>
                      </a:r>
                      <a:endParaRPr lang="es-MX" sz="1200" dirty="0">
                        <a:latin typeface="Calibri"/>
                        <a:ea typeface="Calibri"/>
                        <a:cs typeface="Times New Roman"/>
                      </a:endParaRPr>
                    </a:p>
                    <a:p>
                      <a:pPr marL="342900" lvl="0" indent="-342900">
                        <a:lnSpc>
                          <a:spcPct val="107000"/>
                        </a:lnSpc>
                        <a:spcAft>
                          <a:spcPts val="0"/>
                        </a:spcAft>
                        <a:buFont typeface="+mj-lt"/>
                        <a:buAutoNum type="arabicPeriod"/>
                      </a:pPr>
                      <a:r>
                        <a:rPr lang="es-MX" sz="1200" dirty="0">
                          <a:latin typeface="Times New Roman"/>
                          <a:ea typeface="Calibri"/>
                          <a:cs typeface="Times New Roman"/>
                        </a:rPr>
                        <a:t>Se definió la metodología.</a:t>
                      </a:r>
                      <a:endParaRPr lang="es-MX" sz="1200" dirty="0">
                        <a:latin typeface="Calibri"/>
                        <a:ea typeface="Calibri"/>
                        <a:cs typeface="Times New Roman"/>
                      </a:endParaRPr>
                    </a:p>
                    <a:p>
                      <a:pPr marL="342900" lvl="0" indent="-342900">
                        <a:lnSpc>
                          <a:spcPct val="107000"/>
                        </a:lnSpc>
                        <a:spcAft>
                          <a:spcPts val="0"/>
                        </a:spcAft>
                        <a:buFont typeface="+mj-lt"/>
                        <a:buAutoNum type="arabicPeriod"/>
                      </a:pPr>
                      <a:r>
                        <a:rPr lang="es-MX" sz="1200" dirty="0">
                          <a:latin typeface="Times New Roman"/>
                          <a:ea typeface="Calibri"/>
                          <a:cs typeface="Times New Roman"/>
                        </a:rPr>
                        <a:t>Se visualizó el producto final.</a:t>
                      </a:r>
                      <a:endParaRPr lang="es-MX" sz="1200" dirty="0">
                        <a:latin typeface="Calibri"/>
                        <a:ea typeface="Calibri"/>
                        <a:cs typeface="Times New Roman"/>
                      </a:endParaRPr>
                    </a:p>
                    <a:p>
                      <a:pPr marL="342900" lvl="0" indent="-342900">
                        <a:lnSpc>
                          <a:spcPct val="107000"/>
                        </a:lnSpc>
                        <a:spcAft>
                          <a:spcPts val="0"/>
                        </a:spcAft>
                        <a:buFont typeface="+mj-lt"/>
                        <a:buAutoNum type="arabicPeriod"/>
                      </a:pPr>
                      <a:r>
                        <a:rPr lang="es-MX" sz="1200" dirty="0">
                          <a:latin typeface="Times New Roman"/>
                          <a:ea typeface="Calibri"/>
                          <a:cs typeface="Times New Roman"/>
                        </a:rPr>
                        <a:t>El título es ahora más explícito.</a:t>
                      </a:r>
                      <a:endParaRPr lang="es-MX" sz="12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18454">
                <a:tc>
                  <a:txBody>
                    <a:bodyPr/>
                    <a:lstStyle/>
                    <a:p>
                      <a:pPr>
                        <a:lnSpc>
                          <a:spcPct val="107000"/>
                        </a:lnSpc>
                        <a:spcAft>
                          <a:spcPts val="0"/>
                        </a:spcAft>
                      </a:pPr>
                      <a:r>
                        <a:rPr lang="es-MX" sz="1200">
                          <a:latin typeface="Times New Roman"/>
                          <a:ea typeface="Calibri"/>
                          <a:cs typeface="Times New Roman"/>
                        </a:rPr>
                        <a:t>Tropiezos </a:t>
                      </a:r>
                      <a:endParaRPr lang="es-MX" sz="120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rabicPeriod"/>
                      </a:pPr>
                      <a:r>
                        <a:rPr lang="es-MX" sz="1200" dirty="0">
                          <a:latin typeface="Times New Roman"/>
                          <a:ea typeface="Calibri"/>
                          <a:cs typeface="Times New Roman"/>
                        </a:rPr>
                        <a:t>Ignorar los intereses de los alumnos.</a:t>
                      </a:r>
                      <a:endParaRPr lang="es-MX" sz="1200" dirty="0">
                        <a:latin typeface="Calibri"/>
                        <a:ea typeface="Calibri"/>
                        <a:cs typeface="Times New Roman"/>
                      </a:endParaRPr>
                    </a:p>
                    <a:p>
                      <a:pPr marL="342900" lvl="0" indent="-342900">
                        <a:lnSpc>
                          <a:spcPct val="107000"/>
                        </a:lnSpc>
                        <a:spcAft>
                          <a:spcPts val="0"/>
                        </a:spcAft>
                        <a:buFont typeface="+mj-lt"/>
                        <a:buAutoNum type="arabicPeriod"/>
                      </a:pPr>
                      <a:r>
                        <a:rPr lang="es-MX" sz="1200" dirty="0">
                          <a:latin typeface="Times New Roman"/>
                          <a:ea typeface="Calibri"/>
                          <a:cs typeface="Times New Roman"/>
                        </a:rPr>
                        <a:t>Perder de vista la pregunta generadora.</a:t>
                      </a:r>
                      <a:endParaRPr lang="es-MX" sz="1200" dirty="0">
                        <a:latin typeface="Calibri"/>
                        <a:ea typeface="Calibri"/>
                        <a:cs typeface="Times New Roman"/>
                      </a:endParaRPr>
                    </a:p>
                    <a:p>
                      <a:pPr marL="342900" lvl="0" indent="-342900">
                        <a:lnSpc>
                          <a:spcPct val="107000"/>
                        </a:lnSpc>
                        <a:spcAft>
                          <a:spcPts val="0"/>
                        </a:spcAft>
                        <a:buFont typeface="+mj-lt"/>
                        <a:buAutoNum type="arabicPeriod"/>
                      </a:pPr>
                      <a:r>
                        <a:rPr lang="es-MX" sz="1200" dirty="0">
                          <a:latin typeface="Times New Roman"/>
                          <a:ea typeface="Calibri"/>
                          <a:cs typeface="Times New Roman"/>
                        </a:rPr>
                        <a:t>Desconocer la interrelación de contenidos temáticos.</a:t>
                      </a:r>
                      <a:endParaRPr lang="es-MX" sz="12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30746">
                <a:tc>
                  <a:txBody>
                    <a:bodyPr/>
                    <a:lstStyle/>
                    <a:p>
                      <a:pPr>
                        <a:lnSpc>
                          <a:spcPct val="107000"/>
                        </a:lnSpc>
                        <a:spcAft>
                          <a:spcPts val="0"/>
                        </a:spcAft>
                      </a:pPr>
                      <a:r>
                        <a:rPr lang="es-MX" sz="1200">
                          <a:latin typeface="Times New Roman"/>
                          <a:ea typeface="Calibri"/>
                          <a:cs typeface="Times New Roman"/>
                        </a:rPr>
                        <a:t>Soluciones </a:t>
                      </a:r>
                      <a:endParaRPr lang="es-MX" sz="120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rabicPeriod"/>
                      </a:pPr>
                      <a:r>
                        <a:rPr lang="es-MX" sz="1200" dirty="0">
                          <a:latin typeface="Times New Roman"/>
                          <a:ea typeface="Calibri"/>
                          <a:cs typeface="Times New Roman"/>
                        </a:rPr>
                        <a:t>Identificar los conocimientos previos de los alumnos.</a:t>
                      </a:r>
                      <a:endParaRPr lang="es-MX" sz="1200" dirty="0">
                        <a:latin typeface="Calibri"/>
                        <a:ea typeface="Calibri"/>
                        <a:cs typeface="Times New Roman"/>
                      </a:endParaRPr>
                    </a:p>
                    <a:p>
                      <a:pPr marL="342900" lvl="0" indent="-342900">
                        <a:lnSpc>
                          <a:spcPct val="107000"/>
                        </a:lnSpc>
                        <a:spcAft>
                          <a:spcPts val="0"/>
                        </a:spcAft>
                        <a:buFont typeface="+mj-lt"/>
                        <a:buAutoNum type="arabicPeriod"/>
                      </a:pPr>
                      <a:r>
                        <a:rPr lang="es-MX" sz="1200" dirty="0">
                          <a:latin typeface="Times New Roman"/>
                          <a:ea typeface="Calibri"/>
                          <a:cs typeface="Times New Roman"/>
                        </a:rPr>
                        <a:t>Revisar la viabilidad del proyecto.</a:t>
                      </a:r>
                      <a:endParaRPr lang="es-MX" sz="1200" dirty="0">
                        <a:latin typeface="Calibri"/>
                        <a:ea typeface="Calibri"/>
                        <a:cs typeface="Times New Roman"/>
                      </a:endParaRPr>
                    </a:p>
                    <a:p>
                      <a:pPr marL="342900" lvl="0" indent="-342900">
                        <a:lnSpc>
                          <a:spcPct val="107000"/>
                        </a:lnSpc>
                        <a:spcAft>
                          <a:spcPts val="0"/>
                        </a:spcAft>
                        <a:buFont typeface="+mj-lt"/>
                        <a:buAutoNum type="arabicPeriod"/>
                      </a:pPr>
                      <a:r>
                        <a:rPr lang="es-MX" sz="1200" dirty="0">
                          <a:latin typeface="Times New Roman"/>
                          <a:ea typeface="Calibri"/>
                          <a:cs typeface="Times New Roman"/>
                        </a:rPr>
                        <a:t>Conocer algunas experiencias exitosas ayudó a la delimitación del proyecto.</a:t>
                      </a:r>
                      <a:endParaRPr lang="es-MX" sz="12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68</a:t>
            </a:fld>
            <a:endParaRPr lang="es-MX"/>
          </a:p>
        </p:txBody>
      </p:sp>
      <p:sp>
        <p:nvSpPr>
          <p:cNvPr id="5" name="1 Título"/>
          <p:cNvSpPr>
            <a:spLocks noGrp="1"/>
          </p:cNvSpPr>
          <p:nvPr>
            <p:ph type="title"/>
          </p:nvPr>
        </p:nvSpPr>
        <p:spPr>
          <a:xfrm>
            <a:off x="1214414" y="146700"/>
            <a:ext cx="7358114" cy="1143000"/>
          </a:xfrm>
        </p:spPr>
        <p:txBody>
          <a:bodyPr>
            <a:normAutofit/>
          </a:bodyPr>
          <a:lstStyle/>
          <a:p>
            <a:pPr algn="ctr"/>
            <a:r>
              <a:rPr lang="es-MX" dirty="0" smtClean="0"/>
              <a:t>Reflexiones grupo interdisciplinario Instituto Andersen</a:t>
            </a:r>
            <a:endParaRPr lang="es-MX" dirty="0"/>
          </a:p>
        </p:txBody>
      </p:sp>
      <p:sp>
        <p:nvSpPr>
          <p:cNvPr id="6" name="2 Marcador de contenido"/>
          <p:cNvSpPr txBox="1">
            <a:spLocks/>
          </p:cNvSpPr>
          <p:nvPr/>
        </p:nvSpPr>
        <p:spPr>
          <a:xfrm>
            <a:off x="1214414" y="1214428"/>
            <a:ext cx="7358114" cy="676672"/>
          </a:xfrm>
          <a:prstGeom prst="rect">
            <a:avLst/>
          </a:prstGeom>
          <a:noFill/>
          <a:ln>
            <a:noFill/>
          </a:ln>
        </p:spPr>
        <p:txBody>
          <a:bodyPr spcFirstLastPara="1" wrap="square" lIns="91425" tIns="91425" rIns="91425" bIns="91425" anchor="t" anchorCtr="0">
            <a:noAutofit/>
          </a:bodyPr>
          <a:lstStyle/>
          <a:p>
            <a:pPr marL="457200" marR="0" lvl="0" indent="-393700" algn="l" defTabSz="914400" rtl="0" eaLnBrk="1" fontAlgn="auto" latinLnBrk="0" hangingPunct="1">
              <a:lnSpc>
                <a:spcPct val="100000"/>
              </a:lnSpc>
              <a:spcBef>
                <a:spcPts val="600"/>
              </a:spcBef>
              <a:spcAft>
                <a:spcPts val="0"/>
              </a:spcAft>
              <a:buClr>
                <a:srgbClr val="25212A"/>
              </a:buClr>
              <a:buSzPts val="2600"/>
              <a:buFont typeface="Tinos"/>
              <a:buChar char="◈"/>
              <a:tabLst/>
              <a:defRPr/>
            </a:pPr>
            <a:r>
              <a:rPr kumimoji="0" lang="es-MX" b="1" i="0" u="none" strike="noStrike" kern="0" cap="none" spc="0" normalizeH="0" baseline="0" noProof="0" dirty="0" smtClean="0">
                <a:ln>
                  <a:noFill/>
                </a:ln>
                <a:solidFill>
                  <a:srgbClr val="25212A"/>
                </a:solidFill>
                <a:effectLst/>
                <a:uLnTx/>
                <a:uFillTx/>
                <a:latin typeface="Tinos"/>
                <a:ea typeface="Tinos"/>
                <a:cs typeface="Tinos"/>
                <a:sym typeface="Tinos"/>
              </a:rPr>
              <a:t>PUNTOS A TOMARSE EN CUENTA PARA LA IMPLEMENTACIÓN DE PROYECTOS INTERDISCIPLINARIOS</a:t>
            </a:r>
            <a:endParaRPr kumimoji="0" lang="es-MX" b="0" i="0" u="none" strike="noStrike" kern="0" cap="none" spc="0" normalizeH="0" baseline="0" noProof="0" dirty="0">
              <a:ln>
                <a:noFill/>
              </a:ln>
              <a:solidFill>
                <a:srgbClr val="25212A"/>
              </a:solidFill>
              <a:effectLst/>
              <a:uLnTx/>
              <a:uFillTx/>
              <a:latin typeface="Tinos"/>
              <a:ea typeface="Tinos"/>
              <a:cs typeface="Tinos"/>
              <a:sym typeface="Tinos"/>
            </a:endParaRPr>
          </a:p>
        </p:txBody>
      </p:sp>
      <p:graphicFrame>
        <p:nvGraphicFramePr>
          <p:cNvPr id="7" name="6 Tabla"/>
          <p:cNvGraphicFramePr>
            <a:graphicFrameLocks noGrp="1"/>
          </p:cNvGraphicFramePr>
          <p:nvPr/>
        </p:nvGraphicFramePr>
        <p:xfrm>
          <a:off x="1714480" y="1928808"/>
          <a:ext cx="6215106" cy="2507763"/>
        </p:xfrm>
        <a:graphic>
          <a:graphicData uri="http://schemas.openxmlformats.org/drawingml/2006/table">
            <a:tbl>
              <a:tblPr/>
              <a:tblGrid>
                <a:gridCol w="1074938">
                  <a:extLst>
                    <a:ext uri="{9D8B030D-6E8A-4147-A177-3AD203B41FA5}">
                      <a16:colId xmlns="" xmlns:a16="http://schemas.microsoft.com/office/drawing/2014/main" val="20000"/>
                    </a:ext>
                  </a:extLst>
                </a:gridCol>
                <a:gridCol w="5140168">
                  <a:extLst>
                    <a:ext uri="{9D8B030D-6E8A-4147-A177-3AD203B41FA5}">
                      <a16:colId xmlns="" xmlns:a16="http://schemas.microsoft.com/office/drawing/2014/main" val="20001"/>
                    </a:ext>
                  </a:extLst>
                </a:gridCol>
              </a:tblGrid>
              <a:tr h="943226">
                <a:tc>
                  <a:txBody>
                    <a:bodyPr/>
                    <a:lstStyle/>
                    <a:p>
                      <a:pPr>
                        <a:lnSpc>
                          <a:spcPct val="107000"/>
                        </a:lnSpc>
                        <a:spcAft>
                          <a:spcPts val="0"/>
                        </a:spcAft>
                      </a:pPr>
                      <a:r>
                        <a:rPr lang="es-MX" sz="800" dirty="0">
                          <a:latin typeface="Times New Roman"/>
                          <a:ea typeface="Calibri"/>
                          <a:cs typeface="Times New Roman"/>
                        </a:rPr>
                        <a:t>Avances</a:t>
                      </a:r>
                      <a:endParaRPr lang="es-MX" sz="8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rabicPeriod"/>
                      </a:pPr>
                      <a:r>
                        <a:rPr lang="es-MX" sz="800" dirty="0">
                          <a:latin typeface="Times New Roman"/>
                          <a:ea typeface="Calibri"/>
                          <a:cs typeface="Times New Roman"/>
                        </a:rPr>
                        <a:t>Haber hecho conciencia de la importancia de los proyectos interdisciplinarios.</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Sincronizar temas.</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Conocer todas las posibilidades de aprovechamiento de los programas.</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Observar los recursos de la institución, materiales y humanos.</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Establecer tiempos para el desarrollo de los proyectos sobre un calendario.</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Contar con la disposición al trabajo de los profesores.</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Encontrar la transversalidad entre materias.</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Mantener actitudes positivas hacia el logro del proyecto.</a:t>
                      </a:r>
                      <a:endParaRPr lang="es-MX" sz="8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71613">
                <a:tc>
                  <a:txBody>
                    <a:bodyPr/>
                    <a:lstStyle/>
                    <a:p>
                      <a:pPr>
                        <a:lnSpc>
                          <a:spcPct val="107000"/>
                        </a:lnSpc>
                        <a:spcAft>
                          <a:spcPts val="0"/>
                        </a:spcAft>
                      </a:pPr>
                      <a:r>
                        <a:rPr lang="es-MX" sz="800">
                          <a:latin typeface="Times New Roman"/>
                          <a:ea typeface="Calibri"/>
                          <a:cs typeface="Times New Roman"/>
                        </a:rPr>
                        <a:t>Tropiezos </a:t>
                      </a:r>
                      <a:endParaRPr lang="es-MX" sz="80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rabicPeriod"/>
                      </a:pPr>
                      <a:r>
                        <a:rPr lang="es-MX" sz="800" dirty="0">
                          <a:latin typeface="Times New Roman"/>
                          <a:ea typeface="Calibri"/>
                          <a:cs typeface="Times New Roman"/>
                        </a:rPr>
                        <a:t>Encontrar tiempo y espacio para el trabajo cooperativo.</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Plantear objetivos específicos.</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Hacer coincidir tiempos dentro de las sesiones para el trabajo interdisciplinario.</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Encontrar puntos de interés para los alumnos.</a:t>
                      </a:r>
                      <a:endParaRPr lang="es-MX" sz="8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42615">
                <a:tc>
                  <a:txBody>
                    <a:bodyPr/>
                    <a:lstStyle/>
                    <a:p>
                      <a:pPr>
                        <a:lnSpc>
                          <a:spcPct val="107000"/>
                        </a:lnSpc>
                        <a:spcAft>
                          <a:spcPts val="0"/>
                        </a:spcAft>
                      </a:pPr>
                      <a:r>
                        <a:rPr lang="es-MX" sz="800">
                          <a:latin typeface="Times New Roman"/>
                          <a:ea typeface="Calibri"/>
                          <a:cs typeface="Times New Roman"/>
                        </a:rPr>
                        <a:t>Soluciones </a:t>
                      </a:r>
                      <a:endParaRPr lang="es-MX" sz="80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rabicPeriod"/>
                      </a:pPr>
                      <a:r>
                        <a:rPr lang="es-MX" sz="800" dirty="0">
                          <a:latin typeface="Times New Roman"/>
                          <a:ea typeface="Calibri"/>
                          <a:cs typeface="Times New Roman"/>
                        </a:rPr>
                        <a:t>Considerar que los profesores de preparatoria tienen otros trabajos y laboran por horario de clase.</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Utilizar herramientas digitales para verificar avances.</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Definir tiempos precisos para la entrega de productos intermedios y finales.</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Contemplar previamente el trabajo interdisciplinario en los nuevos programas, para facilitar su realización.</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Conectar el área humanística con la científica y viceversa.</a:t>
                      </a:r>
                      <a:endParaRPr lang="es-MX" sz="800" dirty="0">
                        <a:latin typeface="Calibri"/>
                        <a:ea typeface="Calibri"/>
                        <a:cs typeface="Times New Roman"/>
                      </a:endParaRPr>
                    </a:p>
                    <a:p>
                      <a:pPr marL="342900" lvl="0" indent="-342900">
                        <a:lnSpc>
                          <a:spcPct val="107000"/>
                        </a:lnSpc>
                        <a:spcAft>
                          <a:spcPts val="0"/>
                        </a:spcAft>
                        <a:buFont typeface="+mj-lt"/>
                        <a:buAutoNum type="arabicPeriod"/>
                      </a:pPr>
                      <a:r>
                        <a:rPr lang="es-MX" sz="800" dirty="0">
                          <a:latin typeface="Times New Roman"/>
                          <a:ea typeface="Calibri"/>
                          <a:cs typeface="Times New Roman"/>
                        </a:rPr>
                        <a:t>Realizar los ajustes necesarios sobre la marcha. Flexibilidad.</a:t>
                      </a:r>
                      <a:endParaRPr lang="es-MX" sz="800" dirty="0">
                        <a:latin typeface="Calibri"/>
                        <a:ea typeface="Calibri"/>
                        <a:cs typeface="Times New Roman"/>
                      </a:endParaRPr>
                    </a:p>
                  </a:txBody>
                  <a:tcPr marL="61952" marR="6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69</a:t>
            </a:fld>
            <a:endParaRPr lang="es-MX"/>
          </a:p>
        </p:txBody>
      </p:sp>
      <p:sp>
        <p:nvSpPr>
          <p:cNvPr id="3" name="1 Título"/>
          <p:cNvSpPr txBox="1">
            <a:spLocks/>
          </p:cNvSpPr>
          <p:nvPr/>
        </p:nvSpPr>
        <p:spPr>
          <a:xfrm>
            <a:off x="1142976" y="500048"/>
            <a:ext cx="7286676" cy="1143000"/>
          </a:xfrm>
          <a:prstGeom prst="rect">
            <a:avLst/>
          </a:prstGeom>
        </p:spPr>
        <p:txBody>
          <a:bodyPr>
            <a:normAutofit fontScale="975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smtClean="0">
                <a:ln>
                  <a:noFill/>
                </a:ln>
                <a:solidFill>
                  <a:srgbClr val="000000"/>
                </a:solidFill>
                <a:effectLst/>
                <a:uLnTx/>
                <a:uFillTx/>
                <a:latin typeface="Arial"/>
                <a:ea typeface="Arial"/>
                <a:cs typeface="Arial"/>
                <a:sym typeface="Arial"/>
              </a:rPr>
              <a:t>Reflexiones grupo interdisciplinario Instituto </a:t>
            </a:r>
            <a:r>
              <a:rPr kumimoji="0" lang="es-MX" sz="2400" b="0" i="0" u="none" strike="noStrike" kern="0" cap="none" spc="0" normalizeH="0" baseline="0" noProof="0" dirty="0" err="1" smtClean="0">
                <a:ln>
                  <a:noFill/>
                </a:ln>
                <a:solidFill>
                  <a:srgbClr val="000000"/>
                </a:solidFill>
                <a:effectLst/>
                <a:uLnTx/>
                <a:uFillTx/>
                <a:latin typeface="Arial"/>
                <a:ea typeface="Arial"/>
                <a:cs typeface="Arial"/>
                <a:sym typeface="Arial"/>
              </a:rPr>
              <a:t>Andersen</a:t>
            </a:r>
            <a:endParaRPr kumimoji="0" lang="es-MX"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2 Marcador de contenido"/>
          <p:cNvSpPr txBox="1">
            <a:spLocks/>
          </p:cNvSpPr>
          <p:nvPr/>
        </p:nvSpPr>
        <p:spPr>
          <a:xfrm>
            <a:off x="1285852" y="1071552"/>
            <a:ext cx="3786214" cy="388640"/>
          </a:xfrm>
          <a:prstGeom prst="rect">
            <a:avLst/>
          </a:prstGeom>
        </p:spPr>
        <p:txBody>
          <a:bodyPr>
            <a:normAutofit lnSpcReduction="100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000" b="1" i="0" u="none" strike="noStrike" kern="0" cap="none" spc="0" normalizeH="0" baseline="0" noProof="0" dirty="0" smtClean="0">
                <a:ln>
                  <a:noFill/>
                </a:ln>
                <a:solidFill>
                  <a:srgbClr val="000000"/>
                </a:solidFill>
                <a:effectLst/>
                <a:uLnTx/>
                <a:uFillTx/>
                <a:latin typeface="Arial"/>
                <a:ea typeface="Arial"/>
                <a:cs typeface="Arial"/>
                <a:sym typeface="Arial"/>
              </a:rPr>
              <a:t>LOGROS ALCANZADOS</a:t>
            </a:r>
            <a:endParaRPr kumimoji="0" lang="es-MX" sz="2000" b="0" i="0" u="none" strike="noStrike" kern="0" cap="none" spc="0" normalizeH="0" baseline="0" noProof="0" dirty="0" smtClean="0">
              <a:ln>
                <a:noFill/>
              </a:ln>
              <a:solidFill>
                <a:srgbClr val="000000"/>
              </a:solidFill>
              <a:effectLst/>
              <a:uLnTx/>
              <a:uFillTx/>
              <a:latin typeface="Arial"/>
              <a:ea typeface="Arial"/>
              <a:cs typeface="Arial"/>
              <a:sym typeface="Arial"/>
            </a:endParaRPr>
          </a:p>
        </p:txBody>
      </p:sp>
      <p:graphicFrame>
        <p:nvGraphicFramePr>
          <p:cNvPr id="5" name="4 Tabla"/>
          <p:cNvGraphicFramePr>
            <a:graphicFrameLocks noGrp="1"/>
          </p:cNvGraphicFramePr>
          <p:nvPr/>
        </p:nvGraphicFramePr>
        <p:xfrm>
          <a:off x="1357290" y="1643056"/>
          <a:ext cx="6096000" cy="2607444"/>
        </p:xfrm>
        <a:graphic>
          <a:graphicData uri="http://schemas.openxmlformats.org/drawingml/2006/table">
            <a:tbl>
              <a:tblPr/>
              <a:tblGrid>
                <a:gridCol w="6096000">
                  <a:extLst>
                    <a:ext uri="{9D8B030D-6E8A-4147-A177-3AD203B41FA5}">
                      <a16:colId xmlns="" xmlns:a16="http://schemas.microsoft.com/office/drawing/2014/main" val="20000"/>
                    </a:ext>
                  </a:extLst>
                </a:gridCol>
              </a:tblGrid>
              <a:tr h="2607444">
                <a:tc>
                  <a:txBody>
                    <a:bodyPr/>
                    <a:lstStyle/>
                    <a:p>
                      <a:pPr marL="342900" lvl="0" indent="-342900">
                        <a:lnSpc>
                          <a:spcPct val="107000"/>
                        </a:lnSpc>
                        <a:spcAft>
                          <a:spcPts val="0"/>
                        </a:spcAft>
                        <a:buFont typeface="+mj-lt"/>
                        <a:buAutoNum type="arabicPeriod"/>
                      </a:pPr>
                      <a:r>
                        <a:rPr lang="es-MX" sz="1400" dirty="0">
                          <a:latin typeface="Times New Roman"/>
                          <a:ea typeface="Calibri"/>
                          <a:cs typeface="Times New Roman"/>
                        </a:rPr>
                        <a:t>Identificar problemáticas.</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Plantear preguntas (Indagación).</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Incorporar nuevas modalidades de enseñanza – aprendizaje.</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Fortalecer procesos formativos y nuevas experiencias docentes.</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Mejorar la comunicación entre pares.</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Enfrentar retos de manera creativa.</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Interesar a los alumnos en nuevas interrogantes para el conocimiento.</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Diseñar un proyecto innovador y acorde con las necesidades educativas actuales.</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Aprovechar la capacidad de reinventarse.</a:t>
                      </a:r>
                      <a:endParaRPr lang="es-MX" sz="1400" dirty="0">
                        <a:latin typeface="Calibri"/>
                        <a:ea typeface="Calibri"/>
                        <a:cs typeface="Times New Roman"/>
                      </a:endParaRPr>
                    </a:p>
                  </a:txBody>
                  <a:tcPr marL="61016" marR="61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7</a:t>
            </a:fld>
            <a:endParaRPr lang="es-MX"/>
          </a:p>
        </p:txBody>
      </p:sp>
      <p:sp>
        <p:nvSpPr>
          <p:cNvPr id="3" name="1 Título"/>
          <p:cNvSpPr txBox="1">
            <a:spLocks/>
          </p:cNvSpPr>
          <p:nvPr/>
        </p:nvSpPr>
        <p:spPr>
          <a:xfrm>
            <a:off x="2357422" y="571486"/>
            <a:ext cx="2714644" cy="1143000"/>
          </a:xfrm>
          <a:prstGeom prst="rect">
            <a:avLst/>
          </a:prstGeom>
        </p:spPr>
        <p:txBody>
          <a:bodyPr>
            <a:normAutofit fontScale="900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4100" b="1" i="0" u="none" strike="noStrike" kern="0" cap="none" spc="0" normalizeH="0" baseline="0" noProof="0" dirty="0" smtClean="0">
                <a:ln>
                  <a:noFill/>
                </a:ln>
                <a:solidFill>
                  <a:srgbClr val="000000"/>
                </a:solidFill>
                <a:effectLst/>
                <a:uLnTx/>
                <a:uFillTx/>
                <a:latin typeface="Oswald"/>
                <a:sym typeface="Arial"/>
              </a:rPr>
              <a:t>Producto 3</a:t>
            </a:r>
          </a:p>
        </p:txBody>
      </p:sp>
      <p:pic>
        <p:nvPicPr>
          <p:cNvPr id="4" name="Picture 2" descr="D:\CONEXIONES Evidencias\Area Humanidades\DSCN3930.JPG"/>
          <p:cNvPicPr>
            <a:picLocks noChangeAspect="1" noChangeArrowheads="1"/>
          </p:cNvPicPr>
          <p:nvPr/>
        </p:nvPicPr>
        <p:blipFill>
          <a:blip r:embed="rId2" cstate="print"/>
          <a:srcRect/>
          <a:stretch>
            <a:fillRect/>
          </a:stretch>
        </p:blipFill>
        <p:spPr bwMode="auto">
          <a:xfrm>
            <a:off x="6072198" y="642924"/>
            <a:ext cx="2190765" cy="1643074"/>
          </a:xfrm>
          <a:prstGeom prst="rect">
            <a:avLst/>
          </a:prstGeom>
          <a:ln>
            <a:noFill/>
          </a:ln>
          <a:effectLst>
            <a:softEdge rad="112500"/>
          </a:effectLst>
        </p:spPr>
      </p:pic>
      <p:sp>
        <p:nvSpPr>
          <p:cNvPr id="5" name="4 Rectángulo"/>
          <p:cNvSpPr/>
          <p:nvPr/>
        </p:nvSpPr>
        <p:spPr>
          <a:xfrm>
            <a:off x="1285852" y="1214428"/>
            <a:ext cx="4643470" cy="369332"/>
          </a:xfrm>
          <a:prstGeom prst="rect">
            <a:avLst/>
          </a:prstGeom>
        </p:spPr>
        <p:txBody>
          <a:bodyPr wrap="square">
            <a:spAutoFit/>
          </a:bodyPr>
          <a:lstStyle/>
          <a:p>
            <a:pPr lvl="0" algn="ctr">
              <a:defRPr/>
            </a:pPr>
            <a:r>
              <a:rPr lang="es-MX" sz="1800" dirty="0" smtClean="0"/>
              <a:t>Fotografías de la sesión. Primera reunión</a:t>
            </a:r>
            <a:endParaRPr lang="es-MX" sz="1800" dirty="0"/>
          </a:p>
        </p:txBody>
      </p:sp>
      <p:pic>
        <p:nvPicPr>
          <p:cNvPr id="6" name="Picture 2" descr="D:\CONEXIONES Evidencias\Exposición todo el Gpo\DSCN3912.JPG"/>
          <p:cNvPicPr>
            <a:picLocks noChangeAspect="1" noChangeArrowheads="1"/>
          </p:cNvPicPr>
          <p:nvPr/>
        </p:nvPicPr>
        <p:blipFill>
          <a:blip r:embed="rId3" cstate="print"/>
          <a:srcRect/>
          <a:stretch>
            <a:fillRect/>
          </a:stretch>
        </p:blipFill>
        <p:spPr bwMode="auto">
          <a:xfrm>
            <a:off x="6000760" y="2357436"/>
            <a:ext cx="2381266" cy="1785950"/>
          </a:xfrm>
          <a:prstGeom prst="rect">
            <a:avLst/>
          </a:prstGeom>
          <a:ln>
            <a:noFill/>
          </a:ln>
          <a:effectLst>
            <a:softEdge rad="112500"/>
          </a:effectLst>
        </p:spPr>
      </p:pic>
      <p:pic>
        <p:nvPicPr>
          <p:cNvPr id="7" name="Picture 2" descr="D:\CONEXIONES Evidencias\Exposición todo el Gpo\DSCN3985.JPG"/>
          <p:cNvPicPr>
            <a:picLocks noChangeAspect="1" noChangeArrowheads="1"/>
          </p:cNvPicPr>
          <p:nvPr/>
        </p:nvPicPr>
        <p:blipFill>
          <a:blip r:embed="rId4" cstate="print"/>
          <a:srcRect/>
          <a:stretch>
            <a:fillRect/>
          </a:stretch>
        </p:blipFill>
        <p:spPr bwMode="auto">
          <a:xfrm>
            <a:off x="1214414" y="2643188"/>
            <a:ext cx="2357454" cy="1768091"/>
          </a:xfrm>
          <a:prstGeom prst="rect">
            <a:avLst/>
          </a:prstGeom>
          <a:ln>
            <a:noFill/>
          </a:ln>
          <a:effectLst>
            <a:softEdge rad="112500"/>
          </a:effectLst>
        </p:spPr>
      </p:pic>
      <p:pic>
        <p:nvPicPr>
          <p:cNvPr id="8" name="Picture 2" descr="D:\CONEXIONES Evidencias\Por Grado y equipos\6o Año\DSCN3979.JPG"/>
          <p:cNvPicPr>
            <a:picLocks noChangeAspect="1" noChangeArrowheads="1"/>
          </p:cNvPicPr>
          <p:nvPr/>
        </p:nvPicPr>
        <p:blipFill>
          <a:blip r:embed="rId5" cstate="print"/>
          <a:srcRect/>
          <a:stretch>
            <a:fillRect/>
          </a:stretch>
        </p:blipFill>
        <p:spPr bwMode="auto">
          <a:xfrm>
            <a:off x="3571868" y="1643056"/>
            <a:ext cx="2357454" cy="1768091"/>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70</a:t>
            </a:fld>
            <a:endParaRPr lang="es-MX"/>
          </a:p>
        </p:txBody>
      </p:sp>
      <p:sp>
        <p:nvSpPr>
          <p:cNvPr id="3" name="1 Título"/>
          <p:cNvSpPr txBox="1">
            <a:spLocks/>
          </p:cNvSpPr>
          <p:nvPr/>
        </p:nvSpPr>
        <p:spPr>
          <a:xfrm>
            <a:off x="1214414" y="571486"/>
            <a:ext cx="8229600" cy="1143000"/>
          </a:xfrm>
          <a:prstGeom prst="rect">
            <a:avLst/>
          </a:prstGeom>
        </p:spPr>
        <p:txBody>
          <a:bodyPr>
            <a:normAutofit fontScale="975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smtClean="0">
                <a:ln>
                  <a:noFill/>
                </a:ln>
                <a:solidFill>
                  <a:srgbClr val="000000"/>
                </a:solidFill>
                <a:effectLst/>
                <a:uLnTx/>
                <a:uFillTx/>
                <a:latin typeface="Arial"/>
                <a:ea typeface="Arial"/>
                <a:cs typeface="Arial"/>
                <a:sym typeface="Arial"/>
              </a:rPr>
              <a:t>Reflexiones grupo interdisciplinario Instituto </a:t>
            </a:r>
            <a:r>
              <a:rPr kumimoji="0" lang="es-MX" sz="2400" b="0" i="0" u="none" strike="noStrike" kern="0" cap="none" spc="0" normalizeH="0" baseline="0" noProof="0" dirty="0" err="1" smtClean="0">
                <a:ln>
                  <a:noFill/>
                </a:ln>
                <a:solidFill>
                  <a:srgbClr val="000000"/>
                </a:solidFill>
                <a:effectLst/>
                <a:uLnTx/>
                <a:uFillTx/>
                <a:latin typeface="Arial"/>
                <a:ea typeface="Arial"/>
                <a:cs typeface="Arial"/>
                <a:sym typeface="Arial"/>
              </a:rPr>
              <a:t>Andersen</a:t>
            </a:r>
            <a:endParaRPr kumimoji="0" lang="es-MX"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2 Marcador de contenido"/>
          <p:cNvSpPr txBox="1">
            <a:spLocks/>
          </p:cNvSpPr>
          <p:nvPr/>
        </p:nvSpPr>
        <p:spPr>
          <a:xfrm>
            <a:off x="1285852" y="1142990"/>
            <a:ext cx="7000924" cy="460648"/>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000" b="1" i="0" u="none" strike="noStrike" kern="0" cap="none" spc="0" normalizeH="0" baseline="0" noProof="0" dirty="0" smtClean="0">
                <a:ln>
                  <a:noFill/>
                </a:ln>
                <a:solidFill>
                  <a:srgbClr val="000000"/>
                </a:solidFill>
                <a:effectLst/>
                <a:uLnTx/>
                <a:uFillTx/>
                <a:latin typeface="Arial"/>
                <a:ea typeface="Arial"/>
                <a:cs typeface="Arial"/>
                <a:sym typeface="Arial"/>
              </a:rPr>
              <a:t>ASPECTOS A MEJORAR</a:t>
            </a:r>
            <a:endParaRPr kumimoji="0" lang="es-MX" sz="20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5" name="4 Tabla"/>
          <p:cNvGraphicFramePr>
            <a:graphicFrameLocks noGrp="1"/>
          </p:cNvGraphicFramePr>
          <p:nvPr/>
        </p:nvGraphicFramePr>
        <p:xfrm>
          <a:off x="1357290" y="1857370"/>
          <a:ext cx="6096000" cy="2428892"/>
        </p:xfrm>
        <a:graphic>
          <a:graphicData uri="http://schemas.openxmlformats.org/drawingml/2006/table">
            <a:tbl>
              <a:tblPr/>
              <a:tblGrid>
                <a:gridCol w="6096000">
                  <a:extLst>
                    <a:ext uri="{9D8B030D-6E8A-4147-A177-3AD203B41FA5}">
                      <a16:colId xmlns="" xmlns:a16="http://schemas.microsoft.com/office/drawing/2014/main" val="20000"/>
                    </a:ext>
                  </a:extLst>
                </a:gridCol>
              </a:tblGrid>
              <a:tr h="2428892">
                <a:tc>
                  <a:txBody>
                    <a:bodyPr/>
                    <a:lstStyle/>
                    <a:p>
                      <a:pPr marL="342900" lvl="0" indent="-342900">
                        <a:lnSpc>
                          <a:spcPct val="107000"/>
                        </a:lnSpc>
                        <a:spcAft>
                          <a:spcPts val="0"/>
                        </a:spcAft>
                        <a:buFont typeface="+mj-lt"/>
                        <a:buAutoNum type="arabicPeriod"/>
                      </a:pPr>
                      <a:r>
                        <a:rPr lang="es-MX" sz="1400" dirty="0">
                          <a:latin typeface="Times New Roman"/>
                          <a:ea typeface="Calibri"/>
                          <a:cs typeface="Times New Roman"/>
                        </a:rPr>
                        <a:t>Participar equitativamente en el trabajo.</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Exigir nivel de compromiso de los integrantes.</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Evaluar con criterios e indicadores definidos por asignatura.</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Intercambiar información acerca de los avances en espacios de tiempo determinados.</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Acercar a los especialistas a nuestros proyectos para escuchar sus observaciones.</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Enriquecer los proyectos.</a:t>
                      </a:r>
                      <a:endParaRPr lang="es-MX" sz="1400" dirty="0">
                        <a:latin typeface="Calibri"/>
                        <a:ea typeface="Calibri"/>
                        <a:cs typeface="Times New Roman"/>
                      </a:endParaRPr>
                    </a:p>
                    <a:p>
                      <a:pPr marL="342900" lvl="0" indent="-342900">
                        <a:lnSpc>
                          <a:spcPct val="107000"/>
                        </a:lnSpc>
                        <a:spcAft>
                          <a:spcPts val="0"/>
                        </a:spcAft>
                        <a:buFont typeface="+mj-lt"/>
                        <a:buAutoNum type="arabicPeriod"/>
                      </a:pPr>
                      <a:r>
                        <a:rPr lang="es-MX" sz="1400" dirty="0">
                          <a:latin typeface="Times New Roman"/>
                          <a:ea typeface="Calibri"/>
                          <a:cs typeface="Times New Roman"/>
                        </a:rPr>
                        <a:t>Analizar las sesiones interdisciplinarias en su realización efectiva (horarios, disponibilidad de los profesores).</a:t>
                      </a:r>
                      <a:endParaRPr lang="es-MX" sz="1400" dirty="0">
                        <a:latin typeface="Calibri"/>
                        <a:ea typeface="Calibri"/>
                        <a:cs typeface="Times New Roman"/>
                      </a:endParaRPr>
                    </a:p>
                  </a:txBody>
                  <a:tcPr marL="61016" marR="61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a:xfrm>
            <a:off x="7858148" y="4214824"/>
            <a:ext cx="548700" cy="393600"/>
          </a:xfrm>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71</a:t>
            </a:fld>
            <a:endParaRPr lang="es-MX" dirty="0"/>
          </a:p>
        </p:txBody>
      </p:sp>
      <p:pic>
        <p:nvPicPr>
          <p:cNvPr id="4" name="Imagen 3"/>
          <p:cNvPicPr>
            <a:picLocks noChangeAspect="1"/>
          </p:cNvPicPr>
          <p:nvPr/>
        </p:nvPicPr>
        <p:blipFill>
          <a:blip r:embed="rId3" cstate="print"/>
          <a:srcRect l="7923" t="2609" r="8441" b="3480"/>
          <a:stretch>
            <a:fillRect/>
          </a:stretch>
        </p:blipFill>
        <p:spPr>
          <a:xfrm>
            <a:off x="3714744" y="1142990"/>
            <a:ext cx="4357718" cy="3302692"/>
          </a:xfrm>
          <a:prstGeom prst="rect">
            <a:avLst/>
          </a:prstGeom>
        </p:spPr>
      </p:pic>
      <p:pic>
        <p:nvPicPr>
          <p:cNvPr id="6" name="Picture 3"/>
          <p:cNvPicPr>
            <a:picLocks noChangeAspect="1" noChangeArrowheads="1"/>
          </p:cNvPicPr>
          <p:nvPr/>
        </p:nvPicPr>
        <p:blipFill>
          <a:blip r:embed="rId4"/>
          <a:srcRect l="18945" t="32422" r="4297" b="27295"/>
          <a:stretch>
            <a:fillRect/>
          </a:stretch>
        </p:blipFill>
        <p:spPr bwMode="auto">
          <a:xfrm>
            <a:off x="1428728" y="1928808"/>
            <a:ext cx="2071702" cy="1643074"/>
          </a:xfrm>
          <a:prstGeom prst="rect">
            <a:avLst/>
          </a:prstGeom>
          <a:ln>
            <a:noFill/>
          </a:ln>
          <a:effectLst>
            <a:softEdge rad="112500"/>
          </a:effectLst>
        </p:spPr>
      </p:pic>
      <p:sp>
        <p:nvSpPr>
          <p:cNvPr id="7" name="6 Rectángulo"/>
          <p:cNvSpPr/>
          <p:nvPr/>
        </p:nvSpPr>
        <p:spPr>
          <a:xfrm>
            <a:off x="1357290" y="500048"/>
            <a:ext cx="3286148" cy="707886"/>
          </a:xfrm>
          <a:prstGeom prst="rect">
            <a:avLst/>
          </a:prstGeom>
        </p:spPr>
        <p:txBody>
          <a:bodyPr wrap="square">
            <a:spAutoFit/>
          </a:bodyPr>
          <a:lstStyle/>
          <a:p>
            <a:pPr lvl="0">
              <a:defRPr/>
            </a:pPr>
            <a:r>
              <a:rPr lang="es-MX" sz="4000" b="1" dirty="0" smtClean="0">
                <a:solidFill>
                  <a:schemeClr val="tx1"/>
                </a:solidFill>
                <a:latin typeface="Oswald"/>
              </a:rPr>
              <a:t>Producto 13</a:t>
            </a:r>
            <a:endParaRPr lang="es-MX" sz="4000" dirty="0" smtClean="0">
              <a:solidFill>
                <a:schemeClr val="tx1"/>
              </a:solidFill>
            </a:endParaRPr>
          </a:p>
        </p:txBody>
      </p:sp>
      <p:sp>
        <p:nvSpPr>
          <p:cNvPr id="9" name="Título 1"/>
          <p:cNvSpPr txBox="1">
            <a:spLocks/>
          </p:cNvSpPr>
          <p:nvPr/>
        </p:nvSpPr>
        <p:spPr>
          <a:xfrm>
            <a:off x="1500166" y="1714494"/>
            <a:ext cx="2071702" cy="1714512"/>
          </a:xfrm>
          <a:prstGeom prst="rect">
            <a:avLst/>
          </a:prstGeom>
        </p:spPr>
        <p:txBody>
          <a:bodyPr>
            <a:normAutofit fontScale="975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2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700" b="0" i="0" u="none" strike="noStrike" kern="0" cap="none" spc="0" normalizeH="0" baseline="0" noProof="0" dirty="0" smtClean="0">
                <a:ln>
                  <a:noFill/>
                </a:ln>
                <a:solidFill>
                  <a:srgbClr val="000000"/>
                </a:solidFill>
                <a:effectLst/>
                <a:uLnTx/>
                <a:uFillTx/>
                <a:latin typeface="Arial"/>
                <a:ea typeface="Arial"/>
                <a:cs typeface="Arial"/>
                <a:sym typeface="Arial"/>
              </a:rPr>
              <a:t>https://infograph.venngage.com/edit/2ebedd37-a0db-47fa-88b7-ec44b9c3c518</a:t>
            </a:r>
            <a:endParaRPr kumimoji="0" lang="es-MX" sz="17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72</a:t>
            </a:fld>
            <a:endParaRPr lang="es-MX"/>
          </a:p>
        </p:txBody>
      </p:sp>
      <p:sp>
        <p:nvSpPr>
          <p:cNvPr id="3" name="Título 1"/>
          <p:cNvSpPr txBox="1">
            <a:spLocks/>
          </p:cNvSpPr>
          <p:nvPr/>
        </p:nvSpPr>
        <p:spPr>
          <a:xfrm>
            <a:off x="1285852" y="1000114"/>
            <a:ext cx="7286676" cy="1143000"/>
          </a:xfrm>
          <a:prstGeom prst="rect">
            <a:avLst/>
          </a:prstGeom>
        </p:spPr>
        <p:txBody>
          <a:bodyPr>
            <a:normAutofit fontScale="97500"/>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100" b="0" i="0" u="none" strike="noStrike" kern="0" cap="none" spc="0" normalizeH="0" baseline="0" noProof="0" dirty="0" smtClean="0">
                <a:ln>
                  <a:noFill/>
                </a:ln>
                <a:solidFill>
                  <a:srgbClr val="000000"/>
                </a:solidFill>
                <a:effectLst/>
                <a:uLnTx/>
                <a:uFillTx/>
                <a:latin typeface="Arial"/>
                <a:ea typeface="Arial"/>
                <a:cs typeface="Arial"/>
                <a:sym typeface="Arial"/>
              </a:rPr>
              <a:t>Aspectos relevantes vinculados a la construcción del propio proyecto interdisciplinario</a:t>
            </a:r>
            <a:r>
              <a:rPr kumimoji="0" lang="es-MX" sz="2800" b="0" i="0" u="none" strike="noStrike" kern="0" cap="none" spc="0" normalizeH="0" baseline="0" noProof="0" dirty="0" smtClean="0">
                <a:ln>
                  <a:noFill/>
                </a:ln>
                <a:solidFill>
                  <a:srgbClr val="000000"/>
                </a:solidFill>
                <a:effectLst/>
                <a:uLnTx/>
                <a:uFillTx/>
                <a:latin typeface="Arial"/>
                <a:ea typeface="Arial"/>
                <a:cs typeface="Arial"/>
                <a:sym typeface="Arial"/>
              </a:rPr>
              <a:t/>
            </a:r>
            <a:br>
              <a:rPr kumimoji="0" lang="es-MX" sz="2800" b="0" i="0" u="none" strike="noStrike" kern="0" cap="none" spc="0" normalizeH="0" baseline="0" noProof="0" dirty="0" smtClean="0">
                <a:ln>
                  <a:noFill/>
                </a:ln>
                <a:solidFill>
                  <a:srgbClr val="000000"/>
                </a:solidFill>
                <a:effectLst/>
                <a:uLnTx/>
                <a:uFillTx/>
                <a:latin typeface="Arial"/>
                <a:ea typeface="Arial"/>
                <a:cs typeface="Arial"/>
                <a:sym typeface="Arial"/>
              </a:rPr>
            </a:br>
            <a:r>
              <a:rPr kumimoji="0" lang="es-MX" sz="1600" b="0" i="0" u="none" strike="noStrike" kern="0" cap="none" spc="0" normalizeH="0" baseline="0" noProof="0" dirty="0" smtClean="0">
                <a:ln>
                  <a:noFill/>
                </a:ln>
                <a:solidFill>
                  <a:srgbClr val="000000"/>
                </a:solidFill>
                <a:effectLst/>
                <a:uLnTx/>
                <a:uFillTx/>
                <a:latin typeface="Arial"/>
                <a:ea typeface="Arial"/>
                <a:cs typeface="Arial"/>
                <a:sym typeface="Arial"/>
              </a:rPr>
              <a:t>https://infograph.venngage.com/edit/c6a963d5-07a0-40b9-aa2a-b36efba0160c</a:t>
            </a:r>
            <a:endParaRPr kumimoji="0" lang="es-MX"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 name="Imagen 2"/>
          <p:cNvPicPr>
            <a:picLocks noChangeAspect="1"/>
          </p:cNvPicPr>
          <p:nvPr/>
        </p:nvPicPr>
        <p:blipFill>
          <a:blip r:embed="rId2" cstate="print"/>
          <a:stretch>
            <a:fillRect/>
          </a:stretch>
        </p:blipFill>
        <p:spPr>
          <a:xfrm>
            <a:off x="1500166" y="1928808"/>
            <a:ext cx="1714512" cy="2556987"/>
          </a:xfrm>
          <a:prstGeom prst="rect">
            <a:avLst/>
          </a:prstGeom>
        </p:spPr>
      </p:pic>
      <p:pic>
        <p:nvPicPr>
          <p:cNvPr id="5" name="Imagen 3"/>
          <p:cNvPicPr>
            <a:picLocks noChangeAspect="1"/>
          </p:cNvPicPr>
          <p:nvPr/>
        </p:nvPicPr>
        <p:blipFill>
          <a:blip r:embed="rId3" cstate="print"/>
          <a:stretch>
            <a:fillRect/>
          </a:stretch>
        </p:blipFill>
        <p:spPr>
          <a:xfrm>
            <a:off x="3500430" y="2214560"/>
            <a:ext cx="2214578" cy="2138432"/>
          </a:xfrm>
          <a:prstGeom prst="rect">
            <a:avLst/>
          </a:prstGeom>
        </p:spPr>
      </p:pic>
      <p:sp>
        <p:nvSpPr>
          <p:cNvPr id="6" name="5 CuadroTexto"/>
          <p:cNvSpPr txBox="1"/>
          <p:nvPr/>
        </p:nvSpPr>
        <p:spPr>
          <a:xfrm>
            <a:off x="5929322" y="2428874"/>
            <a:ext cx="2571768" cy="954107"/>
          </a:xfrm>
          <a:prstGeom prst="rect">
            <a:avLst/>
          </a:prstGeom>
          <a:noFill/>
        </p:spPr>
        <p:txBody>
          <a:bodyPr wrap="square" rtlCol="0">
            <a:spAutoFit/>
          </a:bodyPr>
          <a:lstStyle/>
          <a:p>
            <a:r>
              <a:rPr lang="es-MX" b="1" dirty="0" smtClean="0">
                <a:effectLst>
                  <a:outerShdw blurRad="38100" dist="38100" dir="2700000" algn="tl">
                    <a:srgbClr val="000000">
                      <a:alpha val="43137"/>
                    </a:srgbClr>
                  </a:outerShdw>
                </a:effectLst>
              </a:rPr>
              <a:t>Integrantes del Equipo 9:</a:t>
            </a:r>
          </a:p>
          <a:p>
            <a:r>
              <a:rPr lang="es-MX" dirty="0" smtClean="0"/>
              <a:t>Chávez </a:t>
            </a:r>
            <a:r>
              <a:rPr lang="es-MX" dirty="0" err="1" smtClean="0"/>
              <a:t>Chávez</a:t>
            </a:r>
            <a:r>
              <a:rPr lang="es-MX" dirty="0" smtClean="0"/>
              <a:t> Luis Enrique</a:t>
            </a:r>
          </a:p>
          <a:p>
            <a:r>
              <a:rPr lang="es-MX" dirty="0" smtClean="0"/>
              <a:t>Medina Pérez Javier</a:t>
            </a:r>
          </a:p>
          <a:p>
            <a:r>
              <a:rPr lang="es-MX" dirty="0" smtClean="0"/>
              <a:t>Vázquez Cruz Fernando</a:t>
            </a:r>
            <a:endParaRPr lang="es-MX" dirty="0"/>
          </a:p>
        </p:txBody>
      </p:sp>
      <p:sp>
        <p:nvSpPr>
          <p:cNvPr id="11" name="10 Rectángulo"/>
          <p:cNvSpPr/>
          <p:nvPr/>
        </p:nvSpPr>
        <p:spPr>
          <a:xfrm>
            <a:off x="1142976" y="428610"/>
            <a:ext cx="3214710" cy="707886"/>
          </a:xfrm>
          <a:prstGeom prst="rect">
            <a:avLst/>
          </a:prstGeom>
        </p:spPr>
        <p:txBody>
          <a:bodyPr wrap="square">
            <a:spAutoFit/>
          </a:bodyPr>
          <a:lstStyle/>
          <a:p>
            <a:pPr lvl="0">
              <a:defRPr/>
            </a:pPr>
            <a:r>
              <a:rPr lang="es-MX" sz="4000" b="1" dirty="0" smtClean="0">
                <a:solidFill>
                  <a:schemeClr val="tx1"/>
                </a:solidFill>
                <a:latin typeface="Oswald"/>
              </a:rPr>
              <a:t>Producto 14 </a:t>
            </a:r>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73</a:t>
            </a:fld>
            <a:endParaRPr lang="es-MX"/>
          </a:p>
        </p:txBody>
      </p:sp>
      <p:sp>
        <p:nvSpPr>
          <p:cNvPr id="3" name="2 Título"/>
          <p:cNvSpPr txBox="1">
            <a:spLocks/>
          </p:cNvSpPr>
          <p:nvPr/>
        </p:nvSpPr>
        <p:spPr>
          <a:xfrm>
            <a:off x="1500166" y="428610"/>
            <a:ext cx="3357586" cy="7143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rPr>
              <a:t>Reflexiones</a:t>
            </a:r>
            <a:endParaRPr kumimoji="0" lang="es-MX"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4" name="3 Marcador de contenido"/>
          <p:cNvSpPr txBox="1">
            <a:spLocks/>
          </p:cNvSpPr>
          <p:nvPr/>
        </p:nvSpPr>
        <p:spPr>
          <a:xfrm>
            <a:off x="1285852" y="1071552"/>
            <a:ext cx="7072362" cy="3303254"/>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0" u="sng" strike="noStrike" kern="0" cap="none" spc="0" normalizeH="0" baseline="0" noProof="0" dirty="0" smtClean="0">
                <a:ln>
                  <a:noFill/>
                </a:ln>
                <a:solidFill>
                  <a:srgbClr val="000000"/>
                </a:solidFill>
                <a:effectLst/>
                <a:uLnTx/>
                <a:uFillTx/>
                <a:latin typeface="Arial"/>
                <a:ea typeface="Arial"/>
                <a:cs typeface="Arial"/>
                <a:sym typeface="Arial"/>
              </a:rPr>
              <a:t>Arq. Luis Enrique Chávez </a:t>
            </a:r>
            <a:r>
              <a:rPr kumimoji="0" lang="es-MX" sz="1000" b="0" i="0" u="sng" strike="noStrike" kern="0" cap="none" spc="0" normalizeH="0" baseline="0" noProof="0" dirty="0" err="1" smtClean="0">
                <a:ln>
                  <a:noFill/>
                </a:ln>
                <a:solidFill>
                  <a:srgbClr val="000000"/>
                </a:solidFill>
                <a:effectLst/>
                <a:uLnTx/>
                <a:uFillTx/>
                <a:latin typeface="Arial"/>
                <a:ea typeface="Arial"/>
                <a:cs typeface="Arial"/>
                <a:sym typeface="Arial"/>
              </a:rPr>
              <a:t>Chávez</a:t>
            </a:r>
            <a:endParaRPr kumimoji="0" lang="es-MX" sz="1000" b="0" i="0" u="sng"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0" u="none" strike="noStrike" kern="0" cap="none" spc="0" normalizeH="0" baseline="0" noProof="0" dirty="0" smtClean="0">
                <a:ln>
                  <a:noFill/>
                </a:ln>
                <a:solidFill>
                  <a:srgbClr val="000000"/>
                </a:solidFill>
                <a:effectLst/>
                <a:uLnTx/>
                <a:uFillTx/>
                <a:latin typeface="Arial"/>
                <a:ea typeface="Arial"/>
                <a:cs typeface="Arial"/>
                <a:sym typeface="Arial"/>
              </a:rPr>
              <a:t>Las  principales dificultades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0" u="none" strike="noStrike" kern="0" cap="none" spc="0" normalizeH="0" baseline="0" noProof="0" dirty="0" smtClean="0">
                <a:ln>
                  <a:noFill/>
                </a:ln>
                <a:solidFill>
                  <a:srgbClr val="000000"/>
                </a:solidFill>
                <a:effectLst/>
                <a:uLnTx/>
                <a:uFillTx/>
                <a:latin typeface="Arial"/>
                <a:ea typeface="Arial"/>
                <a:cs typeface="Arial"/>
                <a:sym typeface="Arial"/>
              </a:rPr>
              <a:t>Al inicio del proyecto nos costó un poco de trabajo poder conjuntarnos solamente tres asignaturas, ya que consideramos que podríamos haber trabajado en un mismo proyecto más compañeros y eso hubiera optimizado mejor el trabajo.</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0" u="none" strike="noStrike" kern="0" cap="none" spc="0" normalizeH="0" baseline="0" noProof="0" dirty="0" smtClean="0">
                <a:ln>
                  <a:noFill/>
                </a:ln>
                <a:solidFill>
                  <a:srgbClr val="000000"/>
                </a:solidFill>
                <a:effectLst/>
                <a:uLnTx/>
                <a:uFillTx/>
                <a:latin typeface="Arial"/>
                <a:ea typeface="Arial"/>
                <a:cs typeface="Arial"/>
                <a:sym typeface="Arial"/>
              </a:rPr>
              <a:t>Otra dificultades que se nos presentó para la realización del proyecto, fue la falta de tiempo  para poder trabajar de forma interdisciplinaria, ya que tuvimos que valernos de otros medios para podernos comunicar e incluso disponer de tiempo personal para poder cumplir con el trabajo solicitado.</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0" u="none" strike="noStrike" kern="0" cap="none" spc="0" normalizeH="0" baseline="0" noProof="0" dirty="0" smtClean="0">
                <a:ln>
                  <a:noFill/>
                </a:ln>
                <a:solidFill>
                  <a:srgbClr val="000000"/>
                </a:solidFill>
                <a:effectLst/>
                <a:uLnTx/>
                <a:uFillTx/>
                <a:latin typeface="Arial"/>
                <a:ea typeface="Arial"/>
                <a:cs typeface="Arial"/>
                <a:sym typeface="Arial"/>
              </a:rPr>
              <a:t>El conjuntar los temas de las materias, hacer coincidir los contenidos y los tiempos es un tanto complejo, se requiere de una muy buena planeación y se requiere de mucho tiempo del que desafortunadamente carecemos por la presión de tener que cumplir con las sesiones de nuestros  P. O.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0" u="none" strike="noStrike" kern="0" cap="none" spc="0" normalizeH="0" baseline="0" noProof="0" dirty="0" smtClean="0">
                <a:ln>
                  <a:noFill/>
                </a:ln>
                <a:solidFill>
                  <a:srgbClr val="000000"/>
                </a:solidFill>
                <a:effectLst/>
                <a:uLnTx/>
                <a:uFillTx/>
                <a:latin typeface="Arial"/>
                <a:ea typeface="Arial"/>
                <a:cs typeface="Arial"/>
                <a:sym typeface="Arial"/>
              </a:rPr>
              <a:t>Como lo resolvimos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0" u="none" strike="noStrike" kern="0" cap="none" spc="0" normalizeH="0" baseline="0" noProof="0" dirty="0" smtClean="0">
                <a:ln>
                  <a:noFill/>
                </a:ln>
                <a:solidFill>
                  <a:srgbClr val="000000"/>
                </a:solidFill>
                <a:effectLst/>
                <a:uLnTx/>
                <a:uFillTx/>
                <a:latin typeface="Arial"/>
                <a:ea typeface="Arial"/>
                <a:cs typeface="Arial"/>
                <a:sym typeface="Arial"/>
              </a:rPr>
              <a:t>Es muy enriquecedor fomentar la creatividad con los compañeros  ya que detonamos ideas  que nos permitan ser alcanzadas rompiendo paradigmas y generando formas diferentes de implementar en la educación.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0" u="none" strike="noStrike" kern="0" cap="none" spc="0" normalizeH="0" baseline="0" noProof="0" dirty="0" smtClean="0">
                <a:ln>
                  <a:noFill/>
                </a:ln>
                <a:solidFill>
                  <a:srgbClr val="000000"/>
                </a:solidFill>
                <a:effectLst/>
                <a:uLnTx/>
                <a:uFillTx/>
                <a:latin typeface="Arial"/>
                <a:ea typeface="Arial"/>
                <a:cs typeface="Arial"/>
                <a:sym typeface="Arial"/>
              </a:rPr>
              <a:t>Aprendizajes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0" u="none" strike="noStrike" kern="0" cap="none" spc="0" normalizeH="0" baseline="0" noProof="0" dirty="0" smtClean="0">
                <a:ln>
                  <a:noFill/>
                </a:ln>
                <a:solidFill>
                  <a:srgbClr val="000000"/>
                </a:solidFill>
                <a:effectLst/>
                <a:uLnTx/>
                <a:uFillTx/>
                <a:latin typeface="Arial"/>
                <a:ea typeface="Arial"/>
                <a:cs typeface="Arial"/>
                <a:sym typeface="Arial"/>
              </a:rPr>
              <a:t>Es importante valorar la gran disposición de mis compañeros por el gran trabajo realizado ya que esto no hubiera sido posible sin su gran compromiso y profesionalismo,  en particular agradezco al Lic. Javier Medina quien coordinó la realización del mismo, por lo que me lleva a la reflexión de considerar este rol tan importante en un trabajo de esta magnitud.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0" u="none" strike="noStrike" kern="0" cap="none" spc="0" normalizeH="0" baseline="0" noProof="0" dirty="0" smtClean="0">
                <a:ln>
                  <a:noFill/>
                </a:ln>
                <a:solidFill>
                  <a:srgbClr val="000000"/>
                </a:solidFill>
                <a:effectLst/>
                <a:uLnTx/>
                <a:uFillTx/>
                <a:latin typeface="Arial"/>
                <a:ea typeface="Arial"/>
                <a:cs typeface="Arial"/>
                <a:sym typeface="Arial"/>
              </a:rPr>
              <a:t>Si este proceso se realizara de forma paulatina con tiempos pertinentes a lo largo del ciclo y se nos considerara como parte de la capacitación que solicita la D.G.I.R.E.,  ya que se invirtieron muchas horas de trabajo en la elaboración del proyecto,  habría mayor compromiso y sería más significativo para todos los compañeros.</a:t>
            </a:r>
            <a:endParaRPr kumimoji="0" lang="es-MX" sz="10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74</a:t>
            </a:fld>
            <a:endParaRPr lang="es-MX"/>
          </a:p>
        </p:txBody>
      </p:sp>
      <p:sp>
        <p:nvSpPr>
          <p:cNvPr id="3" name="1 Título"/>
          <p:cNvSpPr txBox="1">
            <a:spLocks/>
          </p:cNvSpPr>
          <p:nvPr/>
        </p:nvSpPr>
        <p:spPr>
          <a:xfrm>
            <a:off x="1357290" y="571486"/>
            <a:ext cx="2828916" cy="7254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rPr>
              <a:t>Reflexiones</a:t>
            </a:r>
            <a:endParaRPr kumimoji="0" lang="es-MX"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4" name="2 Marcador de contenido"/>
          <p:cNvSpPr txBox="1">
            <a:spLocks/>
          </p:cNvSpPr>
          <p:nvPr/>
        </p:nvSpPr>
        <p:spPr>
          <a:xfrm>
            <a:off x="1243018" y="1357304"/>
            <a:ext cx="7115196" cy="4697421"/>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sng" strike="noStrike" kern="0" cap="none" spc="0" normalizeH="0" baseline="0" noProof="0" dirty="0" smtClean="0">
                <a:ln>
                  <a:noFill/>
                </a:ln>
                <a:solidFill>
                  <a:srgbClr val="000000"/>
                </a:solidFill>
                <a:effectLst/>
                <a:uLnTx/>
                <a:uFillTx/>
                <a:latin typeface="Arial"/>
                <a:ea typeface="Arial"/>
                <a:cs typeface="Arial"/>
                <a:sym typeface="Arial"/>
              </a:rPr>
              <a:t>Lic. Javier Medina Pérez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rPr>
              <a:t>El trabajo fue muy enriquecedor, el intercambio de opiniones con profesores de otras materias me brindó perspectivas que nunca imaginé. Al principio ni siquiera teníamos idea de si seríamos compatibles, pero a medida que el trabajo se fue estructurando la metodología hizo que </a:t>
            </a:r>
            <a:r>
              <a:rPr kumimoji="0" lang="es-MX" sz="1400" b="0" i="0" u="none" strike="noStrike" kern="0" cap="none" spc="0" normalizeH="0" baseline="0" noProof="0" dirty="0" err="1" smtClean="0">
                <a:ln>
                  <a:noFill/>
                </a:ln>
                <a:solidFill>
                  <a:srgbClr val="000000"/>
                </a:solidFill>
                <a:effectLst/>
                <a:uLnTx/>
                <a:uFillTx/>
                <a:latin typeface="Arial"/>
                <a:ea typeface="Arial"/>
                <a:cs typeface="Arial"/>
                <a:sym typeface="Arial"/>
              </a:rPr>
              <a:t>sinergizáramos</a:t>
            </a:r>
            <a:r>
              <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rPr>
              <a:t>Quizás lo más difícil fue el compaginar los tiempos de todos pero aprovechando los beneficios que nos aportan las  </a:t>
            </a:r>
            <a:r>
              <a:rPr kumimoji="0" lang="es-MX" sz="1400" b="0" i="0" u="none" strike="noStrike" kern="0" cap="none" spc="0" normalizeH="0" baseline="0" noProof="0" dirty="0" err="1" smtClean="0">
                <a:ln>
                  <a:noFill/>
                </a:ln>
                <a:solidFill>
                  <a:srgbClr val="000000"/>
                </a:solidFill>
                <a:effectLst/>
                <a:uLnTx/>
                <a:uFillTx/>
                <a:latin typeface="Arial"/>
                <a:ea typeface="Arial"/>
                <a:cs typeface="Arial"/>
                <a:sym typeface="Arial"/>
              </a:rPr>
              <a:t>TICs</a:t>
            </a:r>
            <a:r>
              <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rPr>
              <a:t> siempre pudimos cumplir con las tareas encomendadas.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rPr>
              <a:t>Posiblemente con el avance del tiempo y con la práctica </a:t>
            </a:r>
            <a:r>
              <a:rPr kumimoji="0" lang="es-MX" sz="1400" b="0" i="0" u="none" strike="noStrike" kern="0" cap="none" spc="0" normalizeH="0" baseline="0" noProof="0" dirty="0" err="1" smtClean="0">
                <a:ln>
                  <a:noFill/>
                </a:ln>
                <a:solidFill>
                  <a:srgbClr val="000000"/>
                </a:solidFill>
                <a:effectLst/>
                <a:uLnTx/>
                <a:uFillTx/>
                <a:latin typeface="Arial"/>
                <a:ea typeface="Arial"/>
                <a:cs typeface="Arial"/>
                <a:sym typeface="Arial"/>
              </a:rPr>
              <a:t>eficientaramos</a:t>
            </a:r>
            <a:r>
              <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rPr>
              <a:t> los mecanismos de trabajo y a que quedó comprobado que esta metodología de trabajo nos permite conocer con mayor profundidad </a:t>
            </a:r>
            <a:endParaRPr kumimoji="0" lang="es-MX"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75</a:t>
            </a:fld>
            <a:endParaRPr lang="es-MX"/>
          </a:p>
        </p:txBody>
      </p:sp>
      <p:sp>
        <p:nvSpPr>
          <p:cNvPr id="3" name="1 Título"/>
          <p:cNvSpPr txBox="1">
            <a:spLocks/>
          </p:cNvSpPr>
          <p:nvPr/>
        </p:nvSpPr>
        <p:spPr>
          <a:xfrm>
            <a:off x="1357290" y="571486"/>
            <a:ext cx="2828916" cy="7254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rPr>
              <a:t>Reflexiones</a:t>
            </a:r>
            <a:endParaRPr kumimoji="0" lang="es-MX"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4" name="2 Marcador de contenido"/>
          <p:cNvSpPr txBox="1">
            <a:spLocks/>
          </p:cNvSpPr>
          <p:nvPr/>
        </p:nvSpPr>
        <p:spPr>
          <a:xfrm>
            <a:off x="1428728" y="1600200"/>
            <a:ext cx="7000924" cy="4525963"/>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sng" strike="noStrike" kern="0" cap="none" spc="0" normalizeH="0" baseline="0" noProof="0" dirty="0" smtClean="0">
                <a:ln>
                  <a:noFill/>
                </a:ln>
                <a:solidFill>
                  <a:srgbClr val="000000"/>
                </a:solidFill>
                <a:effectLst/>
                <a:uLnTx/>
                <a:uFillTx/>
                <a:latin typeface="Arial"/>
                <a:ea typeface="Arial"/>
                <a:cs typeface="Arial"/>
                <a:sym typeface="Arial"/>
              </a:rPr>
              <a:t>Profesor Fernando Cruz Vázquez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sng"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smtClean="0">
                <a:ln>
                  <a:noFill/>
                </a:ln>
                <a:solidFill>
                  <a:srgbClr val="000000"/>
                </a:solidFill>
                <a:effectLst/>
                <a:uLnTx/>
                <a:uFillTx/>
                <a:latin typeface="Arial"/>
                <a:ea typeface="Arial"/>
                <a:cs typeface="Arial"/>
                <a:sym typeface="Arial"/>
              </a:rPr>
              <a:t>Este proyecto representó retos filosóficos de suma importancia. El entender que una construcción tiene un bagaje filosófico intrínseco resultó además de intrigante fascinante. La interacción con los compañeros de equipo logrando sumar esfuerzos aplicados a un objetivo común. La coordinación para la solución de problemas . Quizás al principio los tiempos nos comieron pero poco a poco nos fuimos adaptando y sobre todo nos urgió a desarrollar habilidades comunicacionales modernas que nos abrieron otro panorama. Filosóficamente hablando la holística desveló la hermenéutica y logramos la integración.</a:t>
            </a:r>
            <a:endParaRPr kumimoji="0" lang="es-MX"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pPr marL="0" lvl="0" indent="0">
                <a:spcBef>
                  <a:spcPts val="0"/>
                </a:spcBef>
                <a:spcAft>
                  <a:spcPts val="0"/>
                </a:spcAft>
                <a:buNone/>
              </a:pPr>
              <a:t>8</a:t>
            </a:fld>
            <a:endParaRPr lang="es-MX"/>
          </a:p>
        </p:txBody>
      </p:sp>
      <p:sp>
        <p:nvSpPr>
          <p:cNvPr id="3" name="1 Título"/>
          <p:cNvSpPr txBox="1">
            <a:spLocks/>
          </p:cNvSpPr>
          <p:nvPr/>
        </p:nvSpPr>
        <p:spPr>
          <a:xfrm>
            <a:off x="2500298" y="571486"/>
            <a:ext cx="5357850" cy="1143000"/>
          </a:xfrm>
          <a:prstGeom prst="rect">
            <a:avLst/>
          </a:prstGeom>
        </p:spPr>
        <p:txBody>
          <a:bodyPr>
            <a:normAutofit fontScale="975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900" b="0" i="0" u="none" strike="noStrike" kern="0" cap="none" spc="0" normalizeH="0" baseline="0" noProof="0" dirty="0" smtClean="0">
                <a:ln>
                  <a:noFill/>
                </a:ln>
                <a:solidFill>
                  <a:srgbClr val="000000"/>
                </a:solidFill>
                <a:effectLst/>
                <a:uLnTx/>
                <a:uFillTx/>
                <a:latin typeface="Arial"/>
                <a:ea typeface="Arial"/>
                <a:cs typeface="Arial"/>
                <a:sym typeface="Arial"/>
              </a:rPr>
              <a:t>Cuadro de contenidos temáticos ´por área</a:t>
            </a:r>
            <a:endParaRPr kumimoji="0" lang="es-MX" sz="19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4" name="3 Tabla"/>
          <p:cNvGraphicFramePr>
            <a:graphicFrameLocks noGrp="1"/>
          </p:cNvGraphicFramePr>
          <p:nvPr/>
        </p:nvGraphicFramePr>
        <p:xfrm>
          <a:off x="1428728" y="1071552"/>
          <a:ext cx="6777906" cy="3137277"/>
        </p:xfrm>
        <a:graphic>
          <a:graphicData uri="http://schemas.openxmlformats.org/drawingml/2006/table">
            <a:tbl>
              <a:tblPr firstRow="1" bandRow="1">
                <a:tableStyleId>{5C22544A-7EE6-4342-B048-85BDC9FD1C3A}</a:tableStyleId>
              </a:tblPr>
              <a:tblGrid>
                <a:gridCol w="2259302">
                  <a:extLst>
                    <a:ext uri="{9D8B030D-6E8A-4147-A177-3AD203B41FA5}">
                      <a16:colId xmlns="" xmlns:a16="http://schemas.microsoft.com/office/drawing/2014/main" val="20000"/>
                    </a:ext>
                  </a:extLst>
                </a:gridCol>
                <a:gridCol w="2259302">
                  <a:extLst>
                    <a:ext uri="{9D8B030D-6E8A-4147-A177-3AD203B41FA5}">
                      <a16:colId xmlns="" xmlns:a16="http://schemas.microsoft.com/office/drawing/2014/main" val="20001"/>
                    </a:ext>
                  </a:extLst>
                </a:gridCol>
                <a:gridCol w="2259302">
                  <a:extLst>
                    <a:ext uri="{9D8B030D-6E8A-4147-A177-3AD203B41FA5}">
                      <a16:colId xmlns="" xmlns:a16="http://schemas.microsoft.com/office/drawing/2014/main" val="20002"/>
                    </a:ext>
                  </a:extLst>
                </a:gridCol>
              </a:tblGrid>
              <a:tr h="363519">
                <a:tc>
                  <a:txBody>
                    <a:bodyPr/>
                    <a:lstStyle/>
                    <a:p>
                      <a:pPr algn="ctr"/>
                      <a:r>
                        <a:rPr lang="es-MX" sz="1000" dirty="0" smtClean="0"/>
                        <a:t>HISTORIA</a:t>
                      </a:r>
                      <a:r>
                        <a:rPr lang="es-MX" sz="1000" baseline="0" dirty="0" smtClean="0"/>
                        <a:t> DE LAS DOCTRINAS FILOSÓFICAS</a:t>
                      </a:r>
                      <a:endParaRPr lang="es-MX" sz="1000" dirty="0"/>
                    </a:p>
                  </a:txBody>
                  <a:tcPr anchor="ctr"/>
                </a:tc>
                <a:tc>
                  <a:txBody>
                    <a:bodyPr/>
                    <a:lstStyle/>
                    <a:p>
                      <a:pPr algn="ctr"/>
                      <a:r>
                        <a:rPr lang="es-MX" sz="1000" dirty="0" smtClean="0"/>
                        <a:t>DIBUJO CONSTRUCTIVO</a:t>
                      </a:r>
                      <a:endParaRPr lang="es-MX" sz="1000" dirty="0"/>
                    </a:p>
                  </a:txBody>
                  <a:tcPr anchor="ctr"/>
                </a:tc>
                <a:tc>
                  <a:txBody>
                    <a:bodyPr/>
                    <a:lstStyle/>
                    <a:p>
                      <a:pPr algn="ctr"/>
                      <a:r>
                        <a:rPr lang="es-MX" sz="1000" dirty="0" smtClean="0"/>
                        <a:t>DERECHO</a:t>
                      </a:r>
                    </a:p>
                  </a:txBody>
                  <a:tcPr anchor="ctr"/>
                </a:tc>
                <a:extLst>
                  <a:ext uri="{0D108BD9-81ED-4DB2-BD59-A6C34878D82A}">
                    <a16:rowId xmlns="" xmlns:a16="http://schemas.microsoft.com/office/drawing/2014/main" val="10000"/>
                  </a:ext>
                </a:extLst>
              </a:tr>
              <a:tr h="260533">
                <a:tc>
                  <a:txBody>
                    <a:bodyPr/>
                    <a:lstStyle/>
                    <a:p>
                      <a:r>
                        <a:rPr lang="es-MX" sz="1000" dirty="0" smtClean="0"/>
                        <a:t>Presocráticos</a:t>
                      </a:r>
                      <a:endParaRPr lang="es-MX" sz="1000" dirty="0"/>
                    </a:p>
                  </a:txBody>
                  <a:tcPr/>
                </a:tc>
                <a:tc>
                  <a:txBody>
                    <a:bodyPr/>
                    <a:lstStyle/>
                    <a:p>
                      <a:r>
                        <a:rPr lang="es-MX" sz="1000" dirty="0" smtClean="0"/>
                        <a:t>Técnicas</a:t>
                      </a:r>
                      <a:r>
                        <a:rPr lang="es-MX" sz="1000" baseline="0" dirty="0" smtClean="0"/>
                        <a:t> básicas de dibujo</a:t>
                      </a:r>
                      <a:endParaRPr lang="es-MX" sz="1000" dirty="0"/>
                    </a:p>
                  </a:txBody>
                  <a:tcPr/>
                </a:tc>
                <a:tc>
                  <a:txBody>
                    <a:bodyPr/>
                    <a:lstStyle/>
                    <a:p>
                      <a:r>
                        <a:rPr lang="es-MX" sz="1000" dirty="0" smtClean="0"/>
                        <a:t>Introducción a los conceptos básicos</a:t>
                      </a:r>
                      <a:endParaRPr lang="es-MX" sz="1000" dirty="0"/>
                    </a:p>
                  </a:txBody>
                  <a:tcPr/>
                </a:tc>
                <a:extLst>
                  <a:ext uri="{0D108BD9-81ED-4DB2-BD59-A6C34878D82A}">
                    <a16:rowId xmlns="" xmlns:a16="http://schemas.microsoft.com/office/drawing/2014/main" val="10001"/>
                  </a:ext>
                </a:extLst>
              </a:tr>
              <a:tr h="363519">
                <a:tc>
                  <a:txBody>
                    <a:bodyPr/>
                    <a:lstStyle/>
                    <a:p>
                      <a:r>
                        <a:rPr lang="es-MX" sz="1000" dirty="0" smtClean="0"/>
                        <a:t>Sócrates, Platón y Aristóteles</a:t>
                      </a:r>
                      <a:endParaRPr lang="es-MX" sz="1000" dirty="0"/>
                    </a:p>
                  </a:txBody>
                  <a:tcPr/>
                </a:tc>
                <a:tc>
                  <a:txBody>
                    <a:bodyPr/>
                    <a:lstStyle/>
                    <a:p>
                      <a:r>
                        <a:rPr lang="es-MX" sz="1000" dirty="0" smtClean="0"/>
                        <a:t>Técnicas básicas de dibujo constructivo</a:t>
                      </a:r>
                      <a:endParaRPr lang="es-MX" sz="1000" dirty="0"/>
                    </a:p>
                  </a:txBody>
                  <a:tcPr/>
                </a:tc>
                <a:tc>
                  <a:txBody>
                    <a:bodyPr/>
                    <a:lstStyle/>
                    <a:p>
                      <a:r>
                        <a:rPr lang="es-MX" sz="1000" dirty="0" smtClean="0"/>
                        <a:t>Derecho público y ramas</a:t>
                      </a:r>
                      <a:endParaRPr lang="es-MX" sz="1000" dirty="0"/>
                    </a:p>
                  </a:txBody>
                  <a:tcPr/>
                </a:tc>
                <a:extLst>
                  <a:ext uri="{0D108BD9-81ED-4DB2-BD59-A6C34878D82A}">
                    <a16:rowId xmlns="" xmlns:a16="http://schemas.microsoft.com/office/drawing/2014/main" val="10002"/>
                  </a:ext>
                </a:extLst>
              </a:tr>
              <a:tr h="260533">
                <a:tc>
                  <a:txBody>
                    <a:bodyPr/>
                    <a:lstStyle/>
                    <a:p>
                      <a:r>
                        <a:rPr lang="es-MX" sz="1000" dirty="0" smtClean="0"/>
                        <a:t>Escuelas latinas</a:t>
                      </a:r>
                      <a:endParaRPr lang="es-MX" sz="1000" dirty="0"/>
                    </a:p>
                  </a:txBody>
                  <a:tcPr/>
                </a:tc>
                <a:tc>
                  <a:txBody>
                    <a:bodyPr/>
                    <a:lstStyle/>
                    <a:p>
                      <a:r>
                        <a:rPr lang="es-MX" sz="1000" dirty="0" smtClean="0"/>
                        <a:t>Introducción a las proyecciones</a:t>
                      </a:r>
                      <a:endParaRPr lang="es-MX" sz="1000" dirty="0"/>
                    </a:p>
                  </a:txBody>
                  <a:tcPr/>
                </a:tc>
                <a:tc>
                  <a:txBody>
                    <a:bodyPr/>
                    <a:lstStyle/>
                    <a:p>
                      <a:r>
                        <a:rPr lang="es-MX" sz="1000" dirty="0" smtClean="0"/>
                        <a:t>Derecho social y ramas</a:t>
                      </a:r>
                      <a:endParaRPr lang="es-MX" sz="1000" dirty="0"/>
                    </a:p>
                  </a:txBody>
                  <a:tcPr/>
                </a:tc>
                <a:extLst>
                  <a:ext uri="{0D108BD9-81ED-4DB2-BD59-A6C34878D82A}">
                    <a16:rowId xmlns="" xmlns:a16="http://schemas.microsoft.com/office/drawing/2014/main" val="10003"/>
                  </a:ext>
                </a:extLst>
              </a:tr>
              <a:tr h="260533">
                <a:tc>
                  <a:txBody>
                    <a:bodyPr/>
                    <a:lstStyle/>
                    <a:p>
                      <a:r>
                        <a:rPr lang="es-MX" sz="1000" dirty="0" smtClean="0"/>
                        <a:t>Maquiavelo</a:t>
                      </a:r>
                      <a:endParaRPr lang="es-MX" sz="1000" dirty="0"/>
                    </a:p>
                  </a:txBody>
                  <a:tcPr/>
                </a:tc>
                <a:tc>
                  <a:txBody>
                    <a:bodyPr/>
                    <a:lstStyle/>
                    <a:p>
                      <a:r>
                        <a:rPr lang="es-MX" sz="1000" dirty="0" smtClean="0"/>
                        <a:t>Representaciones de edificaciones</a:t>
                      </a:r>
                      <a:endParaRPr lang="es-MX" sz="1000" dirty="0"/>
                    </a:p>
                  </a:txBody>
                  <a:tcPr/>
                </a:tc>
                <a:tc>
                  <a:txBody>
                    <a:bodyPr/>
                    <a:lstStyle/>
                    <a:p>
                      <a:r>
                        <a:rPr lang="es-MX" sz="1000" dirty="0" smtClean="0"/>
                        <a:t>Derecho privado y ramas</a:t>
                      </a:r>
                      <a:endParaRPr lang="es-MX" sz="1000" dirty="0"/>
                    </a:p>
                  </a:txBody>
                  <a:tcPr/>
                </a:tc>
                <a:extLst>
                  <a:ext uri="{0D108BD9-81ED-4DB2-BD59-A6C34878D82A}">
                    <a16:rowId xmlns="" xmlns:a16="http://schemas.microsoft.com/office/drawing/2014/main" val="10004"/>
                  </a:ext>
                </a:extLst>
              </a:tr>
              <a:tr h="260533">
                <a:tc>
                  <a:txBody>
                    <a:bodyPr/>
                    <a:lstStyle/>
                    <a:p>
                      <a:r>
                        <a:rPr lang="es-MX" sz="1000" dirty="0" smtClean="0"/>
                        <a:t>Empirismo</a:t>
                      </a:r>
                      <a:endParaRPr lang="es-MX" sz="1000" dirty="0"/>
                    </a:p>
                  </a:txBody>
                  <a:tcPr/>
                </a:tc>
                <a:tc>
                  <a:txBody>
                    <a:bodyPr/>
                    <a:lstStyle/>
                    <a:p>
                      <a:endParaRPr lang="es-MX" sz="1000" dirty="0"/>
                    </a:p>
                  </a:txBody>
                  <a:tcPr/>
                </a:tc>
                <a:tc>
                  <a:txBody>
                    <a:bodyPr/>
                    <a:lstStyle/>
                    <a:p>
                      <a:endParaRPr lang="es-MX" sz="1000" dirty="0"/>
                    </a:p>
                  </a:txBody>
                  <a:tcPr/>
                </a:tc>
                <a:extLst>
                  <a:ext uri="{0D108BD9-81ED-4DB2-BD59-A6C34878D82A}">
                    <a16:rowId xmlns="" xmlns:a16="http://schemas.microsoft.com/office/drawing/2014/main" val="10005"/>
                  </a:ext>
                </a:extLst>
              </a:tr>
              <a:tr h="260533">
                <a:tc>
                  <a:txBody>
                    <a:bodyPr/>
                    <a:lstStyle/>
                    <a:p>
                      <a:r>
                        <a:rPr lang="es-MX" sz="1000" dirty="0" smtClean="0"/>
                        <a:t>Racionalismo</a:t>
                      </a:r>
                      <a:endParaRPr lang="es-MX" sz="1000" dirty="0"/>
                    </a:p>
                  </a:txBody>
                  <a:tcPr/>
                </a:tc>
                <a:tc>
                  <a:txBody>
                    <a:bodyPr/>
                    <a:lstStyle/>
                    <a:p>
                      <a:endParaRPr lang="es-MX" sz="1000" dirty="0"/>
                    </a:p>
                  </a:txBody>
                  <a:tcPr/>
                </a:tc>
                <a:tc>
                  <a:txBody>
                    <a:bodyPr/>
                    <a:lstStyle/>
                    <a:p>
                      <a:endParaRPr lang="es-MX" sz="1000" dirty="0"/>
                    </a:p>
                  </a:txBody>
                  <a:tcPr/>
                </a:tc>
                <a:extLst>
                  <a:ext uri="{0D108BD9-81ED-4DB2-BD59-A6C34878D82A}">
                    <a16:rowId xmlns="" xmlns:a16="http://schemas.microsoft.com/office/drawing/2014/main" val="10006"/>
                  </a:ext>
                </a:extLst>
              </a:tr>
              <a:tr h="260533">
                <a:tc>
                  <a:txBody>
                    <a:bodyPr/>
                    <a:lstStyle/>
                    <a:p>
                      <a:r>
                        <a:rPr lang="es-MX" sz="1000" dirty="0" smtClean="0"/>
                        <a:t>Ilustración</a:t>
                      </a:r>
                      <a:endParaRPr lang="es-MX" sz="1000" dirty="0"/>
                    </a:p>
                  </a:txBody>
                  <a:tcPr/>
                </a:tc>
                <a:tc>
                  <a:txBody>
                    <a:bodyPr/>
                    <a:lstStyle/>
                    <a:p>
                      <a:endParaRPr lang="es-MX" sz="1000" dirty="0"/>
                    </a:p>
                  </a:txBody>
                  <a:tcPr/>
                </a:tc>
                <a:tc>
                  <a:txBody>
                    <a:bodyPr/>
                    <a:lstStyle/>
                    <a:p>
                      <a:endParaRPr lang="es-MX" sz="1000" dirty="0"/>
                    </a:p>
                  </a:txBody>
                  <a:tcPr/>
                </a:tc>
                <a:extLst>
                  <a:ext uri="{0D108BD9-81ED-4DB2-BD59-A6C34878D82A}">
                    <a16:rowId xmlns="" xmlns:a16="http://schemas.microsoft.com/office/drawing/2014/main" val="10007"/>
                  </a:ext>
                </a:extLst>
              </a:tr>
              <a:tr h="260533">
                <a:tc>
                  <a:txBody>
                    <a:bodyPr/>
                    <a:lstStyle/>
                    <a:p>
                      <a:r>
                        <a:rPr lang="es-MX" sz="1000" dirty="0" smtClean="0"/>
                        <a:t>Socialismo</a:t>
                      </a:r>
                      <a:endParaRPr lang="es-MX" sz="1000" dirty="0"/>
                    </a:p>
                  </a:txBody>
                  <a:tcPr/>
                </a:tc>
                <a:tc>
                  <a:txBody>
                    <a:bodyPr/>
                    <a:lstStyle/>
                    <a:p>
                      <a:endParaRPr lang="es-MX" sz="1000" dirty="0"/>
                    </a:p>
                  </a:txBody>
                  <a:tcPr/>
                </a:tc>
                <a:tc>
                  <a:txBody>
                    <a:bodyPr/>
                    <a:lstStyle/>
                    <a:p>
                      <a:endParaRPr lang="es-MX" sz="1000" dirty="0"/>
                    </a:p>
                  </a:txBody>
                  <a:tcPr/>
                </a:tc>
                <a:extLst>
                  <a:ext uri="{0D108BD9-81ED-4DB2-BD59-A6C34878D82A}">
                    <a16:rowId xmlns="" xmlns:a16="http://schemas.microsoft.com/office/drawing/2014/main" val="10008"/>
                  </a:ext>
                </a:extLst>
              </a:tr>
              <a:tr h="260533">
                <a:tc>
                  <a:txBody>
                    <a:bodyPr/>
                    <a:lstStyle/>
                    <a:p>
                      <a:r>
                        <a:rPr lang="es-MX" sz="1000" dirty="0" smtClean="0"/>
                        <a:t>Existencialismo</a:t>
                      </a:r>
                      <a:endParaRPr lang="es-MX" sz="1000" dirty="0"/>
                    </a:p>
                  </a:txBody>
                  <a:tcPr/>
                </a:tc>
                <a:tc>
                  <a:txBody>
                    <a:bodyPr/>
                    <a:lstStyle/>
                    <a:p>
                      <a:endParaRPr lang="es-MX" sz="1000" dirty="0"/>
                    </a:p>
                  </a:txBody>
                  <a:tcPr/>
                </a:tc>
                <a:tc>
                  <a:txBody>
                    <a:bodyPr/>
                    <a:lstStyle/>
                    <a:p>
                      <a:endParaRPr lang="es-MX" sz="1000" dirty="0"/>
                    </a:p>
                  </a:txBody>
                  <a:tcPr/>
                </a:tc>
                <a:extLst>
                  <a:ext uri="{0D108BD9-81ED-4DB2-BD59-A6C34878D82A}">
                    <a16:rowId xmlns="" xmlns:a16="http://schemas.microsoft.com/office/drawing/2014/main" val="10009"/>
                  </a:ext>
                </a:extLst>
              </a:tr>
              <a:tr h="260533">
                <a:tc>
                  <a:txBody>
                    <a:bodyPr/>
                    <a:lstStyle/>
                    <a:p>
                      <a:r>
                        <a:rPr lang="es-MX" sz="1000" dirty="0" smtClean="0"/>
                        <a:t>Posmodernismo</a:t>
                      </a:r>
                      <a:endParaRPr lang="es-MX" sz="1000" dirty="0"/>
                    </a:p>
                  </a:txBody>
                  <a:tcPr/>
                </a:tc>
                <a:tc>
                  <a:txBody>
                    <a:bodyPr/>
                    <a:lstStyle/>
                    <a:p>
                      <a:endParaRPr lang="es-MX" sz="1000" dirty="0"/>
                    </a:p>
                  </a:txBody>
                  <a:tcPr/>
                </a:tc>
                <a:tc>
                  <a:txBody>
                    <a:bodyPr/>
                    <a:lstStyle/>
                    <a:p>
                      <a:endParaRPr lang="es-MX" sz="1000" dirty="0"/>
                    </a:p>
                  </a:txBody>
                  <a:tcPr/>
                </a:tc>
                <a:extLst>
                  <a:ext uri="{0D108BD9-81ED-4DB2-BD59-A6C34878D82A}">
                    <a16:rowId xmlns="" xmlns:a16="http://schemas.microsoft.com/office/drawing/2014/main" val="10010"/>
                  </a:ext>
                </a:extLst>
              </a:tr>
            </a:tbl>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Shape 9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9</a:t>
            </a:fld>
            <a:endParaRPr/>
          </a:p>
        </p:txBody>
      </p:sp>
      <p:sp>
        <p:nvSpPr>
          <p:cNvPr id="7" name="1 Título"/>
          <p:cNvSpPr>
            <a:spLocks noGrp="1"/>
          </p:cNvSpPr>
          <p:nvPr>
            <p:ph type="title"/>
          </p:nvPr>
        </p:nvSpPr>
        <p:spPr>
          <a:xfrm>
            <a:off x="1571604" y="714370"/>
            <a:ext cx="6715172" cy="642934"/>
          </a:xfrm>
        </p:spPr>
        <p:txBody>
          <a:bodyPr>
            <a:normAutofit/>
          </a:bodyPr>
          <a:lstStyle/>
          <a:p>
            <a:r>
              <a:rPr lang="es-MX" dirty="0" smtClean="0"/>
              <a:t>Introducción y/o justificación del proyecto</a:t>
            </a:r>
            <a:endParaRPr lang="es-MX" dirty="0"/>
          </a:p>
        </p:txBody>
      </p:sp>
      <p:sp>
        <p:nvSpPr>
          <p:cNvPr id="8" name="2 Marcador de contenido"/>
          <p:cNvSpPr txBox="1">
            <a:spLocks/>
          </p:cNvSpPr>
          <p:nvPr/>
        </p:nvSpPr>
        <p:spPr>
          <a:xfrm>
            <a:off x="1142976" y="1285866"/>
            <a:ext cx="7358114" cy="3000396"/>
          </a:xfrm>
          <a:prstGeom prst="rect">
            <a:avLst/>
          </a:prstGeom>
          <a:noFill/>
          <a:ln>
            <a:noFill/>
          </a:ln>
        </p:spPr>
        <p:txBody>
          <a:bodyPr spcFirstLastPara="1" wrap="square" lIns="91425" tIns="91425" rIns="91425" bIns="91425" anchor="t" anchorCtr="0">
            <a:normAutofit/>
          </a:bodyPr>
          <a:lstStyle/>
          <a:p>
            <a:pPr marL="432000" marR="114300" lvl="0" indent="-393700" algn="l" defTabSz="914400" rtl="0" eaLnBrk="1" fontAlgn="auto" latinLnBrk="0" hangingPunct="1">
              <a:spcAft>
                <a:spcPts val="0"/>
              </a:spcAft>
              <a:buClr>
                <a:srgbClr val="25212A"/>
              </a:buClr>
              <a:buSzPts val="2600"/>
              <a:buFont typeface="Tinos"/>
              <a:buChar char="◈"/>
              <a:tabLst/>
              <a:defRPr/>
            </a:pPr>
            <a:r>
              <a:rPr kumimoji="0" lang="es-ES" sz="1700" b="0" i="1" u="none" strike="noStrike" kern="0" cap="none" spc="0" normalizeH="0" baseline="0" noProof="0" dirty="0" smtClean="0">
                <a:ln>
                  <a:noFill/>
                </a:ln>
                <a:solidFill>
                  <a:schemeClr val="bg2"/>
                </a:solidFill>
                <a:effectLst/>
                <a:uLnTx/>
                <a:uFillTx/>
                <a:latin typeface="Tinos"/>
                <a:ea typeface="Century Gothic"/>
                <a:cs typeface="Century Gothic"/>
                <a:sym typeface="Tinos"/>
              </a:rPr>
              <a:t>Realizar un análisis interdisciplinario que permita conocer desde una perspectiva holística la naturaleza real de los centros de reinserción social (</a:t>
            </a:r>
            <a:r>
              <a:rPr kumimoji="0" lang="es-ES" sz="1700" b="0" i="1" u="none" strike="noStrike" kern="0" cap="none" spc="0" normalizeH="0" baseline="0" noProof="0" dirty="0" err="1" smtClean="0">
                <a:ln>
                  <a:noFill/>
                </a:ln>
                <a:solidFill>
                  <a:schemeClr val="bg2"/>
                </a:solidFill>
                <a:effectLst/>
                <a:uLnTx/>
                <a:uFillTx/>
                <a:latin typeface="Tinos"/>
                <a:ea typeface="Century Gothic"/>
                <a:cs typeface="Century Gothic"/>
                <a:sym typeface="Tinos"/>
              </a:rPr>
              <a:t>ceresos</a:t>
            </a:r>
            <a:r>
              <a:rPr kumimoji="0" lang="es-ES" sz="1700" b="0" i="1" u="none" strike="noStrike" kern="0" cap="none" spc="0" normalizeH="0" baseline="0" noProof="0" dirty="0" smtClean="0">
                <a:ln>
                  <a:noFill/>
                </a:ln>
                <a:solidFill>
                  <a:schemeClr val="bg2"/>
                </a:solidFill>
                <a:effectLst/>
                <a:uLnTx/>
                <a:uFillTx/>
                <a:latin typeface="Tinos"/>
                <a:ea typeface="Century Gothic"/>
                <a:cs typeface="Century Gothic"/>
                <a:sym typeface="Tinos"/>
              </a:rPr>
              <a:t>), comparándolos con hospitales, y escuelas, justificando o criticando positivamente el concepto de control social</a:t>
            </a:r>
            <a:r>
              <a:rPr kumimoji="0" lang="es-ES" sz="2600" b="0" i="0" u="none" strike="noStrike" kern="0" cap="none" spc="0" normalizeH="0" baseline="0" noProof="0" dirty="0" smtClean="0">
                <a:ln>
                  <a:noFill/>
                </a:ln>
                <a:solidFill>
                  <a:schemeClr val="bg2"/>
                </a:solidFill>
                <a:effectLst/>
                <a:uLnTx/>
                <a:uFillTx/>
                <a:latin typeface="Tinos"/>
                <a:ea typeface="Century Gothic"/>
                <a:cs typeface="Century Gothic"/>
                <a:sym typeface="Tinos"/>
              </a:rPr>
              <a:t>.</a:t>
            </a:r>
            <a:endParaRPr kumimoji="0" lang="es-MX" sz="2600" b="0" i="0" u="none" strike="noStrike" kern="0" cap="none" spc="0" normalizeH="0" baseline="0" noProof="0" dirty="0">
              <a:ln>
                <a:noFill/>
              </a:ln>
              <a:solidFill>
                <a:schemeClr val="bg2"/>
              </a:solidFill>
              <a:effectLst/>
              <a:uLnTx/>
              <a:uFillTx/>
              <a:latin typeface="Tinos"/>
              <a:cs typeface="Tinos"/>
              <a:sym typeface="Tinos"/>
            </a:endParaRPr>
          </a:p>
        </p:txBody>
      </p:sp>
      <p:sp>
        <p:nvSpPr>
          <p:cNvPr id="9" name="1 Título"/>
          <p:cNvSpPr txBox="1">
            <a:spLocks/>
          </p:cNvSpPr>
          <p:nvPr/>
        </p:nvSpPr>
        <p:spPr>
          <a:xfrm>
            <a:off x="1428728" y="2071684"/>
            <a:ext cx="8229600" cy="1143000"/>
          </a:xfrm>
          <a:prstGeom prst="rect">
            <a:avLst/>
          </a:prstGeom>
          <a:noFill/>
          <a:ln>
            <a:noFill/>
          </a:ln>
        </p:spPr>
        <p:txBody>
          <a:bodyPr spcFirstLastPara="1" wrap="square" lIns="91425" tIns="91425" rIns="91425" bIns="91425" anchor="b" anchorCtr="0">
            <a:normAutofit/>
          </a:bodyPr>
          <a:lstStyle/>
          <a:p>
            <a:pPr marL="0" marR="0" lvl="0" indent="0" algn="l" defTabSz="914400" rtl="0" eaLnBrk="1" fontAlgn="auto" latinLnBrk="0" hangingPunct="1">
              <a:lnSpc>
                <a:spcPct val="100000"/>
              </a:lnSpc>
              <a:spcBef>
                <a:spcPts val="0"/>
              </a:spcBef>
              <a:spcAft>
                <a:spcPts val="0"/>
              </a:spcAft>
              <a:buClr>
                <a:srgbClr val="25212A"/>
              </a:buClr>
              <a:buSzPts val="2400"/>
              <a:buFont typeface="Oswald"/>
              <a:buNone/>
              <a:tabLst/>
              <a:defRPr/>
            </a:pPr>
            <a:r>
              <a:rPr kumimoji="0" lang="es-MX" sz="2400" b="1" i="0" u="none" strike="noStrike" kern="0" cap="none" spc="0" normalizeH="0" baseline="0" noProof="0" dirty="0" smtClean="0">
                <a:ln>
                  <a:noFill/>
                </a:ln>
                <a:solidFill>
                  <a:srgbClr val="25212A"/>
                </a:solidFill>
                <a:effectLst/>
                <a:uLnTx/>
                <a:uFillTx/>
                <a:latin typeface="Oswald"/>
                <a:ea typeface="Oswald"/>
                <a:cs typeface="Oswald"/>
                <a:sym typeface="Oswald"/>
              </a:rPr>
              <a:t>Objetivo general del proyecto</a:t>
            </a:r>
            <a:endParaRPr kumimoji="0" lang="es-MX" sz="2400" b="1" i="0" u="none" strike="noStrike" kern="0" cap="none" spc="0" normalizeH="0" baseline="0" noProof="0" dirty="0">
              <a:ln>
                <a:noFill/>
              </a:ln>
              <a:solidFill>
                <a:srgbClr val="25212A"/>
              </a:solidFill>
              <a:effectLst/>
              <a:uLnTx/>
              <a:uFillTx/>
              <a:latin typeface="Oswald"/>
              <a:ea typeface="Oswald"/>
              <a:cs typeface="Oswald"/>
              <a:sym typeface="Oswald"/>
            </a:endParaRPr>
          </a:p>
        </p:txBody>
      </p:sp>
      <p:sp>
        <p:nvSpPr>
          <p:cNvPr id="10" name="2 Marcador de contenido"/>
          <p:cNvSpPr txBox="1">
            <a:spLocks/>
          </p:cNvSpPr>
          <p:nvPr/>
        </p:nvSpPr>
        <p:spPr>
          <a:xfrm>
            <a:off x="1214414" y="3214693"/>
            <a:ext cx="7072362" cy="1214446"/>
          </a:xfrm>
          <a:prstGeom prst="rect">
            <a:avLst/>
          </a:prstGeom>
          <a:noFill/>
          <a:ln>
            <a:noFill/>
          </a:ln>
        </p:spPr>
        <p:txBody>
          <a:bodyPr spcFirstLastPara="1" wrap="square" lIns="91425" tIns="91425" rIns="91425" bIns="91425" anchor="t" anchorCtr="0">
            <a:normAutofit/>
          </a:bodyPr>
          <a:lstStyle/>
          <a:p>
            <a:pPr marL="457200" marR="0" lvl="0" indent="-393700" algn="l" defTabSz="914400" rtl="0" eaLnBrk="1" fontAlgn="auto" latinLnBrk="0" hangingPunct="1">
              <a:lnSpc>
                <a:spcPct val="100000"/>
              </a:lnSpc>
              <a:spcBef>
                <a:spcPts val="600"/>
              </a:spcBef>
              <a:spcAft>
                <a:spcPts val="0"/>
              </a:spcAft>
              <a:buClr>
                <a:srgbClr val="25212A"/>
              </a:buClr>
              <a:buSzPts val="2600"/>
              <a:buFont typeface="Tinos"/>
              <a:buChar char="◈"/>
              <a:tabLst/>
              <a:defRPr/>
            </a:pPr>
            <a:r>
              <a:rPr kumimoji="0" lang="es-ES" sz="1600" b="0" i="1" u="none" strike="noStrike" kern="0" cap="none" spc="0" normalizeH="0" baseline="0" noProof="0" dirty="0" smtClean="0">
                <a:ln>
                  <a:noFill/>
                </a:ln>
                <a:solidFill>
                  <a:schemeClr val="bg2"/>
                </a:solidFill>
                <a:effectLst/>
                <a:uLnTx/>
                <a:uFillTx/>
                <a:latin typeface="Tinos"/>
                <a:ea typeface="Century Gothic"/>
                <a:cs typeface="Century Gothic"/>
                <a:sym typeface="Tinos"/>
              </a:rPr>
              <a:t>Evaluar el significado oculto de esta construcción arquitectónica y sus derivantes (hospitales, fábricas, escuelas).</a:t>
            </a:r>
            <a:endParaRPr kumimoji="0" lang="es-MX" sz="1600" b="0" i="1" u="none" strike="noStrike" kern="0" cap="none" spc="0" normalizeH="0" baseline="0" noProof="0" dirty="0" smtClean="0">
              <a:ln>
                <a:noFill/>
              </a:ln>
              <a:solidFill>
                <a:schemeClr val="bg2"/>
              </a:solidFill>
              <a:effectLst/>
              <a:uLnTx/>
              <a:uFillTx/>
              <a:latin typeface="Tinos"/>
              <a:cs typeface="Tinos"/>
              <a:sym typeface="Tinos"/>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6760</Words>
  <Application>Microsoft Office PowerPoint</Application>
  <PresentationFormat>Presentación en pantalla (16:9)</PresentationFormat>
  <Paragraphs>841</Paragraphs>
  <Slides>75</Slides>
  <Notes>25</Notes>
  <HiddenSlides>0</HiddenSlides>
  <MMClips>0</MMClips>
  <ScaleCrop>false</ScaleCrop>
  <HeadingPairs>
    <vt:vector size="4" baseType="variant">
      <vt:variant>
        <vt:lpstr>Tema</vt:lpstr>
      </vt:variant>
      <vt:variant>
        <vt:i4>1</vt:i4>
      </vt:variant>
      <vt:variant>
        <vt:lpstr>Títulos de diapositiva</vt:lpstr>
      </vt:variant>
      <vt:variant>
        <vt:i4>75</vt:i4>
      </vt:variant>
    </vt:vector>
  </HeadingPairs>
  <TitlesOfParts>
    <vt:vector size="76" baseType="lpstr">
      <vt:lpstr>Quintus template</vt:lpstr>
      <vt:lpstr>Instituto Andersen </vt:lpstr>
      <vt:lpstr>EQUIPO 9</vt:lpstr>
      <vt:lpstr>Diapositiva 3</vt:lpstr>
      <vt:lpstr>Diapositiva 4</vt:lpstr>
      <vt:lpstr>Diapositiva 5</vt:lpstr>
      <vt:lpstr>Producto 2 </vt:lpstr>
      <vt:lpstr>Diapositiva 7</vt:lpstr>
      <vt:lpstr>Diapositiva 8</vt:lpstr>
      <vt:lpstr>Introducción y/o justificación del proyecto</vt:lpstr>
      <vt:lpstr>Objetivo de cada asignatura involucrada</vt:lpstr>
      <vt:lpstr>Pregunta generadora (planteamiento del problema)</vt:lpstr>
      <vt:lpstr>Contenidos. Temas y productos propuestos, organizados por etapas y en forma cronológica.</vt:lpstr>
      <vt:lpstr>Diapositiva 13</vt:lpstr>
      <vt:lpstr>Diapositiva 14</vt:lpstr>
      <vt:lpstr>Diapositiva 15</vt:lpstr>
      <vt:lpstr>PLANEACIÓN SESIÓN POR SESIÓN DE PROYECTO INTERDISCIPLINARIO</vt:lpstr>
      <vt:lpstr>Producto 4. Preguntas esenciales. Organizador gráfico. Segunda reunión</vt:lpstr>
      <vt:lpstr>Producto 5.  Indagación. Organizadores gráficos. Segunda reunión.</vt:lpstr>
      <vt:lpstr>Diapositiva 19</vt:lpstr>
      <vt:lpstr>Diapositiva 20</vt:lpstr>
      <vt:lpstr>Diapositiva 21</vt:lpstr>
      <vt:lpstr>Producto 6.  Plenaria. A.M.E. General. Segunda reunión.</vt:lpstr>
      <vt:lpstr>Diapositiva 23</vt:lpstr>
      <vt:lpstr>Diapositiva 24</vt:lpstr>
      <vt:lpstr>Diapositiva 25</vt:lpstr>
      <vt:lpstr>Diapositiva 26</vt:lpstr>
      <vt:lpstr>Diapositiva 27</vt:lpstr>
      <vt:lpstr>Diapositiva 28</vt:lpstr>
      <vt:lpstr>Producto 7. Experiencias exitosas. E.I.P. Resumen (Señalado) Segunda reunión</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Producto 8. Proyecto integrado. Dibujo/Filosofía/Derecho. E.I.P. Elaboración de Proyecto. Segunda reunión.</vt:lpstr>
      <vt:lpstr>Producto 8. Proyecto integrado. Dibujo/Filosofía/Derecho. E.I.P. Elaboración de Proyecto. Segunda reunión.</vt:lpstr>
      <vt:lpstr>Producto 8. Proyecto integrado. Dibujo/Filosofía/Derecho. E.I.P. Elaboración de Proyecto. Segunda reunión.</vt:lpstr>
      <vt:lpstr>Producto 8. Proyecto integrado. Dibujo/Filosofía/Derecho. E.I.P. Elaboración de Proyecto. Segunda reunión.</vt:lpstr>
      <vt:lpstr>Producto 8. Proyecto integrado. Dibujo/Filosofía/Derecho. E.I.P. Elaboración de Proyecto. Segunda reunión.</vt:lpstr>
      <vt:lpstr>   Fotos Segunda reunión.</vt:lpstr>
      <vt:lpstr>Producto 10 </vt:lpstr>
      <vt:lpstr>   Evaluación. Tipos, herramientas y productos de aprendizaje. Tercera reunión.</vt:lpstr>
      <vt:lpstr>Diapositiva 52</vt:lpstr>
      <vt:lpstr>Producto 10. Evaluación. Tipos, herramientas y productos de aprendizaje. Tercera reunión.</vt:lpstr>
      <vt:lpstr>Producto 11. Evaluación. Formatos. Prerrequisitos. Tercera reunión.</vt:lpstr>
      <vt:lpstr>Producto 11. Evaluación. Formatos. Prerrequisitos. Tercera reunión.</vt:lpstr>
      <vt:lpstr>Producto 11. Evaluación. Formatos. Prerrequisitos. Tercera reunión.</vt:lpstr>
      <vt:lpstr>Producto 11. Evaluación. Formatos. Prerrequisitos. Tercera reunión.</vt:lpstr>
      <vt:lpstr>Producto 11. Evaluación. Formatos. Prerrequisitos. Tercera reunión.</vt:lpstr>
      <vt:lpstr>Producto 11. Evaluación. Formatos. Prerrequisitos. Tercera reunión.</vt:lpstr>
      <vt:lpstr>Producto 11. Evaluación. Formatos. Prerrequisitos. Tercera reunión.</vt:lpstr>
      <vt:lpstr>Evaluación. Formatos. Grupo heterogéneo.</vt:lpstr>
      <vt:lpstr>Producto 12. Evaluación. Formatos. Grupo heterogéneo.</vt:lpstr>
      <vt:lpstr>Producto 12. Evaluación. Formatos. Grupo heterogéneo.</vt:lpstr>
      <vt:lpstr>Producto 12. Evaluación. Formatos. Grupo heterogéneo.</vt:lpstr>
      <vt:lpstr>Producto 12. Evaluación. Formatos. Grupo heterogéneo.</vt:lpstr>
      <vt:lpstr>Reflexiones grupo interdisciplinario Instituto Andersen</vt:lpstr>
      <vt:lpstr>Diapositiva 67</vt:lpstr>
      <vt:lpstr>Reflexiones grupo interdisciplinario Instituto Andersen</vt:lpstr>
      <vt:lpstr>Diapositiva 69</vt:lpstr>
      <vt:lpstr>Diapositiva 70</vt:lpstr>
      <vt:lpstr>Diapositiva 71</vt:lpstr>
      <vt:lpstr>Diapositiva 72</vt:lpstr>
      <vt:lpstr>Diapositiva 73</vt:lpstr>
      <vt:lpstr>Diapositiva 74</vt:lpstr>
      <vt:lpstr>Diapositiva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Luz</dc:creator>
  <cp:lastModifiedBy>Javier Medina</cp:lastModifiedBy>
  <cp:revision>59</cp:revision>
  <dcterms:modified xsi:type="dcterms:W3CDTF">2018-10-18T06:08:39Z</dcterms:modified>
</cp:coreProperties>
</file>