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687" r:id="rId1"/>
  </p:sldMasterIdLst>
  <p:sldIdLst>
    <p:sldId id="266" r:id="rId2"/>
    <p:sldId id="256" r:id="rId3"/>
    <p:sldId id="257" r:id="rId4"/>
    <p:sldId id="259" r:id="rId5"/>
    <p:sldId id="258" r:id="rId6"/>
    <p:sldId id="263" r:id="rId7"/>
    <p:sldId id="264" r:id="rId8"/>
    <p:sldId id="265" r:id="rId9"/>
    <p:sldId id="267" r:id="rId10"/>
    <p:sldId id="268" r:id="rId11"/>
    <p:sldId id="260" r:id="rId12"/>
    <p:sldId id="261" r:id="rId13"/>
    <p:sldId id="269" r:id="rId14"/>
    <p:sldId id="271" r:id="rId15"/>
    <p:sldId id="272" r:id="rId16"/>
    <p:sldId id="273" r:id="rId17"/>
    <p:sldId id="274" r:id="rId18"/>
    <p:sldId id="290" r:id="rId19"/>
    <p:sldId id="291" r:id="rId20"/>
    <p:sldId id="292" r:id="rId21"/>
    <p:sldId id="293" r:id="rId22"/>
    <p:sldId id="294" r:id="rId23"/>
    <p:sldId id="295" r:id="rId24"/>
    <p:sldId id="296" r:id="rId25"/>
    <p:sldId id="297" r:id="rId26"/>
    <p:sldId id="299" r:id="rId27"/>
    <p:sldId id="300" r:id="rId28"/>
    <p:sldId id="301" r:id="rId29"/>
    <p:sldId id="302" r:id="rId30"/>
    <p:sldId id="278" r:id="rId31"/>
    <p:sldId id="279" r:id="rId32"/>
    <p:sldId id="280" r:id="rId33"/>
    <p:sldId id="281" r:id="rId34"/>
    <p:sldId id="282" r:id="rId35"/>
    <p:sldId id="283" r:id="rId36"/>
    <p:sldId id="284" r:id="rId37"/>
    <p:sldId id="285" r:id="rId38"/>
    <p:sldId id="286" r:id="rId39"/>
    <p:sldId id="275" r:id="rId40"/>
    <p:sldId id="276" r:id="rId41"/>
    <p:sldId id="277" r:id="rId42"/>
    <p:sldId id="287" r:id="rId43"/>
    <p:sldId id="288" r:id="rId44"/>
    <p:sldId id="289" r:id="rId45"/>
    <p:sldId id="298" r:id="rId46"/>
    <p:sldId id="303" r:id="rId47"/>
    <p:sldId id="304" r:id="rId48"/>
    <p:sldId id="305" r:id="rId49"/>
    <p:sldId id="310" r:id="rId50"/>
    <p:sldId id="311" r:id="rId51"/>
    <p:sldId id="312" r:id="rId52"/>
    <p:sldId id="313" r:id="rId53"/>
    <p:sldId id="306" r:id="rId54"/>
    <p:sldId id="307" r:id="rId55"/>
    <p:sldId id="308" r:id="rId56"/>
    <p:sldId id="309" r:id="rId57"/>
    <p:sldId id="314" r:id="rId58"/>
    <p:sldId id="315" r:id="rId59"/>
    <p:sldId id="316" r:id="rId60"/>
    <p:sldId id="317" r:id="rId61"/>
    <p:sldId id="318" r:id="rId62"/>
    <p:sldId id="319" r:id="rId63"/>
    <p:sldId id="320" r:id="rId64"/>
    <p:sldId id="321" r:id="rId65"/>
    <p:sldId id="322" r:id="rId66"/>
    <p:sldId id="323" r:id="rId67"/>
    <p:sldId id="324" r:id="rId68"/>
    <p:sldId id="340" r:id="rId69"/>
    <p:sldId id="326" r:id="rId70"/>
    <p:sldId id="325" r:id="rId71"/>
    <p:sldId id="336" r:id="rId72"/>
    <p:sldId id="341" r:id="rId73"/>
    <p:sldId id="327" r:id="rId74"/>
    <p:sldId id="328" r:id="rId75"/>
    <p:sldId id="331" r:id="rId76"/>
    <p:sldId id="329" r:id="rId77"/>
    <p:sldId id="330" r:id="rId78"/>
    <p:sldId id="333" r:id="rId79"/>
    <p:sldId id="332" r:id="rId80"/>
    <p:sldId id="334" r:id="rId81"/>
    <p:sldId id="335" r:id="rId82"/>
    <p:sldId id="337" r:id="rId83"/>
    <p:sldId id="338" r:id="rId84"/>
    <p:sldId id="339" r:id="rId85"/>
    <p:sldId id="342"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F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7" d="100"/>
          <a:sy n="87" d="100"/>
        </p:scale>
        <p:origin x="61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D74C0E-5C50-4489-8164-4FF85CCB73A3}"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s-MX"/>
        </a:p>
      </dgm:t>
    </dgm:pt>
    <dgm:pt modelId="{95D59C3A-4BC2-421B-ACBB-21E6EF5D8774}">
      <dgm:prSet phldrT="[Texto]" custT="1"/>
      <dgm:spPr/>
      <dgm:t>
        <a:bodyPr/>
        <a:lstStyle/>
        <a:p>
          <a:r>
            <a:rPr lang="es-MX" sz="1400" b="1" dirty="0"/>
            <a:t>EVALUACIÓN</a:t>
          </a:r>
        </a:p>
        <a:p>
          <a:r>
            <a:rPr lang="es-MX" sz="1400" b="1" dirty="0"/>
            <a:t>DIAGNÓSTICA</a:t>
          </a:r>
        </a:p>
      </dgm:t>
    </dgm:pt>
    <dgm:pt modelId="{EEF1B9FA-1CCD-4CCE-BEBE-F27F9AE5DE1D}" type="parTrans" cxnId="{4827AE1E-CD60-4640-8EA4-3E9CD0897C4F}">
      <dgm:prSet/>
      <dgm:spPr/>
      <dgm:t>
        <a:bodyPr/>
        <a:lstStyle/>
        <a:p>
          <a:endParaRPr lang="es-MX"/>
        </a:p>
      </dgm:t>
    </dgm:pt>
    <dgm:pt modelId="{B6E41C99-08E4-4E2C-ACB8-244E2B9A3EB3}" type="sibTrans" cxnId="{4827AE1E-CD60-4640-8EA4-3E9CD0897C4F}">
      <dgm:prSet/>
      <dgm:spPr/>
      <dgm:t>
        <a:bodyPr/>
        <a:lstStyle/>
        <a:p>
          <a:endParaRPr lang="es-MX"/>
        </a:p>
      </dgm:t>
    </dgm:pt>
    <dgm:pt modelId="{44012603-9478-4E26-B58C-E008F6F32A1D}">
      <dgm:prSet phldrT="[Texto]" custT="1"/>
      <dgm:spPr/>
      <dgm:t>
        <a:bodyPr/>
        <a:lstStyle/>
        <a:p>
          <a:r>
            <a:rPr lang="es-MX" sz="1400" b="1" dirty="0"/>
            <a:t>LO IMPLEMENTA</a:t>
          </a:r>
        </a:p>
      </dgm:t>
    </dgm:pt>
    <dgm:pt modelId="{D76224BE-06CF-4194-B445-044CFE054C1D}" type="parTrans" cxnId="{60BC89B6-570D-4116-88C6-25695985AF99}">
      <dgm:prSet/>
      <dgm:spPr/>
      <dgm:t>
        <a:bodyPr/>
        <a:lstStyle/>
        <a:p>
          <a:endParaRPr lang="es-MX"/>
        </a:p>
      </dgm:t>
    </dgm:pt>
    <dgm:pt modelId="{A3C7060D-0CAF-4D7E-B9B1-71C1B61A369B}" type="sibTrans" cxnId="{60BC89B6-570D-4116-88C6-25695985AF99}">
      <dgm:prSet/>
      <dgm:spPr/>
      <dgm:t>
        <a:bodyPr/>
        <a:lstStyle/>
        <a:p>
          <a:endParaRPr lang="es-MX"/>
        </a:p>
      </dgm:t>
    </dgm:pt>
    <dgm:pt modelId="{E600C1F2-8496-4C14-8E34-44650B3E961B}">
      <dgm:prSet phldrT="[Texto]"/>
      <dgm:spPr/>
      <dgm:t>
        <a:bodyPr/>
        <a:lstStyle/>
        <a:p>
          <a:r>
            <a:rPr lang="es-MX" dirty="0"/>
            <a:t>El colectivo docente o el maestro frente agrupo</a:t>
          </a:r>
        </a:p>
      </dgm:t>
    </dgm:pt>
    <dgm:pt modelId="{6AF999C6-9616-4749-838C-AB7074EA0D37}" type="parTrans" cxnId="{97932340-B634-4C70-B228-D6CAAD28307A}">
      <dgm:prSet/>
      <dgm:spPr/>
      <dgm:t>
        <a:bodyPr/>
        <a:lstStyle/>
        <a:p>
          <a:endParaRPr lang="es-MX"/>
        </a:p>
      </dgm:t>
    </dgm:pt>
    <dgm:pt modelId="{0229F066-8728-4E58-9FB6-C1B03EC875B2}" type="sibTrans" cxnId="{97932340-B634-4C70-B228-D6CAAD28307A}">
      <dgm:prSet/>
      <dgm:spPr/>
      <dgm:t>
        <a:bodyPr/>
        <a:lstStyle/>
        <a:p>
          <a:endParaRPr lang="es-MX"/>
        </a:p>
      </dgm:t>
    </dgm:pt>
    <dgm:pt modelId="{72E9A009-1216-4382-884A-E17042A9358B}">
      <dgm:prSet phldrT="[Texto]" custT="1"/>
      <dgm:spPr/>
      <dgm:t>
        <a:bodyPr/>
        <a:lstStyle/>
        <a:p>
          <a:r>
            <a:rPr lang="es-MX" sz="1400" b="1"/>
            <a:t>¿PARA QUÉ SE IMPLEMENTA?</a:t>
          </a:r>
        </a:p>
      </dgm:t>
    </dgm:pt>
    <dgm:pt modelId="{ACBFEBBA-766E-4E37-8CAD-36E847DB4255}" type="parTrans" cxnId="{2C86B328-A4DB-49B6-8C1A-92FCB81D8819}">
      <dgm:prSet/>
      <dgm:spPr/>
      <dgm:t>
        <a:bodyPr/>
        <a:lstStyle/>
        <a:p>
          <a:endParaRPr lang="es-MX"/>
        </a:p>
      </dgm:t>
    </dgm:pt>
    <dgm:pt modelId="{B3216B93-D826-4BBF-8F3B-0E84CCE082B8}" type="sibTrans" cxnId="{2C86B328-A4DB-49B6-8C1A-92FCB81D8819}">
      <dgm:prSet/>
      <dgm:spPr/>
      <dgm:t>
        <a:bodyPr/>
        <a:lstStyle/>
        <a:p>
          <a:endParaRPr lang="es-MX"/>
        </a:p>
      </dgm:t>
    </dgm:pt>
    <dgm:pt modelId="{20F958B3-16E5-432B-B52B-3F35109B72A6}">
      <dgm:prSet phldrT="[Texto]"/>
      <dgm:spPr/>
      <dgm:t>
        <a:bodyPr/>
        <a:lstStyle/>
        <a:p>
          <a:r>
            <a:rPr lang="es-MX"/>
            <a:t>Para saber si el alumno es competente en ciertas áreas</a:t>
          </a:r>
        </a:p>
      </dgm:t>
    </dgm:pt>
    <dgm:pt modelId="{791F5279-73B2-4BE7-A040-3F413A44F681}" type="parTrans" cxnId="{9462A986-E715-4EF1-A046-A131900F7A9C}">
      <dgm:prSet/>
      <dgm:spPr/>
      <dgm:t>
        <a:bodyPr/>
        <a:lstStyle/>
        <a:p>
          <a:endParaRPr lang="es-MX"/>
        </a:p>
      </dgm:t>
    </dgm:pt>
    <dgm:pt modelId="{C47D1A0C-4223-4C94-A942-CCB6A339C6DF}" type="sibTrans" cxnId="{9462A986-E715-4EF1-A046-A131900F7A9C}">
      <dgm:prSet/>
      <dgm:spPr/>
      <dgm:t>
        <a:bodyPr/>
        <a:lstStyle/>
        <a:p>
          <a:endParaRPr lang="es-MX"/>
        </a:p>
      </dgm:t>
    </dgm:pt>
    <dgm:pt modelId="{4A83B9B3-95E4-4BE1-A46F-A2879AC8AAA6}">
      <dgm:prSet custT="1"/>
      <dgm:spPr/>
      <dgm:t>
        <a:bodyPr/>
        <a:lstStyle/>
        <a:p>
          <a:r>
            <a:rPr lang="es-MX" sz="1200" b="1" dirty="0"/>
            <a:t>CARACTERÍSTICA</a:t>
          </a:r>
          <a:r>
            <a:rPr lang="es-MX" sz="1200" dirty="0"/>
            <a:t>S</a:t>
          </a:r>
        </a:p>
      </dgm:t>
    </dgm:pt>
    <dgm:pt modelId="{4DD70F45-34B9-42E4-A6BB-8C5CA12523BA}" type="parTrans" cxnId="{1E5C119C-047F-4F2E-9EE0-AFAA75E4E724}">
      <dgm:prSet/>
      <dgm:spPr/>
      <dgm:t>
        <a:bodyPr/>
        <a:lstStyle/>
        <a:p>
          <a:endParaRPr lang="es-MX"/>
        </a:p>
      </dgm:t>
    </dgm:pt>
    <dgm:pt modelId="{E354ACBB-A31E-4EEE-88B7-3C7CD1043BD4}" type="sibTrans" cxnId="{1E5C119C-047F-4F2E-9EE0-AFAA75E4E724}">
      <dgm:prSet/>
      <dgm:spPr/>
      <dgm:t>
        <a:bodyPr/>
        <a:lstStyle/>
        <a:p>
          <a:endParaRPr lang="es-MX"/>
        </a:p>
      </dgm:t>
    </dgm:pt>
    <dgm:pt modelId="{0256DE23-6E9B-42D6-9377-384B295CEB95}">
      <dgm:prSet custT="1"/>
      <dgm:spPr/>
      <dgm:t>
        <a:bodyPr/>
        <a:lstStyle/>
        <a:p>
          <a:r>
            <a:rPr lang="es-MX" sz="1400" b="1"/>
            <a:t>¿CON QUÉ TÉCNICAS?</a:t>
          </a:r>
        </a:p>
      </dgm:t>
    </dgm:pt>
    <dgm:pt modelId="{65E3A0A4-7528-4DD5-866C-EEF2A51513FF}" type="parTrans" cxnId="{9BA7E590-E47E-49D2-8ED9-D599D286D455}">
      <dgm:prSet/>
      <dgm:spPr/>
      <dgm:t>
        <a:bodyPr/>
        <a:lstStyle/>
        <a:p>
          <a:endParaRPr lang="es-MX"/>
        </a:p>
      </dgm:t>
    </dgm:pt>
    <dgm:pt modelId="{482DA5C9-2C3D-4D8F-96ED-B43937AD7D8F}" type="sibTrans" cxnId="{9BA7E590-E47E-49D2-8ED9-D599D286D455}">
      <dgm:prSet/>
      <dgm:spPr/>
      <dgm:t>
        <a:bodyPr/>
        <a:lstStyle/>
        <a:p>
          <a:endParaRPr lang="es-MX"/>
        </a:p>
      </dgm:t>
    </dgm:pt>
    <dgm:pt modelId="{2A3C6361-E945-4822-BCD0-BE1148C37838}">
      <dgm:prSet custT="1"/>
      <dgm:spPr/>
      <dgm:t>
        <a:bodyPr/>
        <a:lstStyle/>
        <a:p>
          <a:r>
            <a:rPr lang="es-MX" sz="1400" b="1" dirty="0"/>
            <a:t>¿EN QUÉ MOMENTO?</a:t>
          </a:r>
        </a:p>
      </dgm:t>
    </dgm:pt>
    <dgm:pt modelId="{DEA16A9B-6A76-45DC-B3D9-DF876026D58C}" type="parTrans" cxnId="{C523CB4B-36FE-4EDF-8459-4BCA1DA7BC98}">
      <dgm:prSet/>
      <dgm:spPr/>
      <dgm:t>
        <a:bodyPr/>
        <a:lstStyle/>
        <a:p>
          <a:endParaRPr lang="es-MX"/>
        </a:p>
      </dgm:t>
    </dgm:pt>
    <dgm:pt modelId="{4E4C4078-A4CC-4135-B384-B8BBA5F5F0D6}" type="sibTrans" cxnId="{C523CB4B-36FE-4EDF-8459-4BCA1DA7BC98}">
      <dgm:prSet/>
      <dgm:spPr/>
      <dgm:t>
        <a:bodyPr/>
        <a:lstStyle/>
        <a:p>
          <a:endParaRPr lang="es-MX"/>
        </a:p>
      </dgm:t>
    </dgm:pt>
    <dgm:pt modelId="{016476A3-EEEB-4126-9B2E-952DD83C1FFA}">
      <dgm:prSet custT="1"/>
      <dgm:spPr/>
      <dgm:t>
        <a:bodyPr/>
        <a:lstStyle/>
        <a:p>
          <a:r>
            <a:rPr lang="es-MX" sz="1400" b="1" dirty="0"/>
            <a:t>ES</a:t>
          </a:r>
        </a:p>
      </dgm:t>
    </dgm:pt>
    <dgm:pt modelId="{6F330E44-EE3C-4759-B88B-A6D49DCA9455}" type="parTrans" cxnId="{2E010505-97C8-4CBC-B9A8-DF47E8C19CD0}">
      <dgm:prSet/>
      <dgm:spPr/>
      <dgm:t>
        <a:bodyPr/>
        <a:lstStyle/>
        <a:p>
          <a:endParaRPr lang="es-MX"/>
        </a:p>
      </dgm:t>
    </dgm:pt>
    <dgm:pt modelId="{967D1022-8EE1-41CD-9141-D000C5CD7609}" type="sibTrans" cxnId="{2E010505-97C8-4CBC-B9A8-DF47E8C19CD0}">
      <dgm:prSet/>
      <dgm:spPr/>
      <dgm:t>
        <a:bodyPr/>
        <a:lstStyle/>
        <a:p>
          <a:endParaRPr lang="es-MX"/>
        </a:p>
      </dgm:t>
    </dgm:pt>
    <dgm:pt modelId="{B7D5CFB1-68E7-4C5F-B30B-EE49564A6E26}">
      <dgm:prSet/>
      <dgm:spPr/>
      <dgm:t>
        <a:bodyPr/>
        <a:lstStyle/>
        <a:p>
          <a:pPr algn="l"/>
          <a:r>
            <a:rPr lang="es-MX" dirty="0"/>
            <a:t>*Previó al desarrollo del proceso educativo (inicio del </a:t>
          </a:r>
          <a:r>
            <a:rPr lang="es-MX" dirty="0" err="1"/>
            <a:t>ciclio</a:t>
          </a:r>
          <a:endParaRPr lang="es-MX" dirty="0"/>
        </a:p>
        <a:p>
          <a:pPr algn="l"/>
          <a:r>
            <a:rPr lang="es-MX" dirty="0"/>
            <a:t>* Antes de abordar un tema específico.</a:t>
          </a:r>
        </a:p>
        <a:p>
          <a:pPr algn="l"/>
          <a:endParaRPr lang="es-MX" dirty="0"/>
        </a:p>
      </dgm:t>
    </dgm:pt>
    <dgm:pt modelId="{9D131AC3-C0FA-443E-8186-6E0CC56DD4EE}" type="parTrans" cxnId="{D023F941-8E88-4518-B704-8FD20925B953}">
      <dgm:prSet/>
      <dgm:spPr/>
      <dgm:t>
        <a:bodyPr/>
        <a:lstStyle/>
        <a:p>
          <a:endParaRPr lang="es-MX"/>
        </a:p>
      </dgm:t>
    </dgm:pt>
    <dgm:pt modelId="{7F2B2E37-5ABF-4A7C-940E-5BAD0B6BE5D6}" type="sibTrans" cxnId="{D023F941-8E88-4518-B704-8FD20925B953}">
      <dgm:prSet/>
      <dgm:spPr/>
      <dgm:t>
        <a:bodyPr/>
        <a:lstStyle/>
        <a:p>
          <a:endParaRPr lang="es-MX"/>
        </a:p>
      </dgm:t>
    </dgm:pt>
    <dgm:pt modelId="{376FD39D-E222-47A7-97A8-1E812D9D3B41}">
      <dgm:prSet/>
      <dgm:spPr/>
      <dgm:t>
        <a:bodyPr/>
        <a:lstStyle/>
        <a:p>
          <a:r>
            <a:rPr lang="es-MX" dirty="0"/>
            <a:t>Herramienta </a:t>
          </a:r>
        </a:p>
      </dgm:t>
    </dgm:pt>
    <dgm:pt modelId="{C9C9890C-7F99-48B4-94F3-50E4CF170EC2}" type="parTrans" cxnId="{660D89C1-8941-4018-B5FF-F7148FABB9DA}">
      <dgm:prSet/>
      <dgm:spPr/>
      <dgm:t>
        <a:bodyPr/>
        <a:lstStyle/>
        <a:p>
          <a:endParaRPr lang="es-MX"/>
        </a:p>
      </dgm:t>
    </dgm:pt>
    <dgm:pt modelId="{3361EBCB-CF64-4EFE-ADD4-70E688B345B0}" type="sibTrans" cxnId="{660D89C1-8941-4018-B5FF-F7148FABB9DA}">
      <dgm:prSet/>
      <dgm:spPr/>
      <dgm:t>
        <a:bodyPr/>
        <a:lstStyle/>
        <a:p>
          <a:endParaRPr lang="es-MX"/>
        </a:p>
      </dgm:t>
    </dgm:pt>
    <dgm:pt modelId="{6D687DDA-D1A6-45B8-8813-DEA03B1F9BAB}">
      <dgm:prSet/>
      <dgm:spPr/>
      <dgm:t>
        <a:bodyPr/>
        <a:lstStyle/>
        <a:p>
          <a:r>
            <a:rPr lang="es-MX" dirty="0"/>
            <a:t>Predecir u obtener datos  </a:t>
          </a:r>
        </a:p>
        <a:p>
          <a:endParaRPr lang="es-MX" dirty="0"/>
        </a:p>
      </dgm:t>
    </dgm:pt>
    <dgm:pt modelId="{B3D9C11B-1BCD-463A-92DC-6A23D2FEE5AB}" type="parTrans" cxnId="{BE32344E-5ACB-40E1-9074-0D857E37A82F}">
      <dgm:prSet/>
      <dgm:spPr/>
      <dgm:t>
        <a:bodyPr/>
        <a:lstStyle/>
        <a:p>
          <a:endParaRPr lang="es-MX"/>
        </a:p>
      </dgm:t>
    </dgm:pt>
    <dgm:pt modelId="{BBA6801D-30F1-4467-96D9-1199238F83A5}" type="sibTrans" cxnId="{BE32344E-5ACB-40E1-9074-0D857E37A82F}">
      <dgm:prSet/>
      <dgm:spPr/>
      <dgm:t>
        <a:bodyPr/>
        <a:lstStyle/>
        <a:p>
          <a:endParaRPr lang="es-MX"/>
        </a:p>
      </dgm:t>
    </dgm:pt>
    <dgm:pt modelId="{7301416A-732D-463F-B3D0-36D55A141CFB}">
      <dgm:prSet/>
      <dgm:spPr/>
      <dgm:t>
        <a:bodyPr/>
        <a:lstStyle/>
        <a:p>
          <a:r>
            <a:rPr lang="es-MX" dirty="0"/>
            <a:t>*Obtiene información</a:t>
          </a:r>
        </a:p>
        <a:p>
          <a:r>
            <a:rPr lang="es-MX" dirty="0"/>
            <a:t>*Permite la reflexión y el desarrollo de habilidades del alumno</a:t>
          </a:r>
        </a:p>
      </dgm:t>
    </dgm:pt>
    <dgm:pt modelId="{056B6AA0-F8E5-43ED-969B-D1990EADC6F9}" type="parTrans" cxnId="{6D153FEE-C14E-4218-BE6A-6B967BC34050}">
      <dgm:prSet/>
      <dgm:spPr/>
      <dgm:t>
        <a:bodyPr/>
        <a:lstStyle/>
        <a:p>
          <a:endParaRPr lang="es-MX"/>
        </a:p>
      </dgm:t>
    </dgm:pt>
    <dgm:pt modelId="{435DE303-126E-43BF-9248-EEAF4E2EEEA9}" type="sibTrans" cxnId="{6D153FEE-C14E-4218-BE6A-6B967BC34050}">
      <dgm:prSet/>
      <dgm:spPr/>
      <dgm:t>
        <a:bodyPr/>
        <a:lstStyle/>
        <a:p>
          <a:endParaRPr lang="es-MX"/>
        </a:p>
      </dgm:t>
    </dgm:pt>
    <dgm:pt modelId="{E2E6F87F-AC7F-4C0B-A646-10D5E6143134}">
      <dgm:prSet/>
      <dgm:spPr/>
      <dgm:t>
        <a:bodyPr/>
        <a:lstStyle/>
        <a:p>
          <a:r>
            <a:rPr lang="es-MX" dirty="0"/>
            <a:t>Valorar conocimientos previos </a:t>
          </a:r>
        </a:p>
      </dgm:t>
    </dgm:pt>
    <dgm:pt modelId="{F60F1E3B-6200-4CE2-9486-5445F05AAD98}" type="parTrans" cxnId="{EFDB0B1A-37C9-4C70-95B8-7F7F325C5049}">
      <dgm:prSet/>
      <dgm:spPr/>
      <dgm:t>
        <a:bodyPr/>
        <a:lstStyle/>
        <a:p>
          <a:endParaRPr lang="es-MX"/>
        </a:p>
      </dgm:t>
    </dgm:pt>
    <dgm:pt modelId="{1D92063C-813A-4170-BB49-BAFEB912A505}" type="sibTrans" cxnId="{EFDB0B1A-37C9-4C70-95B8-7F7F325C5049}">
      <dgm:prSet/>
      <dgm:spPr/>
      <dgm:t>
        <a:bodyPr/>
        <a:lstStyle/>
        <a:p>
          <a:endParaRPr lang="es-MX"/>
        </a:p>
      </dgm:t>
    </dgm:pt>
    <dgm:pt modelId="{AD966651-3B9E-4F6B-94F8-8DEC9F80F83F}">
      <dgm:prSet/>
      <dgm:spPr/>
      <dgm:t>
        <a:bodyPr/>
        <a:lstStyle/>
        <a:p>
          <a:r>
            <a:rPr lang="es-MX"/>
            <a:t>Informales</a:t>
          </a:r>
        </a:p>
      </dgm:t>
    </dgm:pt>
    <dgm:pt modelId="{AE5C238D-3AD3-4B36-BD41-82877C245D82}" type="parTrans" cxnId="{790A1049-39BA-4376-B664-0C3209C3C049}">
      <dgm:prSet/>
      <dgm:spPr/>
      <dgm:t>
        <a:bodyPr/>
        <a:lstStyle/>
        <a:p>
          <a:endParaRPr lang="es-MX"/>
        </a:p>
      </dgm:t>
    </dgm:pt>
    <dgm:pt modelId="{BAC34826-DCE8-4BD5-ADCC-BD4FBFF4BB82}" type="sibTrans" cxnId="{790A1049-39BA-4376-B664-0C3209C3C049}">
      <dgm:prSet/>
      <dgm:spPr/>
      <dgm:t>
        <a:bodyPr/>
        <a:lstStyle/>
        <a:p>
          <a:endParaRPr lang="es-MX"/>
        </a:p>
      </dgm:t>
    </dgm:pt>
    <dgm:pt modelId="{D44C9A9F-E599-4EF7-9F40-6B42AD568F8F}">
      <dgm:prSet/>
      <dgm:spPr/>
      <dgm:t>
        <a:bodyPr/>
        <a:lstStyle/>
        <a:p>
          <a:r>
            <a:rPr lang="es-MX"/>
            <a:t>Formales</a:t>
          </a:r>
        </a:p>
      </dgm:t>
    </dgm:pt>
    <dgm:pt modelId="{9C6A0640-9666-4A18-B221-109C44904902}" type="parTrans" cxnId="{CD6C26CC-BEA7-4148-92E8-F3DF028DC214}">
      <dgm:prSet/>
      <dgm:spPr/>
      <dgm:t>
        <a:bodyPr/>
        <a:lstStyle/>
        <a:p>
          <a:endParaRPr lang="es-MX"/>
        </a:p>
      </dgm:t>
    </dgm:pt>
    <dgm:pt modelId="{3D3AC63B-0EF4-480E-9D82-1BE1224F9E44}" type="sibTrans" cxnId="{CD6C26CC-BEA7-4148-92E8-F3DF028DC214}">
      <dgm:prSet/>
      <dgm:spPr/>
      <dgm:t>
        <a:bodyPr/>
        <a:lstStyle/>
        <a:p>
          <a:endParaRPr lang="es-MX"/>
        </a:p>
      </dgm:t>
    </dgm:pt>
    <dgm:pt modelId="{F79E39B3-368D-4D7F-AB68-2301C22AD20A}">
      <dgm:prSet/>
      <dgm:spPr/>
      <dgm:t>
        <a:bodyPr/>
        <a:lstStyle/>
        <a:p>
          <a:r>
            <a:rPr lang="es-MX"/>
            <a:t>*Pruebas</a:t>
          </a:r>
        </a:p>
        <a:p>
          <a:r>
            <a:rPr lang="es-MX"/>
            <a:t>*Mapas conceptuales</a:t>
          </a:r>
        </a:p>
        <a:p>
          <a:r>
            <a:rPr lang="es-MX"/>
            <a:t>*mapas mentales</a:t>
          </a:r>
        </a:p>
      </dgm:t>
    </dgm:pt>
    <dgm:pt modelId="{908AE74E-4C5D-44A8-9919-988E88210B03}" type="parTrans" cxnId="{2C19D3A2-D7DC-4D4E-B4AB-6EF8154F32D2}">
      <dgm:prSet/>
      <dgm:spPr/>
      <dgm:t>
        <a:bodyPr/>
        <a:lstStyle/>
        <a:p>
          <a:endParaRPr lang="es-MX"/>
        </a:p>
      </dgm:t>
    </dgm:pt>
    <dgm:pt modelId="{58C46E71-7A5C-428F-B05B-DE2DEBC800D4}" type="sibTrans" cxnId="{2C19D3A2-D7DC-4D4E-B4AB-6EF8154F32D2}">
      <dgm:prSet/>
      <dgm:spPr/>
      <dgm:t>
        <a:bodyPr/>
        <a:lstStyle/>
        <a:p>
          <a:endParaRPr lang="es-MX"/>
        </a:p>
      </dgm:t>
    </dgm:pt>
    <dgm:pt modelId="{7AFBF144-9C87-472B-96FF-9F0DFC891131}">
      <dgm:prSet/>
      <dgm:spPr/>
      <dgm:t>
        <a:bodyPr/>
        <a:lstStyle/>
        <a:p>
          <a:r>
            <a:rPr lang="es-MX"/>
            <a:t>*Observación</a:t>
          </a:r>
        </a:p>
        <a:p>
          <a:r>
            <a:rPr lang="es-MX"/>
            <a:t>*Exposiciones</a:t>
          </a:r>
        </a:p>
        <a:p>
          <a:r>
            <a:rPr lang="es-MX"/>
            <a:t>*Ejercicios de lectura</a:t>
          </a:r>
        </a:p>
      </dgm:t>
    </dgm:pt>
    <dgm:pt modelId="{BCD180A9-9B5D-4AAD-87DE-2167FB8D8C29}" type="parTrans" cxnId="{57C60050-FC64-467C-BCA4-F33D45E260A7}">
      <dgm:prSet/>
      <dgm:spPr/>
      <dgm:t>
        <a:bodyPr/>
        <a:lstStyle/>
        <a:p>
          <a:endParaRPr lang="es-MX"/>
        </a:p>
      </dgm:t>
    </dgm:pt>
    <dgm:pt modelId="{35E32B97-6133-44AD-980E-141DE6840F37}" type="sibTrans" cxnId="{57C60050-FC64-467C-BCA4-F33D45E260A7}">
      <dgm:prSet/>
      <dgm:spPr/>
      <dgm:t>
        <a:bodyPr/>
        <a:lstStyle/>
        <a:p>
          <a:endParaRPr lang="es-MX"/>
        </a:p>
      </dgm:t>
    </dgm:pt>
    <dgm:pt modelId="{11064ACB-603A-4F72-8E9F-BC0470EC5A2E}">
      <dgm:prSet/>
      <dgm:spPr/>
      <dgm:t>
        <a:bodyPr/>
        <a:lstStyle/>
        <a:p>
          <a:r>
            <a:rPr lang="es-MX"/>
            <a:t>Para que reconozcan lo que pueden llegar a realzar</a:t>
          </a:r>
        </a:p>
      </dgm:t>
    </dgm:pt>
    <dgm:pt modelId="{DDACEBC5-4D51-4EA5-BF49-8C79A5EFEBB1}" type="parTrans" cxnId="{39AEB321-7897-4871-93C6-6765AB63E176}">
      <dgm:prSet/>
      <dgm:spPr/>
      <dgm:t>
        <a:bodyPr/>
        <a:lstStyle/>
        <a:p>
          <a:endParaRPr lang="es-MX"/>
        </a:p>
      </dgm:t>
    </dgm:pt>
    <dgm:pt modelId="{C817E3ED-E0C8-48DA-A4F0-268B03D4F3FB}" type="sibTrans" cxnId="{39AEB321-7897-4871-93C6-6765AB63E176}">
      <dgm:prSet/>
      <dgm:spPr/>
      <dgm:t>
        <a:bodyPr/>
        <a:lstStyle/>
        <a:p>
          <a:endParaRPr lang="es-MX"/>
        </a:p>
      </dgm:t>
    </dgm:pt>
    <dgm:pt modelId="{ABC39D6C-9DE5-4FB5-9F55-B440C110C232}" type="pres">
      <dgm:prSet presAssocID="{03D74C0E-5C50-4489-8164-4FF85CCB73A3}" presName="hierChild1" presStyleCnt="0">
        <dgm:presLayoutVars>
          <dgm:chPref val="1"/>
          <dgm:dir/>
          <dgm:animOne val="branch"/>
          <dgm:animLvl val="lvl"/>
          <dgm:resizeHandles/>
        </dgm:presLayoutVars>
      </dgm:prSet>
      <dgm:spPr/>
      <dgm:t>
        <a:bodyPr/>
        <a:lstStyle/>
        <a:p>
          <a:endParaRPr lang="es-ES"/>
        </a:p>
      </dgm:t>
    </dgm:pt>
    <dgm:pt modelId="{00016F4F-F748-4B53-BCFA-891C847FFD51}" type="pres">
      <dgm:prSet presAssocID="{95D59C3A-4BC2-421B-ACBB-21E6EF5D8774}" presName="hierRoot1" presStyleCnt="0"/>
      <dgm:spPr/>
    </dgm:pt>
    <dgm:pt modelId="{8ECE9451-1B99-40DB-8A52-041518D2AD30}" type="pres">
      <dgm:prSet presAssocID="{95D59C3A-4BC2-421B-ACBB-21E6EF5D8774}" presName="composite" presStyleCnt="0"/>
      <dgm:spPr/>
    </dgm:pt>
    <dgm:pt modelId="{A7C9E437-7D96-4FE3-9F88-53A615945766}" type="pres">
      <dgm:prSet presAssocID="{95D59C3A-4BC2-421B-ACBB-21E6EF5D8774}" presName="background" presStyleLbl="node0" presStyleIdx="0" presStyleCnt="1"/>
      <dgm:spPr/>
    </dgm:pt>
    <dgm:pt modelId="{EE31CE49-F524-44F7-A861-2EEB0BC2E39B}" type="pres">
      <dgm:prSet presAssocID="{95D59C3A-4BC2-421B-ACBB-21E6EF5D8774}" presName="text" presStyleLbl="fgAcc0" presStyleIdx="0" presStyleCnt="1">
        <dgm:presLayoutVars>
          <dgm:chPref val="3"/>
        </dgm:presLayoutVars>
      </dgm:prSet>
      <dgm:spPr/>
      <dgm:t>
        <a:bodyPr/>
        <a:lstStyle/>
        <a:p>
          <a:endParaRPr lang="es-ES"/>
        </a:p>
      </dgm:t>
    </dgm:pt>
    <dgm:pt modelId="{7ED11424-5D98-47E2-A1C8-09E8CB23E50E}" type="pres">
      <dgm:prSet presAssocID="{95D59C3A-4BC2-421B-ACBB-21E6EF5D8774}" presName="hierChild2" presStyleCnt="0"/>
      <dgm:spPr/>
    </dgm:pt>
    <dgm:pt modelId="{1D6F4039-CEC7-4524-A6D3-317A3D80453A}" type="pres">
      <dgm:prSet presAssocID="{6F330E44-EE3C-4759-B88B-A6D49DCA9455}" presName="Name10" presStyleLbl="parChTrans1D2" presStyleIdx="0" presStyleCnt="6"/>
      <dgm:spPr/>
      <dgm:t>
        <a:bodyPr/>
        <a:lstStyle/>
        <a:p>
          <a:endParaRPr lang="es-ES"/>
        </a:p>
      </dgm:t>
    </dgm:pt>
    <dgm:pt modelId="{0DED709B-59F9-4B09-8EEA-DE6915867D71}" type="pres">
      <dgm:prSet presAssocID="{016476A3-EEEB-4126-9B2E-952DD83C1FFA}" presName="hierRoot2" presStyleCnt="0"/>
      <dgm:spPr/>
    </dgm:pt>
    <dgm:pt modelId="{E6465881-6832-4CFC-93A0-18612EF855F4}" type="pres">
      <dgm:prSet presAssocID="{016476A3-EEEB-4126-9B2E-952DD83C1FFA}" presName="composite2" presStyleCnt="0"/>
      <dgm:spPr/>
    </dgm:pt>
    <dgm:pt modelId="{B6C039F9-4528-43A9-9D23-A12AE5A83851}" type="pres">
      <dgm:prSet presAssocID="{016476A3-EEEB-4126-9B2E-952DD83C1FFA}" presName="background2" presStyleLbl="node2" presStyleIdx="0" presStyleCnt="6"/>
      <dgm:spPr/>
    </dgm:pt>
    <dgm:pt modelId="{01774940-97D5-4A51-BF5D-21C1DE3B633F}" type="pres">
      <dgm:prSet presAssocID="{016476A3-EEEB-4126-9B2E-952DD83C1FFA}" presName="text2" presStyleLbl="fgAcc2" presStyleIdx="0" presStyleCnt="6" custScaleX="64452" custScaleY="59331" custLinFactNeighborX="-23200" custLinFactNeighborY="-913">
        <dgm:presLayoutVars>
          <dgm:chPref val="3"/>
        </dgm:presLayoutVars>
      </dgm:prSet>
      <dgm:spPr/>
      <dgm:t>
        <a:bodyPr/>
        <a:lstStyle/>
        <a:p>
          <a:endParaRPr lang="es-ES"/>
        </a:p>
      </dgm:t>
    </dgm:pt>
    <dgm:pt modelId="{01E1D1FA-60ED-4707-B9AB-D635C62F9D1E}" type="pres">
      <dgm:prSet presAssocID="{016476A3-EEEB-4126-9B2E-952DD83C1FFA}" presName="hierChild3" presStyleCnt="0"/>
      <dgm:spPr/>
    </dgm:pt>
    <dgm:pt modelId="{153E4E74-18BF-47D2-99AB-12637638AC7C}" type="pres">
      <dgm:prSet presAssocID="{C9C9890C-7F99-48B4-94F3-50E4CF170EC2}" presName="Name17" presStyleLbl="parChTrans1D3" presStyleIdx="0" presStyleCnt="7"/>
      <dgm:spPr/>
      <dgm:t>
        <a:bodyPr/>
        <a:lstStyle/>
        <a:p>
          <a:endParaRPr lang="es-ES"/>
        </a:p>
      </dgm:t>
    </dgm:pt>
    <dgm:pt modelId="{90AC60E7-EF81-4647-97E0-1387ED2A328B}" type="pres">
      <dgm:prSet presAssocID="{376FD39D-E222-47A7-97A8-1E812D9D3B41}" presName="hierRoot3" presStyleCnt="0"/>
      <dgm:spPr/>
    </dgm:pt>
    <dgm:pt modelId="{B586EE9A-0E09-41BD-B00A-6A30B2F3B951}" type="pres">
      <dgm:prSet presAssocID="{376FD39D-E222-47A7-97A8-1E812D9D3B41}" presName="composite3" presStyleCnt="0"/>
      <dgm:spPr/>
    </dgm:pt>
    <dgm:pt modelId="{A460AD80-AE5D-4D83-A094-24DD4688108C}" type="pres">
      <dgm:prSet presAssocID="{376FD39D-E222-47A7-97A8-1E812D9D3B41}" presName="background3" presStyleLbl="node3" presStyleIdx="0" presStyleCnt="7"/>
      <dgm:spPr/>
    </dgm:pt>
    <dgm:pt modelId="{3FB5AFB2-922C-4F98-9CF7-82895DEDDD3E}" type="pres">
      <dgm:prSet presAssocID="{376FD39D-E222-47A7-97A8-1E812D9D3B41}" presName="text3" presStyleLbl="fgAcc3" presStyleIdx="0" presStyleCnt="7" custScaleX="50001" custScaleY="52007" custLinFactNeighborX="-41182" custLinFactNeighborY="-6579">
        <dgm:presLayoutVars>
          <dgm:chPref val="3"/>
        </dgm:presLayoutVars>
      </dgm:prSet>
      <dgm:spPr/>
      <dgm:t>
        <a:bodyPr/>
        <a:lstStyle/>
        <a:p>
          <a:endParaRPr lang="es-ES"/>
        </a:p>
      </dgm:t>
    </dgm:pt>
    <dgm:pt modelId="{4D6E127F-D395-4DD8-BED5-B8A14077BE03}" type="pres">
      <dgm:prSet presAssocID="{376FD39D-E222-47A7-97A8-1E812D9D3B41}" presName="hierChild4" presStyleCnt="0"/>
      <dgm:spPr/>
    </dgm:pt>
    <dgm:pt modelId="{1649A3A5-65AF-4294-AC7E-7579DAE3534F}" type="pres">
      <dgm:prSet presAssocID="{B3D9C11B-1BCD-463A-92DC-6A23D2FEE5AB}" presName="Name23" presStyleLbl="parChTrans1D4" presStyleIdx="0" presStyleCnt="5"/>
      <dgm:spPr/>
      <dgm:t>
        <a:bodyPr/>
        <a:lstStyle/>
        <a:p>
          <a:endParaRPr lang="es-ES"/>
        </a:p>
      </dgm:t>
    </dgm:pt>
    <dgm:pt modelId="{34B570DB-EEF1-4070-8991-57A27EE77E28}" type="pres">
      <dgm:prSet presAssocID="{6D687DDA-D1A6-45B8-8813-DEA03B1F9BAB}" presName="hierRoot4" presStyleCnt="0"/>
      <dgm:spPr/>
    </dgm:pt>
    <dgm:pt modelId="{7F392797-EE9E-4618-B792-AFC3749FEB99}" type="pres">
      <dgm:prSet presAssocID="{6D687DDA-D1A6-45B8-8813-DEA03B1F9BAB}" presName="composite4" presStyleCnt="0"/>
      <dgm:spPr/>
    </dgm:pt>
    <dgm:pt modelId="{DADBB827-2932-45F5-8430-2D61875373B2}" type="pres">
      <dgm:prSet presAssocID="{6D687DDA-D1A6-45B8-8813-DEA03B1F9BAB}" presName="background4" presStyleLbl="node4" presStyleIdx="0" presStyleCnt="5"/>
      <dgm:spPr/>
    </dgm:pt>
    <dgm:pt modelId="{8D74D6A7-8E3E-47B2-AF07-046B7B26C62B}" type="pres">
      <dgm:prSet presAssocID="{6D687DDA-D1A6-45B8-8813-DEA03B1F9BAB}" presName="text4" presStyleLbl="fgAcc4" presStyleIdx="0" presStyleCnt="5" custScaleX="48992" custScaleY="68846" custLinFactNeighborX="-43437" custLinFactNeighborY="-28468">
        <dgm:presLayoutVars>
          <dgm:chPref val="3"/>
        </dgm:presLayoutVars>
      </dgm:prSet>
      <dgm:spPr/>
      <dgm:t>
        <a:bodyPr/>
        <a:lstStyle/>
        <a:p>
          <a:endParaRPr lang="es-ES"/>
        </a:p>
      </dgm:t>
    </dgm:pt>
    <dgm:pt modelId="{9B7A726C-E460-41A5-ABA8-D94C23C17661}" type="pres">
      <dgm:prSet presAssocID="{6D687DDA-D1A6-45B8-8813-DEA03B1F9BAB}" presName="hierChild5" presStyleCnt="0"/>
      <dgm:spPr/>
    </dgm:pt>
    <dgm:pt modelId="{367331FC-95F9-4A45-AF51-0DA4E31A4863}" type="pres">
      <dgm:prSet presAssocID="{F60F1E3B-6200-4CE2-9486-5445F05AAD98}" presName="Name23" presStyleLbl="parChTrans1D4" presStyleIdx="1" presStyleCnt="5"/>
      <dgm:spPr/>
      <dgm:t>
        <a:bodyPr/>
        <a:lstStyle/>
        <a:p>
          <a:endParaRPr lang="es-ES"/>
        </a:p>
      </dgm:t>
    </dgm:pt>
    <dgm:pt modelId="{87FC343B-4692-42A1-84DB-0719364EA3F3}" type="pres">
      <dgm:prSet presAssocID="{E2E6F87F-AC7F-4C0B-A646-10D5E6143134}" presName="hierRoot4" presStyleCnt="0"/>
      <dgm:spPr/>
    </dgm:pt>
    <dgm:pt modelId="{D92AC246-1A0F-4E19-977C-0401BAB037F8}" type="pres">
      <dgm:prSet presAssocID="{E2E6F87F-AC7F-4C0B-A646-10D5E6143134}" presName="composite4" presStyleCnt="0"/>
      <dgm:spPr/>
    </dgm:pt>
    <dgm:pt modelId="{6D205FF3-9EE0-49B9-9AD7-E5B80DEEB5AE}" type="pres">
      <dgm:prSet presAssocID="{E2E6F87F-AC7F-4C0B-A646-10D5E6143134}" presName="background4" presStyleLbl="node4" presStyleIdx="1" presStyleCnt="5"/>
      <dgm:spPr/>
    </dgm:pt>
    <dgm:pt modelId="{F54476CF-3A68-4BDB-9E7A-E96766EE49B1}" type="pres">
      <dgm:prSet presAssocID="{E2E6F87F-AC7F-4C0B-A646-10D5E6143134}" presName="text4" presStyleLbl="fgAcc4" presStyleIdx="1" presStyleCnt="5" custScaleX="47239" custScaleY="47190" custLinFactNeighborX="-43081" custLinFactNeighborY="-29862">
        <dgm:presLayoutVars>
          <dgm:chPref val="3"/>
        </dgm:presLayoutVars>
      </dgm:prSet>
      <dgm:spPr/>
      <dgm:t>
        <a:bodyPr/>
        <a:lstStyle/>
        <a:p>
          <a:endParaRPr lang="es-ES"/>
        </a:p>
      </dgm:t>
    </dgm:pt>
    <dgm:pt modelId="{A69B557F-62CA-4DA2-8572-4D7CF4A8273B}" type="pres">
      <dgm:prSet presAssocID="{E2E6F87F-AC7F-4C0B-A646-10D5E6143134}" presName="hierChild5" presStyleCnt="0"/>
      <dgm:spPr/>
    </dgm:pt>
    <dgm:pt modelId="{F238A832-E13B-4CC5-BD9F-E96AA1C76293}" type="pres">
      <dgm:prSet presAssocID="{4DD70F45-34B9-42E4-A6BB-8C5CA12523BA}" presName="Name10" presStyleLbl="parChTrans1D2" presStyleIdx="1" presStyleCnt="6"/>
      <dgm:spPr/>
      <dgm:t>
        <a:bodyPr/>
        <a:lstStyle/>
        <a:p>
          <a:endParaRPr lang="es-ES"/>
        </a:p>
      </dgm:t>
    </dgm:pt>
    <dgm:pt modelId="{3C2BFE29-8D4F-4394-9F88-4DABAE2B863A}" type="pres">
      <dgm:prSet presAssocID="{4A83B9B3-95E4-4BE1-A46F-A2879AC8AAA6}" presName="hierRoot2" presStyleCnt="0"/>
      <dgm:spPr/>
    </dgm:pt>
    <dgm:pt modelId="{0EF89C5D-05B6-410F-983A-7CCA16E1F77D}" type="pres">
      <dgm:prSet presAssocID="{4A83B9B3-95E4-4BE1-A46F-A2879AC8AAA6}" presName="composite2" presStyleCnt="0"/>
      <dgm:spPr/>
    </dgm:pt>
    <dgm:pt modelId="{CC23AD77-8A1B-4108-8405-C4EBAD9FF5B2}" type="pres">
      <dgm:prSet presAssocID="{4A83B9B3-95E4-4BE1-A46F-A2879AC8AAA6}" presName="background2" presStyleLbl="node2" presStyleIdx="1" presStyleCnt="6"/>
      <dgm:spPr/>
    </dgm:pt>
    <dgm:pt modelId="{68F5C83C-B6D9-4F58-B1DA-488B13006DDE}" type="pres">
      <dgm:prSet presAssocID="{4A83B9B3-95E4-4BE1-A46F-A2879AC8AAA6}" presName="text2" presStyleLbl="fgAcc2" presStyleIdx="1" presStyleCnt="6" custScaleX="68935" custScaleY="63732" custLinFactNeighborX="2190" custLinFactNeighborY="1094">
        <dgm:presLayoutVars>
          <dgm:chPref val="3"/>
        </dgm:presLayoutVars>
      </dgm:prSet>
      <dgm:spPr/>
      <dgm:t>
        <a:bodyPr/>
        <a:lstStyle/>
        <a:p>
          <a:endParaRPr lang="es-ES"/>
        </a:p>
      </dgm:t>
    </dgm:pt>
    <dgm:pt modelId="{7EC2B075-CED0-4683-BB94-25F118311CDC}" type="pres">
      <dgm:prSet presAssocID="{4A83B9B3-95E4-4BE1-A46F-A2879AC8AAA6}" presName="hierChild3" presStyleCnt="0"/>
      <dgm:spPr/>
    </dgm:pt>
    <dgm:pt modelId="{158F5B3B-3F89-4E2A-96E4-1398C867813F}" type="pres">
      <dgm:prSet presAssocID="{056B6AA0-F8E5-43ED-969B-D1990EADC6F9}" presName="Name17" presStyleLbl="parChTrans1D3" presStyleIdx="1" presStyleCnt="7"/>
      <dgm:spPr/>
      <dgm:t>
        <a:bodyPr/>
        <a:lstStyle/>
        <a:p>
          <a:endParaRPr lang="es-ES"/>
        </a:p>
      </dgm:t>
    </dgm:pt>
    <dgm:pt modelId="{FC49C981-888D-486B-A0B0-DA5140EC763C}" type="pres">
      <dgm:prSet presAssocID="{7301416A-732D-463F-B3D0-36D55A141CFB}" presName="hierRoot3" presStyleCnt="0"/>
      <dgm:spPr/>
    </dgm:pt>
    <dgm:pt modelId="{0DA05447-9D36-459C-A31E-8A56A3916147}" type="pres">
      <dgm:prSet presAssocID="{7301416A-732D-463F-B3D0-36D55A141CFB}" presName="composite3" presStyleCnt="0"/>
      <dgm:spPr/>
    </dgm:pt>
    <dgm:pt modelId="{67AF8FBF-798E-4C6D-A0E0-CB8F05DB77D0}" type="pres">
      <dgm:prSet presAssocID="{7301416A-732D-463F-B3D0-36D55A141CFB}" presName="background3" presStyleLbl="node3" presStyleIdx="1" presStyleCnt="7"/>
      <dgm:spPr/>
    </dgm:pt>
    <dgm:pt modelId="{8B34AF3E-BCAF-40F2-8202-980A4803FBC2}" type="pres">
      <dgm:prSet presAssocID="{7301416A-732D-463F-B3D0-36D55A141CFB}" presName="text3" presStyleLbl="fgAcc3" presStyleIdx="1" presStyleCnt="7" custScaleX="53536" custScaleY="98960" custLinFactNeighborX="-15432" custLinFactNeighborY="-8910">
        <dgm:presLayoutVars>
          <dgm:chPref val="3"/>
        </dgm:presLayoutVars>
      </dgm:prSet>
      <dgm:spPr/>
      <dgm:t>
        <a:bodyPr/>
        <a:lstStyle/>
        <a:p>
          <a:endParaRPr lang="es-ES"/>
        </a:p>
      </dgm:t>
    </dgm:pt>
    <dgm:pt modelId="{1D5DEAC7-3AE7-4309-BDD6-9D02CEECBDBC}" type="pres">
      <dgm:prSet presAssocID="{7301416A-732D-463F-B3D0-36D55A141CFB}" presName="hierChild4" presStyleCnt="0"/>
      <dgm:spPr/>
    </dgm:pt>
    <dgm:pt modelId="{8548AA11-637B-4FC9-B59B-309BB9DA4D27}" type="pres">
      <dgm:prSet presAssocID="{D76224BE-06CF-4194-B445-044CFE054C1D}" presName="Name10" presStyleLbl="parChTrans1D2" presStyleIdx="2" presStyleCnt="6"/>
      <dgm:spPr/>
      <dgm:t>
        <a:bodyPr/>
        <a:lstStyle/>
        <a:p>
          <a:endParaRPr lang="es-ES"/>
        </a:p>
      </dgm:t>
    </dgm:pt>
    <dgm:pt modelId="{7676FA9C-5277-466A-9BBB-C4AE1653EC40}" type="pres">
      <dgm:prSet presAssocID="{44012603-9478-4E26-B58C-E008F6F32A1D}" presName="hierRoot2" presStyleCnt="0"/>
      <dgm:spPr/>
    </dgm:pt>
    <dgm:pt modelId="{6B73898E-771C-4D33-B657-F6D61C0664C7}" type="pres">
      <dgm:prSet presAssocID="{44012603-9478-4E26-B58C-E008F6F32A1D}" presName="composite2" presStyleCnt="0"/>
      <dgm:spPr/>
    </dgm:pt>
    <dgm:pt modelId="{F1738187-F5B1-4064-B71A-662A25283163}" type="pres">
      <dgm:prSet presAssocID="{44012603-9478-4E26-B58C-E008F6F32A1D}" presName="background2" presStyleLbl="node2" presStyleIdx="2" presStyleCnt="6"/>
      <dgm:spPr/>
    </dgm:pt>
    <dgm:pt modelId="{711B07FF-EDBF-4DF1-A64C-860B86659EF0}" type="pres">
      <dgm:prSet presAssocID="{44012603-9478-4E26-B58C-E008F6F32A1D}" presName="text2" presStyleLbl="fgAcc2" presStyleIdx="2" presStyleCnt="6" custScaleX="70613" custScaleY="65863" custLinFactNeighborX="18479" custLinFactNeighborY="-824">
        <dgm:presLayoutVars>
          <dgm:chPref val="3"/>
        </dgm:presLayoutVars>
      </dgm:prSet>
      <dgm:spPr/>
      <dgm:t>
        <a:bodyPr/>
        <a:lstStyle/>
        <a:p>
          <a:endParaRPr lang="es-ES"/>
        </a:p>
      </dgm:t>
    </dgm:pt>
    <dgm:pt modelId="{F7C1EB23-FAC0-43FC-8619-4C85D86CC89D}" type="pres">
      <dgm:prSet presAssocID="{44012603-9478-4E26-B58C-E008F6F32A1D}" presName="hierChild3" presStyleCnt="0"/>
      <dgm:spPr/>
    </dgm:pt>
    <dgm:pt modelId="{0165A84E-1B94-4ABD-A40A-63B8FA2C3B4C}" type="pres">
      <dgm:prSet presAssocID="{6AF999C6-9616-4749-838C-AB7074EA0D37}" presName="Name17" presStyleLbl="parChTrans1D3" presStyleIdx="2" presStyleCnt="7"/>
      <dgm:spPr/>
      <dgm:t>
        <a:bodyPr/>
        <a:lstStyle/>
        <a:p>
          <a:endParaRPr lang="es-ES"/>
        </a:p>
      </dgm:t>
    </dgm:pt>
    <dgm:pt modelId="{AA244E4D-BADA-4D9E-AC24-22FC4F9CB6B7}" type="pres">
      <dgm:prSet presAssocID="{E600C1F2-8496-4C14-8E34-44650B3E961B}" presName="hierRoot3" presStyleCnt="0"/>
      <dgm:spPr/>
    </dgm:pt>
    <dgm:pt modelId="{45DD4170-42B5-4E3B-9639-80890E362294}" type="pres">
      <dgm:prSet presAssocID="{E600C1F2-8496-4C14-8E34-44650B3E961B}" presName="composite3" presStyleCnt="0"/>
      <dgm:spPr/>
    </dgm:pt>
    <dgm:pt modelId="{EE7458E5-9288-4635-8A4D-0F5D51D8B111}" type="pres">
      <dgm:prSet presAssocID="{E600C1F2-8496-4C14-8E34-44650B3E961B}" presName="background3" presStyleLbl="node3" presStyleIdx="2" presStyleCnt="7"/>
      <dgm:spPr/>
    </dgm:pt>
    <dgm:pt modelId="{B1ED396A-C85B-4AAB-BA0C-93227CE623D6}" type="pres">
      <dgm:prSet presAssocID="{E600C1F2-8496-4C14-8E34-44650B3E961B}" presName="text3" presStyleLbl="fgAcc3" presStyleIdx="2" presStyleCnt="7" custScaleX="52194" custScaleY="53406" custLinFactNeighborX="1274" custLinFactNeighborY="-8028">
        <dgm:presLayoutVars>
          <dgm:chPref val="3"/>
        </dgm:presLayoutVars>
      </dgm:prSet>
      <dgm:spPr/>
      <dgm:t>
        <a:bodyPr/>
        <a:lstStyle/>
        <a:p>
          <a:endParaRPr lang="es-ES"/>
        </a:p>
      </dgm:t>
    </dgm:pt>
    <dgm:pt modelId="{ABE7F9B4-C5E7-4288-BA32-104B974DE472}" type="pres">
      <dgm:prSet presAssocID="{E600C1F2-8496-4C14-8E34-44650B3E961B}" presName="hierChild4" presStyleCnt="0"/>
      <dgm:spPr/>
    </dgm:pt>
    <dgm:pt modelId="{D1D0657F-443B-4CB4-82DA-3152C1067701}" type="pres">
      <dgm:prSet presAssocID="{DEA16A9B-6A76-45DC-B3D9-DF876026D58C}" presName="Name10" presStyleLbl="parChTrans1D2" presStyleIdx="3" presStyleCnt="6"/>
      <dgm:spPr/>
      <dgm:t>
        <a:bodyPr/>
        <a:lstStyle/>
        <a:p>
          <a:endParaRPr lang="es-ES"/>
        </a:p>
      </dgm:t>
    </dgm:pt>
    <dgm:pt modelId="{16E2815D-D729-4ED0-B7A8-05A3B9410620}" type="pres">
      <dgm:prSet presAssocID="{2A3C6361-E945-4822-BCD0-BE1148C37838}" presName="hierRoot2" presStyleCnt="0"/>
      <dgm:spPr/>
    </dgm:pt>
    <dgm:pt modelId="{68761C10-3811-454C-9F3D-EDAC70B908D7}" type="pres">
      <dgm:prSet presAssocID="{2A3C6361-E945-4822-BCD0-BE1148C37838}" presName="composite2" presStyleCnt="0"/>
      <dgm:spPr/>
    </dgm:pt>
    <dgm:pt modelId="{958C1A9E-1E1E-4484-A815-0503D15AA8E3}" type="pres">
      <dgm:prSet presAssocID="{2A3C6361-E945-4822-BCD0-BE1148C37838}" presName="background2" presStyleLbl="node2" presStyleIdx="3" presStyleCnt="6"/>
      <dgm:spPr/>
    </dgm:pt>
    <dgm:pt modelId="{715EA7F7-4738-4329-9FC2-98F825F518DE}" type="pres">
      <dgm:prSet presAssocID="{2A3C6361-E945-4822-BCD0-BE1148C37838}" presName="text2" presStyleLbl="fgAcc2" presStyleIdx="3" presStyleCnt="6" custScaleX="62821" custScaleY="65620" custLinFactNeighborX="28341" custLinFactNeighborY="4928">
        <dgm:presLayoutVars>
          <dgm:chPref val="3"/>
        </dgm:presLayoutVars>
      </dgm:prSet>
      <dgm:spPr/>
      <dgm:t>
        <a:bodyPr/>
        <a:lstStyle/>
        <a:p>
          <a:endParaRPr lang="es-ES"/>
        </a:p>
      </dgm:t>
    </dgm:pt>
    <dgm:pt modelId="{B942DEA6-9A9D-4F49-8860-BF268213AF37}" type="pres">
      <dgm:prSet presAssocID="{2A3C6361-E945-4822-BCD0-BE1148C37838}" presName="hierChild3" presStyleCnt="0"/>
      <dgm:spPr/>
    </dgm:pt>
    <dgm:pt modelId="{0C8F7A25-0BB8-4741-97E3-1F3BA3573F64}" type="pres">
      <dgm:prSet presAssocID="{9D131AC3-C0FA-443E-8186-6E0CC56DD4EE}" presName="Name17" presStyleLbl="parChTrans1D3" presStyleIdx="3" presStyleCnt="7"/>
      <dgm:spPr/>
      <dgm:t>
        <a:bodyPr/>
        <a:lstStyle/>
        <a:p>
          <a:endParaRPr lang="es-ES"/>
        </a:p>
      </dgm:t>
    </dgm:pt>
    <dgm:pt modelId="{658EA84C-4FA9-423F-8B89-9431F6F9D8D2}" type="pres">
      <dgm:prSet presAssocID="{B7D5CFB1-68E7-4C5F-B30B-EE49564A6E26}" presName="hierRoot3" presStyleCnt="0"/>
      <dgm:spPr/>
    </dgm:pt>
    <dgm:pt modelId="{75D45E9B-9529-4FE1-A2E7-FBD2006F36C2}" type="pres">
      <dgm:prSet presAssocID="{B7D5CFB1-68E7-4C5F-B30B-EE49564A6E26}" presName="composite3" presStyleCnt="0"/>
      <dgm:spPr/>
    </dgm:pt>
    <dgm:pt modelId="{6EBFEC84-E02C-479C-862C-439778D1AC9B}" type="pres">
      <dgm:prSet presAssocID="{B7D5CFB1-68E7-4C5F-B30B-EE49564A6E26}" presName="background3" presStyleLbl="node3" presStyleIdx="3" presStyleCnt="7"/>
      <dgm:spPr/>
    </dgm:pt>
    <dgm:pt modelId="{EC09ADBB-9E1C-43A7-B698-2CF779114374}" type="pres">
      <dgm:prSet presAssocID="{B7D5CFB1-68E7-4C5F-B30B-EE49564A6E26}" presName="text3" presStyleLbl="fgAcc3" presStyleIdx="3" presStyleCnt="7" custScaleX="57031" custScaleY="120577" custLinFactNeighborX="1912" custLinFactNeighborY="-5017">
        <dgm:presLayoutVars>
          <dgm:chPref val="3"/>
        </dgm:presLayoutVars>
      </dgm:prSet>
      <dgm:spPr/>
      <dgm:t>
        <a:bodyPr/>
        <a:lstStyle/>
        <a:p>
          <a:endParaRPr lang="es-ES"/>
        </a:p>
      </dgm:t>
    </dgm:pt>
    <dgm:pt modelId="{2498E11F-6B95-4448-9F84-FA3C5CC6C7C2}" type="pres">
      <dgm:prSet presAssocID="{B7D5CFB1-68E7-4C5F-B30B-EE49564A6E26}" presName="hierChild4" presStyleCnt="0"/>
      <dgm:spPr/>
    </dgm:pt>
    <dgm:pt modelId="{46C4F1CB-692B-4A9B-A2D1-FC1A8503C398}" type="pres">
      <dgm:prSet presAssocID="{ACBFEBBA-766E-4E37-8CAD-36E847DB4255}" presName="Name10" presStyleLbl="parChTrans1D2" presStyleIdx="4" presStyleCnt="6"/>
      <dgm:spPr/>
      <dgm:t>
        <a:bodyPr/>
        <a:lstStyle/>
        <a:p>
          <a:endParaRPr lang="es-ES"/>
        </a:p>
      </dgm:t>
    </dgm:pt>
    <dgm:pt modelId="{C0EA623B-28C6-45F6-B1F7-59D320AE5F92}" type="pres">
      <dgm:prSet presAssocID="{72E9A009-1216-4382-884A-E17042A9358B}" presName="hierRoot2" presStyleCnt="0"/>
      <dgm:spPr/>
    </dgm:pt>
    <dgm:pt modelId="{D739C1D9-7782-4354-BD2F-ED3DFE91512F}" type="pres">
      <dgm:prSet presAssocID="{72E9A009-1216-4382-884A-E17042A9358B}" presName="composite2" presStyleCnt="0"/>
      <dgm:spPr/>
    </dgm:pt>
    <dgm:pt modelId="{8B986DC2-191F-4289-B87D-37D44AFA30F2}" type="pres">
      <dgm:prSet presAssocID="{72E9A009-1216-4382-884A-E17042A9358B}" presName="background2" presStyleLbl="node2" presStyleIdx="4" presStyleCnt="6"/>
      <dgm:spPr/>
    </dgm:pt>
    <dgm:pt modelId="{11AE31C0-3165-4521-B36F-2638805BD497}" type="pres">
      <dgm:prSet presAssocID="{72E9A009-1216-4382-884A-E17042A9358B}" presName="text2" presStyleLbl="fgAcc2" presStyleIdx="4" presStyleCnt="6" custScaleX="67352" custScaleY="66749" custLinFactNeighborX="31345" custLinFactNeighborY="3563">
        <dgm:presLayoutVars>
          <dgm:chPref val="3"/>
        </dgm:presLayoutVars>
      </dgm:prSet>
      <dgm:spPr/>
      <dgm:t>
        <a:bodyPr/>
        <a:lstStyle/>
        <a:p>
          <a:endParaRPr lang="es-ES"/>
        </a:p>
      </dgm:t>
    </dgm:pt>
    <dgm:pt modelId="{25C30AAE-0109-418F-A4BE-AF3B12A4C853}" type="pres">
      <dgm:prSet presAssocID="{72E9A009-1216-4382-884A-E17042A9358B}" presName="hierChild3" presStyleCnt="0"/>
      <dgm:spPr/>
    </dgm:pt>
    <dgm:pt modelId="{070E2695-ABDE-4BD5-8061-D511928B962C}" type="pres">
      <dgm:prSet presAssocID="{791F5279-73B2-4BE7-A040-3F413A44F681}" presName="Name17" presStyleLbl="parChTrans1D3" presStyleIdx="4" presStyleCnt="7"/>
      <dgm:spPr/>
      <dgm:t>
        <a:bodyPr/>
        <a:lstStyle/>
        <a:p>
          <a:endParaRPr lang="es-ES"/>
        </a:p>
      </dgm:t>
    </dgm:pt>
    <dgm:pt modelId="{A845CBDA-6890-46FB-B700-E4EA3900729D}" type="pres">
      <dgm:prSet presAssocID="{20F958B3-16E5-432B-B52B-3F35109B72A6}" presName="hierRoot3" presStyleCnt="0"/>
      <dgm:spPr/>
    </dgm:pt>
    <dgm:pt modelId="{25F84CBD-37F6-4915-A850-4320CC8C9D79}" type="pres">
      <dgm:prSet presAssocID="{20F958B3-16E5-432B-B52B-3F35109B72A6}" presName="composite3" presStyleCnt="0"/>
      <dgm:spPr/>
    </dgm:pt>
    <dgm:pt modelId="{93B82D09-5645-4A50-A962-3E59A2C2DC5E}" type="pres">
      <dgm:prSet presAssocID="{20F958B3-16E5-432B-B52B-3F35109B72A6}" presName="background3" presStyleLbl="node3" presStyleIdx="4" presStyleCnt="7"/>
      <dgm:spPr/>
    </dgm:pt>
    <dgm:pt modelId="{B1C60036-D7DB-42B2-9527-A5990390B037}" type="pres">
      <dgm:prSet presAssocID="{20F958B3-16E5-432B-B52B-3F35109B72A6}" presName="text3" presStyleLbl="fgAcc3" presStyleIdx="4" presStyleCnt="7" custScaleX="47224" custScaleY="62674" custLinFactNeighborX="27399" custLinFactNeighborY="-4850">
        <dgm:presLayoutVars>
          <dgm:chPref val="3"/>
        </dgm:presLayoutVars>
      </dgm:prSet>
      <dgm:spPr/>
      <dgm:t>
        <a:bodyPr/>
        <a:lstStyle/>
        <a:p>
          <a:endParaRPr lang="es-ES"/>
        </a:p>
      </dgm:t>
    </dgm:pt>
    <dgm:pt modelId="{2B321015-6C61-45D2-B758-5E48BCE77D19}" type="pres">
      <dgm:prSet presAssocID="{20F958B3-16E5-432B-B52B-3F35109B72A6}" presName="hierChild4" presStyleCnt="0"/>
      <dgm:spPr/>
    </dgm:pt>
    <dgm:pt modelId="{96366058-BF58-490D-9F5A-B166FC5F145B}" type="pres">
      <dgm:prSet presAssocID="{DDACEBC5-4D51-4EA5-BF49-8C79A5EFEBB1}" presName="Name23" presStyleLbl="parChTrans1D4" presStyleIdx="2" presStyleCnt="5"/>
      <dgm:spPr/>
      <dgm:t>
        <a:bodyPr/>
        <a:lstStyle/>
        <a:p>
          <a:endParaRPr lang="es-ES"/>
        </a:p>
      </dgm:t>
    </dgm:pt>
    <dgm:pt modelId="{832E0DB8-A0D0-4AEE-8784-3574D37226E0}" type="pres">
      <dgm:prSet presAssocID="{11064ACB-603A-4F72-8E9F-BC0470EC5A2E}" presName="hierRoot4" presStyleCnt="0"/>
      <dgm:spPr/>
    </dgm:pt>
    <dgm:pt modelId="{8294A11B-A801-46F1-BFFC-1CBC022DFB56}" type="pres">
      <dgm:prSet presAssocID="{11064ACB-603A-4F72-8E9F-BC0470EC5A2E}" presName="composite4" presStyleCnt="0"/>
      <dgm:spPr/>
    </dgm:pt>
    <dgm:pt modelId="{71D5CD69-BA4E-4376-B4C4-F34FE2913563}" type="pres">
      <dgm:prSet presAssocID="{11064ACB-603A-4F72-8E9F-BC0470EC5A2E}" presName="background4" presStyleLbl="node4" presStyleIdx="2" presStyleCnt="5"/>
      <dgm:spPr/>
    </dgm:pt>
    <dgm:pt modelId="{00B38927-99D7-486C-94C9-F012EA7A730F}" type="pres">
      <dgm:prSet presAssocID="{11064ACB-603A-4F72-8E9F-BC0470EC5A2E}" presName="text4" presStyleLbl="fgAcc4" presStyleIdx="2" presStyleCnt="5" custScaleX="42830" custScaleY="80733" custLinFactNeighborX="26125" custLinFactNeighborY="-13814">
        <dgm:presLayoutVars>
          <dgm:chPref val="3"/>
        </dgm:presLayoutVars>
      </dgm:prSet>
      <dgm:spPr/>
      <dgm:t>
        <a:bodyPr/>
        <a:lstStyle/>
        <a:p>
          <a:endParaRPr lang="es-ES"/>
        </a:p>
      </dgm:t>
    </dgm:pt>
    <dgm:pt modelId="{349E7135-446C-496C-B37D-1D5197E077C1}" type="pres">
      <dgm:prSet presAssocID="{11064ACB-603A-4F72-8E9F-BC0470EC5A2E}" presName="hierChild5" presStyleCnt="0"/>
      <dgm:spPr/>
    </dgm:pt>
    <dgm:pt modelId="{510E1FAC-E643-4002-82DF-C6B170902ECB}" type="pres">
      <dgm:prSet presAssocID="{65E3A0A4-7528-4DD5-866C-EEF2A51513FF}" presName="Name10" presStyleLbl="parChTrans1D2" presStyleIdx="5" presStyleCnt="6"/>
      <dgm:spPr/>
      <dgm:t>
        <a:bodyPr/>
        <a:lstStyle/>
        <a:p>
          <a:endParaRPr lang="es-ES"/>
        </a:p>
      </dgm:t>
    </dgm:pt>
    <dgm:pt modelId="{8FC76A21-14F3-4783-8816-D9C2C223DCC1}" type="pres">
      <dgm:prSet presAssocID="{0256DE23-6E9B-42D6-9377-384B295CEB95}" presName="hierRoot2" presStyleCnt="0"/>
      <dgm:spPr/>
    </dgm:pt>
    <dgm:pt modelId="{673E6C82-2D38-45E1-884A-1D9EA97A1E39}" type="pres">
      <dgm:prSet presAssocID="{0256DE23-6E9B-42D6-9377-384B295CEB95}" presName="composite2" presStyleCnt="0"/>
      <dgm:spPr/>
    </dgm:pt>
    <dgm:pt modelId="{9C69A157-A418-49B2-9E94-E21723307F3C}" type="pres">
      <dgm:prSet presAssocID="{0256DE23-6E9B-42D6-9377-384B295CEB95}" presName="background2" presStyleLbl="node2" presStyleIdx="5" presStyleCnt="6"/>
      <dgm:spPr/>
    </dgm:pt>
    <dgm:pt modelId="{40AA4C82-3F68-4192-8C4C-B59AD3CCC358}" type="pres">
      <dgm:prSet presAssocID="{0256DE23-6E9B-42D6-9377-384B295CEB95}" presName="text2" presStyleLbl="fgAcc2" presStyleIdx="5" presStyleCnt="6" custScaleX="61188" custScaleY="71375" custLinFactNeighborX="59455" custLinFactNeighborY="-91">
        <dgm:presLayoutVars>
          <dgm:chPref val="3"/>
        </dgm:presLayoutVars>
      </dgm:prSet>
      <dgm:spPr/>
      <dgm:t>
        <a:bodyPr/>
        <a:lstStyle/>
        <a:p>
          <a:endParaRPr lang="es-ES"/>
        </a:p>
      </dgm:t>
    </dgm:pt>
    <dgm:pt modelId="{6173C7D0-12DF-4A27-A854-9169EA11B13A}" type="pres">
      <dgm:prSet presAssocID="{0256DE23-6E9B-42D6-9377-384B295CEB95}" presName="hierChild3" presStyleCnt="0"/>
      <dgm:spPr/>
    </dgm:pt>
    <dgm:pt modelId="{893C37B2-3DF7-4CFA-BAD1-63D4304AFD43}" type="pres">
      <dgm:prSet presAssocID="{9C6A0640-9666-4A18-B221-109C44904902}" presName="Name17" presStyleLbl="parChTrans1D3" presStyleIdx="5" presStyleCnt="7"/>
      <dgm:spPr/>
      <dgm:t>
        <a:bodyPr/>
        <a:lstStyle/>
        <a:p>
          <a:endParaRPr lang="es-ES"/>
        </a:p>
      </dgm:t>
    </dgm:pt>
    <dgm:pt modelId="{F1FA1D51-DFA4-4BF2-8172-D5659EC4077A}" type="pres">
      <dgm:prSet presAssocID="{D44C9A9F-E599-4EF7-9F40-6B42AD568F8F}" presName="hierRoot3" presStyleCnt="0"/>
      <dgm:spPr/>
    </dgm:pt>
    <dgm:pt modelId="{47387185-00C3-415D-9BF7-19BB0F4210D4}" type="pres">
      <dgm:prSet presAssocID="{D44C9A9F-E599-4EF7-9F40-6B42AD568F8F}" presName="composite3" presStyleCnt="0"/>
      <dgm:spPr/>
    </dgm:pt>
    <dgm:pt modelId="{10B82977-60BC-4D85-A88A-C4AF7DA3D8C8}" type="pres">
      <dgm:prSet presAssocID="{D44C9A9F-E599-4EF7-9F40-6B42AD568F8F}" presName="background3" presStyleLbl="node3" presStyleIdx="5" presStyleCnt="7"/>
      <dgm:spPr/>
    </dgm:pt>
    <dgm:pt modelId="{70B68904-296E-4119-BD25-1DD975CF421B}" type="pres">
      <dgm:prSet presAssocID="{D44C9A9F-E599-4EF7-9F40-6B42AD568F8F}" presName="text3" presStyleLbl="fgAcc3" presStyleIdx="5" presStyleCnt="7" custScaleX="44425" custScaleY="51668" custLinFactNeighborX="26762" custLinFactNeighborY="-5920">
        <dgm:presLayoutVars>
          <dgm:chPref val="3"/>
        </dgm:presLayoutVars>
      </dgm:prSet>
      <dgm:spPr/>
      <dgm:t>
        <a:bodyPr/>
        <a:lstStyle/>
        <a:p>
          <a:endParaRPr lang="es-ES"/>
        </a:p>
      </dgm:t>
    </dgm:pt>
    <dgm:pt modelId="{12941527-211B-4CCE-8CA5-DCCB152459CC}" type="pres">
      <dgm:prSet presAssocID="{D44C9A9F-E599-4EF7-9F40-6B42AD568F8F}" presName="hierChild4" presStyleCnt="0"/>
      <dgm:spPr/>
    </dgm:pt>
    <dgm:pt modelId="{69BADAF0-FF34-49C0-8951-668B161C5F7D}" type="pres">
      <dgm:prSet presAssocID="{908AE74E-4C5D-44A8-9919-988E88210B03}" presName="Name23" presStyleLbl="parChTrans1D4" presStyleIdx="3" presStyleCnt="5"/>
      <dgm:spPr/>
      <dgm:t>
        <a:bodyPr/>
        <a:lstStyle/>
        <a:p>
          <a:endParaRPr lang="es-ES"/>
        </a:p>
      </dgm:t>
    </dgm:pt>
    <dgm:pt modelId="{312D58B6-0A7B-445F-A91E-658FD8385D37}" type="pres">
      <dgm:prSet presAssocID="{F79E39B3-368D-4D7F-AB68-2301C22AD20A}" presName="hierRoot4" presStyleCnt="0"/>
      <dgm:spPr/>
    </dgm:pt>
    <dgm:pt modelId="{D66EDCA2-42CB-4980-8655-E9FE12CC1E91}" type="pres">
      <dgm:prSet presAssocID="{F79E39B3-368D-4D7F-AB68-2301C22AD20A}" presName="composite4" presStyleCnt="0"/>
      <dgm:spPr/>
    </dgm:pt>
    <dgm:pt modelId="{5AA0D248-148C-478B-8975-13DCDA2F4E1F}" type="pres">
      <dgm:prSet presAssocID="{F79E39B3-368D-4D7F-AB68-2301C22AD20A}" presName="background4" presStyleLbl="node4" presStyleIdx="3" presStyleCnt="5"/>
      <dgm:spPr/>
    </dgm:pt>
    <dgm:pt modelId="{175AAB6D-2767-425D-A812-D97FCCA63128}" type="pres">
      <dgm:prSet presAssocID="{F79E39B3-368D-4D7F-AB68-2301C22AD20A}" presName="text4" presStyleLbl="fgAcc4" presStyleIdx="3" presStyleCnt="5" custScaleX="48693" custScaleY="102092" custLinFactNeighborX="33773" custLinFactNeighborY="-12687">
        <dgm:presLayoutVars>
          <dgm:chPref val="3"/>
        </dgm:presLayoutVars>
      </dgm:prSet>
      <dgm:spPr/>
      <dgm:t>
        <a:bodyPr/>
        <a:lstStyle/>
        <a:p>
          <a:endParaRPr lang="es-ES"/>
        </a:p>
      </dgm:t>
    </dgm:pt>
    <dgm:pt modelId="{17022054-F221-4340-876B-6E92519E0059}" type="pres">
      <dgm:prSet presAssocID="{F79E39B3-368D-4D7F-AB68-2301C22AD20A}" presName="hierChild5" presStyleCnt="0"/>
      <dgm:spPr/>
    </dgm:pt>
    <dgm:pt modelId="{3D138D62-5236-4B63-9909-5CF25605E7B5}" type="pres">
      <dgm:prSet presAssocID="{AE5C238D-3AD3-4B36-BD41-82877C245D82}" presName="Name17" presStyleLbl="parChTrans1D3" presStyleIdx="6" presStyleCnt="7"/>
      <dgm:spPr/>
      <dgm:t>
        <a:bodyPr/>
        <a:lstStyle/>
        <a:p>
          <a:endParaRPr lang="es-ES"/>
        </a:p>
      </dgm:t>
    </dgm:pt>
    <dgm:pt modelId="{98A4E017-3974-4AC8-9DDF-E84CCE6AF1F4}" type="pres">
      <dgm:prSet presAssocID="{AD966651-3B9E-4F6B-94F8-8DEC9F80F83F}" presName="hierRoot3" presStyleCnt="0"/>
      <dgm:spPr/>
    </dgm:pt>
    <dgm:pt modelId="{5897F991-4572-4045-8E60-8E2F3D1EEDC5}" type="pres">
      <dgm:prSet presAssocID="{AD966651-3B9E-4F6B-94F8-8DEC9F80F83F}" presName="composite3" presStyleCnt="0"/>
      <dgm:spPr/>
    </dgm:pt>
    <dgm:pt modelId="{453448C6-6A85-441F-8A1F-F88714B768FC}" type="pres">
      <dgm:prSet presAssocID="{AD966651-3B9E-4F6B-94F8-8DEC9F80F83F}" presName="background3" presStyleLbl="node3" presStyleIdx="6" presStyleCnt="7"/>
      <dgm:spPr/>
    </dgm:pt>
    <dgm:pt modelId="{ECCEA67A-0D5A-424A-ACB4-C7210A37A672}" type="pres">
      <dgm:prSet presAssocID="{AD966651-3B9E-4F6B-94F8-8DEC9F80F83F}" presName="text3" presStyleLbl="fgAcc3" presStyleIdx="6" presStyleCnt="7" custScaleX="42915" custScaleY="51668" custLinFactNeighborX="28910" custLinFactNeighborY="-6328">
        <dgm:presLayoutVars>
          <dgm:chPref val="3"/>
        </dgm:presLayoutVars>
      </dgm:prSet>
      <dgm:spPr/>
      <dgm:t>
        <a:bodyPr/>
        <a:lstStyle/>
        <a:p>
          <a:endParaRPr lang="es-ES"/>
        </a:p>
      </dgm:t>
    </dgm:pt>
    <dgm:pt modelId="{94D855DA-CBC8-42A7-9156-AB6512FBE934}" type="pres">
      <dgm:prSet presAssocID="{AD966651-3B9E-4F6B-94F8-8DEC9F80F83F}" presName="hierChild4" presStyleCnt="0"/>
      <dgm:spPr/>
    </dgm:pt>
    <dgm:pt modelId="{470F433A-E82B-4D1A-B8C6-31B557E47052}" type="pres">
      <dgm:prSet presAssocID="{BCD180A9-9B5D-4AAD-87DE-2167FB8D8C29}" presName="Name23" presStyleLbl="parChTrans1D4" presStyleIdx="4" presStyleCnt="5"/>
      <dgm:spPr/>
      <dgm:t>
        <a:bodyPr/>
        <a:lstStyle/>
        <a:p>
          <a:endParaRPr lang="es-ES"/>
        </a:p>
      </dgm:t>
    </dgm:pt>
    <dgm:pt modelId="{053E9C47-6C7B-4887-9569-7E39A907D360}" type="pres">
      <dgm:prSet presAssocID="{7AFBF144-9C87-472B-96FF-9F0DFC891131}" presName="hierRoot4" presStyleCnt="0"/>
      <dgm:spPr/>
    </dgm:pt>
    <dgm:pt modelId="{806E1736-54E2-462A-9576-F24AD06491D2}" type="pres">
      <dgm:prSet presAssocID="{7AFBF144-9C87-472B-96FF-9F0DFC891131}" presName="composite4" presStyleCnt="0"/>
      <dgm:spPr/>
    </dgm:pt>
    <dgm:pt modelId="{A301DE79-58FE-43BA-8550-ABB67540C318}" type="pres">
      <dgm:prSet presAssocID="{7AFBF144-9C87-472B-96FF-9F0DFC891131}" presName="background4" presStyleLbl="node4" presStyleIdx="4" presStyleCnt="5"/>
      <dgm:spPr/>
    </dgm:pt>
    <dgm:pt modelId="{93F086A1-517E-48F8-8003-219C6703093D}" type="pres">
      <dgm:prSet presAssocID="{7AFBF144-9C87-472B-96FF-9F0DFC891131}" presName="text4" presStyleLbl="fgAcc4" presStyleIdx="4" presStyleCnt="5" custScaleX="50312" custScaleY="82023" custLinFactNeighborX="39506" custLinFactNeighborY="-15052">
        <dgm:presLayoutVars>
          <dgm:chPref val="3"/>
        </dgm:presLayoutVars>
      </dgm:prSet>
      <dgm:spPr/>
      <dgm:t>
        <a:bodyPr/>
        <a:lstStyle/>
        <a:p>
          <a:endParaRPr lang="es-ES"/>
        </a:p>
      </dgm:t>
    </dgm:pt>
    <dgm:pt modelId="{2F117E97-526D-4E79-8E10-B5D13621C373}" type="pres">
      <dgm:prSet presAssocID="{7AFBF144-9C87-472B-96FF-9F0DFC891131}" presName="hierChild5" presStyleCnt="0"/>
      <dgm:spPr/>
    </dgm:pt>
  </dgm:ptLst>
  <dgm:cxnLst>
    <dgm:cxn modelId="{EEADCAE2-1F1A-4E78-9900-990833F3AA30}" type="presOf" srcId="{2A3C6361-E945-4822-BCD0-BE1148C37838}" destId="{715EA7F7-4738-4329-9FC2-98F825F518DE}" srcOrd="0" destOrd="0" presId="urn:microsoft.com/office/officeart/2005/8/layout/hierarchy1"/>
    <dgm:cxn modelId="{39AEB321-7897-4871-93C6-6765AB63E176}" srcId="{20F958B3-16E5-432B-B52B-3F35109B72A6}" destId="{11064ACB-603A-4F72-8E9F-BC0470EC5A2E}" srcOrd="0" destOrd="0" parTransId="{DDACEBC5-4D51-4EA5-BF49-8C79A5EFEBB1}" sibTransId="{C817E3ED-E0C8-48DA-A4F0-268B03D4F3FB}"/>
    <dgm:cxn modelId="{1E5C119C-047F-4F2E-9EE0-AFAA75E4E724}" srcId="{95D59C3A-4BC2-421B-ACBB-21E6EF5D8774}" destId="{4A83B9B3-95E4-4BE1-A46F-A2879AC8AAA6}" srcOrd="1" destOrd="0" parTransId="{4DD70F45-34B9-42E4-A6BB-8C5CA12523BA}" sibTransId="{E354ACBB-A31E-4EEE-88B7-3C7CD1043BD4}"/>
    <dgm:cxn modelId="{E2ACFB76-C7D5-489A-975E-C4DCF39F94DE}" type="presOf" srcId="{AD966651-3B9E-4F6B-94F8-8DEC9F80F83F}" destId="{ECCEA67A-0D5A-424A-ACB4-C7210A37A672}" srcOrd="0" destOrd="0" presId="urn:microsoft.com/office/officeart/2005/8/layout/hierarchy1"/>
    <dgm:cxn modelId="{060C98EE-2111-4593-AC17-D1DC7CB1CDE5}" type="presOf" srcId="{6AF999C6-9616-4749-838C-AB7074EA0D37}" destId="{0165A84E-1B94-4ABD-A40A-63B8FA2C3B4C}" srcOrd="0" destOrd="0" presId="urn:microsoft.com/office/officeart/2005/8/layout/hierarchy1"/>
    <dgm:cxn modelId="{B9F81F2D-7F32-4DB4-AFDA-05B64B62DF50}" type="presOf" srcId="{E2E6F87F-AC7F-4C0B-A646-10D5E6143134}" destId="{F54476CF-3A68-4BDB-9E7A-E96766EE49B1}" srcOrd="0" destOrd="0" presId="urn:microsoft.com/office/officeart/2005/8/layout/hierarchy1"/>
    <dgm:cxn modelId="{838DC801-276A-4FF0-B457-34C72A7310C3}" type="presOf" srcId="{ACBFEBBA-766E-4E37-8CAD-36E847DB4255}" destId="{46C4F1CB-692B-4A9B-A2D1-FC1A8503C398}" srcOrd="0" destOrd="0" presId="urn:microsoft.com/office/officeart/2005/8/layout/hierarchy1"/>
    <dgm:cxn modelId="{660D89C1-8941-4018-B5FF-F7148FABB9DA}" srcId="{016476A3-EEEB-4126-9B2E-952DD83C1FFA}" destId="{376FD39D-E222-47A7-97A8-1E812D9D3B41}" srcOrd="0" destOrd="0" parTransId="{C9C9890C-7F99-48B4-94F3-50E4CF170EC2}" sibTransId="{3361EBCB-CF64-4EFE-ADD4-70E688B345B0}"/>
    <dgm:cxn modelId="{B50785A0-86B1-4698-AA9E-AE4D4F401597}" type="presOf" srcId="{056B6AA0-F8E5-43ED-969B-D1990EADC6F9}" destId="{158F5B3B-3F89-4E2A-96E4-1398C867813F}" srcOrd="0" destOrd="0" presId="urn:microsoft.com/office/officeart/2005/8/layout/hierarchy1"/>
    <dgm:cxn modelId="{BE32344E-5ACB-40E1-9074-0D857E37A82F}" srcId="{376FD39D-E222-47A7-97A8-1E812D9D3B41}" destId="{6D687DDA-D1A6-45B8-8813-DEA03B1F9BAB}" srcOrd="0" destOrd="0" parTransId="{B3D9C11B-1BCD-463A-92DC-6A23D2FEE5AB}" sibTransId="{BBA6801D-30F1-4467-96D9-1199238F83A5}"/>
    <dgm:cxn modelId="{CD6C26CC-BEA7-4148-92E8-F3DF028DC214}" srcId="{0256DE23-6E9B-42D6-9377-384B295CEB95}" destId="{D44C9A9F-E599-4EF7-9F40-6B42AD568F8F}" srcOrd="0" destOrd="0" parTransId="{9C6A0640-9666-4A18-B221-109C44904902}" sibTransId="{3D3AC63B-0EF4-480E-9D82-1BE1224F9E44}"/>
    <dgm:cxn modelId="{3656AD5A-B3E4-496E-85B9-6473FAD6BB44}" type="presOf" srcId="{D44C9A9F-E599-4EF7-9F40-6B42AD568F8F}" destId="{70B68904-296E-4119-BD25-1DD975CF421B}" srcOrd="0" destOrd="0" presId="urn:microsoft.com/office/officeart/2005/8/layout/hierarchy1"/>
    <dgm:cxn modelId="{4C53A328-E26D-454D-A521-4BDF26C10431}" type="presOf" srcId="{016476A3-EEEB-4126-9B2E-952DD83C1FFA}" destId="{01774940-97D5-4A51-BF5D-21C1DE3B633F}" srcOrd="0" destOrd="0" presId="urn:microsoft.com/office/officeart/2005/8/layout/hierarchy1"/>
    <dgm:cxn modelId="{E410CCFF-5EA7-4E30-B84C-762B13D1E521}" type="presOf" srcId="{E600C1F2-8496-4C14-8E34-44650B3E961B}" destId="{B1ED396A-C85B-4AAB-BA0C-93227CE623D6}" srcOrd="0" destOrd="0" presId="urn:microsoft.com/office/officeart/2005/8/layout/hierarchy1"/>
    <dgm:cxn modelId="{2EF779FA-3965-45E4-AA03-8579709F1C45}" type="presOf" srcId="{791F5279-73B2-4BE7-A040-3F413A44F681}" destId="{070E2695-ABDE-4BD5-8061-D511928B962C}" srcOrd="0" destOrd="0" presId="urn:microsoft.com/office/officeart/2005/8/layout/hierarchy1"/>
    <dgm:cxn modelId="{9AE38B99-4354-4F5A-977E-0A250E1E8F5C}" type="presOf" srcId="{4A83B9B3-95E4-4BE1-A46F-A2879AC8AAA6}" destId="{68F5C83C-B6D9-4F58-B1DA-488B13006DDE}" srcOrd="0" destOrd="0" presId="urn:microsoft.com/office/officeart/2005/8/layout/hierarchy1"/>
    <dgm:cxn modelId="{4827AE1E-CD60-4640-8EA4-3E9CD0897C4F}" srcId="{03D74C0E-5C50-4489-8164-4FF85CCB73A3}" destId="{95D59C3A-4BC2-421B-ACBB-21E6EF5D8774}" srcOrd="0" destOrd="0" parTransId="{EEF1B9FA-1CCD-4CCE-BEBE-F27F9AE5DE1D}" sibTransId="{B6E41C99-08E4-4E2C-ACB8-244E2B9A3EB3}"/>
    <dgm:cxn modelId="{C523CB4B-36FE-4EDF-8459-4BCA1DA7BC98}" srcId="{95D59C3A-4BC2-421B-ACBB-21E6EF5D8774}" destId="{2A3C6361-E945-4822-BCD0-BE1148C37838}" srcOrd="3" destOrd="0" parTransId="{DEA16A9B-6A76-45DC-B3D9-DF876026D58C}" sibTransId="{4E4C4078-A4CC-4135-B384-B8BBA5F5F0D6}"/>
    <dgm:cxn modelId="{83212C9C-EC78-4A81-A93D-EFE601882750}" type="presOf" srcId="{BCD180A9-9B5D-4AAD-87DE-2167FB8D8C29}" destId="{470F433A-E82B-4D1A-B8C6-31B557E47052}" srcOrd="0" destOrd="0" presId="urn:microsoft.com/office/officeart/2005/8/layout/hierarchy1"/>
    <dgm:cxn modelId="{97932340-B634-4C70-B228-D6CAAD28307A}" srcId="{44012603-9478-4E26-B58C-E008F6F32A1D}" destId="{E600C1F2-8496-4C14-8E34-44650B3E961B}" srcOrd="0" destOrd="0" parTransId="{6AF999C6-9616-4749-838C-AB7074EA0D37}" sibTransId="{0229F066-8728-4E58-9FB6-C1B03EC875B2}"/>
    <dgm:cxn modelId="{BD0C7831-8105-4BCE-8403-17AE05C3F7CD}" type="presOf" srcId="{F60F1E3B-6200-4CE2-9486-5445F05AAD98}" destId="{367331FC-95F9-4A45-AF51-0DA4E31A4863}" srcOrd="0" destOrd="0" presId="urn:microsoft.com/office/officeart/2005/8/layout/hierarchy1"/>
    <dgm:cxn modelId="{4F39E1A2-3FBD-4DAD-9596-28522715F70A}" type="presOf" srcId="{44012603-9478-4E26-B58C-E008F6F32A1D}" destId="{711B07FF-EDBF-4DF1-A64C-860B86659EF0}" srcOrd="0" destOrd="0" presId="urn:microsoft.com/office/officeart/2005/8/layout/hierarchy1"/>
    <dgm:cxn modelId="{D09078A9-380F-4554-A72E-23C125F174F2}" type="presOf" srcId="{6F330E44-EE3C-4759-B88B-A6D49DCA9455}" destId="{1D6F4039-CEC7-4524-A6D3-317A3D80453A}" srcOrd="0" destOrd="0" presId="urn:microsoft.com/office/officeart/2005/8/layout/hierarchy1"/>
    <dgm:cxn modelId="{1FEB9F8A-75D2-4C64-907F-DEB43DFE2C3B}" type="presOf" srcId="{D76224BE-06CF-4194-B445-044CFE054C1D}" destId="{8548AA11-637B-4FC9-B59B-309BB9DA4D27}" srcOrd="0" destOrd="0" presId="urn:microsoft.com/office/officeart/2005/8/layout/hierarchy1"/>
    <dgm:cxn modelId="{DDA19FEB-4BA7-435A-857B-9531F0ADEA7B}" type="presOf" srcId="{376FD39D-E222-47A7-97A8-1E812D9D3B41}" destId="{3FB5AFB2-922C-4F98-9CF7-82895DEDDD3E}" srcOrd="0" destOrd="0" presId="urn:microsoft.com/office/officeart/2005/8/layout/hierarchy1"/>
    <dgm:cxn modelId="{20D81E55-EB1A-45C9-A267-0B69C4C8B0B1}" type="presOf" srcId="{20F958B3-16E5-432B-B52B-3F35109B72A6}" destId="{B1C60036-D7DB-42B2-9527-A5990390B037}" srcOrd="0" destOrd="0" presId="urn:microsoft.com/office/officeart/2005/8/layout/hierarchy1"/>
    <dgm:cxn modelId="{57C60050-FC64-467C-BCA4-F33D45E260A7}" srcId="{AD966651-3B9E-4F6B-94F8-8DEC9F80F83F}" destId="{7AFBF144-9C87-472B-96FF-9F0DFC891131}" srcOrd="0" destOrd="0" parTransId="{BCD180A9-9B5D-4AAD-87DE-2167FB8D8C29}" sibTransId="{35E32B97-6133-44AD-980E-141DE6840F37}"/>
    <dgm:cxn modelId="{68FCDD53-6BD9-4DBD-9F02-9BE2DFCEB085}" type="presOf" srcId="{B7D5CFB1-68E7-4C5F-B30B-EE49564A6E26}" destId="{EC09ADBB-9E1C-43A7-B698-2CF779114374}" srcOrd="0" destOrd="0" presId="urn:microsoft.com/office/officeart/2005/8/layout/hierarchy1"/>
    <dgm:cxn modelId="{6D153FEE-C14E-4218-BE6A-6B967BC34050}" srcId="{4A83B9B3-95E4-4BE1-A46F-A2879AC8AAA6}" destId="{7301416A-732D-463F-B3D0-36D55A141CFB}" srcOrd="0" destOrd="0" parTransId="{056B6AA0-F8E5-43ED-969B-D1990EADC6F9}" sibTransId="{435DE303-126E-43BF-9248-EEAF4E2EEEA9}"/>
    <dgm:cxn modelId="{D77A730B-881F-475B-A77C-1651BE6BD321}" type="presOf" srcId="{11064ACB-603A-4F72-8E9F-BC0470EC5A2E}" destId="{00B38927-99D7-486C-94C9-F012EA7A730F}" srcOrd="0" destOrd="0" presId="urn:microsoft.com/office/officeart/2005/8/layout/hierarchy1"/>
    <dgm:cxn modelId="{EFDB0B1A-37C9-4C70-95B8-7F7F325C5049}" srcId="{6D687DDA-D1A6-45B8-8813-DEA03B1F9BAB}" destId="{E2E6F87F-AC7F-4C0B-A646-10D5E6143134}" srcOrd="0" destOrd="0" parTransId="{F60F1E3B-6200-4CE2-9486-5445F05AAD98}" sibTransId="{1D92063C-813A-4170-BB49-BAFEB912A505}"/>
    <dgm:cxn modelId="{2E010505-97C8-4CBC-B9A8-DF47E8C19CD0}" srcId="{95D59C3A-4BC2-421B-ACBB-21E6EF5D8774}" destId="{016476A3-EEEB-4126-9B2E-952DD83C1FFA}" srcOrd="0" destOrd="0" parTransId="{6F330E44-EE3C-4759-B88B-A6D49DCA9455}" sibTransId="{967D1022-8EE1-41CD-9141-D000C5CD7609}"/>
    <dgm:cxn modelId="{A7459293-9708-4DBA-BBEC-8D3DE2F8CB07}" type="presOf" srcId="{F79E39B3-368D-4D7F-AB68-2301C22AD20A}" destId="{175AAB6D-2767-425D-A812-D97FCCA63128}" srcOrd="0" destOrd="0" presId="urn:microsoft.com/office/officeart/2005/8/layout/hierarchy1"/>
    <dgm:cxn modelId="{0A2F016E-4AF8-4A96-87A3-CCA28F88B304}" type="presOf" srcId="{95D59C3A-4BC2-421B-ACBB-21E6EF5D8774}" destId="{EE31CE49-F524-44F7-A861-2EEB0BC2E39B}" srcOrd="0" destOrd="0" presId="urn:microsoft.com/office/officeart/2005/8/layout/hierarchy1"/>
    <dgm:cxn modelId="{5653600B-4C7C-4A66-8375-79C6181DF20D}" type="presOf" srcId="{72E9A009-1216-4382-884A-E17042A9358B}" destId="{11AE31C0-3165-4521-B36F-2638805BD497}" srcOrd="0" destOrd="0" presId="urn:microsoft.com/office/officeart/2005/8/layout/hierarchy1"/>
    <dgm:cxn modelId="{9BA7E590-E47E-49D2-8ED9-D599D286D455}" srcId="{95D59C3A-4BC2-421B-ACBB-21E6EF5D8774}" destId="{0256DE23-6E9B-42D6-9377-384B295CEB95}" srcOrd="5" destOrd="0" parTransId="{65E3A0A4-7528-4DD5-866C-EEF2A51513FF}" sibTransId="{482DA5C9-2C3D-4D8F-96ED-B43937AD7D8F}"/>
    <dgm:cxn modelId="{AAC0E53E-C42A-4124-9156-E55F081A87CE}" type="presOf" srcId="{7AFBF144-9C87-472B-96FF-9F0DFC891131}" destId="{93F086A1-517E-48F8-8003-219C6703093D}" srcOrd="0" destOrd="0" presId="urn:microsoft.com/office/officeart/2005/8/layout/hierarchy1"/>
    <dgm:cxn modelId="{D5801966-DE36-40E7-BD5A-078197823AFF}" type="presOf" srcId="{DDACEBC5-4D51-4EA5-BF49-8C79A5EFEBB1}" destId="{96366058-BF58-490D-9F5A-B166FC5F145B}" srcOrd="0" destOrd="0" presId="urn:microsoft.com/office/officeart/2005/8/layout/hierarchy1"/>
    <dgm:cxn modelId="{3A57328B-018C-40CC-961C-F93C62434B34}" type="presOf" srcId="{908AE74E-4C5D-44A8-9919-988E88210B03}" destId="{69BADAF0-FF34-49C0-8951-668B161C5F7D}" srcOrd="0" destOrd="0" presId="urn:microsoft.com/office/officeart/2005/8/layout/hierarchy1"/>
    <dgm:cxn modelId="{2C19D3A2-D7DC-4D4E-B4AB-6EF8154F32D2}" srcId="{D44C9A9F-E599-4EF7-9F40-6B42AD568F8F}" destId="{F79E39B3-368D-4D7F-AB68-2301C22AD20A}" srcOrd="0" destOrd="0" parTransId="{908AE74E-4C5D-44A8-9919-988E88210B03}" sibTransId="{58C46E71-7A5C-428F-B05B-DE2DEBC800D4}"/>
    <dgm:cxn modelId="{9462A986-E715-4EF1-A046-A131900F7A9C}" srcId="{72E9A009-1216-4382-884A-E17042A9358B}" destId="{20F958B3-16E5-432B-B52B-3F35109B72A6}" srcOrd="0" destOrd="0" parTransId="{791F5279-73B2-4BE7-A040-3F413A44F681}" sibTransId="{C47D1A0C-4223-4C94-A942-CCB6A339C6DF}"/>
    <dgm:cxn modelId="{61A4DF13-72CF-4482-A732-8C6F587B11D5}" type="presOf" srcId="{03D74C0E-5C50-4489-8164-4FF85CCB73A3}" destId="{ABC39D6C-9DE5-4FB5-9F55-B440C110C232}" srcOrd="0" destOrd="0" presId="urn:microsoft.com/office/officeart/2005/8/layout/hierarchy1"/>
    <dgm:cxn modelId="{2C86B328-A4DB-49B6-8C1A-92FCB81D8819}" srcId="{95D59C3A-4BC2-421B-ACBB-21E6EF5D8774}" destId="{72E9A009-1216-4382-884A-E17042A9358B}" srcOrd="4" destOrd="0" parTransId="{ACBFEBBA-766E-4E37-8CAD-36E847DB4255}" sibTransId="{B3216B93-D826-4BBF-8F3B-0E84CCE082B8}"/>
    <dgm:cxn modelId="{D023F941-8E88-4518-B704-8FD20925B953}" srcId="{2A3C6361-E945-4822-BCD0-BE1148C37838}" destId="{B7D5CFB1-68E7-4C5F-B30B-EE49564A6E26}" srcOrd="0" destOrd="0" parTransId="{9D131AC3-C0FA-443E-8186-6E0CC56DD4EE}" sibTransId="{7F2B2E37-5ABF-4A7C-940E-5BAD0B6BE5D6}"/>
    <dgm:cxn modelId="{772C0B25-147E-4603-A7B8-87CE0CA1FE60}" type="presOf" srcId="{DEA16A9B-6A76-45DC-B3D9-DF876026D58C}" destId="{D1D0657F-443B-4CB4-82DA-3152C1067701}" srcOrd="0" destOrd="0" presId="urn:microsoft.com/office/officeart/2005/8/layout/hierarchy1"/>
    <dgm:cxn modelId="{60BC89B6-570D-4116-88C6-25695985AF99}" srcId="{95D59C3A-4BC2-421B-ACBB-21E6EF5D8774}" destId="{44012603-9478-4E26-B58C-E008F6F32A1D}" srcOrd="2" destOrd="0" parTransId="{D76224BE-06CF-4194-B445-044CFE054C1D}" sibTransId="{A3C7060D-0CAF-4D7E-B9B1-71C1B61A369B}"/>
    <dgm:cxn modelId="{362E4E5F-6FBB-4E2E-821D-F5A7BB473AEB}" type="presOf" srcId="{6D687DDA-D1A6-45B8-8813-DEA03B1F9BAB}" destId="{8D74D6A7-8E3E-47B2-AF07-046B7B26C62B}" srcOrd="0" destOrd="0" presId="urn:microsoft.com/office/officeart/2005/8/layout/hierarchy1"/>
    <dgm:cxn modelId="{2F71122D-F128-4D48-BF53-54676F2B7F17}" type="presOf" srcId="{4DD70F45-34B9-42E4-A6BB-8C5CA12523BA}" destId="{F238A832-E13B-4CC5-BD9F-E96AA1C76293}" srcOrd="0" destOrd="0" presId="urn:microsoft.com/office/officeart/2005/8/layout/hierarchy1"/>
    <dgm:cxn modelId="{60EC5287-F7F8-4FE9-8603-DB20B801C2AA}" type="presOf" srcId="{0256DE23-6E9B-42D6-9377-384B295CEB95}" destId="{40AA4C82-3F68-4192-8C4C-B59AD3CCC358}" srcOrd="0" destOrd="0" presId="urn:microsoft.com/office/officeart/2005/8/layout/hierarchy1"/>
    <dgm:cxn modelId="{078BDB86-D0CE-4B72-A3B5-FDBE895AA846}" type="presOf" srcId="{65E3A0A4-7528-4DD5-866C-EEF2A51513FF}" destId="{510E1FAC-E643-4002-82DF-C6B170902ECB}" srcOrd="0" destOrd="0" presId="urn:microsoft.com/office/officeart/2005/8/layout/hierarchy1"/>
    <dgm:cxn modelId="{57B7C4D5-8A5F-4CD2-A41D-50DA358A2391}" type="presOf" srcId="{C9C9890C-7F99-48B4-94F3-50E4CF170EC2}" destId="{153E4E74-18BF-47D2-99AB-12637638AC7C}" srcOrd="0" destOrd="0" presId="urn:microsoft.com/office/officeart/2005/8/layout/hierarchy1"/>
    <dgm:cxn modelId="{62BEC09A-C9D1-4E72-99A5-D7A2680914CE}" type="presOf" srcId="{9C6A0640-9666-4A18-B221-109C44904902}" destId="{893C37B2-3DF7-4CFA-BAD1-63D4304AFD43}" srcOrd="0" destOrd="0" presId="urn:microsoft.com/office/officeart/2005/8/layout/hierarchy1"/>
    <dgm:cxn modelId="{D34E29AC-C436-44B9-8202-25F46442B08C}" type="presOf" srcId="{AE5C238D-3AD3-4B36-BD41-82877C245D82}" destId="{3D138D62-5236-4B63-9909-5CF25605E7B5}" srcOrd="0" destOrd="0" presId="urn:microsoft.com/office/officeart/2005/8/layout/hierarchy1"/>
    <dgm:cxn modelId="{D74CCA1E-6BB9-4CA4-B642-17A461C1B640}" type="presOf" srcId="{9D131AC3-C0FA-443E-8186-6E0CC56DD4EE}" destId="{0C8F7A25-0BB8-4741-97E3-1F3BA3573F64}" srcOrd="0" destOrd="0" presId="urn:microsoft.com/office/officeart/2005/8/layout/hierarchy1"/>
    <dgm:cxn modelId="{95BB783E-4133-47D1-ABA9-3BD5711730FC}" type="presOf" srcId="{B3D9C11B-1BCD-463A-92DC-6A23D2FEE5AB}" destId="{1649A3A5-65AF-4294-AC7E-7579DAE3534F}" srcOrd="0" destOrd="0" presId="urn:microsoft.com/office/officeart/2005/8/layout/hierarchy1"/>
    <dgm:cxn modelId="{E3C777D3-2ADA-4100-9210-C9BECC7290E4}" type="presOf" srcId="{7301416A-732D-463F-B3D0-36D55A141CFB}" destId="{8B34AF3E-BCAF-40F2-8202-980A4803FBC2}" srcOrd="0" destOrd="0" presId="urn:microsoft.com/office/officeart/2005/8/layout/hierarchy1"/>
    <dgm:cxn modelId="{790A1049-39BA-4376-B664-0C3209C3C049}" srcId="{0256DE23-6E9B-42D6-9377-384B295CEB95}" destId="{AD966651-3B9E-4F6B-94F8-8DEC9F80F83F}" srcOrd="1" destOrd="0" parTransId="{AE5C238D-3AD3-4B36-BD41-82877C245D82}" sibTransId="{BAC34826-DCE8-4BD5-ADCC-BD4FBFF4BB82}"/>
    <dgm:cxn modelId="{36D37EF9-96AA-42FD-A96A-B63B87F48AF6}" type="presParOf" srcId="{ABC39D6C-9DE5-4FB5-9F55-B440C110C232}" destId="{00016F4F-F748-4B53-BCFA-891C847FFD51}" srcOrd="0" destOrd="0" presId="urn:microsoft.com/office/officeart/2005/8/layout/hierarchy1"/>
    <dgm:cxn modelId="{E78B7680-6A2C-41CB-87D3-6321D6D90299}" type="presParOf" srcId="{00016F4F-F748-4B53-BCFA-891C847FFD51}" destId="{8ECE9451-1B99-40DB-8A52-041518D2AD30}" srcOrd="0" destOrd="0" presId="urn:microsoft.com/office/officeart/2005/8/layout/hierarchy1"/>
    <dgm:cxn modelId="{0C15D8B5-06CE-49F1-8B3D-55F620F8C0BD}" type="presParOf" srcId="{8ECE9451-1B99-40DB-8A52-041518D2AD30}" destId="{A7C9E437-7D96-4FE3-9F88-53A615945766}" srcOrd="0" destOrd="0" presId="urn:microsoft.com/office/officeart/2005/8/layout/hierarchy1"/>
    <dgm:cxn modelId="{E9C6819F-F32C-4F83-9AEC-C78CB6189EE5}" type="presParOf" srcId="{8ECE9451-1B99-40DB-8A52-041518D2AD30}" destId="{EE31CE49-F524-44F7-A861-2EEB0BC2E39B}" srcOrd="1" destOrd="0" presId="urn:microsoft.com/office/officeart/2005/8/layout/hierarchy1"/>
    <dgm:cxn modelId="{BE0269D0-50B4-4C67-AA12-04D654D962D5}" type="presParOf" srcId="{00016F4F-F748-4B53-BCFA-891C847FFD51}" destId="{7ED11424-5D98-47E2-A1C8-09E8CB23E50E}" srcOrd="1" destOrd="0" presId="urn:microsoft.com/office/officeart/2005/8/layout/hierarchy1"/>
    <dgm:cxn modelId="{D2B98BFD-8E59-47D2-A07C-AA2D6DDFA076}" type="presParOf" srcId="{7ED11424-5D98-47E2-A1C8-09E8CB23E50E}" destId="{1D6F4039-CEC7-4524-A6D3-317A3D80453A}" srcOrd="0" destOrd="0" presId="urn:microsoft.com/office/officeart/2005/8/layout/hierarchy1"/>
    <dgm:cxn modelId="{980AAEF5-D109-42B0-B1B0-8CD96E649159}" type="presParOf" srcId="{7ED11424-5D98-47E2-A1C8-09E8CB23E50E}" destId="{0DED709B-59F9-4B09-8EEA-DE6915867D71}" srcOrd="1" destOrd="0" presId="urn:microsoft.com/office/officeart/2005/8/layout/hierarchy1"/>
    <dgm:cxn modelId="{923F2B99-80E1-4A24-86AC-82501F1C7317}" type="presParOf" srcId="{0DED709B-59F9-4B09-8EEA-DE6915867D71}" destId="{E6465881-6832-4CFC-93A0-18612EF855F4}" srcOrd="0" destOrd="0" presId="urn:microsoft.com/office/officeart/2005/8/layout/hierarchy1"/>
    <dgm:cxn modelId="{51D93519-6640-46AC-867F-1F534FEA7BCA}" type="presParOf" srcId="{E6465881-6832-4CFC-93A0-18612EF855F4}" destId="{B6C039F9-4528-43A9-9D23-A12AE5A83851}" srcOrd="0" destOrd="0" presId="urn:microsoft.com/office/officeart/2005/8/layout/hierarchy1"/>
    <dgm:cxn modelId="{73A3868F-4F4A-4A5F-A743-5D326521EF1E}" type="presParOf" srcId="{E6465881-6832-4CFC-93A0-18612EF855F4}" destId="{01774940-97D5-4A51-BF5D-21C1DE3B633F}" srcOrd="1" destOrd="0" presId="urn:microsoft.com/office/officeart/2005/8/layout/hierarchy1"/>
    <dgm:cxn modelId="{7E734D24-12B0-44E1-BD2B-46CBEBF42F3E}" type="presParOf" srcId="{0DED709B-59F9-4B09-8EEA-DE6915867D71}" destId="{01E1D1FA-60ED-4707-B9AB-D635C62F9D1E}" srcOrd="1" destOrd="0" presId="urn:microsoft.com/office/officeart/2005/8/layout/hierarchy1"/>
    <dgm:cxn modelId="{52872FB2-47B8-4743-BF40-279E929933D0}" type="presParOf" srcId="{01E1D1FA-60ED-4707-B9AB-D635C62F9D1E}" destId="{153E4E74-18BF-47D2-99AB-12637638AC7C}" srcOrd="0" destOrd="0" presId="urn:microsoft.com/office/officeart/2005/8/layout/hierarchy1"/>
    <dgm:cxn modelId="{EF0534DF-67D8-4334-8AE2-18039E97DC4D}" type="presParOf" srcId="{01E1D1FA-60ED-4707-B9AB-D635C62F9D1E}" destId="{90AC60E7-EF81-4647-97E0-1387ED2A328B}" srcOrd="1" destOrd="0" presId="urn:microsoft.com/office/officeart/2005/8/layout/hierarchy1"/>
    <dgm:cxn modelId="{29BA24D7-9827-4538-BBF9-056A02EF457B}" type="presParOf" srcId="{90AC60E7-EF81-4647-97E0-1387ED2A328B}" destId="{B586EE9A-0E09-41BD-B00A-6A30B2F3B951}" srcOrd="0" destOrd="0" presId="urn:microsoft.com/office/officeart/2005/8/layout/hierarchy1"/>
    <dgm:cxn modelId="{43CC5C8A-4F6E-49E6-BDA9-BE7E27A40C35}" type="presParOf" srcId="{B586EE9A-0E09-41BD-B00A-6A30B2F3B951}" destId="{A460AD80-AE5D-4D83-A094-24DD4688108C}" srcOrd="0" destOrd="0" presId="urn:microsoft.com/office/officeart/2005/8/layout/hierarchy1"/>
    <dgm:cxn modelId="{C1B413BE-9925-4EC5-873F-FD69B233441F}" type="presParOf" srcId="{B586EE9A-0E09-41BD-B00A-6A30B2F3B951}" destId="{3FB5AFB2-922C-4F98-9CF7-82895DEDDD3E}" srcOrd="1" destOrd="0" presId="urn:microsoft.com/office/officeart/2005/8/layout/hierarchy1"/>
    <dgm:cxn modelId="{0DE52BA7-08C7-489E-8A5B-F38377122B63}" type="presParOf" srcId="{90AC60E7-EF81-4647-97E0-1387ED2A328B}" destId="{4D6E127F-D395-4DD8-BED5-B8A14077BE03}" srcOrd="1" destOrd="0" presId="urn:microsoft.com/office/officeart/2005/8/layout/hierarchy1"/>
    <dgm:cxn modelId="{9CFDAB63-D6EE-446F-87F8-02F478B4B956}" type="presParOf" srcId="{4D6E127F-D395-4DD8-BED5-B8A14077BE03}" destId="{1649A3A5-65AF-4294-AC7E-7579DAE3534F}" srcOrd="0" destOrd="0" presId="urn:microsoft.com/office/officeart/2005/8/layout/hierarchy1"/>
    <dgm:cxn modelId="{66821673-9951-43F3-A931-441F6AED0BDF}" type="presParOf" srcId="{4D6E127F-D395-4DD8-BED5-B8A14077BE03}" destId="{34B570DB-EEF1-4070-8991-57A27EE77E28}" srcOrd="1" destOrd="0" presId="urn:microsoft.com/office/officeart/2005/8/layout/hierarchy1"/>
    <dgm:cxn modelId="{A4FF99FE-048A-4814-92A2-426CACF79BAB}" type="presParOf" srcId="{34B570DB-EEF1-4070-8991-57A27EE77E28}" destId="{7F392797-EE9E-4618-B792-AFC3749FEB99}" srcOrd="0" destOrd="0" presId="urn:microsoft.com/office/officeart/2005/8/layout/hierarchy1"/>
    <dgm:cxn modelId="{C5B11D61-A338-4523-AE84-F6EFAE76FB60}" type="presParOf" srcId="{7F392797-EE9E-4618-B792-AFC3749FEB99}" destId="{DADBB827-2932-45F5-8430-2D61875373B2}" srcOrd="0" destOrd="0" presId="urn:microsoft.com/office/officeart/2005/8/layout/hierarchy1"/>
    <dgm:cxn modelId="{E66DF5DA-2426-4601-BE22-A5BE8DA5BA1F}" type="presParOf" srcId="{7F392797-EE9E-4618-B792-AFC3749FEB99}" destId="{8D74D6A7-8E3E-47B2-AF07-046B7B26C62B}" srcOrd="1" destOrd="0" presId="urn:microsoft.com/office/officeart/2005/8/layout/hierarchy1"/>
    <dgm:cxn modelId="{264A4651-A78E-492B-9F9F-33ABC087F8AB}" type="presParOf" srcId="{34B570DB-EEF1-4070-8991-57A27EE77E28}" destId="{9B7A726C-E460-41A5-ABA8-D94C23C17661}" srcOrd="1" destOrd="0" presId="urn:microsoft.com/office/officeart/2005/8/layout/hierarchy1"/>
    <dgm:cxn modelId="{73D633B7-A1F6-4E54-B17C-23AC77006E83}" type="presParOf" srcId="{9B7A726C-E460-41A5-ABA8-D94C23C17661}" destId="{367331FC-95F9-4A45-AF51-0DA4E31A4863}" srcOrd="0" destOrd="0" presId="urn:microsoft.com/office/officeart/2005/8/layout/hierarchy1"/>
    <dgm:cxn modelId="{F35CB098-F65B-4CEC-9316-2F7CCCD3AF72}" type="presParOf" srcId="{9B7A726C-E460-41A5-ABA8-D94C23C17661}" destId="{87FC343B-4692-42A1-84DB-0719364EA3F3}" srcOrd="1" destOrd="0" presId="urn:microsoft.com/office/officeart/2005/8/layout/hierarchy1"/>
    <dgm:cxn modelId="{A3D64D0F-5DCC-4D11-93F1-CFB22987233C}" type="presParOf" srcId="{87FC343B-4692-42A1-84DB-0719364EA3F3}" destId="{D92AC246-1A0F-4E19-977C-0401BAB037F8}" srcOrd="0" destOrd="0" presId="urn:microsoft.com/office/officeart/2005/8/layout/hierarchy1"/>
    <dgm:cxn modelId="{6838E2FB-714F-40FB-A71E-DD3A1A637DEE}" type="presParOf" srcId="{D92AC246-1A0F-4E19-977C-0401BAB037F8}" destId="{6D205FF3-9EE0-49B9-9AD7-E5B80DEEB5AE}" srcOrd="0" destOrd="0" presId="urn:microsoft.com/office/officeart/2005/8/layout/hierarchy1"/>
    <dgm:cxn modelId="{1317614A-61D7-4170-B4F7-82A8D9FA1A36}" type="presParOf" srcId="{D92AC246-1A0F-4E19-977C-0401BAB037F8}" destId="{F54476CF-3A68-4BDB-9E7A-E96766EE49B1}" srcOrd="1" destOrd="0" presId="urn:microsoft.com/office/officeart/2005/8/layout/hierarchy1"/>
    <dgm:cxn modelId="{4C41264D-5093-488C-A3E0-A976DC4E9B8B}" type="presParOf" srcId="{87FC343B-4692-42A1-84DB-0719364EA3F3}" destId="{A69B557F-62CA-4DA2-8572-4D7CF4A8273B}" srcOrd="1" destOrd="0" presId="urn:microsoft.com/office/officeart/2005/8/layout/hierarchy1"/>
    <dgm:cxn modelId="{AEC9607B-F6F1-4F99-9BD5-E3BBD4BA41D4}" type="presParOf" srcId="{7ED11424-5D98-47E2-A1C8-09E8CB23E50E}" destId="{F238A832-E13B-4CC5-BD9F-E96AA1C76293}" srcOrd="2" destOrd="0" presId="urn:microsoft.com/office/officeart/2005/8/layout/hierarchy1"/>
    <dgm:cxn modelId="{BEAB6A2F-AC5B-4989-9476-2B186A6A42B9}" type="presParOf" srcId="{7ED11424-5D98-47E2-A1C8-09E8CB23E50E}" destId="{3C2BFE29-8D4F-4394-9F88-4DABAE2B863A}" srcOrd="3" destOrd="0" presId="urn:microsoft.com/office/officeart/2005/8/layout/hierarchy1"/>
    <dgm:cxn modelId="{22BB649A-7D1F-4105-9176-B64EBB048CFE}" type="presParOf" srcId="{3C2BFE29-8D4F-4394-9F88-4DABAE2B863A}" destId="{0EF89C5D-05B6-410F-983A-7CCA16E1F77D}" srcOrd="0" destOrd="0" presId="urn:microsoft.com/office/officeart/2005/8/layout/hierarchy1"/>
    <dgm:cxn modelId="{FA23C7CD-D9F8-4DE0-B0F4-4B9DCC53196C}" type="presParOf" srcId="{0EF89C5D-05B6-410F-983A-7CCA16E1F77D}" destId="{CC23AD77-8A1B-4108-8405-C4EBAD9FF5B2}" srcOrd="0" destOrd="0" presId="urn:microsoft.com/office/officeart/2005/8/layout/hierarchy1"/>
    <dgm:cxn modelId="{6E933EE8-5740-4458-9DCE-602F5E5D9398}" type="presParOf" srcId="{0EF89C5D-05B6-410F-983A-7CCA16E1F77D}" destId="{68F5C83C-B6D9-4F58-B1DA-488B13006DDE}" srcOrd="1" destOrd="0" presId="urn:microsoft.com/office/officeart/2005/8/layout/hierarchy1"/>
    <dgm:cxn modelId="{DE69DF70-8A51-44E1-82A2-5E9416423CBF}" type="presParOf" srcId="{3C2BFE29-8D4F-4394-9F88-4DABAE2B863A}" destId="{7EC2B075-CED0-4683-BB94-25F118311CDC}" srcOrd="1" destOrd="0" presId="urn:microsoft.com/office/officeart/2005/8/layout/hierarchy1"/>
    <dgm:cxn modelId="{233AD59E-5ED8-42DC-B75A-8FCF8060B4DF}" type="presParOf" srcId="{7EC2B075-CED0-4683-BB94-25F118311CDC}" destId="{158F5B3B-3F89-4E2A-96E4-1398C867813F}" srcOrd="0" destOrd="0" presId="urn:microsoft.com/office/officeart/2005/8/layout/hierarchy1"/>
    <dgm:cxn modelId="{C021E033-FA5D-4DEB-A292-61F8C0994951}" type="presParOf" srcId="{7EC2B075-CED0-4683-BB94-25F118311CDC}" destId="{FC49C981-888D-486B-A0B0-DA5140EC763C}" srcOrd="1" destOrd="0" presId="urn:microsoft.com/office/officeart/2005/8/layout/hierarchy1"/>
    <dgm:cxn modelId="{5BD96782-74B4-42EB-BD8E-0284B45229BD}" type="presParOf" srcId="{FC49C981-888D-486B-A0B0-DA5140EC763C}" destId="{0DA05447-9D36-459C-A31E-8A56A3916147}" srcOrd="0" destOrd="0" presId="urn:microsoft.com/office/officeart/2005/8/layout/hierarchy1"/>
    <dgm:cxn modelId="{1EA5F6AD-A37C-42AF-90CF-3E8953356D05}" type="presParOf" srcId="{0DA05447-9D36-459C-A31E-8A56A3916147}" destId="{67AF8FBF-798E-4C6D-A0E0-CB8F05DB77D0}" srcOrd="0" destOrd="0" presId="urn:microsoft.com/office/officeart/2005/8/layout/hierarchy1"/>
    <dgm:cxn modelId="{F1776322-C416-49E1-B411-8984A5F36741}" type="presParOf" srcId="{0DA05447-9D36-459C-A31E-8A56A3916147}" destId="{8B34AF3E-BCAF-40F2-8202-980A4803FBC2}" srcOrd="1" destOrd="0" presId="urn:microsoft.com/office/officeart/2005/8/layout/hierarchy1"/>
    <dgm:cxn modelId="{F937E4C2-8965-4CC9-A4AB-5DD4FA25A445}" type="presParOf" srcId="{FC49C981-888D-486B-A0B0-DA5140EC763C}" destId="{1D5DEAC7-3AE7-4309-BDD6-9D02CEECBDBC}" srcOrd="1" destOrd="0" presId="urn:microsoft.com/office/officeart/2005/8/layout/hierarchy1"/>
    <dgm:cxn modelId="{6D234B99-BA7F-4555-BE9E-B7414E56E9D6}" type="presParOf" srcId="{7ED11424-5D98-47E2-A1C8-09E8CB23E50E}" destId="{8548AA11-637B-4FC9-B59B-309BB9DA4D27}" srcOrd="4" destOrd="0" presId="urn:microsoft.com/office/officeart/2005/8/layout/hierarchy1"/>
    <dgm:cxn modelId="{E4DD11D8-07DD-4B83-8D2B-9D25EB558374}" type="presParOf" srcId="{7ED11424-5D98-47E2-A1C8-09E8CB23E50E}" destId="{7676FA9C-5277-466A-9BBB-C4AE1653EC40}" srcOrd="5" destOrd="0" presId="urn:microsoft.com/office/officeart/2005/8/layout/hierarchy1"/>
    <dgm:cxn modelId="{F5AD24A4-5FFC-43F4-AD65-0E6DBE3917B2}" type="presParOf" srcId="{7676FA9C-5277-466A-9BBB-C4AE1653EC40}" destId="{6B73898E-771C-4D33-B657-F6D61C0664C7}" srcOrd="0" destOrd="0" presId="urn:microsoft.com/office/officeart/2005/8/layout/hierarchy1"/>
    <dgm:cxn modelId="{2CC089B7-45F2-46DD-BFA7-71AFD5A676DB}" type="presParOf" srcId="{6B73898E-771C-4D33-B657-F6D61C0664C7}" destId="{F1738187-F5B1-4064-B71A-662A25283163}" srcOrd="0" destOrd="0" presId="urn:microsoft.com/office/officeart/2005/8/layout/hierarchy1"/>
    <dgm:cxn modelId="{A0F28517-F8F9-4CEA-BB67-3D873BCF7143}" type="presParOf" srcId="{6B73898E-771C-4D33-B657-F6D61C0664C7}" destId="{711B07FF-EDBF-4DF1-A64C-860B86659EF0}" srcOrd="1" destOrd="0" presId="urn:microsoft.com/office/officeart/2005/8/layout/hierarchy1"/>
    <dgm:cxn modelId="{929E74B5-796F-4BF2-8EA0-A937C77F01EB}" type="presParOf" srcId="{7676FA9C-5277-466A-9BBB-C4AE1653EC40}" destId="{F7C1EB23-FAC0-43FC-8619-4C85D86CC89D}" srcOrd="1" destOrd="0" presId="urn:microsoft.com/office/officeart/2005/8/layout/hierarchy1"/>
    <dgm:cxn modelId="{302EE6CF-1A2C-4648-A029-660FA2BC7F2F}" type="presParOf" srcId="{F7C1EB23-FAC0-43FC-8619-4C85D86CC89D}" destId="{0165A84E-1B94-4ABD-A40A-63B8FA2C3B4C}" srcOrd="0" destOrd="0" presId="urn:microsoft.com/office/officeart/2005/8/layout/hierarchy1"/>
    <dgm:cxn modelId="{3C5EBD4C-64A6-492D-AFE9-4C67685CC118}" type="presParOf" srcId="{F7C1EB23-FAC0-43FC-8619-4C85D86CC89D}" destId="{AA244E4D-BADA-4D9E-AC24-22FC4F9CB6B7}" srcOrd="1" destOrd="0" presId="urn:microsoft.com/office/officeart/2005/8/layout/hierarchy1"/>
    <dgm:cxn modelId="{244CBAD8-AB23-467E-819B-DC76EC533C4B}" type="presParOf" srcId="{AA244E4D-BADA-4D9E-AC24-22FC4F9CB6B7}" destId="{45DD4170-42B5-4E3B-9639-80890E362294}" srcOrd="0" destOrd="0" presId="urn:microsoft.com/office/officeart/2005/8/layout/hierarchy1"/>
    <dgm:cxn modelId="{948391AD-9FB8-497B-A378-656CEFF41515}" type="presParOf" srcId="{45DD4170-42B5-4E3B-9639-80890E362294}" destId="{EE7458E5-9288-4635-8A4D-0F5D51D8B111}" srcOrd="0" destOrd="0" presId="urn:microsoft.com/office/officeart/2005/8/layout/hierarchy1"/>
    <dgm:cxn modelId="{51A6A900-5343-4C45-A5FB-0E046D1BFD0B}" type="presParOf" srcId="{45DD4170-42B5-4E3B-9639-80890E362294}" destId="{B1ED396A-C85B-4AAB-BA0C-93227CE623D6}" srcOrd="1" destOrd="0" presId="urn:microsoft.com/office/officeart/2005/8/layout/hierarchy1"/>
    <dgm:cxn modelId="{1658B7ED-DF2E-47EF-96A2-48E1CB5D92A4}" type="presParOf" srcId="{AA244E4D-BADA-4D9E-AC24-22FC4F9CB6B7}" destId="{ABE7F9B4-C5E7-4288-BA32-104B974DE472}" srcOrd="1" destOrd="0" presId="urn:microsoft.com/office/officeart/2005/8/layout/hierarchy1"/>
    <dgm:cxn modelId="{769CC8FC-B410-48F2-B988-24BBAC50CCB6}" type="presParOf" srcId="{7ED11424-5D98-47E2-A1C8-09E8CB23E50E}" destId="{D1D0657F-443B-4CB4-82DA-3152C1067701}" srcOrd="6" destOrd="0" presId="urn:microsoft.com/office/officeart/2005/8/layout/hierarchy1"/>
    <dgm:cxn modelId="{9CE394FF-DF41-4925-95DA-246F6E269F99}" type="presParOf" srcId="{7ED11424-5D98-47E2-A1C8-09E8CB23E50E}" destId="{16E2815D-D729-4ED0-B7A8-05A3B9410620}" srcOrd="7" destOrd="0" presId="urn:microsoft.com/office/officeart/2005/8/layout/hierarchy1"/>
    <dgm:cxn modelId="{F0A5D775-7697-4AE3-906D-D270F27A38C0}" type="presParOf" srcId="{16E2815D-D729-4ED0-B7A8-05A3B9410620}" destId="{68761C10-3811-454C-9F3D-EDAC70B908D7}" srcOrd="0" destOrd="0" presId="urn:microsoft.com/office/officeart/2005/8/layout/hierarchy1"/>
    <dgm:cxn modelId="{454EE873-9163-445A-B6A8-EB102B42D986}" type="presParOf" srcId="{68761C10-3811-454C-9F3D-EDAC70B908D7}" destId="{958C1A9E-1E1E-4484-A815-0503D15AA8E3}" srcOrd="0" destOrd="0" presId="urn:microsoft.com/office/officeart/2005/8/layout/hierarchy1"/>
    <dgm:cxn modelId="{8F257BA9-1BEF-464B-A4A0-F94A6D128F8B}" type="presParOf" srcId="{68761C10-3811-454C-9F3D-EDAC70B908D7}" destId="{715EA7F7-4738-4329-9FC2-98F825F518DE}" srcOrd="1" destOrd="0" presId="urn:microsoft.com/office/officeart/2005/8/layout/hierarchy1"/>
    <dgm:cxn modelId="{CD07CA7C-6947-4FD6-8DFA-2541501D98F1}" type="presParOf" srcId="{16E2815D-D729-4ED0-B7A8-05A3B9410620}" destId="{B942DEA6-9A9D-4F49-8860-BF268213AF37}" srcOrd="1" destOrd="0" presId="urn:microsoft.com/office/officeart/2005/8/layout/hierarchy1"/>
    <dgm:cxn modelId="{F3AF92F5-FECB-4744-8E8A-F7007196FAD1}" type="presParOf" srcId="{B942DEA6-9A9D-4F49-8860-BF268213AF37}" destId="{0C8F7A25-0BB8-4741-97E3-1F3BA3573F64}" srcOrd="0" destOrd="0" presId="urn:microsoft.com/office/officeart/2005/8/layout/hierarchy1"/>
    <dgm:cxn modelId="{EC546C75-8415-424D-8086-A4D35495E400}" type="presParOf" srcId="{B942DEA6-9A9D-4F49-8860-BF268213AF37}" destId="{658EA84C-4FA9-423F-8B89-9431F6F9D8D2}" srcOrd="1" destOrd="0" presId="urn:microsoft.com/office/officeart/2005/8/layout/hierarchy1"/>
    <dgm:cxn modelId="{27089642-B933-4ADE-90EF-C159E816844E}" type="presParOf" srcId="{658EA84C-4FA9-423F-8B89-9431F6F9D8D2}" destId="{75D45E9B-9529-4FE1-A2E7-FBD2006F36C2}" srcOrd="0" destOrd="0" presId="urn:microsoft.com/office/officeart/2005/8/layout/hierarchy1"/>
    <dgm:cxn modelId="{689485B2-E196-4FF1-B559-1216AD66BBA7}" type="presParOf" srcId="{75D45E9B-9529-4FE1-A2E7-FBD2006F36C2}" destId="{6EBFEC84-E02C-479C-862C-439778D1AC9B}" srcOrd="0" destOrd="0" presId="urn:microsoft.com/office/officeart/2005/8/layout/hierarchy1"/>
    <dgm:cxn modelId="{99844155-6D21-4E82-94D0-EF482B97E244}" type="presParOf" srcId="{75D45E9B-9529-4FE1-A2E7-FBD2006F36C2}" destId="{EC09ADBB-9E1C-43A7-B698-2CF779114374}" srcOrd="1" destOrd="0" presId="urn:microsoft.com/office/officeart/2005/8/layout/hierarchy1"/>
    <dgm:cxn modelId="{FB8DF329-9E24-4C59-BC67-1F815D36224F}" type="presParOf" srcId="{658EA84C-4FA9-423F-8B89-9431F6F9D8D2}" destId="{2498E11F-6B95-4448-9F84-FA3C5CC6C7C2}" srcOrd="1" destOrd="0" presId="urn:microsoft.com/office/officeart/2005/8/layout/hierarchy1"/>
    <dgm:cxn modelId="{39B7B585-91D6-4007-8753-4CCF1304FF9F}" type="presParOf" srcId="{7ED11424-5D98-47E2-A1C8-09E8CB23E50E}" destId="{46C4F1CB-692B-4A9B-A2D1-FC1A8503C398}" srcOrd="8" destOrd="0" presId="urn:microsoft.com/office/officeart/2005/8/layout/hierarchy1"/>
    <dgm:cxn modelId="{2EEAFF7D-D0F4-4D84-A4BC-F18F69F2CB22}" type="presParOf" srcId="{7ED11424-5D98-47E2-A1C8-09E8CB23E50E}" destId="{C0EA623B-28C6-45F6-B1F7-59D320AE5F92}" srcOrd="9" destOrd="0" presId="urn:microsoft.com/office/officeart/2005/8/layout/hierarchy1"/>
    <dgm:cxn modelId="{2CC9EC30-1A20-4B00-9C79-6686403B9F62}" type="presParOf" srcId="{C0EA623B-28C6-45F6-B1F7-59D320AE5F92}" destId="{D739C1D9-7782-4354-BD2F-ED3DFE91512F}" srcOrd="0" destOrd="0" presId="urn:microsoft.com/office/officeart/2005/8/layout/hierarchy1"/>
    <dgm:cxn modelId="{507CD63D-8421-4A73-8892-29CFB0939FAD}" type="presParOf" srcId="{D739C1D9-7782-4354-BD2F-ED3DFE91512F}" destId="{8B986DC2-191F-4289-B87D-37D44AFA30F2}" srcOrd="0" destOrd="0" presId="urn:microsoft.com/office/officeart/2005/8/layout/hierarchy1"/>
    <dgm:cxn modelId="{FB3D176E-BF78-4E86-B66A-C0810A1226CD}" type="presParOf" srcId="{D739C1D9-7782-4354-BD2F-ED3DFE91512F}" destId="{11AE31C0-3165-4521-B36F-2638805BD497}" srcOrd="1" destOrd="0" presId="urn:microsoft.com/office/officeart/2005/8/layout/hierarchy1"/>
    <dgm:cxn modelId="{BE920920-4442-494C-AD1A-40F44662A471}" type="presParOf" srcId="{C0EA623B-28C6-45F6-B1F7-59D320AE5F92}" destId="{25C30AAE-0109-418F-A4BE-AF3B12A4C853}" srcOrd="1" destOrd="0" presId="urn:microsoft.com/office/officeart/2005/8/layout/hierarchy1"/>
    <dgm:cxn modelId="{3D55DC7C-4652-4A51-A1B7-2406FBFE894C}" type="presParOf" srcId="{25C30AAE-0109-418F-A4BE-AF3B12A4C853}" destId="{070E2695-ABDE-4BD5-8061-D511928B962C}" srcOrd="0" destOrd="0" presId="urn:microsoft.com/office/officeart/2005/8/layout/hierarchy1"/>
    <dgm:cxn modelId="{C99B54C9-9872-4025-839D-1DC19AA7295F}" type="presParOf" srcId="{25C30AAE-0109-418F-A4BE-AF3B12A4C853}" destId="{A845CBDA-6890-46FB-B700-E4EA3900729D}" srcOrd="1" destOrd="0" presId="urn:microsoft.com/office/officeart/2005/8/layout/hierarchy1"/>
    <dgm:cxn modelId="{EAF4A0BF-C1FD-4D0C-9AE2-53818CCBA25F}" type="presParOf" srcId="{A845CBDA-6890-46FB-B700-E4EA3900729D}" destId="{25F84CBD-37F6-4915-A850-4320CC8C9D79}" srcOrd="0" destOrd="0" presId="urn:microsoft.com/office/officeart/2005/8/layout/hierarchy1"/>
    <dgm:cxn modelId="{D35F371A-79C1-42AD-822A-F86DC7A6D6EA}" type="presParOf" srcId="{25F84CBD-37F6-4915-A850-4320CC8C9D79}" destId="{93B82D09-5645-4A50-A962-3E59A2C2DC5E}" srcOrd="0" destOrd="0" presId="urn:microsoft.com/office/officeart/2005/8/layout/hierarchy1"/>
    <dgm:cxn modelId="{1795413F-C1EB-4732-8B1C-DFCDA342717A}" type="presParOf" srcId="{25F84CBD-37F6-4915-A850-4320CC8C9D79}" destId="{B1C60036-D7DB-42B2-9527-A5990390B037}" srcOrd="1" destOrd="0" presId="urn:microsoft.com/office/officeart/2005/8/layout/hierarchy1"/>
    <dgm:cxn modelId="{5A578E84-F0DF-4D3B-BAE1-47C3822E9261}" type="presParOf" srcId="{A845CBDA-6890-46FB-B700-E4EA3900729D}" destId="{2B321015-6C61-45D2-B758-5E48BCE77D19}" srcOrd="1" destOrd="0" presId="urn:microsoft.com/office/officeart/2005/8/layout/hierarchy1"/>
    <dgm:cxn modelId="{FFB4E348-A181-4BF0-982E-1339BE89E49F}" type="presParOf" srcId="{2B321015-6C61-45D2-B758-5E48BCE77D19}" destId="{96366058-BF58-490D-9F5A-B166FC5F145B}" srcOrd="0" destOrd="0" presId="urn:microsoft.com/office/officeart/2005/8/layout/hierarchy1"/>
    <dgm:cxn modelId="{15E693D3-CD1C-4876-8023-B81F7B1E881F}" type="presParOf" srcId="{2B321015-6C61-45D2-B758-5E48BCE77D19}" destId="{832E0DB8-A0D0-4AEE-8784-3574D37226E0}" srcOrd="1" destOrd="0" presId="urn:microsoft.com/office/officeart/2005/8/layout/hierarchy1"/>
    <dgm:cxn modelId="{95219187-1A33-4012-8D7B-0FF2654A73DA}" type="presParOf" srcId="{832E0DB8-A0D0-4AEE-8784-3574D37226E0}" destId="{8294A11B-A801-46F1-BFFC-1CBC022DFB56}" srcOrd="0" destOrd="0" presId="urn:microsoft.com/office/officeart/2005/8/layout/hierarchy1"/>
    <dgm:cxn modelId="{ED19086F-7639-418C-96D9-37ACE381F31B}" type="presParOf" srcId="{8294A11B-A801-46F1-BFFC-1CBC022DFB56}" destId="{71D5CD69-BA4E-4376-B4C4-F34FE2913563}" srcOrd="0" destOrd="0" presId="urn:microsoft.com/office/officeart/2005/8/layout/hierarchy1"/>
    <dgm:cxn modelId="{E71ECC55-AAA8-4DC0-B429-CE1E8D2B0D9F}" type="presParOf" srcId="{8294A11B-A801-46F1-BFFC-1CBC022DFB56}" destId="{00B38927-99D7-486C-94C9-F012EA7A730F}" srcOrd="1" destOrd="0" presId="urn:microsoft.com/office/officeart/2005/8/layout/hierarchy1"/>
    <dgm:cxn modelId="{A5DEA068-7018-4540-A788-E0C844D62F8D}" type="presParOf" srcId="{832E0DB8-A0D0-4AEE-8784-3574D37226E0}" destId="{349E7135-446C-496C-B37D-1D5197E077C1}" srcOrd="1" destOrd="0" presId="urn:microsoft.com/office/officeart/2005/8/layout/hierarchy1"/>
    <dgm:cxn modelId="{31572B80-60FA-4683-8199-8748241782C5}" type="presParOf" srcId="{7ED11424-5D98-47E2-A1C8-09E8CB23E50E}" destId="{510E1FAC-E643-4002-82DF-C6B170902ECB}" srcOrd="10" destOrd="0" presId="urn:microsoft.com/office/officeart/2005/8/layout/hierarchy1"/>
    <dgm:cxn modelId="{56FDE65F-2B86-453D-9756-C0FB3937B02C}" type="presParOf" srcId="{7ED11424-5D98-47E2-A1C8-09E8CB23E50E}" destId="{8FC76A21-14F3-4783-8816-D9C2C223DCC1}" srcOrd="11" destOrd="0" presId="urn:microsoft.com/office/officeart/2005/8/layout/hierarchy1"/>
    <dgm:cxn modelId="{F1E56C1B-52BD-4784-ACC0-C6DFA4354886}" type="presParOf" srcId="{8FC76A21-14F3-4783-8816-D9C2C223DCC1}" destId="{673E6C82-2D38-45E1-884A-1D9EA97A1E39}" srcOrd="0" destOrd="0" presId="urn:microsoft.com/office/officeart/2005/8/layout/hierarchy1"/>
    <dgm:cxn modelId="{5CA4F1AD-5AC5-44A6-A5DD-6C7AAE90F7B2}" type="presParOf" srcId="{673E6C82-2D38-45E1-884A-1D9EA97A1E39}" destId="{9C69A157-A418-49B2-9E94-E21723307F3C}" srcOrd="0" destOrd="0" presId="urn:microsoft.com/office/officeart/2005/8/layout/hierarchy1"/>
    <dgm:cxn modelId="{15359DD3-2986-40AC-8A02-8C406047B105}" type="presParOf" srcId="{673E6C82-2D38-45E1-884A-1D9EA97A1E39}" destId="{40AA4C82-3F68-4192-8C4C-B59AD3CCC358}" srcOrd="1" destOrd="0" presId="urn:microsoft.com/office/officeart/2005/8/layout/hierarchy1"/>
    <dgm:cxn modelId="{8578540D-E9AA-474C-A314-E7BBC6378FBE}" type="presParOf" srcId="{8FC76A21-14F3-4783-8816-D9C2C223DCC1}" destId="{6173C7D0-12DF-4A27-A854-9169EA11B13A}" srcOrd="1" destOrd="0" presId="urn:microsoft.com/office/officeart/2005/8/layout/hierarchy1"/>
    <dgm:cxn modelId="{5EFEBEC8-E1CD-4573-AF96-EB72E7A647DC}" type="presParOf" srcId="{6173C7D0-12DF-4A27-A854-9169EA11B13A}" destId="{893C37B2-3DF7-4CFA-BAD1-63D4304AFD43}" srcOrd="0" destOrd="0" presId="urn:microsoft.com/office/officeart/2005/8/layout/hierarchy1"/>
    <dgm:cxn modelId="{CCDA335B-5AEE-4EAE-A0EA-45A543E67CFF}" type="presParOf" srcId="{6173C7D0-12DF-4A27-A854-9169EA11B13A}" destId="{F1FA1D51-DFA4-4BF2-8172-D5659EC4077A}" srcOrd="1" destOrd="0" presId="urn:microsoft.com/office/officeart/2005/8/layout/hierarchy1"/>
    <dgm:cxn modelId="{3B209B00-DC6A-4D96-9764-7DCD35C37564}" type="presParOf" srcId="{F1FA1D51-DFA4-4BF2-8172-D5659EC4077A}" destId="{47387185-00C3-415D-9BF7-19BB0F4210D4}" srcOrd="0" destOrd="0" presId="urn:microsoft.com/office/officeart/2005/8/layout/hierarchy1"/>
    <dgm:cxn modelId="{3694DC61-D287-41E2-971B-3F04147E8611}" type="presParOf" srcId="{47387185-00C3-415D-9BF7-19BB0F4210D4}" destId="{10B82977-60BC-4D85-A88A-C4AF7DA3D8C8}" srcOrd="0" destOrd="0" presId="urn:microsoft.com/office/officeart/2005/8/layout/hierarchy1"/>
    <dgm:cxn modelId="{ECAA6341-D636-4852-B3C0-7217D83A8FE5}" type="presParOf" srcId="{47387185-00C3-415D-9BF7-19BB0F4210D4}" destId="{70B68904-296E-4119-BD25-1DD975CF421B}" srcOrd="1" destOrd="0" presId="urn:microsoft.com/office/officeart/2005/8/layout/hierarchy1"/>
    <dgm:cxn modelId="{99A2F039-9E9F-4704-8F8C-2B017737ABCD}" type="presParOf" srcId="{F1FA1D51-DFA4-4BF2-8172-D5659EC4077A}" destId="{12941527-211B-4CCE-8CA5-DCCB152459CC}" srcOrd="1" destOrd="0" presId="urn:microsoft.com/office/officeart/2005/8/layout/hierarchy1"/>
    <dgm:cxn modelId="{18D98D5B-559E-436B-BD87-4E1B3486FEEC}" type="presParOf" srcId="{12941527-211B-4CCE-8CA5-DCCB152459CC}" destId="{69BADAF0-FF34-49C0-8951-668B161C5F7D}" srcOrd="0" destOrd="0" presId="urn:microsoft.com/office/officeart/2005/8/layout/hierarchy1"/>
    <dgm:cxn modelId="{B0D37808-411B-400E-9A54-9D476FBE2B32}" type="presParOf" srcId="{12941527-211B-4CCE-8CA5-DCCB152459CC}" destId="{312D58B6-0A7B-445F-A91E-658FD8385D37}" srcOrd="1" destOrd="0" presId="urn:microsoft.com/office/officeart/2005/8/layout/hierarchy1"/>
    <dgm:cxn modelId="{3FEA44FE-DFC0-41CF-9DBD-01622B5D498A}" type="presParOf" srcId="{312D58B6-0A7B-445F-A91E-658FD8385D37}" destId="{D66EDCA2-42CB-4980-8655-E9FE12CC1E91}" srcOrd="0" destOrd="0" presId="urn:microsoft.com/office/officeart/2005/8/layout/hierarchy1"/>
    <dgm:cxn modelId="{2F466F01-8A44-44E9-B996-A59AA364FF60}" type="presParOf" srcId="{D66EDCA2-42CB-4980-8655-E9FE12CC1E91}" destId="{5AA0D248-148C-478B-8975-13DCDA2F4E1F}" srcOrd="0" destOrd="0" presId="urn:microsoft.com/office/officeart/2005/8/layout/hierarchy1"/>
    <dgm:cxn modelId="{A19BBFDF-6E93-489F-8E1D-2D6B0781F57E}" type="presParOf" srcId="{D66EDCA2-42CB-4980-8655-E9FE12CC1E91}" destId="{175AAB6D-2767-425D-A812-D97FCCA63128}" srcOrd="1" destOrd="0" presId="urn:microsoft.com/office/officeart/2005/8/layout/hierarchy1"/>
    <dgm:cxn modelId="{8692B8BD-AB5A-409B-9211-28E9887024DC}" type="presParOf" srcId="{312D58B6-0A7B-445F-A91E-658FD8385D37}" destId="{17022054-F221-4340-876B-6E92519E0059}" srcOrd="1" destOrd="0" presId="urn:microsoft.com/office/officeart/2005/8/layout/hierarchy1"/>
    <dgm:cxn modelId="{9C94DFB6-E47B-4636-B8E9-5C95B1146DD8}" type="presParOf" srcId="{6173C7D0-12DF-4A27-A854-9169EA11B13A}" destId="{3D138D62-5236-4B63-9909-5CF25605E7B5}" srcOrd="2" destOrd="0" presId="urn:microsoft.com/office/officeart/2005/8/layout/hierarchy1"/>
    <dgm:cxn modelId="{E04B56F4-7972-4C43-8604-B417587AAE2D}" type="presParOf" srcId="{6173C7D0-12DF-4A27-A854-9169EA11B13A}" destId="{98A4E017-3974-4AC8-9DDF-E84CCE6AF1F4}" srcOrd="3" destOrd="0" presId="urn:microsoft.com/office/officeart/2005/8/layout/hierarchy1"/>
    <dgm:cxn modelId="{1F81DE4E-6BE0-4EDE-A546-F38A4AE445C9}" type="presParOf" srcId="{98A4E017-3974-4AC8-9DDF-E84CCE6AF1F4}" destId="{5897F991-4572-4045-8E60-8E2F3D1EEDC5}" srcOrd="0" destOrd="0" presId="urn:microsoft.com/office/officeart/2005/8/layout/hierarchy1"/>
    <dgm:cxn modelId="{73752D36-B819-4C8C-A963-346C87C6C639}" type="presParOf" srcId="{5897F991-4572-4045-8E60-8E2F3D1EEDC5}" destId="{453448C6-6A85-441F-8A1F-F88714B768FC}" srcOrd="0" destOrd="0" presId="urn:microsoft.com/office/officeart/2005/8/layout/hierarchy1"/>
    <dgm:cxn modelId="{94E8AD2D-CF30-4A6F-B7F2-21BF8D65807C}" type="presParOf" srcId="{5897F991-4572-4045-8E60-8E2F3D1EEDC5}" destId="{ECCEA67A-0D5A-424A-ACB4-C7210A37A672}" srcOrd="1" destOrd="0" presId="urn:microsoft.com/office/officeart/2005/8/layout/hierarchy1"/>
    <dgm:cxn modelId="{7E2FFF2E-2004-42CF-A3BD-79DC0AEBF947}" type="presParOf" srcId="{98A4E017-3974-4AC8-9DDF-E84CCE6AF1F4}" destId="{94D855DA-CBC8-42A7-9156-AB6512FBE934}" srcOrd="1" destOrd="0" presId="urn:microsoft.com/office/officeart/2005/8/layout/hierarchy1"/>
    <dgm:cxn modelId="{FFD9BE47-FD75-4084-9AED-153731070249}" type="presParOf" srcId="{94D855DA-CBC8-42A7-9156-AB6512FBE934}" destId="{470F433A-E82B-4D1A-B8C6-31B557E47052}" srcOrd="0" destOrd="0" presId="urn:microsoft.com/office/officeart/2005/8/layout/hierarchy1"/>
    <dgm:cxn modelId="{2F3BFD6B-8BD4-49E0-9818-693D3B7E632E}" type="presParOf" srcId="{94D855DA-CBC8-42A7-9156-AB6512FBE934}" destId="{053E9C47-6C7B-4887-9569-7E39A907D360}" srcOrd="1" destOrd="0" presId="urn:microsoft.com/office/officeart/2005/8/layout/hierarchy1"/>
    <dgm:cxn modelId="{241E7611-84C0-419D-A6A7-1C38B110D1B6}" type="presParOf" srcId="{053E9C47-6C7B-4887-9569-7E39A907D360}" destId="{806E1736-54E2-462A-9576-F24AD06491D2}" srcOrd="0" destOrd="0" presId="urn:microsoft.com/office/officeart/2005/8/layout/hierarchy1"/>
    <dgm:cxn modelId="{062C9CAA-6B36-4B2A-BDDC-C4B8CDE34CA5}" type="presParOf" srcId="{806E1736-54E2-462A-9576-F24AD06491D2}" destId="{A301DE79-58FE-43BA-8550-ABB67540C318}" srcOrd="0" destOrd="0" presId="urn:microsoft.com/office/officeart/2005/8/layout/hierarchy1"/>
    <dgm:cxn modelId="{6809DB93-0718-4755-B0F5-B46B9A354182}" type="presParOf" srcId="{806E1736-54E2-462A-9576-F24AD06491D2}" destId="{93F086A1-517E-48F8-8003-219C6703093D}" srcOrd="1" destOrd="0" presId="urn:microsoft.com/office/officeart/2005/8/layout/hierarchy1"/>
    <dgm:cxn modelId="{B17587DC-DB66-485F-B4FC-EAC673C4512D}" type="presParOf" srcId="{053E9C47-6C7B-4887-9569-7E39A907D360}" destId="{2F117E97-526D-4E79-8E10-B5D13621C37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F433A-E82B-4D1A-B8C6-31B557E47052}">
      <dsp:nvSpPr>
        <dsp:cNvPr id="0" name=""/>
        <dsp:cNvSpPr/>
      </dsp:nvSpPr>
      <dsp:spPr>
        <a:xfrm>
          <a:off x="10316850" y="3142980"/>
          <a:ext cx="170018" cy="377769"/>
        </a:xfrm>
        <a:custGeom>
          <a:avLst/>
          <a:gdLst/>
          <a:ahLst/>
          <a:cxnLst/>
          <a:rect l="0" t="0" r="0" b="0"/>
          <a:pathLst>
            <a:path>
              <a:moveTo>
                <a:pt x="0" y="0"/>
              </a:moveTo>
              <a:lnTo>
                <a:pt x="0" y="229125"/>
              </a:lnTo>
              <a:lnTo>
                <a:pt x="170018" y="229125"/>
              </a:lnTo>
              <a:lnTo>
                <a:pt x="170018" y="377769"/>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138D62-5236-4B63-9909-5CF25605E7B5}">
      <dsp:nvSpPr>
        <dsp:cNvPr id="0" name=""/>
        <dsp:cNvSpPr/>
      </dsp:nvSpPr>
      <dsp:spPr>
        <a:xfrm>
          <a:off x="10179753" y="2213429"/>
          <a:ext cx="91440" cy="403109"/>
        </a:xfrm>
        <a:custGeom>
          <a:avLst/>
          <a:gdLst/>
          <a:ahLst/>
          <a:cxnLst/>
          <a:rect l="0" t="0" r="0" b="0"/>
          <a:pathLst>
            <a:path>
              <a:moveTo>
                <a:pt x="45720" y="0"/>
              </a:moveTo>
              <a:lnTo>
                <a:pt x="45720" y="254465"/>
              </a:lnTo>
              <a:lnTo>
                <a:pt x="137097" y="254465"/>
              </a:lnTo>
              <a:lnTo>
                <a:pt x="137097" y="403109"/>
              </a:lnTo>
            </a:path>
          </a:pathLst>
        </a:custGeom>
        <a:noFill/>
        <a:ln w="1905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BADAF0-FF34-49C0-8951-668B161C5F7D}">
      <dsp:nvSpPr>
        <dsp:cNvPr id="0" name=""/>
        <dsp:cNvSpPr/>
      </dsp:nvSpPr>
      <dsp:spPr>
        <a:xfrm>
          <a:off x="9131523" y="3147137"/>
          <a:ext cx="112495" cy="397709"/>
        </a:xfrm>
        <a:custGeom>
          <a:avLst/>
          <a:gdLst/>
          <a:ahLst/>
          <a:cxnLst/>
          <a:rect l="0" t="0" r="0" b="0"/>
          <a:pathLst>
            <a:path>
              <a:moveTo>
                <a:pt x="0" y="0"/>
              </a:moveTo>
              <a:lnTo>
                <a:pt x="0" y="249065"/>
              </a:lnTo>
              <a:lnTo>
                <a:pt x="112495" y="249065"/>
              </a:lnTo>
              <a:lnTo>
                <a:pt x="112495" y="397709"/>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3C37B2-3DF7-4CFA-BAD1-63D4304AFD43}">
      <dsp:nvSpPr>
        <dsp:cNvPr id="0" name=""/>
        <dsp:cNvSpPr/>
      </dsp:nvSpPr>
      <dsp:spPr>
        <a:xfrm>
          <a:off x="9131523" y="2213429"/>
          <a:ext cx="1093950" cy="407266"/>
        </a:xfrm>
        <a:custGeom>
          <a:avLst/>
          <a:gdLst/>
          <a:ahLst/>
          <a:cxnLst/>
          <a:rect l="0" t="0" r="0" b="0"/>
          <a:pathLst>
            <a:path>
              <a:moveTo>
                <a:pt x="1093950" y="0"/>
              </a:moveTo>
              <a:lnTo>
                <a:pt x="1093950" y="258622"/>
              </a:lnTo>
              <a:lnTo>
                <a:pt x="0" y="258622"/>
              </a:lnTo>
              <a:lnTo>
                <a:pt x="0" y="407266"/>
              </a:lnTo>
            </a:path>
          </a:pathLst>
        </a:custGeom>
        <a:noFill/>
        <a:ln w="1905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0E1FAC-E643-4002-82DF-C6B170902ECB}">
      <dsp:nvSpPr>
        <dsp:cNvPr id="0" name=""/>
        <dsp:cNvSpPr/>
      </dsp:nvSpPr>
      <dsp:spPr>
        <a:xfrm>
          <a:off x="5562371" y="1020465"/>
          <a:ext cx="4663102" cy="465730"/>
        </a:xfrm>
        <a:custGeom>
          <a:avLst/>
          <a:gdLst/>
          <a:ahLst/>
          <a:cxnLst/>
          <a:rect l="0" t="0" r="0" b="0"/>
          <a:pathLst>
            <a:path>
              <a:moveTo>
                <a:pt x="0" y="0"/>
              </a:moveTo>
              <a:lnTo>
                <a:pt x="0" y="317086"/>
              </a:lnTo>
              <a:lnTo>
                <a:pt x="4663102" y="317086"/>
              </a:lnTo>
              <a:lnTo>
                <a:pt x="4663102" y="465730"/>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366058-BF58-490D-9F5A-B166FC5F145B}">
      <dsp:nvSpPr>
        <dsp:cNvPr id="0" name=""/>
        <dsp:cNvSpPr/>
      </dsp:nvSpPr>
      <dsp:spPr>
        <a:xfrm>
          <a:off x="7983735" y="3223044"/>
          <a:ext cx="91440" cy="375324"/>
        </a:xfrm>
        <a:custGeom>
          <a:avLst/>
          <a:gdLst/>
          <a:ahLst/>
          <a:cxnLst/>
          <a:rect l="0" t="0" r="0" b="0"/>
          <a:pathLst>
            <a:path>
              <a:moveTo>
                <a:pt x="66162" y="0"/>
              </a:moveTo>
              <a:lnTo>
                <a:pt x="66162" y="226680"/>
              </a:lnTo>
              <a:lnTo>
                <a:pt x="45720" y="226680"/>
              </a:lnTo>
              <a:lnTo>
                <a:pt x="45720" y="375324"/>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0E2695-ABDE-4BD5-8061-D511928B962C}">
      <dsp:nvSpPr>
        <dsp:cNvPr id="0" name=""/>
        <dsp:cNvSpPr/>
      </dsp:nvSpPr>
      <dsp:spPr>
        <a:xfrm>
          <a:off x="8004177" y="2203526"/>
          <a:ext cx="91440" cy="380938"/>
        </a:xfrm>
        <a:custGeom>
          <a:avLst/>
          <a:gdLst/>
          <a:ahLst/>
          <a:cxnLst/>
          <a:rect l="0" t="0" r="0" b="0"/>
          <a:pathLst>
            <a:path>
              <a:moveTo>
                <a:pt x="109035" y="0"/>
              </a:moveTo>
              <a:lnTo>
                <a:pt x="109035" y="232294"/>
              </a:lnTo>
              <a:lnTo>
                <a:pt x="45720" y="232294"/>
              </a:lnTo>
              <a:lnTo>
                <a:pt x="45720" y="380938"/>
              </a:lnTo>
            </a:path>
          </a:pathLst>
        </a:custGeom>
        <a:noFill/>
        <a:ln w="1905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C4F1CB-692B-4A9B-A2D1-FC1A8503C398}">
      <dsp:nvSpPr>
        <dsp:cNvPr id="0" name=""/>
        <dsp:cNvSpPr/>
      </dsp:nvSpPr>
      <dsp:spPr>
        <a:xfrm>
          <a:off x="5562371" y="1020465"/>
          <a:ext cx="2550842" cy="502960"/>
        </a:xfrm>
        <a:custGeom>
          <a:avLst/>
          <a:gdLst/>
          <a:ahLst/>
          <a:cxnLst/>
          <a:rect l="0" t="0" r="0" b="0"/>
          <a:pathLst>
            <a:path>
              <a:moveTo>
                <a:pt x="0" y="0"/>
              </a:moveTo>
              <a:lnTo>
                <a:pt x="0" y="354316"/>
              </a:lnTo>
              <a:lnTo>
                <a:pt x="2550842" y="354316"/>
              </a:lnTo>
              <a:lnTo>
                <a:pt x="2550842" y="502960"/>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8F7A25-0BB8-4741-97E3-1F3BA3573F64}">
      <dsp:nvSpPr>
        <dsp:cNvPr id="0" name=""/>
        <dsp:cNvSpPr/>
      </dsp:nvSpPr>
      <dsp:spPr>
        <a:xfrm>
          <a:off x="6240029" y="2205930"/>
          <a:ext cx="424067" cy="365328"/>
        </a:xfrm>
        <a:custGeom>
          <a:avLst/>
          <a:gdLst/>
          <a:ahLst/>
          <a:cxnLst/>
          <a:rect l="0" t="0" r="0" b="0"/>
          <a:pathLst>
            <a:path>
              <a:moveTo>
                <a:pt x="424067" y="0"/>
              </a:moveTo>
              <a:lnTo>
                <a:pt x="424067" y="216684"/>
              </a:lnTo>
              <a:lnTo>
                <a:pt x="0" y="216684"/>
              </a:lnTo>
              <a:lnTo>
                <a:pt x="0" y="365328"/>
              </a:lnTo>
            </a:path>
          </a:pathLst>
        </a:custGeom>
        <a:noFill/>
        <a:ln w="1905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D0657F-443B-4CB4-82DA-3152C1067701}">
      <dsp:nvSpPr>
        <dsp:cNvPr id="0" name=""/>
        <dsp:cNvSpPr/>
      </dsp:nvSpPr>
      <dsp:spPr>
        <a:xfrm>
          <a:off x="5562371" y="1020465"/>
          <a:ext cx="1101725" cy="516868"/>
        </a:xfrm>
        <a:custGeom>
          <a:avLst/>
          <a:gdLst/>
          <a:ahLst/>
          <a:cxnLst/>
          <a:rect l="0" t="0" r="0" b="0"/>
          <a:pathLst>
            <a:path>
              <a:moveTo>
                <a:pt x="0" y="0"/>
              </a:moveTo>
              <a:lnTo>
                <a:pt x="0" y="368224"/>
              </a:lnTo>
              <a:lnTo>
                <a:pt x="1101725" y="368224"/>
              </a:lnTo>
              <a:lnTo>
                <a:pt x="1101725" y="516868"/>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65A84E-1B94-4ABD-A40A-63B8FA2C3B4C}">
      <dsp:nvSpPr>
        <dsp:cNvPr id="0" name=""/>
        <dsp:cNvSpPr/>
      </dsp:nvSpPr>
      <dsp:spPr>
        <a:xfrm>
          <a:off x="4802714" y="2149799"/>
          <a:ext cx="276063" cy="393256"/>
        </a:xfrm>
        <a:custGeom>
          <a:avLst/>
          <a:gdLst/>
          <a:ahLst/>
          <a:cxnLst/>
          <a:rect l="0" t="0" r="0" b="0"/>
          <a:pathLst>
            <a:path>
              <a:moveTo>
                <a:pt x="276063" y="0"/>
              </a:moveTo>
              <a:lnTo>
                <a:pt x="276063" y="244612"/>
              </a:lnTo>
              <a:lnTo>
                <a:pt x="0" y="244612"/>
              </a:lnTo>
              <a:lnTo>
                <a:pt x="0" y="393256"/>
              </a:lnTo>
            </a:path>
          </a:pathLst>
        </a:custGeom>
        <a:noFill/>
        <a:ln w="1905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48AA11-637B-4FC9-B59B-309BB9DA4D27}">
      <dsp:nvSpPr>
        <dsp:cNvPr id="0" name=""/>
        <dsp:cNvSpPr/>
      </dsp:nvSpPr>
      <dsp:spPr>
        <a:xfrm>
          <a:off x="5078778" y="1020465"/>
          <a:ext cx="483593" cy="458262"/>
        </a:xfrm>
        <a:custGeom>
          <a:avLst/>
          <a:gdLst/>
          <a:ahLst/>
          <a:cxnLst/>
          <a:rect l="0" t="0" r="0" b="0"/>
          <a:pathLst>
            <a:path>
              <a:moveTo>
                <a:pt x="483593" y="0"/>
              </a:moveTo>
              <a:lnTo>
                <a:pt x="483593" y="309618"/>
              </a:lnTo>
              <a:lnTo>
                <a:pt x="0" y="309618"/>
              </a:lnTo>
              <a:lnTo>
                <a:pt x="0" y="458262"/>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8F5B3B-3F89-4E2A-96E4-1398C867813F}">
      <dsp:nvSpPr>
        <dsp:cNvPr id="0" name=""/>
        <dsp:cNvSpPr/>
      </dsp:nvSpPr>
      <dsp:spPr>
        <a:xfrm>
          <a:off x="3058528" y="2147629"/>
          <a:ext cx="282754" cy="364727"/>
        </a:xfrm>
        <a:custGeom>
          <a:avLst/>
          <a:gdLst/>
          <a:ahLst/>
          <a:cxnLst/>
          <a:rect l="0" t="0" r="0" b="0"/>
          <a:pathLst>
            <a:path>
              <a:moveTo>
                <a:pt x="282754" y="0"/>
              </a:moveTo>
              <a:lnTo>
                <a:pt x="282754" y="216083"/>
              </a:lnTo>
              <a:lnTo>
                <a:pt x="0" y="216083"/>
              </a:lnTo>
              <a:lnTo>
                <a:pt x="0" y="364727"/>
              </a:lnTo>
            </a:path>
          </a:pathLst>
        </a:custGeom>
        <a:noFill/>
        <a:ln w="1905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38A832-E13B-4CC5-BD9F-E96AA1C76293}">
      <dsp:nvSpPr>
        <dsp:cNvPr id="0" name=""/>
        <dsp:cNvSpPr/>
      </dsp:nvSpPr>
      <dsp:spPr>
        <a:xfrm>
          <a:off x="3341283" y="1020465"/>
          <a:ext cx="2221087" cy="477804"/>
        </a:xfrm>
        <a:custGeom>
          <a:avLst/>
          <a:gdLst/>
          <a:ahLst/>
          <a:cxnLst/>
          <a:rect l="0" t="0" r="0" b="0"/>
          <a:pathLst>
            <a:path>
              <a:moveTo>
                <a:pt x="2221087" y="0"/>
              </a:moveTo>
              <a:lnTo>
                <a:pt x="2221087" y="329160"/>
              </a:lnTo>
              <a:lnTo>
                <a:pt x="0" y="329160"/>
              </a:lnTo>
              <a:lnTo>
                <a:pt x="0" y="477804"/>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7331FC-95F9-4A45-AF51-0DA4E31A4863}">
      <dsp:nvSpPr>
        <dsp:cNvPr id="0" name=""/>
        <dsp:cNvSpPr/>
      </dsp:nvSpPr>
      <dsp:spPr>
        <a:xfrm>
          <a:off x="1136752" y="3966260"/>
          <a:ext cx="91440" cy="452454"/>
        </a:xfrm>
        <a:custGeom>
          <a:avLst/>
          <a:gdLst/>
          <a:ahLst/>
          <a:cxnLst/>
          <a:rect l="0" t="0" r="0" b="0"/>
          <a:pathLst>
            <a:path>
              <a:moveTo>
                <a:pt x="45720" y="0"/>
              </a:moveTo>
              <a:lnTo>
                <a:pt x="45720" y="303810"/>
              </a:lnTo>
              <a:lnTo>
                <a:pt x="51432" y="303810"/>
              </a:lnTo>
              <a:lnTo>
                <a:pt x="51432" y="452454"/>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49A3A5-65AF-4294-AC7E-7579DAE3534F}">
      <dsp:nvSpPr>
        <dsp:cNvPr id="0" name=""/>
        <dsp:cNvSpPr/>
      </dsp:nvSpPr>
      <dsp:spPr>
        <a:xfrm>
          <a:off x="1136752" y="3021161"/>
          <a:ext cx="91440" cy="243632"/>
        </a:xfrm>
        <a:custGeom>
          <a:avLst/>
          <a:gdLst/>
          <a:ahLst/>
          <a:cxnLst/>
          <a:rect l="0" t="0" r="0" b="0"/>
          <a:pathLst>
            <a:path>
              <a:moveTo>
                <a:pt x="81902" y="0"/>
              </a:moveTo>
              <a:lnTo>
                <a:pt x="81902" y="94988"/>
              </a:lnTo>
              <a:lnTo>
                <a:pt x="45720" y="94988"/>
              </a:lnTo>
              <a:lnTo>
                <a:pt x="45720" y="243632"/>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3E4E74-18BF-47D2-99AB-12637638AC7C}">
      <dsp:nvSpPr>
        <dsp:cNvPr id="0" name=""/>
        <dsp:cNvSpPr/>
      </dsp:nvSpPr>
      <dsp:spPr>
        <a:xfrm>
          <a:off x="1218655" y="2082339"/>
          <a:ext cx="288530" cy="408927"/>
        </a:xfrm>
        <a:custGeom>
          <a:avLst/>
          <a:gdLst/>
          <a:ahLst/>
          <a:cxnLst/>
          <a:rect l="0" t="0" r="0" b="0"/>
          <a:pathLst>
            <a:path>
              <a:moveTo>
                <a:pt x="288530" y="0"/>
              </a:moveTo>
              <a:lnTo>
                <a:pt x="288530" y="260283"/>
              </a:lnTo>
              <a:lnTo>
                <a:pt x="0" y="260283"/>
              </a:lnTo>
              <a:lnTo>
                <a:pt x="0" y="408927"/>
              </a:lnTo>
            </a:path>
          </a:pathLst>
        </a:custGeom>
        <a:noFill/>
        <a:ln w="1905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6F4039-CEC7-4524-A6D3-317A3D80453A}">
      <dsp:nvSpPr>
        <dsp:cNvPr id="0" name=""/>
        <dsp:cNvSpPr/>
      </dsp:nvSpPr>
      <dsp:spPr>
        <a:xfrm>
          <a:off x="1507186" y="1020465"/>
          <a:ext cx="4055184" cy="457355"/>
        </a:xfrm>
        <a:custGeom>
          <a:avLst/>
          <a:gdLst/>
          <a:ahLst/>
          <a:cxnLst/>
          <a:rect l="0" t="0" r="0" b="0"/>
          <a:pathLst>
            <a:path>
              <a:moveTo>
                <a:pt x="4055184" y="0"/>
              </a:moveTo>
              <a:lnTo>
                <a:pt x="4055184" y="308711"/>
              </a:lnTo>
              <a:lnTo>
                <a:pt x="0" y="308711"/>
              </a:lnTo>
              <a:lnTo>
                <a:pt x="0" y="457355"/>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C9E437-7D96-4FE3-9F88-53A615945766}">
      <dsp:nvSpPr>
        <dsp:cNvPr id="0" name=""/>
        <dsp:cNvSpPr/>
      </dsp:nvSpPr>
      <dsp:spPr>
        <a:xfrm>
          <a:off x="4760094" y="1573"/>
          <a:ext cx="1604553" cy="101889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31CE49-F524-44F7-A861-2EEB0BC2E39B}">
      <dsp:nvSpPr>
        <dsp:cNvPr id="0" name=""/>
        <dsp:cNvSpPr/>
      </dsp:nvSpPr>
      <dsp:spPr>
        <a:xfrm>
          <a:off x="4938378" y="170942"/>
          <a:ext cx="1604553" cy="1018891"/>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1" kern="1200" dirty="0"/>
            <a:t>EVALUACIÓN</a:t>
          </a:r>
        </a:p>
        <a:p>
          <a:pPr lvl="0" algn="ctr" defTabSz="622300">
            <a:lnSpc>
              <a:spcPct val="90000"/>
            </a:lnSpc>
            <a:spcBef>
              <a:spcPct val="0"/>
            </a:spcBef>
            <a:spcAft>
              <a:spcPct val="35000"/>
            </a:spcAft>
          </a:pPr>
          <a:r>
            <a:rPr lang="es-MX" sz="1400" b="1" kern="1200" dirty="0"/>
            <a:t>DIAGNÓSTICA</a:t>
          </a:r>
        </a:p>
      </dsp:txBody>
      <dsp:txXfrm>
        <a:off x="4968220" y="200784"/>
        <a:ext cx="1544869" cy="959207"/>
      </dsp:txXfrm>
    </dsp:sp>
    <dsp:sp modelId="{B6C039F9-4528-43A9-9D23-A12AE5A83851}">
      <dsp:nvSpPr>
        <dsp:cNvPr id="0" name=""/>
        <dsp:cNvSpPr/>
      </dsp:nvSpPr>
      <dsp:spPr>
        <a:xfrm>
          <a:off x="990102" y="1477820"/>
          <a:ext cx="1034167" cy="604518"/>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774940-97D5-4A51-BF5D-21C1DE3B633F}">
      <dsp:nvSpPr>
        <dsp:cNvPr id="0" name=""/>
        <dsp:cNvSpPr/>
      </dsp:nvSpPr>
      <dsp:spPr>
        <a:xfrm>
          <a:off x="1168386" y="1647189"/>
          <a:ext cx="1034167" cy="604518"/>
        </a:xfrm>
        <a:prstGeom prst="roundRect">
          <a:avLst>
            <a:gd name="adj" fmla="val 10000"/>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1" kern="1200" dirty="0"/>
            <a:t>ES</a:t>
          </a:r>
        </a:p>
      </dsp:txBody>
      <dsp:txXfrm>
        <a:off x="1186092" y="1664895"/>
        <a:ext cx="998755" cy="569106"/>
      </dsp:txXfrm>
    </dsp:sp>
    <dsp:sp modelId="{A460AD80-AE5D-4D83-A094-24DD4688108C}">
      <dsp:nvSpPr>
        <dsp:cNvPr id="0" name=""/>
        <dsp:cNvSpPr/>
      </dsp:nvSpPr>
      <dsp:spPr>
        <a:xfrm>
          <a:off x="817509" y="2491266"/>
          <a:ext cx="802293" cy="5298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B5AFB2-922C-4F98-9CF7-82895DEDDD3E}">
      <dsp:nvSpPr>
        <dsp:cNvPr id="0" name=""/>
        <dsp:cNvSpPr/>
      </dsp:nvSpPr>
      <dsp:spPr>
        <a:xfrm>
          <a:off x="995792" y="2660635"/>
          <a:ext cx="802293" cy="52989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a:t>Herramienta </a:t>
          </a:r>
        </a:p>
      </dsp:txBody>
      <dsp:txXfrm>
        <a:off x="1011312" y="2676155"/>
        <a:ext cx="771253" cy="498855"/>
      </dsp:txXfrm>
    </dsp:sp>
    <dsp:sp modelId="{DADBB827-2932-45F5-8430-2D61875373B2}">
      <dsp:nvSpPr>
        <dsp:cNvPr id="0" name=""/>
        <dsp:cNvSpPr/>
      </dsp:nvSpPr>
      <dsp:spPr>
        <a:xfrm>
          <a:off x="789421" y="3264793"/>
          <a:ext cx="786103" cy="70146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74D6A7-8E3E-47B2-AF07-046B7B26C62B}">
      <dsp:nvSpPr>
        <dsp:cNvPr id="0" name=""/>
        <dsp:cNvSpPr/>
      </dsp:nvSpPr>
      <dsp:spPr>
        <a:xfrm>
          <a:off x="967705" y="3434163"/>
          <a:ext cx="786103" cy="70146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a:t>Predecir u obtener datos  </a:t>
          </a:r>
        </a:p>
        <a:p>
          <a:pPr lvl="0" algn="ctr" defTabSz="355600">
            <a:lnSpc>
              <a:spcPct val="90000"/>
            </a:lnSpc>
            <a:spcBef>
              <a:spcPct val="0"/>
            </a:spcBef>
            <a:spcAft>
              <a:spcPct val="35000"/>
            </a:spcAft>
          </a:pPr>
          <a:endParaRPr lang="es-MX" sz="800" kern="1200" dirty="0"/>
        </a:p>
      </dsp:txBody>
      <dsp:txXfrm>
        <a:off x="988250" y="3454708"/>
        <a:ext cx="745013" cy="660376"/>
      </dsp:txXfrm>
    </dsp:sp>
    <dsp:sp modelId="{6D205FF3-9EE0-49B9-9AD7-E5B80DEEB5AE}">
      <dsp:nvSpPr>
        <dsp:cNvPr id="0" name=""/>
        <dsp:cNvSpPr/>
      </dsp:nvSpPr>
      <dsp:spPr>
        <a:xfrm>
          <a:off x="809197" y="4418714"/>
          <a:ext cx="757975" cy="48081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4476CF-3A68-4BDB-9E7A-E96766EE49B1}">
      <dsp:nvSpPr>
        <dsp:cNvPr id="0" name=""/>
        <dsp:cNvSpPr/>
      </dsp:nvSpPr>
      <dsp:spPr>
        <a:xfrm>
          <a:off x="987481" y="4588084"/>
          <a:ext cx="757975" cy="480815"/>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a:t>Valorar conocimientos previos </a:t>
          </a:r>
        </a:p>
      </dsp:txBody>
      <dsp:txXfrm>
        <a:off x="1001564" y="4602167"/>
        <a:ext cx="729809" cy="452649"/>
      </dsp:txXfrm>
    </dsp:sp>
    <dsp:sp modelId="{CC23AD77-8A1B-4108-8405-C4EBAD9FF5B2}">
      <dsp:nvSpPr>
        <dsp:cNvPr id="0" name=""/>
        <dsp:cNvSpPr/>
      </dsp:nvSpPr>
      <dsp:spPr>
        <a:xfrm>
          <a:off x="2788233" y="1498269"/>
          <a:ext cx="1106099" cy="649360"/>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F5C83C-B6D9-4F58-B1DA-488B13006DDE}">
      <dsp:nvSpPr>
        <dsp:cNvPr id="0" name=""/>
        <dsp:cNvSpPr/>
      </dsp:nvSpPr>
      <dsp:spPr>
        <a:xfrm>
          <a:off x="2966517" y="1667639"/>
          <a:ext cx="1106099" cy="649360"/>
        </a:xfrm>
        <a:prstGeom prst="roundRect">
          <a:avLst>
            <a:gd name="adj" fmla="val 10000"/>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MX" sz="1200" b="1" kern="1200" dirty="0"/>
            <a:t>CARACTERÍSTICA</a:t>
          </a:r>
          <a:r>
            <a:rPr lang="es-MX" sz="1200" kern="1200" dirty="0"/>
            <a:t>S</a:t>
          </a:r>
        </a:p>
      </dsp:txBody>
      <dsp:txXfrm>
        <a:off x="2985536" y="1686658"/>
        <a:ext cx="1068061" cy="611322"/>
      </dsp:txXfrm>
    </dsp:sp>
    <dsp:sp modelId="{67AF8FBF-798E-4C6D-A0E0-CB8F05DB77D0}">
      <dsp:nvSpPr>
        <dsp:cNvPr id="0" name=""/>
        <dsp:cNvSpPr/>
      </dsp:nvSpPr>
      <dsp:spPr>
        <a:xfrm>
          <a:off x="2629021" y="2512357"/>
          <a:ext cx="859014" cy="100829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34AF3E-BCAF-40F2-8202-980A4803FBC2}">
      <dsp:nvSpPr>
        <dsp:cNvPr id="0" name=""/>
        <dsp:cNvSpPr/>
      </dsp:nvSpPr>
      <dsp:spPr>
        <a:xfrm>
          <a:off x="2807305" y="2681727"/>
          <a:ext cx="859014" cy="100829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a:t>*Obtiene información</a:t>
          </a:r>
        </a:p>
        <a:p>
          <a:pPr lvl="0" algn="ctr" defTabSz="355600">
            <a:lnSpc>
              <a:spcPct val="90000"/>
            </a:lnSpc>
            <a:spcBef>
              <a:spcPct val="0"/>
            </a:spcBef>
            <a:spcAft>
              <a:spcPct val="35000"/>
            </a:spcAft>
          </a:pPr>
          <a:r>
            <a:rPr lang="es-MX" sz="800" kern="1200" dirty="0"/>
            <a:t>*Permite la reflexión y el desarrollo de habilidades del alumno</a:t>
          </a:r>
        </a:p>
      </dsp:txBody>
      <dsp:txXfrm>
        <a:off x="2832465" y="2706887"/>
        <a:ext cx="808694" cy="957975"/>
      </dsp:txXfrm>
    </dsp:sp>
    <dsp:sp modelId="{F1738187-F5B1-4064-B71A-662A25283163}">
      <dsp:nvSpPr>
        <dsp:cNvPr id="0" name=""/>
        <dsp:cNvSpPr/>
      </dsp:nvSpPr>
      <dsp:spPr>
        <a:xfrm>
          <a:off x="4512266" y="1478727"/>
          <a:ext cx="1133023" cy="67107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1B07FF-EDBF-4DF1-A64C-860B86659EF0}">
      <dsp:nvSpPr>
        <dsp:cNvPr id="0" name=""/>
        <dsp:cNvSpPr/>
      </dsp:nvSpPr>
      <dsp:spPr>
        <a:xfrm>
          <a:off x="4690550" y="1648096"/>
          <a:ext cx="1133023" cy="671072"/>
        </a:xfrm>
        <a:prstGeom prst="roundRect">
          <a:avLst>
            <a:gd name="adj" fmla="val 10000"/>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1" kern="1200" dirty="0"/>
            <a:t>LO IMPLEMENTA</a:t>
          </a:r>
        </a:p>
      </dsp:txBody>
      <dsp:txXfrm>
        <a:off x="4710205" y="1667751"/>
        <a:ext cx="1093713" cy="631762"/>
      </dsp:txXfrm>
    </dsp:sp>
    <dsp:sp modelId="{EE7458E5-9288-4635-8A4D-0F5D51D8B111}">
      <dsp:nvSpPr>
        <dsp:cNvPr id="0" name=""/>
        <dsp:cNvSpPr/>
      </dsp:nvSpPr>
      <dsp:spPr>
        <a:xfrm>
          <a:off x="4383974" y="2543056"/>
          <a:ext cx="837480" cy="54414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ED396A-C85B-4AAB-BA0C-93227CE623D6}">
      <dsp:nvSpPr>
        <dsp:cNvPr id="0" name=""/>
        <dsp:cNvSpPr/>
      </dsp:nvSpPr>
      <dsp:spPr>
        <a:xfrm>
          <a:off x="4562258" y="2712426"/>
          <a:ext cx="837480" cy="54414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dirty="0"/>
            <a:t>El colectivo docente o el maestro frente agrupo</a:t>
          </a:r>
        </a:p>
      </dsp:txBody>
      <dsp:txXfrm>
        <a:off x="4578196" y="2728364"/>
        <a:ext cx="805604" cy="512273"/>
      </dsp:txXfrm>
    </dsp:sp>
    <dsp:sp modelId="{958C1A9E-1E1E-4484-A815-0503D15AA8E3}">
      <dsp:nvSpPr>
        <dsp:cNvPr id="0" name=""/>
        <dsp:cNvSpPr/>
      </dsp:nvSpPr>
      <dsp:spPr>
        <a:xfrm>
          <a:off x="6160098" y="1537333"/>
          <a:ext cx="1007996" cy="668596"/>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EA7F7-4738-4329-9FC2-98F825F518DE}">
      <dsp:nvSpPr>
        <dsp:cNvPr id="0" name=""/>
        <dsp:cNvSpPr/>
      </dsp:nvSpPr>
      <dsp:spPr>
        <a:xfrm>
          <a:off x="6338382" y="1706703"/>
          <a:ext cx="1007996" cy="668596"/>
        </a:xfrm>
        <a:prstGeom prst="roundRect">
          <a:avLst>
            <a:gd name="adj" fmla="val 10000"/>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1" kern="1200" dirty="0"/>
            <a:t>¿EN QUÉ MOMENTO?</a:t>
          </a:r>
        </a:p>
      </dsp:txBody>
      <dsp:txXfrm>
        <a:off x="6357965" y="1726286"/>
        <a:ext cx="968830" cy="629430"/>
      </dsp:txXfrm>
    </dsp:sp>
    <dsp:sp modelId="{6EBFEC84-E02C-479C-862C-439778D1AC9B}">
      <dsp:nvSpPr>
        <dsp:cNvPr id="0" name=""/>
        <dsp:cNvSpPr/>
      </dsp:nvSpPr>
      <dsp:spPr>
        <a:xfrm>
          <a:off x="5782482" y="2571259"/>
          <a:ext cx="915093" cy="122854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09ADBB-9E1C-43A7-B698-2CF779114374}">
      <dsp:nvSpPr>
        <dsp:cNvPr id="0" name=""/>
        <dsp:cNvSpPr/>
      </dsp:nvSpPr>
      <dsp:spPr>
        <a:xfrm>
          <a:off x="5960766" y="2740629"/>
          <a:ext cx="915093" cy="122854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l" defTabSz="355600">
            <a:lnSpc>
              <a:spcPct val="90000"/>
            </a:lnSpc>
            <a:spcBef>
              <a:spcPct val="0"/>
            </a:spcBef>
            <a:spcAft>
              <a:spcPct val="35000"/>
            </a:spcAft>
          </a:pPr>
          <a:r>
            <a:rPr lang="es-MX" sz="800" kern="1200" dirty="0"/>
            <a:t>*Previó al desarrollo del proceso educativo (inicio del </a:t>
          </a:r>
          <a:r>
            <a:rPr lang="es-MX" sz="800" kern="1200" dirty="0" err="1"/>
            <a:t>ciclio</a:t>
          </a:r>
          <a:endParaRPr lang="es-MX" sz="800" kern="1200" dirty="0"/>
        </a:p>
        <a:p>
          <a:pPr lvl="0" algn="l" defTabSz="355600">
            <a:lnSpc>
              <a:spcPct val="90000"/>
            </a:lnSpc>
            <a:spcBef>
              <a:spcPct val="0"/>
            </a:spcBef>
            <a:spcAft>
              <a:spcPct val="35000"/>
            </a:spcAft>
          </a:pPr>
          <a:r>
            <a:rPr lang="es-MX" sz="800" kern="1200" dirty="0"/>
            <a:t>* Antes de abordar un tema específico.</a:t>
          </a:r>
        </a:p>
        <a:p>
          <a:pPr lvl="0" algn="l" defTabSz="355600">
            <a:lnSpc>
              <a:spcPct val="90000"/>
            </a:lnSpc>
            <a:spcBef>
              <a:spcPct val="0"/>
            </a:spcBef>
            <a:spcAft>
              <a:spcPct val="35000"/>
            </a:spcAft>
          </a:pPr>
          <a:endParaRPr lang="es-MX" sz="800" kern="1200" dirty="0"/>
        </a:p>
      </dsp:txBody>
      <dsp:txXfrm>
        <a:off x="5987568" y="2767431"/>
        <a:ext cx="861489" cy="1174945"/>
      </dsp:txXfrm>
    </dsp:sp>
    <dsp:sp modelId="{8B986DC2-191F-4289-B87D-37D44AFA30F2}">
      <dsp:nvSpPr>
        <dsp:cNvPr id="0" name=""/>
        <dsp:cNvSpPr/>
      </dsp:nvSpPr>
      <dsp:spPr>
        <a:xfrm>
          <a:off x="7572863" y="1523425"/>
          <a:ext cx="1080699" cy="680100"/>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AE31C0-3165-4521-B36F-2638805BD497}">
      <dsp:nvSpPr>
        <dsp:cNvPr id="0" name=""/>
        <dsp:cNvSpPr/>
      </dsp:nvSpPr>
      <dsp:spPr>
        <a:xfrm>
          <a:off x="7751147" y="1692795"/>
          <a:ext cx="1080699" cy="680100"/>
        </a:xfrm>
        <a:prstGeom prst="roundRect">
          <a:avLst>
            <a:gd name="adj" fmla="val 10000"/>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1" kern="1200"/>
            <a:t>¿PARA QUÉ SE IMPLEMENTA?</a:t>
          </a:r>
        </a:p>
      </dsp:txBody>
      <dsp:txXfrm>
        <a:off x="7771066" y="1712714"/>
        <a:ext cx="1040861" cy="640262"/>
      </dsp:txXfrm>
    </dsp:sp>
    <dsp:sp modelId="{93B82D09-5645-4A50-A962-3E59A2C2DC5E}">
      <dsp:nvSpPr>
        <dsp:cNvPr id="0" name=""/>
        <dsp:cNvSpPr/>
      </dsp:nvSpPr>
      <dsp:spPr>
        <a:xfrm>
          <a:off x="7671030" y="2584464"/>
          <a:ext cx="757734" cy="6385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C60036-D7DB-42B2-9527-A5990390B037}">
      <dsp:nvSpPr>
        <dsp:cNvPr id="0" name=""/>
        <dsp:cNvSpPr/>
      </dsp:nvSpPr>
      <dsp:spPr>
        <a:xfrm>
          <a:off x="7849314" y="2753834"/>
          <a:ext cx="757734" cy="63858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a:t>Para saber si el alumno es competente en ciertas áreas</a:t>
          </a:r>
        </a:p>
      </dsp:txBody>
      <dsp:txXfrm>
        <a:off x="7868017" y="2772537"/>
        <a:ext cx="720328" cy="601174"/>
      </dsp:txXfrm>
    </dsp:sp>
    <dsp:sp modelId="{71D5CD69-BA4E-4376-B4C4-F34FE2913563}">
      <dsp:nvSpPr>
        <dsp:cNvPr id="0" name=""/>
        <dsp:cNvSpPr/>
      </dsp:nvSpPr>
      <dsp:spPr>
        <a:xfrm>
          <a:off x="7685840" y="3598368"/>
          <a:ext cx="687230" cy="82258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B38927-99D7-486C-94C9-F012EA7A730F}">
      <dsp:nvSpPr>
        <dsp:cNvPr id="0" name=""/>
        <dsp:cNvSpPr/>
      </dsp:nvSpPr>
      <dsp:spPr>
        <a:xfrm>
          <a:off x="7864124" y="3767738"/>
          <a:ext cx="687230" cy="822581"/>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a:t>Para que reconozcan lo que pueden llegar a realzar</a:t>
          </a:r>
        </a:p>
      </dsp:txBody>
      <dsp:txXfrm>
        <a:off x="7884252" y="3787866"/>
        <a:ext cx="646974" cy="782325"/>
      </dsp:txXfrm>
    </dsp:sp>
    <dsp:sp modelId="{9C69A157-A418-49B2-9E94-E21723307F3C}">
      <dsp:nvSpPr>
        <dsp:cNvPr id="0" name=""/>
        <dsp:cNvSpPr/>
      </dsp:nvSpPr>
      <dsp:spPr>
        <a:xfrm>
          <a:off x="9734576" y="1486195"/>
          <a:ext cx="981794" cy="72723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AA4C82-3F68-4192-8C4C-B59AD3CCC358}">
      <dsp:nvSpPr>
        <dsp:cNvPr id="0" name=""/>
        <dsp:cNvSpPr/>
      </dsp:nvSpPr>
      <dsp:spPr>
        <a:xfrm>
          <a:off x="9912860" y="1655565"/>
          <a:ext cx="981794" cy="727233"/>
        </a:xfrm>
        <a:prstGeom prst="roundRect">
          <a:avLst>
            <a:gd name="adj" fmla="val 10000"/>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1" kern="1200"/>
            <a:t>¿CON QUÉ TÉCNICAS?</a:t>
          </a:r>
        </a:p>
      </dsp:txBody>
      <dsp:txXfrm>
        <a:off x="9934160" y="1676865"/>
        <a:ext cx="939194" cy="684633"/>
      </dsp:txXfrm>
    </dsp:sp>
    <dsp:sp modelId="{10B82977-60BC-4D85-A88A-C4AF7DA3D8C8}">
      <dsp:nvSpPr>
        <dsp:cNvPr id="0" name=""/>
        <dsp:cNvSpPr/>
      </dsp:nvSpPr>
      <dsp:spPr>
        <a:xfrm>
          <a:off x="8775111" y="2620696"/>
          <a:ext cx="712823" cy="5264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B68904-296E-4119-BD25-1DD975CF421B}">
      <dsp:nvSpPr>
        <dsp:cNvPr id="0" name=""/>
        <dsp:cNvSpPr/>
      </dsp:nvSpPr>
      <dsp:spPr>
        <a:xfrm>
          <a:off x="8953395" y="2790065"/>
          <a:ext cx="712823" cy="52644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a:t>Formales</a:t>
          </a:r>
        </a:p>
      </dsp:txBody>
      <dsp:txXfrm>
        <a:off x="8968814" y="2805484"/>
        <a:ext cx="681985" cy="495602"/>
      </dsp:txXfrm>
    </dsp:sp>
    <dsp:sp modelId="{5AA0D248-148C-478B-8975-13DCDA2F4E1F}">
      <dsp:nvSpPr>
        <dsp:cNvPr id="0" name=""/>
        <dsp:cNvSpPr/>
      </dsp:nvSpPr>
      <dsp:spPr>
        <a:xfrm>
          <a:off x="8853365" y="3544846"/>
          <a:ext cx="781305" cy="104020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5AAB6D-2767-425D-A812-D97FCCA63128}">
      <dsp:nvSpPr>
        <dsp:cNvPr id="0" name=""/>
        <dsp:cNvSpPr/>
      </dsp:nvSpPr>
      <dsp:spPr>
        <a:xfrm>
          <a:off x="9031649" y="3714216"/>
          <a:ext cx="781305" cy="1040206"/>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a:t>*Pruebas</a:t>
          </a:r>
        </a:p>
        <a:p>
          <a:pPr lvl="0" algn="ctr" defTabSz="355600">
            <a:lnSpc>
              <a:spcPct val="90000"/>
            </a:lnSpc>
            <a:spcBef>
              <a:spcPct val="0"/>
            </a:spcBef>
            <a:spcAft>
              <a:spcPct val="35000"/>
            </a:spcAft>
          </a:pPr>
          <a:r>
            <a:rPr lang="es-MX" sz="800" kern="1200"/>
            <a:t>*Mapas conceptuales</a:t>
          </a:r>
        </a:p>
        <a:p>
          <a:pPr lvl="0" algn="ctr" defTabSz="355600">
            <a:lnSpc>
              <a:spcPct val="90000"/>
            </a:lnSpc>
            <a:spcBef>
              <a:spcPct val="0"/>
            </a:spcBef>
            <a:spcAft>
              <a:spcPct val="35000"/>
            </a:spcAft>
          </a:pPr>
          <a:r>
            <a:rPr lang="es-MX" sz="800" kern="1200"/>
            <a:t>*mapas mentales</a:t>
          </a:r>
        </a:p>
      </dsp:txBody>
      <dsp:txXfrm>
        <a:off x="9054533" y="3737100"/>
        <a:ext cx="735537" cy="994438"/>
      </dsp:txXfrm>
    </dsp:sp>
    <dsp:sp modelId="{453448C6-6A85-441F-8A1F-F88714B768FC}">
      <dsp:nvSpPr>
        <dsp:cNvPr id="0" name=""/>
        <dsp:cNvSpPr/>
      </dsp:nvSpPr>
      <dsp:spPr>
        <a:xfrm>
          <a:off x="9972553" y="2616539"/>
          <a:ext cx="688594" cy="5264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CEA67A-0D5A-424A-ACB4-C7210A37A672}">
      <dsp:nvSpPr>
        <dsp:cNvPr id="0" name=""/>
        <dsp:cNvSpPr/>
      </dsp:nvSpPr>
      <dsp:spPr>
        <a:xfrm>
          <a:off x="10150837" y="2785908"/>
          <a:ext cx="688594" cy="52644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a:t>Informales</a:t>
          </a:r>
        </a:p>
      </dsp:txBody>
      <dsp:txXfrm>
        <a:off x="10166256" y="2801327"/>
        <a:ext cx="657756" cy="495602"/>
      </dsp:txXfrm>
    </dsp:sp>
    <dsp:sp modelId="{A301DE79-58FE-43BA-8550-ABB67540C318}">
      <dsp:nvSpPr>
        <dsp:cNvPr id="0" name=""/>
        <dsp:cNvSpPr/>
      </dsp:nvSpPr>
      <dsp:spPr>
        <a:xfrm>
          <a:off x="10083227" y="3520749"/>
          <a:ext cx="807283" cy="83572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F086A1-517E-48F8-8003-219C6703093D}">
      <dsp:nvSpPr>
        <dsp:cNvPr id="0" name=""/>
        <dsp:cNvSpPr/>
      </dsp:nvSpPr>
      <dsp:spPr>
        <a:xfrm>
          <a:off x="10261511" y="3690119"/>
          <a:ext cx="807283" cy="835725"/>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MX" sz="800" kern="1200"/>
            <a:t>*Observación</a:t>
          </a:r>
        </a:p>
        <a:p>
          <a:pPr lvl="0" algn="ctr" defTabSz="355600">
            <a:lnSpc>
              <a:spcPct val="90000"/>
            </a:lnSpc>
            <a:spcBef>
              <a:spcPct val="0"/>
            </a:spcBef>
            <a:spcAft>
              <a:spcPct val="35000"/>
            </a:spcAft>
          </a:pPr>
          <a:r>
            <a:rPr lang="es-MX" sz="800" kern="1200"/>
            <a:t>*Exposiciones</a:t>
          </a:r>
        </a:p>
        <a:p>
          <a:pPr lvl="0" algn="ctr" defTabSz="355600">
            <a:lnSpc>
              <a:spcPct val="90000"/>
            </a:lnSpc>
            <a:spcBef>
              <a:spcPct val="0"/>
            </a:spcBef>
            <a:spcAft>
              <a:spcPct val="35000"/>
            </a:spcAft>
          </a:pPr>
          <a:r>
            <a:rPr lang="es-MX" sz="800" kern="1200"/>
            <a:t>*Ejercicios de lectura</a:t>
          </a:r>
        </a:p>
      </dsp:txBody>
      <dsp:txXfrm>
        <a:off x="10285156" y="3713764"/>
        <a:ext cx="759993" cy="7884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48A87A34-81AB-432B-8DAE-1953F412C126}" type="datetimeFigureOut">
              <a:rPr lang="en-US" smtClean="0"/>
              <a:t>6/20/2018</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t>‹Nº›</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9997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6/20/2018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897679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6/20/2018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825958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6/20/2018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91634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6/20/2018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09257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t>6/20/2018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22440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t>6/20/2018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747025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91880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251078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81278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913714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37298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26130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367528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8437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6/20/2018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735003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6/20/2018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77755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48A87A34-81AB-432B-8DAE-1953F412C126}" type="datetimeFigureOut">
              <a:rPr lang="en-US" smtClean="0"/>
              <a:pPr/>
              <a:t>6/20/2018</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23982149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713694" y="690123"/>
            <a:ext cx="10016578" cy="480131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p:txBody>
      </p:sp>
      <p:pic>
        <p:nvPicPr>
          <p:cNvPr id="2050" name="Imagen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5419" y="2386397"/>
            <a:ext cx="873125"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image2.png" descr="Conexiones_Horizontal1a.png"/>
          <p:cNvPicPr>
            <a:picLocks noChangeAspect="1" noChangeArrowheads="1"/>
          </p:cNvPicPr>
          <p:nvPr/>
        </p:nvPicPr>
        <p:blipFill>
          <a:blip r:embed="rId3">
            <a:extLst>
              <a:ext uri="{28A0092B-C50C-407E-A947-70E740481C1C}">
                <a14:useLocalDpi xmlns:a14="http://schemas.microsoft.com/office/drawing/2010/main" val="0"/>
              </a:ext>
            </a:extLst>
          </a:blip>
          <a:srcRect t="13124"/>
          <a:stretch>
            <a:fillRect/>
          </a:stretch>
        </p:blipFill>
        <p:spPr bwMode="auto">
          <a:xfrm>
            <a:off x="713694" y="800100"/>
            <a:ext cx="8267019" cy="1187450"/>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4.png" descr="Conexiones_Horizontal2b.png"/>
          <p:cNvPicPr>
            <a:picLocks noChangeAspect="1" noChangeArrowheads="1"/>
          </p:cNvPicPr>
          <p:nvPr/>
        </p:nvPicPr>
        <p:blipFill>
          <a:blip r:embed="rId4">
            <a:extLst>
              <a:ext uri="{28A0092B-C50C-407E-A947-70E740481C1C}">
                <a14:useLocalDpi xmlns:a14="http://schemas.microsoft.com/office/drawing/2010/main" val="0"/>
              </a:ext>
            </a:extLst>
          </a:blip>
          <a:srcRect b="8156"/>
          <a:stretch>
            <a:fillRect/>
          </a:stretch>
        </p:blipFill>
        <p:spPr bwMode="auto">
          <a:xfrm>
            <a:off x="1072193" y="4436389"/>
            <a:ext cx="9299576" cy="1142972"/>
          </a:xfrm>
          <a:prstGeom prst="rect">
            <a:avLst/>
          </a:prstGeom>
          <a:noFill/>
          <a:extLst>
            <a:ext uri="{909E8E84-426E-40DD-AFC4-6F175D3DCCD1}">
              <a14:hiddenFill xmlns:a14="http://schemas.microsoft.com/office/drawing/2010/main">
                <a:solidFill>
                  <a:srgbClr val="FFFFFF"/>
                </a:solidFill>
              </a14:hiddenFill>
            </a:ext>
          </a:extLst>
        </p:spPr>
      </p:pic>
      <p:pic>
        <p:nvPicPr>
          <p:cNvPr id="2051" name="Imagen 6" descr="Explorar0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3012" y="936625"/>
            <a:ext cx="893762"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4" name="Rectangle 6"/>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6" name="Rectangle 7"/>
          <p:cNvSpPr>
            <a:spLocks noChangeArrowheads="1"/>
          </p:cNvSpPr>
          <p:nvPr/>
        </p:nvSpPr>
        <p:spPr bwMode="auto">
          <a:xfrm>
            <a:off x="3656081" y="3561325"/>
            <a:ext cx="468961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ESCUELA PREPARATORIA</a:t>
            </a:r>
            <a:endParaRPr kumimoji="0" lang="es-MX" altLang="es-MX"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r>
              <a:rPr kumimoji="0" lang="es-MX" altLang="es-MX" sz="2800" b="0" i="0" u="none" strike="noStrike" cap="none" normalizeH="0" baseline="0" dirty="0">
                <a:ln>
                  <a:noFill/>
                </a:ln>
                <a:solidFill>
                  <a:schemeClr val="tx1"/>
                </a:solidFill>
                <a:effectLst/>
                <a:latin typeface="Old English Text MT" panose="03040902040508030806" pitchFamily="66" charset="0"/>
                <a:ea typeface="Calibri" panose="020F0502020204030204" pitchFamily="34" charset="0"/>
                <a:cs typeface="Arial" panose="020B0604020202020204" pitchFamily="34" charset="0"/>
              </a:rPr>
              <a:t>Manuela Cata</a:t>
            </a:r>
            <a:r>
              <a:rPr kumimoji="0" lang="es-MX" altLang="es-MX"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ñ</a:t>
            </a:r>
            <a:r>
              <a:rPr kumimoji="0" lang="es-MX" altLang="es-MX" sz="2800" b="0" i="0" u="none" strike="noStrike" cap="none" normalizeH="0" baseline="0" dirty="0">
                <a:ln>
                  <a:noFill/>
                </a:ln>
                <a:solidFill>
                  <a:schemeClr val="tx1"/>
                </a:solidFill>
                <a:effectLst/>
                <a:latin typeface="Old English Text MT" panose="03040902040508030806" pitchFamily="66" charset="0"/>
                <a:ea typeface="Calibri" panose="020F0502020204030204" pitchFamily="34" charset="0"/>
                <a:cs typeface="Arial" panose="020B0604020202020204" pitchFamily="34" charset="0"/>
              </a:rPr>
              <a:t>o</a:t>
            </a:r>
            <a:r>
              <a:rPr kumimoji="0" lang="es-MX" altLang="es-MX"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endParaRPr kumimoji="0" lang="es-MX" altLang="es-MX"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Clave: 1127</a:t>
            </a:r>
            <a:endParaRPr kumimoji="0" lang="es-MX" altLang="es-MX"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7" name="Rectangle 8"/>
          <p:cNvSpPr>
            <a:spLocks noChangeArrowheads="1"/>
          </p:cNvSpPr>
          <p:nvPr/>
        </p:nvSpPr>
        <p:spPr bwMode="auto">
          <a:xfrm>
            <a:off x="0" y="914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Tree>
    <p:extLst>
      <p:ext uri="{BB962C8B-B14F-4D97-AF65-F5344CB8AC3E}">
        <p14:creationId xmlns:p14="http://schemas.microsoft.com/office/powerpoint/2010/main" val="3164664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18054" y="347116"/>
            <a:ext cx="11237842" cy="283154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a:endParaRPr lang="es-MX" dirty="0">
              <a:latin typeface="Cooper Black" panose="0208090404030B020404" pitchFamily="18" charset="0"/>
            </a:endParaRPr>
          </a:p>
          <a:p>
            <a:pPr algn="just"/>
            <a:r>
              <a:rPr lang="es-MX" sz="2000" dirty="0">
                <a:latin typeface="Cooper Black" panose="0208090404030B020404" pitchFamily="18" charset="0"/>
              </a:rPr>
              <a:t>							</a:t>
            </a:r>
          </a:p>
          <a:p>
            <a:pPr algn="just"/>
            <a:r>
              <a:rPr lang="es-MX" sz="2000" dirty="0">
                <a:latin typeface="Cooper Black" panose="0208090404030B020404" pitchFamily="18" charset="0"/>
              </a:rPr>
              <a:t>3. ¿De que manera se		Existe una relación estrecha entre estos, ya que para lograr</a:t>
            </a:r>
          </a:p>
          <a:p>
            <a:pPr algn="just"/>
            <a:r>
              <a:rPr lang="es-MX" sz="2000" dirty="0">
                <a:latin typeface="Cooper Black" panose="0208090404030B020404" pitchFamily="18" charset="0"/>
              </a:rPr>
              <a:t>vinculan el trabajo		la interdisciplinariedad es necesaria la participación activa,</a:t>
            </a:r>
          </a:p>
          <a:p>
            <a:pPr algn="just"/>
            <a:r>
              <a:rPr lang="es-MX" sz="2000" dirty="0">
                <a:latin typeface="Cooper Black" panose="0208090404030B020404" pitchFamily="18" charset="0"/>
              </a:rPr>
              <a:t>interdisciplinario y el	democrática y respetuosa  de cada integrante del grupo.</a:t>
            </a:r>
          </a:p>
          <a:p>
            <a:pPr algn="just"/>
            <a:r>
              <a:rPr lang="es-MX" sz="2000" dirty="0">
                <a:latin typeface="Cooper Black" panose="0208090404030B020404" pitchFamily="18" charset="0"/>
              </a:rPr>
              <a:t>aprendizaje cooperativo?</a:t>
            </a:r>
          </a:p>
          <a:p>
            <a:pPr algn="just"/>
            <a:r>
              <a:rPr lang="es-MX" sz="2000" dirty="0">
                <a:latin typeface="Cooper Black" panose="0208090404030B020404" pitchFamily="18" charset="0"/>
              </a:rPr>
              <a:t>							En ambos, se requiere de un equipo de trabajo comprometido</a:t>
            </a:r>
          </a:p>
          <a:p>
            <a:pPr algn="just"/>
            <a:r>
              <a:rPr lang="es-MX" sz="2000" dirty="0">
                <a:latin typeface="Cooper Black" panose="0208090404030B020404" pitchFamily="18" charset="0"/>
              </a:rPr>
              <a:t>							y heterogéneo, que busquen y den solución a problemas de su</a:t>
            </a:r>
          </a:p>
          <a:p>
            <a:pPr algn="just"/>
            <a:r>
              <a:rPr lang="es-MX" sz="2000" dirty="0">
                <a:latin typeface="Cooper Black" panose="0208090404030B020404" pitchFamily="18" charset="0"/>
              </a:rPr>
              <a:t>							cotidianidad.</a:t>
            </a:r>
          </a:p>
        </p:txBody>
      </p:sp>
    </p:spTree>
    <p:extLst>
      <p:ext uri="{BB962C8B-B14F-4D97-AF65-F5344CB8AC3E}">
        <p14:creationId xmlns:p14="http://schemas.microsoft.com/office/powerpoint/2010/main" val="135149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90330" y="474336"/>
            <a:ext cx="10575235" cy="477053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es-MX" sz="2000" dirty="0">
                <a:latin typeface="Cooper Black" panose="0208090404030B020404" pitchFamily="18" charset="0"/>
              </a:rPr>
              <a:t>PRODUCTO 2. 		        ORGANIZADOR GRÁFICO</a:t>
            </a:r>
          </a:p>
          <a:p>
            <a:pPr algn="just"/>
            <a:endParaRPr lang="es-MX" sz="2000" dirty="0">
              <a:latin typeface="Cooper Black" panose="0208090404030B020404" pitchFamily="18" charset="0"/>
            </a:endParaRPr>
          </a:p>
          <a:p>
            <a:pPr algn="just"/>
            <a:r>
              <a:rPr lang="es-MX" sz="2000" dirty="0">
                <a:latin typeface="Cooper Black" panose="0208090404030B020404" pitchFamily="18" charset="0"/>
              </a:rPr>
              <a:t>			</a:t>
            </a:r>
            <a:r>
              <a:rPr lang="es-MX" sz="2400" dirty="0">
                <a:latin typeface="Cooper Black" panose="0208090404030B020404" pitchFamily="18" charset="0"/>
              </a:rPr>
              <a:t>				                 EQUIPO 1</a:t>
            </a:r>
            <a:r>
              <a:rPr lang="es-MX" sz="2000" dirty="0">
                <a:latin typeface="Cooper Black" panose="0208090404030B020404" pitchFamily="18" charset="0"/>
              </a:rPr>
              <a:t>					</a:t>
            </a:r>
          </a:p>
          <a:p>
            <a:pPr algn="just"/>
            <a:r>
              <a:rPr lang="es-MX" sz="2000" dirty="0">
                <a:latin typeface="Cooper Black" panose="0208090404030B020404" pitchFamily="18" charset="0"/>
              </a:rPr>
              <a:t>	</a:t>
            </a:r>
            <a:r>
              <a:rPr lang="es-MX" sz="2000" u="sng" dirty="0">
                <a:latin typeface="Cooper Black" panose="0208090404030B020404" pitchFamily="18" charset="0"/>
              </a:rPr>
              <a:t>MATEMATICAS</a:t>
            </a:r>
            <a:r>
              <a:rPr lang="es-MX" sz="2000" dirty="0">
                <a:latin typeface="Cooper Black" panose="0208090404030B020404" pitchFamily="18" charset="0"/>
              </a:rPr>
              <a:t> 												</a:t>
            </a:r>
            <a:r>
              <a:rPr lang="es-MX" sz="2000" u="sng" dirty="0">
                <a:latin typeface="Cooper Black" panose="0208090404030B020404" pitchFamily="18" charset="0"/>
              </a:rPr>
              <a:t>ÉTICA</a:t>
            </a:r>
          </a:p>
          <a:p>
            <a:pPr algn="just"/>
            <a:endParaRPr lang="es-MX" sz="2000" dirty="0">
              <a:latin typeface="Cooper Black" panose="0208090404030B020404" pitchFamily="18" charset="0"/>
            </a:endParaRPr>
          </a:p>
          <a:p>
            <a:pPr algn="just"/>
            <a:r>
              <a:rPr lang="es-MX" sz="2000" dirty="0">
                <a:latin typeface="Cooper Black" panose="0208090404030B020404" pitchFamily="18" charset="0"/>
              </a:rPr>
              <a:t>       ESTADISTICAS                                        			   SINTOMAS DE ENFERMEDAD      </a:t>
            </a:r>
          </a:p>
          <a:p>
            <a:pPr algn="just"/>
            <a:r>
              <a:rPr lang="es-MX" sz="2000" dirty="0">
                <a:latin typeface="Cooper Black" panose="0208090404030B020404" pitchFamily="18" charset="0"/>
              </a:rPr>
              <a:t>	FUNCIONES                                                          		 ¿VICIO O ENFERMEDAD?</a:t>
            </a:r>
          </a:p>
          <a:p>
            <a:pPr algn="just"/>
            <a:r>
              <a:rPr lang="es-MX" sz="2000" dirty="0">
                <a:latin typeface="Cooper Black" panose="0208090404030B020404" pitchFamily="18" charset="0"/>
              </a:rPr>
              <a:t>	TENDENCIAS</a:t>
            </a:r>
          </a:p>
          <a:p>
            <a:pPr algn="just"/>
            <a:endParaRPr lang="es-MX" sz="2000" dirty="0">
              <a:latin typeface="Cooper Black" panose="0208090404030B020404" pitchFamily="18" charset="0"/>
            </a:endParaRPr>
          </a:p>
          <a:p>
            <a:pPr algn="just"/>
            <a:endParaRPr lang="es-MX" sz="2000" dirty="0">
              <a:latin typeface="Cooper Black" panose="0208090404030B020404" pitchFamily="18" charset="0"/>
            </a:endParaRPr>
          </a:p>
          <a:p>
            <a:pPr algn="just"/>
            <a:endParaRPr lang="es-MX" sz="2000" dirty="0">
              <a:latin typeface="Cooper Black" panose="0208090404030B020404" pitchFamily="18" charset="0"/>
            </a:endParaRPr>
          </a:p>
          <a:p>
            <a:pPr algn="just"/>
            <a:r>
              <a:rPr lang="es-MX" sz="2000" dirty="0">
                <a:latin typeface="Cooper Black" panose="0208090404030B020404" pitchFamily="18" charset="0"/>
              </a:rPr>
              <a:t>	</a:t>
            </a:r>
            <a:r>
              <a:rPr lang="es-MX" sz="2000" u="sng" dirty="0">
                <a:latin typeface="Cooper Black" panose="0208090404030B020404" pitchFamily="18" charset="0"/>
              </a:rPr>
              <a:t>LITERATURA</a:t>
            </a:r>
            <a:r>
              <a:rPr lang="es-MX" sz="2000" dirty="0">
                <a:latin typeface="Cooper Black" panose="0208090404030B020404" pitchFamily="18" charset="0"/>
              </a:rPr>
              <a:t>                                                                           		</a:t>
            </a:r>
            <a:r>
              <a:rPr lang="es-MX" sz="2000" u="sng" dirty="0">
                <a:latin typeface="Cooper Black" panose="0208090404030B020404" pitchFamily="18" charset="0"/>
              </a:rPr>
              <a:t>  FÍSICA</a:t>
            </a:r>
          </a:p>
          <a:p>
            <a:pPr algn="just"/>
            <a:endParaRPr lang="es-MX" sz="2000" dirty="0">
              <a:latin typeface="Cooper Black" panose="0208090404030B020404" pitchFamily="18" charset="0"/>
            </a:endParaRPr>
          </a:p>
          <a:p>
            <a:pPr algn="just"/>
            <a:r>
              <a:rPr lang="es-MX" sz="2000" dirty="0">
                <a:latin typeface="Cooper Black" panose="0208090404030B020404" pitchFamily="18" charset="0"/>
              </a:rPr>
              <a:t>ANTECEDENTES HISTORICOS              			CONSECUENCIAS URBANAS</a:t>
            </a:r>
          </a:p>
          <a:p>
            <a:pPr algn="just"/>
            <a:r>
              <a:rPr lang="es-MX" sz="2000" dirty="0">
                <a:latin typeface="Cooper Black" panose="0208090404030B020404" pitchFamily="18" charset="0"/>
              </a:rPr>
              <a:t>CONSECUENCIAS, CARACTERÍSTICAS     			 PÉRDIDA DE MIEMBROS </a:t>
            </a:r>
            <a:endParaRPr lang="es-MX" dirty="0">
              <a:latin typeface="Cooper Black" panose="0208090404030B020404" pitchFamily="18"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9159" y="2667260"/>
            <a:ext cx="2215933" cy="1246462"/>
          </a:xfrm>
          <a:prstGeom prst="rect">
            <a:avLst/>
          </a:prstGeom>
        </p:spPr>
      </p:pic>
    </p:spTree>
    <p:extLst>
      <p:ext uri="{BB962C8B-B14F-4D97-AF65-F5344CB8AC3E}">
        <p14:creationId xmlns:p14="http://schemas.microsoft.com/office/powerpoint/2010/main" val="199180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808568" y="174513"/>
            <a:ext cx="8324784" cy="535531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es-MX" sz="2000" dirty="0">
                <a:latin typeface="Cooper Black" panose="0208090404030B020404" pitchFamily="18" charset="0"/>
              </a:rPr>
              <a:t>PRODUCTO 3. 		FOTOGRAFÍAS DE SESIÓN</a:t>
            </a: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924" y="903719"/>
            <a:ext cx="7510072" cy="4386263"/>
          </a:xfrm>
          <a:prstGeom prst="rect">
            <a:avLst/>
          </a:prstGeom>
        </p:spPr>
      </p:pic>
    </p:spTree>
    <p:extLst>
      <p:ext uri="{BB962C8B-B14F-4D97-AF65-F5344CB8AC3E}">
        <p14:creationId xmlns:p14="http://schemas.microsoft.com/office/powerpoint/2010/main" val="2273755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721411" y="553849"/>
            <a:ext cx="8574865" cy="535531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a:endParaRPr lang="es-MX" sz="2000"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p:txBody>
      </p:sp>
      <p:pic>
        <p:nvPicPr>
          <p:cNvPr id="4" name="Imagen 3">
            <a:extLst>
              <a:ext uri="{FF2B5EF4-FFF2-40B4-BE49-F238E27FC236}">
                <a16:creationId xmlns:a16="http://schemas.microsoft.com/office/drawing/2014/main" id="{4080EDBD-2E48-40BE-840D-BC0DC8CD7624}"/>
              </a:ext>
            </a:extLst>
          </p:cNvPr>
          <p:cNvPicPr>
            <a:picLocks noChangeAspect="1"/>
          </p:cNvPicPr>
          <p:nvPr/>
        </p:nvPicPr>
        <p:blipFill>
          <a:blip r:embed="rId2"/>
          <a:stretch>
            <a:fillRect/>
          </a:stretch>
        </p:blipFill>
        <p:spPr>
          <a:xfrm>
            <a:off x="2226365" y="948839"/>
            <a:ext cx="6997147" cy="4611757"/>
          </a:xfrm>
          <a:prstGeom prst="rect">
            <a:avLst/>
          </a:prstGeom>
        </p:spPr>
      </p:pic>
    </p:spTree>
    <p:extLst>
      <p:ext uri="{BB962C8B-B14F-4D97-AF65-F5344CB8AC3E}">
        <p14:creationId xmlns:p14="http://schemas.microsoft.com/office/powerpoint/2010/main" val="3942552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3D449E9-87D9-49A1-82F9-F880519F609B}"/>
              </a:ext>
            </a:extLst>
          </p:cNvPr>
          <p:cNvSpPr/>
          <p:nvPr/>
        </p:nvSpPr>
        <p:spPr>
          <a:xfrm>
            <a:off x="1351721" y="848139"/>
            <a:ext cx="8454887" cy="1384995"/>
          </a:xfrm>
          <a:prstGeom prst="rect">
            <a:avLst/>
          </a:prstGeom>
        </p:spPr>
        <p:txBody>
          <a:bodyPr wrap="square">
            <a:spAutoFit/>
          </a:bodyPr>
          <a:lstStyle/>
          <a:p>
            <a:pPr algn="just"/>
            <a:r>
              <a:rPr lang="es-MX" dirty="0">
                <a:latin typeface="Cooper Black" panose="0208090404030B020404" pitchFamily="18" charset="0"/>
              </a:rPr>
              <a:t>						</a:t>
            </a:r>
          </a:p>
          <a:p>
            <a:pPr algn="ctr"/>
            <a:r>
              <a:rPr lang="es-MX" sz="6600" dirty="0">
                <a:latin typeface="Cooper Black" panose="0208090404030B020404" pitchFamily="18" charset="0"/>
              </a:rPr>
              <a:t>2</a:t>
            </a:r>
            <a:r>
              <a:rPr lang="es-MX" sz="4000" dirty="0">
                <a:latin typeface="Cooper Black" panose="0208090404030B020404" pitchFamily="18" charset="0"/>
              </a:rPr>
              <a:t>ª. Reunión de trabajo</a:t>
            </a:r>
          </a:p>
        </p:txBody>
      </p:sp>
      <p:pic>
        <p:nvPicPr>
          <p:cNvPr id="6" name="Imagen 5">
            <a:extLst>
              <a:ext uri="{FF2B5EF4-FFF2-40B4-BE49-F238E27FC236}">
                <a16:creationId xmlns:a16="http://schemas.microsoft.com/office/drawing/2014/main" id="{29E54EA3-A688-42E3-9A50-3E07C716E414}"/>
              </a:ext>
            </a:extLst>
          </p:cNvPr>
          <p:cNvPicPr>
            <a:picLocks noChangeAspect="1"/>
          </p:cNvPicPr>
          <p:nvPr/>
        </p:nvPicPr>
        <p:blipFill>
          <a:blip r:embed="rId2"/>
          <a:stretch>
            <a:fillRect/>
          </a:stretch>
        </p:blipFill>
        <p:spPr>
          <a:xfrm>
            <a:off x="2729948" y="2372139"/>
            <a:ext cx="6188765" cy="1722783"/>
          </a:xfrm>
          <a:prstGeom prst="rect">
            <a:avLst/>
          </a:prstGeom>
        </p:spPr>
      </p:pic>
    </p:spTree>
    <p:extLst>
      <p:ext uri="{BB962C8B-B14F-4D97-AF65-F5344CB8AC3E}">
        <p14:creationId xmlns:p14="http://schemas.microsoft.com/office/powerpoint/2010/main" val="3603103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EC6A501D-5BD5-44C0-A102-3C84BB26CEEF}"/>
              </a:ext>
            </a:extLst>
          </p:cNvPr>
          <p:cNvSpPr txBox="1"/>
          <p:nvPr/>
        </p:nvSpPr>
        <p:spPr>
          <a:xfrm>
            <a:off x="371061" y="424070"/>
            <a:ext cx="11158330" cy="5309146"/>
          </a:xfrm>
          <a:prstGeom prst="rect">
            <a:avLst/>
          </a:prstGeom>
          <a:noFill/>
        </p:spPr>
        <p:txBody>
          <a:bodyPr wrap="square" rtlCol="0">
            <a:spAutoFit/>
          </a:bodyPr>
          <a:lstStyle/>
          <a:p>
            <a:pPr algn="ctr"/>
            <a:r>
              <a:rPr lang="es-MX" sz="1300" dirty="0">
                <a:latin typeface="Cooper Black" panose="0208090404030B020404" pitchFamily="18" charset="0"/>
              </a:rPr>
              <a:t>EL ARTE DE FORMULAR PREGUNTAS ESCENCIALES</a:t>
            </a:r>
          </a:p>
          <a:p>
            <a:pPr algn="just"/>
            <a:endParaRPr lang="es-MX" sz="1300" dirty="0">
              <a:latin typeface="Cooper Black" panose="0208090404030B020404" pitchFamily="18" charset="0"/>
            </a:endParaRPr>
          </a:p>
          <a:p>
            <a:pPr algn="just"/>
            <a:r>
              <a:rPr lang="es-MX" sz="1300" dirty="0">
                <a:latin typeface="Cooper Black" panose="0208090404030B020404" pitchFamily="18" charset="0"/>
              </a:rPr>
              <a:t>                                                                                                                                                                                             </a:t>
            </a:r>
          </a:p>
          <a:p>
            <a:pPr algn="just"/>
            <a:r>
              <a:rPr lang="es-MX" sz="1300" dirty="0">
                <a:latin typeface="Cooper Black" panose="0208090404030B020404" pitchFamily="18" charset="0"/>
              </a:rPr>
              <a:t>		   Formular preguntas para entender los                                                             Preguntas analíticas</a:t>
            </a:r>
          </a:p>
          <a:p>
            <a:pPr algn="just"/>
            <a:r>
              <a:rPr lang="es-MX" sz="1300" dirty="0">
                <a:latin typeface="Cooper Black" panose="0208090404030B020404" pitchFamily="18" charset="0"/>
              </a:rPr>
              <a:t>                                      fundamentos de las disciplinas                                                               enfocadas en los 				                                                                                         			GENERAR PREGUNTAS</a:t>
            </a:r>
          </a:p>
          <a:p>
            <a:pPr algn="just"/>
            <a:r>
              <a:rPr lang="es-MX" sz="1300" dirty="0">
                <a:latin typeface="Cooper Black" panose="0208090404030B020404" pitchFamily="18" charset="0"/>
              </a:rPr>
              <a:t>                                                                                                                                                                                                                   comportamientos del</a:t>
            </a:r>
          </a:p>
          <a:p>
            <a:pPr algn="just"/>
            <a:r>
              <a:rPr lang="es-MX" sz="1300" dirty="0">
                <a:latin typeface="Cooper Black" panose="0208090404030B020404" pitchFamily="18" charset="0"/>
              </a:rPr>
              <a:t>                                                                                                                                                                                                                   pensamiento</a:t>
            </a:r>
          </a:p>
          <a:p>
            <a:pPr algn="just"/>
            <a:r>
              <a:rPr lang="es-MX" sz="1300" dirty="0">
                <a:latin typeface="Cooper Black" panose="0208090404030B020404" pitchFamily="18" charset="0"/>
              </a:rPr>
              <a:t>Formular preguntas	Formular preguntas	Entender la lógica								Conceptos	Datos	  Interdisciplinaria</a:t>
            </a:r>
          </a:p>
          <a:p>
            <a:pPr algn="just"/>
            <a:r>
              <a:rPr lang="es-MX" sz="1300" dirty="0">
                <a:latin typeface="Cooper Black" panose="0208090404030B020404" pitchFamily="18" charset="0"/>
              </a:rPr>
              <a:t>Fundamentales de	              en las artes		              de la disciplina								</a:t>
            </a:r>
          </a:p>
          <a:p>
            <a:pPr algn="just"/>
            <a:r>
              <a:rPr lang="es-MX" sz="1300" dirty="0">
                <a:latin typeface="Cooper Black" panose="0208090404030B020404" pitchFamily="18" charset="0"/>
              </a:rPr>
              <a:t>La ciencia													Cuestionarios, mapas</a:t>
            </a:r>
          </a:p>
          <a:p>
            <a:pPr algn="just"/>
            <a:r>
              <a:rPr lang="es-MX" sz="1300" dirty="0">
                <a:latin typeface="Cooper Black" panose="0208090404030B020404" pitchFamily="18" charset="0"/>
              </a:rPr>
              <a:t>														preguntas,  conceptos,</a:t>
            </a:r>
          </a:p>
          <a:p>
            <a:pPr algn="just"/>
            <a:r>
              <a:rPr lang="es-MX" sz="1300" dirty="0">
                <a:latin typeface="Cooper Black" panose="0208090404030B020404" pitchFamily="18" charset="0"/>
              </a:rPr>
              <a:t>														dibujos, ideas</a:t>
            </a:r>
          </a:p>
          <a:p>
            <a:pPr algn="just"/>
            <a:r>
              <a:rPr lang="es-MX" sz="1300" dirty="0">
                <a:latin typeface="Cooper Black" panose="0208090404030B020404" pitchFamily="18" charset="0"/>
              </a:rPr>
              <a:t>			Identificar sus fortalezas                                             </a:t>
            </a:r>
          </a:p>
          <a:p>
            <a:pPr algn="just"/>
            <a:r>
              <a:rPr lang="es-MX" sz="1300" dirty="0">
                <a:latin typeface="Cooper Black" panose="0208090404030B020404" pitchFamily="18" charset="0"/>
              </a:rPr>
              <a:t>                        		y debilidades				 PREGUNTAS EVALUATIVAS</a:t>
            </a:r>
          </a:p>
          <a:p>
            <a:pPr algn="just"/>
            <a:endParaRPr lang="es-MX" sz="1300" dirty="0">
              <a:latin typeface="Cooper Black" panose="0208090404030B020404" pitchFamily="18" charset="0"/>
            </a:endParaRPr>
          </a:p>
          <a:p>
            <a:pPr algn="just"/>
            <a:endParaRPr lang="es-MX" sz="1300" dirty="0">
              <a:latin typeface="Cooper Black" panose="0208090404030B020404" pitchFamily="18" charset="0"/>
            </a:endParaRPr>
          </a:p>
          <a:p>
            <a:pPr algn="just"/>
            <a:r>
              <a:rPr lang="es-MX" sz="1300" dirty="0">
                <a:latin typeface="Cooper Black" panose="0208090404030B020404" pitchFamily="18" charset="0"/>
              </a:rPr>
              <a:t>                                                         	Cuestionar para aclarar			Tipos de preguntas			Evaluar razonamientos</a:t>
            </a:r>
          </a:p>
          <a:p>
            <a:pPr algn="just"/>
            <a:r>
              <a:rPr lang="es-MX" sz="1300" dirty="0">
                <a:latin typeface="Cooper Black" panose="0208090404030B020404" pitchFamily="18" charset="0"/>
              </a:rPr>
              <a:t>				y precisar al leer y escribir</a:t>
            </a:r>
          </a:p>
          <a:p>
            <a:pPr algn="just"/>
            <a:endParaRPr lang="es-MX" sz="1300" dirty="0">
              <a:latin typeface="Cooper Black" panose="0208090404030B020404" pitchFamily="18" charset="0"/>
            </a:endParaRPr>
          </a:p>
          <a:p>
            <a:pPr algn="just"/>
            <a:r>
              <a:rPr lang="es-MX" sz="1300" dirty="0">
                <a:latin typeface="Cooper Black" panose="0208090404030B020404" pitchFamily="18" charset="0"/>
              </a:rPr>
              <a:t>																	 IMPARCIALIDAD</a:t>
            </a:r>
          </a:p>
          <a:p>
            <a:pPr algn="just"/>
            <a:r>
              <a:rPr lang="es-MX" sz="1300" dirty="0">
                <a:latin typeface="Cooper Black" panose="0208090404030B020404" pitchFamily="18" charset="0"/>
              </a:rPr>
              <a:t>				Utilizar siempre			Evalúan un sistema       	Evalúan sistemas		CLARIDAD		</a:t>
            </a:r>
          </a:p>
          <a:p>
            <a:pPr algn="just"/>
            <a:r>
              <a:rPr lang="es-MX" sz="1300" dirty="0">
                <a:latin typeface="Cooper Black" panose="0208090404030B020404" pitchFamily="18" charset="0"/>
              </a:rPr>
              <a:t>				ética y logística							en conflicto			PRECISIÓN</a:t>
            </a:r>
          </a:p>
          <a:p>
            <a:pPr algn="just"/>
            <a:r>
              <a:rPr lang="es-MX" sz="1300" dirty="0">
                <a:latin typeface="Cooper Black" panose="0208090404030B020404" pitchFamily="18" charset="0"/>
              </a:rPr>
              <a:t>																	EXACTITUD</a:t>
            </a:r>
          </a:p>
          <a:p>
            <a:pPr algn="just"/>
            <a:r>
              <a:rPr lang="es-MX" sz="1400" dirty="0"/>
              <a:t>																	</a:t>
            </a:r>
          </a:p>
        </p:txBody>
      </p:sp>
      <p:cxnSp>
        <p:nvCxnSpPr>
          <p:cNvPr id="9" name="Conector recto 8">
            <a:extLst>
              <a:ext uri="{FF2B5EF4-FFF2-40B4-BE49-F238E27FC236}">
                <a16:creationId xmlns:a16="http://schemas.microsoft.com/office/drawing/2014/main" id="{F1466E18-429D-49FC-AB9B-884646F9D400}"/>
              </a:ext>
            </a:extLst>
          </p:cNvPr>
          <p:cNvCxnSpPr/>
          <p:nvPr/>
        </p:nvCxnSpPr>
        <p:spPr>
          <a:xfrm>
            <a:off x="3101009" y="927652"/>
            <a:ext cx="4770782" cy="0"/>
          </a:xfrm>
          <a:prstGeom prst="line">
            <a:avLst/>
          </a:prstGeom>
        </p:spPr>
        <p:style>
          <a:lnRef idx="1">
            <a:schemeClr val="dk1"/>
          </a:lnRef>
          <a:fillRef idx="0">
            <a:schemeClr val="dk1"/>
          </a:fillRef>
          <a:effectRef idx="0">
            <a:schemeClr val="dk1"/>
          </a:effectRef>
          <a:fontRef idx="minor">
            <a:schemeClr val="tx1"/>
          </a:fontRef>
        </p:style>
      </p:cxnSp>
      <p:cxnSp>
        <p:nvCxnSpPr>
          <p:cNvPr id="10" name="Conector recto 9">
            <a:extLst>
              <a:ext uri="{FF2B5EF4-FFF2-40B4-BE49-F238E27FC236}">
                <a16:creationId xmlns:a16="http://schemas.microsoft.com/office/drawing/2014/main" id="{54FBD7C5-7E9B-4A01-83CD-A778BCC25359}"/>
              </a:ext>
            </a:extLst>
          </p:cNvPr>
          <p:cNvCxnSpPr>
            <a:cxnSpLocks/>
          </p:cNvCxnSpPr>
          <p:nvPr/>
        </p:nvCxnSpPr>
        <p:spPr>
          <a:xfrm>
            <a:off x="1020418" y="1689652"/>
            <a:ext cx="3909391" cy="0"/>
          </a:xfrm>
          <a:prstGeom prst="line">
            <a:avLst/>
          </a:prstGeom>
        </p:spPr>
        <p:style>
          <a:lnRef idx="1">
            <a:schemeClr val="dk1"/>
          </a:lnRef>
          <a:fillRef idx="0">
            <a:schemeClr val="dk1"/>
          </a:fillRef>
          <a:effectRef idx="0">
            <a:schemeClr val="dk1"/>
          </a:effectRef>
          <a:fontRef idx="minor">
            <a:schemeClr val="tx1"/>
          </a:fontRef>
        </p:style>
      </p:cxnSp>
      <p:cxnSp>
        <p:nvCxnSpPr>
          <p:cNvPr id="16" name="Conector recto 15">
            <a:extLst>
              <a:ext uri="{FF2B5EF4-FFF2-40B4-BE49-F238E27FC236}">
                <a16:creationId xmlns:a16="http://schemas.microsoft.com/office/drawing/2014/main" id="{E53DBCB7-5605-43D6-97B2-3F56D1018C75}"/>
              </a:ext>
            </a:extLst>
          </p:cNvPr>
          <p:cNvCxnSpPr>
            <a:cxnSpLocks/>
          </p:cNvCxnSpPr>
          <p:nvPr/>
        </p:nvCxnSpPr>
        <p:spPr>
          <a:xfrm>
            <a:off x="5115339" y="4366592"/>
            <a:ext cx="1709531" cy="0"/>
          </a:xfrm>
          <a:prstGeom prst="line">
            <a:avLst/>
          </a:prstGeom>
        </p:spPr>
        <p:style>
          <a:lnRef idx="1">
            <a:schemeClr val="dk1"/>
          </a:lnRef>
          <a:fillRef idx="0">
            <a:schemeClr val="dk1"/>
          </a:fillRef>
          <a:effectRef idx="0">
            <a:schemeClr val="dk1"/>
          </a:effectRef>
          <a:fontRef idx="minor">
            <a:schemeClr val="tx1"/>
          </a:fontRef>
        </p:style>
      </p:cxnSp>
      <p:cxnSp>
        <p:nvCxnSpPr>
          <p:cNvPr id="21" name="Conector recto 20">
            <a:extLst>
              <a:ext uri="{FF2B5EF4-FFF2-40B4-BE49-F238E27FC236}">
                <a16:creationId xmlns:a16="http://schemas.microsoft.com/office/drawing/2014/main" id="{C86228E3-439E-4E51-A465-A1A609E54A2D}"/>
              </a:ext>
            </a:extLst>
          </p:cNvPr>
          <p:cNvCxnSpPr>
            <a:cxnSpLocks/>
          </p:cNvCxnSpPr>
          <p:nvPr/>
        </p:nvCxnSpPr>
        <p:spPr>
          <a:xfrm>
            <a:off x="3313043" y="3697357"/>
            <a:ext cx="5035826" cy="0"/>
          </a:xfrm>
          <a:prstGeom prst="line">
            <a:avLst/>
          </a:prstGeom>
        </p:spPr>
        <p:style>
          <a:lnRef idx="1">
            <a:schemeClr val="dk1"/>
          </a:lnRef>
          <a:fillRef idx="0">
            <a:schemeClr val="dk1"/>
          </a:fillRef>
          <a:effectRef idx="0">
            <a:schemeClr val="dk1"/>
          </a:effectRef>
          <a:fontRef idx="minor">
            <a:schemeClr val="tx1"/>
          </a:fontRef>
        </p:style>
      </p:cxnSp>
      <p:cxnSp>
        <p:nvCxnSpPr>
          <p:cNvPr id="27" name="Conector recto 26">
            <a:extLst>
              <a:ext uri="{FF2B5EF4-FFF2-40B4-BE49-F238E27FC236}">
                <a16:creationId xmlns:a16="http://schemas.microsoft.com/office/drawing/2014/main" id="{08D8EE4C-E6B2-4F10-B0B9-54F1BC641F02}"/>
              </a:ext>
            </a:extLst>
          </p:cNvPr>
          <p:cNvCxnSpPr>
            <a:cxnSpLocks/>
          </p:cNvCxnSpPr>
          <p:nvPr/>
        </p:nvCxnSpPr>
        <p:spPr>
          <a:xfrm>
            <a:off x="9150627" y="1331843"/>
            <a:ext cx="1815548" cy="0"/>
          </a:xfrm>
          <a:prstGeom prst="line">
            <a:avLst/>
          </a:prstGeom>
        </p:spPr>
        <p:style>
          <a:lnRef idx="1">
            <a:schemeClr val="dk1"/>
          </a:lnRef>
          <a:fillRef idx="0">
            <a:schemeClr val="dk1"/>
          </a:fillRef>
          <a:effectRef idx="0">
            <a:schemeClr val="dk1"/>
          </a:effectRef>
          <a:fontRef idx="minor">
            <a:schemeClr val="tx1"/>
          </a:fontRef>
        </p:style>
      </p:cxnSp>
      <p:cxnSp>
        <p:nvCxnSpPr>
          <p:cNvPr id="34" name="Conector recto 33">
            <a:extLst>
              <a:ext uri="{FF2B5EF4-FFF2-40B4-BE49-F238E27FC236}">
                <a16:creationId xmlns:a16="http://schemas.microsoft.com/office/drawing/2014/main" id="{7846B1B0-53F3-4CED-A9C6-605B11420B8C}"/>
              </a:ext>
            </a:extLst>
          </p:cNvPr>
          <p:cNvCxnSpPr/>
          <p:nvPr/>
        </p:nvCxnSpPr>
        <p:spPr>
          <a:xfrm>
            <a:off x="3101009" y="927652"/>
            <a:ext cx="0" cy="172278"/>
          </a:xfrm>
          <a:prstGeom prst="line">
            <a:avLst/>
          </a:prstGeom>
        </p:spPr>
        <p:style>
          <a:lnRef idx="1">
            <a:schemeClr val="dk1"/>
          </a:lnRef>
          <a:fillRef idx="0">
            <a:schemeClr val="dk1"/>
          </a:fillRef>
          <a:effectRef idx="0">
            <a:schemeClr val="dk1"/>
          </a:effectRef>
          <a:fontRef idx="minor">
            <a:schemeClr val="tx1"/>
          </a:fontRef>
        </p:style>
      </p:cxnSp>
      <p:cxnSp>
        <p:nvCxnSpPr>
          <p:cNvPr id="36" name="Conector recto 35">
            <a:extLst>
              <a:ext uri="{FF2B5EF4-FFF2-40B4-BE49-F238E27FC236}">
                <a16:creationId xmlns:a16="http://schemas.microsoft.com/office/drawing/2014/main" id="{863D0454-EE31-4C08-970A-7DFB9CCB011F}"/>
              </a:ext>
            </a:extLst>
          </p:cNvPr>
          <p:cNvCxnSpPr/>
          <p:nvPr/>
        </p:nvCxnSpPr>
        <p:spPr>
          <a:xfrm>
            <a:off x="1020418" y="1689652"/>
            <a:ext cx="0" cy="172278"/>
          </a:xfrm>
          <a:prstGeom prst="line">
            <a:avLst/>
          </a:prstGeom>
        </p:spPr>
        <p:style>
          <a:lnRef idx="1">
            <a:schemeClr val="dk1"/>
          </a:lnRef>
          <a:fillRef idx="0">
            <a:schemeClr val="dk1"/>
          </a:fillRef>
          <a:effectRef idx="0">
            <a:schemeClr val="dk1"/>
          </a:effectRef>
          <a:fontRef idx="minor">
            <a:schemeClr val="tx1"/>
          </a:fontRef>
        </p:style>
      </p:cxnSp>
      <p:cxnSp>
        <p:nvCxnSpPr>
          <p:cNvPr id="37" name="Conector recto 36">
            <a:extLst>
              <a:ext uri="{FF2B5EF4-FFF2-40B4-BE49-F238E27FC236}">
                <a16:creationId xmlns:a16="http://schemas.microsoft.com/office/drawing/2014/main" id="{B5842713-3861-468B-9FD1-57DDFF2135CB}"/>
              </a:ext>
            </a:extLst>
          </p:cNvPr>
          <p:cNvCxnSpPr/>
          <p:nvPr/>
        </p:nvCxnSpPr>
        <p:spPr>
          <a:xfrm>
            <a:off x="2915479" y="1709530"/>
            <a:ext cx="0" cy="172278"/>
          </a:xfrm>
          <a:prstGeom prst="line">
            <a:avLst/>
          </a:prstGeom>
        </p:spPr>
        <p:style>
          <a:lnRef idx="1">
            <a:schemeClr val="dk1"/>
          </a:lnRef>
          <a:fillRef idx="0">
            <a:schemeClr val="dk1"/>
          </a:fillRef>
          <a:effectRef idx="0">
            <a:schemeClr val="dk1"/>
          </a:effectRef>
          <a:fontRef idx="minor">
            <a:schemeClr val="tx1"/>
          </a:fontRef>
        </p:style>
      </p:cxnSp>
      <p:cxnSp>
        <p:nvCxnSpPr>
          <p:cNvPr id="38" name="Conector recto 37">
            <a:extLst>
              <a:ext uri="{FF2B5EF4-FFF2-40B4-BE49-F238E27FC236}">
                <a16:creationId xmlns:a16="http://schemas.microsoft.com/office/drawing/2014/main" id="{B21555A1-60DA-4700-A518-19E52B2EDA41}"/>
              </a:ext>
            </a:extLst>
          </p:cNvPr>
          <p:cNvCxnSpPr/>
          <p:nvPr/>
        </p:nvCxnSpPr>
        <p:spPr>
          <a:xfrm>
            <a:off x="4929809" y="1669774"/>
            <a:ext cx="0" cy="172278"/>
          </a:xfrm>
          <a:prstGeom prst="line">
            <a:avLst/>
          </a:prstGeom>
        </p:spPr>
        <p:style>
          <a:lnRef idx="1">
            <a:schemeClr val="dk1"/>
          </a:lnRef>
          <a:fillRef idx="0">
            <a:schemeClr val="dk1"/>
          </a:fillRef>
          <a:effectRef idx="0">
            <a:schemeClr val="dk1"/>
          </a:effectRef>
          <a:fontRef idx="minor">
            <a:schemeClr val="tx1"/>
          </a:fontRef>
        </p:style>
      </p:cxnSp>
      <p:cxnSp>
        <p:nvCxnSpPr>
          <p:cNvPr id="39" name="Conector recto 38">
            <a:extLst>
              <a:ext uri="{FF2B5EF4-FFF2-40B4-BE49-F238E27FC236}">
                <a16:creationId xmlns:a16="http://schemas.microsoft.com/office/drawing/2014/main" id="{AE15ECD2-8C29-4217-990D-9C7C0A248EB3}"/>
              </a:ext>
            </a:extLst>
          </p:cNvPr>
          <p:cNvCxnSpPr/>
          <p:nvPr/>
        </p:nvCxnSpPr>
        <p:spPr>
          <a:xfrm>
            <a:off x="9011478" y="1689652"/>
            <a:ext cx="0" cy="172278"/>
          </a:xfrm>
          <a:prstGeom prst="line">
            <a:avLst/>
          </a:prstGeom>
        </p:spPr>
        <p:style>
          <a:lnRef idx="1">
            <a:schemeClr val="dk1"/>
          </a:lnRef>
          <a:fillRef idx="0">
            <a:schemeClr val="dk1"/>
          </a:fillRef>
          <a:effectRef idx="0">
            <a:schemeClr val="dk1"/>
          </a:effectRef>
          <a:fontRef idx="minor">
            <a:schemeClr val="tx1"/>
          </a:fontRef>
        </p:style>
      </p:cxnSp>
      <p:cxnSp>
        <p:nvCxnSpPr>
          <p:cNvPr id="40" name="Conector recto 39">
            <a:extLst>
              <a:ext uri="{FF2B5EF4-FFF2-40B4-BE49-F238E27FC236}">
                <a16:creationId xmlns:a16="http://schemas.microsoft.com/office/drawing/2014/main" id="{36075117-3152-4457-9C23-1800F7B1E760}"/>
              </a:ext>
            </a:extLst>
          </p:cNvPr>
          <p:cNvCxnSpPr/>
          <p:nvPr/>
        </p:nvCxnSpPr>
        <p:spPr>
          <a:xfrm>
            <a:off x="9906001" y="1331843"/>
            <a:ext cx="0" cy="172278"/>
          </a:xfrm>
          <a:prstGeom prst="line">
            <a:avLst/>
          </a:prstGeom>
        </p:spPr>
        <p:style>
          <a:lnRef idx="1">
            <a:schemeClr val="dk1"/>
          </a:lnRef>
          <a:fillRef idx="0">
            <a:schemeClr val="dk1"/>
          </a:fillRef>
          <a:effectRef idx="0">
            <a:schemeClr val="dk1"/>
          </a:effectRef>
          <a:fontRef idx="minor">
            <a:schemeClr val="tx1"/>
          </a:fontRef>
        </p:style>
      </p:cxnSp>
      <p:cxnSp>
        <p:nvCxnSpPr>
          <p:cNvPr id="41" name="Conector recto 40">
            <a:extLst>
              <a:ext uri="{FF2B5EF4-FFF2-40B4-BE49-F238E27FC236}">
                <a16:creationId xmlns:a16="http://schemas.microsoft.com/office/drawing/2014/main" id="{D44C8DAB-7AF4-42AF-8C05-E34406DE50F7}"/>
              </a:ext>
            </a:extLst>
          </p:cNvPr>
          <p:cNvCxnSpPr/>
          <p:nvPr/>
        </p:nvCxnSpPr>
        <p:spPr>
          <a:xfrm>
            <a:off x="10840279" y="1689652"/>
            <a:ext cx="0" cy="172278"/>
          </a:xfrm>
          <a:prstGeom prst="line">
            <a:avLst/>
          </a:prstGeom>
        </p:spPr>
        <p:style>
          <a:lnRef idx="1">
            <a:schemeClr val="dk1"/>
          </a:lnRef>
          <a:fillRef idx="0">
            <a:schemeClr val="dk1"/>
          </a:fillRef>
          <a:effectRef idx="0">
            <a:schemeClr val="dk1"/>
          </a:effectRef>
          <a:fontRef idx="minor">
            <a:schemeClr val="tx1"/>
          </a:fontRef>
        </p:style>
      </p:cxnSp>
      <p:cxnSp>
        <p:nvCxnSpPr>
          <p:cNvPr id="42" name="Conector recto 41">
            <a:extLst>
              <a:ext uri="{FF2B5EF4-FFF2-40B4-BE49-F238E27FC236}">
                <a16:creationId xmlns:a16="http://schemas.microsoft.com/office/drawing/2014/main" id="{799A3424-588B-4CA7-BB6A-2646445DA2EA}"/>
              </a:ext>
            </a:extLst>
          </p:cNvPr>
          <p:cNvCxnSpPr/>
          <p:nvPr/>
        </p:nvCxnSpPr>
        <p:spPr>
          <a:xfrm>
            <a:off x="7851913" y="927652"/>
            <a:ext cx="0" cy="172278"/>
          </a:xfrm>
          <a:prstGeom prst="line">
            <a:avLst/>
          </a:prstGeom>
        </p:spPr>
        <p:style>
          <a:lnRef idx="1">
            <a:schemeClr val="dk1"/>
          </a:lnRef>
          <a:fillRef idx="0">
            <a:schemeClr val="dk1"/>
          </a:fillRef>
          <a:effectRef idx="0">
            <a:schemeClr val="dk1"/>
          </a:effectRef>
          <a:fontRef idx="minor">
            <a:schemeClr val="tx1"/>
          </a:fontRef>
        </p:style>
      </p:cxnSp>
      <p:cxnSp>
        <p:nvCxnSpPr>
          <p:cNvPr id="43" name="Conector recto 42">
            <a:extLst>
              <a:ext uri="{FF2B5EF4-FFF2-40B4-BE49-F238E27FC236}">
                <a16:creationId xmlns:a16="http://schemas.microsoft.com/office/drawing/2014/main" id="{594CEEEC-0736-40EF-96B0-95F0775F6C5C}"/>
              </a:ext>
            </a:extLst>
          </p:cNvPr>
          <p:cNvCxnSpPr>
            <a:cxnSpLocks/>
          </p:cNvCxnSpPr>
          <p:nvPr/>
        </p:nvCxnSpPr>
        <p:spPr>
          <a:xfrm>
            <a:off x="5698435" y="927652"/>
            <a:ext cx="72887" cy="2279373"/>
          </a:xfrm>
          <a:prstGeom prst="line">
            <a:avLst/>
          </a:prstGeom>
        </p:spPr>
        <p:style>
          <a:lnRef idx="1">
            <a:schemeClr val="dk1"/>
          </a:lnRef>
          <a:fillRef idx="0">
            <a:schemeClr val="dk1"/>
          </a:fillRef>
          <a:effectRef idx="0">
            <a:schemeClr val="dk1"/>
          </a:effectRef>
          <a:fontRef idx="minor">
            <a:schemeClr val="tx1"/>
          </a:fontRef>
        </p:style>
      </p:cxnSp>
      <p:cxnSp>
        <p:nvCxnSpPr>
          <p:cNvPr id="47" name="Conector recto de flecha 46">
            <a:extLst>
              <a:ext uri="{FF2B5EF4-FFF2-40B4-BE49-F238E27FC236}">
                <a16:creationId xmlns:a16="http://schemas.microsoft.com/office/drawing/2014/main" id="{4388737C-059B-460F-9988-DE33B6912C44}"/>
              </a:ext>
            </a:extLst>
          </p:cNvPr>
          <p:cNvCxnSpPr/>
          <p:nvPr/>
        </p:nvCxnSpPr>
        <p:spPr>
          <a:xfrm>
            <a:off x="8653670" y="1444487"/>
            <a:ext cx="34455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Conector recto de flecha 47">
            <a:extLst>
              <a:ext uri="{FF2B5EF4-FFF2-40B4-BE49-F238E27FC236}">
                <a16:creationId xmlns:a16="http://schemas.microsoft.com/office/drawing/2014/main" id="{32E37CFA-695C-48B6-8AD2-797C9AD47592}"/>
              </a:ext>
            </a:extLst>
          </p:cNvPr>
          <p:cNvCxnSpPr>
            <a:cxnSpLocks/>
          </p:cNvCxnSpPr>
          <p:nvPr/>
        </p:nvCxnSpPr>
        <p:spPr>
          <a:xfrm>
            <a:off x="7865166" y="1683026"/>
            <a:ext cx="0" cy="3180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Conector recto 50">
            <a:extLst>
              <a:ext uri="{FF2B5EF4-FFF2-40B4-BE49-F238E27FC236}">
                <a16:creationId xmlns:a16="http://schemas.microsoft.com/office/drawing/2014/main" id="{EE5D93C6-406F-47EC-BA60-3985B956836E}"/>
              </a:ext>
            </a:extLst>
          </p:cNvPr>
          <p:cNvCxnSpPr/>
          <p:nvPr/>
        </p:nvCxnSpPr>
        <p:spPr>
          <a:xfrm>
            <a:off x="5698435" y="3730487"/>
            <a:ext cx="0" cy="172278"/>
          </a:xfrm>
          <a:prstGeom prst="line">
            <a:avLst/>
          </a:prstGeom>
        </p:spPr>
        <p:style>
          <a:lnRef idx="1">
            <a:schemeClr val="dk1"/>
          </a:lnRef>
          <a:fillRef idx="0">
            <a:schemeClr val="dk1"/>
          </a:fillRef>
          <a:effectRef idx="0">
            <a:schemeClr val="dk1"/>
          </a:effectRef>
          <a:fontRef idx="minor">
            <a:schemeClr val="tx1"/>
          </a:fontRef>
        </p:style>
      </p:cxnSp>
      <p:cxnSp>
        <p:nvCxnSpPr>
          <p:cNvPr id="52" name="Conector recto 51">
            <a:extLst>
              <a:ext uri="{FF2B5EF4-FFF2-40B4-BE49-F238E27FC236}">
                <a16:creationId xmlns:a16="http://schemas.microsoft.com/office/drawing/2014/main" id="{68CAF460-F099-465A-8852-4EB04FCC1D10}"/>
              </a:ext>
            </a:extLst>
          </p:cNvPr>
          <p:cNvCxnSpPr/>
          <p:nvPr/>
        </p:nvCxnSpPr>
        <p:spPr>
          <a:xfrm>
            <a:off x="8348869" y="3677478"/>
            <a:ext cx="0" cy="172278"/>
          </a:xfrm>
          <a:prstGeom prst="line">
            <a:avLst/>
          </a:prstGeom>
        </p:spPr>
        <p:style>
          <a:lnRef idx="1">
            <a:schemeClr val="dk1"/>
          </a:lnRef>
          <a:fillRef idx="0">
            <a:schemeClr val="dk1"/>
          </a:fillRef>
          <a:effectRef idx="0">
            <a:schemeClr val="dk1"/>
          </a:effectRef>
          <a:fontRef idx="minor">
            <a:schemeClr val="tx1"/>
          </a:fontRef>
        </p:style>
      </p:cxnSp>
      <p:cxnSp>
        <p:nvCxnSpPr>
          <p:cNvPr id="53" name="Conector recto 52">
            <a:extLst>
              <a:ext uri="{FF2B5EF4-FFF2-40B4-BE49-F238E27FC236}">
                <a16:creationId xmlns:a16="http://schemas.microsoft.com/office/drawing/2014/main" id="{22A1B5E6-E0A7-4EAD-A4C0-024970A5F868}"/>
              </a:ext>
            </a:extLst>
          </p:cNvPr>
          <p:cNvCxnSpPr/>
          <p:nvPr/>
        </p:nvCxnSpPr>
        <p:spPr>
          <a:xfrm>
            <a:off x="3293165" y="3697357"/>
            <a:ext cx="0" cy="172278"/>
          </a:xfrm>
          <a:prstGeom prst="line">
            <a:avLst/>
          </a:prstGeom>
        </p:spPr>
        <p:style>
          <a:lnRef idx="1">
            <a:schemeClr val="dk1"/>
          </a:lnRef>
          <a:fillRef idx="0">
            <a:schemeClr val="dk1"/>
          </a:fillRef>
          <a:effectRef idx="0">
            <a:schemeClr val="dk1"/>
          </a:effectRef>
          <a:fontRef idx="minor">
            <a:schemeClr val="tx1"/>
          </a:fontRef>
        </p:style>
      </p:cxnSp>
      <p:cxnSp>
        <p:nvCxnSpPr>
          <p:cNvPr id="54" name="Conector recto 53">
            <a:extLst>
              <a:ext uri="{FF2B5EF4-FFF2-40B4-BE49-F238E27FC236}">
                <a16:creationId xmlns:a16="http://schemas.microsoft.com/office/drawing/2014/main" id="{259DEB6A-0326-4BAB-AF09-22C1FEC89301}"/>
              </a:ext>
            </a:extLst>
          </p:cNvPr>
          <p:cNvCxnSpPr/>
          <p:nvPr/>
        </p:nvCxnSpPr>
        <p:spPr>
          <a:xfrm>
            <a:off x="2766393" y="2872408"/>
            <a:ext cx="0" cy="172278"/>
          </a:xfrm>
          <a:prstGeom prst="line">
            <a:avLst/>
          </a:prstGeom>
        </p:spPr>
        <p:style>
          <a:lnRef idx="1">
            <a:schemeClr val="dk1"/>
          </a:lnRef>
          <a:fillRef idx="0">
            <a:schemeClr val="dk1"/>
          </a:fillRef>
          <a:effectRef idx="0">
            <a:schemeClr val="dk1"/>
          </a:effectRef>
          <a:fontRef idx="minor">
            <a:schemeClr val="tx1"/>
          </a:fontRef>
        </p:style>
      </p:cxnSp>
      <p:cxnSp>
        <p:nvCxnSpPr>
          <p:cNvPr id="55" name="Conector recto 54">
            <a:extLst>
              <a:ext uri="{FF2B5EF4-FFF2-40B4-BE49-F238E27FC236}">
                <a16:creationId xmlns:a16="http://schemas.microsoft.com/office/drawing/2014/main" id="{B5D72E6E-0114-4DFA-B701-F7A51A5A4D0C}"/>
              </a:ext>
            </a:extLst>
          </p:cNvPr>
          <p:cNvCxnSpPr>
            <a:cxnSpLocks/>
          </p:cNvCxnSpPr>
          <p:nvPr/>
        </p:nvCxnSpPr>
        <p:spPr>
          <a:xfrm>
            <a:off x="2206488" y="1792355"/>
            <a:ext cx="0" cy="1080053"/>
          </a:xfrm>
          <a:prstGeom prst="line">
            <a:avLst/>
          </a:prstGeom>
        </p:spPr>
        <p:style>
          <a:lnRef idx="1">
            <a:schemeClr val="dk1"/>
          </a:lnRef>
          <a:fillRef idx="0">
            <a:schemeClr val="dk1"/>
          </a:fillRef>
          <a:effectRef idx="0">
            <a:schemeClr val="dk1"/>
          </a:effectRef>
          <a:fontRef idx="minor">
            <a:schemeClr val="tx1"/>
          </a:fontRef>
        </p:style>
      </p:cxnSp>
      <p:cxnSp>
        <p:nvCxnSpPr>
          <p:cNvPr id="57" name="Conector recto 56">
            <a:extLst>
              <a:ext uri="{FF2B5EF4-FFF2-40B4-BE49-F238E27FC236}">
                <a16:creationId xmlns:a16="http://schemas.microsoft.com/office/drawing/2014/main" id="{58400CDA-68F7-4E17-BA28-5E1FDF6C2511}"/>
              </a:ext>
            </a:extLst>
          </p:cNvPr>
          <p:cNvCxnSpPr>
            <a:cxnSpLocks/>
          </p:cNvCxnSpPr>
          <p:nvPr/>
        </p:nvCxnSpPr>
        <p:spPr>
          <a:xfrm>
            <a:off x="2206488" y="2872408"/>
            <a:ext cx="559905" cy="0"/>
          </a:xfrm>
          <a:prstGeom prst="line">
            <a:avLst/>
          </a:prstGeom>
        </p:spPr>
        <p:style>
          <a:lnRef idx="1">
            <a:schemeClr val="dk1"/>
          </a:lnRef>
          <a:fillRef idx="0">
            <a:schemeClr val="dk1"/>
          </a:fillRef>
          <a:effectRef idx="0">
            <a:schemeClr val="dk1"/>
          </a:effectRef>
          <a:fontRef idx="minor">
            <a:schemeClr val="tx1"/>
          </a:fontRef>
        </p:style>
      </p:cxnSp>
      <p:cxnSp>
        <p:nvCxnSpPr>
          <p:cNvPr id="63" name="Conector recto 62">
            <a:extLst>
              <a:ext uri="{FF2B5EF4-FFF2-40B4-BE49-F238E27FC236}">
                <a16:creationId xmlns:a16="http://schemas.microsoft.com/office/drawing/2014/main" id="{E4093EB8-7F24-4363-86CA-904245818C5A}"/>
              </a:ext>
            </a:extLst>
          </p:cNvPr>
          <p:cNvCxnSpPr/>
          <p:nvPr/>
        </p:nvCxnSpPr>
        <p:spPr>
          <a:xfrm>
            <a:off x="5108713" y="4366592"/>
            <a:ext cx="0" cy="172278"/>
          </a:xfrm>
          <a:prstGeom prst="line">
            <a:avLst/>
          </a:prstGeom>
        </p:spPr>
        <p:style>
          <a:lnRef idx="1">
            <a:schemeClr val="dk1"/>
          </a:lnRef>
          <a:fillRef idx="0">
            <a:schemeClr val="dk1"/>
          </a:fillRef>
          <a:effectRef idx="0">
            <a:schemeClr val="dk1"/>
          </a:effectRef>
          <a:fontRef idx="minor">
            <a:schemeClr val="tx1"/>
          </a:fontRef>
        </p:style>
      </p:cxnSp>
      <p:cxnSp>
        <p:nvCxnSpPr>
          <p:cNvPr id="64" name="Conector recto 63">
            <a:extLst>
              <a:ext uri="{FF2B5EF4-FFF2-40B4-BE49-F238E27FC236}">
                <a16:creationId xmlns:a16="http://schemas.microsoft.com/office/drawing/2014/main" id="{882E7650-58D1-42EB-8DCD-991C8EC785B6}"/>
              </a:ext>
            </a:extLst>
          </p:cNvPr>
          <p:cNvCxnSpPr/>
          <p:nvPr/>
        </p:nvCxnSpPr>
        <p:spPr>
          <a:xfrm>
            <a:off x="6824870" y="4366592"/>
            <a:ext cx="0" cy="172278"/>
          </a:xfrm>
          <a:prstGeom prst="line">
            <a:avLst/>
          </a:prstGeom>
        </p:spPr>
        <p:style>
          <a:lnRef idx="1">
            <a:schemeClr val="dk1"/>
          </a:lnRef>
          <a:fillRef idx="0">
            <a:schemeClr val="dk1"/>
          </a:fillRef>
          <a:effectRef idx="0">
            <a:schemeClr val="dk1"/>
          </a:effectRef>
          <a:fontRef idx="minor">
            <a:schemeClr val="tx1"/>
          </a:fontRef>
        </p:style>
      </p:cxnSp>
      <p:cxnSp>
        <p:nvCxnSpPr>
          <p:cNvPr id="65" name="Conector recto 64">
            <a:extLst>
              <a:ext uri="{FF2B5EF4-FFF2-40B4-BE49-F238E27FC236}">
                <a16:creationId xmlns:a16="http://schemas.microsoft.com/office/drawing/2014/main" id="{FF261BF5-30C9-4C1B-AAC8-5CC76BC51CD1}"/>
              </a:ext>
            </a:extLst>
          </p:cNvPr>
          <p:cNvCxnSpPr/>
          <p:nvPr/>
        </p:nvCxnSpPr>
        <p:spPr>
          <a:xfrm>
            <a:off x="5830956" y="4194314"/>
            <a:ext cx="0" cy="172278"/>
          </a:xfrm>
          <a:prstGeom prst="line">
            <a:avLst/>
          </a:prstGeom>
        </p:spPr>
        <p:style>
          <a:lnRef idx="1">
            <a:schemeClr val="dk1"/>
          </a:lnRef>
          <a:fillRef idx="0">
            <a:schemeClr val="dk1"/>
          </a:fillRef>
          <a:effectRef idx="0">
            <a:schemeClr val="dk1"/>
          </a:effectRef>
          <a:fontRef idx="minor">
            <a:schemeClr val="tx1"/>
          </a:fontRef>
        </p:style>
      </p:cxnSp>
      <p:cxnSp>
        <p:nvCxnSpPr>
          <p:cNvPr id="66" name="Conector recto 65">
            <a:extLst>
              <a:ext uri="{FF2B5EF4-FFF2-40B4-BE49-F238E27FC236}">
                <a16:creationId xmlns:a16="http://schemas.microsoft.com/office/drawing/2014/main" id="{64E692B0-6F1B-457D-B8E2-519BE5D0E341}"/>
              </a:ext>
            </a:extLst>
          </p:cNvPr>
          <p:cNvCxnSpPr>
            <a:cxnSpLocks/>
          </p:cNvCxnSpPr>
          <p:nvPr/>
        </p:nvCxnSpPr>
        <p:spPr>
          <a:xfrm flipH="1">
            <a:off x="2908853" y="4366592"/>
            <a:ext cx="6626" cy="258417"/>
          </a:xfrm>
          <a:prstGeom prst="line">
            <a:avLst/>
          </a:prstGeom>
        </p:spPr>
        <p:style>
          <a:lnRef idx="1">
            <a:schemeClr val="dk1"/>
          </a:lnRef>
          <a:fillRef idx="0">
            <a:schemeClr val="dk1"/>
          </a:fillRef>
          <a:effectRef idx="0">
            <a:schemeClr val="dk1"/>
          </a:effectRef>
          <a:fontRef idx="minor">
            <a:schemeClr val="tx1"/>
          </a:fontRef>
        </p:style>
      </p:cxnSp>
      <p:cxnSp>
        <p:nvCxnSpPr>
          <p:cNvPr id="68" name="Conector recto de flecha 67">
            <a:extLst>
              <a:ext uri="{FF2B5EF4-FFF2-40B4-BE49-F238E27FC236}">
                <a16:creationId xmlns:a16="http://schemas.microsoft.com/office/drawing/2014/main" id="{0C9E917A-3137-466E-AA56-931934647871}"/>
              </a:ext>
            </a:extLst>
          </p:cNvPr>
          <p:cNvCxnSpPr>
            <a:cxnSpLocks/>
          </p:cNvCxnSpPr>
          <p:nvPr/>
        </p:nvCxnSpPr>
        <p:spPr>
          <a:xfrm>
            <a:off x="8640418" y="4121427"/>
            <a:ext cx="0" cy="3180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Conector recto 68">
            <a:extLst>
              <a:ext uri="{FF2B5EF4-FFF2-40B4-BE49-F238E27FC236}">
                <a16:creationId xmlns:a16="http://schemas.microsoft.com/office/drawing/2014/main" id="{B4B6A853-A3F3-4438-9FC5-B673CA172903}"/>
              </a:ext>
            </a:extLst>
          </p:cNvPr>
          <p:cNvCxnSpPr/>
          <p:nvPr/>
        </p:nvCxnSpPr>
        <p:spPr>
          <a:xfrm>
            <a:off x="5705061" y="3429000"/>
            <a:ext cx="0" cy="17227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4200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29B1C70-D6E3-4251-BAB7-CE75BF585D5E}"/>
              </a:ext>
            </a:extLst>
          </p:cNvPr>
          <p:cNvSpPr txBox="1"/>
          <p:nvPr/>
        </p:nvSpPr>
        <p:spPr>
          <a:xfrm>
            <a:off x="238539" y="291548"/>
            <a:ext cx="11370365" cy="4724370"/>
          </a:xfrm>
          <a:prstGeom prst="rect">
            <a:avLst/>
          </a:prstGeom>
          <a:noFill/>
        </p:spPr>
        <p:txBody>
          <a:bodyPr wrap="square" rtlCol="0">
            <a:spAutoFit/>
          </a:bodyPr>
          <a:lstStyle/>
          <a:p>
            <a:pPr algn="ctr"/>
            <a:r>
              <a:rPr lang="es-MX" sz="1200" dirty="0">
                <a:latin typeface="Cooper Black" panose="0208090404030B020404" pitchFamily="18" charset="0"/>
              </a:rPr>
              <a:t>MÉTODOS RADIOMÉTRICOS</a:t>
            </a:r>
          </a:p>
          <a:p>
            <a:pPr algn="just"/>
            <a:endParaRPr lang="es-MX" sz="1200" dirty="0">
              <a:latin typeface="Cooper Black" panose="0208090404030B020404" pitchFamily="18" charset="0"/>
            </a:endParaRPr>
          </a:p>
          <a:p>
            <a:pPr algn="just"/>
            <a:endParaRPr lang="es-MX" sz="1200" dirty="0">
              <a:latin typeface="Cooper Black" panose="0208090404030B020404" pitchFamily="18" charset="0"/>
            </a:endParaRPr>
          </a:p>
          <a:p>
            <a:pPr algn="just"/>
            <a:r>
              <a:rPr lang="es-MX" sz="1200" dirty="0">
                <a:latin typeface="Cooper Black" panose="0208090404030B020404" pitchFamily="18" charset="0"/>
              </a:rPr>
              <a:t>Indagación en la ciencia y en															Se recordó de la posibilidad de</a:t>
            </a:r>
          </a:p>
          <a:p>
            <a:pPr algn="just"/>
            <a:r>
              <a:rPr lang="es-MX" sz="1200" dirty="0">
                <a:latin typeface="Cooper Black" panose="0208090404030B020404" pitchFamily="18" charset="0"/>
              </a:rPr>
              <a:t>Las aulas de clase																	muerte de los árboles por el agua</a:t>
            </a:r>
          </a:p>
          <a:p>
            <a:pPr algn="just"/>
            <a:r>
              <a:rPr lang="es-MX" sz="1200" dirty="0">
                <a:latin typeface="Cooper Black" panose="0208090404030B020404" pitchFamily="18" charset="0"/>
              </a:rPr>
              <a:t>									Recordando que la edad de los árboles				salada, pero la incógnita ¿cómo</a:t>
            </a:r>
          </a:p>
          <a:p>
            <a:pPr algn="just"/>
            <a:r>
              <a:rPr lang="es-MX" sz="1200" dirty="0">
                <a:latin typeface="Cooper Black" panose="0208090404030B020404" pitchFamily="18" charset="0"/>
              </a:rPr>
              <a:t>									o el descubrir hace cuanto murieron					llegó hasta esta zona?</a:t>
            </a:r>
          </a:p>
          <a:p>
            <a:pPr algn="just"/>
            <a:r>
              <a:rPr lang="es-MX" sz="1200" dirty="0">
                <a:latin typeface="Cooper Black" panose="0208090404030B020404" pitchFamily="18" charset="0"/>
              </a:rPr>
              <a:t>Recordar conocimientos previos				se puede llevar a cabo observando el</a:t>
            </a:r>
          </a:p>
          <a:p>
            <a:pPr algn="just"/>
            <a:r>
              <a:rPr lang="es-MX" sz="1200" dirty="0">
                <a:latin typeface="Cooper Black" panose="0208090404030B020404" pitchFamily="18" charset="0"/>
              </a:rPr>
              <a:t>Para iniciar con una restricción				número de anillos que tiene en su</a:t>
            </a:r>
          </a:p>
          <a:p>
            <a:pPr algn="just"/>
            <a:r>
              <a:rPr lang="es-MX" sz="1200" dirty="0">
                <a:latin typeface="Cooper Black" panose="0208090404030B020404" pitchFamily="18" charset="0"/>
              </a:rPr>
              <a:t>A la incógnita a investigar					tronco</a:t>
            </a:r>
          </a:p>
          <a:p>
            <a:pPr algn="just"/>
            <a:r>
              <a:rPr lang="es-MX" sz="1200" dirty="0">
                <a:latin typeface="Cooper Black" panose="0208090404030B020404" pitchFamily="18" charset="0"/>
              </a:rPr>
              <a:t>																		Volviendo a recordar conocimientos</a:t>
            </a:r>
          </a:p>
          <a:p>
            <a:pPr algn="just"/>
            <a:r>
              <a:rPr lang="es-MX" sz="1200" dirty="0">
                <a:latin typeface="Cooper Black" panose="0208090404030B020404" pitchFamily="18" charset="0"/>
              </a:rPr>
              <a:t>																		previos y la posibilidad de un Tsunami</a:t>
            </a:r>
          </a:p>
          <a:p>
            <a:pPr algn="just"/>
            <a:r>
              <a:rPr lang="es-MX" sz="1200" dirty="0">
                <a:latin typeface="Cooper Black" panose="0208090404030B020404" pitchFamily="18" charset="0"/>
              </a:rPr>
              <a:t>											De esta forma descubre que su			provocado por un terremoto</a:t>
            </a:r>
          </a:p>
          <a:p>
            <a:pPr algn="just"/>
            <a:r>
              <a:rPr lang="es-MX" sz="1200" dirty="0">
                <a:latin typeface="Cooper Black" panose="0208090404030B020404" pitchFamily="18" charset="0"/>
              </a:rPr>
              <a:t>											hipótesis fue verdadera y que</a:t>
            </a:r>
          </a:p>
          <a:p>
            <a:pPr algn="just"/>
            <a:r>
              <a:rPr lang="es-MX" sz="1200" dirty="0">
                <a:latin typeface="Cooper Black" panose="0208090404030B020404" pitchFamily="18" charset="0"/>
              </a:rPr>
              <a:t>											por tal motivo los árboles murieron</a:t>
            </a:r>
          </a:p>
          <a:p>
            <a:pPr algn="just"/>
            <a:r>
              <a:rPr lang="es-MX" sz="1200" dirty="0">
                <a:latin typeface="Cooper Black" panose="0208090404030B020404" pitchFamily="18" charset="0"/>
              </a:rPr>
              <a:t>Lo que nos lleva a pensar que la 													De esta forma podemos llegar a la</a:t>
            </a:r>
          </a:p>
          <a:p>
            <a:pPr algn="just"/>
            <a:r>
              <a:rPr lang="es-MX" sz="1200" dirty="0">
                <a:latin typeface="Cooper Black" panose="0208090404030B020404" pitchFamily="18" charset="0"/>
              </a:rPr>
              <a:t>Investigación tiene que ver mucho													conclusión que como profesores  </a:t>
            </a:r>
          </a:p>
          <a:p>
            <a:pPr algn="just"/>
            <a:r>
              <a:rPr lang="es-MX" sz="1200" dirty="0">
                <a:latin typeface="Cooper Black" panose="0208090404030B020404" pitchFamily="18" charset="0"/>
              </a:rPr>
              <a:t>Con el interés personal  sobre el													tenemos que llegar y fomentar a los</a:t>
            </a:r>
          </a:p>
          <a:p>
            <a:pPr algn="just"/>
            <a:r>
              <a:rPr lang="es-MX" sz="1200" dirty="0">
                <a:latin typeface="Cooper Black" panose="0208090404030B020404" pitchFamily="18" charset="0"/>
              </a:rPr>
              <a:t>Tema descrito							De la misma forma en el caso de la profesora		alumnos hacia la investigación</a:t>
            </a:r>
          </a:p>
          <a:p>
            <a:pPr algn="just"/>
            <a:r>
              <a:rPr lang="es-MX" sz="1200" dirty="0">
                <a:latin typeface="Cooper Black" panose="0208090404030B020404" pitchFamily="18" charset="0"/>
              </a:rPr>
              <a:t>									Graham se siguieron los mismos pasos de</a:t>
            </a:r>
          </a:p>
          <a:p>
            <a:pPr algn="just"/>
            <a:r>
              <a:rPr lang="es-MX" sz="1200" dirty="0">
                <a:latin typeface="Cooper Black" panose="0208090404030B020404" pitchFamily="18" charset="0"/>
              </a:rPr>
              <a:t>									indagación, lo cual los llevó al planteamiento</a:t>
            </a:r>
          </a:p>
          <a:p>
            <a:pPr algn="just"/>
            <a:r>
              <a:rPr lang="es-MX" sz="1200" dirty="0">
                <a:latin typeface="Cooper Black" panose="0208090404030B020404" pitchFamily="18" charset="0"/>
              </a:rPr>
              <a:t>Basada en la curiosidad y en este caso			del problema y creación de hipótesis y de esta</a:t>
            </a:r>
          </a:p>
          <a:p>
            <a:pPr algn="just"/>
            <a:r>
              <a:rPr lang="es-MX" sz="1200" dirty="0">
                <a:latin typeface="Cooper Black" panose="0208090404030B020404" pitchFamily="18" charset="0"/>
              </a:rPr>
              <a:t>En elementos de medición previamente			forma llegar a un resultado específico</a:t>
            </a:r>
          </a:p>
          <a:p>
            <a:pPr algn="just"/>
            <a:r>
              <a:rPr lang="es-MX" sz="1300" dirty="0">
                <a:latin typeface="Cooper Black" panose="0208090404030B020404" pitchFamily="18" charset="0"/>
              </a:rPr>
              <a:t>aplicados</a:t>
            </a:r>
          </a:p>
        </p:txBody>
      </p:sp>
      <p:cxnSp>
        <p:nvCxnSpPr>
          <p:cNvPr id="10" name="Conector: curvado 9">
            <a:extLst>
              <a:ext uri="{FF2B5EF4-FFF2-40B4-BE49-F238E27FC236}">
                <a16:creationId xmlns:a16="http://schemas.microsoft.com/office/drawing/2014/main" id="{A98340DA-515D-492E-A2E7-23480A9CCDD6}"/>
              </a:ext>
            </a:extLst>
          </p:cNvPr>
          <p:cNvCxnSpPr/>
          <p:nvPr/>
        </p:nvCxnSpPr>
        <p:spPr>
          <a:xfrm>
            <a:off x="7201727" y="636104"/>
            <a:ext cx="1736035" cy="384313"/>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1" name="Conector: curvado 10">
            <a:extLst>
              <a:ext uri="{FF2B5EF4-FFF2-40B4-BE49-F238E27FC236}">
                <a16:creationId xmlns:a16="http://schemas.microsoft.com/office/drawing/2014/main" id="{3CD166E6-B994-4EED-8773-5618FDF92F6C}"/>
              </a:ext>
            </a:extLst>
          </p:cNvPr>
          <p:cNvCxnSpPr>
            <a:cxnSpLocks/>
          </p:cNvCxnSpPr>
          <p:nvPr/>
        </p:nvCxnSpPr>
        <p:spPr>
          <a:xfrm rot="10800000" flipV="1">
            <a:off x="8069744" y="4224130"/>
            <a:ext cx="1351723" cy="655982"/>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7" name="Conector recto de flecha 16">
            <a:extLst>
              <a:ext uri="{FF2B5EF4-FFF2-40B4-BE49-F238E27FC236}">
                <a16:creationId xmlns:a16="http://schemas.microsoft.com/office/drawing/2014/main" id="{C00BD507-062E-4B66-ABDC-D9585560D89E}"/>
              </a:ext>
            </a:extLst>
          </p:cNvPr>
          <p:cNvCxnSpPr/>
          <p:nvPr/>
        </p:nvCxnSpPr>
        <p:spPr>
          <a:xfrm>
            <a:off x="1205947" y="1497496"/>
            <a:ext cx="0" cy="2782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17">
            <a:extLst>
              <a:ext uri="{FF2B5EF4-FFF2-40B4-BE49-F238E27FC236}">
                <a16:creationId xmlns:a16="http://schemas.microsoft.com/office/drawing/2014/main" id="{C41409EA-CEBF-4EAC-A307-F426794BCD7C}"/>
              </a:ext>
            </a:extLst>
          </p:cNvPr>
          <p:cNvCxnSpPr>
            <a:cxnSpLocks/>
          </p:cNvCxnSpPr>
          <p:nvPr/>
        </p:nvCxnSpPr>
        <p:spPr>
          <a:xfrm>
            <a:off x="1205947" y="2536373"/>
            <a:ext cx="0" cy="6143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ector recto de flecha 18">
            <a:extLst>
              <a:ext uri="{FF2B5EF4-FFF2-40B4-BE49-F238E27FC236}">
                <a16:creationId xmlns:a16="http://schemas.microsoft.com/office/drawing/2014/main" id="{74897038-853C-4B52-A743-0A61368C8382}"/>
              </a:ext>
            </a:extLst>
          </p:cNvPr>
          <p:cNvCxnSpPr>
            <a:cxnSpLocks/>
          </p:cNvCxnSpPr>
          <p:nvPr/>
        </p:nvCxnSpPr>
        <p:spPr>
          <a:xfrm>
            <a:off x="9687339" y="1974574"/>
            <a:ext cx="0" cy="3843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Conector recto de flecha 19">
            <a:extLst>
              <a:ext uri="{FF2B5EF4-FFF2-40B4-BE49-F238E27FC236}">
                <a16:creationId xmlns:a16="http://schemas.microsoft.com/office/drawing/2014/main" id="{D4C795CC-719B-4BBE-B18C-DD7580C61F54}"/>
              </a:ext>
            </a:extLst>
          </p:cNvPr>
          <p:cNvCxnSpPr>
            <a:cxnSpLocks/>
          </p:cNvCxnSpPr>
          <p:nvPr/>
        </p:nvCxnSpPr>
        <p:spPr>
          <a:xfrm flipV="1">
            <a:off x="3445150" y="4412974"/>
            <a:ext cx="708992" cy="3776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ector recto de flecha 20">
            <a:extLst>
              <a:ext uri="{FF2B5EF4-FFF2-40B4-BE49-F238E27FC236}">
                <a16:creationId xmlns:a16="http://schemas.microsoft.com/office/drawing/2014/main" id="{6323B7CB-76BF-4A27-93C9-A1CE08D6A949}"/>
              </a:ext>
            </a:extLst>
          </p:cNvPr>
          <p:cNvCxnSpPr/>
          <p:nvPr/>
        </p:nvCxnSpPr>
        <p:spPr>
          <a:xfrm>
            <a:off x="1550504" y="3985592"/>
            <a:ext cx="0" cy="2782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Conector recto de flecha 21">
            <a:extLst>
              <a:ext uri="{FF2B5EF4-FFF2-40B4-BE49-F238E27FC236}">
                <a16:creationId xmlns:a16="http://schemas.microsoft.com/office/drawing/2014/main" id="{8BFF8E0B-FC64-49D1-8BAE-9A1175F89AB0}"/>
              </a:ext>
            </a:extLst>
          </p:cNvPr>
          <p:cNvCxnSpPr>
            <a:cxnSpLocks/>
          </p:cNvCxnSpPr>
          <p:nvPr/>
        </p:nvCxnSpPr>
        <p:spPr>
          <a:xfrm flipV="1">
            <a:off x="2975113" y="2451652"/>
            <a:ext cx="828261" cy="847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Conector: angular 28">
            <a:extLst>
              <a:ext uri="{FF2B5EF4-FFF2-40B4-BE49-F238E27FC236}">
                <a16:creationId xmlns:a16="http://schemas.microsoft.com/office/drawing/2014/main" id="{BF309943-FA49-4AB4-8D27-B10DE6938EC4}"/>
              </a:ext>
            </a:extLst>
          </p:cNvPr>
          <p:cNvCxnSpPr>
            <a:cxnSpLocks/>
          </p:cNvCxnSpPr>
          <p:nvPr/>
        </p:nvCxnSpPr>
        <p:spPr>
          <a:xfrm rot="10800000" flipV="1">
            <a:off x="5214729" y="3429000"/>
            <a:ext cx="708992" cy="34124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4" name="Conector: curvado 33">
            <a:extLst>
              <a:ext uri="{FF2B5EF4-FFF2-40B4-BE49-F238E27FC236}">
                <a16:creationId xmlns:a16="http://schemas.microsoft.com/office/drawing/2014/main" id="{875C4C4A-37FA-48F9-AFDD-B872A2A90D2A}"/>
              </a:ext>
            </a:extLst>
          </p:cNvPr>
          <p:cNvCxnSpPr>
            <a:cxnSpLocks/>
          </p:cNvCxnSpPr>
          <p:nvPr/>
        </p:nvCxnSpPr>
        <p:spPr>
          <a:xfrm flipV="1">
            <a:off x="4871827" y="722243"/>
            <a:ext cx="1394794" cy="596348"/>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30654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0FA2B17B-9375-4505-A479-B5E280F0013E}"/>
              </a:ext>
            </a:extLst>
          </p:cNvPr>
          <p:cNvSpPr txBox="1"/>
          <p:nvPr/>
        </p:nvSpPr>
        <p:spPr>
          <a:xfrm>
            <a:off x="424070" y="424070"/>
            <a:ext cx="11025808" cy="5601533"/>
          </a:xfrm>
          <a:prstGeom prst="rect">
            <a:avLst/>
          </a:prstGeom>
          <a:noFill/>
        </p:spPr>
        <p:txBody>
          <a:bodyPr wrap="square" rtlCol="0">
            <a:spAutoFit/>
          </a:bodyPr>
          <a:lstStyle/>
          <a:p>
            <a:pPr algn="ctr"/>
            <a:endParaRPr lang="es-MX" sz="2400" dirty="0">
              <a:latin typeface="Cooper Black" panose="0208090404030B020404" pitchFamily="18" charset="0"/>
            </a:endParaRPr>
          </a:p>
          <a:p>
            <a:pPr algn="ctr"/>
            <a:r>
              <a:rPr lang="es-MX" sz="2400" dirty="0">
                <a:latin typeface="Cooper Black" panose="0208090404030B020404" pitchFamily="18" charset="0"/>
              </a:rPr>
              <a:t>EL ALCOHOLISMO COMO UN FÉNOMENO SOCIAL</a:t>
            </a:r>
          </a:p>
          <a:p>
            <a:endParaRPr lang="es-MX" sz="2400" dirty="0">
              <a:latin typeface="Cooper Black" panose="0208090404030B020404" pitchFamily="18" charset="0"/>
            </a:endParaRPr>
          </a:p>
          <a:p>
            <a:endParaRPr lang="es-MX" sz="2400" dirty="0">
              <a:latin typeface="Cooper Black" panose="0208090404030B020404" pitchFamily="18" charset="0"/>
            </a:endParaRPr>
          </a:p>
          <a:p>
            <a:r>
              <a:rPr lang="es-MX" sz="2400" dirty="0">
                <a:latin typeface="Cooper Black" panose="0208090404030B020404" pitchFamily="18" charset="0"/>
              </a:rPr>
              <a:t>INTEGRANTES:</a:t>
            </a:r>
          </a:p>
          <a:p>
            <a:endParaRPr lang="es-MX" sz="2400" dirty="0">
              <a:latin typeface="Cooper Black" panose="0208090404030B020404" pitchFamily="18" charset="0"/>
            </a:endParaRPr>
          </a:p>
          <a:p>
            <a:r>
              <a:rPr lang="es-MX" sz="2400" dirty="0">
                <a:latin typeface="Cooper Black" panose="0208090404030B020404" pitchFamily="18" charset="0"/>
              </a:rPr>
              <a:t>RAYMUNDO A. LOREA D.                                                    		   FÍSICA</a:t>
            </a:r>
          </a:p>
          <a:p>
            <a:r>
              <a:rPr lang="es-MX" sz="2400" dirty="0">
                <a:latin typeface="Cooper Black" panose="0208090404030B020404" pitchFamily="18" charset="0"/>
              </a:rPr>
              <a:t>DIONICIO VICTOR GONZALES ACEVEDO              		 MATEMÁTICAS</a:t>
            </a:r>
          </a:p>
          <a:p>
            <a:r>
              <a:rPr lang="es-MX" sz="2400" dirty="0">
                <a:latin typeface="Cooper Black" panose="0208090404030B020404" pitchFamily="18" charset="0"/>
              </a:rPr>
              <a:t>FERMIN TEMAHUAYA YAXI                                           		  LITERATURA</a:t>
            </a:r>
          </a:p>
          <a:p>
            <a:r>
              <a:rPr lang="es-MX" sz="2400" dirty="0">
                <a:latin typeface="Cooper Black" panose="0208090404030B020404" pitchFamily="18" charset="0"/>
              </a:rPr>
              <a:t>LESVIA DEL CARMEN PEREZ HERNANDEZ               		   ÉTICA</a:t>
            </a:r>
          </a:p>
          <a:p>
            <a:endParaRPr lang="es-MX" sz="2800" dirty="0"/>
          </a:p>
          <a:p>
            <a:endParaRPr lang="es-MX" dirty="0"/>
          </a:p>
          <a:p>
            <a:endParaRPr lang="es-MX" dirty="0"/>
          </a:p>
          <a:p>
            <a:endParaRPr lang="es-MX" dirty="0"/>
          </a:p>
          <a:p>
            <a:endParaRPr lang="es-MX" dirty="0"/>
          </a:p>
          <a:p>
            <a:endParaRPr lang="es-MX" dirty="0"/>
          </a:p>
        </p:txBody>
      </p:sp>
    </p:spTree>
    <p:extLst>
      <p:ext uri="{BB962C8B-B14F-4D97-AF65-F5344CB8AC3E}">
        <p14:creationId xmlns:p14="http://schemas.microsoft.com/office/powerpoint/2010/main" val="1116415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34E9DBD-80FC-47C6-81B3-35ECD43EC293}"/>
              </a:ext>
            </a:extLst>
          </p:cNvPr>
          <p:cNvSpPr txBox="1"/>
          <p:nvPr/>
        </p:nvSpPr>
        <p:spPr>
          <a:xfrm>
            <a:off x="304801" y="318052"/>
            <a:ext cx="11171582" cy="5847755"/>
          </a:xfrm>
          <a:prstGeom prst="rect">
            <a:avLst/>
          </a:prstGeom>
          <a:noFill/>
        </p:spPr>
        <p:txBody>
          <a:bodyPr wrap="square" rtlCol="0">
            <a:spAutoFit/>
          </a:bodyPr>
          <a:lstStyle/>
          <a:p>
            <a:r>
              <a:rPr lang="es-MX" b="1" dirty="0">
                <a:latin typeface="Cooper Black" panose="0208090404030B020404" pitchFamily="18" charset="0"/>
              </a:rPr>
              <a:t>Nombre del proyecto</a:t>
            </a:r>
          </a:p>
          <a:p>
            <a:r>
              <a:rPr lang="es-MX" b="1" dirty="0">
                <a:latin typeface="Cooper Black" panose="0208090404030B020404" pitchFamily="18" charset="0"/>
              </a:rPr>
              <a:t>1.  </a:t>
            </a:r>
            <a:r>
              <a:rPr lang="es-MX" u="sng" dirty="0">
                <a:latin typeface="Cooper Black" panose="0208090404030B020404" pitchFamily="18" charset="0"/>
              </a:rPr>
              <a:t>Bitacora-interdisciplinaria-de-usos-y-costumbres-a-traves-del-tiempo</a:t>
            </a:r>
          </a:p>
          <a:p>
            <a:r>
              <a:rPr lang="es-MX" dirty="0">
                <a:latin typeface="Cooper Black" panose="0208090404030B020404" pitchFamily="18" charset="0"/>
              </a:rPr>
              <a:t>Justificación del proyecto:</a:t>
            </a:r>
          </a:p>
          <a:p>
            <a:pPr algn="just"/>
            <a:r>
              <a:rPr lang="es-MX" sz="1600" dirty="0">
                <a:latin typeface="Cooper Black" panose="0208090404030B020404" pitchFamily="18" charset="0"/>
              </a:rPr>
              <a:t>La ideología preponderante en un determinado contexto histórico-social repercute en todos los aspectos de una sociedad. Su forma de vida, sus creencias, sus costumbres, sus expresiones artísticas, etc. Todo está íntimamente relacionado con las ideas con las que las personas rigen su conducta. </a:t>
            </a:r>
          </a:p>
          <a:p>
            <a:pPr algn="just"/>
            <a:r>
              <a:rPr lang="es-MX" sz="1600" dirty="0">
                <a:latin typeface="Cooper Black" panose="0208090404030B020404" pitchFamily="18" charset="0"/>
              </a:rPr>
              <a:t>Así, etapas de la historia de la humanidad como la Edad Media y Renacimiento, las cuales son las etapas trabajadas en el presente proyecto, evidencian su estilo y creencias en su producción literaria, pictórica, higiene y salud, creencias, sistema social y económico. </a:t>
            </a:r>
          </a:p>
          <a:p>
            <a:pPr algn="just"/>
            <a:r>
              <a:rPr lang="es-MX" sz="1600" dirty="0">
                <a:latin typeface="Cooper Black" panose="0208090404030B020404" pitchFamily="18" charset="0"/>
              </a:rPr>
              <a:t>2.</a:t>
            </a:r>
            <a:r>
              <a:rPr lang="es-MX" sz="1600" u="sng" dirty="0">
                <a:latin typeface="Cooper Black" panose="0208090404030B020404" pitchFamily="18" charset="0"/>
              </a:rPr>
              <a:t> </a:t>
            </a:r>
            <a:r>
              <a:rPr lang="es-MX" sz="1600" u="sng" dirty="0" err="1">
                <a:latin typeface="Cooper Black" panose="0208090404030B020404" pitchFamily="18" charset="0"/>
              </a:rPr>
              <a:t>Bioingenieria</a:t>
            </a:r>
            <a:r>
              <a:rPr lang="es-MX" sz="1600" u="sng" dirty="0">
                <a:latin typeface="Cooper Black" panose="0208090404030B020404" pitchFamily="18" charset="0"/>
              </a:rPr>
              <a:t>, soluciones creativas para problemas de México</a:t>
            </a:r>
          </a:p>
          <a:p>
            <a:pPr algn="just"/>
            <a:r>
              <a:rPr lang="es-MX" sz="1600" dirty="0">
                <a:latin typeface="Cooper Black" panose="0208090404030B020404" pitchFamily="18" charset="0"/>
              </a:rPr>
              <a:t>Justificación:</a:t>
            </a:r>
          </a:p>
          <a:p>
            <a:pPr algn="just"/>
            <a:r>
              <a:rPr lang="es-MX" sz="1600" dirty="0">
                <a:latin typeface="Cooper Black" panose="0208090404030B020404" pitchFamily="18" charset="0"/>
              </a:rPr>
              <a:t>México es una sociedad que consume tecnología prácticamente para cualquier actividad que se realiza dentro del país. El costo de importar tecnología es muy elevado, lo que se refleja en los precios desbordados, enfatizando la brecha que existe entre las clases sociales. Se persigue que los alumnos palpen la posibilidad de inventar y crear satisfactores a las necesidades del país, en especial dentro del área médica.</a:t>
            </a:r>
          </a:p>
          <a:p>
            <a:pPr algn="just"/>
            <a:r>
              <a:rPr lang="es-MX" sz="1600" dirty="0">
                <a:latin typeface="Cooper Black" panose="0208090404030B020404" pitchFamily="18" charset="0"/>
              </a:rPr>
              <a:t>3. Combatiendo asertivamente la violencia intrafamiliar</a:t>
            </a:r>
          </a:p>
          <a:p>
            <a:pPr algn="just"/>
            <a:r>
              <a:rPr lang="es-MX" sz="1600" dirty="0">
                <a:latin typeface="Cooper Black" panose="0208090404030B020404" pitchFamily="18" charset="0"/>
              </a:rPr>
              <a:t>Justificación:</a:t>
            </a:r>
          </a:p>
          <a:p>
            <a:pPr algn="just"/>
            <a:r>
              <a:rPr lang="es-MX" sz="1600" dirty="0">
                <a:latin typeface="Cooper Black" panose="0208090404030B020404" pitchFamily="18" charset="0"/>
              </a:rPr>
              <a:t>Estimular el refinamiento, extensión y transferencia del aprendizaje académico en un proyecto interdisciplinario de impacto y trascendencia para la comunidad.</a:t>
            </a:r>
          </a:p>
          <a:p>
            <a:pPr algn="just"/>
            <a:r>
              <a:rPr lang="es-MX" sz="1600" dirty="0">
                <a:latin typeface="Cooper Black" panose="0208090404030B020404" pitchFamily="18" charset="0"/>
              </a:rPr>
              <a:t>Es </a:t>
            </a:r>
            <a:r>
              <a:rPr lang="es-MX" sz="1600" dirty="0" err="1">
                <a:latin typeface="Cooper Black" panose="0208090404030B020404" pitchFamily="18" charset="0"/>
              </a:rPr>
              <a:t>asi</a:t>
            </a:r>
            <a:r>
              <a:rPr lang="es-MX" sz="1600" dirty="0">
                <a:latin typeface="Cooper Black" panose="0208090404030B020404" pitchFamily="18" charset="0"/>
              </a:rPr>
              <a:t>, que la intención cae dentro del rubro de innovación puesto que debe ser un proyecto que impacte de manera significativa en las familias</a:t>
            </a:r>
          </a:p>
          <a:p>
            <a:pPr algn="just"/>
            <a:endParaRPr lang="es-MX" sz="1600" dirty="0">
              <a:effectLst/>
              <a:latin typeface="Cooper Black" panose="0208090404030B020404" pitchFamily="18" charset="0"/>
            </a:endParaRPr>
          </a:p>
        </p:txBody>
      </p:sp>
    </p:spTree>
    <p:extLst>
      <p:ext uri="{BB962C8B-B14F-4D97-AF65-F5344CB8AC3E}">
        <p14:creationId xmlns:p14="http://schemas.microsoft.com/office/powerpoint/2010/main" val="3405466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320C8C82-7AF3-448E-A23E-5C0D561AC712}"/>
              </a:ext>
            </a:extLst>
          </p:cNvPr>
          <p:cNvGraphicFramePr>
            <a:graphicFrameLocks noGrp="1"/>
          </p:cNvGraphicFramePr>
          <p:nvPr>
            <p:extLst>
              <p:ext uri="{D42A27DB-BD31-4B8C-83A1-F6EECF244321}">
                <p14:modId xmlns:p14="http://schemas.microsoft.com/office/powerpoint/2010/main" val="1479666142"/>
              </p:ext>
            </p:extLst>
          </p:nvPr>
        </p:nvGraphicFramePr>
        <p:xfrm>
          <a:off x="344556" y="361858"/>
          <a:ext cx="11078820" cy="5042154"/>
        </p:xfrm>
        <a:graphic>
          <a:graphicData uri="http://schemas.openxmlformats.org/drawingml/2006/table">
            <a:tbl>
              <a:tblPr firstRow="1" bandRow="1">
                <a:tableStyleId>{5940675A-B579-460E-94D1-54222C63F5DA}</a:tableStyleId>
              </a:tblPr>
              <a:tblGrid>
                <a:gridCol w="2769705">
                  <a:extLst>
                    <a:ext uri="{9D8B030D-6E8A-4147-A177-3AD203B41FA5}">
                      <a16:colId xmlns:a16="http://schemas.microsoft.com/office/drawing/2014/main" val="1377894183"/>
                    </a:ext>
                  </a:extLst>
                </a:gridCol>
                <a:gridCol w="2769705">
                  <a:extLst>
                    <a:ext uri="{9D8B030D-6E8A-4147-A177-3AD203B41FA5}">
                      <a16:colId xmlns:a16="http://schemas.microsoft.com/office/drawing/2014/main" val="769972267"/>
                    </a:ext>
                  </a:extLst>
                </a:gridCol>
                <a:gridCol w="2769705">
                  <a:extLst>
                    <a:ext uri="{9D8B030D-6E8A-4147-A177-3AD203B41FA5}">
                      <a16:colId xmlns:a16="http://schemas.microsoft.com/office/drawing/2014/main" val="1402857525"/>
                    </a:ext>
                  </a:extLst>
                </a:gridCol>
                <a:gridCol w="2769705">
                  <a:extLst>
                    <a:ext uri="{9D8B030D-6E8A-4147-A177-3AD203B41FA5}">
                      <a16:colId xmlns:a16="http://schemas.microsoft.com/office/drawing/2014/main" val="4099201585"/>
                    </a:ext>
                  </a:extLst>
                </a:gridCol>
              </a:tblGrid>
              <a:tr h="370840">
                <a:tc>
                  <a:txBody>
                    <a:bodyPr/>
                    <a:lstStyle/>
                    <a:p>
                      <a:pPr algn="ctr">
                        <a:lnSpc>
                          <a:spcPct val="115000"/>
                        </a:lnSpc>
                        <a:spcAft>
                          <a:spcPts val="0"/>
                        </a:spcAft>
                      </a:pPr>
                      <a:r>
                        <a:rPr lang="es-MX" sz="1800" b="1" dirty="0">
                          <a:solidFill>
                            <a:srgbClr val="000000"/>
                          </a:solidFill>
                          <a:effectLst/>
                          <a:latin typeface="Cooper Black" panose="0208090404030B020404" pitchFamily="18" charset="0"/>
                          <a:ea typeface="Century Gothic" panose="020B0502020202020204" pitchFamily="34" charset="0"/>
                          <a:cs typeface="Century Gothic" panose="020B0502020202020204" pitchFamily="34" charset="0"/>
                        </a:rPr>
                        <a:t>Dar explicación</a:t>
                      </a:r>
                      <a:endParaRPr lang="es-MX" sz="1800" dirty="0">
                        <a:solidFill>
                          <a:srgbClr val="000000"/>
                        </a:solidFill>
                        <a:effectLst/>
                        <a:latin typeface="Cooper Black" panose="0208090404030B020404" pitchFamily="18" charset="0"/>
                        <a:ea typeface="Arial" panose="020B0604020202020204" pitchFamily="34" charset="0"/>
                      </a:endParaRPr>
                    </a:p>
                  </a:txBody>
                  <a:tcPr marL="63500" marR="63500" marT="63500" marB="63500"/>
                </a:tc>
                <a:tc>
                  <a:txBody>
                    <a:bodyPr/>
                    <a:lstStyle/>
                    <a:p>
                      <a:pPr algn="ctr">
                        <a:lnSpc>
                          <a:spcPct val="115000"/>
                        </a:lnSpc>
                        <a:spcAft>
                          <a:spcPts val="0"/>
                        </a:spcAft>
                      </a:pPr>
                      <a:r>
                        <a:rPr lang="es-MX" sz="1800" b="1" dirty="0">
                          <a:solidFill>
                            <a:srgbClr val="000000"/>
                          </a:solidFill>
                          <a:effectLst/>
                          <a:latin typeface="Cooper Black" panose="0208090404030B020404" pitchFamily="18" charset="0"/>
                          <a:ea typeface="Century Gothic" panose="020B0502020202020204" pitchFamily="34" charset="0"/>
                          <a:cs typeface="Century Gothic" panose="020B0502020202020204" pitchFamily="34" charset="0"/>
                        </a:rPr>
                        <a:t>Resolver un problema</a:t>
                      </a:r>
                      <a:endParaRPr lang="es-MX" sz="1800" dirty="0">
                        <a:solidFill>
                          <a:srgbClr val="000000"/>
                        </a:solidFill>
                        <a:effectLst/>
                        <a:latin typeface="Cooper Black" panose="0208090404030B020404" pitchFamily="18" charset="0"/>
                        <a:ea typeface="Arial" panose="020B0604020202020204" pitchFamily="34" charset="0"/>
                      </a:endParaRPr>
                    </a:p>
                    <a:p>
                      <a:pPr algn="ctr">
                        <a:lnSpc>
                          <a:spcPct val="115000"/>
                        </a:lnSpc>
                        <a:spcAft>
                          <a:spcPts val="0"/>
                        </a:spcAft>
                      </a:pPr>
                      <a:r>
                        <a:rPr lang="es-MX" sz="1800" dirty="0">
                          <a:solidFill>
                            <a:srgbClr val="000000"/>
                          </a:solidFill>
                          <a:effectLst/>
                          <a:latin typeface="Cooper Black" panose="0208090404030B020404" pitchFamily="18" charset="0"/>
                          <a:ea typeface="Century Gothic" panose="020B0502020202020204" pitchFamily="34" charset="0"/>
                          <a:cs typeface="Century Gothic" panose="020B0502020202020204" pitchFamily="34" charset="0"/>
                        </a:rPr>
                        <a:t> </a:t>
                      </a:r>
                      <a:endParaRPr lang="es-MX" sz="1800" dirty="0">
                        <a:solidFill>
                          <a:srgbClr val="000000"/>
                        </a:solidFill>
                        <a:effectLst/>
                        <a:latin typeface="Cooper Black" panose="0208090404030B020404" pitchFamily="18" charset="0"/>
                        <a:ea typeface="Arial" panose="020B0604020202020204" pitchFamily="34" charset="0"/>
                      </a:endParaRPr>
                    </a:p>
                  </a:txBody>
                  <a:tcPr marL="63500" marR="63500" marT="63500" marB="63500"/>
                </a:tc>
                <a:tc>
                  <a:txBody>
                    <a:bodyPr/>
                    <a:lstStyle/>
                    <a:p>
                      <a:pPr algn="ctr">
                        <a:lnSpc>
                          <a:spcPct val="115000"/>
                        </a:lnSpc>
                        <a:spcAft>
                          <a:spcPts val="0"/>
                        </a:spcAft>
                      </a:pPr>
                      <a:r>
                        <a:rPr lang="es-MX" sz="1800" b="1" dirty="0">
                          <a:solidFill>
                            <a:srgbClr val="000000"/>
                          </a:solidFill>
                          <a:effectLst/>
                          <a:latin typeface="Cooper Black" panose="0208090404030B020404" pitchFamily="18" charset="0"/>
                          <a:ea typeface="Century Gothic" panose="020B0502020202020204" pitchFamily="34" charset="0"/>
                          <a:cs typeface="Century Gothic" panose="020B0502020202020204" pitchFamily="34" charset="0"/>
                        </a:rPr>
                        <a:t>Hacer más eficiente o mejorar algo</a:t>
                      </a:r>
                      <a:endParaRPr lang="es-MX" sz="1800" dirty="0">
                        <a:solidFill>
                          <a:srgbClr val="000000"/>
                        </a:solidFill>
                        <a:effectLst/>
                        <a:latin typeface="Cooper Black" panose="0208090404030B020404" pitchFamily="18" charset="0"/>
                        <a:ea typeface="Arial" panose="020B0604020202020204" pitchFamily="34" charset="0"/>
                      </a:endParaRPr>
                    </a:p>
                  </a:txBody>
                  <a:tcPr marL="63500" marR="63500" marT="63500" marB="63500"/>
                </a:tc>
                <a:tc>
                  <a:txBody>
                    <a:bodyPr/>
                    <a:lstStyle/>
                    <a:p>
                      <a:pPr algn="ctr">
                        <a:lnSpc>
                          <a:spcPct val="115000"/>
                        </a:lnSpc>
                        <a:spcAft>
                          <a:spcPts val="0"/>
                        </a:spcAft>
                      </a:pPr>
                      <a:r>
                        <a:rPr lang="es-MX" sz="1800" b="1" dirty="0">
                          <a:solidFill>
                            <a:srgbClr val="000000"/>
                          </a:solidFill>
                          <a:effectLst/>
                          <a:latin typeface="Cooper Black" panose="0208090404030B020404" pitchFamily="18" charset="0"/>
                          <a:ea typeface="Century Gothic" panose="020B0502020202020204" pitchFamily="34" charset="0"/>
                          <a:cs typeface="Century Gothic" panose="020B0502020202020204" pitchFamily="34" charset="0"/>
                        </a:rPr>
                        <a:t>Inventar, innovar, diseñar o crear algo nuevo</a:t>
                      </a:r>
                      <a:endParaRPr lang="es-MX" sz="1800" dirty="0">
                        <a:solidFill>
                          <a:srgbClr val="000000"/>
                        </a:solidFill>
                        <a:effectLst/>
                        <a:latin typeface="Cooper Black" panose="0208090404030B020404" pitchFamily="18" charset="0"/>
                        <a:ea typeface="Arial" panose="020B0604020202020204" pitchFamily="34" charset="0"/>
                      </a:endParaRPr>
                    </a:p>
                  </a:txBody>
                  <a:tcPr marL="63500" marR="63500" marT="63500" marB="63500"/>
                </a:tc>
                <a:extLst>
                  <a:ext uri="{0D108BD9-81ED-4DB2-BD59-A6C34878D82A}">
                    <a16:rowId xmlns:a16="http://schemas.microsoft.com/office/drawing/2014/main" val="554177252"/>
                  </a:ext>
                </a:extLst>
              </a:tr>
              <a:tr h="370840">
                <a:tc>
                  <a:txBody>
                    <a:bodyPr/>
                    <a:lstStyle/>
                    <a:p>
                      <a:pPr algn="just"/>
                      <a:r>
                        <a:rPr lang="es-MX" sz="1600" kern="1200" dirty="0">
                          <a:solidFill>
                            <a:schemeClr val="tx1"/>
                          </a:solidFill>
                          <a:effectLst/>
                          <a:latin typeface="Cooper Black" panose="0208090404030B020404" pitchFamily="18" charset="0"/>
                          <a:ea typeface="+mn-ea"/>
                          <a:cs typeface="+mn-cs"/>
                        </a:rPr>
                        <a:t>La ideología preponderante en un determinado contexto histórico-social repercute en todos los aspectos de una sociedad. Su forma de vida, sus creencias, sus costumbres, sus expresiones artísticas, etc. Todo está íntimamente relacionado con las ideas con las que las personas rigen su conducta.</a:t>
                      </a:r>
                      <a:endParaRPr lang="es-MX" sz="1600" dirty="0">
                        <a:latin typeface="Cooper Black" panose="0208090404030B020404" pitchFamily="18" charset="0"/>
                      </a:endParaRPr>
                    </a:p>
                    <a:p>
                      <a:endParaRPr lang="es-MX" sz="1600" dirty="0">
                        <a:latin typeface="Cooper Black" panose="0208090404030B020404" pitchFamily="18" charset="0"/>
                      </a:endParaRPr>
                    </a:p>
                  </a:txBody>
                  <a:tcPr/>
                </a:tc>
                <a:tc>
                  <a:txBody>
                    <a:bodyPr/>
                    <a:lstStyle/>
                    <a:p>
                      <a:endParaRPr lang="es-MX" sz="1600" dirty="0">
                        <a:latin typeface="Cooper Black" panose="0208090404030B020404" pitchFamily="18" charset="0"/>
                      </a:endParaRPr>
                    </a:p>
                  </a:txBody>
                  <a:tcPr/>
                </a:tc>
                <a:tc>
                  <a:txBody>
                    <a:bodyPr/>
                    <a:lstStyle/>
                    <a:p>
                      <a:endParaRPr lang="es-MX" sz="1600" dirty="0">
                        <a:latin typeface="Cooper Black" panose="0208090404030B020404" pitchFamily="18" charset="0"/>
                      </a:endParaRPr>
                    </a:p>
                  </a:txBody>
                  <a:tcPr/>
                </a:tc>
                <a:tc>
                  <a:txBody>
                    <a:bodyPr/>
                    <a:lstStyle/>
                    <a:p>
                      <a:pPr algn="just"/>
                      <a:r>
                        <a:rPr lang="es-MX" sz="1600" dirty="0">
                          <a:latin typeface="Cooper Black" panose="0208090404030B020404" pitchFamily="18" charset="0"/>
                        </a:rPr>
                        <a:t>Sabiendo el impacto que tiene la T V en esta población, se decretó hacer una campaña publicitaria que llegue a las familias y genere cambios a partir de la reflexión y toma de conciencia, con diferenciales pertinentes para alcanzar el impacto deseado. </a:t>
                      </a:r>
                    </a:p>
                  </a:txBody>
                  <a:tcPr/>
                </a:tc>
                <a:extLst>
                  <a:ext uri="{0D108BD9-81ED-4DB2-BD59-A6C34878D82A}">
                    <a16:rowId xmlns:a16="http://schemas.microsoft.com/office/drawing/2014/main" val="1088233963"/>
                  </a:ext>
                </a:extLst>
              </a:tr>
            </a:tbl>
          </a:graphicData>
        </a:graphic>
      </p:graphicFrame>
    </p:spTree>
    <p:extLst>
      <p:ext uri="{BB962C8B-B14F-4D97-AF65-F5344CB8AC3E}">
        <p14:creationId xmlns:p14="http://schemas.microsoft.com/office/powerpoint/2010/main" val="4017272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0 Imagen" descr="escudo cmc by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2572" y="3098317"/>
            <a:ext cx="2765268" cy="2586865"/>
          </a:xfrm>
          <a:prstGeom prst="rect">
            <a:avLst/>
          </a:prstGeom>
          <a:solidFill>
            <a:srgbClr val="C00000"/>
          </a:solidFill>
          <a:ln>
            <a:solidFill>
              <a:schemeClr val="accent2"/>
            </a:solidFill>
          </a:ln>
        </p:spPr>
        <p:style>
          <a:lnRef idx="0">
            <a:scrgbClr r="0" g="0" b="0"/>
          </a:lnRef>
          <a:fillRef idx="0">
            <a:scrgbClr r="0" g="0" b="0"/>
          </a:fillRef>
          <a:effectRef idx="0">
            <a:scrgbClr r="0" g="0" b="0"/>
          </a:effectRef>
          <a:fontRef idx="minor">
            <a:schemeClr val="lt1"/>
          </a:fontRef>
        </p:style>
      </p:pic>
      <p:sp>
        <p:nvSpPr>
          <p:cNvPr id="4" name="CuadroTexto 3"/>
          <p:cNvSpPr txBox="1"/>
          <p:nvPr/>
        </p:nvSpPr>
        <p:spPr>
          <a:xfrm>
            <a:off x="0" y="515464"/>
            <a:ext cx="6069496" cy="1446550"/>
          </a:xfrm>
          <a:prstGeom prst="rect">
            <a:avLst/>
          </a:prstGeom>
          <a:solidFill>
            <a:schemeClr val="bg1"/>
          </a:solidFill>
        </p:spPr>
        <p:txBody>
          <a:bodyPr wrap="square" rtlCol="0">
            <a:spAutoFit/>
          </a:bodyPr>
          <a:lstStyle/>
          <a:p>
            <a:r>
              <a:rPr lang="es-MX" sz="4400" dirty="0">
                <a:latin typeface="Cooper Black" panose="0208090404030B020404" pitchFamily="18" charset="0"/>
              </a:rPr>
              <a:t>El alcoholismo como un fenómeno social</a:t>
            </a:r>
          </a:p>
        </p:txBody>
      </p:sp>
    </p:spTree>
    <p:extLst>
      <p:ext uri="{BB962C8B-B14F-4D97-AF65-F5344CB8AC3E}">
        <p14:creationId xmlns:p14="http://schemas.microsoft.com/office/powerpoint/2010/main" val="204543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DCDFDBE-360F-45A7-A36B-81B884F25B37}"/>
              </a:ext>
            </a:extLst>
          </p:cNvPr>
          <p:cNvSpPr txBox="1"/>
          <p:nvPr/>
        </p:nvSpPr>
        <p:spPr>
          <a:xfrm>
            <a:off x="437322" y="410817"/>
            <a:ext cx="10933043" cy="3785652"/>
          </a:xfrm>
          <a:prstGeom prst="rect">
            <a:avLst/>
          </a:prstGeom>
          <a:noFill/>
        </p:spPr>
        <p:txBody>
          <a:bodyPr wrap="square" rtlCol="0">
            <a:spAutoFit/>
          </a:bodyPr>
          <a:lstStyle/>
          <a:p>
            <a:r>
              <a:rPr lang="es-MX" sz="1600" b="1" dirty="0">
                <a:latin typeface="Cooper Black" panose="0208090404030B020404" pitchFamily="18" charset="0"/>
              </a:rPr>
              <a:t>Objetivo general:</a:t>
            </a:r>
          </a:p>
          <a:p>
            <a:pPr marL="342900" indent="-342900" algn="just">
              <a:buAutoNum type="arabicPeriod"/>
            </a:pPr>
            <a:r>
              <a:rPr lang="es-MX" sz="1600" dirty="0">
                <a:latin typeface="Cooper Black" panose="0208090404030B020404" pitchFamily="18" charset="0"/>
              </a:rPr>
              <a:t>Conectar subtemas de las tres materias que se encuentran en el programa operativo y que los alumnos lo redacten en una paráfrasis que explique la relación que hay entre las mismas. Deducir las repercusiones (higiene, economía, expresiones artísticas) de una determinada ideología en un contexto histórico específico y su seguimiento hasta el presente. </a:t>
            </a:r>
          </a:p>
          <a:p>
            <a:pPr algn="just"/>
            <a:endParaRPr lang="es-MX" sz="1600" dirty="0">
              <a:latin typeface="Cooper Black" panose="0208090404030B020404" pitchFamily="18" charset="0"/>
            </a:endParaRPr>
          </a:p>
          <a:p>
            <a:pPr algn="just"/>
            <a:r>
              <a:rPr lang="es-MX" sz="1600" dirty="0">
                <a:latin typeface="Cooper Black" panose="0208090404030B020404" pitchFamily="18" charset="0"/>
              </a:rPr>
              <a:t>2. Comprender la importancia social de la creación de la tecnología médica, dirigida a resolver 	problemas que se identifican a través del estudio epidemiológico de la población mexicana y se 	resuelvan a través de la comprensión especializada de las patologías relevantes para el sector salud 	que permitan bocetar diseños de instrumentos y dispositivos médicos que constituyan una 	propuesta tecnológica rentable.</a:t>
            </a:r>
          </a:p>
          <a:p>
            <a:pPr algn="just"/>
            <a:endParaRPr lang="es-MX" sz="1600" dirty="0">
              <a:latin typeface="Cooper Black" panose="0208090404030B020404" pitchFamily="18" charset="0"/>
            </a:endParaRPr>
          </a:p>
          <a:p>
            <a:pPr algn="just"/>
            <a:r>
              <a:rPr lang="es-MX" sz="1600" dirty="0">
                <a:latin typeface="Cooper Black" panose="0208090404030B020404" pitchFamily="18" charset="0"/>
              </a:rPr>
              <a:t>3. 	Estimular el refinamiento, extensión y transferencia del aprendizaje académico en un proyecto 	interdisciplinario de impacto y trascendencia para la comunidad.</a:t>
            </a:r>
          </a:p>
          <a:p>
            <a:pPr algn="just"/>
            <a:endParaRPr lang="es-MX" sz="1600" dirty="0">
              <a:latin typeface="Cooper Black" panose="0208090404030B020404" pitchFamily="18" charset="0"/>
            </a:endParaRPr>
          </a:p>
        </p:txBody>
      </p:sp>
    </p:spTree>
    <p:extLst>
      <p:ext uri="{BB962C8B-B14F-4D97-AF65-F5344CB8AC3E}">
        <p14:creationId xmlns:p14="http://schemas.microsoft.com/office/powerpoint/2010/main" val="3060952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76AC00AF-5B53-4B62-A0AE-366F3BF105EC}"/>
              </a:ext>
            </a:extLst>
          </p:cNvPr>
          <p:cNvGraphicFramePr>
            <a:graphicFrameLocks noGrp="1"/>
          </p:cNvGraphicFramePr>
          <p:nvPr>
            <p:extLst>
              <p:ext uri="{D42A27DB-BD31-4B8C-83A1-F6EECF244321}">
                <p14:modId xmlns:p14="http://schemas.microsoft.com/office/powerpoint/2010/main" val="549103549"/>
              </p:ext>
            </p:extLst>
          </p:nvPr>
        </p:nvGraphicFramePr>
        <p:xfrm>
          <a:off x="397564" y="401613"/>
          <a:ext cx="10866784" cy="5455920"/>
        </p:xfrm>
        <a:graphic>
          <a:graphicData uri="http://schemas.openxmlformats.org/drawingml/2006/table">
            <a:tbl>
              <a:tblPr firstRow="1" bandRow="1">
                <a:tableStyleId>{5940675A-B579-460E-94D1-54222C63F5DA}</a:tableStyleId>
              </a:tblPr>
              <a:tblGrid>
                <a:gridCol w="1881810">
                  <a:extLst>
                    <a:ext uri="{9D8B030D-6E8A-4147-A177-3AD203B41FA5}">
                      <a16:colId xmlns:a16="http://schemas.microsoft.com/office/drawing/2014/main" val="1848197350"/>
                    </a:ext>
                  </a:extLst>
                </a:gridCol>
                <a:gridCol w="3392556">
                  <a:extLst>
                    <a:ext uri="{9D8B030D-6E8A-4147-A177-3AD203B41FA5}">
                      <a16:colId xmlns:a16="http://schemas.microsoft.com/office/drawing/2014/main" val="369831093"/>
                    </a:ext>
                  </a:extLst>
                </a:gridCol>
                <a:gridCol w="2994992">
                  <a:extLst>
                    <a:ext uri="{9D8B030D-6E8A-4147-A177-3AD203B41FA5}">
                      <a16:colId xmlns:a16="http://schemas.microsoft.com/office/drawing/2014/main" val="3866331796"/>
                    </a:ext>
                  </a:extLst>
                </a:gridCol>
                <a:gridCol w="2597426">
                  <a:extLst>
                    <a:ext uri="{9D8B030D-6E8A-4147-A177-3AD203B41FA5}">
                      <a16:colId xmlns:a16="http://schemas.microsoft.com/office/drawing/2014/main" val="2003807294"/>
                    </a:ext>
                  </a:extLst>
                </a:gridCol>
              </a:tblGrid>
              <a:tr h="160207">
                <a:tc>
                  <a:txBody>
                    <a:bodyPr/>
                    <a:lstStyle/>
                    <a:p>
                      <a:pPr algn="ctr"/>
                      <a:r>
                        <a:rPr lang="es-MX" dirty="0">
                          <a:latin typeface="Cooper Black" panose="0208090404030B020404" pitchFamily="18" charset="0"/>
                        </a:rPr>
                        <a:t>Disciplinas   1.</a:t>
                      </a:r>
                    </a:p>
                    <a:p>
                      <a:pPr algn="ctr"/>
                      <a:r>
                        <a:rPr lang="es-MX" dirty="0">
                          <a:latin typeface="Cooper Black" panose="0208090404030B020404" pitchFamily="18" charset="0"/>
                        </a:rPr>
                        <a:t>                         2.</a:t>
                      </a:r>
                    </a:p>
                  </a:txBody>
                  <a:tcPr/>
                </a:tc>
                <a:tc>
                  <a:txBody>
                    <a:bodyPr/>
                    <a:lstStyle/>
                    <a:p>
                      <a:pPr marL="0" indent="0" algn="ctr">
                        <a:buNone/>
                      </a:pPr>
                      <a:r>
                        <a:rPr lang="es-MX" sz="1600" dirty="0">
                          <a:latin typeface="Cooper Black" panose="0208090404030B020404" pitchFamily="18" charset="0"/>
                        </a:rPr>
                        <a:t>CIENCIAS SOCIALES</a:t>
                      </a:r>
                    </a:p>
                    <a:p>
                      <a:pPr marL="0" indent="0" algn="ctr">
                        <a:buNone/>
                      </a:pPr>
                      <a:r>
                        <a:rPr lang="es-MX" sz="1600" dirty="0">
                          <a:latin typeface="Cooper Black" panose="0208090404030B020404" pitchFamily="18" charset="0"/>
                        </a:rPr>
                        <a:t>LITERATURA UNIVERSAL</a:t>
                      </a:r>
                    </a:p>
                  </a:txBody>
                  <a:tcPr/>
                </a:tc>
                <a:tc>
                  <a:txBody>
                    <a:bodyPr/>
                    <a:lstStyle/>
                    <a:p>
                      <a:pPr algn="ctr"/>
                      <a:r>
                        <a:rPr lang="es-MX" sz="1600" dirty="0">
                          <a:latin typeface="Cooper Black" panose="0208090404030B020404" pitchFamily="18" charset="0"/>
                        </a:rPr>
                        <a:t>ESPAÑOL</a:t>
                      </a:r>
                    </a:p>
                    <a:p>
                      <a:pPr algn="ctr"/>
                      <a:r>
                        <a:rPr lang="es-MX" sz="1600" dirty="0">
                          <a:latin typeface="Cooper Black" panose="0208090404030B020404" pitchFamily="18" charset="0"/>
                        </a:rPr>
                        <a:t>EDUCACIÓN PARA SALUD</a:t>
                      </a:r>
                    </a:p>
                  </a:txBody>
                  <a:tcPr/>
                </a:tc>
                <a:tc>
                  <a:txBody>
                    <a:bodyPr/>
                    <a:lstStyle/>
                    <a:p>
                      <a:pPr algn="ctr"/>
                      <a:r>
                        <a:rPr lang="es-MX" sz="1600" dirty="0">
                          <a:latin typeface="Cooper Black" panose="0208090404030B020404" pitchFamily="18" charset="0"/>
                        </a:rPr>
                        <a:t>BIOLOGÓIA</a:t>
                      </a:r>
                    </a:p>
                    <a:p>
                      <a:pPr algn="ctr"/>
                      <a:r>
                        <a:rPr lang="es-MX" sz="1600" dirty="0">
                          <a:latin typeface="Cooper Black" panose="0208090404030B020404" pitchFamily="18" charset="0"/>
                        </a:rPr>
                        <a:t>MATEMÁTICAS</a:t>
                      </a:r>
                    </a:p>
                  </a:txBody>
                  <a:tcPr/>
                </a:tc>
                <a:extLst>
                  <a:ext uri="{0D108BD9-81ED-4DB2-BD59-A6C34878D82A}">
                    <a16:rowId xmlns:a16="http://schemas.microsoft.com/office/drawing/2014/main" val="1057945976"/>
                  </a:ext>
                </a:extLst>
              </a:tr>
              <a:tr h="370840">
                <a:tc>
                  <a:txBody>
                    <a:bodyPr/>
                    <a:lstStyle/>
                    <a:p>
                      <a:pPr algn="ctr"/>
                      <a:r>
                        <a:rPr lang="es-MX" dirty="0">
                          <a:latin typeface="Cooper Black" panose="0208090404030B020404" pitchFamily="18" charset="0"/>
                        </a:rPr>
                        <a:t>Contenidos</a:t>
                      </a:r>
                    </a:p>
                  </a:txBody>
                  <a:tcPr/>
                </a:tc>
                <a:tc>
                  <a:txBody>
                    <a:bodyPr/>
                    <a:lstStyle/>
                    <a:p>
                      <a:pPr marL="342900" indent="-342900">
                        <a:buAutoNum type="arabicPeriod"/>
                      </a:pPr>
                      <a:r>
                        <a:rPr lang="es-MX" sz="1600" dirty="0">
                          <a:latin typeface="Cooper Black" panose="0208090404030B020404" pitchFamily="18" charset="0"/>
                        </a:rPr>
                        <a:t>Epidemiología. ¿Qué necesita México para tener una mejor calidad de vida?</a:t>
                      </a:r>
                    </a:p>
                    <a:p>
                      <a:endParaRPr lang="es-MX" sz="1600" i="1" kern="1200" dirty="0">
                        <a:solidFill>
                          <a:schemeClr val="tx1"/>
                        </a:solidFill>
                        <a:effectLst/>
                        <a:latin typeface="Cooper Black" panose="0208090404030B020404" pitchFamily="18" charset="0"/>
                        <a:ea typeface="+mn-ea"/>
                        <a:cs typeface="+mn-cs"/>
                      </a:endParaRPr>
                    </a:p>
                    <a:p>
                      <a:endParaRPr lang="es-MX" sz="1600" i="1" kern="1200" dirty="0">
                        <a:solidFill>
                          <a:schemeClr val="tx1"/>
                        </a:solidFill>
                        <a:effectLst/>
                        <a:latin typeface="Cooper Black" panose="0208090404030B020404" pitchFamily="18" charset="0"/>
                        <a:ea typeface="+mn-ea"/>
                        <a:cs typeface="+mn-cs"/>
                      </a:endParaRPr>
                    </a:p>
                    <a:p>
                      <a:r>
                        <a:rPr lang="es-MX" sz="1600" i="0" kern="1200" dirty="0">
                          <a:solidFill>
                            <a:schemeClr val="tx1"/>
                          </a:solidFill>
                          <a:effectLst/>
                          <a:latin typeface="Cooper Black" panose="0208090404030B020404" pitchFamily="18" charset="0"/>
                          <a:ea typeface="+mn-ea"/>
                          <a:cs typeface="+mn-cs"/>
                        </a:rPr>
                        <a:t>2. Paráfrasis, Ideología:  </a:t>
                      </a:r>
                    </a:p>
                    <a:p>
                      <a:pPr marL="0" indent="0">
                        <a:buNone/>
                      </a:pPr>
                      <a:endParaRPr lang="es-MX" sz="1600" dirty="0">
                        <a:latin typeface="Cooper Black" panose="0208090404030B020404" pitchFamily="18" charset="0"/>
                      </a:endParaRPr>
                    </a:p>
                  </a:txBody>
                  <a:tcPr/>
                </a:tc>
                <a:tc>
                  <a:txBody>
                    <a:bodyPr/>
                    <a:lstStyle/>
                    <a:p>
                      <a:r>
                        <a:rPr lang="es-MX" sz="1600" dirty="0">
                          <a:latin typeface="Cooper Black" panose="0208090404030B020404" pitchFamily="18" charset="0"/>
                        </a:rPr>
                        <a:t>Lectura de comprensión</a:t>
                      </a:r>
                    </a:p>
                    <a:p>
                      <a:r>
                        <a:rPr lang="es-MX" sz="1600" dirty="0">
                          <a:latin typeface="Cooper Black" panose="0208090404030B020404" pitchFamily="18" charset="0"/>
                        </a:rPr>
                        <a:t>Reseña o ensayo de libro</a:t>
                      </a:r>
                    </a:p>
                    <a:p>
                      <a:r>
                        <a:rPr lang="es-MX" sz="1600" dirty="0">
                          <a:latin typeface="Cooper Black" panose="0208090404030B020404" pitchFamily="18" charset="0"/>
                        </a:rPr>
                        <a:t>Preparación de </a:t>
                      </a:r>
                      <a:r>
                        <a:rPr lang="es-MX" sz="1600" dirty="0" err="1">
                          <a:latin typeface="Cooper Black" panose="0208090404030B020404" pitchFamily="18" charset="0"/>
                        </a:rPr>
                        <a:t>Pich</a:t>
                      </a:r>
                      <a:endParaRPr lang="es-MX" sz="1600" dirty="0">
                        <a:latin typeface="Cooper Black" panose="0208090404030B020404" pitchFamily="18" charset="0"/>
                      </a:endParaRPr>
                    </a:p>
                    <a:p>
                      <a:endParaRPr lang="es-MX" sz="1600" dirty="0">
                        <a:latin typeface="Cooper Black" panose="0208090404030B020404" pitchFamily="18" charset="0"/>
                      </a:endParaRPr>
                    </a:p>
                    <a:p>
                      <a:endParaRPr lang="es-MX" sz="1600" dirty="0">
                        <a:latin typeface="Cooper Black" panose="0208090404030B020404" pitchFamily="18" charset="0"/>
                      </a:endParaRPr>
                    </a:p>
                    <a:p>
                      <a:r>
                        <a:rPr lang="es-MX" sz="1600" i="0" kern="1200" dirty="0">
                          <a:solidFill>
                            <a:schemeClr val="tx1"/>
                          </a:solidFill>
                          <a:effectLst/>
                          <a:latin typeface="Cooper Black" panose="0208090404030B020404" pitchFamily="18" charset="0"/>
                          <a:ea typeface="+mn-ea"/>
                          <a:cs typeface="+mn-cs"/>
                        </a:rPr>
                        <a:t>Enfermedades y epidemias</a:t>
                      </a:r>
                      <a:endParaRPr lang="es-MX" sz="1600" i="0" dirty="0">
                        <a:latin typeface="Cooper Black" panose="0208090404030B020404" pitchFamily="18" charset="0"/>
                      </a:endParaRPr>
                    </a:p>
                  </a:txBody>
                  <a:tcPr/>
                </a:tc>
                <a:tc>
                  <a:txBody>
                    <a:bodyPr/>
                    <a:lstStyle/>
                    <a:p>
                      <a:r>
                        <a:rPr lang="es-MX" sz="1600" dirty="0">
                          <a:latin typeface="Cooper Black" panose="0208090404030B020404" pitchFamily="18" charset="0"/>
                        </a:rPr>
                        <a:t>Electromagnetismo de la célula.</a:t>
                      </a:r>
                    </a:p>
                    <a:p>
                      <a:r>
                        <a:rPr lang="es-MX" sz="1600" dirty="0">
                          <a:latin typeface="Cooper Black" panose="0208090404030B020404" pitchFamily="18" charset="0"/>
                        </a:rPr>
                        <a:t>Sistema: Óseo, locomotor, nervioso digestivo, circulatorio</a:t>
                      </a:r>
                    </a:p>
                    <a:p>
                      <a:endParaRPr lang="es-MX" sz="1600" dirty="0">
                        <a:latin typeface="Cooper Black" panose="0208090404030B020404" pitchFamily="18" charset="0"/>
                      </a:endParaRPr>
                    </a:p>
                    <a:p>
                      <a:r>
                        <a:rPr lang="es-MX" sz="1600" i="1" kern="1200" dirty="0">
                          <a:solidFill>
                            <a:schemeClr val="tx1"/>
                          </a:solidFill>
                          <a:effectLst/>
                          <a:latin typeface="Cooper Black" panose="0208090404030B020404" pitchFamily="18" charset="0"/>
                          <a:ea typeface="+mn-ea"/>
                          <a:cs typeface="+mn-cs"/>
                        </a:rPr>
                        <a:t>Gráficas (matemáticas)</a:t>
                      </a:r>
                      <a:endParaRPr lang="es-MX" sz="1600" dirty="0">
                        <a:latin typeface="Cooper Black" panose="0208090404030B020404" pitchFamily="18" charset="0"/>
                      </a:endParaRPr>
                    </a:p>
                    <a:p>
                      <a:endParaRPr lang="es-MX" sz="1600" dirty="0">
                        <a:latin typeface="Cooper Black" panose="0208090404030B020404" pitchFamily="18" charset="0"/>
                      </a:endParaRPr>
                    </a:p>
                  </a:txBody>
                  <a:tcPr/>
                </a:tc>
                <a:extLst>
                  <a:ext uri="{0D108BD9-81ED-4DB2-BD59-A6C34878D82A}">
                    <a16:rowId xmlns:a16="http://schemas.microsoft.com/office/drawing/2014/main" val="3178454799"/>
                  </a:ext>
                </a:extLst>
              </a:tr>
              <a:tr h="370840">
                <a:tc>
                  <a:txBody>
                    <a:bodyPr/>
                    <a:lstStyle/>
                    <a:p>
                      <a:r>
                        <a:rPr lang="es-MX" sz="1600" dirty="0">
                          <a:latin typeface="Cooper Black" panose="0208090404030B020404" pitchFamily="18" charset="0"/>
                        </a:rPr>
                        <a:t>Conceptos clave</a:t>
                      </a:r>
                    </a:p>
                  </a:txBody>
                  <a:tcPr/>
                </a:tc>
                <a:tc>
                  <a:txBody>
                    <a:bodyPr/>
                    <a:lstStyle/>
                    <a:p>
                      <a:pPr algn="just"/>
                      <a:r>
                        <a:rPr lang="es-MX" sz="1600" i="0" kern="1200" dirty="0">
                          <a:solidFill>
                            <a:schemeClr val="tx1"/>
                          </a:solidFill>
                          <a:effectLst/>
                          <a:latin typeface="Cooper Black" panose="0208090404030B020404" pitchFamily="18" charset="0"/>
                          <a:ea typeface="+mn-ea"/>
                          <a:cs typeface="+mn-cs"/>
                        </a:rPr>
                        <a:t>Tecnología aplicada al desarrollo social.</a:t>
                      </a:r>
                    </a:p>
                    <a:p>
                      <a:pPr algn="just"/>
                      <a:r>
                        <a:rPr lang="es-MX" sz="1600" i="0" kern="1200" dirty="0">
                          <a:solidFill>
                            <a:schemeClr val="tx1"/>
                          </a:solidFill>
                          <a:effectLst/>
                          <a:latin typeface="Cooper Black" panose="0208090404030B020404" pitchFamily="18" charset="0"/>
                          <a:ea typeface="+mn-ea"/>
                          <a:cs typeface="+mn-cs"/>
                        </a:rPr>
                        <a:t>Componentes sociales en la salud</a:t>
                      </a:r>
                    </a:p>
                    <a:p>
                      <a:pPr algn="just"/>
                      <a:endParaRPr lang="es-MX" sz="1600" i="0" kern="1200" dirty="0">
                        <a:solidFill>
                          <a:schemeClr val="tx1"/>
                        </a:solidFill>
                        <a:effectLst/>
                        <a:latin typeface="Cooper Black" panose="0208090404030B020404" pitchFamily="18" charset="0"/>
                        <a:ea typeface="+mn-ea"/>
                        <a:cs typeface="+mn-cs"/>
                      </a:endParaRPr>
                    </a:p>
                    <a:p>
                      <a:pPr algn="just"/>
                      <a:r>
                        <a:rPr lang="es-MX" sz="1600" i="0" kern="1200" dirty="0">
                          <a:solidFill>
                            <a:schemeClr val="tx1"/>
                          </a:solidFill>
                          <a:effectLst/>
                          <a:latin typeface="Cooper Black" panose="0208090404030B020404" pitchFamily="18" charset="0"/>
                          <a:ea typeface="+mn-ea"/>
                          <a:cs typeface="+mn-cs"/>
                        </a:rPr>
                        <a:t>Intertextualidad</a:t>
                      </a:r>
                    </a:p>
                    <a:p>
                      <a:pPr algn="just"/>
                      <a:r>
                        <a:rPr lang="es-MX" sz="1600" i="0" kern="1200" dirty="0">
                          <a:solidFill>
                            <a:schemeClr val="tx1"/>
                          </a:solidFill>
                          <a:effectLst/>
                          <a:latin typeface="Cooper Black" panose="0208090404030B020404" pitchFamily="18" charset="0"/>
                          <a:ea typeface="+mn-ea"/>
                          <a:cs typeface="+mn-cs"/>
                        </a:rPr>
                        <a:t>La paráfrasis general conecta toda su investigación y la relación con las tres materias.</a:t>
                      </a:r>
                      <a:endParaRPr lang="es-MX" sz="1600" i="0" dirty="0">
                        <a:latin typeface="Cooper Black" panose="0208090404030B020404" pitchFamily="18" charset="0"/>
                      </a:endParaRPr>
                    </a:p>
                  </a:txBody>
                  <a:tcPr/>
                </a:tc>
                <a:tc>
                  <a:txBody>
                    <a:bodyPr/>
                    <a:lstStyle/>
                    <a:p>
                      <a:r>
                        <a:rPr lang="es-MX" sz="1600" dirty="0">
                          <a:latin typeface="Cooper Black" panose="0208090404030B020404" pitchFamily="18" charset="0"/>
                        </a:rPr>
                        <a:t>Tipos de texto.</a:t>
                      </a:r>
                    </a:p>
                    <a:p>
                      <a:r>
                        <a:rPr lang="es-MX" sz="1600" dirty="0">
                          <a:latin typeface="Cooper Black" panose="0208090404030B020404" pitchFamily="18" charset="0"/>
                        </a:rPr>
                        <a:t>Lecturas de comprensión.</a:t>
                      </a:r>
                    </a:p>
                    <a:p>
                      <a:r>
                        <a:rPr lang="es-MX" sz="1600" dirty="0">
                          <a:latin typeface="Cooper Black" panose="0208090404030B020404" pitchFamily="18" charset="0"/>
                        </a:rPr>
                        <a:t>Ensayo</a:t>
                      </a:r>
                    </a:p>
                    <a:p>
                      <a:endParaRPr lang="es-MX" sz="1600" dirty="0">
                        <a:latin typeface="Cooper Black" panose="0208090404030B020404" pitchFamily="18" charset="0"/>
                      </a:endParaRPr>
                    </a:p>
                    <a:p>
                      <a:pPr algn="just"/>
                      <a:r>
                        <a:rPr lang="es-MX" sz="1600" i="0" kern="1200" dirty="0">
                          <a:solidFill>
                            <a:schemeClr val="tx1"/>
                          </a:solidFill>
                          <a:effectLst/>
                          <a:latin typeface="Cooper Black" panose="0208090404030B020404" pitchFamily="18" charset="0"/>
                          <a:ea typeface="+mn-ea"/>
                          <a:cs typeface="+mn-cs"/>
                        </a:rPr>
                        <a:t>Intertextualidad</a:t>
                      </a:r>
                    </a:p>
                    <a:p>
                      <a:pPr algn="just"/>
                      <a:r>
                        <a:rPr lang="es-MX" sz="1600" i="0" kern="1200" dirty="0">
                          <a:solidFill>
                            <a:schemeClr val="tx1"/>
                          </a:solidFill>
                          <a:effectLst/>
                          <a:latin typeface="Cooper Black" panose="0208090404030B020404" pitchFamily="18" charset="0"/>
                          <a:ea typeface="+mn-ea"/>
                          <a:cs typeface="+mn-cs"/>
                        </a:rPr>
                        <a:t>La paráfrasis general conecta toda su investigación y la relación con las tres materias.</a:t>
                      </a:r>
                      <a:endParaRPr lang="es-MX" sz="1600" i="0" dirty="0">
                        <a:latin typeface="Cooper Black" panose="0208090404030B020404" pitchFamily="18" charset="0"/>
                      </a:endParaRPr>
                    </a:p>
                    <a:p>
                      <a:endParaRPr lang="es-MX" sz="1600" dirty="0">
                        <a:latin typeface="Cooper Black" panose="0208090404030B020404" pitchFamily="18" charset="0"/>
                      </a:endParaRPr>
                    </a:p>
                  </a:txBody>
                  <a:tcPr/>
                </a:tc>
                <a:tc>
                  <a:txBody>
                    <a:bodyPr/>
                    <a:lstStyle/>
                    <a:p>
                      <a:r>
                        <a:rPr lang="es-MX" sz="1600" dirty="0">
                          <a:latin typeface="Cooper Black" panose="0208090404030B020404" pitchFamily="18" charset="0"/>
                        </a:rPr>
                        <a:t>Psicología del cuerpo humano</a:t>
                      </a:r>
                    </a:p>
                    <a:p>
                      <a:endParaRPr lang="es-MX" sz="1600" dirty="0">
                        <a:latin typeface="Cooper Black" panose="0208090404030B020404" pitchFamily="18" charset="0"/>
                      </a:endParaRPr>
                    </a:p>
                    <a:p>
                      <a:pPr algn="just"/>
                      <a:r>
                        <a:rPr lang="es-MX" sz="1600" i="0" kern="1200" dirty="0">
                          <a:solidFill>
                            <a:schemeClr val="tx1"/>
                          </a:solidFill>
                          <a:effectLst/>
                          <a:latin typeface="Cooper Black" panose="0208090404030B020404" pitchFamily="18" charset="0"/>
                          <a:ea typeface="+mn-ea"/>
                          <a:cs typeface="+mn-cs"/>
                        </a:rPr>
                        <a:t>Intertextualidad</a:t>
                      </a:r>
                    </a:p>
                    <a:p>
                      <a:pPr algn="just"/>
                      <a:r>
                        <a:rPr lang="es-MX" sz="1600" i="0" kern="1200" dirty="0">
                          <a:solidFill>
                            <a:schemeClr val="tx1"/>
                          </a:solidFill>
                          <a:effectLst/>
                          <a:latin typeface="Cooper Black" panose="0208090404030B020404" pitchFamily="18" charset="0"/>
                          <a:ea typeface="+mn-ea"/>
                          <a:cs typeface="+mn-cs"/>
                        </a:rPr>
                        <a:t>La paráfrasis general conecta toda su investigación y la relación con las tres materias.</a:t>
                      </a:r>
                      <a:endParaRPr lang="es-MX" sz="1600" i="0" dirty="0">
                        <a:latin typeface="Cooper Black" panose="0208090404030B020404" pitchFamily="18" charset="0"/>
                      </a:endParaRPr>
                    </a:p>
                    <a:p>
                      <a:endParaRPr lang="es-MX" sz="1600" dirty="0">
                        <a:latin typeface="Cooper Black" panose="0208090404030B020404" pitchFamily="18" charset="0"/>
                      </a:endParaRPr>
                    </a:p>
                  </a:txBody>
                  <a:tcPr/>
                </a:tc>
                <a:extLst>
                  <a:ext uri="{0D108BD9-81ED-4DB2-BD59-A6C34878D82A}">
                    <a16:rowId xmlns:a16="http://schemas.microsoft.com/office/drawing/2014/main" val="926461817"/>
                  </a:ext>
                </a:extLst>
              </a:tr>
            </a:tbl>
          </a:graphicData>
        </a:graphic>
      </p:graphicFrame>
    </p:spTree>
    <p:extLst>
      <p:ext uri="{BB962C8B-B14F-4D97-AF65-F5344CB8AC3E}">
        <p14:creationId xmlns:p14="http://schemas.microsoft.com/office/powerpoint/2010/main" val="4230977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033A57B8-E093-4245-A963-D37D8966E38D}"/>
              </a:ext>
            </a:extLst>
          </p:cNvPr>
          <p:cNvGraphicFramePr>
            <a:graphicFrameLocks noGrp="1"/>
          </p:cNvGraphicFramePr>
          <p:nvPr>
            <p:extLst>
              <p:ext uri="{D42A27DB-BD31-4B8C-83A1-F6EECF244321}">
                <p14:modId xmlns:p14="http://schemas.microsoft.com/office/powerpoint/2010/main" val="2754217733"/>
              </p:ext>
            </p:extLst>
          </p:nvPr>
        </p:nvGraphicFramePr>
        <p:xfrm>
          <a:off x="318052" y="401614"/>
          <a:ext cx="11145080" cy="4815840"/>
        </p:xfrm>
        <a:graphic>
          <a:graphicData uri="http://schemas.openxmlformats.org/drawingml/2006/table">
            <a:tbl>
              <a:tblPr firstRow="1" bandRow="1">
                <a:tableStyleId>{5940675A-B579-460E-94D1-54222C63F5DA}</a:tableStyleId>
              </a:tblPr>
              <a:tblGrid>
                <a:gridCol w="2786270">
                  <a:extLst>
                    <a:ext uri="{9D8B030D-6E8A-4147-A177-3AD203B41FA5}">
                      <a16:colId xmlns:a16="http://schemas.microsoft.com/office/drawing/2014/main" val="172358129"/>
                    </a:ext>
                  </a:extLst>
                </a:gridCol>
                <a:gridCol w="2786270">
                  <a:extLst>
                    <a:ext uri="{9D8B030D-6E8A-4147-A177-3AD203B41FA5}">
                      <a16:colId xmlns:a16="http://schemas.microsoft.com/office/drawing/2014/main" val="2732461625"/>
                    </a:ext>
                  </a:extLst>
                </a:gridCol>
                <a:gridCol w="2786270">
                  <a:extLst>
                    <a:ext uri="{9D8B030D-6E8A-4147-A177-3AD203B41FA5}">
                      <a16:colId xmlns:a16="http://schemas.microsoft.com/office/drawing/2014/main" val="3869649520"/>
                    </a:ext>
                  </a:extLst>
                </a:gridCol>
                <a:gridCol w="2786270">
                  <a:extLst>
                    <a:ext uri="{9D8B030D-6E8A-4147-A177-3AD203B41FA5}">
                      <a16:colId xmlns:a16="http://schemas.microsoft.com/office/drawing/2014/main" val="3313424193"/>
                    </a:ext>
                  </a:extLst>
                </a:gridCol>
              </a:tblGrid>
              <a:tr h="370840">
                <a:tc>
                  <a:txBody>
                    <a:bodyPr/>
                    <a:lstStyle/>
                    <a:p>
                      <a:r>
                        <a:rPr lang="es-MX" b="1" dirty="0">
                          <a:latin typeface="Cooper Black" panose="0208090404030B020404" pitchFamily="18" charset="0"/>
                        </a:rPr>
                        <a:t>Objetivos o propósitos</a:t>
                      </a:r>
                    </a:p>
                  </a:txBody>
                  <a:tcPr/>
                </a:tc>
                <a:tc>
                  <a:txBody>
                    <a:bodyPr/>
                    <a:lstStyle/>
                    <a:p>
                      <a:r>
                        <a:rPr lang="es-MX" sz="1600" dirty="0">
                          <a:latin typeface="Cooper Black" panose="0208090404030B020404" pitchFamily="18" charset="0"/>
                        </a:rPr>
                        <a:t>Comprender la importancia de la tecnología y los componentes sociales en el desarrollo de un país</a:t>
                      </a:r>
                    </a:p>
                    <a:p>
                      <a:endParaRPr lang="es-MX" sz="1600" dirty="0">
                        <a:latin typeface="Cooper Black" panose="0208090404030B020404" pitchFamily="18" charset="0"/>
                      </a:endParaRPr>
                    </a:p>
                    <a:p>
                      <a:endParaRPr lang="es-MX" sz="1600" dirty="0">
                        <a:latin typeface="Cooper Black" panose="0208090404030B020404" pitchFamily="18" charset="0"/>
                      </a:endParaRPr>
                    </a:p>
                    <a:p>
                      <a:r>
                        <a:rPr lang="es-MX" sz="1600" i="0" kern="1200" dirty="0">
                          <a:solidFill>
                            <a:schemeClr val="tx1"/>
                          </a:solidFill>
                          <a:effectLst/>
                          <a:latin typeface="Cooper Black" panose="0208090404030B020404" pitchFamily="18" charset="0"/>
                          <a:ea typeface="+mn-ea"/>
                          <a:cs typeface="+mn-cs"/>
                        </a:rPr>
                        <a:t>Redacción de paráfrasis</a:t>
                      </a:r>
                      <a:endParaRPr lang="es-MX" sz="1600" i="0" dirty="0">
                        <a:latin typeface="Cooper Black" panose="0208090404030B020404" pitchFamily="18" charset="0"/>
                      </a:endParaRPr>
                    </a:p>
                  </a:txBody>
                  <a:tcPr/>
                </a:tc>
                <a:tc>
                  <a:txBody>
                    <a:bodyPr/>
                    <a:lstStyle/>
                    <a:p>
                      <a:r>
                        <a:rPr lang="es-MX" sz="1600" dirty="0">
                          <a:latin typeface="Cooper Black" panose="0208090404030B020404" pitchFamily="18" charset="0"/>
                        </a:rPr>
                        <a:t>Comprender y analizar diferentes tipos de fuentes así como búsqueda especializada; uso de ensayo como medio de expresión</a:t>
                      </a:r>
                    </a:p>
                    <a:p>
                      <a:endParaRPr lang="es-MX" sz="1600" dirty="0">
                        <a:latin typeface="Cooper Black" panose="0208090404030B0204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600" i="0" kern="1200" dirty="0">
                          <a:solidFill>
                            <a:schemeClr val="tx1"/>
                          </a:solidFill>
                          <a:effectLst/>
                          <a:latin typeface="Cooper Black" panose="0208090404030B020404" pitchFamily="18" charset="0"/>
                          <a:ea typeface="+mn-ea"/>
                          <a:cs typeface="+mn-cs"/>
                        </a:rPr>
                        <a:t>Redacción de paráfrasis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600" dirty="0">
                        <a:latin typeface="Cooper Black" panose="0208090404030B020404" pitchFamily="18" charset="0"/>
                      </a:endParaRPr>
                    </a:p>
                  </a:txBody>
                  <a:tcPr/>
                </a:tc>
                <a:tc>
                  <a:txBody>
                    <a:bodyPr/>
                    <a:lstStyle/>
                    <a:p>
                      <a:r>
                        <a:rPr lang="es-MX" sz="1600" dirty="0">
                          <a:latin typeface="Cooper Black" panose="0208090404030B020404" pitchFamily="18" charset="0"/>
                        </a:rPr>
                        <a:t>Comprender la fisiología del cuerpo humano, en específico de la zona de estudio</a:t>
                      </a:r>
                    </a:p>
                    <a:p>
                      <a:endParaRPr lang="es-MX" sz="1600" dirty="0">
                        <a:latin typeface="Cooper Black" panose="0208090404030B020404" pitchFamily="18" charset="0"/>
                      </a:endParaRPr>
                    </a:p>
                    <a:p>
                      <a:endParaRPr lang="es-MX" sz="1600" dirty="0">
                        <a:latin typeface="Cooper Black" panose="0208090404030B020404" pitchFamily="18" charset="0"/>
                      </a:endParaRPr>
                    </a:p>
                    <a:p>
                      <a:endParaRPr lang="es-MX" sz="1600" dirty="0">
                        <a:latin typeface="Cooper Black" panose="0208090404030B0204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600" i="0" kern="1200" dirty="0">
                          <a:solidFill>
                            <a:schemeClr val="tx1"/>
                          </a:solidFill>
                          <a:effectLst/>
                          <a:latin typeface="Cooper Black" panose="0208090404030B020404" pitchFamily="18" charset="0"/>
                          <a:ea typeface="+mn-ea"/>
                          <a:cs typeface="+mn-cs"/>
                        </a:rPr>
                        <a:t>Redacción de paráfrasis</a:t>
                      </a:r>
                      <a:endParaRPr lang="es-MX" sz="1600" dirty="0">
                        <a:latin typeface="Cooper Black" panose="0208090404030B020404" pitchFamily="18" charset="0"/>
                      </a:endParaRPr>
                    </a:p>
                  </a:txBody>
                  <a:tcPr/>
                </a:tc>
                <a:extLst>
                  <a:ext uri="{0D108BD9-81ED-4DB2-BD59-A6C34878D82A}">
                    <a16:rowId xmlns:a16="http://schemas.microsoft.com/office/drawing/2014/main" val="1059451486"/>
                  </a:ext>
                </a:extLst>
              </a:tr>
              <a:tr h="370840">
                <a:tc>
                  <a:txBody>
                    <a:bodyPr/>
                    <a:lstStyle/>
                    <a:p>
                      <a:pPr algn="ctr"/>
                      <a:r>
                        <a:rPr lang="es-MX" b="1" dirty="0">
                          <a:latin typeface="Cooper Black" panose="0208090404030B020404" pitchFamily="18" charset="0"/>
                        </a:rPr>
                        <a:t>Evaluación</a:t>
                      </a:r>
                    </a:p>
                  </a:txBody>
                  <a:tcPr/>
                </a:tc>
                <a:tc>
                  <a:txBody>
                    <a:bodyPr/>
                    <a:lstStyle/>
                    <a:p>
                      <a:r>
                        <a:rPr lang="es-MX" sz="1600" dirty="0">
                          <a:latin typeface="Cooper Black" panose="0208090404030B020404" pitchFamily="18" charset="0"/>
                        </a:rPr>
                        <a:t>Investigación y lectura sobre el status quo de la Salud Pública de México</a:t>
                      </a:r>
                    </a:p>
                    <a:p>
                      <a:endParaRPr lang="es-MX" sz="1600" dirty="0">
                        <a:latin typeface="Cooper Black" panose="0208090404030B020404" pitchFamily="18" charset="0"/>
                      </a:endParaRPr>
                    </a:p>
                    <a:p>
                      <a:endParaRPr lang="es-MX" sz="1600" dirty="0">
                        <a:latin typeface="Cooper Black" panose="0208090404030B020404" pitchFamily="18" charset="0"/>
                      </a:endParaRPr>
                    </a:p>
                    <a:p>
                      <a:endParaRPr lang="es-MX" sz="1600" dirty="0">
                        <a:latin typeface="Cooper Black" panose="0208090404030B020404" pitchFamily="18" charset="0"/>
                      </a:endParaRPr>
                    </a:p>
                    <a:p>
                      <a:endParaRPr lang="es-MX" sz="1600" dirty="0">
                        <a:latin typeface="Cooper Black" panose="0208090404030B020404" pitchFamily="18" charset="0"/>
                      </a:endParaRPr>
                    </a:p>
                    <a:p>
                      <a:r>
                        <a:rPr lang="es-MX" sz="1600" b="0" i="0" kern="1200" dirty="0">
                          <a:solidFill>
                            <a:schemeClr val="tx1"/>
                          </a:solidFill>
                          <a:effectLst/>
                          <a:latin typeface="Cooper Black" panose="0208090404030B020404" pitchFamily="18" charset="0"/>
                          <a:ea typeface="+mn-ea"/>
                          <a:cs typeface="+mn-cs"/>
                        </a:rPr>
                        <a:t>Fotografías</a:t>
                      </a:r>
                    </a:p>
                    <a:p>
                      <a:r>
                        <a:rPr lang="es-MX" sz="1600" b="0" i="0" kern="1200" dirty="0">
                          <a:solidFill>
                            <a:schemeClr val="tx1"/>
                          </a:solidFill>
                          <a:effectLst/>
                          <a:latin typeface="Cooper Black" panose="0208090404030B020404" pitchFamily="18" charset="0"/>
                          <a:ea typeface="+mn-ea"/>
                          <a:cs typeface="+mn-cs"/>
                        </a:rPr>
                        <a:t>Secuencia didáctica</a:t>
                      </a:r>
                    </a:p>
                    <a:p>
                      <a:r>
                        <a:rPr lang="es-MX" sz="1600" b="0" i="0" kern="1200" dirty="0">
                          <a:solidFill>
                            <a:schemeClr val="tx1"/>
                          </a:solidFill>
                          <a:effectLst/>
                          <a:latin typeface="Cooper Black" panose="0208090404030B020404" pitchFamily="18" charset="0"/>
                          <a:ea typeface="+mn-ea"/>
                          <a:cs typeface="+mn-cs"/>
                        </a:rPr>
                        <a:t>Trabajo en equipo</a:t>
                      </a:r>
                      <a:endParaRPr lang="es-MX" sz="1600" b="0" i="0" dirty="0">
                        <a:latin typeface="Cooper Black" panose="0208090404030B020404" pitchFamily="18" charset="0"/>
                      </a:endParaRPr>
                    </a:p>
                  </a:txBody>
                  <a:tcPr/>
                </a:tc>
                <a:tc>
                  <a:txBody>
                    <a:bodyPr/>
                    <a:lstStyle/>
                    <a:p>
                      <a:r>
                        <a:rPr lang="es-MX" sz="1600" dirty="0">
                          <a:latin typeface="Cooper Black" panose="0208090404030B020404" pitchFamily="18" charset="0"/>
                        </a:rPr>
                        <a:t>Lectura de textos especializados; búsqueda y análisis de información, lecturas de comprensión y uso de ensayo</a:t>
                      </a:r>
                    </a:p>
                    <a:p>
                      <a:endParaRPr lang="es-MX" sz="1600" dirty="0">
                        <a:latin typeface="Cooper Black" panose="0208090404030B020404" pitchFamily="18" charset="0"/>
                      </a:endParaRPr>
                    </a:p>
                    <a:p>
                      <a:r>
                        <a:rPr lang="es-MX" sz="1600" b="0" i="0" kern="1200" dirty="0">
                          <a:solidFill>
                            <a:schemeClr val="tx1"/>
                          </a:solidFill>
                          <a:effectLst/>
                          <a:latin typeface="Cooper Black" panose="0208090404030B020404" pitchFamily="18" charset="0"/>
                          <a:ea typeface="+mn-ea"/>
                          <a:cs typeface="+mn-cs"/>
                        </a:rPr>
                        <a:t>Fotografías</a:t>
                      </a:r>
                    </a:p>
                    <a:p>
                      <a:r>
                        <a:rPr lang="es-MX" sz="1600" b="0" i="0" kern="1200" dirty="0">
                          <a:solidFill>
                            <a:schemeClr val="tx1"/>
                          </a:solidFill>
                          <a:effectLst/>
                          <a:latin typeface="Cooper Black" panose="0208090404030B020404" pitchFamily="18" charset="0"/>
                          <a:ea typeface="+mn-ea"/>
                          <a:cs typeface="+mn-cs"/>
                        </a:rPr>
                        <a:t>Secuencia didáctica</a:t>
                      </a:r>
                    </a:p>
                    <a:p>
                      <a:r>
                        <a:rPr lang="es-MX" sz="1600" b="0" i="0" kern="1200" dirty="0">
                          <a:solidFill>
                            <a:schemeClr val="tx1"/>
                          </a:solidFill>
                          <a:effectLst/>
                          <a:latin typeface="Cooper Black" panose="0208090404030B020404" pitchFamily="18" charset="0"/>
                          <a:ea typeface="+mn-ea"/>
                          <a:cs typeface="+mn-cs"/>
                        </a:rPr>
                        <a:t>Trabajo en equipo</a:t>
                      </a:r>
                      <a:endParaRPr lang="es-MX" sz="1600" dirty="0">
                        <a:latin typeface="Cooper Black" panose="0208090404030B020404" pitchFamily="18" charset="0"/>
                      </a:endParaRPr>
                    </a:p>
                  </a:txBody>
                  <a:tcPr/>
                </a:tc>
                <a:tc>
                  <a:txBody>
                    <a:bodyPr/>
                    <a:lstStyle/>
                    <a:p>
                      <a:r>
                        <a:rPr lang="es-MX" sz="1600" dirty="0">
                          <a:latin typeface="Cooper Black" panose="0208090404030B020404" pitchFamily="18" charset="0"/>
                        </a:rPr>
                        <a:t>Fundamento de Fisiología recuperados para proponer el dispositivo médico</a:t>
                      </a:r>
                    </a:p>
                    <a:p>
                      <a:endParaRPr lang="es-MX" sz="1600" dirty="0">
                        <a:latin typeface="Cooper Black" panose="0208090404030B020404" pitchFamily="18" charset="0"/>
                      </a:endParaRPr>
                    </a:p>
                    <a:p>
                      <a:r>
                        <a:rPr lang="es-MX" sz="1600" b="0" i="0" kern="1200" dirty="0">
                          <a:solidFill>
                            <a:schemeClr val="tx1"/>
                          </a:solidFill>
                          <a:effectLst/>
                          <a:latin typeface="Cooper Black" panose="0208090404030B020404" pitchFamily="18" charset="0"/>
                          <a:ea typeface="+mn-ea"/>
                          <a:cs typeface="+mn-cs"/>
                        </a:rPr>
                        <a:t>Fotografías</a:t>
                      </a:r>
                    </a:p>
                    <a:p>
                      <a:r>
                        <a:rPr lang="es-MX" sz="1600" b="0" i="0" kern="1200" dirty="0">
                          <a:solidFill>
                            <a:schemeClr val="tx1"/>
                          </a:solidFill>
                          <a:effectLst/>
                          <a:latin typeface="Cooper Black" panose="0208090404030B020404" pitchFamily="18" charset="0"/>
                          <a:ea typeface="+mn-ea"/>
                          <a:cs typeface="+mn-cs"/>
                        </a:rPr>
                        <a:t>Secuencia didáctica</a:t>
                      </a:r>
                    </a:p>
                    <a:p>
                      <a:r>
                        <a:rPr lang="es-MX" sz="1600" b="0" i="0" kern="1200" dirty="0">
                          <a:solidFill>
                            <a:schemeClr val="tx1"/>
                          </a:solidFill>
                          <a:effectLst/>
                          <a:latin typeface="Cooper Black" panose="0208090404030B020404" pitchFamily="18" charset="0"/>
                          <a:ea typeface="+mn-ea"/>
                          <a:cs typeface="+mn-cs"/>
                        </a:rPr>
                        <a:t>Trabajo en equipo</a:t>
                      </a:r>
                      <a:endParaRPr lang="es-MX" sz="1600" dirty="0">
                        <a:latin typeface="Cooper Black" panose="0208090404030B020404" pitchFamily="18" charset="0"/>
                      </a:endParaRPr>
                    </a:p>
                  </a:txBody>
                  <a:tcPr/>
                </a:tc>
                <a:extLst>
                  <a:ext uri="{0D108BD9-81ED-4DB2-BD59-A6C34878D82A}">
                    <a16:rowId xmlns:a16="http://schemas.microsoft.com/office/drawing/2014/main" val="653682011"/>
                  </a:ext>
                </a:extLst>
              </a:tr>
            </a:tbl>
          </a:graphicData>
        </a:graphic>
      </p:graphicFrame>
    </p:spTree>
    <p:extLst>
      <p:ext uri="{BB962C8B-B14F-4D97-AF65-F5344CB8AC3E}">
        <p14:creationId xmlns:p14="http://schemas.microsoft.com/office/powerpoint/2010/main" val="3040635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7FDAD363-443D-478C-B91B-0AFEA81821E8}"/>
              </a:ext>
            </a:extLst>
          </p:cNvPr>
          <p:cNvGraphicFramePr>
            <a:graphicFrameLocks noGrp="1"/>
          </p:cNvGraphicFramePr>
          <p:nvPr>
            <p:extLst>
              <p:ext uri="{D42A27DB-BD31-4B8C-83A1-F6EECF244321}">
                <p14:modId xmlns:p14="http://schemas.microsoft.com/office/powerpoint/2010/main" val="2557066398"/>
              </p:ext>
            </p:extLst>
          </p:nvPr>
        </p:nvGraphicFramePr>
        <p:xfrm>
          <a:off x="490329" y="388362"/>
          <a:ext cx="10893288" cy="3261360"/>
        </p:xfrm>
        <a:graphic>
          <a:graphicData uri="http://schemas.openxmlformats.org/drawingml/2006/table">
            <a:tbl>
              <a:tblPr firstRow="1" bandRow="1">
                <a:tableStyleId>{5940675A-B579-460E-94D1-54222C63F5DA}</a:tableStyleId>
              </a:tblPr>
              <a:tblGrid>
                <a:gridCol w="1961323">
                  <a:extLst>
                    <a:ext uri="{9D8B030D-6E8A-4147-A177-3AD203B41FA5}">
                      <a16:colId xmlns:a16="http://schemas.microsoft.com/office/drawing/2014/main" val="3351570463"/>
                    </a:ext>
                  </a:extLst>
                </a:gridCol>
                <a:gridCol w="2822713">
                  <a:extLst>
                    <a:ext uri="{9D8B030D-6E8A-4147-A177-3AD203B41FA5}">
                      <a16:colId xmlns:a16="http://schemas.microsoft.com/office/drawing/2014/main" val="3179431351"/>
                    </a:ext>
                  </a:extLst>
                </a:gridCol>
                <a:gridCol w="3385930">
                  <a:extLst>
                    <a:ext uri="{9D8B030D-6E8A-4147-A177-3AD203B41FA5}">
                      <a16:colId xmlns:a16="http://schemas.microsoft.com/office/drawing/2014/main" val="762551877"/>
                    </a:ext>
                  </a:extLst>
                </a:gridCol>
                <a:gridCol w="2723322">
                  <a:extLst>
                    <a:ext uri="{9D8B030D-6E8A-4147-A177-3AD203B41FA5}">
                      <a16:colId xmlns:a16="http://schemas.microsoft.com/office/drawing/2014/main" val="2709760124"/>
                    </a:ext>
                  </a:extLst>
                </a:gridCol>
              </a:tblGrid>
              <a:tr h="370840">
                <a:tc>
                  <a:txBody>
                    <a:bodyPr/>
                    <a:lstStyle/>
                    <a:p>
                      <a:r>
                        <a:rPr lang="es-MX" dirty="0">
                          <a:latin typeface="Cooper Black" panose="0208090404030B020404" pitchFamily="18" charset="0"/>
                        </a:rPr>
                        <a:t>¿Qué tipos de evaluación emplean?</a:t>
                      </a:r>
                    </a:p>
                  </a:txBody>
                  <a:tcPr/>
                </a:tc>
                <a:tc>
                  <a:txBody>
                    <a:bodyPr/>
                    <a:lstStyle/>
                    <a:p>
                      <a:pPr algn="just"/>
                      <a:r>
                        <a:rPr lang="es-MX" sz="1600" dirty="0">
                          <a:latin typeface="Cooper Black" panose="0208090404030B020404" pitchFamily="18" charset="0"/>
                        </a:rPr>
                        <a:t>Justificación social de la propuesta.</a:t>
                      </a:r>
                    </a:p>
                    <a:p>
                      <a:pPr algn="just"/>
                      <a:r>
                        <a:rPr lang="es-MX" sz="1600" dirty="0">
                          <a:latin typeface="Cooper Black" panose="0208090404030B020404" pitchFamily="18" charset="0"/>
                        </a:rPr>
                        <a:t>Se declara una tesis sobre la tecnología y el desarrollo social</a:t>
                      </a:r>
                    </a:p>
                    <a:p>
                      <a:pPr algn="just"/>
                      <a:endParaRPr lang="es-MX" sz="1600" dirty="0">
                        <a:latin typeface="Cooper Black" panose="0208090404030B020404" pitchFamily="18" charset="0"/>
                      </a:endParaRPr>
                    </a:p>
                    <a:p>
                      <a:pPr algn="just"/>
                      <a:endParaRPr lang="es-MX" sz="1600" dirty="0">
                        <a:latin typeface="Cooper Black" panose="0208090404030B020404" pitchFamily="18" charset="0"/>
                      </a:endParaRPr>
                    </a:p>
                    <a:p>
                      <a:pPr algn="just"/>
                      <a:endParaRPr lang="es-MX" sz="1600" dirty="0">
                        <a:latin typeface="Cooper Black" panose="0208090404030B020404" pitchFamily="18" charset="0"/>
                      </a:endParaRPr>
                    </a:p>
                    <a:p>
                      <a:pPr algn="just"/>
                      <a:r>
                        <a:rPr lang="es-MX" sz="1600" kern="1200" dirty="0">
                          <a:solidFill>
                            <a:schemeClr val="tx1"/>
                          </a:solidFill>
                          <a:effectLst/>
                          <a:latin typeface="Cooper Black" panose="0208090404030B020404" pitchFamily="18" charset="0"/>
                          <a:ea typeface="+mn-ea"/>
                          <a:cs typeface="+mn-cs"/>
                        </a:rPr>
                        <a:t>Trabajo en equipo</a:t>
                      </a:r>
                    </a:p>
                    <a:p>
                      <a:pPr algn="just"/>
                      <a:r>
                        <a:rPr lang="es-MX" sz="1600" kern="1200" dirty="0">
                          <a:solidFill>
                            <a:schemeClr val="tx1"/>
                          </a:solidFill>
                          <a:effectLst/>
                          <a:latin typeface="Cooper Black" panose="0208090404030B020404" pitchFamily="18" charset="0"/>
                          <a:ea typeface="+mn-ea"/>
                          <a:cs typeface="+mn-cs"/>
                        </a:rPr>
                        <a:t>Elaboración de gráficos y Rotafolios</a:t>
                      </a:r>
                    </a:p>
                    <a:p>
                      <a:pPr algn="just"/>
                      <a:r>
                        <a:rPr lang="es-MX" sz="1600" kern="1200" dirty="0">
                          <a:solidFill>
                            <a:schemeClr val="tx1"/>
                          </a:solidFill>
                          <a:effectLst/>
                          <a:latin typeface="Cooper Black" panose="0208090404030B020404" pitchFamily="18" charset="0"/>
                          <a:ea typeface="+mn-ea"/>
                          <a:cs typeface="+mn-cs"/>
                        </a:rPr>
                        <a:t>Rúbrica</a:t>
                      </a:r>
                    </a:p>
                    <a:p>
                      <a:pPr algn="just"/>
                      <a:endParaRPr lang="es-MX" sz="1600" dirty="0">
                        <a:latin typeface="Cooper Black" panose="0208090404030B020404" pitchFamily="18" charset="0"/>
                      </a:endParaRPr>
                    </a:p>
                  </a:txBody>
                  <a:tcPr/>
                </a:tc>
                <a:tc>
                  <a:txBody>
                    <a:bodyPr/>
                    <a:lstStyle/>
                    <a:p>
                      <a:pPr algn="just"/>
                      <a:r>
                        <a:rPr lang="es-MX" sz="1600" dirty="0">
                          <a:latin typeface="Cooper Black" panose="0208090404030B020404" pitchFamily="18" charset="0"/>
                        </a:rPr>
                        <a:t>Escritura en el diseño del prototipo fina.</a:t>
                      </a:r>
                    </a:p>
                    <a:p>
                      <a:pPr algn="just"/>
                      <a:r>
                        <a:rPr lang="es-MX" sz="1600" dirty="0">
                          <a:latin typeface="Cooper Black" panose="0208090404030B020404" pitchFamily="18" charset="0"/>
                        </a:rPr>
                        <a:t>Declara la importancia de desarrollar el dispositivo, recuperando estudio de mercado, importancia social y rentabilidad del mismo</a:t>
                      </a:r>
                    </a:p>
                    <a:p>
                      <a:pPr algn="just"/>
                      <a:endParaRPr lang="es-MX" sz="1600" dirty="0">
                        <a:latin typeface="Cooper Black" panose="0208090404030B020404" pitchFamily="18" charset="0"/>
                      </a:endParaRPr>
                    </a:p>
                    <a:p>
                      <a:pPr algn="just"/>
                      <a:r>
                        <a:rPr lang="es-MX" sz="1600" kern="1200" dirty="0">
                          <a:solidFill>
                            <a:schemeClr val="tx1"/>
                          </a:solidFill>
                          <a:effectLst/>
                          <a:latin typeface="Cooper Black" panose="0208090404030B020404" pitchFamily="18" charset="0"/>
                          <a:ea typeface="+mn-ea"/>
                          <a:cs typeface="+mn-cs"/>
                        </a:rPr>
                        <a:t>Trabajo en equipo</a:t>
                      </a:r>
                    </a:p>
                    <a:p>
                      <a:pPr algn="just"/>
                      <a:r>
                        <a:rPr lang="es-MX" sz="1600" kern="1200" dirty="0">
                          <a:solidFill>
                            <a:schemeClr val="tx1"/>
                          </a:solidFill>
                          <a:effectLst/>
                          <a:latin typeface="Cooper Black" panose="0208090404030B020404" pitchFamily="18" charset="0"/>
                          <a:ea typeface="+mn-ea"/>
                          <a:cs typeface="+mn-cs"/>
                        </a:rPr>
                        <a:t>Elaboración de gráficos y Rotafolios</a:t>
                      </a:r>
                    </a:p>
                    <a:p>
                      <a:pPr algn="just"/>
                      <a:r>
                        <a:rPr lang="es-MX" sz="1600" kern="1200" dirty="0">
                          <a:solidFill>
                            <a:schemeClr val="tx1"/>
                          </a:solidFill>
                          <a:effectLst/>
                          <a:latin typeface="Cooper Black" panose="0208090404030B020404" pitchFamily="18" charset="0"/>
                          <a:ea typeface="+mn-ea"/>
                          <a:cs typeface="+mn-cs"/>
                        </a:rPr>
                        <a:t>Rúbrica</a:t>
                      </a:r>
                    </a:p>
                    <a:p>
                      <a:pPr algn="just"/>
                      <a:endParaRPr lang="es-MX" sz="1600" dirty="0">
                        <a:latin typeface="Cooper Black" panose="0208090404030B020404" pitchFamily="18" charset="0"/>
                      </a:endParaRPr>
                    </a:p>
                  </a:txBody>
                  <a:tcPr/>
                </a:tc>
                <a:tc>
                  <a:txBody>
                    <a:bodyPr/>
                    <a:lstStyle/>
                    <a:p>
                      <a:r>
                        <a:rPr lang="es-MX" sz="1600" dirty="0">
                          <a:latin typeface="Cooper Black" panose="0208090404030B020404" pitchFamily="18" charset="0"/>
                        </a:rPr>
                        <a:t>Propuesta del dispositivo médico que integre conceptos.</a:t>
                      </a:r>
                    </a:p>
                    <a:p>
                      <a:r>
                        <a:rPr lang="es-MX" sz="1600" dirty="0">
                          <a:latin typeface="Cooper Black" panose="0208090404030B020404" pitchFamily="18" charset="0"/>
                        </a:rPr>
                        <a:t>Explica como funciona el dispositivo recuperando conceptos biológicos y químicos</a:t>
                      </a:r>
                    </a:p>
                    <a:p>
                      <a:endParaRPr lang="es-MX" sz="1600" dirty="0">
                        <a:latin typeface="Cooper Black" panose="0208090404030B020404" pitchFamily="18" charset="0"/>
                      </a:endParaRPr>
                    </a:p>
                    <a:p>
                      <a:pPr algn="just"/>
                      <a:r>
                        <a:rPr lang="es-MX" sz="1600" kern="1200" dirty="0">
                          <a:solidFill>
                            <a:schemeClr val="tx1"/>
                          </a:solidFill>
                          <a:effectLst/>
                          <a:latin typeface="Cooper Black" panose="0208090404030B020404" pitchFamily="18" charset="0"/>
                          <a:ea typeface="+mn-ea"/>
                          <a:cs typeface="+mn-cs"/>
                        </a:rPr>
                        <a:t>Trabajo en equipo</a:t>
                      </a:r>
                    </a:p>
                    <a:p>
                      <a:pPr algn="just"/>
                      <a:r>
                        <a:rPr lang="es-MX" sz="1600" kern="1200" dirty="0">
                          <a:solidFill>
                            <a:schemeClr val="tx1"/>
                          </a:solidFill>
                          <a:effectLst/>
                          <a:latin typeface="Cooper Black" panose="0208090404030B020404" pitchFamily="18" charset="0"/>
                          <a:ea typeface="+mn-ea"/>
                          <a:cs typeface="+mn-cs"/>
                        </a:rPr>
                        <a:t>Elaboración de gráficos y Rotafolios</a:t>
                      </a:r>
                    </a:p>
                    <a:p>
                      <a:pPr algn="just"/>
                      <a:r>
                        <a:rPr lang="es-MX" sz="1600" kern="1200" dirty="0">
                          <a:solidFill>
                            <a:schemeClr val="tx1"/>
                          </a:solidFill>
                          <a:effectLst/>
                          <a:latin typeface="Cooper Black" panose="0208090404030B020404" pitchFamily="18" charset="0"/>
                          <a:ea typeface="+mn-ea"/>
                          <a:cs typeface="+mn-cs"/>
                        </a:rPr>
                        <a:t>Rúbrica</a:t>
                      </a:r>
                    </a:p>
                    <a:p>
                      <a:endParaRPr lang="es-MX" sz="1600" dirty="0">
                        <a:latin typeface="Cooper Black" panose="0208090404030B020404" pitchFamily="18" charset="0"/>
                      </a:endParaRPr>
                    </a:p>
                  </a:txBody>
                  <a:tcPr/>
                </a:tc>
                <a:extLst>
                  <a:ext uri="{0D108BD9-81ED-4DB2-BD59-A6C34878D82A}">
                    <a16:rowId xmlns:a16="http://schemas.microsoft.com/office/drawing/2014/main" val="3983527016"/>
                  </a:ext>
                </a:extLst>
              </a:tr>
            </a:tbl>
          </a:graphicData>
        </a:graphic>
      </p:graphicFrame>
    </p:spTree>
    <p:extLst>
      <p:ext uri="{BB962C8B-B14F-4D97-AF65-F5344CB8AC3E}">
        <p14:creationId xmlns:p14="http://schemas.microsoft.com/office/powerpoint/2010/main" val="386478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22C4EC7-DD19-4C26-BD1A-4BEA36613CB5}"/>
              </a:ext>
            </a:extLst>
          </p:cNvPr>
          <p:cNvSpPr txBox="1"/>
          <p:nvPr/>
        </p:nvSpPr>
        <p:spPr>
          <a:xfrm>
            <a:off x="874643" y="278296"/>
            <a:ext cx="10164418" cy="369332"/>
          </a:xfrm>
          <a:prstGeom prst="rect">
            <a:avLst/>
          </a:prstGeom>
          <a:noFill/>
        </p:spPr>
        <p:txBody>
          <a:bodyPr wrap="square" rtlCol="0">
            <a:spAutoFit/>
          </a:bodyPr>
          <a:lstStyle/>
          <a:p>
            <a:pPr algn="ctr"/>
            <a:r>
              <a:rPr lang="es-MX" b="1" dirty="0">
                <a:latin typeface="Cooper Black" panose="0208090404030B020404" pitchFamily="18" charset="0"/>
              </a:rPr>
              <a:t>Esquema del proceso de construcción del proyecto </a:t>
            </a:r>
            <a:endParaRPr lang="es-MX" dirty="0">
              <a:latin typeface="Cooper Black" panose="0208090404030B020404" pitchFamily="18" charset="0"/>
            </a:endParaRPr>
          </a:p>
        </p:txBody>
      </p:sp>
      <p:graphicFrame>
        <p:nvGraphicFramePr>
          <p:cNvPr id="3" name="Tabla 2">
            <a:extLst>
              <a:ext uri="{FF2B5EF4-FFF2-40B4-BE49-F238E27FC236}">
                <a16:creationId xmlns:a16="http://schemas.microsoft.com/office/drawing/2014/main" id="{0DFFDA38-2C20-4682-9E77-1ABFC00643DB}"/>
              </a:ext>
            </a:extLst>
          </p:cNvPr>
          <p:cNvGraphicFramePr>
            <a:graphicFrameLocks noGrp="1"/>
          </p:cNvGraphicFramePr>
          <p:nvPr>
            <p:extLst>
              <p:ext uri="{D42A27DB-BD31-4B8C-83A1-F6EECF244321}">
                <p14:modId xmlns:p14="http://schemas.microsoft.com/office/powerpoint/2010/main" val="1558999253"/>
              </p:ext>
            </p:extLst>
          </p:nvPr>
        </p:nvGraphicFramePr>
        <p:xfrm>
          <a:off x="331304" y="719666"/>
          <a:ext cx="11092072" cy="4211320"/>
        </p:xfrm>
        <a:graphic>
          <a:graphicData uri="http://schemas.openxmlformats.org/drawingml/2006/table">
            <a:tbl>
              <a:tblPr firstRow="1" bandRow="1">
                <a:tableStyleId>{5940675A-B579-460E-94D1-54222C63F5DA}</a:tableStyleId>
              </a:tblPr>
              <a:tblGrid>
                <a:gridCol w="1616766">
                  <a:extLst>
                    <a:ext uri="{9D8B030D-6E8A-4147-A177-3AD203B41FA5}">
                      <a16:colId xmlns:a16="http://schemas.microsoft.com/office/drawing/2014/main" val="2576919360"/>
                    </a:ext>
                  </a:extLst>
                </a:gridCol>
                <a:gridCol w="3087756">
                  <a:extLst>
                    <a:ext uri="{9D8B030D-6E8A-4147-A177-3AD203B41FA5}">
                      <a16:colId xmlns:a16="http://schemas.microsoft.com/office/drawing/2014/main" val="3666416355"/>
                    </a:ext>
                  </a:extLst>
                </a:gridCol>
                <a:gridCol w="2968487">
                  <a:extLst>
                    <a:ext uri="{9D8B030D-6E8A-4147-A177-3AD203B41FA5}">
                      <a16:colId xmlns:a16="http://schemas.microsoft.com/office/drawing/2014/main" val="3003800308"/>
                    </a:ext>
                  </a:extLst>
                </a:gridCol>
                <a:gridCol w="3419063">
                  <a:extLst>
                    <a:ext uri="{9D8B030D-6E8A-4147-A177-3AD203B41FA5}">
                      <a16:colId xmlns:a16="http://schemas.microsoft.com/office/drawing/2014/main" val="448525982"/>
                    </a:ext>
                  </a:extLst>
                </a:gridCol>
              </a:tblGrid>
              <a:tr h="370840">
                <a:tc>
                  <a:txBody>
                    <a:bodyPr/>
                    <a:lstStyle/>
                    <a:p>
                      <a:endParaRPr lang="es-MX" dirty="0">
                        <a:latin typeface="Cooper Black" panose="0208090404030B020404" pitchFamily="18" charset="0"/>
                      </a:endParaRPr>
                    </a:p>
                  </a:txBody>
                  <a:tcPr/>
                </a:tc>
                <a:tc>
                  <a:txBody>
                    <a:bodyPr/>
                    <a:lstStyle/>
                    <a:p>
                      <a:pPr algn="ctr"/>
                      <a:r>
                        <a:rPr lang="es-MX" dirty="0">
                          <a:latin typeface="Cooper Black" panose="0208090404030B020404" pitchFamily="18" charset="0"/>
                        </a:rPr>
                        <a:t>Disciplina 1</a:t>
                      </a:r>
                    </a:p>
                  </a:txBody>
                  <a:tcPr/>
                </a:tc>
                <a:tc>
                  <a:txBody>
                    <a:bodyPr/>
                    <a:lstStyle/>
                    <a:p>
                      <a:pPr algn="ctr"/>
                      <a:r>
                        <a:rPr lang="es-MX" dirty="0">
                          <a:latin typeface="Cooper Black" panose="0208090404030B020404" pitchFamily="18" charset="0"/>
                        </a:rPr>
                        <a:t>Disciplina 2</a:t>
                      </a:r>
                    </a:p>
                  </a:txBody>
                  <a:tcPr/>
                </a:tc>
                <a:tc>
                  <a:txBody>
                    <a:bodyPr/>
                    <a:lstStyle/>
                    <a:p>
                      <a:pPr algn="ctr"/>
                      <a:r>
                        <a:rPr lang="es-MX" dirty="0">
                          <a:latin typeface="Cooper Black" panose="0208090404030B020404" pitchFamily="18" charset="0"/>
                        </a:rPr>
                        <a:t>Disciplina 3</a:t>
                      </a:r>
                    </a:p>
                  </a:txBody>
                  <a:tcPr/>
                </a:tc>
                <a:extLst>
                  <a:ext uri="{0D108BD9-81ED-4DB2-BD59-A6C34878D82A}">
                    <a16:rowId xmlns:a16="http://schemas.microsoft.com/office/drawing/2014/main" val="4053412965"/>
                  </a:ext>
                </a:extLst>
              </a:tr>
              <a:tr h="370840">
                <a:tc>
                  <a:txBody>
                    <a:bodyPr/>
                    <a:lstStyle/>
                    <a:p>
                      <a:r>
                        <a:rPr lang="es-MX" dirty="0">
                          <a:latin typeface="Cooper Black" panose="0208090404030B020404" pitchFamily="18" charset="0"/>
                        </a:rPr>
                        <a:t>Preguntar y cuestionar</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600" i="0" kern="1200" dirty="0">
                          <a:solidFill>
                            <a:schemeClr val="tx1"/>
                          </a:solidFill>
                          <a:effectLst/>
                          <a:latin typeface="Cooper Black" panose="0208090404030B020404" pitchFamily="18" charset="0"/>
                          <a:ea typeface="+mn-ea"/>
                          <a:cs typeface="+mn-cs"/>
                        </a:rPr>
                        <a:t>¿Cuál es la relación que existe entre la ideología de la época y la forma de vida de la sociedad, ya sea en el ámbito de la salud, economía, arte; ¿en dos periodos específicos, Edad Media y Renacimiento y sus consecuencias? </a:t>
                      </a:r>
                      <a:endParaRPr lang="es-MX"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i="0" kern="1200" dirty="0">
                          <a:solidFill>
                            <a:schemeClr val="tx1"/>
                          </a:solidFill>
                          <a:effectLst/>
                          <a:latin typeface="Cooper Black" panose="0208090404030B020404" pitchFamily="18" charset="0"/>
                          <a:ea typeface="+mn-ea"/>
                          <a:cs typeface="+mn-cs"/>
                        </a:rPr>
                        <a:t>¿Cuál es la relación que existe entre la ideología de la época y la forma de vida de la sociedad, ya sea en el ámbito de la salud, economía, arte; ¿en dos periodos específicos, Edad Media y Renacimiento y sus consecuencias? </a:t>
                      </a:r>
                      <a:endParaRPr lang="es-MX" sz="1600" dirty="0"/>
                    </a:p>
                    <a:p>
                      <a:endParaRPr lang="es-MX"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i="0" kern="1200" dirty="0">
                          <a:solidFill>
                            <a:schemeClr val="tx1"/>
                          </a:solidFill>
                          <a:effectLst/>
                          <a:latin typeface="Cooper Black" panose="0208090404030B020404" pitchFamily="18" charset="0"/>
                          <a:ea typeface="+mn-ea"/>
                          <a:cs typeface="+mn-cs"/>
                        </a:rPr>
                        <a:t>¿Cuál es la relación que existe entre la ideología de la época y la forma de vida de la sociedad, ya sea en el ámbito de la salud, economía, arte; ¿en dos periodos específicos, Edad Media y Renacimiento y sus consecuencias? </a:t>
                      </a:r>
                      <a:endParaRPr lang="es-MX" sz="1600" dirty="0"/>
                    </a:p>
                    <a:p>
                      <a:endParaRPr lang="es-MX" sz="1600" dirty="0"/>
                    </a:p>
                  </a:txBody>
                  <a:tcPr/>
                </a:tc>
                <a:extLst>
                  <a:ext uri="{0D108BD9-81ED-4DB2-BD59-A6C34878D82A}">
                    <a16:rowId xmlns:a16="http://schemas.microsoft.com/office/drawing/2014/main" val="3588447813"/>
                  </a:ext>
                </a:extLst>
              </a:tr>
              <a:tr h="370840">
                <a:tc>
                  <a:txBody>
                    <a:bodyPr/>
                    <a:lstStyle/>
                    <a:p>
                      <a:r>
                        <a:rPr lang="es-MX" dirty="0">
                          <a:latin typeface="Cooper Black" panose="0208090404030B020404" pitchFamily="18" charset="0"/>
                        </a:rPr>
                        <a:t>Despertar el interés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i="0" kern="1200" dirty="0">
                          <a:solidFill>
                            <a:schemeClr val="tx1"/>
                          </a:solidFill>
                          <a:effectLst/>
                          <a:latin typeface="Cooper Black" panose="0208090404030B020404" pitchFamily="18" charset="0"/>
                          <a:ea typeface="+mn-ea"/>
                          <a:cs typeface="+mn-cs"/>
                        </a:rPr>
                        <a:t>A partir de una exposición de los profesores presenta el contexto histórico de la época mediante un video.</a:t>
                      </a:r>
                    </a:p>
                    <a:p>
                      <a:endParaRPr lang="es-MX" sz="1600" dirty="0">
                        <a:latin typeface="Cooper Black" panose="0208090404030B0204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i="0" kern="1200" dirty="0">
                          <a:solidFill>
                            <a:schemeClr val="tx1"/>
                          </a:solidFill>
                          <a:effectLst/>
                          <a:latin typeface="Cooper Black" panose="0208090404030B020404" pitchFamily="18" charset="0"/>
                          <a:ea typeface="+mn-ea"/>
                          <a:cs typeface="+mn-cs"/>
                        </a:rPr>
                        <a:t>A partir de una exposición de los profesores presenta el contexto histórico de la época mediante un video.</a:t>
                      </a:r>
                    </a:p>
                    <a:p>
                      <a:endParaRPr lang="es-MX"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i="0" kern="1200" dirty="0">
                          <a:solidFill>
                            <a:schemeClr val="tx1"/>
                          </a:solidFill>
                          <a:effectLst/>
                          <a:latin typeface="Cooper Black" panose="0208090404030B020404" pitchFamily="18" charset="0"/>
                          <a:ea typeface="+mn-ea"/>
                          <a:cs typeface="+mn-cs"/>
                        </a:rPr>
                        <a:t>A partir de una exposición de los profesores presenta el contexto histórico de la época mediante un video.</a:t>
                      </a:r>
                    </a:p>
                    <a:p>
                      <a:endParaRPr lang="es-MX" sz="1600" dirty="0"/>
                    </a:p>
                  </a:txBody>
                  <a:tcPr/>
                </a:tc>
                <a:extLst>
                  <a:ext uri="{0D108BD9-81ED-4DB2-BD59-A6C34878D82A}">
                    <a16:rowId xmlns:a16="http://schemas.microsoft.com/office/drawing/2014/main" val="1927290391"/>
                  </a:ext>
                </a:extLst>
              </a:tr>
            </a:tbl>
          </a:graphicData>
        </a:graphic>
      </p:graphicFrame>
    </p:spTree>
    <p:extLst>
      <p:ext uri="{BB962C8B-B14F-4D97-AF65-F5344CB8AC3E}">
        <p14:creationId xmlns:p14="http://schemas.microsoft.com/office/powerpoint/2010/main" val="330463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45FFDBE6-2B62-485E-80FA-6BB4A5A2C85E}"/>
              </a:ext>
            </a:extLst>
          </p:cNvPr>
          <p:cNvGraphicFramePr>
            <a:graphicFrameLocks noGrp="1"/>
          </p:cNvGraphicFramePr>
          <p:nvPr>
            <p:extLst>
              <p:ext uri="{D42A27DB-BD31-4B8C-83A1-F6EECF244321}">
                <p14:modId xmlns:p14="http://schemas.microsoft.com/office/powerpoint/2010/main" val="3543476567"/>
              </p:ext>
            </p:extLst>
          </p:nvPr>
        </p:nvGraphicFramePr>
        <p:xfrm>
          <a:off x="357808" y="348606"/>
          <a:ext cx="11065568" cy="5153089"/>
        </p:xfrm>
        <a:graphic>
          <a:graphicData uri="http://schemas.openxmlformats.org/drawingml/2006/table">
            <a:tbl>
              <a:tblPr firstRow="1" bandRow="1">
                <a:tableStyleId>{5940675A-B579-460E-94D1-54222C63F5DA}</a:tableStyleId>
              </a:tblPr>
              <a:tblGrid>
                <a:gridCol w="1908314">
                  <a:extLst>
                    <a:ext uri="{9D8B030D-6E8A-4147-A177-3AD203B41FA5}">
                      <a16:colId xmlns:a16="http://schemas.microsoft.com/office/drawing/2014/main" val="4268660625"/>
                    </a:ext>
                  </a:extLst>
                </a:gridCol>
                <a:gridCol w="3207026">
                  <a:extLst>
                    <a:ext uri="{9D8B030D-6E8A-4147-A177-3AD203B41FA5}">
                      <a16:colId xmlns:a16="http://schemas.microsoft.com/office/drawing/2014/main" val="1557678910"/>
                    </a:ext>
                  </a:extLst>
                </a:gridCol>
                <a:gridCol w="2888974">
                  <a:extLst>
                    <a:ext uri="{9D8B030D-6E8A-4147-A177-3AD203B41FA5}">
                      <a16:colId xmlns:a16="http://schemas.microsoft.com/office/drawing/2014/main" val="451163148"/>
                    </a:ext>
                  </a:extLst>
                </a:gridCol>
                <a:gridCol w="3061254">
                  <a:extLst>
                    <a:ext uri="{9D8B030D-6E8A-4147-A177-3AD203B41FA5}">
                      <a16:colId xmlns:a16="http://schemas.microsoft.com/office/drawing/2014/main" val="1037916983"/>
                    </a:ext>
                  </a:extLst>
                </a:gridCol>
              </a:tblGrid>
              <a:tr h="370840">
                <a:tc>
                  <a:txBody>
                    <a:bodyPr/>
                    <a:lstStyle/>
                    <a:p>
                      <a:r>
                        <a:rPr lang="es-MX" dirty="0">
                          <a:latin typeface="Cooper Black" panose="0208090404030B020404" pitchFamily="18" charset="0"/>
                        </a:rPr>
                        <a:t>Recopilar información a través de la investigación</a:t>
                      </a:r>
                    </a:p>
                  </a:txBody>
                  <a:tcPr/>
                </a:tc>
                <a:tc>
                  <a:txBody>
                    <a:bodyPr/>
                    <a:lstStyle/>
                    <a:p>
                      <a:pPr algn="just">
                        <a:lnSpc>
                          <a:spcPct val="115000"/>
                        </a:lnSpc>
                        <a:spcAft>
                          <a:spcPts val="0"/>
                        </a:spcAft>
                      </a:pPr>
                      <a:r>
                        <a:rPr lang="es-MX" sz="1600" i="0" dirty="0">
                          <a:solidFill>
                            <a:srgbClr val="000000"/>
                          </a:solidFill>
                          <a:effectLst/>
                          <a:latin typeface="Cooper Black" panose="0208090404030B020404" pitchFamily="18" charset="0"/>
                          <a:ea typeface="Century Gothic" panose="020B0502020202020204" pitchFamily="34" charset="0"/>
                          <a:cs typeface="Calibri" panose="020F0502020204030204" pitchFamily="34" charset="0"/>
                        </a:rPr>
                        <a:t>Los alumnos investigan los textos literarios más relevantes de la época y encuentran presente en las historias características de la época. </a:t>
                      </a:r>
                      <a:endParaRPr lang="es-MX" sz="1600" i="0" dirty="0">
                        <a:solidFill>
                          <a:srgbClr val="000000"/>
                        </a:solidFill>
                        <a:effectLst/>
                        <a:latin typeface="Cooper Black" panose="0208090404030B020404" pitchFamily="18" charset="0"/>
                        <a:ea typeface="Arial" panose="020B0604020202020204" pitchFamily="34" charset="0"/>
                      </a:endParaRPr>
                    </a:p>
                    <a:p>
                      <a:pPr algn="just">
                        <a:lnSpc>
                          <a:spcPct val="115000"/>
                        </a:lnSpc>
                        <a:spcAft>
                          <a:spcPts val="0"/>
                        </a:spcAft>
                      </a:pPr>
                      <a:r>
                        <a:rPr lang="es-MX" sz="1600" i="0" dirty="0">
                          <a:solidFill>
                            <a:srgbClr val="000000"/>
                          </a:solidFill>
                          <a:effectLst/>
                          <a:latin typeface="Cooper Black" panose="0208090404030B020404" pitchFamily="18" charset="0"/>
                          <a:ea typeface="Century Gothic" panose="020B0502020202020204" pitchFamily="34" charset="0"/>
                          <a:cs typeface="Calibri" panose="020F0502020204030204" pitchFamily="34" charset="0"/>
                        </a:rPr>
                        <a:t>Realizan junto con la profesora la lectura y análisis de un texto medieval. </a:t>
                      </a:r>
                      <a:endParaRPr lang="es-MX" sz="1600" i="0" dirty="0">
                        <a:solidFill>
                          <a:srgbClr val="000000"/>
                        </a:solidFill>
                        <a:effectLst/>
                        <a:latin typeface="Cooper Black" panose="0208090404030B020404" pitchFamily="18" charset="0"/>
                        <a:ea typeface="Arial" panose="020B0604020202020204" pitchFamily="34" charset="0"/>
                      </a:endParaRPr>
                    </a:p>
                    <a:p>
                      <a:pPr algn="just">
                        <a:lnSpc>
                          <a:spcPct val="115000"/>
                        </a:lnSpc>
                        <a:spcAft>
                          <a:spcPts val="0"/>
                        </a:spcAft>
                      </a:pPr>
                      <a:r>
                        <a:rPr lang="es-MX" sz="1600" i="0" dirty="0">
                          <a:solidFill>
                            <a:srgbClr val="000000"/>
                          </a:solidFill>
                          <a:effectLst/>
                          <a:latin typeface="Cooper Black" panose="0208090404030B020404" pitchFamily="18" charset="0"/>
                          <a:ea typeface="Century Gothic" panose="020B0502020202020204" pitchFamily="34" charset="0"/>
                          <a:cs typeface="Calibri" panose="020F0502020204030204" pitchFamily="34" charset="0"/>
                        </a:rPr>
                        <a:t>Vaciar la información en el formato asignado para redactar una paráfrasis que involucre tres materias: EPS, LITE, MATE</a:t>
                      </a:r>
                      <a:endParaRPr lang="es-MX" sz="1600" i="0" dirty="0">
                        <a:solidFill>
                          <a:srgbClr val="000000"/>
                        </a:solidFill>
                        <a:effectLst/>
                        <a:latin typeface="Cooper Black" panose="0208090404030B020404" pitchFamily="18" charset="0"/>
                        <a:ea typeface="Arial" panose="020B0604020202020204" pitchFamily="34" charset="0"/>
                      </a:endParaRPr>
                    </a:p>
                    <a:p>
                      <a:pPr algn="just">
                        <a:lnSpc>
                          <a:spcPct val="115000"/>
                        </a:lnSpc>
                        <a:spcAft>
                          <a:spcPts val="0"/>
                        </a:spcAft>
                      </a:pPr>
                      <a:r>
                        <a:rPr lang="es-MX" sz="1600" i="0" dirty="0">
                          <a:solidFill>
                            <a:srgbClr val="000000"/>
                          </a:solidFill>
                          <a:effectLst/>
                          <a:latin typeface="Cooper Black" panose="0208090404030B020404" pitchFamily="18" charset="0"/>
                          <a:ea typeface="Century Gothic" panose="020B0502020202020204" pitchFamily="34" charset="0"/>
                          <a:cs typeface="Calibri" panose="020F0502020204030204" pitchFamily="34" charset="0"/>
                        </a:rPr>
                        <a:t>La profesora expone el contexto histórico de la época Se hace énfasis en la ideología: Homocentrismo</a:t>
                      </a:r>
                      <a:endParaRPr lang="es-MX" sz="1600" i="0" dirty="0">
                        <a:solidFill>
                          <a:srgbClr val="000000"/>
                        </a:solidFill>
                        <a:effectLst/>
                        <a:latin typeface="Cooper Black" panose="0208090404030B020404" pitchFamily="18" charset="0"/>
                        <a:ea typeface="Arial" panose="020B0604020202020204" pitchFamily="34" charset="0"/>
                      </a:endParaRPr>
                    </a:p>
                  </a:txBody>
                  <a:tcPr marL="63500" marR="63500" marT="63500" marB="63500"/>
                </a:tc>
                <a:tc>
                  <a:txBody>
                    <a:bodyPr/>
                    <a:lstStyle/>
                    <a:p>
                      <a:pPr algn="just">
                        <a:lnSpc>
                          <a:spcPct val="115000"/>
                        </a:lnSpc>
                        <a:spcAft>
                          <a:spcPts val="0"/>
                        </a:spcAft>
                      </a:pPr>
                      <a:r>
                        <a:rPr lang="es-MX" sz="1600" i="0" dirty="0">
                          <a:solidFill>
                            <a:srgbClr val="000000"/>
                          </a:solidFill>
                          <a:effectLst/>
                          <a:latin typeface="Cooper Black" panose="0208090404030B020404" pitchFamily="18" charset="0"/>
                          <a:ea typeface="Century Gothic" panose="020B0502020202020204" pitchFamily="34" charset="0"/>
                          <a:cs typeface="Calibri" panose="020F0502020204030204" pitchFamily="34" charset="0"/>
                        </a:rPr>
                        <a:t>Vaciar la información en el formato asignado para redactar una paráfrasis que involucre tres materias: EPS, LITE, MATE. </a:t>
                      </a:r>
                      <a:endParaRPr lang="es-MX" sz="1600" i="0" dirty="0">
                        <a:solidFill>
                          <a:srgbClr val="000000"/>
                        </a:solidFill>
                        <a:effectLst/>
                        <a:latin typeface="Cooper Black" panose="0208090404030B020404" pitchFamily="18" charset="0"/>
                        <a:ea typeface="Arial" panose="020B0604020202020204" pitchFamily="34" charset="0"/>
                      </a:endParaRPr>
                    </a:p>
                    <a:p>
                      <a:pPr algn="just">
                        <a:lnSpc>
                          <a:spcPct val="115000"/>
                        </a:lnSpc>
                        <a:spcAft>
                          <a:spcPts val="0"/>
                        </a:spcAft>
                      </a:pPr>
                      <a:r>
                        <a:rPr lang="es-MX" sz="1600" i="0" dirty="0">
                          <a:solidFill>
                            <a:srgbClr val="000000"/>
                          </a:solidFill>
                          <a:effectLst/>
                          <a:latin typeface="Cooper Black" panose="0208090404030B020404" pitchFamily="18" charset="0"/>
                          <a:ea typeface="Century Gothic" panose="020B0502020202020204" pitchFamily="34" charset="0"/>
                          <a:cs typeface="Calibri" panose="020F0502020204030204" pitchFamily="34" charset="0"/>
                        </a:rPr>
                        <a:t>La docente analiza aquellas ciencias biológicas y sociales que coadyuvan con la medicina. - El alumno investiga los diferentes periodos en los que se divide la historia natural de alguna enfermedad para su análisis utilizando los niveles de Leavell y Clark </a:t>
                      </a:r>
                      <a:endParaRPr lang="es-MX" sz="1600" i="0" dirty="0">
                        <a:solidFill>
                          <a:srgbClr val="000000"/>
                        </a:solidFill>
                        <a:effectLst/>
                        <a:latin typeface="Cooper Black" panose="0208090404030B020404" pitchFamily="18" charset="0"/>
                        <a:ea typeface="Arial" panose="020B0604020202020204" pitchFamily="34" charset="0"/>
                      </a:endParaRPr>
                    </a:p>
                  </a:txBody>
                  <a:tcPr marL="63500" marR="63500" marT="63500" marB="63500"/>
                </a:tc>
                <a:tc>
                  <a:txBody>
                    <a:bodyPr/>
                    <a:lstStyle/>
                    <a:p>
                      <a:r>
                        <a:rPr lang="es-MX" sz="1600" i="0" kern="1200" dirty="0">
                          <a:solidFill>
                            <a:schemeClr val="tx1"/>
                          </a:solidFill>
                          <a:effectLst/>
                          <a:latin typeface="Cooper Black" panose="0208090404030B020404" pitchFamily="18" charset="0"/>
                          <a:ea typeface="+mn-ea"/>
                          <a:cs typeface="+mn-cs"/>
                        </a:rPr>
                        <a:t>Vaciar la información en el formato asignado para redactar una paráfrasis que involucre tres materias: EPS, LITE, MATE.</a:t>
                      </a:r>
                    </a:p>
                    <a:p>
                      <a:r>
                        <a:rPr lang="es-MX" sz="1600" i="0" kern="1200" dirty="0">
                          <a:solidFill>
                            <a:schemeClr val="tx1"/>
                          </a:solidFill>
                          <a:effectLst/>
                          <a:latin typeface="Cooper Black" panose="0208090404030B020404" pitchFamily="18" charset="0"/>
                          <a:ea typeface="+mn-ea"/>
                          <a:cs typeface="+mn-cs"/>
                        </a:rPr>
                        <a:t> </a:t>
                      </a:r>
                    </a:p>
                    <a:p>
                      <a:r>
                        <a:rPr lang="es-MX" sz="1600" i="0" kern="1200" dirty="0">
                          <a:solidFill>
                            <a:schemeClr val="tx1"/>
                          </a:solidFill>
                          <a:effectLst/>
                          <a:latin typeface="Cooper Black" panose="0208090404030B020404" pitchFamily="18" charset="0"/>
                          <a:ea typeface="+mn-ea"/>
                          <a:cs typeface="+mn-cs"/>
                        </a:rPr>
                        <a:t>El profesor explica la importancia de las funciones exponenciales y logarítmicas en fenómenos reales.</a:t>
                      </a:r>
                    </a:p>
                    <a:p>
                      <a:r>
                        <a:rPr lang="es-MX" sz="1600" i="0" kern="1200" dirty="0">
                          <a:solidFill>
                            <a:schemeClr val="tx1"/>
                          </a:solidFill>
                          <a:effectLst/>
                          <a:latin typeface="Cooper Black" panose="0208090404030B020404" pitchFamily="18" charset="0"/>
                          <a:ea typeface="+mn-ea"/>
                          <a:cs typeface="+mn-cs"/>
                        </a:rPr>
                        <a:t> </a:t>
                      </a:r>
                    </a:p>
                    <a:p>
                      <a:r>
                        <a:rPr lang="es-MX" sz="1600" i="0" kern="1200" dirty="0">
                          <a:solidFill>
                            <a:schemeClr val="tx1"/>
                          </a:solidFill>
                          <a:effectLst/>
                          <a:latin typeface="Cooper Black" panose="0208090404030B020404" pitchFamily="18" charset="0"/>
                          <a:ea typeface="+mn-ea"/>
                          <a:cs typeface="+mn-cs"/>
                        </a:rPr>
                        <a:t>El profesor explica a los alumnos el concepto de ecuación logarítmica</a:t>
                      </a:r>
                      <a:endParaRPr lang="es-MX" sz="1600" i="0" dirty="0">
                        <a:latin typeface="Cooper Black" panose="0208090404030B020404" pitchFamily="18" charset="0"/>
                      </a:endParaRPr>
                    </a:p>
                  </a:txBody>
                  <a:tcPr/>
                </a:tc>
                <a:extLst>
                  <a:ext uri="{0D108BD9-81ED-4DB2-BD59-A6C34878D82A}">
                    <a16:rowId xmlns:a16="http://schemas.microsoft.com/office/drawing/2014/main" val="683686941"/>
                  </a:ext>
                </a:extLst>
              </a:tr>
            </a:tbl>
          </a:graphicData>
        </a:graphic>
      </p:graphicFrame>
    </p:spTree>
    <p:extLst>
      <p:ext uri="{BB962C8B-B14F-4D97-AF65-F5344CB8AC3E}">
        <p14:creationId xmlns:p14="http://schemas.microsoft.com/office/powerpoint/2010/main" val="3800829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C8E80AD1-DC43-4F1F-8E61-39C3E44C34B2}"/>
              </a:ext>
            </a:extLst>
          </p:cNvPr>
          <p:cNvGraphicFramePr>
            <a:graphicFrameLocks noGrp="1"/>
          </p:cNvGraphicFramePr>
          <p:nvPr>
            <p:extLst>
              <p:ext uri="{D42A27DB-BD31-4B8C-83A1-F6EECF244321}">
                <p14:modId xmlns:p14="http://schemas.microsoft.com/office/powerpoint/2010/main" val="2399358933"/>
              </p:ext>
            </p:extLst>
          </p:nvPr>
        </p:nvGraphicFramePr>
        <p:xfrm>
          <a:off x="251791" y="348605"/>
          <a:ext cx="11277601" cy="4480560"/>
        </p:xfrm>
        <a:graphic>
          <a:graphicData uri="http://schemas.openxmlformats.org/drawingml/2006/table">
            <a:tbl>
              <a:tblPr firstRow="1" bandRow="1">
                <a:tableStyleId>{5940675A-B579-460E-94D1-54222C63F5DA}</a:tableStyleId>
              </a:tblPr>
              <a:tblGrid>
                <a:gridCol w="1746472">
                  <a:extLst>
                    <a:ext uri="{9D8B030D-6E8A-4147-A177-3AD203B41FA5}">
                      <a16:colId xmlns:a16="http://schemas.microsoft.com/office/drawing/2014/main" val="1132996222"/>
                    </a:ext>
                  </a:extLst>
                </a:gridCol>
                <a:gridCol w="3130328">
                  <a:extLst>
                    <a:ext uri="{9D8B030D-6E8A-4147-A177-3AD203B41FA5}">
                      <a16:colId xmlns:a16="http://schemas.microsoft.com/office/drawing/2014/main" val="2156128699"/>
                    </a:ext>
                  </a:extLst>
                </a:gridCol>
                <a:gridCol w="3154018">
                  <a:extLst>
                    <a:ext uri="{9D8B030D-6E8A-4147-A177-3AD203B41FA5}">
                      <a16:colId xmlns:a16="http://schemas.microsoft.com/office/drawing/2014/main" val="3103708991"/>
                    </a:ext>
                  </a:extLst>
                </a:gridCol>
                <a:gridCol w="3246783">
                  <a:extLst>
                    <a:ext uri="{9D8B030D-6E8A-4147-A177-3AD203B41FA5}">
                      <a16:colId xmlns:a16="http://schemas.microsoft.com/office/drawing/2014/main" val="3622990296"/>
                    </a:ext>
                  </a:extLst>
                </a:gridCol>
              </a:tblGrid>
              <a:tr h="370840">
                <a:tc>
                  <a:txBody>
                    <a:bodyPr/>
                    <a:lstStyle/>
                    <a:p>
                      <a:r>
                        <a:rPr lang="es-MX" dirty="0">
                          <a:latin typeface="Cooper Black" panose="0208090404030B020404" pitchFamily="18" charset="0"/>
                        </a:rPr>
                        <a:t>Organizar la información</a:t>
                      </a:r>
                    </a:p>
                  </a:txBody>
                  <a:tcPr/>
                </a:tc>
                <a:tc>
                  <a:txBody>
                    <a:bodyPr/>
                    <a:lstStyle/>
                    <a:p>
                      <a:pPr algn="just"/>
                      <a:r>
                        <a:rPr lang="es-MX" sz="1600" i="0" kern="1200" dirty="0">
                          <a:solidFill>
                            <a:schemeClr val="tx1"/>
                          </a:solidFill>
                          <a:effectLst/>
                          <a:latin typeface="Cooper Black" panose="0208090404030B020404" pitchFamily="18" charset="0"/>
                          <a:ea typeface="+mn-ea"/>
                          <a:cs typeface="+mn-cs"/>
                        </a:rPr>
                        <a:t>La actividad fue muy compleja, los alumnos tuvieron que realizar varias cosas al mismo tiempo, esto benefició en que el trabajo fue repartido equitativamente entre los 5 integrantes de cada equipo. No hubo nadie que no hiciera nada. El tiempo fue un poco limitante, podría realizarse mejor en tres sesiones de 50 minutos y así se terminaría incluso con una retroalimentación y autoevaluación en el mismo día (general para las tres disciplinas)</a:t>
                      </a:r>
                      <a:endParaRPr lang="es-MX" sz="1600" i="0" dirty="0">
                        <a:latin typeface="Cooper Black" panose="0208090404030B020404" pitchFamily="18" charset="0"/>
                      </a:endParaRPr>
                    </a:p>
                  </a:txBody>
                  <a:tcPr/>
                </a:tc>
                <a:tc>
                  <a:txBody>
                    <a:bodyPr/>
                    <a:lstStyle/>
                    <a:p>
                      <a:r>
                        <a:rPr lang="es-MX" sz="1600" i="0" kern="1200" dirty="0">
                          <a:solidFill>
                            <a:schemeClr val="tx1"/>
                          </a:solidFill>
                          <a:effectLst/>
                          <a:latin typeface="Cooper Black" panose="0208090404030B020404" pitchFamily="18" charset="0"/>
                          <a:ea typeface="+mn-ea"/>
                          <a:cs typeface="+mn-cs"/>
                        </a:rPr>
                        <a:t>La actividad fue muy compleja, los alumnos tuvieron que realizar varias cosas al mismo tiempo, esto benefició en que el trabajo fue repartido equitativamente entre los 5 integrantes de cada equipo. No hubo nadie que no hiciera nada. El tiempo fue un poco limitante, podría realizarse mejor en tres sesiones de 50 minutos y así se terminaría incluso con una retroalimentación y autoevaluación en el mismo día (general para las tres disciplinas</a:t>
                      </a:r>
                      <a:endParaRPr lang="es-MX" sz="1600" dirty="0"/>
                    </a:p>
                  </a:txBody>
                  <a:tcPr/>
                </a:tc>
                <a:tc>
                  <a:txBody>
                    <a:bodyPr/>
                    <a:lstStyle/>
                    <a:p>
                      <a:r>
                        <a:rPr lang="es-MX" sz="1600" i="0" kern="1200" dirty="0">
                          <a:solidFill>
                            <a:schemeClr val="tx1"/>
                          </a:solidFill>
                          <a:effectLst/>
                          <a:latin typeface="Cooper Black" panose="0208090404030B020404" pitchFamily="18" charset="0"/>
                          <a:ea typeface="+mn-ea"/>
                          <a:cs typeface="+mn-cs"/>
                        </a:rPr>
                        <a:t>La actividad fue muy compleja, los alumnos tuvieron que realizar varias cosas al mismo tiempo, esto benefició en que el trabajo fue repartido equitativamente entre los 5 integrantes de cada equipo. No hubo nadie que no hiciera nada. El tiempo fue un poco limitante, podría realizarse mejor en tres sesiones de 50 minutos y así se terminaría incluso con una retroalimentación y autoevaluación en el mismo día (general para las tres disciplinas</a:t>
                      </a:r>
                      <a:endParaRPr lang="es-MX" sz="1600" dirty="0"/>
                    </a:p>
                  </a:txBody>
                  <a:tcPr/>
                </a:tc>
                <a:extLst>
                  <a:ext uri="{0D108BD9-81ED-4DB2-BD59-A6C34878D82A}">
                    <a16:rowId xmlns:a16="http://schemas.microsoft.com/office/drawing/2014/main" val="3251885030"/>
                  </a:ext>
                </a:extLst>
              </a:tr>
            </a:tbl>
          </a:graphicData>
        </a:graphic>
      </p:graphicFrame>
    </p:spTree>
    <p:extLst>
      <p:ext uri="{BB962C8B-B14F-4D97-AF65-F5344CB8AC3E}">
        <p14:creationId xmlns:p14="http://schemas.microsoft.com/office/powerpoint/2010/main" val="3224030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22A7BE4C-281E-43B1-A713-3920A80FF6B3}"/>
              </a:ext>
            </a:extLst>
          </p:cNvPr>
          <p:cNvGraphicFramePr>
            <a:graphicFrameLocks noGrp="1"/>
          </p:cNvGraphicFramePr>
          <p:nvPr>
            <p:extLst>
              <p:ext uri="{D42A27DB-BD31-4B8C-83A1-F6EECF244321}">
                <p14:modId xmlns:p14="http://schemas.microsoft.com/office/powerpoint/2010/main" val="1753794428"/>
              </p:ext>
            </p:extLst>
          </p:nvPr>
        </p:nvGraphicFramePr>
        <p:xfrm>
          <a:off x="304800" y="361857"/>
          <a:ext cx="11105324" cy="2529840"/>
        </p:xfrm>
        <a:graphic>
          <a:graphicData uri="http://schemas.openxmlformats.org/drawingml/2006/table">
            <a:tbl>
              <a:tblPr firstRow="1" bandRow="1">
                <a:tableStyleId>{5940675A-B579-460E-94D1-54222C63F5DA}</a:tableStyleId>
              </a:tblPr>
              <a:tblGrid>
                <a:gridCol w="2014330">
                  <a:extLst>
                    <a:ext uri="{9D8B030D-6E8A-4147-A177-3AD203B41FA5}">
                      <a16:colId xmlns:a16="http://schemas.microsoft.com/office/drawing/2014/main" val="3756910197"/>
                    </a:ext>
                  </a:extLst>
                </a:gridCol>
                <a:gridCol w="3366053">
                  <a:extLst>
                    <a:ext uri="{9D8B030D-6E8A-4147-A177-3AD203B41FA5}">
                      <a16:colId xmlns:a16="http://schemas.microsoft.com/office/drawing/2014/main" val="2350128941"/>
                    </a:ext>
                  </a:extLst>
                </a:gridCol>
                <a:gridCol w="2729947">
                  <a:extLst>
                    <a:ext uri="{9D8B030D-6E8A-4147-A177-3AD203B41FA5}">
                      <a16:colId xmlns:a16="http://schemas.microsoft.com/office/drawing/2014/main" val="2505193854"/>
                    </a:ext>
                  </a:extLst>
                </a:gridCol>
                <a:gridCol w="2994994">
                  <a:extLst>
                    <a:ext uri="{9D8B030D-6E8A-4147-A177-3AD203B41FA5}">
                      <a16:colId xmlns:a16="http://schemas.microsoft.com/office/drawing/2014/main" val="1329965151"/>
                    </a:ext>
                  </a:extLst>
                </a:gridCol>
              </a:tblGrid>
              <a:tr h="370840">
                <a:tc>
                  <a:txBody>
                    <a:bodyPr/>
                    <a:lstStyle/>
                    <a:p>
                      <a:pPr algn="just"/>
                      <a:r>
                        <a:rPr lang="es-ES" sz="1800" b="1" kern="1200" dirty="0">
                          <a:solidFill>
                            <a:schemeClr val="tx1"/>
                          </a:solidFill>
                          <a:effectLst/>
                          <a:latin typeface="Cooper Black" panose="0208090404030B020404" pitchFamily="18" charset="0"/>
                          <a:ea typeface="+mn-ea"/>
                          <a:cs typeface="+mn-cs"/>
                        </a:rPr>
                        <a:t>Llegar a</a:t>
                      </a:r>
                      <a:r>
                        <a:rPr lang="es-ES" sz="1800" b="1" i="1" kern="1200" dirty="0">
                          <a:solidFill>
                            <a:schemeClr val="tx1"/>
                          </a:solidFill>
                          <a:effectLst/>
                          <a:latin typeface="Cooper Black" panose="0208090404030B020404" pitchFamily="18" charset="0"/>
                          <a:ea typeface="+mn-ea"/>
                          <a:cs typeface="+mn-cs"/>
                        </a:rPr>
                        <a:t> </a:t>
                      </a:r>
                      <a:r>
                        <a:rPr lang="es-ES" sz="1800" b="1" kern="1200" dirty="0">
                          <a:solidFill>
                            <a:schemeClr val="tx1"/>
                          </a:solidFill>
                          <a:effectLst/>
                          <a:latin typeface="Cooper Black" panose="0208090404030B020404" pitchFamily="18" charset="0"/>
                          <a:ea typeface="+mn-ea"/>
                          <a:cs typeface="+mn-cs"/>
                        </a:rPr>
                        <a:t>conclusiones parciales</a:t>
                      </a:r>
                      <a:r>
                        <a:rPr lang="es-ES" sz="1800" kern="1200" dirty="0">
                          <a:solidFill>
                            <a:schemeClr val="tx1"/>
                          </a:solidFill>
                          <a:effectLst/>
                          <a:latin typeface="Cooper Black" panose="0208090404030B020404" pitchFamily="18" charset="0"/>
                          <a:ea typeface="+mn-ea"/>
                          <a:cs typeface="+mn-cs"/>
                        </a:rPr>
                        <a:t> </a:t>
                      </a:r>
                      <a:endParaRPr lang="es-MX" sz="1800" kern="1200" dirty="0">
                        <a:solidFill>
                          <a:schemeClr val="tx1"/>
                        </a:solidFill>
                        <a:effectLst/>
                        <a:latin typeface="Cooper Black" panose="0208090404030B020404" pitchFamily="18" charset="0"/>
                        <a:ea typeface="+mn-ea"/>
                        <a:cs typeface="+mn-cs"/>
                      </a:endParaRPr>
                    </a:p>
                    <a:p>
                      <a:pPr algn="just"/>
                      <a:r>
                        <a:rPr lang="es-ES" sz="1800" b="1" kern="1200" dirty="0">
                          <a:solidFill>
                            <a:schemeClr val="tx1"/>
                          </a:solidFill>
                          <a:effectLst/>
                          <a:latin typeface="Cooper Black" panose="0208090404030B020404" pitchFamily="18" charset="0"/>
                          <a:ea typeface="+mn-ea"/>
                          <a:cs typeface="+mn-cs"/>
                        </a:rPr>
                        <a:t>útiles para el  proyecto</a:t>
                      </a:r>
                      <a:endParaRPr lang="es-MX" dirty="0">
                        <a:latin typeface="Cooper Black" panose="0208090404030B020404" pitchFamily="18" charset="0"/>
                      </a:endParaRPr>
                    </a:p>
                  </a:txBody>
                  <a:tcPr/>
                </a:tc>
                <a:tc>
                  <a:txBody>
                    <a:bodyPr/>
                    <a:lstStyle/>
                    <a:p>
                      <a:pPr algn="just"/>
                      <a:r>
                        <a:rPr lang="es-ES" sz="1600" kern="1200" dirty="0">
                          <a:solidFill>
                            <a:schemeClr val="tx1"/>
                          </a:solidFill>
                          <a:effectLst/>
                          <a:latin typeface="Cooper Black" panose="0208090404030B020404" pitchFamily="18" charset="0"/>
                          <a:ea typeface="+mn-ea"/>
                          <a:cs typeface="+mn-cs"/>
                        </a:rPr>
                        <a:t>Se hace una reunión plenaria donde se debaten las ideas propuestas, se analizan desde diversos puntos de vista y se eligen las que sean más relevantes para el proyecto, para implicaciones de las Ciencias Sociales.</a:t>
                      </a:r>
                      <a:endParaRPr lang="es-MX"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kern="1200" dirty="0">
                          <a:solidFill>
                            <a:schemeClr val="tx1"/>
                          </a:solidFill>
                          <a:effectLst/>
                          <a:latin typeface="Cooper Black" panose="0208090404030B020404" pitchFamily="18" charset="0"/>
                          <a:ea typeface="+mn-ea"/>
                          <a:cs typeface="+mn-cs"/>
                        </a:rPr>
                        <a:t>Se hace una reunión plenaria donde se debaten las ideas propuestas, se analizan desde diversos puntos de vista y se eligen las que sean más relevantes para el proyecto, para implicaciones del uso del lenguaje.</a:t>
                      </a:r>
                      <a:endParaRPr lang="es-MX"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kern="1200" dirty="0">
                          <a:solidFill>
                            <a:schemeClr val="tx1"/>
                          </a:solidFill>
                          <a:effectLst/>
                          <a:latin typeface="Cooper Black" panose="0208090404030B020404" pitchFamily="18" charset="0"/>
                          <a:ea typeface="+mn-ea"/>
                          <a:cs typeface="+mn-cs"/>
                        </a:rPr>
                        <a:t>Se hace una reunión plenaria donde se debaten las ideas propuestas, se analizan desde diversos puntos de vista y se eligen las que sean más relevantes para el proyecto, para implicaciones de las ciencias exactas, en particular de la biología.</a:t>
                      </a:r>
                      <a:endParaRPr lang="es-MX" dirty="0"/>
                    </a:p>
                  </a:txBody>
                  <a:tcPr/>
                </a:tc>
                <a:extLst>
                  <a:ext uri="{0D108BD9-81ED-4DB2-BD59-A6C34878D82A}">
                    <a16:rowId xmlns:a16="http://schemas.microsoft.com/office/drawing/2014/main" val="1356344344"/>
                  </a:ext>
                </a:extLst>
              </a:tr>
            </a:tbl>
          </a:graphicData>
        </a:graphic>
      </p:graphicFrame>
      <p:graphicFrame>
        <p:nvGraphicFramePr>
          <p:cNvPr id="3" name="Tabla 2">
            <a:extLst>
              <a:ext uri="{FF2B5EF4-FFF2-40B4-BE49-F238E27FC236}">
                <a16:creationId xmlns:a16="http://schemas.microsoft.com/office/drawing/2014/main" id="{142ECE0B-4389-489A-8D8D-327C5658CA8E}"/>
              </a:ext>
            </a:extLst>
          </p:cNvPr>
          <p:cNvGraphicFramePr>
            <a:graphicFrameLocks noGrp="1"/>
          </p:cNvGraphicFramePr>
          <p:nvPr>
            <p:extLst>
              <p:ext uri="{D42A27DB-BD31-4B8C-83A1-F6EECF244321}">
                <p14:modId xmlns:p14="http://schemas.microsoft.com/office/powerpoint/2010/main" val="1219758456"/>
              </p:ext>
            </p:extLst>
          </p:nvPr>
        </p:nvGraphicFramePr>
        <p:xfrm>
          <a:off x="304799" y="2891697"/>
          <a:ext cx="11105324" cy="3138042"/>
        </p:xfrm>
        <a:graphic>
          <a:graphicData uri="http://schemas.openxmlformats.org/drawingml/2006/table">
            <a:tbl>
              <a:tblPr firstRow="1" bandRow="1">
                <a:tableStyleId>{5940675A-B579-460E-94D1-54222C63F5DA}</a:tableStyleId>
              </a:tblPr>
              <a:tblGrid>
                <a:gridCol w="1550505">
                  <a:extLst>
                    <a:ext uri="{9D8B030D-6E8A-4147-A177-3AD203B41FA5}">
                      <a16:colId xmlns:a16="http://schemas.microsoft.com/office/drawing/2014/main" val="1572395514"/>
                    </a:ext>
                  </a:extLst>
                </a:gridCol>
                <a:gridCol w="9554819">
                  <a:extLst>
                    <a:ext uri="{9D8B030D-6E8A-4147-A177-3AD203B41FA5}">
                      <a16:colId xmlns:a16="http://schemas.microsoft.com/office/drawing/2014/main" val="2784781462"/>
                    </a:ext>
                  </a:extLst>
                </a:gridCol>
              </a:tblGrid>
              <a:tr h="3138042">
                <a:tc>
                  <a:txBody>
                    <a:bodyPr/>
                    <a:lstStyle/>
                    <a:p>
                      <a:r>
                        <a:rPr lang="es-MX" b="1" dirty="0">
                          <a:latin typeface="Cooper Black" panose="0208090404030B020404" pitchFamily="18" charset="0"/>
                        </a:rPr>
                        <a:t>Conectar</a:t>
                      </a:r>
                    </a:p>
                  </a:txBody>
                  <a:tcPr/>
                </a:tc>
                <a:tc>
                  <a:txBody>
                    <a:bodyPr/>
                    <a:lstStyle/>
                    <a:p>
                      <a:pPr algn="just">
                        <a:lnSpc>
                          <a:spcPct val="115000"/>
                        </a:lnSpc>
                        <a:spcAft>
                          <a:spcPts val="0"/>
                        </a:spcAft>
                      </a:pPr>
                      <a:r>
                        <a:rPr lang="es-ES" sz="1600" dirty="0">
                          <a:solidFill>
                            <a:srgbClr val="000000"/>
                          </a:solidFill>
                          <a:effectLst/>
                          <a:latin typeface="Cooper Black" panose="0208090404030B020404" pitchFamily="18" charset="0"/>
                          <a:ea typeface="Century Gothic" panose="020B0502020202020204" pitchFamily="34" charset="0"/>
                          <a:cs typeface="Century Gothic" panose="020B0502020202020204" pitchFamily="34" charset="0"/>
                        </a:rPr>
                        <a:t>Cada disciplina aporta su enfoque particular para enriquecer el proyecto y analiza de qué manera el tema estudiado tiene implicaciones con las diversas asignaturas involucradas.</a:t>
                      </a:r>
                      <a:endParaRPr lang="es-MX" sz="1600" dirty="0">
                        <a:solidFill>
                          <a:srgbClr val="000000"/>
                        </a:solidFill>
                        <a:effectLst/>
                        <a:latin typeface="Cooper Black" panose="0208090404030B020404" pitchFamily="18" charset="0"/>
                        <a:ea typeface="Arial" panose="020B0604020202020204" pitchFamily="34" charset="0"/>
                      </a:endParaRPr>
                    </a:p>
                    <a:p>
                      <a:pPr algn="just">
                        <a:lnSpc>
                          <a:spcPct val="115000"/>
                        </a:lnSpc>
                        <a:spcAft>
                          <a:spcPts val="0"/>
                        </a:spcAft>
                      </a:pPr>
                      <a:r>
                        <a:rPr lang="es-ES" sz="1600" dirty="0">
                          <a:solidFill>
                            <a:srgbClr val="000000"/>
                          </a:solidFill>
                          <a:effectLst/>
                          <a:latin typeface="Cooper Black" panose="0208090404030B020404" pitchFamily="18" charset="0"/>
                          <a:ea typeface="Century Gothic" panose="020B0502020202020204" pitchFamily="34" charset="0"/>
                          <a:cs typeface="Century Gothic" panose="020B0502020202020204" pitchFamily="34" charset="0"/>
                        </a:rPr>
                        <a:t>Esto se logra en un debate de ideas y en un análisis de cómo la sociedad y la cultura son un sistema que se interrelaciona.</a:t>
                      </a:r>
                      <a:endParaRPr lang="es-MX" sz="1600" dirty="0">
                        <a:solidFill>
                          <a:srgbClr val="000000"/>
                        </a:solidFill>
                        <a:effectLst/>
                        <a:latin typeface="Cooper Black" panose="0208090404030B020404" pitchFamily="18" charset="0"/>
                        <a:ea typeface="Arial" panose="020B0604020202020204" pitchFamily="34" charset="0"/>
                      </a:endParaRPr>
                    </a:p>
                    <a:p>
                      <a:pPr algn="just">
                        <a:lnSpc>
                          <a:spcPct val="115000"/>
                        </a:lnSpc>
                        <a:spcAft>
                          <a:spcPts val="0"/>
                        </a:spcAft>
                      </a:pPr>
                      <a:r>
                        <a:rPr lang="es-ES" sz="1600" dirty="0">
                          <a:solidFill>
                            <a:srgbClr val="000000"/>
                          </a:solidFill>
                          <a:effectLst/>
                          <a:latin typeface="Cooper Black" panose="0208090404030B020404" pitchFamily="18" charset="0"/>
                          <a:ea typeface="Arial" panose="020B0604020202020204" pitchFamily="34" charset="0"/>
                        </a:rPr>
                        <a:t>Trabajar por proyectos permite darle sentido al aprendizaje de una materia escolar. En el caso presentado los alumnos eligen la materia, por lo que de entrada hay una ventaja sobre la complejidad del proyecto que se puede abordar. Los contenidos temáticos de la materia de Biología y Física se abordan en el trabajo del proyecto pero adicionalmente se cubren temas y se desarrollan habilidades no declaradas dentro del plan disciplinar,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3881749773"/>
                  </a:ext>
                </a:extLst>
              </a:tr>
            </a:tbl>
          </a:graphicData>
        </a:graphic>
      </p:graphicFrame>
    </p:spTree>
    <p:extLst>
      <p:ext uri="{BB962C8B-B14F-4D97-AF65-F5344CB8AC3E}">
        <p14:creationId xmlns:p14="http://schemas.microsoft.com/office/powerpoint/2010/main" val="3827064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8CAD0B90-DF7C-479B-A1DD-6622F65E705B}"/>
              </a:ext>
            </a:extLst>
          </p:cNvPr>
          <p:cNvGraphicFramePr>
            <a:graphicFrameLocks noGrp="1"/>
          </p:cNvGraphicFramePr>
          <p:nvPr>
            <p:extLst>
              <p:ext uri="{D42A27DB-BD31-4B8C-83A1-F6EECF244321}">
                <p14:modId xmlns:p14="http://schemas.microsoft.com/office/powerpoint/2010/main" val="3635725030"/>
              </p:ext>
            </p:extLst>
          </p:nvPr>
        </p:nvGraphicFramePr>
        <p:xfrm>
          <a:off x="251790" y="242588"/>
          <a:ext cx="11211340" cy="5760720"/>
        </p:xfrm>
        <a:graphic>
          <a:graphicData uri="http://schemas.openxmlformats.org/drawingml/2006/table">
            <a:tbl>
              <a:tblPr firstRow="1" bandRow="1">
                <a:tableStyleId>{5940675A-B579-460E-94D1-54222C63F5DA}</a:tableStyleId>
              </a:tblPr>
              <a:tblGrid>
                <a:gridCol w="2650436">
                  <a:extLst>
                    <a:ext uri="{9D8B030D-6E8A-4147-A177-3AD203B41FA5}">
                      <a16:colId xmlns:a16="http://schemas.microsoft.com/office/drawing/2014/main" val="2474273507"/>
                    </a:ext>
                  </a:extLst>
                </a:gridCol>
                <a:gridCol w="8560904">
                  <a:extLst>
                    <a:ext uri="{9D8B030D-6E8A-4147-A177-3AD203B41FA5}">
                      <a16:colId xmlns:a16="http://schemas.microsoft.com/office/drawing/2014/main" val="3161766851"/>
                    </a:ext>
                  </a:extLst>
                </a:gridCol>
              </a:tblGrid>
              <a:tr h="370840">
                <a:tc>
                  <a:txBody>
                    <a:bodyPr/>
                    <a:lstStyle/>
                    <a:p>
                      <a:r>
                        <a:rPr lang="es-MX" b="1" dirty="0">
                          <a:latin typeface="Cooper Black" panose="0208090404030B020404" pitchFamily="18" charset="0"/>
                        </a:rPr>
                        <a:t>Evaluar información generada</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kern="1200" dirty="0">
                          <a:solidFill>
                            <a:schemeClr val="tx1"/>
                          </a:solidFill>
                          <a:effectLst/>
                          <a:latin typeface="Cooper Black" panose="0208090404030B020404" pitchFamily="18" charset="0"/>
                          <a:ea typeface="+mn-ea"/>
                          <a:cs typeface="+mn-cs"/>
                        </a:rPr>
                        <a:t>Dentro de los logros alcanzados del proyecto se incluyen: 1) Los alumnos abordaron los objetivos de la materia a través de la aplicación de conceptos y habilidades 2) Los alumnos conocieron un campo de trabajo que es cercano a ellos. 3) Los alumnos aplican habilidades de lectura, expresión oral y expresión escrita. 4) Los alumnos aprenden a solicitar asesoría de expertos. 5) Los alumnos conocen y se acercan a la tecnología, a través de conocer el prototipado 3D y la robótica. 6) Los alumnos participan en un concurso iberoamericano y presentan sus proyectos ante un jurado experto 7) Los alumnos entienden la influencia de un área de estudio en la realidad social mexicana. Una de las dificultades del proceso fue la exigencia del proyecto de asesoría constante de dos especialistas, el de Biología y el de Física, el trabajo hubiese sido más sencillo y más rico de haber contado con un profesor titular adicional de Física siempre presente en el salón de clases. En el desarrollo del trabajo hubo temas propuestos que debieron valorarse pues surgen prioridades que no se pueden ignorar; por ejemplo se sacrificó estudiar un plan de negocios a fondo por reforzar las habilidades de lectura. Dependiendo el nivel conceptual, de habilidades y de autonomía del grupo que se recibe es el logro de todos los objetivos del proyecto; éstos necesariamente deberán ser adecuados al nivel de desarrollo próximo del grupo. En esta experiencia no se contó con la infraestructura para probar muchas de las propuestas de los alumnos (impresoras 3D, material de robótica, asesores técnicos en el área), este tipo de propuestas pueden ser usadas para conseguir fondos y medios para poner a prueba las ideas de los alumnos</a:t>
                      </a:r>
                      <a:r>
                        <a:rPr lang="es-ES" sz="1800" kern="1200" dirty="0">
                          <a:solidFill>
                            <a:schemeClr val="tx1"/>
                          </a:solidFill>
                          <a:effectLst/>
                          <a:latin typeface="+mn-lt"/>
                          <a:ea typeface="+mn-ea"/>
                          <a:cs typeface="+mn-cs"/>
                        </a:rPr>
                        <a:t>.</a:t>
                      </a:r>
                      <a:endParaRPr lang="es-MX" sz="1800" kern="1200" dirty="0">
                        <a:solidFill>
                          <a:schemeClr val="tx1"/>
                        </a:solidFill>
                        <a:effectLst/>
                        <a:latin typeface="+mn-lt"/>
                        <a:ea typeface="+mn-ea"/>
                        <a:cs typeface="+mn-cs"/>
                      </a:endParaRPr>
                    </a:p>
                    <a:p>
                      <a:endParaRPr lang="es-MX" b="1" dirty="0">
                        <a:latin typeface="Cooper Black" panose="0208090404030B020404" pitchFamily="18" charset="0"/>
                      </a:endParaRPr>
                    </a:p>
                  </a:txBody>
                  <a:tcPr/>
                </a:tc>
                <a:extLst>
                  <a:ext uri="{0D108BD9-81ED-4DB2-BD59-A6C34878D82A}">
                    <a16:rowId xmlns:a16="http://schemas.microsoft.com/office/drawing/2014/main" val="1435106114"/>
                  </a:ext>
                </a:extLst>
              </a:tr>
            </a:tbl>
          </a:graphicData>
        </a:graphic>
      </p:graphicFrame>
    </p:spTree>
    <p:extLst>
      <p:ext uri="{BB962C8B-B14F-4D97-AF65-F5344CB8AC3E}">
        <p14:creationId xmlns:p14="http://schemas.microsoft.com/office/powerpoint/2010/main" val="712264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015C492C-491E-4AC8-ABB2-2E85791623CF}"/>
              </a:ext>
            </a:extLst>
          </p:cNvPr>
          <p:cNvGraphicFramePr>
            <a:graphicFrameLocks noGrp="1"/>
          </p:cNvGraphicFramePr>
          <p:nvPr>
            <p:extLst>
              <p:ext uri="{D42A27DB-BD31-4B8C-83A1-F6EECF244321}">
                <p14:modId xmlns:p14="http://schemas.microsoft.com/office/powerpoint/2010/main" val="3143679848"/>
              </p:ext>
            </p:extLst>
          </p:nvPr>
        </p:nvGraphicFramePr>
        <p:xfrm>
          <a:off x="381000" y="460237"/>
          <a:ext cx="11145078" cy="4363720"/>
        </p:xfrm>
        <a:graphic>
          <a:graphicData uri="http://schemas.openxmlformats.org/drawingml/2006/table">
            <a:tbl>
              <a:tblPr firstRow="1" bandRow="1">
                <a:tableStyleId>{5940675A-B579-460E-94D1-54222C63F5DA}</a:tableStyleId>
              </a:tblPr>
              <a:tblGrid>
                <a:gridCol w="7553739">
                  <a:extLst>
                    <a:ext uri="{9D8B030D-6E8A-4147-A177-3AD203B41FA5}">
                      <a16:colId xmlns:a16="http://schemas.microsoft.com/office/drawing/2014/main" val="1434252548"/>
                    </a:ext>
                  </a:extLst>
                </a:gridCol>
                <a:gridCol w="3591339">
                  <a:extLst>
                    <a:ext uri="{9D8B030D-6E8A-4147-A177-3AD203B41FA5}">
                      <a16:colId xmlns:a16="http://schemas.microsoft.com/office/drawing/2014/main" val="2073542748"/>
                    </a:ext>
                  </a:extLst>
                </a:gridCol>
              </a:tblGrid>
              <a:tr h="370840">
                <a:tc>
                  <a:txBody>
                    <a:bodyPr/>
                    <a:lstStyle/>
                    <a:p>
                      <a:pPr algn="ctr"/>
                      <a:r>
                        <a:rPr lang="es-MX" sz="1600" dirty="0">
                          <a:latin typeface="Cooper Black" panose="0208090404030B020404" pitchFamily="18" charset="0"/>
                        </a:rPr>
                        <a:t>Tiempos dedicados al proyecto por semana</a:t>
                      </a:r>
                    </a:p>
                  </a:txBody>
                  <a:tcPr/>
                </a:tc>
                <a:tc>
                  <a:txBody>
                    <a:bodyPr/>
                    <a:lstStyle/>
                    <a:p>
                      <a:pPr algn="ctr"/>
                      <a:r>
                        <a:rPr lang="es-MX" sz="1600" dirty="0">
                          <a:latin typeface="Cooper Black" panose="0208090404030B020404" pitchFamily="18" charset="0"/>
                        </a:rPr>
                        <a:t>Presentación del proyecto</a:t>
                      </a:r>
                    </a:p>
                  </a:txBody>
                  <a:tcPr/>
                </a:tc>
                <a:extLst>
                  <a:ext uri="{0D108BD9-81ED-4DB2-BD59-A6C34878D82A}">
                    <a16:rowId xmlns:a16="http://schemas.microsoft.com/office/drawing/2014/main" val="1054324853"/>
                  </a:ext>
                </a:extLst>
              </a:tr>
              <a:tr h="370840">
                <a:tc>
                  <a:txBody>
                    <a:bodyPr/>
                    <a:lstStyle/>
                    <a:p>
                      <a:pPr algn="just"/>
                      <a:r>
                        <a:rPr lang="es-ES" sz="1600" kern="1200" dirty="0">
                          <a:solidFill>
                            <a:schemeClr val="tx1"/>
                          </a:solidFill>
                          <a:effectLst/>
                          <a:latin typeface="Cooper Black" panose="0208090404030B020404" pitchFamily="18" charset="0"/>
                          <a:ea typeface="+mn-ea"/>
                          <a:cs typeface="+mn-cs"/>
                        </a:rPr>
                        <a:t>Una sesión semanal quincenal por parte de cada una de las cuatro materias, y una hora semanal por parte de la materia integradora (en este caso Ética). Total 20 sesiones.</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 </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Reflexión y primeras ideas:                                   sesión 1</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Análisis de dudas:                                                     sesión 2</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Discusión de anteproyecto y </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lista de cotejo para evaluación.                           sesión 3</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Análisis y organización de información          sesión 4, 5 y 6</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Vinculación interdisciplinaria                           sesión 7, 8 y 9</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Presentación de información                              sesión 10 y 11</a:t>
                      </a:r>
                    </a:p>
                    <a:p>
                      <a:r>
                        <a:rPr lang="es-ES" sz="1600" kern="1200" dirty="0">
                          <a:solidFill>
                            <a:schemeClr val="tx1"/>
                          </a:solidFill>
                          <a:effectLst/>
                          <a:latin typeface="Cooper Black" panose="0208090404030B020404" pitchFamily="18" charset="0"/>
                          <a:ea typeface="+mn-ea"/>
                          <a:cs typeface="+mn-cs"/>
                        </a:rPr>
                        <a:t>Aplicación en el proyecto                                     sesión 13, 14, 15, 16, 17 y 18</a:t>
                      </a:r>
                      <a:endParaRPr lang="es-MX" sz="1600" kern="1200" dirty="0">
                        <a:solidFill>
                          <a:schemeClr val="tx1"/>
                        </a:solidFill>
                        <a:effectLst/>
                        <a:latin typeface="Cooper Black" panose="0208090404030B020404" pitchFamily="18" charset="0"/>
                        <a:ea typeface="+mn-ea"/>
                        <a:cs typeface="+mn-cs"/>
                      </a:endParaRPr>
                    </a:p>
                    <a:p>
                      <a:r>
                        <a:rPr lang="es-ES" sz="1600" kern="1200" dirty="0">
                          <a:solidFill>
                            <a:schemeClr val="tx1"/>
                          </a:solidFill>
                          <a:effectLst/>
                          <a:latin typeface="Cooper Black" panose="0208090404030B020404" pitchFamily="18" charset="0"/>
                          <a:ea typeface="+mn-ea"/>
                          <a:cs typeface="+mn-cs"/>
                        </a:rPr>
                        <a:t>Seguimiento a la retroalimentación                sesión 19 -40</a:t>
                      </a:r>
                      <a:endParaRPr lang="es-MX" sz="1600" kern="1200" dirty="0">
                        <a:solidFill>
                          <a:schemeClr val="tx1"/>
                        </a:solidFill>
                        <a:effectLst/>
                        <a:latin typeface="Cooper Black" panose="0208090404030B020404" pitchFamily="18" charset="0"/>
                        <a:ea typeface="+mn-ea"/>
                        <a:cs typeface="+mn-cs"/>
                      </a:endParaRPr>
                    </a:p>
                    <a:p>
                      <a:r>
                        <a:rPr lang="es-ES" sz="1600" kern="1200" dirty="0">
                          <a:solidFill>
                            <a:schemeClr val="tx1"/>
                          </a:solidFill>
                          <a:effectLst/>
                          <a:latin typeface="Cooper Black" panose="0208090404030B020404" pitchFamily="18" charset="0"/>
                          <a:ea typeface="+mn-ea"/>
                          <a:cs typeface="+mn-cs"/>
                        </a:rPr>
                        <a:t>Lista de cotejo                                                           sesión 41-51</a:t>
                      </a:r>
                      <a:endParaRPr lang="es-MX" sz="1600" kern="1200" dirty="0">
                        <a:solidFill>
                          <a:schemeClr val="tx1"/>
                        </a:solidFill>
                        <a:effectLst/>
                        <a:latin typeface="Cooper Black" panose="0208090404030B020404" pitchFamily="18" charset="0"/>
                        <a:ea typeface="+mn-ea"/>
                        <a:cs typeface="+mn-cs"/>
                      </a:endParaRPr>
                    </a:p>
                    <a:p>
                      <a:pPr algn="just"/>
                      <a:endParaRPr lang="es-MX" sz="1600" kern="1200" dirty="0">
                        <a:solidFill>
                          <a:schemeClr val="tx1"/>
                        </a:solidFill>
                        <a:effectLst/>
                        <a:latin typeface="Cooper Black" panose="0208090404030B020404" pitchFamily="18" charset="0"/>
                        <a:ea typeface="+mn-ea"/>
                        <a:cs typeface="+mn-cs"/>
                      </a:endParaRPr>
                    </a:p>
                    <a:p>
                      <a:endParaRPr lang="es-MX" sz="1600" dirty="0">
                        <a:latin typeface="Cooper Black" panose="0208090404030B020404" pitchFamily="18" charset="0"/>
                      </a:endParaRPr>
                    </a:p>
                  </a:txBody>
                  <a:tcPr/>
                </a:tc>
                <a:tc>
                  <a:txBody>
                    <a:bodyPr/>
                    <a:lstStyle/>
                    <a:p>
                      <a:pPr algn="just"/>
                      <a:r>
                        <a:rPr lang="es-MX" sz="1600" dirty="0">
                          <a:latin typeface="Cooper Black" panose="0208090404030B020404" pitchFamily="18" charset="0"/>
                        </a:rPr>
                        <a:t>Los alumnos harán una presentación tipo programa de divulgación de la ciencia en equipo en la fecha destinada para ello, mediante cañón y tics a su criterio, para dar a conocer objetivos, desarrollo y logros del trabajo, a profesores, compañeros autoridades y padres de familia</a:t>
                      </a:r>
                    </a:p>
                  </a:txBody>
                  <a:tcPr/>
                </a:tc>
                <a:extLst>
                  <a:ext uri="{0D108BD9-81ED-4DB2-BD59-A6C34878D82A}">
                    <a16:rowId xmlns:a16="http://schemas.microsoft.com/office/drawing/2014/main" val="3176946854"/>
                  </a:ext>
                </a:extLst>
              </a:tr>
            </a:tbl>
          </a:graphicData>
        </a:graphic>
      </p:graphicFrame>
    </p:spTree>
    <p:extLst>
      <p:ext uri="{BB962C8B-B14F-4D97-AF65-F5344CB8AC3E}">
        <p14:creationId xmlns:p14="http://schemas.microsoft.com/office/powerpoint/2010/main" val="326232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90414" y="926282"/>
            <a:ext cx="7556938" cy="536028"/>
          </a:xfrm>
          <a:prstGeom prst="rect">
            <a:avLst/>
          </a:prstGeom>
          <a:noFill/>
        </p:spPr>
        <p:txBody>
          <a:bodyPr wrap="square" rtlCol="0">
            <a:spAutoFit/>
          </a:bodyPr>
          <a:lstStyle/>
          <a:p>
            <a:endParaRPr lang="es-MX" dirty="0"/>
          </a:p>
        </p:txBody>
      </p:sp>
      <p:sp>
        <p:nvSpPr>
          <p:cNvPr id="3" name="CuadroTexto 2"/>
          <p:cNvSpPr txBox="1"/>
          <p:nvPr/>
        </p:nvSpPr>
        <p:spPr>
          <a:xfrm>
            <a:off x="596349" y="809983"/>
            <a:ext cx="10361828" cy="467820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s-MX" dirty="0">
                <a:latin typeface="Cooper Black" panose="0208090404030B020404" pitchFamily="18" charset="0"/>
              </a:rPr>
              <a:t>            </a:t>
            </a:r>
            <a:r>
              <a:rPr lang="es-MX" sz="2000" dirty="0">
                <a:latin typeface="Cooper Black" panose="0208090404030B020404" pitchFamily="18" charset="0"/>
              </a:rPr>
              <a:t>EQUIPO No.                                                                   1</a:t>
            </a:r>
          </a:p>
          <a:p>
            <a:endParaRPr lang="es-MX" sz="2000" dirty="0">
              <a:latin typeface="Cooper Black" panose="0208090404030B020404" pitchFamily="18" charset="0"/>
            </a:endParaRPr>
          </a:p>
          <a:p>
            <a:endParaRPr lang="es-MX" sz="2000" dirty="0">
              <a:latin typeface="Cooper Black" panose="0208090404030B020404" pitchFamily="18" charset="0"/>
            </a:endParaRPr>
          </a:p>
          <a:p>
            <a:r>
              <a:rPr lang="es-MX" sz="2000" dirty="0">
                <a:latin typeface="Cooper Black" panose="0208090404030B020404" pitchFamily="18" charset="0"/>
              </a:rPr>
              <a:t>NOMBRE DE LOS MAESTROS                                       		ASIGNATURA </a:t>
            </a:r>
          </a:p>
          <a:p>
            <a:r>
              <a:rPr lang="es-MX" sz="2000" dirty="0">
                <a:latin typeface="Cooper Black" panose="0208090404030B020404" pitchFamily="18" charset="0"/>
              </a:rPr>
              <a:t>          PARTICIPANTES   </a:t>
            </a:r>
          </a:p>
          <a:p>
            <a:endParaRPr lang="es-MX" sz="2000" dirty="0">
              <a:latin typeface="Cooper Black" panose="0208090404030B020404" pitchFamily="18" charset="0"/>
            </a:endParaRPr>
          </a:p>
          <a:p>
            <a:r>
              <a:rPr lang="es-MX" sz="2000" dirty="0">
                <a:latin typeface="Cooper Black" panose="0208090404030B020404" pitchFamily="18" charset="0"/>
              </a:rPr>
              <a:t>RAYMUNDO A. LOREA D.                                                    		   FÍSICA</a:t>
            </a:r>
          </a:p>
          <a:p>
            <a:r>
              <a:rPr lang="es-MX" sz="2000" dirty="0">
                <a:latin typeface="Cooper Black" panose="0208090404030B020404" pitchFamily="18" charset="0"/>
              </a:rPr>
              <a:t>DIONICIO VICTOR GONZALES ACEVEDO              		 MATEMÁTICAS</a:t>
            </a:r>
          </a:p>
          <a:p>
            <a:r>
              <a:rPr lang="es-MX" sz="2000" dirty="0">
                <a:latin typeface="Cooper Black" panose="0208090404030B020404" pitchFamily="18" charset="0"/>
              </a:rPr>
              <a:t>FERMIN TEMAHUAYA YAXI                                           		  LITERATURA</a:t>
            </a:r>
          </a:p>
          <a:p>
            <a:r>
              <a:rPr lang="es-MX" sz="2000" dirty="0">
                <a:latin typeface="Cooper Black" panose="0208090404030B020404" pitchFamily="18" charset="0"/>
              </a:rPr>
              <a:t>LESVIA DEL CARMEN PEREZ HERNANDEZ               		   ÉTICA</a:t>
            </a:r>
          </a:p>
          <a:p>
            <a:endParaRPr lang="es-MX" sz="2000" dirty="0">
              <a:latin typeface="Cooper Black" panose="0208090404030B020404" pitchFamily="18" charset="0"/>
            </a:endParaRPr>
          </a:p>
          <a:p>
            <a:pPr algn="ctr"/>
            <a:r>
              <a:rPr lang="es-MX" sz="2000" dirty="0">
                <a:latin typeface="Cooper Black" panose="0208090404030B020404" pitchFamily="18" charset="0"/>
              </a:rPr>
              <a:t>CICLO ESCOLAR EN EL QUE SE LLEVARÁ A CABO EL PROYECTO</a:t>
            </a:r>
          </a:p>
          <a:p>
            <a:pPr algn="just"/>
            <a:endParaRPr lang="es-MX" sz="2000" dirty="0">
              <a:latin typeface="Cooper Black" panose="0208090404030B020404" pitchFamily="18" charset="0"/>
            </a:endParaRPr>
          </a:p>
          <a:p>
            <a:pPr algn="just"/>
            <a:r>
              <a:rPr lang="es-MX" sz="2000" dirty="0">
                <a:latin typeface="Cooper Black" panose="0208090404030B020404" pitchFamily="18" charset="0"/>
              </a:rPr>
              <a:t>    INICIO: AGOSTO 2018						TÉRMINO: MAYO 2019</a:t>
            </a:r>
          </a:p>
          <a:p>
            <a:r>
              <a:rPr lang="es-MX" dirty="0">
                <a:latin typeface="Cooper Black" panose="0208090404030B020404" pitchFamily="18" charset="0"/>
              </a:rPr>
              <a:t>                                                     </a:t>
            </a:r>
          </a:p>
        </p:txBody>
      </p:sp>
    </p:spTree>
    <p:extLst>
      <p:ext uri="{BB962C8B-B14F-4D97-AF65-F5344CB8AC3E}">
        <p14:creationId xmlns:p14="http://schemas.microsoft.com/office/powerpoint/2010/main" val="3867823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6857FB08-53DF-482D-A256-D50FCC051DD7}"/>
              </a:ext>
            </a:extLst>
          </p:cNvPr>
          <p:cNvGraphicFramePr>
            <a:graphicFrameLocks noGrp="1"/>
          </p:cNvGraphicFramePr>
          <p:nvPr>
            <p:extLst>
              <p:ext uri="{D42A27DB-BD31-4B8C-83A1-F6EECF244321}">
                <p14:modId xmlns:p14="http://schemas.microsoft.com/office/powerpoint/2010/main" val="3435013743"/>
              </p:ext>
            </p:extLst>
          </p:nvPr>
        </p:nvGraphicFramePr>
        <p:xfrm>
          <a:off x="344557" y="322101"/>
          <a:ext cx="11025808" cy="5577840"/>
        </p:xfrm>
        <a:graphic>
          <a:graphicData uri="http://schemas.openxmlformats.org/drawingml/2006/table">
            <a:tbl>
              <a:tblPr firstRow="1" bandRow="1">
                <a:tableStyleId>{5940675A-B579-460E-94D1-54222C63F5DA}</a:tableStyleId>
              </a:tblPr>
              <a:tblGrid>
                <a:gridCol w="5192624">
                  <a:extLst>
                    <a:ext uri="{9D8B030D-6E8A-4147-A177-3AD203B41FA5}">
                      <a16:colId xmlns:a16="http://schemas.microsoft.com/office/drawing/2014/main" val="3819694168"/>
                    </a:ext>
                  </a:extLst>
                </a:gridCol>
                <a:gridCol w="5833184">
                  <a:extLst>
                    <a:ext uri="{9D8B030D-6E8A-4147-A177-3AD203B41FA5}">
                      <a16:colId xmlns:a16="http://schemas.microsoft.com/office/drawing/2014/main" val="2300640935"/>
                    </a:ext>
                  </a:extLst>
                </a:gridCol>
              </a:tblGrid>
              <a:tr h="370840">
                <a:tc>
                  <a:txBody>
                    <a:bodyPr/>
                    <a:lstStyle/>
                    <a:p>
                      <a:pPr algn="ctr"/>
                      <a:r>
                        <a:rPr lang="es-ES" sz="1800" b="1" kern="1200" dirty="0">
                          <a:solidFill>
                            <a:schemeClr val="tx1"/>
                          </a:solidFill>
                          <a:effectLst/>
                          <a:latin typeface="Cooper Black" panose="0208090404030B020404" pitchFamily="18" charset="0"/>
                          <a:ea typeface="+mn-ea"/>
                          <a:cs typeface="+mn-cs"/>
                        </a:rPr>
                        <a:t>Planeación de proyectos Interdisciplinarios</a:t>
                      </a:r>
                      <a:endParaRPr lang="es-MX" sz="1800" dirty="0">
                        <a:latin typeface="Cooper Black" panose="0208090404030B020404" pitchFamily="18" charset="0"/>
                      </a:endParaRPr>
                    </a:p>
                  </a:txBody>
                  <a:tcPr/>
                </a:tc>
                <a:tc>
                  <a:txBody>
                    <a:bodyPr/>
                    <a:lstStyle/>
                    <a:p>
                      <a:pPr algn="ctr"/>
                      <a:r>
                        <a:rPr lang="es-ES" sz="1800" b="1" kern="1200" dirty="0">
                          <a:solidFill>
                            <a:schemeClr val="tx1"/>
                          </a:solidFill>
                          <a:effectLst/>
                          <a:latin typeface="Cooper Black" panose="0208090404030B020404" pitchFamily="18" charset="0"/>
                          <a:ea typeface="+mn-ea"/>
                          <a:cs typeface="+mn-cs"/>
                        </a:rPr>
                        <a:t>Documentación del proceso y portafolios de evidencias</a:t>
                      </a:r>
                      <a:endParaRPr lang="es-MX" sz="1800" dirty="0">
                        <a:latin typeface="Cooper Black" panose="0208090404030B020404" pitchFamily="18" charset="0"/>
                      </a:endParaRPr>
                    </a:p>
                  </a:txBody>
                  <a:tcPr/>
                </a:tc>
                <a:extLst>
                  <a:ext uri="{0D108BD9-81ED-4DB2-BD59-A6C34878D82A}">
                    <a16:rowId xmlns:a16="http://schemas.microsoft.com/office/drawing/2014/main" val="1697070684"/>
                  </a:ext>
                </a:extLst>
              </a:tr>
              <a:tr h="370840">
                <a:tc>
                  <a:txBody>
                    <a:bodyPr/>
                    <a:lstStyle/>
                    <a:p>
                      <a:pPr algn="just"/>
                      <a:r>
                        <a:rPr lang="es-ES" sz="1600" b="1" kern="1200" dirty="0">
                          <a:solidFill>
                            <a:schemeClr val="tx1"/>
                          </a:solidFill>
                          <a:effectLst/>
                          <a:latin typeface="Cooper Black" panose="0208090404030B020404" pitchFamily="18" charset="0"/>
                          <a:ea typeface="+mn-ea"/>
                          <a:cs typeface="+mn-cs"/>
                        </a:rPr>
                        <a:t>¿A qué responde la necesidad de crear proyectos interdisciplinarios como medio de aprendizaje? </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Responde a la búsqueda de la educación del siglo XXI.</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Dar respuesta a los contextos donde se lleva a cabo la educación.</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Regresarle al alumno herramientas para que aprenda y logre el  descubrimiento de los conceptos, respuestas en diferentes contextos,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que el alumno descubra la respuesta.</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La respuesta a esa búsqueda o inquietud es la interdisciplinariedad. El  involucrar el trabajo AUTONOMO de los alumnos. Las relaciones de los conceptos con una visión socio constructivista y cognitiva.</a:t>
                      </a:r>
                      <a:endParaRPr lang="es-MX" sz="1600" i="0" kern="1200" dirty="0">
                        <a:solidFill>
                          <a:schemeClr val="tx1"/>
                        </a:solidFill>
                        <a:effectLst/>
                        <a:latin typeface="Cooper Black" panose="0208090404030B020404" pitchFamily="18" charset="0"/>
                        <a:ea typeface="+mn-ea"/>
                        <a:cs typeface="+mn-cs"/>
                      </a:endParaRPr>
                    </a:p>
                    <a:p>
                      <a:endParaRPr lang="es-MX" sz="1400" dirty="0">
                        <a:latin typeface="Cooper Black" panose="0208090404030B020404" pitchFamily="18" charset="0"/>
                      </a:endParaRPr>
                    </a:p>
                  </a:txBody>
                  <a:tcPr/>
                </a:tc>
                <a:tc>
                  <a:txBody>
                    <a:bodyPr/>
                    <a:lstStyle/>
                    <a:p>
                      <a:pPr algn="just"/>
                      <a:r>
                        <a:rPr lang="es-ES" sz="1400" b="1" kern="1200" dirty="0">
                          <a:solidFill>
                            <a:schemeClr val="tx1"/>
                          </a:solidFill>
                          <a:effectLst/>
                          <a:latin typeface="Cooper Black" panose="0208090404030B020404" pitchFamily="18" charset="0"/>
                          <a:ea typeface="+mn-ea"/>
                          <a:cs typeface="+mn-cs"/>
                        </a:rPr>
                        <a:t>¿</a:t>
                      </a:r>
                      <a:r>
                        <a:rPr lang="es-ES" sz="1600" b="1" kern="1200" dirty="0">
                          <a:solidFill>
                            <a:schemeClr val="tx1"/>
                          </a:solidFill>
                          <a:effectLst/>
                          <a:latin typeface="Cooper Black" panose="0208090404030B020404" pitchFamily="18" charset="0"/>
                          <a:ea typeface="+mn-ea"/>
                          <a:cs typeface="+mn-cs"/>
                        </a:rPr>
                        <a:t>Qué se entiende por “Documentación”?</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 </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 En este tipo de trabajos; el profesor debe ser un observador de lo que van haciendo sus estudiantes y todo lo que observe es digno de documentar y hay que señalar que en este proceso no siempre es la evaluación la que se documenta. </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 Es importante documentar todo lo que observa. Si solo  documentamos las herramientas de evaluación nos quedamos cortos porque solo evaluamos adquisición de conceptos pero no el proceso para obtenerlos. </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 Es decir, se logra un registro de evidencias que muestran los</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caminos y procesos preliminares utilizados para poder ser consultados sin que se altere la información pactada.</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 Es importante darle valor a cada etapa del proceso y por lo tanto    tener evidencias de cada paso.</a:t>
                      </a:r>
                      <a:endParaRPr lang="es-MX" sz="1600" kern="1200" dirty="0">
                        <a:solidFill>
                          <a:schemeClr val="tx1"/>
                        </a:solidFill>
                        <a:effectLst/>
                        <a:latin typeface="Cooper Black" panose="0208090404030B020404" pitchFamily="18" charset="0"/>
                        <a:ea typeface="+mn-ea"/>
                        <a:cs typeface="+mn-cs"/>
                      </a:endParaRPr>
                    </a:p>
                    <a:p>
                      <a:endParaRPr lang="es-MX" sz="1400" dirty="0">
                        <a:latin typeface="Cooper Black" panose="0208090404030B020404" pitchFamily="18" charset="0"/>
                      </a:endParaRPr>
                    </a:p>
                  </a:txBody>
                  <a:tcPr/>
                </a:tc>
                <a:extLst>
                  <a:ext uri="{0D108BD9-81ED-4DB2-BD59-A6C34878D82A}">
                    <a16:rowId xmlns:a16="http://schemas.microsoft.com/office/drawing/2014/main" val="1464399170"/>
                  </a:ext>
                </a:extLst>
              </a:tr>
            </a:tbl>
          </a:graphicData>
        </a:graphic>
      </p:graphicFrame>
    </p:spTree>
    <p:extLst>
      <p:ext uri="{BB962C8B-B14F-4D97-AF65-F5344CB8AC3E}">
        <p14:creationId xmlns:p14="http://schemas.microsoft.com/office/powerpoint/2010/main" val="1058594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AD89E64E-3BA1-419D-96B1-5463A417AAC6}"/>
              </a:ext>
            </a:extLst>
          </p:cNvPr>
          <p:cNvGraphicFramePr>
            <a:graphicFrameLocks noGrp="1"/>
          </p:cNvGraphicFramePr>
          <p:nvPr>
            <p:extLst>
              <p:ext uri="{D42A27DB-BD31-4B8C-83A1-F6EECF244321}">
                <p14:modId xmlns:p14="http://schemas.microsoft.com/office/powerpoint/2010/main" val="1326680813"/>
              </p:ext>
            </p:extLst>
          </p:nvPr>
        </p:nvGraphicFramePr>
        <p:xfrm>
          <a:off x="410816" y="189578"/>
          <a:ext cx="11012558" cy="5699760"/>
        </p:xfrm>
        <a:graphic>
          <a:graphicData uri="http://schemas.openxmlformats.org/drawingml/2006/table">
            <a:tbl>
              <a:tblPr firstRow="1" bandRow="1">
                <a:tableStyleId>{5940675A-B579-460E-94D1-54222C63F5DA}</a:tableStyleId>
              </a:tblPr>
              <a:tblGrid>
                <a:gridCol w="5473149">
                  <a:extLst>
                    <a:ext uri="{9D8B030D-6E8A-4147-A177-3AD203B41FA5}">
                      <a16:colId xmlns:a16="http://schemas.microsoft.com/office/drawing/2014/main" val="3197919762"/>
                    </a:ext>
                  </a:extLst>
                </a:gridCol>
                <a:gridCol w="5539409">
                  <a:extLst>
                    <a:ext uri="{9D8B030D-6E8A-4147-A177-3AD203B41FA5}">
                      <a16:colId xmlns:a16="http://schemas.microsoft.com/office/drawing/2014/main" val="3873736773"/>
                    </a:ext>
                  </a:extLst>
                </a:gridCol>
              </a:tblGrid>
              <a:tr h="370840">
                <a:tc>
                  <a:txBody>
                    <a:bodyPr/>
                    <a:lstStyle/>
                    <a:p>
                      <a:pPr algn="just"/>
                      <a:r>
                        <a:rPr lang="es-ES" sz="1600" b="1" i="0" kern="1200" dirty="0">
                          <a:solidFill>
                            <a:schemeClr val="tx1"/>
                          </a:solidFill>
                          <a:effectLst/>
                          <a:latin typeface="Cooper Black" panose="0208090404030B020404" pitchFamily="18" charset="0"/>
                          <a:ea typeface="+mn-ea"/>
                          <a:cs typeface="+mn-cs"/>
                        </a:rPr>
                        <a:t>¿Cuáles son los elementos fundamentales para la estructuración y planeación de los proyectos interdisciplinarios?</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Se puede manejar desde cuatro ejes correlacionados:</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a) </a:t>
                      </a:r>
                      <a:r>
                        <a:rPr lang="es-ES" sz="1600" i="0" u="sng" kern="1200" dirty="0">
                          <a:solidFill>
                            <a:schemeClr val="tx1"/>
                          </a:solidFill>
                          <a:effectLst/>
                          <a:latin typeface="Cooper Black" panose="0208090404030B020404" pitchFamily="18" charset="0"/>
                          <a:ea typeface="+mn-ea"/>
                          <a:cs typeface="+mn-cs"/>
                        </a:rPr>
                        <a:t>Adhesión del docente</a:t>
                      </a:r>
                      <a:r>
                        <a:rPr lang="es-ES" sz="1600" i="0" kern="1200" dirty="0">
                          <a:solidFill>
                            <a:schemeClr val="tx1"/>
                          </a:solidFill>
                          <a:effectLst/>
                          <a:latin typeface="Cooper Black" panose="0208090404030B020404" pitchFamily="18" charset="0"/>
                          <a:ea typeface="+mn-ea"/>
                          <a:cs typeface="+mn-cs"/>
                        </a:rPr>
                        <a:t> en desarrollar desde su campo de conocimiento, a trabajar en forma multidisciplinaria y cooperativa con la demás planta docente para el trabajo colaborativo. Reconociendo que habrá que considerar la indagación, documentación, análisis, medición e interpretación de resultados para con los demás involucrados, llegar a un conocimiento consensado.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El maestro debe conocer a la perfección los contenidos de su programa, sus características y sus contenidos para que sepa como relacionarlos con otras asignaturas.</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b) </a:t>
                      </a:r>
                      <a:r>
                        <a:rPr lang="es-ES" sz="1600" i="0" u="sng" kern="1200" dirty="0">
                          <a:solidFill>
                            <a:schemeClr val="tx1"/>
                          </a:solidFill>
                          <a:effectLst/>
                          <a:latin typeface="Cooper Black" panose="0208090404030B020404" pitchFamily="18" charset="0"/>
                          <a:ea typeface="+mn-ea"/>
                          <a:cs typeface="+mn-cs"/>
                        </a:rPr>
                        <a:t>El alumno entra a una nueva forma de trabajo</a:t>
                      </a:r>
                      <a:r>
                        <a:rPr lang="es-ES" sz="1600" i="0" kern="1200" dirty="0">
                          <a:solidFill>
                            <a:schemeClr val="tx1"/>
                          </a:solidFill>
                          <a:effectLst/>
                          <a:latin typeface="Cooper Black" panose="0208090404030B020404" pitchFamily="18" charset="0"/>
                          <a:ea typeface="+mn-ea"/>
                          <a:cs typeface="+mn-cs"/>
                        </a:rPr>
                        <a:t> y pasa a ser la parte activa en la indagación, investigación y organización de la información, guiado por él maestro, institución educativa y entorno social..</a:t>
                      </a:r>
                      <a:endParaRPr lang="es-MX" sz="1600" dirty="0">
                        <a:latin typeface="Cooper Black" panose="0208090404030B020404" pitchFamily="18" charset="0"/>
                      </a:endParaRPr>
                    </a:p>
                  </a:txBody>
                  <a:tcPr/>
                </a:tc>
                <a:tc>
                  <a:txBody>
                    <a:bodyPr/>
                    <a:lstStyle/>
                    <a:p>
                      <a:pPr algn="just"/>
                      <a:r>
                        <a:rPr lang="es-ES" sz="1600" b="1" i="0" kern="1200" dirty="0">
                          <a:solidFill>
                            <a:schemeClr val="tx1"/>
                          </a:solidFill>
                          <a:effectLst/>
                          <a:latin typeface="Cooper Black" panose="0208090404030B020404" pitchFamily="18" charset="0"/>
                          <a:ea typeface="+mn-ea"/>
                          <a:cs typeface="+mn-cs"/>
                        </a:rPr>
                        <a:t>¿Qué evidencias de documentación concretas se esperan  cuando se trabaja de manera interdisciplinaria?</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Las evidencias de documentación son las que contribuyen y dan sustento a la obtención del producto y los involucrados en el    proceso.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Propuesta de pensamiento visible: promueven las ideas de los alumnos, puedan quedar materializadas.</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Formas de materialización: rotafolios, notitas, la palabra, utilizar las tecnologías de la información, un micrófono y grabar discusiones, teléfono tomando fotos, videograbaciones acciones, una visita virtual, grafico, medios electrónicos, modelos, dibujos, bocetos, y materiales que sea prudente colectar para dar evidencia cabal del porqué de las cosas.</a:t>
                      </a:r>
                      <a:endParaRPr lang="es-MX" sz="1600" i="0" kern="1200" dirty="0">
                        <a:solidFill>
                          <a:schemeClr val="tx1"/>
                        </a:solidFill>
                        <a:effectLst/>
                        <a:latin typeface="Cooper Black" panose="0208090404030B020404" pitchFamily="18" charset="0"/>
                        <a:ea typeface="+mn-ea"/>
                        <a:cs typeface="+mn-cs"/>
                      </a:endParaRPr>
                    </a:p>
                    <a:p>
                      <a:endParaRPr lang="es-MX" sz="1600" dirty="0">
                        <a:latin typeface="Cooper Black" panose="0208090404030B020404" pitchFamily="18" charset="0"/>
                      </a:endParaRPr>
                    </a:p>
                    <a:p>
                      <a:endParaRPr lang="es-MX" sz="1600" dirty="0">
                        <a:latin typeface="Cooper Black" panose="0208090404030B020404" pitchFamily="18" charset="0"/>
                      </a:endParaRPr>
                    </a:p>
                  </a:txBody>
                  <a:tcPr/>
                </a:tc>
                <a:extLst>
                  <a:ext uri="{0D108BD9-81ED-4DB2-BD59-A6C34878D82A}">
                    <a16:rowId xmlns:a16="http://schemas.microsoft.com/office/drawing/2014/main" val="2420601040"/>
                  </a:ext>
                </a:extLst>
              </a:tr>
            </a:tbl>
          </a:graphicData>
        </a:graphic>
      </p:graphicFrame>
    </p:spTree>
    <p:extLst>
      <p:ext uri="{BB962C8B-B14F-4D97-AF65-F5344CB8AC3E}">
        <p14:creationId xmlns:p14="http://schemas.microsoft.com/office/powerpoint/2010/main" val="116644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32BC1128-FCE3-47DA-B28D-259AD14E429D}"/>
              </a:ext>
            </a:extLst>
          </p:cNvPr>
          <p:cNvGraphicFramePr>
            <a:graphicFrameLocks noGrp="1"/>
          </p:cNvGraphicFramePr>
          <p:nvPr>
            <p:extLst>
              <p:ext uri="{D42A27DB-BD31-4B8C-83A1-F6EECF244321}">
                <p14:modId xmlns:p14="http://schemas.microsoft.com/office/powerpoint/2010/main" val="1670345902"/>
              </p:ext>
            </p:extLst>
          </p:nvPr>
        </p:nvGraphicFramePr>
        <p:xfrm>
          <a:off x="291547" y="335353"/>
          <a:ext cx="11131826" cy="5486400"/>
        </p:xfrm>
        <a:graphic>
          <a:graphicData uri="http://schemas.openxmlformats.org/drawingml/2006/table">
            <a:tbl>
              <a:tblPr firstRow="1" bandRow="1">
                <a:tableStyleId>{5940675A-B579-460E-94D1-54222C63F5DA}</a:tableStyleId>
              </a:tblPr>
              <a:tblGrid>
                <a:gridCol w="5565913">
                  <a:extLst>
                    <a:ext uri="{9D8B030D-6E8A-4147-A177-3AD203B41FA5}">
                      <a16:colId xmlns:a16="http://schemas.microsoft.com/office/drawing/2014/main" val="2543522970"/>
                    </a:ext>
                  </a:extLst>
                </a:gridCol>
                <a:gridCol w="5565913">
                  <a:extLst>
                    <a:ext uri="{9D8B030D-6E8A-4147-A177-3AD203B41FA5}">
                      <a16:colId xmlns:a16="http://schemas.microsoft.com/office/drawing/2014/main" val="2399278638"/>
                    </a:ext>
                  </a:extLst>
                </a:gridCol>
              </a:tblGrid>
              <a:tr h="370840">
                <a:tc>
                  <a:txBody>
                    <a:bodyPr/>
                    <a:lstStyle/>
                    <a:p>
                      <a:pPr algn="just"/>
                      <a:r>
                        <a:rPr lang="es-ES" sz="1600" i="0" kern="1200" dirty="0">
                          <a:solidFill>
                            <a:schemeClr val="tx1"/>
                          </a:solidFill>
                          <a:effectLst/>
                          <a:latin typeface="Cooper Black" panose="0208090404030B020404" pitchFamily="18" charset="0"/>
                          <a:ea typeface="+mn-ea"/>
                          <a:cs typeface="+mn-cs"/>
                        </a:rPr>
                        <a:t>c) </a:t>
                      </a:r>
                      <a:r>
                        <a:rPr lang="es-ES" sz="1600" i="0" u="sng" kern="1200" dirty="0">
                          <a:solidFill>
                            <a:schemeClr val="tx1"/>
                          </a:solidFill>
                          <a:effectLst/>
                          <a:latin typeface="Cooper Black" panose="0208090404030B020404" pitchFamily="18" charset="0"/>
                          <a:ea typeface="+mn-ea"/>
                          <a:cs typeface="+mn-cs"/>
                        </a:rPr>
                        <a:t>La institución educativa</a:t>
                      </a:r>
                      <a:r>
                        <a:rPr lang="es-ES" sz="1600" i="0" kern="1200" dirty="0">
                          <a:solidFill>
                            <a:schemeClr val="tx1"/>
                          </a:solidFill>
                          <a:effectLst/>
                          <a:latin typeface="Cooper Black" panose="0208090404030B020404" pitchFamily="18" charset="0"/>
                          <a:ea typeface="+mn-ea"/>
                          <a:cs typeface="+mn-cs"/>
                        </a:rPr>
                        <a:t> que deberá marcar en sus planes educativos, el aprendizaje por conocimiento o competencias.</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d). </a:t>
                      </a:r>
                      <a:r>
                        <a:rPr lang="es-ES" sz="1600" i="0" u="sng" kern="1200" dirty="0">
                          <a:solidFill>
                            <a:schemeClr val="tx1"/>
                          </a:solidFill>
                          <a:effectLst/>
                          <a:latin typeface="Cooper Black" panose="0208090404030B020404" pitchFamily="18" charset="0"/>
                          <a:ea typeface="+mn-ea"/>
                          <a:cs typeface="+mn-cs"/>
                        </a:rPr>
                        <a:t>El entorno social</a:t>
                      </a:r>
                      <a:r>
                        <a:rPr lang="es-ES" sz="1600" i="0" kern="1200" dirty="0">
                          <a:solidFill>
                            <a:schemeClr val="tx1"/>
                          </a:solidFill>
                          <a:effectLst/>
                          <a:latin typeface="Cooper Black" panose="0208090404030B020404" pitchFamily="18" charset="0"/>
                          <a:ea typeface="+mn-ea"/>
                          <a:cs typeface="+mn-cs"/>
                        </a:rPr>
                        <a:t>, que cada día es más demandante y que ejerce gran influencia de lo que se necesita como educación práctica y objetiva pues planes y programas que no se actualicen generan educación mediocre y si practicidad.</a:t>
                      </a:r>
                    </a:p>
                    <a:p>
                      <a:pPr algn="just"/>
                      <a:endParaRPr lang="es-MX" sz="1600" i="0" kern="1200" dirty="0">
                        <a:solidFill>
                          <a:schemeClr val="tx1"/>
                        </a:solidFill>
                        <a:effectLst/>
                        <a:latin typeface="Cooper Black" panose="0208090404030B020404" pitchFamily="18" charset="0"/>
                        <a:ea typeface="+mn-ea"/>
                        <a:cs typeface="+mn-cs"/>
                      </a:endParaRPr>
                    </a:p>
                    <a:p>
                      <a:pPr algn="just"/>
                      <a:r>
                        <a:rPr lang="es-ES" sz="1600" b="1" i="0" kern="1200" dirty="0">
                          <a:solidFill>
                            <a:schemeClr val="tx1"/>
                          </a:solidFill>
                          <a:effectLst/>
                          <a:latin typeface="Cooper Black" panose="0208090404030B020404" pitchFamily="18" charset="0"/>
                          <a:ea typeface="+mn-ea"/>
                          <a:cs typeface="+mn-cs"/>
                        </a:rPr>
                        <a:t>¿Cuál es “el método” o “los pasos” para acercarse a la Interdisciplinariedad”?</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1. El profesor debe conocer los elementos de su programa y establecer los ejes en los que se trabajará. Desde cada eje, establecer una secuencia en cómo se trabajarán los contenidos y establecer hipótesis de trabajo simultáneas con las otras áreas del conocimiento.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2.- Jerarquizar estos elementos para saber lo significativo de sus temas. </a:t>
                      </a:r>
                      <a:endParaRPr lang="es-MX" sz="1600" i="0" kern="1200" dirty="0">
                        <a:solidFill>
                          <a:schemeClr val="tx1"/>
                        </a:solidFill>
                        <a:effectLst/>
                        <a:latin typeface="Cooper Black" panose="0208090404030B020404" pitchFamily="18" charset="0"/>
                        <a:ea typeface="+mn-ea"/>
                        <a:cs typeface="+mn-cs"/>
                      </a:endParaRPr>
                    </a:p>
                    <a:p>
                      <a:pPr algn="just"/>
                      <a:endParaRPr lang="es-MX" sz="1600" i="0" kern="1200" dirty="0">
                        <a:solidFill>
                          <a:schemeClr val="tx1"/>
                        </a:solidFill>
                        <a:effectLst/>
                        <a:latin typeface="Cooper Black" panose="0208090404030B020404" pitchFamily="18" charset="0"/>
                        <a:ea typeface="+mn-ea"/>
                        <a:cs typeface="+mn-cs"/>
                      </a:endParaRPr>
                    </a:p>
                    <a:p>
                      <a:endParaRPr lang="es-MX" dirty="0"/>
                    </a:p>
                  </a:txBody>
                  <a:tcPr/>
                </a:tc>
                <a:tc>
                  <a:txBody>
                    <a:bodyPr/>
                    <a:lstStyle/>
                    <a:p>
                      <a:pPr algn="just"/>
                      <a:r>
                        <a:rPr lang="es-ES" sz="1600" b="1" i="0" kern="1200" dirty="0">
                          <a:solidFill>
                            <a:schemeClr val="tx1"/>
                          </a:solidFill>
                          <a:effectLst/>
                          <a:latin typeface="Cooper Black" panose="0208090404030B020404" pitchFamily="18" charset="0"/>
                          <a:ea typeface="+mn-ea"/>
                          <a:cs typeface="+mn-cs"/>
                        </a:rPr>
                        <a:t>¿Cuál es la intención de documentar en un proyecto y quién lo debe de hacer?</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Para empezar el proyecto el profesor debe documentar sobre un concepto; quien lo dijo, porqué lo dijo, como lo dijo…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Se menciona un trabajo muy útil de Harvard que se llama “Pensamiento visible” En este tipo de evidencias las ideas de los estudiantes se </a:t>
                      </a:r>
                      <a:r>
                        <a:rPr lang="es-ES" sz="1600" i="0" kern="1200" dirty="0" err="1">
                          <a:solidFill>
                            <a:schemeClr val="tx1"/>
                          </a:solidFill>
                          <a:effectLst/>
                          <a:latin typeface="Cooper Black" panose="0208090404030B020404" pitchFamily="18" charset="0"/>
                          <a:ea typeface="+mn-ea"/>
                          <a:cs typeface="+mn-cs"/>
                        </a:rPr>
                        <a:t>uedan</a:t>
                      </a:r>
                      <a:r>
                        <a:rPr lang="es-ES" sz="1600" i="0" kern="1200" dirty="0">
                          <a:solidFill>
                            <a:schemeClr val="tx1"/>
                          </a:solidFill>
                          <a:effectLst/>
                          <a:latin typeface="Cooper Black" panose="0208090404030B020404" pitchFamily="18" charset="0"/>
                          <a:ea typeface="+mn-ea"/>
                          <a:cs typeface="+mn-cs"/>
                        </a:rPr>
                        <a:t> materializadas con algo. En el pasado se utilizaban rotafolios, post </a:t>
                      </a:r>
                      <a:r>
                        <a:rPr lang="es-ES" sz="1600" i="0" kern="1200" dirty="0" err="1">
                          <a:solidFill>
                            <a:schemeClr val="tx1"/>
                          </a:solidFill>
                          <a:effectLst/>
                          <a:latin typeface="Cooper Black" panose="0208090404030B020404" pitchFamily="18" charset="0"/>
                          <a:ea typeface="+mn-ea"/>
                          <a:cs typeface="+mn-cs"/>
                        </a:rPr>
                        <a:t>it</a:t>
                      </a:r>
                      <a:r>
                        <a:rPr lang="es-ES" sz="1600" i="0" kern="1200" dirty="0">
                          <a:solidFill>
                            <a:schemeClr val="tx1"/>
                          </a:solidFill>
                          <a:effectLst/>
                          <a:latin typeface="Cooper Black" panose="0208090404030B020404" pitchFamily="18" charset="0"/>
                          <a:ea typeface="+mn-ea"/>
                          <a:cs typeface="+mn-cs"/>
                        </a:rPr>
                        <a:t>, cuadernos, etc. Pero ahora podemos utilizar un micrófono para que un estudiante se exprese, un teléfono con fotos, una grabación en entrevistas, una visita virtual. No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evaluamos adquisición de cada alumno de manera cuantificable, pero obtenemos algo más significativo.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El logro es cuando de lo que se obtuvo, el profesor elige lo que es digno de compartirlo a otros.</a:t>
                      </a:r>
                      <a:endParaRPr lang="es-MX" sz="1600" i="0" kern="1200" dirty="0">
                        <a:solidFill>
                          <a:schemeClr val="tx1"/>
                        </a:solidFill>
                        <a:effectLst/>
                        <a:latin typeface="Cooper Black" panose="0208090404030B020404" pitchFamily="18" charset="0"/>
                        <a:ea typeface="+mn-ea"/>
                        <a:cs typeface="+mn-cs"/>
                      </a:endParaRPr>
                    </a:p>
                  </a:txBody>
                  <a:tcPr/>
                </a:tc>
                <a:extLst>
                  <a:ext uri="{0D108BD9-81ED-4DB2-BD59-A6C34878D82A}">
                    <a16:rowId xmlns:a16="http://schemas.microsoft.com/office/drawing/2014/main" val="3243083982"/>
                  </a:ext>
                </a:extLst>
              </a:tr>
            </a:tbl>
          </a:graphicData>
        </a:graphic>
      </p:graphicFrame>
    </p:spTree>
    <p:extLst>
      <p:ext uri="{BB962C8B-B14F-4D97-AF65-F5344CB8AC3E}">
        <p14:creationId xmlns:p14="http://schemas.microsoft.com/office/powerpoint/2010/main" val="3530561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9D3B3145-5391-414F-893F-DB7799487AE5}"/>
              </a:ext>
            </a:extLst>
          </p:cNvPr>
          <p:cNvGraphicFramePr>
            <a:graphicFrameLocks noGrp="1"/>
          </p:cNvGraphicFramePr>
          <p:nvPr>
            <p:extLst>
              <p:ext uri="{D42A27DB-BD31-4B8C-83A1-F6EECF244321}">
                <p14:modId xmlns:p14="http://schemas.microsoft.com/office/powerpoint/2010/main" val="139757471"/>
              </p:ext>
            </p:extLst>
          </p:nvPr>
        </p:nvGraphicFramePr>
        <p:xfrm>
          <a:off x="331305" y="414866"/>
          <a:ext cx="11145078" cy="3992880"/>
        </p:xfrm>
        <a:graphic>
          <a:graphicData uri="http://schemas.openxmlformats.org/drawingml/2006/table">
            <a:tbl>
              <a:tblPr firstRow="1" bandRow="1">
                <a:tableStyleId>{5940675A-B579-460E-94D1-54222C63F5DA}</a:tableStyleId>
              </a:tblPr>
              <a:tblGrid>
                <a:gridCol w="5572539">
                  <a:extLst>
                    <a:ext uri="{9D8B030D-6E8A-4147-A177-3AD203B41FA5}">
                      <a16:colId xmlns:a16="http://schemas.microsoft.com/office/drawing/2014/main" val="2241528331"/>
                    </a:ext>
                  </a:extLst>
                </a:gridCol>
                <a:gridCol w="5572539">
                  <a:extLst>
                    <a:ext uri="{9D8B030D-6E8A-4147-A177-3AD203B41FA5}">
                      <a16:colId xmlns:a16="http://schemas.microsoft.com/office/drawing/2014/main" val="76340542"/>
                    </a:ext>
                  </a:extLst>
                </a:gridCol>
              </a:tblGrid>
              <a:tr h="370840">
                <a:tc>
                  <a:txBody>
                    <a:bodyPr/>
                    <a:lstStyle/>
                    <a:p>
                      <a:pPr algn="just"/>
                      <a:r>
                        <a:rPr lang="es-ES" sz="1600" i="0" kern="1200" dirty="0">
                          <a:solidFill>
                            <a:schemeClr val="tx1"/>
                          </a:solidFill>
                          <a:effectLst/>
                          <a:latin typeface="Cooper Black" panose="0208090404030B020404" pitchFamily="18" charset="0"/>
                          <a:ea typeface="+mn-ea"/>
                          <a:cs typeface="+mn-cs"/>
                        </a:rPr>
                        <a:t>3.- Relacionarse o verse con otro profesor o profesores de otras áreas.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4.- Reconocer un elemento o caso de la realidad que se pueda resolver a partir de dos áreas. Si se hace al revés, primero el caso y luego los conceptos de la asignatura puede ser que se esté forzando demasiado con los contenidos.</a:t>
                      </a:r>
                      <a:endParaRPr lang="es-MX" sz="1600" i="0" kern="1200" dirty="0">
                        <a:solidFill>
                          <a:schemeClr val="tx1"/>
                        </a:solidFill>
                        <a:effectLst/>
                        <a:latin typeface="Cooper Black" panose="0208090404030B020404" pitchFamily="18" charset="0"/>
                        <a:ea typeface="+mn-ea"/>
                        <a:cs typeface="+mn-cs"/>
                      </a:endParaRPr>
                    </a:p>
                    <a:p>
                      <a:pPr algn="just"/>
                      <a:r>
                        <a:rPr lang="es-ES" sz="1600" b="1" i="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p>
                      <a:pPr algn="just"/>
                      <a:r>
                        <a:rPr lang="es-ES" sz="1600" b="1" i="0" kern="1200" dirty="0">
                          <a:solidFill>
                            <a:schemeClr val="tx1"/>
                          </a:solidFill>
                          <a:effectLst/>
                          <a:latin typeface="Cooper Black" panose="0208090404030B020404" pitchFamily="18" charset="0"/>
                          <a:ea typeface="+mn-ea"/>
                          <a:cs typeface="+mn-cs"/>
                        </a:rPr>
                        <a:t>¿Qué características debe de tener el nombre del proyecto interdisciplinario?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Deberá responder a cada una de las disciplinas desde las cuales se ésta abordando el proyecto, debe ser explicativo, delimitar de acuerdo con los ejes    que participaran para facilitar la búsqueda de la propuesta.</a:t>
                      </a:r>
                      <a:endParaRPr lang="es-MX" sz="1600" i="0" dirty="0">
                        <a:latin typeface="Cooper Black" panose="0208090404030B020404" pitchFamily="18" charset="0"/>
                      </a:endParaRPr>
                    </a:p>
                  </a:txBody>
                  <a:tcPr/>
                </a:tc>
                <a:tc>
                  <a:txBody>
                    <a:bodyPr/>
                    <a:lstStyle/>
                    <a:p>
                      <a:pPr algn="just"/>
                      <a:r>
                        <a:rPr lang="es-ES" sz="1600" i="0" kern="1200" dirty="0">
                          <a:solidFill>
                            <a:schemeClr val="tx1"/>
                          </a:solidFill>
                          <a:effectLst/>
                          <a:latin typeface="Cooper Black" panose="0208090404030B020404" pitchFamily="18" charset="0"/>
                          <a:ea typeface="+mn-ea"/>
                          <a:cs typeface="+mn-cs"/>
                        </a:rPr>
                        <a:t>● Se requiere que el docente tenga evidencia para conocer los avances del trabajo que están construyendo, registrar el curso que lleva el proyecto, la documentación permite hacer comparaciones, establecer cómo se inició y cómo llega al final, se revisa constantemente para obtener una motivación intrínseca mediante logros, seguimiento al proceso, analizar el proceso de indagación y dar una retroalimentación.</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Es importante con la documentación regresarle la autonomía al alumno, con la finalidad de comprometerse a aprender utilizando una motivación intrínseca.</a:t>
                      </a:r>
                      <a:endParaRPr lang="es-MX" sz="1600" i="0" dirty="0">
                        <a:latin typeface="Cooper Black" panose="0208090404030B020404" pitchFamily="18" charset="0"/>
                      </a:endParaRPr>
                    </a:p>
                    <a:p>
                      <a:endParaRPr lang="es-MX" dirty="0"/>
                    </a:p>
                  </a:txBody>
                  <a:tcPr/>
                </a:tc>
                <a:extLst>
                  <a:ext uri="{0D108BD9-81ED-4DB2-BD59-A6C34878D82A}">
                    <a16:rowId xmlns:a16="http://schemas.microsoft.com/office/drawing/2014/main" val="1756404121"/>
                  </a:ext>
                </a:extLst>
              </a:tr>
            </a:tbl>
          </a:graphicData>
        </a:graphic>
      </p:graphicFrame>
    </p:spTree>
    <p:extLst>
      <p:ext uri="{BB962C8B-B14F-4D97-AF65-F5344CB8AC3E}">
        <p14:creationId xmlns:p14="http://schemas.microsoft.com/office/powerpoint/2010/main" val="60066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28A52A96-6426-4611-B57F-9BCDD7B9D191}"/>
              </a:ext>
            </a:extLst>
          </p:cNvPr>
          <p:cNvGraphicFramePr>
            <a:graphicFrameLocks noGrp="1"/>
          </p:cNvGraphicFramePr>
          <p:nvPr>
            <p:extLst>
              <p:ext uri="{D42A27DB-BD31-4B8C-83A1-F6EECF244321}">
                <p14:modId xmlns:p14="http://schemas.microsoft.com/office/powerpoint/2010/main" val="4058310614"/>
              </p:ext>
            </p:extLst>
          </p:nvPr>
        </p:nvGraphicFramePr>
        <p:xfrm>
          <a:off x="172278" y="229336"/>
          <a:ext cx="11436626" cy="5857240"/>
        </p:xfrm>
        <a:graphic>
          <a:graphicData uri="http://schemas.openxmlformats.org/drawingml/2006/table">
            <a:tbl>
              <a:tblPr firstRow="1" bandRow="1">
                <a:tableStyleId>{5940675A-B579-460E-94D1-54222C63F5DA}</a:tableStyleId>
              </a:tblPr>
              <a:tblGrid>
                <a:gridCol w="5466135">
                  <a:extLst>
                    <a:ext uri="{9D8B030D-6E8A-4147-A177-3AD203B41FA5}">
                      <a16:colId xmlns:a16="http://schemas.microsoft.com/office/drawing/2014/main" val="1891154110"/>
                    </a:ext>
                  </a:extLst>
                </a:gridCol>
                <a:gridCol w="5970491">
                  <a:extLst>
                    <a:ext uri="{9D8B030D-6E8A-4147-A177-3AD203B41FA5}">
                      <a16:colId xmlns:a16="http://schemas.microsoft.com/office/drawing/2014/main" val="2356653872"/>
                    </a:ext>
                  </a:extLst>
                </a:gridCol>
              </a:tblGrid>
              <a:tr h="370840">
                <a:tc>
                  <a:txBody>
                    <a:bodyPr/>
                    <a:lstStyle/>
                    <a:p>
                      <a:pPr algn="ctr"/>
                      <a:r>
                        <a:rPr lang="es-ES" sz="1800" b="1" i="0" kern="1200" dirty="0">
                          <a:solidFill>
                            <a:schemeClr val="tx1"/>
                          </a:solidFill>
                          <a:effectLst/>
                          <a:latin typeface="Cooper Black" panose="0208090404030B020404" pitchFamily="18" charset="0"/>
                          <a:ea typeface="+mn-ea"/>
                          <a:cs typeface="+mn-cs"/>
                        </a:rPr>
                        <a:t>Gestión de Proyectos interdisciplinarios</a:t>
                      </a:r>
                      <a:endParaRPr lang="es-MX" i="0" dirty="0">
                        <a:latin typeface="Cooper Black" panose="0208090404030B020404" pitchFamily="18" charset="0"/>
                      </a:endParaRPr>
                    </a:p>
                  </a:txBody>
                  <a:tcPr/>
                </a:tc>
                <a:tc>
                  <a:txBody>
                    <a:bodyPr/>
                    <a:lstStyle/>
                    <a:p>
                      <a:pPr algn="ctr"/>
                      <a:r>
                        <a:rPr lang="es-ES" sz="1800" b="1" i="1" kern="1200" dirty="0">
                          <a:solidFill>
                            <a:schemeClr val="tx1"/>
                          </a:solidFill>
                          <a:effectLst/>
                          <a:latin typeface="Cooper Black" panose="0208090404030B020404" pitchFamily="18" charset="0"/>
                          <a:ea typeface="+mn-ea"/>
                          <a:cs typeface="+mn-cs"/>
                        </a:rPr>
                        <a:t> </a:t>
                      </a:r>
                      <a:r>
                        <a:rPr lang="es-ES" sz="1800" b="1" i="0" kern="1200" dirty="0">
                          <a:solidFill>
                            <a:schemeClr val="tx1"/>
                          </a:solidFill>
                          <a:effectLst/>
                          <a:latin typeface="Cooper Black" panose="0208090404030B020404" pitchFamily="18" charset="0"/>
                          <a:ea typeface="+mn-ea"/>
                          <a:cs typeface="+mn-cs"/>
                        </a:rPr>
                        <a:t>El desarrollo profesional y la formación docente</a:t>
                      </a:r>
                      <a:endParaRPr lang="es-MX" i="0" dirty="0">
                        <a:latin typeface="Cooper Black" panose="0208090404030B020404" pitchFamily="18" charset="0"/>
                      </a:endParaRPr>
                    </a:p>
                  </a:txBody>
                  <a:tcPr/>
                </a:tc>
                <a:extLst>
                  <a:ext uri="{0D108BD9-81ED-4DB2-BD59-A6C34878D82A}">
                    <a16:rowId xmlns:a16="http://schemas.microsoft.com/office/drawing/2014/main" val="2241095510"/>
                  </a:ext>
                </a:extLst>
              </a:tr>
              <a:tr h="370840">
                <a:tc>
                  <a:txBody>
                    <a:bodyPr/>
                    <a:lstStyle/>
                    <a:p>
                      <a:pPr algn="just"/>
                      <a:r>
                        <a:rPr lang="es-ES" sz="1600" b="1" i="0" kern="1200" dirty="0">
                          <a:solidFill>
                            <a:schemeClr val="tx1"/>
                          </a:solidFill>
                          <a:effectLst/>
                          <a:latin typeface="Cooper Black" panose="0208090404030B020404" pitchFamily="18" charset="0"/>
                          <a:ea typeface="+mn-ea"/>
                          <a:cs typeface="+mn-cs"/>
                        </a:rPr>
                        <a:t>¿Qué factores se deben tomar en cuenta para hacer un proyecto? ¿Cómo se deben organizar?</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Sacar la propuesta problematizadora.</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Escuchar a los alumnos, ya que de ellos puede salir el proyecto, o el problema a resolver.</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Debe nacer del interés auténtico de los profesores.</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Visión compartida de las diferentes asignaturas.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Conocer el programa e intercambiarlo.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Obtener la propuesta problematizadora, el conflicto.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Generar objetivos a corto, mediano y largo plazo, para obtener productos medibles para ser evaluados y obtener el producto final, y la    evaluación sea interdisciplinar.</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Seleccionar el momento del ciclo escolar  donde es conveniente realizarlo.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Organizar los horarios donde los docentes puedan participar juntos con los alumnos en espacio y tiempo.</a:t>
                      </a:r>
                      <a:endParaRPr lang="es-MX" sz="1600" i="0" kern="1200" dirty="0">
                        <a:solidFill>
                          <a:schemeClr val="tx1"/>
                        </a:solidFill>
                        <a:effectLst/>
                        <a:latin typeface="Cooper Black" panose="0208090404030B020404" pitchFamily="18" charset="0"/>
                        <a:ea typeface="+mn-ea"/>
                        <a:cs typeface="+mn-cs"/>
                      </a:endParaRPr>
                    </a:p>
                    <a:p>
                      <a:endParaRPr lang="es-MX" dirty="0"/>
                    </a:p>
                  </a:txBody>
                  <a:tcPr/>
                </a:tc>
                <a:tc>
                  <a:txBody>
                    <a:bodyPr/>
                    <a:lstStyle/>
                    <a:p>
                      <a:pPr algn="just"/>
                      <a:r>
                        <a:rPr lang="es-ES" sz="1600" b="1" i="0" kern="1200" dirty="0">
                          <a:solidFill>
                            <a:schemeClr val="tx1"/>
                          </a:solidFill>
                          <a:effectLst/>
                          <a:latin typeface="Cooper Black" panose="0208090404030B020404" pitchFamily="18" charset="0"/>
                          <a:ea typeface="+mn-ea"/>
                          <a:cs typeface="+mn-cs"/>
                        </a:rPr>
                        <a:t>¿Qué implicaciones tiene, dentro del esquema de formación docente, el trabajo orientado hacia la interdisciplinariedad?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Se es más productivo, con mejores alcances en los resultados de trabajo docentes y sobre todo también permite reajustarse a los nuevos momentos que demandan las nuevas generaciones, pues no se puede segur enseñando bajo la misma forma que se hizo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décadas atrás.</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Se rompe totalmente la pasividad de solo escuchar o escribir, dictar o memorizar o de no dar importancia al aprendizaje.</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Enseñanza para la comprensión</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La evaluación formativa, acompaña y el maestro se vuelve un observador permanente en el  proceso, entonces aprovecha el proceso y la evaluación aprovecha cada momento para que se aprenda, pero el profesor no es el centro.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Evaluar para aprender</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Flexibilidad de pensamiento</a:t>
                      </a:r>
                      <a:endParaRPr lang="es-MX" sz="1600" i="0" kern="1200" dirty="0">
                        <a:solidFill>
                          <a:schemeClr val="tx1"/>
                        </a:solidFill>
                        <a:effectLst/>
                        <a:latin typeface="Cooper Black" panose="0208090404030B020404" pitchFamily="18" charset="0"/>
                        <a:ea typeface="+mn-ea"/>
                        <a:cs typeface="+mn-cs"/>
                      </a:endParaRPr>
                    </a:p>
                    <a:p>
                      <a:endParaRPr lang="es-MX" dirty="0"/>
                    </a:p>
                  </a:txBody>
                  <a:tcPr/>
                </a:tc>
                <a:extLst>
                  <a:ext uri="{0D108BD9-81ED-4DB2-BD59-A6C34878D82A}">
                    <a16:rowId xmlns:a16="http://schemas.microsoft.com/office/drawing/2014/main" val="3301225292"/>
                  </a:ext>
                </a:extLst>
              </a:tr>
            </a:tbl>
          </a:graphicData>
        </a:graphic>
      </p:graphicFrame>
    </p:spTree>
    <p:extLst>
      <p:ext uri="{BB962C8B-B14F-4D97-AF65-F5344CB8AC3E}">
        <p14:creationId xmlns:p14="http://schemas.microsoft.com/office/powerpoint/2010/main" val="3058072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28FB3938-7D79-4355-9A0A-C746263A716B}"/>
              </a:ext>
            </a:extLst>
          </p:cNvPr>
          <p:cNvGraphicFramePr>
            <a:graphicFrameLocks noGrp="1"/>
          </p:cNvGraphicFramePr>
          <p:nvPr>
            <p:extLst>
              <p:ext uri="{D42A27DB-BD31-4B8C-83A1-F6EECF244321}">
                <p14:modId xmlns:p14="http://schemas.microsoft.com/office/powerpoint/2010/main" val="1232522539"/>
              </p:ext>
            </p:extLst>
          </p:nvPr>
        </p:nvGraphicFramePr>
        <p:xfrm>
          <a:off x="251790" y="348605"/>
          <a:ext cx="11184836" cy="5730240"/>
        </p:xfrm>
        <a:graphic>
          <a:graphicData uri="http://schemas.openxmlformats.org/drawingml/2006/table">
            <a:tbl>
              <a:tblPr firstRow="1" bandRow="1">
                <a:tableStyleId>{5940675A-B579-460E-94D1-54222C63F5DA}</a:tableStyleId>
              </a:tblPr>
              <a:tblGrid>
                <a:gridCol w="5592418">
                  <a:extLst>
                    <a:ext uri="{9D8B030D-6E8A-4147-A177-3AD203B41FA5}">
                      <a16:colId xmlns:a16="http://schemas.microsoft.com/office/drawing/2014/main" val="2721206695"/>
                    </a:ext>
                  </a:extLst>
                </a:gridCol>
                <a:gridCol w="5592418">
                  <a:extLst>
                    <a:ext uri="{9D8B030D-6E8A-4147-A177-3AD203B41FA5}">
                      <a16:colId xmlns:a16="http://schemas.microsoft.com/office/drawing/2014/main" val="2271735853"/>
                    </a:ext>
                  </a:extLst>
                </a:gridCol>
              </a:tblGrid>
              <a:tr h="370840">
                <a:tc>
                  <a:txBody>
                    <a:bodyPr/>
                    <a:lstStyle/>
                    <a:p>
                      <a:pPr algn="just"/>
                      <a:r>
                        <a:rPr lang="es-ES" sz="1600" i="0" kern="1200" dirty="0">
                          <a:solidFill>
                            <a:schemeClr val="tx1"/>
                          </a:solidFill>
                          <a:effectLst/>
                          <a:latin typeface="Cooper Black" panose="0208090404030B020404" pitchFamily="18" charset="0"/>
                          <a:ea typeface="+mn-ea"/>
                          <a:cs typeface="+mn-cs"/>
                        </a:rPr>
                        <a:t>● Dividir el proyecto en etapas, diferenciando y respetando los avances de los alumnos.</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Evaluaciones parciales.</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Obtener el producto.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Difundir el proyecto, resaltando las habilidades necesarias para completar el producto.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Retroalimentación de la experiencia, de todo el proceso. Dar un espacio para observar la consolidación de los aprendizajes en el proceso.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Ciclo de indagación, el profesor debe tener claridad en las fases a desarrollar del proyecto.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Generar espacio para que los alumnos se acerquen a las fuentes de información, libros, expertos, internet, espacios a utilizar y valorar.</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Formas de organizar, interpretar y expresar el proceso.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Creación de los productos del proyecto.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Se deben identificar diferentes ejes y de acuerdo a ellos hacer equipos de trabajo. Por ejemplo, hay temas que pueden trabajar perfectamente bien la sociología y la historia. Eso no quiere decir que en</a:t>
                      </a:r>
                      <a:endParaRPr lang="es-MX" dirty="0"/>
                    </a:p>
                  </a:txBody>
                  <a:tcPr/>
                </a:tc>
                <a:tc>
                  <a:txBody>
                    <a:bodyPr/>
                    <a:lstStyle/>
                    <a:p>
                      <a:pPr algn="just"/>
                      <a:r>
                        <a:rPr lang="es-ES" sz="1600" i="0" kern="1200" dirty="0">
                          <a:solidFill>
                            <a:schemeClr val="tx1"/>
                          </a:solidFill>
                          <a:effectLst/>
                          <a:latin typeface="Cooper Black" panose="0208090404030B020404" pitchFamily="18" charset="0"/>
                          <a:ea typeface="+mn-ea"/>
                          <a:cs typeface="+mn-cs"/>
                        </a:rPr>
                        <a:t>● Conciencia en la construcción del pensamiento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El maestro aprende a preguntar, pues el también forma parte de la indagación.</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●El maestro incrementa su propia cultura, enriquecimiento mutuo.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●El trabajo en equipo, el ser flexibles, el cooperar con otros profesores y que el alumno lo haga con otros compañeros. Esto en ocasiones es lo más complicado pero no imposible de resolver.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p>
                      <a:pPr algn="just"/>
                      <a:r>
                        <a:rPr lang="es-ES" sz="1600" b="1" i="0" kern="1200" dirty="0">
                          <a:solidFill>
                            <a:schemeClr val="tx1"/>
                          </a:solidFill>
                          <a:effectLst/>
                          <a:latin typeface="Cooper Black" panose="0208090404030B020404" pitchFamily="18" charset="0"/>
                          <a:ea typeface="+mn-ea"/>
                          <a:cs typeface="+mn-cs"/>
                        </a:rPr>
                        <a:t>¿Qué dimensiones deben tenerse en cuenta para proyectos interdisciplinarios?</a:t>
                      </a:r>
                      <a:endParaRPr lang="es-MX" sz="1600" i="0" kern="1200" dirty="0">
                        <a:solidFill>
                          <a:schemeClr val="tx1"/>
                        </a:solidFill>
                        <a:effectLst/>
                        <a:latin typeface="Cooper Black" panose="0208090404030B020404" pitchFamily="18" charset="0"/>
                        <a:ea typeface="+mn-ea"/>
                        <a:cs typeface="+mn-cs"/>
                      </a:endParaRPr>
                    </a:p>
                    <a:p>
                      <a:pPr algn="just"/>
                      <a:r>
                        <a:rPr lang="es-ES" sz="1600" b="1" i="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Conceptos trascendentes y contenidos con las diferentes áreas de trabajo, compromiso compartido, información y comunicación,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objetivas puntuales y comunes, disposición al aprendizaje continuo.</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i="0" kern="1200" dirty="0">
                          <a:solidFill>
                            <a:schemeClr val="tx1"/>
                          </a:solidFill>
                          <a:effectLst/>
                          <a:latin typeface="Cooper Black" panose="0208090404030B020404" pitchFamily="18" charset="0"/>
                          <a:ea typeface="+mn-ea"/>
                          <a:cs typeface="+mn-cs"/>
                        </a:rPr>
                        <a:t>● Eliminar la postura del docente controlador, pues es un monitor pero no es el único que dirige.</a:t>
                      </a:r>
                      <a:endParaRPr lang="es-MX" sz="1600" i="0" kern="1200" dirty="0">
                        <a:solidFill>
                          <a:schemeClr val="tx1"/>
                        </a:solidFill>
                        <a:effectLst/>
                        <a:latin typeface="Cooper Black" panose="0208090404030B020404" pitchFamily="18" charset="0"/>
                        <a:ea typeface="+mn-ea"/>
                        <a:cs typeface="+mn-cs"/>
                      </a:endParaRPr>
                    </a:p>
                    <a:p>
                      <a:pPr algn="just"/>
                      <a:endParaRPr lang="es-MX" sz="1600" i="0" kern="1200" dirty="0">
                        <a:solidFill>
                          <a:schemeClr val="tx1"/>
                        </a:solidFill>
                        <a:effectLst/>
                        <a:latin typeface="Cooper Black" panose="0208090404030B020404" pitchFamily="18" charset="0"/>
                        <a:ea typeface="+mn-ea"/>
                        <a:cs typeface="+mn-cs"/>
                      </a:endParaRPr>
                    </a:p>
                    <a:p>
                      <a:endParaRPr lang="es-MX" dirty="0"/>
                    </a:p>
                  </a:txBody>
                  <a:tcPr/>
                </a:tc>
                <a:extLst>
                  <a:ext uri="{0D108BD9-81ED-4DB2-BD59-A6C34878D82A}">
                    <a16:rowId xmlns:a16="http://schemas.microsoft.com/office/drawing/2014/main" val="1298808549"/>
                  </a:ext>
                </a:extLst>
              </a:tr>
            </a:tbl>
          </a:graphicData>
        </a:graphic>
      </p:graphicFrame>
    </p:spTree>
    <p:extLst>
      <p:ext uri="{BB962C8B-B14F-4D97-AF65-F5344CB8AC3E}">
        <p14:creationId xmlns:p14="http://schemas.microsoft.com/office/powerpoint/2010/main" val="1009527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79A31388-48F1-422A-8A77-C84AEE711243}"/>
              </a:ext>
            </a:extLst>
          </p:cNvPr>
          <p:cNvGraphicFramePr>
            <a:graphicFrameLocks noGrp="1"/>
          </p:cNvGraphicFramePr>
          <p:nvPr>
            <p:extLst>
              <p:ext uri="{D42A27DB-BD31-4B8C-83A1-F6EECF244321}">
                <p14:modId xmlns:p14="http://schemas.microsoft.com/office/powerpoint/2010/main" val="15011754"/>
              </p:ext>
            </p:extLst>
          </p:nvPr>
        </p:nvGraphicFramePr>
        <p:xfrm>
          <a:off x="397564" y="216084"/>
          <a:ext cx="11052314" cy="5730240"/>
        </p:xfrm>
        <a:graphic>
          <a:graphicData uri="http://schemas.openxmlformats.org/drawingml/2006/table">
            <a:tbl>
              <a:tblPr firstRow="1" bandRow="1">
                <a:tableStyleId>{5940675A-B579-460E-94D1-54222C63F5DA}</a:tableStyleId>
              </a:tblPr>
              <a:tblGrid>
                <a:gridCol w="5526157">
                  <a:extLst>
                    <a:ext uri="{9D8B030D-6E8A-4147-A177-3AD203B41FA5}">
                      <a16:colId xmlns:a16="http://schemas.microsoft.com/office/drawing/2014/main" val="2663526871"/>
                    </a:ext>
                  </a:extLst>
                </a:gridCol>
                <a:gridCol w="5526157">
                  <a:extLst>
                    <a:ext uri="{9D8B030D-6E8A-4147-A177-3AD203B41FA5}">
                      <a16:colId xmlns:a16="http://schemas.microsoft.com/office/drawing/2014/main" val="2984758863"/>
                    </a:ext>
                  </a:extLst>
                </a:gridCol>
              </a:tblGrid>
              <a:tr h="370840">
                <a:tc>
                  <a:txBody>
                    <a:bodyPr/>
                    <a:lstStyle/>
                    <a:p>
                      <a:pPr algn="just"/>
                      <a:r>
                        <a:rPr lang="es-ES" sz="1800" i="1" kern="1200" dirty="0">
                          <a:solidFill>
                            <a:schemeClr val="tx1"/>
                          </a:solidFill>
                          <a:effectLst/>
                          <a:latin typeface="+mn-lt"/>
                          <a:ea typeface="+mn-ea"/>
                          <a:cs typeface="+mn-cs"/>
                        </a:rPr>
                        <a:t> </a:t>
                      </a:r>
                      <a:r>
                        <a:rPr lang="es-ES" sz="1600" i="0" kern="1200" dirty="0">
                          <a:solidFill>
                            <a:schemeClr val="tx1"/>
                          </a:solidFill>
                          <a:effectLst/>
                          <a:latin typeface="Cooper Black" panose="0208090404030B020404" pitchFamily="18" charset="0"/>
                          <a:ea typeface="+mn-ea"/>
                          <a:cs typeface="+mn-cs"/>
                        </a:rPr>
                        <a:t>donde las asignaturas sean muy diferentes no pueda funcionar un trabajo interdisciplinario, pues un equipo formado por un arquitecto, un    psicólogo y un matemático puede encontrar muy significativo el  resultado.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La retroalimentación y la auto-experiencia se deben dejar por escrito para evidenciar los cambios logrados.</a:t>
                      </a:r>
                      <a:endParaRPr lang="es-MX" sz="1600" i="0" kern="1200" dirty="0">
                        <a:solidFill>
                          <a:schemeClr val="tx1"/>
                        </a:solidFill>
                        <a:effectLst/>
                        <a:latin typeface="Cooper Black" panose="0208090404030B020404" pitchFamily="18" charset="0"/>
                        <a:ea typeface="+mn-ea"/>
                        <a:cs typeface="+mn-cs"/>
                      </a:endParaRPr>
                    </a:p>
                    <a:p>
                      <a:pPr algn="just"/>
                      <a:r>
                        <a:rPr lang="es-ES" sz="1600" b="1" i="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p>
                      <a:pPr algn="just"/>
                      <a:r>
                        <a:rPr lang="es-ES" sz="1600" b="1" i="0" kern="1200" dirty="0">
                          <a:solidFill>
                            <a:schemeClr val="tx1"/>
                          </a:solidFill>
                          <a:effectLst/>
                          <a:latin typeface="Cooper Black" panose="0208090404030B020404" pitchFamily="18" charset="0"/>
                          <a:ea typeface="+mn-ea"/>
                          <a:cs typeface="+mn-cs"/>
                        </a:rPr>
                        <a:t>¿Cómo se pueden identificar los puntos de interacción que permitan una indagación, desde situaciones complejas o la problematización?</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Observar la realidad es el punto clave. El maestro es el primer investigador y debe entender las relaciones de los puntos que hacen la complejidad. El pensamiento crítico, el juego, el tema que tenga que ver con la cultura, con un contexto y que dé pie a investigación, propuestas, etc. Ya teniendo concepto debemos llegar a preguntas que no tengan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respuesta inmediata.</a:t>
                      </a:r>
                      <a:r>
                        <a:rPr lang="es-ES" sz="1600" b="1" i="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txBody>
                  <a:tcPr/>
                </a:tc>
                <a:tc>
                  <a:txBody>
                    <a:bodyPr/>
                    <a:lstStyle/>
                    <a:p>
                      <a:pPr algn="just"/>
                      <a:r>
                        <a:rPr lang="es-ES" sz="1600" i="0" kern="1200" dirty="0">
                          <a:solidFill>
                            <a:schemeClr val="tx1"/>
                          </a:solidFill>
                          <a:effectLst/>
                          <a:latin typeface="Cooper Black" panose="0208090404030B020404" pitchFamily="18" charset="0"/>
                          <a:ea typeface="+mn-ea"/>
                          <a:cs typeface="+mn-cs"/>
                        </a:rPr>
                        <a:t>● El docente se reta a seguir aprendiendo, a construir los procesos con los alumnos</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El proyecto es una obligación compartida</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Monitorear los portafolios de otras escuelas y así volver esta experiencia una oportunidad de aprender de los demás</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Enriquecer el proyecto usando los medios de comunicación para  enriquecer con las experiencias de otros expertos.</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Básicamente la Institucional, la docente o académica, las habilidades y actitudes, la interpersonal, sociocultural, la cultural, la edad, creencias, formación profesional entre otras.</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El mundo en sí funciona de manera interdisciplinaria. No vemos con una sola perspectiva las cosas que suceden en la realidad. ● Debemos tener disposición para el conocimiento. El modelo del profesor tradicional debe cambiar si se tiene disposición para otro  tipo de experiencias.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El alumno puede pensar en los contenidos, quienes los dieron, como ha sido el proceso y encontrar la verdad en todo.</a:t>
                      </a:r>
                      <a:endParaRPr lang="es-MX" sz="1600" i="0" kern="1200" dirty="0">
                        <a:solidFill>
                          <a:schemeClr val="tx1"/>
                        </a:solidFill>
                        <a:effectLst/>
                        <a:latin typeface="Cooper Black" panose="0208090404030B020404" pitchFamily="18" charset="0"/>
                        <a:ea typeface="+mn-ea"/>
                        <a:cs typeface="+mn-cs"/>
                      </a:endParaRPr>
                    </a:p>
                    <a:p>
                      <a:endParaRPr lang="es-MX" dirty="0"/>
                    </a:p>
                  </a:txBody>
                  <a:tcPr/>
                </a:tc>
                <a:extLst>
                  <a:ext uri="{0D108BD9-81ED-4DB2-BD59-A6C34878D82A}">
                    <a16:rowId xmlns:a16="http://schemas.microsoft.com/office/drawing/2014/main" val="3449916433"/>
                  </a:ext>
                </a:extLst>
              </a:tr>
            </a:tbl>
          </a:graphicData>
        </a:graphic>
      </p:graphicFrame>
    </p:spTree>
    <p:extLst>
      <p:ext uri="{BB962C8B-B14F-4D97-AF65-F5344CB8AC3E}">
        <p14:creationId xmlns:p14="http://schemas.microsoft.com/office/powerpoint/2010/main" val="4036211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C6E93462-5AE1-4641-A6BE-2C53EA7196B2}"/>
              </a:ext>
            </a:extLst>
          </p:cNvPr>
          <p:cNvGraphicFramePr>
            <a:graphicFrameLocks noGrp="1"/>
          </p:cNvGraphicFramePr>
          <p:nvPr>
            <p:extLst>
              <p:ext uri="{D42A27DB-BD31-4B8C-83A1-F6EECF244321}">
                <p14:modId xmlns:p14="http://schemas.microsoft.com/office/powerpoint/2010/main" val="77747223"/>
              </p:ext>
            </p:extLst>
          </p:nvPr>
        </p:nvGraphicFramePr>
        <p:xfrm>
          <a:off x="331305" y="414866"/>
          <a:ext cx="11105322" cy="6065520"/>
        </p:xfrm>
        <a:graphic>
          <a:graphicData uri="http://schemas.openxmlformats.org/drawingml/2006/table">
            <a:tbl>
              <a:tblPr firstRow="1" bandRow="1">
                <a:tableStyleId>{5940675A-B579-460E-94D1-54222C63F5DA}</a:tableStyleId>
              </a:tblPr>
              <a:tblGrid>
                <a:gridCol w="6321286">
                  <a:extLst>
                    <a:ext uri="{9D8B030D-6E8A-4147-A177-3AD203B41FA5}">
                      <a16:colId xmlns:a16="http://schemas.microsoft.com/office/drawing/2014/main" val="652845650"/>
                    </a:ext>
                  </a:extLst>
                </a:gridCol>
                <a:gridCol w="4784036">
                  <a:extLst>
                    <a:ext uri="{9D8B030D-6E8A-4147-A177-3AD203B41FA5}">
                      <a16:colId xmlns:a16="http://schemas.microsoft.com/office/drawing/2014/main" val="2264838309"/>
                    </a:ext>
                  </a:extLst>
                </a:gridCol>
              </a:tblGrid>
              <a:tr h="370840">
                <a:tc>
                  <a:txBody>
                    <a:bodyPr/>
                    <a:lstStyle/>
                    <a:p>
                      <a:pPr algn="just"/>
                      <a:r>
                        <a:rPr lang="es-ES" sz="1600" i="0" kern="1200" dirty="0">
                          <a:solidFill>
                            <a:schemeClr val="tx1"/>
                          </a:solidFill>
                          <a:effectLst/>
                          <a:latin typeface="Cooper Black" panose="0208090404030B020404" pitchFamily="18" charset="0"/>
                          <a:ea typeface="+mn-ea"/>
                          <a:cs typeface="+mn-cs"/>
                        </a:rPr>
                        <a:t>● Reconocer que no con todos los puntos se pueden indagar.</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El docente debe entender la complejidad de la problematización.</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Existen varias formas de transmitir el conocimiento, de indagar, de </a:t>
                      </a:r>
                      <a:r>
                        <a:rPr lang="es-ES" sz="1600" i="0" kern="1200" dirty="0" err="1">
                          <a:solidFill>
                            <a:schemeClr val="tx1"/>
                          </a:solidFill>
                          <a:effectLst/>
                          <a:latin typeface="Cooper Black" panose="0208090404030B020404" pitchFamily="18" charset="0"/>
                          <a:ea typeface="+mn-ea"/>
                          <a:cs typeface="+mn-cs"/>
                        </a:rPr>
                        <a:t>accesar</a:t>
                      </a:r>
                      <a:r>
                        <a:rPr lang="es-ES" sz="1600" i="0" kern="1200" dirty="0">
                          <a:solidFill>
                            <a:schemeClr val="tx1"/>
                          </a:solidFill>
                          <a:effectLst/>
                          <a:latin typeface="Cooper Black" panose="0208090404030B020404" pitchFamily="18" charset="0"/>
                          <a:ea typeface="+mn-ea"/>
                          <a:cs typeface="+mn-cs"/>
                        </a:rPr>
                        <a:t> al conocimiento.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El docente deberá entender que el conocimiento no está acabado.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Cuestionar de donde surge la propuesta curricular, las cuales deben brindar al alumnado lo mínimo para comprender la realidad del mismo.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Toda vez que se ha logrado el consenso multidisciplinario de la forma de abordad un contenido o tema en particular y dado que la realidad es cambiante, compleja y multifactorial, entonces cada participante establecerá lo máximos o mínimos críticos que afectarán al proceso de </a:t>
                      </a:r>
                      <a:r>
                        <a:rPr lang="es-ES" sz="1800" i="1" kern="1200" dirty="0">
                          <a:solidFill>
                            <a:schemeClr val="tx1"/>
                          </a:solidFill>
                          <a:effectLst/>
                          <a:latin typeface="+mn-lt"/>
                          <a:ea typeface="+mn-ea"/>
                          <a:cs typeface="+mn-cs"/>
                        </a:rPr>
                        <a:t> </a:t>
                      </a:r>
                      <a:r>
                        <a:rPr lang="es-ES" sz="1600" i="0" kern="1200" dirty="0">
                          <a:solidFill>
                            <a:schemeClr val="tx1"/>
                          </a:solidFill>
                          <a:effectLst/>
                          <a:latin typeface="Cooper Black" panose="0208090404030B020404" pitchFamily="18" charset="0"/>
                          <a:ea typeface="+mn-ea"/>
                          <a:cs typeface="+mn-cs"/>
                        </a:rPr>
                        <a:t>trabajo y con ello se estará previniendo los desvíos al objetivo establecidos, todo ello desde un pensamiento crítico</a:t>
                      </a:r>
                      <a:r>
                        <a:rPr lang="es-ES" sz="1800" i="1" kern="1200" dirty="0">
                          <a:solidFill>
                            <a:schemeClr val="tx1"/>
                          </a:solidFill>
                          <a:effectLst/>
                          <a:latin typeface="+mn-lt"/>
                          <a:ea typeface="+mn-ea"/>
                          <a:cs typeface="+mn-cs"/>
                        </a:rPr>
                        <a:t>. </a:t>
                      </a:r>
                    </a:p>
                    <a:p>
                      <a:pPr algn="just"/>
                      <a:endParaRPr lang="es-ES" sz="1800" i="1"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b="1" i="0" kern="1200" dirty="0">
                          <a:solidFill>
                            <a:schemeClr val="tx1"/>
                          </a:solidFill>
                          <a:effectLst/>
                          <a:latin typeface="Cooper Black" panose="0208090404030B020404" pitchFamily="18" charset="0"/>
                          <a:ea typeface="+mn-ea"/>
                          <a:cs typeface="+mn-cs"/>
                        </a:rPr>
                        <a:t>¿En qué debemos  poner atención, para saber si  es necesario hacer cambios en el  trabajo diario que ya realizamos?</a:t>
                      </a:r>
                      <a:endParaRPr lang="es-MX" sz="1600" i="0" kern="1200" dirty="0">
                        <a:solidFill>
                          <a:schemeClr val="tx1"/>
                        </a:solidFill>
                        <a:effectLst/>
                        <a:latin typeface="Cooper Black" panose="0208090404030B020404" pitchFamily="18" charset="0"/>
                        <a:ea typeface="+mn-ea"/>
                        <a:cs typeface="+mn-cs"/>
                      </a:endParaRPr>
                    </a:p>
                    <a:p>
                      <a:pPr algn="just"/>
                      <a:endParaRPr lang="es-MX" sz="1600" i="0" kern="1200" dirty="0">
                        <a:solidFill>
                          <a:schemeClr val="tx1"/>
                        </a:solidFill>
                        <a:effectLst/>
                        <a:latin typeface="Cooper Black" panose="0208090404030B020404" pitchFamily="18" charset="0"/>
                        <a:ea typeface="+mn-ea"/>
                        <a:cs typeface="+mn-cs"/>
                      </a:endParaRPr>
                    </a:p>
                    <a:p>
                      <a:endParaRPr lang="es-MX" dirty="0"/>
                    </a:p>
                  </a:txBody>
                  <a:tcPr/>
                </a:tc>
                <a:tc>
                  <a:txBody>
                    <a:bodyPr/>
                    <a:lstStyle/>
                    <a:p>
                      <a:pPr algn="just"/>
                      <a:r>
                        <a:rPr lang="es-ES" sz="1600" i="0" kern="1200" dirty="0">
                          <a:solidFill>
                            <a:schemeClr val="tx1"/>
                          </a:solidFill>
                          <a:effectLst/>
                          <a:latin typeface="Cooper Black" panose="0208090404030B020404" pitchFamily="18" charset="0"/>
                          <a:ea typeface="+mn-ea"/>
                          <a:cs typeface="+mn-cs"/>
                        </a:rPr>
                        <a:t>● Darles a los maestros modelos de éxito de lo que quieren para su  institución es parte de la transformación educativa.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“Aprender a pensar a partir de lo que piensa el otro”.</a:t>
                      </a:r>
                      <a:endParaRPr lang="es-MX" sz="1600" i="0" kern="1200" dirty="0">
                        <a:solidFill>
                          <a:schemeClr val="tx1"/>
                        </a:solidFill>
                        <a:effectLst/>
                        <a:latin typeface="Cooper Black" panose="0208090404030B020404" pitchFamily="18" charset="0"/>
                        <a:ea typeface="+mn-ea"/>
                        <a:cs typeface="+mn-cs"/>
                      </a:endParaRPr>
                    </a:p>
                    <a:p>
                      <a:endParaRPr lang="es-MX" dirty="0"/>
                    </a:p>
                  </a:txBody>
                  <a:tcPr/>
                </a:tc>
                <a:extLst>
                  <a:ext uri="{0D108BD9-81ED-4DB2-BD59-A6C34878D82A}">
                    <a16:rowId xmlns:a16="http://schemas.microsoft.com/office/drawing/2014/main" val="1850511324"/>
                  </a:ext>
                </a:extLst>
              </a:tr>
            </a:tbl>
          </a:graphicData>
        </a:graphic>
      </p:graphicFrame>
    </p:spTree>
    <p:extLst>
      <p:ext uri="{BB962C8B-B14F-4D97-AF65-F5344CB8AC3E}">
        <p14:creationId xmlns:p14="http://schemas.microsoft.com/office/powerpoint/2010/main" val="2381238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E38289CF-CB65-44F3-AB00-659B8607E4A7}"/>
              </a:ext>
            </a:extLst>
          </p:cNvPr>
          <p:cNvGraphicFramePr>
            <a:graphicFrameLocks noGrp="1"/>
          </p:cNvGraphicFramePr>
          <p:nvPr>
            <p:extLst>
              <p:ext uri="{D42A27DB-BD31-4B8C-83A1-F6EECF244321}">
                <p14:modId xmlns:p14="http://schemas.microsoft.com/office/powerpoint/2010/main" val="4126664997"/>
              </p:ext>
            </p:extLst>
          </p:nvPr>
        </p:nvGraphicFramePr>
        <p:xfrm>
          <a:off x="331304" y="152400"/>
          <a:ext cx="10827026" cy="5974080"/>
        </p:xfrm>
        <a:graphic>
          <a:graphicData uri="http://schemas.openxmlformats.org/drawingml/2006/table">
            <a:tbl>
              <a:tblPr firstRow="1" bandRow="1">
                <a:tableStyleId>{5940675A-B579-460E-94D1-54222C63F5DA}</a:tableStyleId>
              </a:tblPr>
              <a:tblGrid>
                <a:gridCol w="6798366">
                  <a:extLst>
                    <a:ext uri="{9D8B030D-6E8A-4147-A177-3AD203B41FA5}">
                      <a16:colId xmlns:a16="http://schemas.microsoft.com/office/drawing/2014/main" val="1977532250"/>
                    </a:ext>
                  </a:extLst>
                </a:gridCol>
                <a:gridCol w="4028660">
                  <a:extLst>
                    <a:ext uri="{9D8B030D-6E8A-4147-A177-3AD203B41FA5}">
                      <a16:colId xmlns:a16="http://schemas.microsoft.com/office/drawing/2014/main" val="3597808955"/>
                    </a:ext>
                  </a:extLst>
                </a:gridCol>
              </a:tblGrid>
              <a:tr h="370840">
                <a:tc>
                  <a:txBody>
                    <a:bodyPr/>
                    <a:lstStyle/>
                    <a:p>
                      <a:pPr algn="just"/>
                      <a:r>
                        <a:rPr lang="es-ES" sz="1600" i="0" kern="1200" dirty="0">
                          <a:solidFill>
                            <a:schemeClr val="tx1"/>
                          </a:solidFill>
                          <a:effectLst/>
                          <a:latin typeface="Cooper Black" panose="0208090404030B020404" pitchFamily="18" charset="0"/>
                          <a:ea typeface="+mn-ea"/>
                          <a:cs typeface="+mn-cs"/>
                        </a:rPr>
                        <a:t> ●Debemos pensar siempre durante el proceso que no hay un solo camino para llegar a las respuestas. El proyecto interdisciplinario va cambiando    según lo que se vaya obteniendo. De acuerdo a los resultados el proyecto va cambiando. El proyecto por lo tanto debe ser flexible.</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En saber si lo que expone es plenamente pertinente y puede realizarse por el grupo interdisciplinario y facilita la indagación del conocimiento por parte de todos los participantes.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p>
                      <a:pPr algn="just"/>
                      <a:r>
                        <a:rPr lang="es-ES" sz="1600" b="1" i="0" kern="1200" dirty="0">
                          <a:solidFill>
                            <a:schemeClr val="tx1"/>
                          </a:solidFill>
                          <a:effectLst/>
                          <a:latin typeface="Cooper Black" panose="0208090404030B020404" pitchFamily="18" charset="0"/>
                          <a:ea typeface="+mn-ea"/>
                          <a:cs typeface="+mn-cs"/>
                        </a:rPr>
                        <a:t>¿Cómo beneficia al aprendizaje el trabajo interdisciplinario?</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a:t>
                      </a:r>
                      <a:endParaRPr lang="es-MX" sz="1600" i="0" kern="1200" dirty="0">
                        <a:solidFill>
                          <a:schemeClr val="tx1"/>
                        </a:solidFill>
                        <a:effectLst/>
                        <a:latin typeface="Cooper Black" panose="0208090404030B020404" pitchFamily="18" charset="0"/>
                        <a:ea typeface="+mn-ea"/>
                        <a:cs typeface="+mn-cs"/>
                      </a:endParaRPr>
                    </a:p>
                    <a:p>
                      <a:pPr algn="just"/>
                      <a:r>
                        <a:rPr lang="es-ES" sz="1600" i="0" kern="1200" dirty="0">
                          <a:solidFill>
                            <a:schemeClr val="tx1"/>
                          </a:solidFill>
                          <a:effectLst/>
                          <a:latin typeface="Cooper Black" panose="0208090404030B020404" pitchFamily="18" charset="0"/>
                          <a:ea typeface="+mn-ea"/>
                          <a:cs typeface="+mn-cs"/>
                        </a:rPr>
                        <a:t>● Ayuda a la solución de problemas,</a:t>
                      </a:r>
                      <a:r>
                        <a:rPr lang="es-ES" sz="1600" b="1" i="0" kern="1200" dirty="0">
                          <a:solidFill>
                            <a:schemeClr val="tx1"/>
                          </a:solidFill>
                          <a:effectLst/>
                          <a:latin typeface="Cooper Black" panose="0208090404030B020404" pitchFamily="18" charset="0"/>
                          <a:ea typeface="+mn-ea"/>
                          <a:cs typeface="+mn-cs"/>
                        </a:rPr>
                        <a:t> </a:t>
                      </a:r>
                      <a:r>
                        <a:rPr lang="es-ES" sz="1600" i="0" kern="1200" dirty="0">
                          <a:solidFill>
                            <a:schemeClr val="tx1"/>
                          </a:solidFill>
                          <a:effectLst/>
                          <a:latin typeface="Cooper Black" panose="0208090404030B020404" pitchFamily="18" charset="0"/>
                          <a:ea typeface="+mn-ea"/>
                          <a:cs typeface="+mn-cs"/>
                        </a:rPr>
                        <a:t>se fortalecen los aprendizajes, se da énfasis a procesos de </a:t>
                      </a:r>
                      <a:r>
                        <a:rPr lang="es-ES" sz="1600" i="0" kern="1200" dirty="0" err="1">
                          <a:solidFill>
                            <a:schemeClr val="tx1"/>
                          </a:solidFill>
                          <a:effectLst/>
                          <a:latin typeface="Cooper Black" panose="0208090404030B020404" pitchFamily="18" charset="0"/>
                          <a:ea typeface="+mn-ea"/>
                          <a:cs typeface="+mn-cs"/>
                        </a:rPr>
                        <a:t>indagación,fomenta</a:t>
                      </a:r>
                      <a:r>
                        <a:rPr lang="es-ES" sz="1600" i="0" kern="1200" dirty="0">
                          <a:solidFill>
                            <a:schemeClr val="tx1"/>
                          </a:solidFill>
                          <a:effectLst/>
                          <a:latin typeface="Cooper Black" panose="0208090404030B020404" pitchFamily="18" charset="0"/>
                          <a:ea typeface="+mn-ea"/>
                          <a:cs typeface="+mn-cs"/>
                        </a:rPr>
                        <a:t> el pensamiento crítico, el obtener información y analizarla, la toma de decisiones, ayuda a establecer relaciones entre las asignaturas y no verlas como contenidos aislados sin conexión, fomenta la innovación, conocer la realidad de    diferentes contextos, busca respuestas a través de la reflexión, interrelaciona herramientas de diferentes materias, generar otros espacios de aprendizaje. Se le da importancia a los conceptos no solo los contenidos Y todos eso elementos son básicos para el aprendizaje; para la adquisición de conocimientos.</a:t>
                      </a:r>
                      <a:endParaRPr lang="es-MX" sz="1600" i="0" kern="1200" dirty="0">
                        <a:solidFill>
                          <a:schemeClr val="tx1"/>
                        </a:solidFill>
                        <a:effectLst/>
                        <a:latin typeface="Cooper Black" panose="0208090404030B020404" pitchFamily="18" charset="0"/>
                        <a:ea typeface="+mn-ea"/>
                        <a:cs typeface="+mn-cs"/>
                      </a:endParaRPr>
                    </a:p>
                    <a:p>
                      <a:endParaRPr lang="es-MX" dirty="0"/>
                    </a:p>
                  </a:txBody>
                  <a:tcPr/>
                </a:tc>
                <a:tc>
                  <a:txBody>
                    <a:bodyPr/>
                    <a:lstStyle/>
                    <a:p>
                      <a:endParaRPr lang="es-MX" dirty="0"/>
                    </a:p>
                  </a:txBody>
                  <a:tcPr/>
                </a:tc>
                <a:extLst>
                  <a:ext uri="{0D108BD9-81ED-4DB2-BD59-A6C34878D82A}">
                    <a16:rowId xmlns:a16="http://schemas.microsoft.com/office/drawing/2014/main" val="1473019951"/>
                  </a:ext>
                </a:extLst>
              </a:tr>
            </a:tbl>
          </a:graphicData>
        </a:graphic>
      </p:graphicFrame>
    </p:spTree>
    <p:extLst>
      <p:ext uri="{BB962C8B-B14F-4D97-AF65-F5344CB8AC3E}">
        <p14:creationId xmlns:p14="http://schemas.microsoft.com/office/powerpoint/2010/main" val="4051546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9A94B90-45D4-4F2E-9064-9ECF5845B3C3}"/>
              </a:ext>
            </a:extLst>
          </p:cNvPr>
          <p:cNvSpPr txBox="1"/>
          <p:nvPr/>
        </p:nvSpPr>
        <p:spPr>
          <a:xfrm>
            <a:off x="278295" y="437322"/>
            <a:ext cx="11052313" cy="2708434"/>
          </a:xfrm>
          <a:prstGeom prst="rect">
            <a:avLst/>
          </a:prstGeom>
          <a:noFill/>
        </p:spPr>
        <p:txBody>
          <a:bodyPr wrap="square" rtlCol="0">
            <a:spAutoFit/>
          </a:bodyPr>
          <a:lstStyle/>
          <a:p>
            <a:pPr algn="just"/>
            <a:r>
              <a:rPr lang="es-MX" sz="1400" dirty="0">
                <a:latin typeface="Cooper Black" panose="0208090404030B020404" pitchFamily="18" charset="0"/>
              </a:rPr>
              <a:t>Introducción y/o justificación del proyecto.</a:t>
            </a:r>
          </a:p>
          <a:p>
            <a:pPr algn="just"/>
            <a:endParaRPr lang="es-MX" sz="1400" dirty="0">
              <a:latin typeface="Cooper Black" panose="0208090404030B020404" pitchFamily="18" charset="0"/>
            </a:endParaRPr>
          </a:p>
          <a:p>
            <a:pPr algn="just"/>
            <a:r>
              <a:rPr lang="es-MX" sz="1400" dirty="0">
                <a:latin typeface="Cooper Black" panose="0208090404030B020404" pitchFamily="18" charset="0"/>
              </a:rPr>
              <a:t>En los centros escolares de nivel medio superior es común que los jóvenes que cursan el nivel bachillerato consideren que para una adecuada socialización y la construcción de círculos de amistad es necesario el consumo de bebidas alcohólicas.</a:t>
            </a:r>
          </a:p>
          <a:p>
            <a:pPr algn="just"/>
            <a:endParaRPr lang="es-MX" sz="1400" dirty="0">
              <a:latin typeface="Cooper Black" panose="0208090404030B020404" pitchFamily="18" charset="0"/>
            </a:endParaRPr>
          </a:p>
          <a:p>
            <a:pPr algn="just"/>
            <a:r>
              <a:rPr lang="es-MX" sz="1400" dirty="0">
                <a:latin typeface="Cooper Black" panose="0208090404030B020404" pitchFamily="18" charset="0"/>
              </a:rPr>
              <a:t>El consumo de bebidas embriagantes ha sido un común de la población estudiantil que cursa el nivel medio superior, ya sea como una forma de expresión de libertad, rebeldía o por fenómeno cultural.</a:t>
            </a:r>
          </a:p>
          <a:p>
            <a:pPr algn="just"/>
            <a:endParaRPr lang="es-MX" sz="1400" dirty="0">
              <a:latin typeface="Cooper Black" panose="0208090404030B020404" pitchFamily="18" charset="0"/>
            </a:endParaRPr>
          </a:p>
          <a:p>
            <a:pPr algn="just"/>
            <a:r>
              <a:rPr lang="es-MX" sz="1400" dirty="0">
                <a:latin typeface="Cooper Black" panose="0208090404030B020404" pitchFamily="18" charset="0"/>
              </a:rPr>
              <a:t>El alcoholismo es un problema  social que influye en el ámbito laboral, social y personal de los adolescentes y que deriva en muchos casos en violencia de diversos tipos.</a:t>
            </a:r>
          </a:p>
          <a:p>
            <a:pPr algn="just"/>
            <a:endParaRPr lang="es-MX" sz="1400" dirty="0">
              <a:latin typeface="Cooper Black" panose="0208090404030B020404" pitchFamily="18" charset="0"/>
            </a:endParaRPr>
          </a:p>
          <a:p>
            <a:pPr algn="just"/>
            <a:r>
              <a:rPr lang="es-MX" sz="1400" dirty="0">
                <a:latin typeface="Cooper Black" panose="0208090404030B020404" pitchFamily="18" charset="0"/>
              </a:rPr>
              <a:t>II. Intención.</a:t>
            </a:r>
            <a:r>
              <a:rPr lang="es-MX" sz="1600" dirty="0"/>
              <a:t> </a:t>
            </a:r>
          </a:p>
        </p:txBody>
      </p:sp>
      <p:graphicFrame>
        <p:nvGraphicFramePr>
          <p:cNvPr id="5" name="Tabla 4">
            <a:extLst>
              <a:ext uri="{FF2B5EF4-FFF2-40B4-BE49-F238E27FC236}">
                <a16:creationId xmlns:a16="http://schemas.microsoft.com/office/drawing/2014/main" id="{6D843694-E6EE-4BBD-B49E-481361CFF5AD}"/>
              </a:ext>
            </a:extLst>
          </p:cNvPr>
          <p:cNvGraphicFramePr>
            <a:graphicFrameLocks noGrp="1"/>
          </p:cNvGraphicFramePr>
          <p:nvPr>
            <p:extLst>
              <p:ext uri="{D42A27DB-BD31-4B8C-83A1-F6EECF244321}">
                <p14:modId xmlns:p14="http://schemas.microsoft.com/office/powerpoint/2010/main" val="959181779"/>
              </p:ext>
            </p:extLst>
          </p:nvPr>
        </p:nvGraphicFramePr>
        <p:xfrm>
          <a:off x="278295" y="3240373"/>
          <a:ext cx="11052313" cy="2382520"/>
        </p:xfrm>
        <a:graphic>
          <a:graphicData uri="http://schemas.openxmlformats.org/drawingml/2006/table">
            <a:tbl>
              <a:tblPr firstRow="1" bandRow="1">
                <a:tableStyleId>{5940675A-B579-460E-94D1-54222C63F5DA}</a:tableStyleId>
              </a:tblPr>
              <a:tblGrid>
                <a:gridCol w="1656930">
                  <a:extLst>
                    <a:ext uri="{9D8B030D-6E8A-4147-A177-3AD203B41FA5}">
                      <a16:colId xmlns:a16="http://schemas.microsoft.com/office/drawing/2014/main" val="3277735196"/>
                    </a:ext>
                  </a:extLst>
                </a:gridCol>
                <a:gridCol w="4062001">
                  <a:extLst>
                    <a:ext uri="{9D8B030D-6E8A-4147-A177-3AD203B41FA5}">
                      <a16:colId xmlns:a16="http://schemas.microsoft.com/office/drawing/2014/main" val="842851367"/>
                    </a:ext>
                  </a:extLst>
                </a:gridCol>
                <a:gridCol w="2570303">
                  <a:extLst>
                    <a:ext uri="{9D8B030D-6E8A-4147-A177-3AD203B41FA5}">
                      <a16:colId xmlns:a16="http://schemas.microsoft.com/office/drawing/2014/main" val="1672783025"/>
                    </a:ext>
                  </a:extLst>
                </a:gridCol>
                <a:gridCol w="2763079">
                  <a:extLst>
                    <a:ext uri="{9D8B030D-6E8A-4147-A177-3AD203B41FA5}">
                      <a16:colId xmlns:a16="http://schemas.microsoft.com/office/drawing/2014/main" val="2468532950"/>
                    </a:ext>
                  </a:extLst>
                </a:gridCol>
              </a:tblGrid>
              <a:tr h="370840">
                <a:tc>
                  <a:txBody>
                    <a:bodyPr/>
                    <a:lstStyle/>
                    <a:p>
                      <a:pPr algn="ctr"/>
                      <a:r>
                        <a:rPr lang="es-MX" sz="1400" dirty="0">
                          <a:latin typeface="Cooper Black" panose="0208090404030B020404" pitchFamily="18" charset="0"/>
                        </a:rPr>
                        <a:t>Explicación</a:t>
                      </a:r>
                    </a:p>
                  </a:txBody>
                  <a:tcPr/>
                </a:tc>
                <a:tc>
                  <a:txBody>
                    <a:bodyPr/>
                    <a:lstStyle/>
                    <a:p>
                      <a:pPr algn="ctr"/>
                      <a:r>
                        <a:rPr lang="es-MX" sz="1400" dirty="0">
                          <a:latin typeface="Cooper Black" panose="0208090404030B020404" pitchFamily="18" charset="0"/>
                        </a:rPr>
                        <a:t>Como resolver el problema</a:t>
                      </a:r>
                    </a:p>
                  </a:txBody>
                  <a:tcPr/>
                </a:tc>
                <a:tc>
                  <a:txBody>
                    <a:bodyPr/>
                    <a:lstStyle/>
                    <a:p>
                      <a:pPr algn="ctr"/>
                      <a:r>
                        <a:rPr lang="es-MX" sz="1400" dirty="0">
                          <a:latin typeface="Cooper Black" panose="0208090404030B020404" pitchFamily="18" charset="0"/>
                        </a:rPr>
                        <a:t>Como optimizarlo</a:t>
                      </a:r>
                    </a:p>
                  </a:txBody>
                  <a:tcPr/>
                </a:tc>
                <a:tc>
                  <a:txBody>
                    <a:bodyPr/>
                    <a:lstStyle/>
                    <a:p>
                      <a:pPr algn="ctr"/>
                      <a:r>
                        <a:rPr lang="es-MX" sz="1400" dirty="0">
                          <a:latin typeface="Cooper Black" panose="0208090404030B020404" pitchFamily="18" charset="0"/>
                        </a:rPr>
                        <a:t>Como crear o innovar</a:t>
                      </a:r>
                    </a:p>
                  </a:txBody>
                  <a:tcPr/>
                </a:tc>
                <a:extLst>
                  <a:ext uri="{0D108BD9-81ED-4DB2-BD59-A6C34878D82A}">
                    <a16:rowId xmlns:a16="http://schemas.microsoft.com/office/drawing/2014/main" val="3272240651"/>
                  </a:ext>
                </a:extLst>
              </a:tr>
              <a:tr h="370840">
                <a:tc>
                  <a:txBody>
                    <a:bodyPr/>
                    <a:lstStyle/>
                    <a:p>
                      <a:pPr algn="just"/>
                      <a:r>
                        <a:rPr lang="es-MX" sz="1400" dirty="0">
                          <a:latin typeface="Cooper Black" panose="0208090404030B020404" pitchFamily="18" charset="0"/>
                        </a:rPr>
                        <a:t>Un tema que los alumnos desean abordar, pero no saben como</a:t>
                      </a:r>
                    </a:p>
                  </a:txBody>
                  <a:tcPr/>
                </a:tc>
                <a:tc>
                  <a:txBody>
                    <a:bodyPr/>
                    <a:lstStyle/>
                    <a:p>
                      <a:pPr algn="just"/>
                      <a:r>
                        <a:rPr lang="es-MX" sz="1400" dirty="0">
                          <a:latin typeface="Cooper Black" panose="0208090404030B020404" pitchFamily="18" charset="0"/>
                        </a:rPr>
                        <a:t>Se puede abordar a partir de ejemplos de vida personal y sociocultural. Al personalizar, se priorizan situaciones reales que en ocasiones no abordan en libros o revistas. La solución al problema esta en la generación de conciencia sobre las causas que originan el alcoholismo y las consecuencias que se presenta en el entorno del estudiante.</a:t>
                      </a:r>
                    </a:p>
                  </a:txBody>
                  <a:tcPr/>
                </a:tc>
                <a:tc>
                  <a:txBody>
                    <a:bodyPr/>
                    <a:lstStyle/>
                    <a:p>
                      <a:pPr algn="just"/>
                      <a:r>
                        <a:rPr lang="es-MX" sz="1400" dirty="0">
                          <a:latin typeface="Cooper Black" panose="0208090404030B020404" pitchFamily="18" charset="0"/>
                        </a:rPr>
                        <a:t>El trabajo en equipos facilita la obtención de información, la elaboración de herramientas para la obtención de datos y el levantamiento y exposición de resultados</a:t>
                      </a:r>
                    </a:p>
                  </a:txBody>
                  <a:tcPr/>
                </a:tc>
                <a:tc>
                  <a:txBody>
                    <a:bodyPr/>
                    <a:lstStyle/>
                    <a:p>
                      <a:pPr algn="just"/>
                      <a:r>
                        <a:rPr lang="es-MX" sz="1400" dirty="0">
                          <a:latin typeface="Cooper Black" panose="0208090404030B020404" pitchFamily="18" charset="0"/>
                        </a:rPr>
                        <a:t>Formar al interior del colegio grupos de teatro que aborden esta problemática desde diversos ángulos y adecuar la información para brindarla a los alumnos desde preescolar hasta bachillerato e inclusive a padres de familia</a:t>
                      </a:r>
                    </a:p>
                  </a:txBody>
                  <a:tcPr/>
                </a:tc>
                <a:extLst>
                  <a:ext uri="{0D108BD9-81ED-4DB2-BD59-A6C34878D82A}">
                    <a16:rowId xmlns:a16="http://schemas.microsoft.com/office/drawing/2014/main" val="724915359"/>
                  </a:ext>
                </a:extLst>
              </a:tr>
            </a:tbl>
          </a:graphicData>
        </a:graphic>
      </p:graphicFrame>
    </p:spTree>
    <p:extLst>
      <p:ext uri="{BB962C8B-B14F-4D97-AF65-F5344CB8AC3E}">
        <p14:creationId xmlns:p14="http://schemas.microsoft.com/office/powerpoint/2010/main" val="834810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311965" y="301438"/>
            <a:ext cx="9340795" cy="501675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endParaRPr lang="es-MX" dirty="0">
              <a:latin typeface="Cooper Black" panose="0208090404030B020404" pitchFamily="18" charset="0"/>
            </a:endParaRPr>
          </a:p>
          <a:p>
            <a:pPr algn="ctr"/>
            <a:endParaRPr lang="es-MX" dirty="0">
              <a:latin typeface="Cooper Black" panose="0208090404030B020404" pitchFamily="18" charset="0"/>
            </a:endParaRPr>
          </a:p>
          <a:p>
            <a:pPr algn="ctr"/>
            <a:endParaRPr lang="es-MX" dirty="0">
              <a:latin typeface="Cooper Black" panose="0208090404030B020404" pitchFamily="18" charset="0"/>
            </a:endParaRPr>
          </a:p>
          <a:p>
            <a:pPr algn="ctr"/>
            <a:endParaRPr lang="es-MX" dirty="0">
              <a:latin typeface="Cooper Black" panose="0208090404030B020404" pitchFamily="18" charset="0"/>
            </a:endParaRPr>
          </a:p>
          <a:p>
            <a:pPr algn="ctr"/>
            <a:r>
              <a:rPr lang="es-MX" sz="2000" dirty="0">
                <a:latin typeface="Cooper Black" panose="0208090404030B020404" pitchFamily="18" charset="0"/>
              </a:rPr>
              <a:t>NOMBRE DEL PROYECTO/PORTAFOLIO</a:t>
            </a:r>
          </a:p>
          <a:p>
            <a:pPr algn="ctr"/>
            <a:endParaRPr lang="es-MX" sz="2000" dirty="0">
              <a:latin typeface="Cooper Black" panose="0208090404030B020404" pitchFamily="18" charset="0"/>
            </a:endParaRPr>
          </a:p>
          <a:p>
            <a:pPr algn="just"/>
            <a:r>
              <a:rPr lang="es-MX" sz="2000" dirty="0">
                <a:latin typeface="Cooper Black" panose="0208090404030B020404" pitchFamily="18" charset="0"/>
              </a:rPr>
              <a:t>ABORDAR LA PROBLEMÁTICA QUE AQUEJA A UN GRAN PORCENTAJE DE NUESTROS ADOLECENTES EN EL ALCOHOLISMO, LO QUE CONLLEVA AL DETERIORO DE SUS VALORES Y LAS CONSECUENCIAS INMEDIATAS QUE ESTO REPRESENTA A LA SOCIEDAD </a:t>
            </a: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a:p>
            <a:pPr algn="ctr"/>
            <a:endParaRPr lang="es-MX" dirty="0">
              <a:latin typeface="Cooper Black" panose="0208090404030B020404" pitchFamily="18" charset="0"/>
            </a:endParaRPr>
          </a:p>
          <a:p>
            <a:pPr algn="ctr"/>
            <a:endParaRPr lang="es-MX" dirty="0">
              <a:latin typeface="Cooper Black" panose="0208090404030B020404" pitchFamily="18" charset="0"/>
            </a:endParaRPr>
          </a:p>
        </p:txBody>
      </p:sp>
    </p:spTree>
    <p:extLst>
      <p:ext uri="{BB962C8B-B14F-4D97-AF65-F5344CB8AC3E}">
        <p14:creationId xmlns:p14="http://schemas.microsoft.com/office/powerpoint/2010/main" val="3760359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5107727-362A-4E5A-A7E5-E31406344DF2}"/>
              </a:ext>
            </a:extLst>
          </p:cNvPr>
          <p:cNvSpPr txBox="1"/>
          <p:nvPr/>
        </p:nvSpPr>
        <p:spPr>
          <a:xfrm>
            <a:off x="821635" y="556591"/>
            <a:ext cx="10257182" cy="1169551"/>
          </a:xfrm>
          <a:prstGeom prst="rect">
            <a:avLst/>
          </a:prstGeom>
          <a:noFill/>
        </p:spPr>
        <p:txBody>
          <a:bodyPr wrap="square" rtlCol="0">
            <a:spAutoFit/>
          </a:bodyPr>
          <a:lstStyle/>
          <a:p>
            <a:r>
              <a:rPr lang="es-MX" sz="1400" dirty="0">
                <a:latin typeface="Cooper Black" panose="0208090404030B020404" pitchFamily="18" charset="0"/>
              </a:rPr>
              <a:t>OBJETIVO GENERAL:</a:t>
            </a:r>
          </a:p>
          <a:p>
            <a:r>
              <a:rPr lang="es-MX" sz="1400" dirty="0">
                <a:latin typeface="Cooper Black" panose="0208090404030B020404" pitchFamily="18" charset="0"/>
              </a:rPr>
              <a:t>Crear conciencia en el estudiantado a nivel general y el particular a los jóvenes de preparatoria del daño en su organismo y consecuencias sociales y familiares que trae consigo el alcoholismo.</a:t>
            </a:r>
          </a:p>
          <a:p>
            <a:endParaRPr lang="es-MX" sz="1400" dirty="0">
              <a:latin typeface="Cooper Black" panose="0208090404030B020404" pitchFamily="18" charset="0"/>
            </a:endParaRPr>
          </a:p>
          <a:p>
            <a:r>
              <a:rPr lang="es-MX" sz="1400" dirty="0">
                <a:latin typeface="Cooper Black" panose="0208090404030B020404" pitchFamily="18" charset="0"/>
              </a:rPr>
              <a:t>IV. Disciplinas involucradas en el trabajo interdisciplinario</a:t>
            </a:r>
            <a:endParaRPr lang="es-MX" dirty="0"/>
          </a:p>
        </p:txBody>
      </p:sp>
      <p:graphicFrame>
        <p:nvGraphicFramePr>
          <p:cNvPr id="5" name="Tabla 4">
            <a:extLst>
              <a:ext uri="{FF2B5EF4-FFF2-40B4-BE49-F238E27FC236}">
                <a16:creationId xmlns:a16="http://schemas.microsoft.com/office/drawing/2014/main" id="{4DABC65D-DE4C-4E47-BAC4-339A22F06F08}"/>
              </a:ext>
            </a:extLst>
          </p:cNvPr>
          <p:cNvGraphicFramePr>
            <a:graphicFrameLocks noGrp="1"/>
          </p:cNvGraphicFramePr>
          <p:nvPr>
            <p:extLst>
              <p:ext uri="{D42A27DB-BD31-4B8C-83A1-F6EECF244321}">
                <p14:modId xmlns:p14="http://schemas.microsoft.com/office/powerpoint/2010/main" val="1230903564"/>
              </p:ext>
            </p:extLst>
          </p:nvPr>
        </p:nvGraphicFramePr>
        <p:xfrm>
          <a:off x="932069" y="1939857"/>
          <a:ext cx="10544312" cy="3084546"/>
        </p:xfrm>
        <a:graphic>
          <a:graphicData uri="http://schemas.openxmlformats.org/drawingml/2006/table">
            <a:tbl>
              <a:tblPr firstRow="1" bandRow="1">
                <a:tableStyleId>{5940675A-B579-460E-94D1-54222C63F5DA}</a:tableStyleId>
              </a:tblPr>
              <a:tblGrid>
                <a:gridCol w="1811132">
                  <a:extLst>
                    <a:ext uri="{9D8B030D-6E8A-4147-A177-3AD203B41FA5}">
                      <a16:colId xmlns:a16="http://schemas.microsoft.com/office/drawing/2014/main" val="784973290"/>
                    </a:ext>
                  </a:extLst>
                </a:gridCol>
                <a:gridCol w="2849217">
                  <a:extLst>
                    <a:ext uri="{9D8B030D-6E8A-4147-A177-3AD203B41FA5}">
                      <a16:colId xmlns:a16="http://schemas.microsoft.com/office/drawing/2014/main" val="1065322503"/>
                    </a:ext>
                  </a:extLst>
                </a:gridCol>
                <a:gridCol w="3247885">
                  <a:extLst>
                    <a:ext uri="{9D8B030D-6E8A-4147-A177-3AD203B41FA5}">
                      <a16:colId xmlns:a16="http://schemas.microsoft.com/office/drawing/2014/main" val="678667012"/>
                    </a:ext>
                  </a:extLst>
                </a:gridCol>
                <a:gridCol w="2636078">
                  <a:extLst>
                    <a:ext uri="{9D8B030D-6E8A-4147-A177-3AD203B41FA5}">
                      <a16:colId xmlns:a16="http://schemas.microsoft.com/office/drawing/2014/main" val="1411811560"/>
                    </a:ext>
                  </a:extLst>
                </a:gridCol>
              </a:tblGrid>
              <a:tr h="342727">
                <a:tc>
                  <a:txBody>
                    <a:bodyPr/>
                    <a:lstStyle/>
                    <a:p>
                      <a:pPr algn="ctr"/>
                      <a:r>
                        <a:rPr lang="es-MX" sz="1400" dirty="0">
                          <a:latin typeface="Cooper Black" panose="0208090404030B020404" pitchFamily="18" charset="0"/>
                        </a:rPr>
                        <a:t>DISCIPLINAS</a:t>
                      </a:r>
                    </a:p>
                  </a:txBody>
                  <a:tcPr/>
                </a:tc>
                <a:tc>
                  <a:txBody>
                    <a:bodyPr/>
                    <a:lstStyle/>
                    <a:p>
                      <a:pPr algn="ctr"/>
                      <a:r>
                        <a:rPr lang="es-MX" sz="1400" dirty="0">
                          <a:latin typeface="Cooper Black" panose="0208090404030B020404" pitchFamily="18" charset="0"/>
                        </a:rPr>
                        <a:t>LITERATURA</a:t>
                      </a:r>
                    </a:p>
                  </a:txBody>
                  <a:tcPr/>
                </a:tc>
                <a:tc>
                  <a:txBody>
                    <a:bodyPr/>
                    <a:lstStyle/>
                    <a:p>
                      <a:pPr algn="ctr"/>
                      <a:r>
                        <a:rPr lang="es-MX" sz="1400" dirty="0">
                          <a:latin typeface="Cooper Black" panose="0208090404030B020404" pitchFamily="18" charset="0"/>
                        </a:rPr>
                        <a:t>FÍSICA</a:t>
                      </a:r>
                    </a:p>
                  </a:txBody>
                  <a:tcPr/>
                </a:tc>
                <a:tc>
                  <a:txBody>
                    <a:bodyPr/>
                    <a:lstStyle/>
                    <a:p>
                      <a:pPr algn="ctr"/>
                      <a:r>
                        <a:rPr lang="es-MX" sz="1400" dirty="0">
                          <a:latin typeface="Cooper Black" panose="0208090404030B020404" pitchFamily="18" charset="0"/>
                        </a:rPr>
                        <a:t>LÓGICA/ ÉTICA</a:t>
                      </a:r>
                    </a:p>
                  </a:txBody>
                  <a:tcPr/>
                </a:tc>
                <a:extLst>
                  <a:ext uri="{0D108BD9-81ED-4DB2-BD59-A6C34878D82A}">
                    <a16:rowId xmlns:a16="http://schemas.microsoft.com/office/drawing/2014/main" val="4184014906"/>
                  </a:ext>
                </a:extLst>
              </a:tr>
              <a:tr h="1113864">
                <a:tc>
                  <a:txBody>
                    <a:bodyPr/>
                    <a:lstStyle/>
                    <a:p>
                      <a:pPr algn="ctr"/>
                      <a:r>
                        <a:rPr lang="es-MX" sz="1400" dirty="0">
                          <a:latin typeface="Cooper Black" panose="0208090404030B020404" pitchFamily="18" charset="0"/>
                        </a:rPr>
                        <a:t>1. Contenidos</a:t>
                      </a:r>
                    </a:p>
                  </a:txBody>
                  <a:tcPr/>
                </a:tc>
                <a:tc>
                  <a:txBody>
                    <a:bodyPr/>
                    <a:lstStyle/>
                    <a:p>
                      <a:pPr algn="just"/>
                      <a:r>
                        <a:rPr lang="es-MX" sz="1400" dirty="0">
                          <a:latin typeface="Cooper Black" panose="0208090404030B020404" pitchFamily="18" charset="0"/>
                        </a:rPr>
                        <a:t>El texto argumentativo</a:t>
                      </a:r>
                    </a:p>
                    <a:p>
                      <a:pPr algn="just"/>
                      <a:r>
                        <a:rPr lang="es-MX" sz="1400" dirty="0">
                          <a:latin typeface="Cooper Black" panose="0208090404030B020404" pitchFamily="18" charset="0"/>
                        </a:rPr>
                        <a:t>Poesía vanguardista</a:t>
                      </a:r>
                    </a:p>
                    <a:p>
                      <a:pPr algn="just"/>
                      <a:r>
                        <a:rPr lang="es-MX" sz="1400" dirty="0">
                          <a:latin typeface="Cooper Black" panose="0208090404030B020404" pitchFamily="18" charset="0"/>
                        </a:rPr>
                        <a:t>Elaboración de carteles</a:t>
                      </a:r>
                    </a:p>
                    <a:p>
                      <a:pPr algn="just"/>
                      <a:r>
                        <a:rPr lang="es-MX" sz="1400" dirty="0">
                          <a:latin typeface="Cooper Black" panose="0208090404030B020404" pitchFamily="18" charset="0"/>
                        </a:rPr>
                        <a:t>Publicitarios</a:t>
                      </a:r>
                    </a:p>
                  </a:txBody>
                  <a:tcPr/>
                </a:tc>
                <a:tc>
                  <a:txBody>
                    <a:bodyPr/>
                    <a:lstStyle/>
                    <a:p>
                      <a:r>
                        <a:rPr lang="es-MX" sz="1400" dirty="0">
                          <a:latin typeface="Cooper Black" panose="0208090404030B020404" pitchFamily="18" charset="0"/>
                        </a:rPr>
                        <a:t>Estadísticas sobre enfermedades más comunes</a:t>
                      </a:r>
                    </a:p>
                  </a:txBody>
                  <a:tcPr/>
                </a:tc>
                <a:tc>
                  <a:txBody>
                    <a:bodyPr/>
                    <a:lstStyle/>
                    <a:p>
                      <a:r>
                        <a:rPr lang="es-MX" sz="1400" dirty="0">
                          <a:latin typeface="Cooper Black" panose="0208090404030B020404" pitchFamily="18" charset="0"/>
                        </a:rPr>
                        <a:t>Problemas éticos</a:t>
                      </a:r>
                    </a:p>
                  </a:txBody>
                  <a:tcPr/>
                </a:tc>
                <a:extLst>
                  <a:ext uri="{0D108BD9-81ED-4DB2-BD59-A6C34878D82A}">
                    <a16:rowId xmlns:a16="http://schemas.microsoft.com/office/drawing/2014/main" val="3315397091"/>
                  </a:ext>
                </a:extLst>
              </a:tr>
              <a:tr h="1627955">
                <a:tc>
                  <a:txBody>
                    <a:bodyPr/>
                    <a:lstStyle/>
                    <a:p>
                      <a:pPr algn="ctr"/>
                      <a:r>
                        <a:rPr lang="es-MX" sz="1400" dirty="0">
                          <a:latin typeface="Cooper Black" panose="0208090404030B020404" pitchFamily="18" charset="0"/>
                        </a:rPr>
                        <a:t>2. Conceptos clave trascendentales</a:t>
                      </a:r>
                    </a:p>
                  </a:txBody>
                  <a:tcPr/>
                </a:tc>
                <a:tc>
                  <a:txBody>
                    <a:bodyPr/>
                    <a:lstStyle/>
                    <a:p>
                      <a:r>
                        <a:rPr lang="es-MX" sz="1400" dirty="0">
                          <a:latin typeface="Cooper Black" panose="0208090404030B020404" pitchFamily="18" charset="0"/>
                        </a:rPr>
                        <a:t>Sustancia               Contextos</a:t>
                      </a:r>
                    </a:p>
                    <a:p>
                      <a:r>
                        <a:rPr lang="es-MX" sz="1400" dirty="0">
                          <a:latin typeface="Cooper Black" panose="0208090404030B020404" pitchFamily="18" charset="0"/>
                        </a:rPr>
                        <a:t>Porcentajes           Familia</a:t>
                      </a:r>
                    </a:p>
                    <a:p>
                      <a:r>
                        <a:rPr lang="es-MX" sz="1400" dirty="0">
                          <a:latin typeface="Cooper Black" panose="0208090404030B020404" pitchFamily="18" charset="0"/>
                        </a:rPr>
                        <a:t>Proyecto de vida</a:t>
                      </a:r>
                    </a:p>
                    <a:p>
                      <a:r>
                        <a:rPr lang="es-MX" sz="1400" dirty="0">
                          <a:latin typeface="Cooper Black" panose="0208090404030B020404" pitchFamily="18" charset="0"/>
                        </a:rPr>
                        <a:t>Adicción                Sociedad</a:t>
                      </a:r>
                    </a:p>
                    <a:p>
                      <a:r>
                        <a:rPr lang="es-MX" sz="1400" dirty="0">
                          <a:latin typeface="Cooper Black" panose="0208090404030B020404" pitchFamily="18" charset="0"/>
                        </a:rPr>
                        <a:t>Enfermedad   Comunicación     Autoestima</a:t>
                      </a:r>
                    </a:p>
                  </a:txBody>
                  <a:tcPr/>
                </a:tc>
                <a:tc>
                  <a:txBody>
                    <a:bodyPr/>
                    <a:lstStyle/>
                    <a:p>
                      <a:r>
                        <a:rPr lang="es-MX" sz="1400" dirty="0">
                          <a:latin typeface="Cooper Black" panose="0208090404030B020404" pitchFamily="18" charset="0"/>
                        </a:rPr>
                        <a:t>Índice de mortandad.</a:t>
                      </a:r>
                    </a:p>
                    <a:p>
                      <a:r>
                        <a:rPr lang="es-MX" sz="1400" dirty="0">
                          <a:latin typeface="Cooper Black" panose="0208090404030B020404" pitchFamily="18" charset="0"/>
                        </a:rPr>
                        <a:t>Accidentes de accidentes por efectos del alcohol</a:t>
                      </a:r>
                    </a:p>
                    <a:p>
                      <a:r>
                        <a:rPr lang="es-MX" sz="1400" dirty="0">
                          <a:latin typeface="Cooper Black" panose="0208090404030B020404" pitchFamily="18" charset="0"/>
                        </a:rPr>
                        <a:t>Pérdidas humanas</a:t>
                      </a:r>
                    </a:p>
                  </a:txBody>
                  <a:tcPr/>
                </a:tc>
                <a:tc>
                  <a:txBody>
                    <a:bodyPr/>
                    <a:lstStyle/>
                    <a:p>
                      <a:r>
                        <a:rPr lang="es-MX" sz="1400" dirty="0">
                          <a:latin typeface="Cooper Black" panose="0208090404030B020404" pitchFamily="18" charset="0"/>
                        </a:rPr>
                        <a:t>El tema de la moral</a:t>
                      </a:r>
                    </a:p>
                    <a:p>
                      <a:r>
                        <a:rPr lang="es-MX" sz="1400" dirty="0">
                          <a:latin typeface="Cooper Black" panose="0208090404030B020404" pitchFamily="18" charset="0"/>
                        </a:rPr>
                        <a:t>El ser humano visto desde diversos enfoques filosóficos</a:t>
                      </a:r>
                    </a:p>
                    <a:p>
                      <a:endParaRPr lang="es-MX" sz="1400" dirty="0">
                        <a:latin typeface="Cooper Black" panose="0208090404030B020404" pitchFamily="18" charset="0"/>
                      </a:endParaRPr>
                    </a:p>
                  </a:txBody>
                  <a:tcPr/>
                </a:tc>
                <a:extLst>
                  <a:ext uri="{0D108BD9-81ED-4DB2-BD59-A6C34878D82A}">
                    <a16:rowId xmlns:a16="http://schemas.microsoft.com/office/drawing/2014/main" val="1282645363"/>
                  </a:ext>
                </a:extLst>
              </a:tr>
            </a:tbl>
          </a:graphicData>
        </a:graphic>
      </p:graphicFrame>
    </p:spTree>
    <p:extLst>
      <p:ext uri="{BB962C8B-B14F-4D97-AF65-F5344CB8AC3E}">
        <p14:creationId xmlns:p14="http://schemas.microsoft.com/office/powerpoint/2010/main" val="1781233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F6CCF558-2D45-4036-B694-BBADBC6D7ADB}"/>
              </a:ext>
            </a:extLst>
          </p:cNvPr>
          <p:cNvGraphicFramePr>
            <a:graphicFrameLocks noGrp="1"/>
          </p:cNvGraphicFramePr>
          <p:nvPr>
            <p:extLst>
              <p:ext uri="{D42A27DB-BD31-4B8C-83A1-F6EECF244321}">
                <p14:modId xmlns:p14="http://schemas.microsoft.com/office/powerpoint/2010/main" val="2756388231"/>
              </p:ext>
            </p:extLst>
          </p:nvPr>
        </p:nvGraphicFramePr>
        <p:xfrm>
          <a:off x="407504" y="234951"/>
          <a:ext cx="10459279" cy="5482682"/>
        </p:xfrm>
        <a:graphic>
          <a:graphicData uri="http://schemas.openxmlformats.org/drawingml/2006/table">
            <a:tbl>
              <a:tblPr firstRow="1" bandRow="1">
                <a:tableStyleId>{5940675A-B579-460E-94D1-54222C63F5DA}</a:tableStyleId>
              </a:tblPr>
              <a:tblGrid>
                <a:gridCol w="1796526">
                  <a:extLst>
                    <a:ext uri="{9D8B030D-6E8A-4147-A177-3AD203B41FA5}">
                      <a16:colId xmlns:a16="http://schemas.microsoft.com/office/drawing/2014/main" val="937209889"/>
                    </a:ext>
                  </a:extLst>
                </a:gridCol>
                <a:gridCol w="2826240">
                  <a:extLst>
                    <a:ext uri="{9D8B030D-6E8A-4147-A177-3AD203B41FA5}">
                      <a16:colId xmlns:a16="http://schemas.microsoft.com/office/drawing/2014/main" val="2861327704"/>
                    </a:ext>
                  </a:extLst>
                </a:gridCol>
                <a:gridCol w="3221693">
                  <a:extLst>
                    <a:ext uri="{9D8B030D-6E8A-4147-A177-3AD203B41FA5}">
                      <a16:colId xmlns:a16="http://schemas.microsoft.com/office/drawing/2014/main" val="3713125246"/>
                    </a:ext>
                  </a:extLst>
                </a:gridCol>
                <a:gridCol w="2614820">
                  <a:extLst>
                    <a:ext uri="{9D8B030D-6E8A-4147-A177-3AD203B41FA5}">
                      <a16:colId xmlns:a16="http://schemas.microsoft.com/office/drawing/2014/main" val="3112495764"/>
                    </a:ext>
                  </a:extLst>
                </a:gridCol>
              </a:tblGrid>
              <a:tr h="1803299">
                <a:tc>
                  <a:txBody>
                    <a:bodyPr/>
                    <a:lstStyle/>
                    <a:p>
                      <a:pPr algn="ctr"/>
                      <a:r>
                        <a:rPr lang="es-MX" sz="1400" dirty="0">
                          <a:latin typeface="Cooper Black" panose="0208090404030B020404" pitchFamily="18" charset="0"/>
                        </a:rPr>
                        <a:t>3. Objetivos o propósitos alcanzados</a:t>
                      </a:r>
                    </a:p>
                  </a:txBody>
                  <a:tcPr/>
                </a:tc>
                <a:tc>
                  <a:txBody>
                    <a:bodyPr/>
                    <a:lstStyle/>
                    <a:p>
                      <a:pPr algn="just"/>
                      <a:endParaRPr lang="es-MX" sz="1400" dirty="0">
                        <a:latin typeface="Cooper Black" panose="0208090404030B020404" pitchFamily="18" charset="0"/>
                      </a:endParaRPr>
                    </a:p>
                  </a:txBody>
                  <a:tcPr/>
                </a:tc>
                <a:tc>
                  <a:txBody>
                    <a:bodyPr/>
                    <a:lstStyle/>
                    <a:p>
                      <a:pPr algn="just"/>
                      <a:r>
                        <a:rPr lang="es-MX" sz="1400" dirty="0">
                          <a:latin typeface="Cooper Black" panose="0208090404030B020404" pitchFamily="18" charset="0"/>
                        </a:rPr>
                        <a:t>Se pretende crear conciencia en los daños morales que se provoca a los familiares así como la perdida de vidas</a:t>
                      </a:r>
                    </a:p>
                  </a:txBody>
                  <a:tcPr/>
                </a:tc>
                <a:tc>
                  <a:txBody>
                    <a:bodyPr/>
                    <a:lstStyle/>
                    <a:p>
                      <a:pPr algn="just"/>
                      <a:r>
                        <a:rPr lang="es-MX" sz="1400" dirty="0">
                          <a:latin typeface="Cooper Black" panose="0208090404030B020404" pitchFamily="18" charset="0"/>
                        </a:rPr>
                        <a:t>Comprender y analizar las implicaciones éticas y morales que el abuso del alcohol tiene para el individuo.</a:t>
                      </a:r>
                    </a:p>
                    <a:p>
                      <a:pPr algn="just"/>
                      <a:r>
                        <a:rPr lang="es-MX" sz="1400" dirty="0">
                          <a:latin typeface="Cooper Black" panose="0208090404030B020404" pitchFamily="18" charset="0"/>
                        </a:rPr>
                        <a:t>Vincular el tema del alcohol con otras aspectos del comportamiento humano</a:t>
                      </a:r>
                    </a:p>
                  </a:txBody>
                  <a:tcPr/>
                </a:tc>
                <a:extLst>
                  <a:ext uri="{0D108BD9-81ED-4DB2-BD59-A6C34878D82A}">
                    <a16:rowId xmlns:a16="http://schemas.microsoft.com/office/drawing/2014/main" val="1416560364"/>
                  </a:ext>
                </a:extLst>
              </a:tr>
              <a:tr h="1803299">
                <a:tc>
                  <a:txBody>
                    <a:bodyPr/>
                    <a:lstStyle/>
                    <a:p>
                      <a:pPr algn="ctr"/>
                      <a:r>
                        <a:rPr lang="es-MX" sz="1400" dirty="0">
                          <a:latin typeface="Cooper Black" panose="0208090404030B020404" pitchFamily="18" charset="0"/>
                        </a:rPr>
                        <a:t>4. Evaluación</a:t>
                      </a:r>
                    </a:p>
                    <a:p>
                      <a:pPr algn="ctr"/>
                      <a:endParaRPr lang="es-MX" sz="1400" dirty="0">
                        <a:latin typeface="Cooper Black" panose="0208090404030B020404" pitchFamily="18" charset="0"/>
                      </a:endParaRPr>
                    </a:p>
                    <a:p>
                      <a:pPr algn="ctr"/>
                      <a:endParaRPr lang="es-MX" sz="1400" dirty="0">
                        <a:latin typeface="Cooper Black" panose="0208090404030B020404" pitchFamily="18" charset="0"/>
                      </a:endParaRPr>
                    </a:p>
                    <a:p>
                      <a:pPr algn="ctr"/>
                      <a:endParaRPr lang="es-MX" sz="1400" dirty="0">
                        <a:latin typeface="Cooper Black" panose="0208090404030B020404" pitchFamily="18" charset="0"/>
                      </a:endParaRPr>
                    </a:p>
                    <a:p>
                      <a:pPr algn="ctr"/>
                      <a:r>
                        <a:rPr lang="es-MX" sz="1400" dirty="0">
                          <a:latin typeface="Cooper Black" panose="0208090404030B020404" pitchFamily="18" charset="0"/>
                        </a:rPr>
                        <a:t>¿Cómo se demuestra el avance?</a:t>
                      </a:r>
                    </a:p>
                  </a:txBody>
                  <a:tcPr/>
                </a:tc>
                <a:tc>
                  <a:txBody>
                    <a:bodyPr/>
                    <a:lstStyle/>
                    <a:p>
                      <a:pPr algn="just"/>
                      <a:r>
                        <a:rPr lang="es-MX" sz="1400" dirty="0">
                          <a:latin typeface="Cooper Black" panose="0208090404030B020404" pitchFamily="18" charset="0"/>
                        </a:rPr>
                        <a:t>Carteles y trípticos</a:t>
                      </a:r>
                    </a:p>
                    <a:p>
                      <a:pPr algn="just"/>
                      <a:r>
                        <a:rPr lang="es-MX" sz="1400" dirty="0">
                          <a:latin typeface="Cooper Black" panose="0208090404030B020404" pitchFamily="18" charset="0"/>
                        </a:rPr>
                        <a:t>Información impresa</a:t>
                      </a:r>
                    </a:p>
                    <a:p>
                      <a:pPr algn="just"/>
                      <a:r>
                        <a:rPr lang="es-MX" sz="1400" dirty="0">
                          <a:latin typeface="Cooper Black" panose="0208090404030B020404" pitchFamily="18" charset="0"/>
                        </a:rPr>
                        <a:t>Fichas de trabajo</a:t>
                      </a:r>
                    </a:p>
                    <a:p>
                      <a:pPr algn="just"/>
                      <a:r>
                        <a:rPr lang="es-MX" sz="1400" dirty="0">
                          <a:latin typeface="Cooper Black" panose="0208090404030B020404" pitchFamily="18" charset="0"/>
                        </a:rPr>
                        <a:t>Exposiciones grupales.</a:t>
                      </a:r>
                    </a:p>
                    <a:p>
                      <a:pPr algn="just"/>
                      <a:endParaRPr lang="es-MX" sz="1400" dirty="0">
                        <a:latin typeface="Cooper Black" panose="0208090404030B020404" pitchFamily="18" charset="0"/>
                      </a:endParaRPr>
                    </a:p>
                    <a:p>
                      <a:pPr algn="just"/>
                      <a:r>
                        <a:rPr lang="es-MX" sz="1400" dirty="0">
                          <a:latin typeface="Cooper Black" panose="0208090404030B020404" pitchFamily="18" charset="0"/>
                        </a:rPr>
                        <a:t>Mediante una memoria de imágenes se puede mostrar el proceso del proyecto, así como con la videograbación</a:t>
                      </a:r>
                    </a:p>
                  </a:txBody>
                  <a:tcPr/>
                </a:tc>
                <a:tc>
                  <a:txBody>
                    <a:bodyPr/>
                    <a:lstStyle/>
                    <a:p>
                      <a:pPr algn="just"/>
                      <a:r>
                        <a:rPr lang="es-MX" sz="1400" dirty="0">
                          <a:latin typeface="Cooper Black" panose="0208090404030B020404" pitchFamily="18" charset="0"/>
                        </a:rPr>
                        <a:t>Trabajo de investigación sobre implicaciones personales, familiares y sociales que tiene el abuso del alcohol.</a:t>
                      </a:r>
                    </a:p>
                    <a:p>
                      <a:pPr algn="just"/>
                      <a:r>
                        <a:rPr lang="es-MX" sz="1400" dirty="0">
                          <a:latin typeface="Cooper Black" panose="0208090404030B020404" pitchFamily="18" charset="0"/>
                        </a:rPr>
                        <a:t>Ensayo “el alcoholismo en los adolescentes como un componente en la desintegración social”</a:t>
                      </a:r>
                    </a:p>
                    <a:p>
                      <a:endParaRPr lang="es-MX" sz="1400" dirty="0">
                        <a:latin typeface="Cooper Black" panose="0208090404030B020404" pitchFamily="18" charset="0"/>
                      </a:endParaRPr>
                    </a:p>
                  </a:txBody>
                  <a:tcPr/>
                </a:tc>
                <a:tc>
                  <a:txBody>
                    <a:bodyPr/>
                    <a:lstStyle/>
                    <a:p>
                      <a:pPr algn="just"/>
                      <a:r>
                        <a:rPr lang="es-MX" sz="1400" dirty="0">
                          <a:latin typeface="Cooper Black" panose="0208090404030B020404" pitchFamily="18" charset="0"/>
                        </a:rPr>
                        <a:t>Trabajo de investigación sobre implicaciones personales, familiares y sociales que tiene el abuso del alcohol.</a:t>
                      </a:r>
                    </a:p>
                    <a:p>
                      <a:pPr algn="just"/>
                      <a:r>
                        <a:rPr lang="es-MX" sz="1400" dirty="0">
                          <a:latin typeface="Cooper Black" panose="0208090404030B020404" pitchFamily="18" charset="0"/>
                        </a:rPr>
                        <a:t>Ensayo “el alcoholismo en los adolescentes como un componente en la desintegración social”</a:t>
                      </a:r>
                    </a:p>
                  </a:txBody>
                  <a:tcPr/>
                </a:tc>
                <a:extLst>
                  <a:ext uri="{0D108BD9-81ED-4DB2-BD59-A6C34878D82A}">
                    <a16:rowId xmlns:a16="http://schemas.microsoft.com/office/drawing/2014/main" val="3965973986"/>
                  </a:ext>
                </a:extLst>
              </a:tr>
              <a:tr h="1459322">
                <a:tc>
                  <a:txBody>
                    <a:bodyPr/>
                    <a:lstStyle/>
                    <a:p>
                      <a:pPr algn="ctr"/>
                      <a:r>
                        <a:rPr lang="es-MX" sz="1400" dirty="0">
                          <a:latin typeface="Cooper Black" panose="0208090404030B020404" pitchFamily="18" charset="0"/>
                        </a:rPr>
                        <a:t>5. Tipos de evaluación</a:t>
                      </a:r>
                    </a:p>
                  </a:txBody>
                  <a:tcPr/>
                </a:tc>
                <a:tc>
                  <a:txBody>
                    <a:bodyPr/>
                    <a:lstStyle/>
                    <a:p>
                      <a:r>
                        <a:rPr lang="es-MX" sz="1400" dirty="0">
                          <a:latin typeface="Cooper Black" panose="0208090404030B020404" pitchFamily="18" charset="0"/>
                        </a:rPr>
                        <a:t>Rúbrica para exposición oral.</a:t>
                      </a:r>
                    </a:p>
                    <a:p>
                      <a:r>
                        <a:rPr lang="es-MX" sz="1400" dirty="0">
                          <a:latin typeface="Cooper Black" panose="0208090404030B020404" pitchFamily="18" charset="0"/>
                        </a:rPr>
                        <a:t>Formato de valoración del proyecto del profesor y uno por el alumnado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dirty="0">
                          <a:latin typeface="Cooper Black" panose="0208090404030B020404" pitchFamily="18" charset="0"/>
                        </a:rPr>
                        <a:t>Evaluación por parte del profesor, por parte de los compañeros y una autoevaluación</a:t>
                      </a:r>
                    </a:p>
                    <a:p>
                      <a:endParaRPr lang="es-MX" sz="1400" dirty="0">
                        <a:latin typeface="Cooper Black" panose="0208090404030B020404" pitchFamily="18" charset="0"/>
                      </a:endParaRPr>
                    </a:p>
                  </a:txBody>
                  <a:tcPr/>
                </a:tc>
                <a:tc>
                  <a:txBody>
                    <a:bodyPr/>
                    <a:lstStyle/>
                    <a:p>
                      <a:pPr algn="just"/>
                      <a:r>
                        <a:rPr lang="es-MX" sz="1400" dirty="0">
                          <a:latin typeface="Cooper Black" panose="0208090404030B020404" pitchFamily="18" charset="0"/>
                        </a:rPr>
                        <a:t>Evaluación por parte del profesor, por parte de los compañeros y una autoevaluación</a:t>
                      </a:r>
                    </a:p>
                  </a:txBody>
                  <a:tcPr/>
                </a:tc>
                <a:extLst>
                  <a:ext uri="{0D108BD9-81ED-4DB2-BD59-A6C34878D82A}">
                    <a16:rowId xmlns:a16="http://schemas.microsoft.com/office/drawing/2014/main" val="1869864103"/>
                  </a:ext>
                </a:extLst>
              </a:tr>
            </a:tbl>
          </a:graphicData>
        </a:graphic>
      </p:graphicFrame>
    </p:spTree>
    <p:extLst>
      <p:ext uri="{BB962C8B-B14F-4D97-AF65-F5344CB8AC3E}">
        <p14:creationId xmlns:p14="http://schemas.microsoft.com/office/powerpoint/2010/main" val="3373529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D7302E31-4A09-466A-90C5-2FE0A9939661}"/>
              </a:ext>
            </a:extLst>
          </p:cNvPr>
          <p:cNvGraphicFramePr>
            <a:graphicFrameLocks noGrp="1"/>
          </p:cNvGraphicFramePr>
          <p:nvPr>
            <p:extLst>
              <p:ext uri="{D42A27DB-BD31-4B8C-83A1-F6EECF244321}">
                <p14:modId xmlns:p14="http://schemas.microsoft.com/office/powerpoint/2010/main" val="1615334501"/>
              </p:ext>
            </p:extLst>
          </p:nvPr>
        </p:nvGraphicFramePr>
        <p:xfrm>
          <a:off x="490330" y="388361"/>
          <a:ext cx="10893288" cy="370840"/>
        </p:xfrm>
        <a:graphic>
          <a:graphicData uri="http://schemas.openxmlformats.org/drawingml/2006/table">
            <a:tbl>
              <a:tblPr firstRow="1" bandRow="1">
                <a:tableStyleId>{5940675A-B579-460E-94D1-54222C63F5DA}</a:tableStyleId>
              </a:tblPr>
              <a:tblGrid>
                <a:gridCol w="2723322">
                  <a:extLst>
                    <a:ext uri="{9D8B030D-6E8A-4147-A177-3AD203B41FA5}">
                      <a16:colId xmlns:a16="http://schemas.microsoft.com/office/drawing/2014/main" val="1604739068"/>
                    </a:ext>
                  </a:extLst>
                </a:gridCol>
                <a:gridCol w="2723322">
                  <a:extLst>
                    <a:ext uri="{9D8B030D-6E8A-4147-A177-3AD203B41FA5}">
                      <a16:colId xmlns:a16="http://schemas.microsoft.com/office/drawing/2014/main" val="3158664001"/>
                    </a:ext>
                  </a:extLst>
                </a:gridCol>
                <a:gridCol w="2723322">
                  <a:extLst>
                    <a:ext uri="{9D8B030D-6E8A-4147-A177-3AD203B41FA5}">
                      <a16:colId xmlns:a16="http://schemas.microsoft.com/office/drawing/2014/main" val="3677787386"/>
                    </a:ext>
                  </a:extLst>
                </a:gridCol>
                <a:gridCol w="2723322">
                  <a:extLst>
                    <a:ext uri="{9D8B030D-6E8A-4147-A177-3AD203B41FA5}">
                      <a16:colId xmlns:a16="http://schemas.microsoft.com/office/drawing/2014/main" val="425128775"/>
                    </a:ext>
                  </a:extLst>
                </a:gridCol>
              </a:tblGrid>
              <a:tr h="370840">
                <a:tc>
                  <a:txBody>
                    <a:bodyPr/>
                    <a:lstStyle/>
                    <a:p>
                      <a:endParaRPr lang="es-MX" dirty="0"/>
                    </a:p>
                  </a:txBody>
                  <a:tcPr/>
                </a:tc>
                <a:tc>
                  <a:txBody>
                    <a:bodyPr/>
                    <a:lstStyle/>
                    <a:p>
                      <a:pPr algn="ctr"/>
                      <a:r>
                        <a:rPr lang="es-MX" dirty="0">
                          <a:latin typeface="Cooper Black" panose="0208090404030B020404" pitchFamily="18" charset="0"/>
                        </a:rPr>
                        <a:t>Disciplina 1</a:t>
                      </a:r>
                    </a:p>
                  </a:txBody>
                  <a:tcPr/>
                </a:tc>
                <a:tc>
                  <a:txBody>
                    <a:bodyPr/>
                    <a:lstStyle/>
                    <a:p>
                      <a:pPr algn="ctr"/>
                      <a:r>
                        <a:rPr lang="es-MX" dirty="0">
                          <a:latin typeface="Cooper Black" panose="0208090404030B020404" pitchFamily="18" charset="0"/>
                        </a:rPr>
                        <a:t>Disciplina 2</a:t>
                      </a:r>
                    </a:p>
                  </a:txBody>
                  <a:tcPr/>
                </a:tc>
                <a:tc>
                  <a:txBody>
                    <a:bodyPr/>
                    <a:lstStyle/>
                    <a:p>
                      <a:pPr algn="ctr"/>
                      <a:r>
                        <a:rPr lang="es-MX" dirty="0">
                          <a:latin typeface="Cooper Black" panose="0208090404030B020404" pitchFamily="18" charset="0"/>
                        </a:rPr>
                        <a:t>Disciplina 3</a:t>
                      </a:r>
                    </a:p>
                  </a:txBody>
                  <a:tcPr/>
                </a:tc>
                <a:extLst>
                  <a:ext uri="{0D108BD9-81ED-4DB2-BD59-A6C34878D82A}">
                    <a16:rowId xmlns:a16="http://schemas.microsoft.com/office/drawing/2014/main" val="2293062114"/>
                  </a:ext>
                </a:extLst>
              </a:tr>
            </a:tbl>
          </a:graphicData>
        </a:graphic>
      </p:graphicFrame>
      <p:graphicFrame>
        <p:nvGraphicFramePr>
          <p:cNvPr id="5" name="Tabla 4">
            <a:extLst>
              <a:ext uri="{FF2B5EF4-FFF2-40B4-BE49-F238E27FC236}">
                <a16:creationId xmlns:a16="http://schemas.microsoft.com/office/drawing/2014/main" id="{218A0A0D-9AAE-409C-9F22-22979B470762}"/>
              </a:ext>
            </a:extLst>
          </p:cNvPr>
          <p:cNvGraphicFramePr>
            <a:graphicFrameLocks noGrp="1"/>
          </p:cNvGraphicFramePr>
          <p:nvPr>
            <p:extLst>
              <p:ext uri="{D42A27DB-BD31-4B8C-83A1-F6EECF244321}">
                <p14:modId xmlns:p14="http://schemas.microsoft.com/office/powerpoint/2010/main" val="3297628930"/>
              </p:ext>
            </p:extLst>
          </p:nvPr>
        </p:nvGraphicFramePr>
        <p:xfrm>
          <a:off x="490330" y="719666"/>
          <a:ext cx="10893288" cy="1889760"/>
        </p:xfrm>
        <a:graphic>
          <a:graphicData uri="http://schemas.openxmlformats.org/drawingml/2006/table">
            <a:tbl>
              <a:tblPr firstRow="1" bandRow="1">
                <a:tableStyleId>{5940675A-B579-460E-94D1-54222C63F5DA}</a:tableStyleId>
              </a:tblPr>
              <a:tblGrid>
                <a:gridCol w="2729948">
                  <a:extLst>
                    <a:ext uri="{9D8B030D-6E8A-4147-A177-3AD203B41FA5}">
                      <a16:colId xmlns:a16="http://schemas.microsoft.com/office/drawing/2014/main" val="2714734287"/>
                    </a:ext>
                  </a:extLst>
                </a:gridCol>
                <a:gridCol w="8163340">
                  <a:extLst>
                    <a:ext uri="{9D8B030D-6E8A-4147-A177-3AD203B41FA5}">
                      <a16:colId xmlns:a16="http://schemas.microsoft.com/office/drawing/2014/main" val="2275045968"/>
                    </a:ext>
                  </a:extLst>
                </a:gridCol>
              </a:tblGrid>
              <a:tr h="370840">
                <a:tc>
                  <a:txBody>
                    <a:bodyPr/>
                    <a:lstStyle/>
                    <a:p>
                      <a:r>
                        <a:rPr lang="es-MX" sz="1600" dirty="0">
                          <a:latin typeface="Cooper Black" panose="0208090404030B020404" pitchFamily="18" charset="0"/>
                        </a:rPr>
                        <a:t>Cuestionar y preguntar</a:t>
                      </a:r>
                    </a:p>
                  </a:txBody>
                  <a:tcPr/>
                </a:tc>
                <a:tc>
                  <a:txBody>
                    <a:bodyPr/>
                    <a:lstStyle/>
                    <a:p>
                      <a:r>
                        <a:rPr lang="es-MX" sz="1600" dirty="0">
                          <a:latin typeface="Cooper Black" panose="0208090404030B020404" pitchFamily="18" charset="0"/>
                        </a:rPr>
                        <a:t>¿Qué beneficios tiene para tu cuerpo ingerir alguna bebida alcohólica?</a:t>
                      </a:r>
                    </a:p>
                    <a:p>
                      <a:r>
                        <a:rPr lang="es-MX" sz="1600" dirty="0">
                          <a:latin typeface="Cooper Black" panose="0208090404030B020404" pitchFamily="18" charset="0"/>
                        </a:rPr>
                        <a:t>¿Sabes cómo afecta ingerir una bebida alcohólica en tu cuerpo?</a:t>
                      </a:r>
                    </a:p>
                    <a:p>
                      <a:r>
                        <a:rPr lang="es-MX" sz="1600" dirty="0">
                          <a:latin typeface="Cooper Black" panose="0208090404030B020404" pitchFamily="18" charset="0"/>
                        </a:rPr>
                        <a:t>¿Qué porcentaje de alcohol puede tolerar tu cuerpo?</a:t>
                      </a:r>
                    </a:p>
                    <a:p>
                      <a:r>
                        <a:rPr lang="es-MX" sz="1600" dirty="0">
                          <a:latin typeface="Cooper Black" panose="0208090404030B020404" pitchFamily="18" charset="0"/>
                        </a:rPr>
                        <a:t>¿Qué significa ingerir una bebida embriagante en la sociedad?</a:t>
                      </a:r>
                    </a:p>
                    <a:p>
                      <a:r>
                        <a:rPr lang="es-MX" sz="1600" dirty="0">
                          <a:latin typeface="Cooper Black" panose="0208090404030B020404" pitchFamily="18" charset="0"/>
                        </a:rPr>
                        <a:t>¿Qué síntomas presenta una persona que es alcohólica?</a:t>
                      </a:r>
                    </a:p>
                  </a:txBody>
                  <a:tcPr/>
                </a:tc>
                <a:extLst>
                  <a:ext uri="{0D108BD9-81ED-4DB2-BD59-A6C34878D82A}">
                    <a16:rowId xmlns:a16="http://schemas.microsoft.com/office/drawing/2014/main" val="3325621475"/>
                  </a:ext>
                </a:extLst>
              </a:tr>
              <a:tr h="370840">
                <a:tc>
                  <a:txBody>
                    <a:bodyPr/>
                    <a:lstStyle/>
                    <a:p>
                      <a:r>
                        <a:rPr lang="es-MX" sz="1600" dirty="0">
                          <a:latin typeface="Cooper Black" panose="0208090404030B020404" pitchFamily="18" charset="0"/>
                        </a:rPr>
                        <a:t>Despertar el interés ( detonar)</a:t>
                      </a:r>
                    </a:p>
                  </a:txBody>
                  <a:tcPr/>
                </a:tc>
                <a:tc>
                  <a:txBody>
                    <a:bodyPr/>
                    <a:lstStyle/>
                    <a:p>
                      <a:r>
                        <a:rPr lang="es-MX" sz="1600" dirty="0">
                          <a:latin typeface="Cooper Black" panose="0208090404030B020404" pitchFamily="18" charset="0"/>
                        </a:rPr>
                        <a:t>Por medio de cortometrajes, notas de periódicos y mesas de discusión con temas reales</a:t>
                      </a:r>
                    </a:p>
                  </a:txBody>
                  <a:tcPr/>
                </a:tc>
                <a:extLst>
                  <a:ext uri="{0D108BD9-81ED-4DB2-BD59-A6C34878D82A}">
                    <a16:rowId xmlns:a16="http://schemas.microsoft.com/office/drawing/2014/main" val="3783143034"/>
                  </a:ext>
                </a:extLst>
              </a:tr>
            </a:tbl>
          </a:graphicData>
        </a:graphic>
      </p:graphicFrame>
      <p:graphicFrame>
        <p:nvGraphicFramePr>
          <p:cNvPr id="6" name="Tabla 5">
            <a:extLst>
              <a:ext uri="{FF2B5EF4-FFF2-40B4-BE49-F238E27FC236}">
                <a16:creationId xmlns:a16="http://schemas.microsoft.com/office/drawing/2014/main" id="{0E163D61-5ED3-4AA5-83D8-A7B19277D7E6}"/>
              </a:ext>
            </a:extLst>
          </p:cNvPr>
          <p:cNvGraphicFramePr>
            <a:graphicFrameLocks noGrp="1"/>
          </p:cNvGraphicFramePr>
          <p:nvPr>
            <p:extLst>
              <p:ext uri="{D42A27DB-BD31-4B8C-83A1-F6EECF244321}">
                <p14:modId xmlns:p14="http://schemas.microsoft.com/office/powerpoint/2010/main" val="184756427"/>
              </p:ext>
            </p:extLst>
          </p:nvPr>
        </p:nvGraphicFramePr>
        <p:xfrm>
          <a:off x="490330" y="2609426"/>
          <a:ext cx="10893288" cy="3017520"/>
        </p:xfrm>
        <a:graphic>
          <a:graphicData uri="http://schemas.openxmlformats.org/drawingml/2006/table">
            <a:tbl>
              <a:tblPr firstRow="1" bandRow="1">
                <a:tableStyleId>{5940675A-B579-460E-94D1-54222C63F5DA}</a:tableStyleId>
              </a:tblPr>
              <a:tblGrid>
                <a:gridCol w="2723322">
                  <a:extLst>
                    <a:ext uri="{9D8B030D-6E8A-4147-A177-3AD203B41FA5}">
                      <a16:colId xmlns:a16="http://schemas.microsoft.com/office/drawing/2014/main" val="757034229"/>
                    </a:ext>
                  </a:extLst>
                </a:gridCol>
                <a:gridCol w="2975113">
                  <a:extLst>
                    <a:ext uri="{9D8B030D-6E8A-4147-A177-3AD203B41FA5}">
                      <a16:colId xmlns:a16="http://schemas.microsoft.com/office/drawing/2014/main" val="2881058428"/>
                    </a:ext>
                  </a:extLst>
                </a:gridCol>
                <a:gridCol w="2471531">
                  <a:extLst>
                    <a:ext uri="{9D8B030D-6E8A-4147-A177-3AD203B41FA5}">
                      <a16:colId xmlns:a16="http://schemas.microsoft.com/office/drawing/2014/main" val="880565679"/>
                    </a:ext>
                  </a:extLst>
                </a:gridCol>
                <a:gridCol w="2723322">
                  <a:extLst>
                    <a:ext uri="{9D8B030D-6E8A-4147-A177-3AD203B41FA5}">
                      <a16:colId xmlns:a16="http://schemas.microsoft.com/office/drawing/2014/main" val="2679517766"/>
                    </a:ext>
                  </a:extLst>
                </a:gridCol>
              </a:tblGrid>
              <a:tr h="370840">
                <a:tc>
                  <a:txBody>
                    <a:bodyPr/>
                    <a:lstStyle/>
                    <a:p>
                      <a:r>
                        <a:rPr lang="es-MX" sz="1600" dirty="0">
                          <a:latin typeface="Cooper Black" panose="0208090404030B020404" pitchFamily="18" charset="0"/>
                        </a:rPr>
                        <a:t>Recopilar información a través de la investigación</a:t>
                      </a:r>
                    </a:p>
                  </a:txBody>
                  <a:tcPr/>
                </a:tc>
                <a:tc>
                  <a:txBody>
                    <a:bodyPr/>
                    <a:lstStyle/>
                    <a:p>
                      <a:r>
                        <a:rPr lang="es-MX" sz="1600" dirty="0">
                          <a:latin typeface="Cooper Black" panose="0208090404030B020404" pitchFamily="18" charset="0"/>
                        </a:rPr>
                        <a:t>¿Cómo surge el alcoholismo?</a:t>
                      </a:r>
                    </a:p>
                    <a:p>
                      <a:r>
                        <a:rPr lang="es-MX" sz="1600" dirty="0">
                          <a:latin typeface="Cooper Black" panose="0208090404030B020404" pitchFamily="18" charset="0"/>
                        </a:rPr>
                        <a:t>¿Qué significado tenia el las culturas prehispánicas el consumo de bebidas embriagantes?</a:t>
                      </a:r>
                    </a:p>
                    <a:p>
                      <a:r>
                        <a:rPr lang="es-MX" sz="1600" dirty="0">
                          <a:latin typeface="Cooper Black" panose="0208090404030B020404" pitchFamily="18" charset="0"/>
                        </a:rPr>
                        <a:t>¿Cómo afecta a un adolescente ingerir a edad temprana?</a:t>
                      </a:r>
                    </a:p>
                    <a:p>
                      <a:r>
                        <a:rPr lang="es-MX" sz="1600" dirty="0">
                          <a:latin typeface="Cooper Black" panose="0208090404030B020404" pitchFamily="18" charset="0"/>
                        </a:rPr>
                        <a:t>Puede investigarse en biblioteca escolar, revistas, libros e internet</a:t>
                      </a:r>
                    </a:p>
                  </a:txBody>
                  <a:tcPr/>
                </a:tc>
                <a:tc>
                  <a:txBody>
                    <a:bodyPr/>
                    <a:lstStyle/>
                    <a:p>
                      <a:pPr algn="just"/>
                      <a:r>
                        <a:rPr lang="es-MX" sz="1600" dirty="0">
                          <a:latin typeface="Cooper Black" panose="0208090404030B020404" pitchFamily="18" charset="0"/>
                        </a:rPr>
                        <a:t>Índices de accidentes, perdidas materiales y humanas, perdidas parciales de miembros corporales.</a:t>
                      </a: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600" dirty="0">
                          <a:latin typeface="Cooper Black" panose="0208090404030B020404" pitchFamily="18" charset="0"/>
                        </a:rPr>
                        <a:t>Investigación directa por medio de entrevistas vivenciales</a:t>
                      </a:r>
                    </a:p>
                    <a:p>
                      <a:pPr algn="just"/>
                      <a:endParaRPr lang="es-MX" sz="1600" dirty="0">
                        <a:latin typeface="Cooper Black" panose="0208090404030B020404" pitchFamily="18" charset="0"/>
                      </a:endParaRPr>
                    </a:p>
                  </a:txBody>
                  <a:tcPr/>
                </a:tc>
                <a:tc>
                  <a:txBody>
                    <a:bodyPr/>
                    <a:lstStyle/>
                    <a:p>
                      <a:pPr algn="just"/>
                      <a:r>
                        <a:rPr lang="es-MX" sz="1600" dirty="0">
                          <a:latin typeface="Cooper Black" panose="0208090404030B020404" pitchFamily="18" charset="0"/>
                        </a:rPr>
                        <a:t>Datos históricos del alcoholismo en México.</a:t>
                      </a: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600" dirty="0">
                          <a:latin typeface="Cooper Black" panose="0208090404030B020404" pitchFamily="18" charset="0"/>
                        </a:rPr>
                        <a:t>Testimonios de enfermos y familiares de alcohólicos.</a:t>
                      </a:r>
                    </a:p>
                    <a:p>
                      <a:pPr algn="just"/>
                      <a:r>
                        <a:rPr lang="es-MX" sz="1600" dirty="0">
                          <a:latin typeface="Cooper Black" panose="0208090404030B020404" pitchFamily="18" charset="0"/>
                        </a:rPr>
                        <a:t>Investigación directa por medio de entrevistas vivenciales</a:t>
                      </a:r>
                    </a:p>
                  </a:txBody>
                  <a:tcPr/>
                </a:tc>
                <a:extLst>
                  <a:ext uri="{0D108BD9-81ED-4DB2-BD59-A6C34878D82A}">
                    <a16:rowId xmlns:a16="http://schemas.microsoft.com/office/drawing/2014/main" val="3780908940"/>
                  </a:ext>
                </a:extLst>
              </a:tr>
            </a:tbl>
          </a:graphicData>
        </a:graphic>
      </p:graphicFrame>
    </p:spTree>
    <p:extLst>
      <p:ext uri="{BB962C8B-B14F-4D97-AF65-F5344CB8AC3E}">
        <p14:creationId xmlns:p14="http://schemas.microsoft.com/office/powerpoint/2010/main" val="5232383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ACA5C0ED-354B-48CC-8699-5C41A4FA614F}"/>
              </a:ext>
            </a:extLst>
          </p:cNvPr>
          <p:cNvGraphicFramePr>
            <a:graphicFrameLocks noGrp="1"/>
          </p:cNvGraphicFramePr>
          <p:nvPr>
            <p:extLst>
              <p:ext uri="{D42A27DB-BD31-4B8C-83A1-F6EECF244321}">
                <p14:modId xmlns:p14="http://schemas.microsoft.com/office/powerpoint/2010/main" val="2567797282"/>
              </p:ext>
            </p:extLst>
          </p:nvPr>
        </p:nvGraphicFramePr>
        <p:xfrm>
          <a:off x="384312" y="216084"/>
          <a:ext cx="10986052" cy="4330737"/>
        </p:xfrm>
        <a:graphic>
          <a:graphicData uri="http://schemas.openxmlformats.org/drawingml/2006/table">
            <a:tbl>
              <a:tblPr firstRow="1" bandRow="1">
                <a:tableStyleId>{5940675A-B579-460E-94D1-54222C63F5DA}</a:tableStyleId>
              </a:tblPr>
              <a:tblGrid>
                <a:gridCol w="2746513">
                  <a:extLst>
                    <a:ext uri="{9D8B030D-6E8A-4147-A177-3AD203B41FA5}">
                      <a16:colId xmlns:a16="http://schemas.microsoft.com/office/drawing/2014/main" val="3409469006"/>
                    </a:ext>
                  </a:extLst>
                </a:gridCol>
                <a:gridCol w="2746513">
                  <a:extLst>
                    <a:ext uri="{9D8B030D-6E8A-4147-A177-3AD203B41FA5}">
                      <a16:colId xmlns:a16="http://schemas.microsoft.com/office/drawing/2014/main" val="2900977812"/>
                    </a:ext>
                  </a:extLst>
                </a:gridCol>
                <a:gridCol w="2746513">
                  <a:extLst>
                    <a:ext uri="{9D8B030D-6E8A-4147-A177-3AD203B41FA5}">
                      <a16:colId xmlns:a16="http://schemas.microsoft.com/office/drawing/2014/main" val="988828955"/>
                    </a:ext>
                  </a:extLst>
                </a:gridCol>
                <a:gridCol w="2746513">
                  <a:extLst>
                    <a:ext uri="{9D8B030D-6E8A-4147-A177-3AD203B41FA5}">
                      <a16:colId xmlns:a16="http://schemas.microsoft.com/office/drawing/2014/main" val="1368505686"/>
                    </a:ext>
                  </a:extLst>
                </a:gridCol>
              </a:tblGrid>
              <a:tr h="2288577">
                <a:tc>
                  <a:txBody>
                    <a:bodyPr/>
                    <a:lstStyle/>
                    <a:p>
                      <a:r>
                        <a:rPr lang="es-MX" sz="1600" dirty="0">
                          <a:latin typeface="Cooper Black" panose="0208090404030B020404" pitchFamily="18" charset="0"/>
                        </a:rPr>
                        <a:t>Organizar la información</a:t>
                      </a:r>
                    </a:p>
                  </a:txBody>
                  <a:tcPr/>
                </a:tc>
                <a:tc>
                  <a:txBody>
                    <a:bodyPr/>
                    <a:lstStyle/>
                    <a:p>
                      <a:pPr marL="285750" indent="-285750">
                        <a:buFont typeface="Arial" panose="020B0604020202020204" pitchFamily="34" charset="0"/>
                        <a:buChar char="•"/>
                      </a:pPr>
                      <a:r>
                        <a:rPr lang="es-MX" sz="1600" dirty="0">
                          <a:latin typeface="Cooper Black" panose="0208090404030B020404" pitchFamily="18" charset="0"/>
                        </a:rPr>
                        <a:t>Análisis de datos obtenidos</a:t>
                      </a:r>
                    </a:p>
                    <a:p>
                      <a:pPr marL="285750" indent="-285750">
                        <a:buFont typeface="Arial" panose="020B0604020202020204" pitchFamily="34" charset="0"/>
                        <a:buChar char="•"/>
                      </a:pPr>
                      <a:r>
                        <a:rPr lang="es-MX" sz="1600" dirty="0">
                          <a:latin typeface="Cooper Black" panose="0208090404030B020404" pitchFamily="18" charset="0"/>
                        </a:rPr>
                        <a:t>Clasificación de datos</a:t>
                      </a:r>
                    </a:p>
                    <a:p>
                      <a:pPr marL="285750" indent="-285750">
                        <a:buFont typeface="Arial" panose="020B0604020202020204" pitchFamily="34" charset="0"/>
                        <a:buChar char="•"/>
                      </a:pPr>
                      <a:r>
                        <a:rPr lang="es-MX" sz="1600" dirty="0">
                          <a:latin typeface="Cooper Black" panose="0208090404030B020404" pitchFamily="18" charset="0"/>
                        </a:rPr>
                        <a:t>Registro de información</a:t>
                      </a:r>
                    </a:p>
                    <a:p>
                      <a:pPr marL="285750" indent="-285750">
                        <a:buFont typeface="Arial" panose="020B0604020202020204" pitchFamily="34" charset="0"/>
                        <a:buChar char="•"/>
                      </a:pPr>
                      <a:r>
                        <a:rPr lang="es-MX" sz="1600" dirty="0">
                          <a:latin typeface="Cooper Black" panose="0208090404030B020404" pitchFamily="18" charset="0"/>
                        </a:rPr>
                        <a:t>Conclusiones por disciplina</a:t>
                      </a:r>
                    </a:p>
                    <a:p>
                      <a:pPr marL="285750" indent="-285750">
                        <a:buFont typeface="Arial" panose="020B0604020202020204" pitchFamily="34" charset="0"/>
                        <a:buChar char="•"/>
                      </a:pPr>
                      <a:r>
                        <a:rPr lang="es-MX" sz="1600" dirty="0">
                          <a:latin typeface="Cooper Black" panose="0208090404030B020404" pitchFamily="18" charset="0"/>
                        </a:rPr>
                        <a:t>Conclusiones conjuntas</a:t>
                      </a:r>
                    </a:p>
                  </a:txBody>
                  <a:tcPr/>
                </a:tc>
                <a:tc>
                  <a:txBody>
                    <a:bodyPr/>
                    <a:lstStyle/>
                    <a:p>
                      <a:pPr marL="285750" indent="-285750">
                        <a:buFont typeface="Arial" panose="020B0604020202020204" pitchFamily="34" charset="0"/>
                        <a:buChar char="•"/>
                      </a:pPr>
                      <a:r>
                        <a:rPr lang="es-MX" sz="1600" dirty="0">
                          <a:latin typeface="Cooper Black" panose="0208090404030B020404" pitchFamily="18" charset="0"/>
                        </a:rPr>
                        <a:t>Análisis de datos obtenidos</a:t>
                      </a:r>
                    </a:p>
                    <a:p>
                      <a:pPr marL="285750" indent="-285750">
                        <a:buFont typeface="Arial" panose="020B0604020202020204" pitchFamily="34" charset="0"/>
                        <a:buChar char="•"/>
                      </a:pPr>
                      <a:r>
                        <a:rPr lang="es-MX" sz="1600" dirty="0">
                          <a:latin typeface="Cooper Black" panose="0208090404030B020404" pitchFamily="18" charset="0"/>
                        </a:rPr>
                        <a:t>Clasificación de datos</a:t>
                      </a:r>
                    </a:p>
                    <a:p>
                      <a:pPr marL="285750" indent="-285750">
                        <a:buFont typeface="Arial" panose="020B0604020202020204" pitchFamily="34" charset="0"/>
                        <a:buChar char="•"/>
                      </a:pPr>
                      <a:r>
                        <a:rPr lang="es-MX" sz="1600" dirty="0">
                          <a:latin typeface="Cooper Black" panose="0208090404030B020404" pitchFamily="18" charset="0"/>
                        </a:rPr>
                        <a:t>Registro de información</a:t>
                      </a:r>
                    </a:p>
                    <a:p>
                      <a:pPr marL="285750" indent="-285750">
                        <a:buFont typeface="Arial" panose="020B0604020202020204" pitchFamily="34" charset="0"/>
                        <a:buChar char="•"/>
                      </a:pPr>
                      <a:r>
                        <a:rPr lang="es-MX" sz="1600" dirty="0">
                          <a:latin typeface="Cooper Black" panose="0208090404030B020404" pitchFamily="18" charset="0"/>
                        </a:rPr>
                        <a:t>Conclusiones por disciplina</a:t>
                      </a:r>
                    </a:p>
                    <a:p>
                      <a:pPr marL="285750" indent="-285750">
                        <a:buFont typeface="Arial" panose="020B0604020202020204" pitchFamily="34" charset="0"/>
                        <a:buChar char="•"/>
                      </a:pPr>
                      <a:r>
                        <a:rPr lang="es-MX" sz="1600" dirty="0">
                          <a:latin typeface="Cooper Black" panose="0208090404030B020404" pitchFamily="18" charset="0"/>
                        </a:rPr>
                        <a:t>Conclusiones conjuntas</a:t>
                      </a:r>
                    </a:p>
                  </a:txBody>
                  <a:tcPr/>
                </a:tc>
                <a:tc>
                  <a:txBody>
                    <a:bodyPr/>
                    <a:lstStyle/>
                    <a:p>
                      <a:pPr algn="just"/>
                      <a:r>
                        <a:rPr lang="es-MX" sz="1600" dirty="0">
                          <a:latin typeface="Cooper Black" panose="0208090404030B020404" pitchFamily="18" charset="0"/>
                        </a:rPr>
                        <a:t>Recopilación de datos.</a:t>
                      </a:r>
                    </a:p>
                    <a:p>
                      <a:pPr algn="just"/>
                      <a:r>
                        <a:rPr lang="es-MX" sz="1600" dirty="0">
                          <a:latin typeface="Cooper Black" panose="0208090404030B020404" pitchFamily="18" charset="0"/>
                        </a:rPr>
                        <a:t>Registro de la información.</a:t>
                      </a:r>
                    </a:p>
                    <a:p>
                      <a:pPr algn="just"/>
                      <a:r>
                        <a:rPr lang="es-MX" sz="1600" dirty="0">
                          <a:latin typeface="Cooper Black" panose="0208090404030B020404" pitchFamily="18" charset="0"/>
                        </a:rPr>
                        <a:t>Clasificación de los datos.</a:t>
                      </a:r>
                    </a:p>
                    <a:p>
                      <a:pPr algn="just"/>
                      <a:r>
                        <a:rPr lang="es-MX" sz="1600" dirty="0">
                          <a:latin typeface="Cooper Black" panose="0208090404030B020404" pitchFamily="18" charset="0"/>
                        </a:rPr>
                        <a:t>Análisis de los datos.</a:t>
                      </a:r>
                    </a:p>
                    <a:p>
                      <a:pPr algn="just"/>
                      <a:r>
                        <a:rPr lang="es-MX" sz="1600" dirty="0">
                          <a:latin typeface="Cooper Black" panose="0208090404030B020404" pitchFamily="18" charset="0"/>
                        </a:rPr>
                        <a:t>Conclusiones por disciplina y conjuntas.</a:t>
                      </a:r>
                    </a:p>
                  </a:txBody>
                  <a:tcPr/>
                </a:tc>
                <a:extLst>
                  <a:ext uri="{0D108BD9-81ED-4DB2-BD59-A6C34878D82A}">
                    <a16:rowId xmlns:a16="http://schemas.microsoft.com/office/drawing/2014/main" val="4160517303"/>
                  </a:ext>
                </a:extLst>
              </a:tr>
              <a:tr h="1200443">
                <a:tc>
                  <a:txBody>
                    <a:bodyPr/>
                    <a:lstStyle/>
                    <a:p>
                      <a:r>
                        <a:rPr lang="es-MX" sz="1600" dirty="0">
                          <a:latin typeface="Cooper Black" panose="0208090404030B020404" pitchFamily="18" charset="0"/>
                        </a:rPr>
                        <a:t>Conclusiones parciales útiles para el proyecto</a:t>
                      </a:r>
                    </a:p>
                  </a:txBody>
                  <a:tcPr/>
                </a:tc>
                <a:tc>
                  <a:txBody>
                    <a:bodyPr/>
                    <a:lstStyle/>
                    <a:p>
                      <a:pPr algn="just"/>
                      <a:r>
                        <a:rPr lang="es-MX" sz="1600" dirty="0">
                          <a:latin typeface="Cooper Black" panose="0208090404030B020404" pitchFamily="18" charset="0"/>
                        </a:rPr>
                        <a:t>Se logra por medio del diseño en lo que se define y analiza el problema</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600" dirty="0">
                          <a:latin typeface="Cooper Black" panose="0208090404030B020404" pitchFamily="18" charset="0"/>
                        </a:rPr>
                        <a:t>Reunión en plenaria debatiendo ideas propuestas desde diversos enfoques, eligiendo los más relevantes para el proyecto</a:t>
                      </a:r>
                    </a:p>
                    <a:p>
                      <a:endParaRPr lang="es-MX" sz="1600" dirty="0">
                        <a:latin typeface="Cooper Black" panose="0208090404030B020404" pitchFamily="18" charset="0"/>
                      </a:endParaRPr>
                    </a:p>
                  </a:txBody>
                  <a:tcPr/>
                </a:tc>
                <a:tc>
                  <a:txBody>
                    <a:bodyPr/>
                    <a:lstStyle/>
                    <a:p>
                      <a:pPr algn="just"/>
                      <a:r>
                        <a:rPr lang="es-MX" sz="1600" dirty="0">
                          <a:latin typeface="Cooper Black" panose="0208090404030B020404" pitchFamily="18" charset="0"/>
                        </a:rPr>
                        <a:t>Reunión en plenaria debatiendo ideas propuestas desde diversos enfoques, eligiendo los más relevantes para el proyecto</a:t>
                      </a:r>
                    </a:p>
                  </a:txBody>
                  <a:tcPr/>
                </a:tc>
                <a:extLst>
                  <a:ext uri="{0D108BD9-81ED-4DB2-BD59-A6C34878D82A}">
                    <a16:rowId xmlns:a16="http://schemas.microsoft.com/office/drawing/2014/main" val="1205781789"/>
                  </a:ext>
                </a:extLst>
              </a:tr>
            </a:tbl>
          </a:graphicData>
        </a:graphic>
      </p:graphicFrame>
      <p:graphicFrame>
        <p:nvGraphicFramePr>
          <p:cNvPr id="5" name="Tabla 4">
            <a:extLst>
              <a:ext uri="{FF2B5EF4-FFF2-40B4-BE49-F238E27FC236}">
                <a16:creationId xmlns:a16="http://schemas.microsoft.com/office/drawing/2014/main" id="{1112DF05-830A-409B-9B10-6D800562392D}"/>
              </a:ext>
            </a:extLst>
          </p:cNvPr>
          <p:cNvGraphicFramePr>
            <a:graphicFrameLocks noGrp="1"/>
          </p:cNvGraphicFramePr>
          <p:nvPr>
            <p:extLst>
              <p:ext uri="{D42A27DB-BD31-4B8C-83A1-F6EECF244321}">
                <p14:modId xmlns:p14="http://schemas.microsoft.com/office/powerpoint/2010/main" val="571564492"/>
              </p:ext>
            </p:extLst>
          </p:nvPr>
        </p:nvGraphicFramePr>
        <p:xfrm>
          <a:off x="384312" y="4297754"/>
          <a:ext cx="10986052" cy="1310640"/>
        </p:xfrm>
        <a:graphic>
          <a:graphicData uri="http://schemas.openxmlformats.org/drawingml/2006/table">
            <a:tbl>
              <a:tblPr firstRow="1" bandRow="1">
                <a:tableStyleId>{5940675A-B579-460E-94D1-54222C63F5DA}</a:tableStyleId>
              </a:tblPr>
              <a:tblGrid>
                <a:gridCol w="2756453">
                  <a:extLst>
                    <a:ext uri="{9D8B030D-6E8A-4147-A177-3AD203B41FA5}">
                      <a16:colId xmlns:a16="http://schemas.microsoft.com/office/drawing/2014/main" val="434460814"/>
                    </a:ext>
                  </a:extLst>
                </a:gridCol>
                <a:gridCol w="8229599">
                  <a:extLst>
                    <a:ext uri="{9D8B030D-6E8A-4147-A177-3AD203B41FA5}">
                      <a16:colId xmlns:a16="http://schemas.microsoft.com/office/drawing/2014/main" val="3337570629"/>
                    </a:ext>
                  </a:extLst>
                </a:gridCol>
              </a:tblGrid>
              <a:tr h="1029620">
                <a:tc>
                  <a:txBody>
                    <a:bodyPr/>
                    <a:lstStyle/>
                    <a:p>
                      <a:r>
                        <a:rPr lang="es-MX" sz="1600" dirty="0">
                          <a:latin typeface="Cooper Black" panose="0208090404030B020404" pitchFamily="18" charset="0"/>
                        </a:rPr>
                        <a:t>Conectar</a:t>
                      </a:r>
                    </a:p>
                  </a:txBody>
                  <a:tcPr/>
                </a:tc>
                <a:tc>
                  <a:txBody>
                    <a:bodyPr/>
                    <a:lstStyle/>
                    <a:p>
                      <a:pPr algn="just"/>
                      <a:r>
                        <a:rPr lang="es-MX" sz="1600" dirty="0">
                          <a:latin typeface="Cooper Black" panose="0208090404030B020404" pitchFamily="18" charset="0"/>
                        </a:rPr>
                        <a:t>Cada disciplina aporta su enfoque particular para enriquecer el proyecto. Gran parte del éxito del mismo estribara en la claridad que tenga el alumno. Esta claridad se logrará si: Se presenta un ejemplo del producto deseado; se modela el proceso de construcción del producto; existe el diálogo constante sobre los instrumentos de evaluación y retroalimentación durante el proceso.</a:t>
                      </a:r>
                    </a:p>
                  </a:txBody>
                  <a:tcPr/>
                </a:tc>
                <a:extLst>
                  <a:ext uri="{0D108BD9-81ED-4DB2-BD59-A6C34878D82A}">
                    <a16:rowId xmlns:a16="http://schemas.microsoft.com/office/drawing/2014/main" val="203213732"/>
                  </a:ext>
                </a:extLst>
              </a:tr>
            </a:tbl>
          </a:graphicData>
        </a:graphic>
      </p:graphicFrame>
    </p:spTree>
    <p:extLst>
      <p:ext uri="{BB962C8B-B14F-4D97-AF65-F5344CB8AC3E}">
        <p14:creationId xmlns:p14="http://schemas.microsoft.com/office/powerpoint/2010/main" val="3501585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EA00B904-F8D2-4277-B488-2C43550E82EE}"/>
              </a:ext>
            </a:extLst>
          </p:cNvPr>
          <p:cNvGraphicFramePr>
            <a:graphicFrameLocks noGrp="1"/>
          </p:cNvGraphicFramePr>
          <p:nvPr>
            <p:extLst>
              <p:ext uri="{D42A27DB-BD31-4B8C-83A1-F6EECF244321}">
                <p14:modId xmlns:p14="http://schemas.microsoft.com/office/powerpoint/2010/main" val="4210812047"/>
              </p:ext>
            </p:extLst>
          </p:nvPr>
        </p:nvGraphicFramePr>
        <p:xfrm>
          <a:off x="304800" y="388361"/>
          <a:ext cx="11145078" cy="1798320"/>
        </p:xfrm>
        <a:graphic>
          <a:graphicData uri="http://schemas.openxmlformats.org/drawingml/2006/table">
            <a:tbl>
              <a:tblPr firstRow="1" bandRow="1">
                <a:tableStyleId>{5940675A-B579-460E-94D1-54222C63F5DA}</a:tableStyleId>
              </a:tblPr>
              <a:tblGrid>
                <a:gridCol w="4240696">
                  <a:extLst>
                    <a:ext uri="{9D8B030D-6E8A-4147-A177-3AD203B41FA5}">
                      <a16:colId xmlns:a16="http://schemas.microsoft.com/office/drawing/2014/main" val="3649122114"/>
                    </a:ext>
                  </a:extLst>
                </a:gridCol>
                <a:gridCol w="6904382">
                  <a:extLst>
                    <a:ext uri="{9D8B030D-6E8A-4147-A177-3AD203B41FA5}">
                      <a16:colId xmlns:a16="http://schemas.microsoft.com/office/drawing/2014/main" val="198107167"/>
                    </a:ext>
                  </a:extLst>
                </a:gridCol>
              </a:tblGrid>
              <a:tr h="370840">
                <a:tc>
                  <a:txBody>
                    <a:bodyPr/>
                    <a:lstStyle/>
                    <a:p>
                      <a:r>
                        <a:rPr lang="es-MX" sz="1600" dirty="0">
                          <a:latin typeface="Cooper Black" panose="0208090404030B020404" pitchFamily="18" charset="0"/>
                        </a:rPr>
                        <a:t>Evaluación de la información generada</a:t>
                      </a:r>
                    </a:p>
                  </a:txBody>
                  <a:tcPr/>
                </a:tc>
                <a:tc>
                  <a:txBody>
                    <a:bodyPr/>
                    <a:lstStyle/>
                    <a:p>
                      <a:r>
                        <a:rPr lang="es-MX" sz="1600" dirty="0">
                          <a:latin typeface="Cooper Black" panose="0208090404030B020404" pitchFamily="18" charset="0"/>
                        </a:rPr>
                        <a:t>Los logros a esperar son:</a:t>
                      </a:r>
                    </a:p>
                    <a:p>
                      <a:pPr marL="285750" indent="-285750" algn="just">
                        <a:buFont typeface="Arial" panose="020B0604020202020204" pitchFamily="34" charset="0"/>
                        <a:buChar char="•"/>
                      </a:pPr>
                      <a:r>
                        <a:rPr lang="es-MX" sz="1600" dirty="0">
                          <a:latin typeface="Cooper Black" panose="0208090404030B020404" pitchFamily="18" charset="0"/>
                        </a:rPr>
                        <a:t>Que los alumnos conozcan el campo de trabajo.</a:t>
                      </a:r>
                    </a:p>
                    <a:p>
                      <a:pPr marL="285750" indent="-285750" algn="just">
                        <a:buFont typeface="Arial" panose="020B0604020202020204" pitchFamily="34" charset="0"/>
                        <a:buChar char="•"/>
                      </a:pPr>
                      <a:r>
                        <a:rPr lang="es-MX" sz="1600" dirty="0">
                          <a:latin typeface="Cooper Black" panose="0208090404030B020404" pitchFamily="18" charset="0"/>
                        </a:rPr>
                        <a:t>Aplique habilidades de lectura, expresión oral y escrita.</a:t>
                      </a:r>
                    </a:p>
                    <a:p>
                      <a:pPr marL="285750" indent="-285750" algn="just">
                        <a:buFont typeface="Arial" panose="020B0604020202020204" pitchFamily="34" charset="0"/>
                        <a:buChar char="•"/>
                      </a:pPr>
                      <a:r>
                        <a:rPr lang="es-MX" sz="1600" dirty="0">
                          <a:latin typeface="Cooper Black" panose="0208090404030B020404" pitchFamily="18" charset="0"/>
                        </a:rPr>
                        <a:t>Aprendan a solicitar asesoría de expertos.</a:t>
                      </a:r>
                    </a:p>
                    <a:p>
                      <a:pPr marL="285750" indent="-285750" algn="just">
                        <a:buFont typeface="Arial" panose="020B0604020202020204" pitchFamily="34" charset="0"/>
                        <a:buChar char="•"/>
                      </a:pPr>
                      <a:r>
                        <a:rPr lang="es-MX" sz="1600" dirty="0">
                          <a:latin typeface="Cooper Black" panose="0208090404030B020404" pitchFamily="18" charset="0"/>
                        </a:rPr>
                        <a:t>Manejen la tecnología, a través del manejo prototipado 3D y la robótica.</a:t>
                      </a:r>
                    </a:p>
                    <a:p>
                      <a:pPr marL="285750" indent="-285750" algn="just">
                        <a:buFont typeface="Arial" panose="020B0604020202020204" pitchFamily="34" charset="0"/>
                        <a:buChar char="•"/>
                      </a:pPr>
                      <a:r>
                        <a:rPr lang="es-MX" sz="1600" dirty="0">
                          <a:latin typeface="Cooper Black" panose="0208090404030B020404" pitchFamily="18" charset="0"/>
                        </a:rPr>
                        <a:t>Entiendan la influencia de un área de estudio en su realidad.</a:t>
                      </a:r>
                    </a:p>
                  </a:txBody>
                  <a:tcPr/>
                </a:tc>
                <a:extLst>
                  <a:ext uri="{0D108BD9-81ED-4DB2-BD59-A6C34878D82A}">
                    <a16:rowId xmlns:a16="http://schemas.microsoft.com/office/drawing/2014/main" val="336479303"/>
                  </a:ext>
                </a:extLst>
              </a:tr>
            </a:tbl>
          </a:graphicData>
        </a:graphic>
      </p:graphicFrame>
      <p:graphicFrame>
        <p:nvGraphicFramePr>
          <p:cNvPr id="6" name="Tabla 5">
            <a:extLst>
              <a:ext uri="{FF2B5EF4-FFF2-40B4-BE49-F238E27FC236}">
                <a16:creationId xmlns:a16="http://schemas.microsoft.com/office/drawing/2014/main" id="{E09C990F-1E65-40B1-BD80-0FA2CFAC0DA1}"/>
              </a:ext>
            </a:extLst>
          </p:cNvPr>
          <p:cNvGraphicFramePr>
            <a:graphicFrameLocks noGrp="1"/>
          </p:cNvGraphicFramePr>
          <p:nvPr>
            <p:extLst>
              <p:ext uri="{D42A27DB-BD31-4B8C-83A1-F6EECF244321}">
                <p14:modId xmlns:p14="http://schemas.microsoft.com/office/powerpoint/2010/main" val="180498977"/>
              </p:ext>
            </p:extLst>
          </p:nvPr>
        </p:nvGraphicFramePr>
        <p:xfrm>
          <a:off x="304800" y="2548467"/>
          <a:ext cx="11145078" cy="3388360"/>
        </p:xfrm>
        <a:graphic>
          <a:graphicData uri="http://schemas.openxmlformats.org/drawingml/2006/table">
            <a:tbl>
              <a:tblPr firstRow="1" bandRow="1">
                <a:tableStyleId>{5940675A-B579-460E-94D1-54222C63F5DA}</a:tableStyleId>
              </a:tblPr>
              <a:tblGrid>
                <a:gridCol w="7553739">
                  <a:extLst>
                    <a:ext uri="{9D8B030D-6E8A-4147-A177-3AD203B41FA5}">
                      <a16:colId xmlns:a16="http://schemas.microsoft.com/office/drawing/2014/main" val="1804133887"/>
                    </a:ext>
                  </a:extLst>
                </a:gridCol>
                <a:gridCol w="3591339">
                  <a:extLst>
                    <a:ext uri="{9D8B030D-6E8A-4147-A177-3AD203B41FA5}">
                      <a16:colId xmlns:a16="http://schemas.microsoft.com/office/drawing/2014/main" val="3644487870"/>
                    </a:ext>
                  </a:extLst>
                </a:gridCol>
              </a:tblGrid>
              <a:tr h="370840">
                <a:tc>
                  <a:txBody>
                    <a:bodyPr/>
                    <a:lstStyle/>
                    <a:p>
                      <a:pPr algn="ctr"/>
                      <a:r>
                        <a:rPr lang="es-MX" sz="1600" dirty="0">
                          <a:latin typeface="Cooper Black" panose="0208090404030B020404" pitchFamily="18" charset="0"/>
                        </a:rPr>
                        <a:t>Tiempos dedicados al proyecto por semana</a:t>
                      </a:r>
                    </a:p>
                  </a:txBody>
                  <a:tcPr/>
                </a:tc>
                <a:tc>
                  <a:txBody>
                    <a:bodyPr/>
                    <a:lstStyle/>
                    <a:p>
                      <a:pPr algn="ctr"/>
                      <a:r>
                        <a:rPr lang="es-MX" sz="1600" dirty="0">
                          <a:latin typeface="Cooper Black" panose="0208090404030B020404" pitchFamily="18" charset="0"/>
                        </a:rPr>
                        <a:t>Presentación del proyecto</a:t>
                      </a:r>
                    </a:p>
                  </a:txBody>
                  <a:tcPr/>
                </a:tc>
                <a:extLst>
                  <a:ext uri="{0D108BD9-81ED-4DB2-BD59-A6C34878D82A}">
                    <a16:rowId xmlns:a16="http://schemas.microsoft.com/office/drawing/2014/main" val="4183042514"/>
                  </a:ext>
                </a:extLst>
              </a:tr>
              <a:tr h="370840">
                <a:tc>
                  <a:txBody>
                    <a:bodyPr/>
                    <a:lstStyle/>
                    <a:p>
                      <a:pPr algn="just"/>
                      <a:r>
                        <a:rPr lang="es-ES" sz="1600" kern="1200" dirty="0">
                          <a:solidFill>
                            <a:schemeClr val="tx1"/>
                          </a:solidFill>
                          <a:effectLst/>
                          <a:latin typeface="Cooper Black" panose="0208090404030B020404" pitchFamily="18" charset="0"/>
                          <a:ea typeface="+mn-ea"/>
                          <a:cs typeface="+mn-cs"/>
                        </a:rPr>
                        <a:t>Una sesión semanal quincenal por parte de cada una de las cuatro materias, y una hora semanal por parte de la materia integradora (en este caso Ética). Total 20 sesiones.</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 </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Reflexión y primeras ideas:                      sesión 1</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Análisis de dudas:                                     sesión 2</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Discusión de anteproyecto y </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lista de cotejo para evaluación.            sesión 3</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Análisis y organización de información sesión 4, 5 y 6</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Vinculación interdisciplinaria                  sesión 7, 8 y 9</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Presentación de información                 sesión 10 y 11</a:t>
                      </a:r>
                      <a:endParaRPr lang="es-MX" sz="1600" kern="1200" dirty="0">
                        <a:solidFill>
                          <a:schemeClr val="tx1"/>
                        </a:solidFill>
                        <a:effectLst/>
                        <a:latin typeface="Cooper Black" panose="0208090404030B020404" pitchFamily="18" charset="0"/>
                        <a:ea typeface="+mn-ea"/>
                        <a:cs typeface="+mn-cs"/>
                      </a:endParaRPr>
                    </a:p>
                    <a:p>
                      <a:endParaRPr lang="es-MX" sz="1600" dirty="0">
                        <a:latin typeface="Cooper Black" panose="0208090404030B020404" pitchFamily="18" charset="0"/>
                      </a:endParaRPr>
                    </a:p>
                  </a:txBody>
                  <a:tcPr/>
                </a:tc>
                <a:tc>
                  <a:txBody>
                    <a:bodyPr/>
                    <a:lstStyle/>
                    <a:p>
                      <a:pPr algn="just"/>
                      <a:r>
                        <a:rPr lang="es-MX" sz="1600" dirty="0">
                          <a:latin typeface="Cooper Black" panose="0208090404030B020404" pitchFamily="18" charset="0"/>
                        </a:rPr>
                        <a:t>Los alumnos harán una presentación tipo programa de divulgación de la ciencia en equipo en la fecha destinada para ello, mediante cañón y tics a su criterio, para dar a conocer objetivos, desarrollo y logros del trabajo, a profesores, compañeros autoridades y padres de familia</a:t>
                      </a:r>
                    </a:p>
                  </a:txBody>
                  <a:tcPr/>
                </a:tc>
                <a:extLst>
                  <a:ext uri="{0D108BD9-81ED-4DB2-BD59-A6C34878D82A}">
                    <a16:rowId xmlns:a16="http://schemas.microsoft.com/office/drawing/2014/main" val="2012798205"/>
                  </a:ext>
                </a:extLst>
              </a:tr>
            </a:tbl>
          </a:graphicData>
        </a:graphic>
      </p:graphicFrame>
    </p:spTree>
    <p:extLst>
      <p:ext uri="{BB962C8B-B14F-4D97-AF65-F5344CB8AC3E}">
        <p14:creationId xmlns:p14="http://schemas.microsoft.com/office/powerpoint/2010/main" val="3239190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35CCDD7D-86A5-44C9-8179-1F877BB2FC05}"/>
              </a:ext>
            </a:extLst>
          </p:cNvPr>
          <p:cNvGraphicFramePr>
            <a:graphicFrameLocks noGrp="1"/>
          </p:cNvGraphicFramePr>
          <p:nvPr>
            <p:extLst>
              <p:ext uri="{D42A27DB-BD31-4B8C-83A1-F6EECF244321}">
                <p14:modId xmlns:p14="http://schemas.microsoft.com/office/powerpoint/2010/main" val="2617132885"/>
              </p:ext>
            </p:extLst>
          </p:nvPr>
        </p:nvGraphicFramePr>
        <p:xfrm>
          <a:off x="344556" y="441370"/>
          <a:ext cx="11039062" cy="2316480"/>
        </p:xfrm>
        <a:graphic>
          <a:graphicData uri="http://schemas.openxmlformats.org/drawingml/2006/table">
            <a:tbl>
              <a:tblPr firstRow="1" bandRow="1">
                <a:tableStyleId>{5940675A-B579-460E-94D1-54222C63F5DA}</a:tableStyleId>
              </a:tblPr>
              <a:tblGrid>
                <a:gridCol w="6400801">
                  <a:extLst>
                    <a:ext uri="{9D8B030D-6E8A-4147-A177-3AD203B41FA5}">
                      <a16:colId xmlns:a16="http://schemas.microsoft.com/office/drawing/2014/main" val="3920101108"/>
                    </a:ext>
                  </a:extLst>
                </a:gridCol>
                <a:gridCol w="4638261">
                  <a:extLst>
                    <a:ext uri="{9D8B030D-6E8A-4147-A177-3AD203B41FA5}">
                      <a16:colId xmlns:a16="http://schemas.microsoft.com/office/drawing/2014/main" val="2963543829"/>
                    </a:ext>
                  </a:extLst>
                </a:gridCol>
              </a:tblGrid>
              <a:tr h="370840">
                <a:tc>
                  <a:txBody>
                    <a:bodyPr/>
                    <a:lstStyle/>
                    <a:p>
                      <a:pPr algn="just"/>
                      <a:r>
                        <a:rPr lang="es-ES" sz="1600" kern="1200" dirty="0">
                          <a:solidFill>
                            <a:schemeClr val="tx1"/>
                          </a:solidFill>
                          <a:effectLst/>
                          <a:latin typeface="Cooper Black" panose="0208090404030B020404" pitchFamily="18" charset="0"/>
                          <a:ea typeface="+mn-ea"/>
                          <a:cs typeface="+mn-cs"/>
                        </a:rPr>
                        <a:t>Revisión de rúbrica y preparación </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de la presentación.                                                      sesión 12 a 15</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Ensayo general de presentación                             sesión 16 y 17</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Presentación en auditorio                                        sesión 18</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Evaluación del profesor, pares y</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autoevaluación.  Retroalimentación                    sesión 19</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Plenaria sobre lo aprendido, áreas </a:t>
                      </a:r>
                      <a:endParaRPr lang="es-MX" sz="1600" kern="1200" dirty="0">
                        <a:solidFill>
                          <a:schemeClr val="tx1"/>
                        </a:solidFill>
                        <a:effectLst/>
                        <a:latin typeface="Cooper Black" panose="0208090404030B020404" pitchFamily="18" charset="0"/>
                        <a:ea typeface="+mn-ea"/>
                        <a:cs typeface="+mn-cs"/>
                      </a:endParaRPr>
                    </a:p>
                    <a:p>
                      <a:pPr algn="just"/>
                      <a:r>
                        <a:rPr lang="es-ES" sz="1600" kern="1200" dirty="0">
                          <a:solidFill>
                            <a:schemeClr val="tx1"/>
                          </a:solidFill>
                          <a:effectLst/>
                          <a:latin typeface="Cooper Black" panose="0208090404030B020404" pitchFamily="18" charset="0"/>
                          <a:ea typeface="+mn-ea"/>
                          <a:cs typeface="+mn-cs"/>
                        </a:rPr>
                        <a:t>fortalecidas y áreas por fortalecer.                      sesión 20</a:t>
                      </a:r>
                      <a:endParaRPr lang="es-MX" sz="1600" kern="1200" dirty="0">
                        <a:solidFill>
                          <a:schemeClr val="tx1"/>
                        </a:solidFill>
                        <a:effectLst/>
                        <a:latin typeface="Cooper Black" panose="0208090404030B020404" pitchFamily="18" charset="0"/>
                        <a:ea typeface="+mn-ea"/>
                        <a:cs typeface="+mn-cs"/>
                      </a:endParaRPr>
                    </a:p>
                    <a:p>
                      <a:endParaRPr lang="es-MX" dirty="0"/>
                    </a:p>
                  </a:txBody>
                  <a:tcPr/>
                </a:tc>
                <a:tc>
                  <a:txBody>
                    <a:bodyPr/>
                    <a:lstStyle/>
                    <a:p>
                      <a:endParaRPr lang="es-MX" dirty="0"/>
                    </a:p>
                  </a:txBody>
                  <a:tcPr/>
                </a:tc>
                <a:extLst>
                  <a:ext uri="{0D108BD9-81ED-4DB2-BD59-A6C34878D82A}">
                    <a16:rowId xmlns:a16="http://schemas.microsoft.com/office/drawing/2014/main" val="1360890704"/>
                  </a:ext>
                </a:extLst>
              </a:tr>
            </a:tbl>
          </a:graphicData>
        </a:graphic>
      </p:graphicFrame>
    </p:spTree>
    <p:extLst>
      <p:ext uri="{BB962C8B-B14F-4D97-AF65-F5344CB8AC3E}">
        <p14:creationId xmlns:p14="http://schemas.microsoft.com/office/powerpoint/2010/main" val="3564327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4D68418-F9BE-4C57-AC94-5EACB4BD44FD}"/>
              </a:ext>
            </a:extLst>
          </p:cNvPr>
          <p:cNvSpPr txBox="1"/>
          <p:nvPr/>
        </p:nvSpPr>
        <p:spPr>
          <a:xfrm>
            <a:off x="1974575" y="980661"/>
            <a:ext cx="7593496" cy="1384995"/>
          </a:xfrm>
          <a:prstGeom prst="rect">
            <a:avLst/>
          </a:prstGeom>
          <a:noFill/>
        </p:spPr>
        <p:txBody>
          <a:bodyPr wrap="square" rtlCol="0">
            <a:spAutoFit/>
          </a:bodyPr>
          <a:lstStyle/>
          <a:p>
            <a:pPr algn="just"/>
            <a:r>
              <a:rPr lang="es-MX" dirty="0">
                <a:latin typeface="Cooper Black" panose="0208090404030B020404" pitchFamily="18" charset="0"/>
              </a:rPr>
              <a:t>		</a:t>
            </a:r>
          </a:p>
          <a:p>
            <a:pPr algn="ctr"/>
            <a:r>
              <a:rPr lang="es-MX" sz="4800" dirty="0">
                <a:latin typeface="Cooper Black" panose="0208090404030B020404" pitchFamily="18" charset="0"/>
              </a:rPr>
              <a:t>3ª. Reunión de trabajo</a:t>
            </a:r>
          </a:p>
          <a:p>
            <a:endParaRPr lang="es-MX" dirty="0"/>
          </a:p>
        </p:txBody>
      </p:sp>
      <p:pic>
        <p:nvPicPr>
          <p:cNvPr id="3" name="Imagen 2">
            <a:extLst>
              <a:ext uri="{FF2B5EF4-FFF2-40B4-BE49-F238E27FC236}">
                <a16:creationId xmlns:a16="http://schemas.microsoft.com/office/drawing/2014/main" id="{2B6FBA53-9F7F-4E1B-9243-2BA288B6DB26}"/>
              </a:ext>
            </a:extLst>
          </p:cNvPr>
          <p:cNvPicPr>
            <a:picLocks noChangeAspect="1"/>
          </p:cNvPicPr>
          <p:nvPr/>
        </p:nvPicPr>
        <p:blipFill>
          <a:blip r:embed="rId2"/>
          <a:stretch>
            <a:fillRect/>
          </a:stretch>
        </p:blipFill>
        <p:spPr>
          <a:xfrm>
            <a:off x="2107096" y="2372139"/>
            <a:ext cx="7460975" cy="2345635"/>
          </a:xfrm>
          <a:prstGeom prst="rect">
            <a:avLst/>
          </a:prstGeom>
        </p:spPr>
      </p:pic>
    </p:spTree>
    <p:extLst>
      <p:ext uri="{BB962C8B-B14F-4D97-AF65-F5344CB8AC3E}">
        <p14:creationId xmlns:p14="http://schemas.microsoft.com/office/powerpoint/2010/main" val="3054904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2A355597-CF5A-4E34-8748-8E3EF743BB1D}"/>
              </a:ext>
            </a:extLst>
          </p:cNvPr>
          <p:cNvGraphicFramePr>
            <a:graphicFrameLocks noGrp="1"/>
          </p:cNvGraphicFramePr>
          <p:nvPr>
            <p:extLst>
              <p:ext uri="{D42A27DB-BD31-4B8C-83A1-F6EECF244321}">
                <p14:modId xmlns:p14="http://schemas.microsoft.com/office/powerpoint/2010/main" val="4167173269"/>
              </p:ext>
            </p:extLst>
          </p:nvPr>
        </p:nvGraphicFramePr>
        <p:xfrm>
          <a:off x="410817" y="179112"/>
          <a:ext cx="11052314" cy="5813808"/>
        </p:xfrm>
        <a:graphic>
          <a:graphicData uri="http://schemas.openxmlformats.org/drawingml/2006/table">
            <a:tbl>
              <a:tblPr firstRow="1" firstCol="1" bandRow="1">
                <a:tableStyleId>{5940675A-B579-460E-94D1-54222C63F5DA}</a:tableStyleId>
              </a:tblPr>
              <a:tblGrid>
                <a:gridCol w="2266122">
                  <a:extLst>
                    <a:ext uri="{9D8B030D-6E8A-4147-A177-3AD203B41FA5}">
                      <a16:colId xmlns:a16="http://schemas.microsoft.com/office/drawing/2014/main" val="1554842160"/>
                    </a:ext>
                  </a:extLst>
                </a:gridCol>
                <a:gridCol w="2252870">
                  <a:extLst>
                    <a:ext uri="{9D8B030D-6E8A-4147-A177-3AD203B41FA5}">
                      <a16:colId xmlns:a16="http://schemas.microsoft.com/office/drawing/2014/main" val="1232988136"/>
                    </a:ext>
                  </a:extLst>
                </a:gridCol>
                <a:gridCol w="3034748">
                  <a:extLst>
                    <a:ext uri="{9D8B030D-6E8A-4147-A177-3AD203B41FA5}">
                      <a16:colId xmlns:a16="http://schemas.microsoft.com/office/drawing/2014/main" val="945301733"/>
                    </a:ext>
                  </a:extLst>
                </a:gridCol>
                <a:gridCol w="3498574">
                  <a:extLst>
                    <a:ext uri="{9D8B030D-6E8A-4147-A177-3AD203B41FA5}">
                      <a16:colId xmlns:a16="http://schemas.microsoft.com/office/drawing/2014/main" val="2099178843"/>
                    </a:ext>
                  </a:extLst>
                </a:gridCol>
              </a:tblGrid>
              <a:tr h="348750">
                <a:tc>
                  <a:txBody>
                    <a:bodyPr/>
                    <a:lstStyle/>
                    <a:p>
                      <a:pPr>
                        <a:lnSpc>
                          <a:spcPct val="115000"/>
                        </a:lnSpc>
                        <a:spcAft>
                          <a:spcPts val="0"/>
                        </a:spcAft>
                      </a:pPr>
                      <a:r>
                        <a:rPr lang="es-MX" sz="1400">
                          <a:effectLst/>
                          <a:latin typeface="Cooper Black" panose="0208090404030B020404" pitchFamily="18" charset="0"/>
                        </a:rPr>
                        <a:t>Los puntos más importantes del proceso de construcción de sus proyectos</a:t>
                      </a:r>
                      <a:endParaRPr lang="es-MX" sz="1400">
                        <a:effectLst/>
                        <a:latin typeface="Cooper Black" panose="0208090404030B020404" pitchFamily="18" charset="0"/>
                        <a:ea typeface="Calibri" panose="020F0502020204030204" pitchFamily="34" charset="0"/>
                        <a:cs typeface="Times New Roman" panose="02020603050405020304" pitchFamily="18" charset="0"/>
                      </a:endParaRPr>
                    </a:p>
                  </a:txBody>
                  <a:tcPr marL="63904" marR="63904" marT="0" marB="0"/>
                </a:tc>
                <a:tc>
                  <a:txBody>
                    <a:bodyPr/>
                    <a:lstStyle/>
                    <a:p>
                      <a:pPr algn="ctr">
                        <a:lnSpc>
                          <a:spcPct val="115000"/>
                        </a:lnSpc>
                        <a:spcAft>
                          <a:spcPts val="0"/>
                        </a:spcAft>
                      </a:pPr>
                      <a:r>
                        <a:rPr lang="es-MX" sz="1400">
                          <a:effectLst/>
                          <a:latin typeface="Cooper Black" panose="0208090404030B020404" pitchFamily="18" charset="0"/>
                        </a:rPr>
                        <a:t> </a:t>
                      </a:r>
                    </a:p>
                    <a:p>
                      <a:pPr algn="ctr">
                        <a:lnSpc>
                          <a:spcPct val="115000"/>
                        </a:lnSpc>
                        <a:spcAft>
                          <a:spcPts val="0"/>
                        </a:spcAft>
                      </a:pPr>
                      <a:r>
                        <a:rPr lang="es-MX" sz="1400">
                          <a:effectLst/>
                          <a:latin typeface="Cooper Black" panose="0208090404030B020404" pitchFamily="18" charset="0"/>
                        </a:rPr>
                        <a:t>AVANCES</a:t>
                      </a:r>
                      <a:endParaRPr lang="es-MX" sz="1400">
                        <a:effectLst/>
                        <a:latin typeface="Cooper Black" panose="0208090404030B020404" pitchFamily="18" charset="0"/>
                        <a:ea typeface="Calibri" panose="020F0502020204030204" pitchFamily="34" charset="0"/>
                        <a:cs typeface="Times New Roman" panose="02020603050405020304" pitchFamily="18" charset="0"/>
                      </a:endParaRPr>
                    </a:p>
                  </a:txBody>
                  <a:tcPr marL="63904" marR="63904" marT="0" marB="0"/>
                </a:tc>
                <a:tc>
                  <a:txBody>
                    <a:bodyPr/>
                    <a:lstStyle/>
                    <a:p>
                      <a:pPr algn="ctr">
                        <a:lnSpc>
                          <a:spcPct val="115000"/>
                        </a:lnSpc>
                        <a:spcAft>
                          <a:spcPts val="0"/>
                        </a:spcAft>
                      </a:pPr>
                      <a:r>
                        <a:rPr lang="es-MX" sz="1400">
                          <a:effectLst/>
                          <a:latin typeface="Cooper Black" panose="0208090404030B020404" pitchFamily="18" charset="0"/>
                        </a:rPr>
                        <a:t> </a:t>
                      </a:r>
                    </a:p>
                    <a:p>
                      <a:pPr algn="ctr">
                        <a:lnSpc>
                          <a:spcPct val="115000"/>
                        </a:lnSpc>
                        <a:spcAft>
                          <a:spcPts val="0"/>
                        </a:spcAft>
                      </a:pPr>
                      <a:r>
                        <a:rPr lang="es-MX" sz="1400">
                          <a:effectLst/>
                          <a:latin typeface="Cooper Black" panose="0208090404030B020404" pitchFamily="18" charset="0"/>
                        </a:rPr>
                        <a:t>TROPIEZOS</a:t>
                      </a:r>
                      <a:endParaRPr lang="es-MX" sz="1400">
                        <a:effectLst/>
                        <a:latin typeface="Cooper Black" panose="0208090404030B020404" pitchFamily="18" charset="0"/>
                        <a:ea typeface="Calibri" panose="020F0502020204030204" pitchFamily="34" charset="0"/>
                        <a:cs typeface="Times New Roman" panose="02020603050405020304" pitchFamily="18" charset="0"/>
                      </a:endParaRPr>
                    </a:p>
                  </a:txBody>
                  <a:tcPr marL="63904" marR="63904" marT="0" marB="0"/>
                </a:tc>
                <a:tc>
                  <a:txBody>
                    <a:bodyPr/>
                    <a:lstStyle/>
                    <a:p>
                      <a:pPr algn="ctr">
                        <a:lnSpc>
                          <a:spcPct val="115000"/>
                        </a:lnSpc>
                        <a:spcAft>
                          <a:spcPts val="0"/>
                        </a:spcAft>
                      </a:pPr>
                      <a:r>
                        <a:rPr lang="es-MX" sz="1400">
                          <a:effectLst/>
                          <a:latin typeface="Cooper Black" panose="0208090404030B020404" pitchFamily="18" charset="0"/>
                        </a:rPr>
                        <a:t> </a:t>
                      </a:r>
                    </a:p>
                    <a:p>
                      <a:pPr algn="ctr">
                        <a:lnSpc>
                          <a:spcPct val="115000"/>
                        </a:lnSpc>
                        <a:spcAft>
                          <a:spcPts val="0"/>
                        </a:spcAft>
                      </a:pPr>
                      <a:r>
                        <a:rPr lang="es-MX" sz="1400">
                          <a:effectLst/>
                          <a:latin typeface="Cooper Black" panose="0208090404030B020404" pitchFamily="18" charset="0"/>
                        </a:rPr>
                        <a:t>SOLUCIONES</a:t>
                      </a:r>
                      <a:endParaRPr lang="es-MX" sz="1400">
                        <a:effectLst/>
                        <a:latin typeface="Cooper Black" panose="0208090404030B020404" pitchFamily="18" charset="0"/>
                        <a:ea typeface="Calibri" panose="020F0502020204030204" pitchFamily="34" charset="0"/>
                        <a:cs typeface="Times New Roman" panose="02020603050405020304" pitchFamily="18" charset="0"/>
                      </a:endParaRPr>
                    </a:p>
                  </a:txBody>
                  <a:tcPr marL="63904" marR="63904" marT="0" marB="0"/>
                </a:tc>
                <a:extLst>
                  <a:ext uri="{0D108BD9-81ED-4DB2-BD59-A6C34878D82A}">
                    <a16:rowId xmlns:a16="http://schemas.microsoft.com/office/drawing/2014/main" val="2561236530"/>
                  </a:ext>
                </a:extLst>
              </a:tr>
              <a:tr h="972227">
                <a:tc rowSpan="3">
                  <a:txBody>
                    <a:bodyPr/>
                    <a:lstStyle/>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1. Trabajo cooperativo de los profesores</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3904" marR="63904" marT="0" marB="0"/>
                </a:tc>
                <a:tc>
                  <a:txBody>
                    <a:bodyPr/>
                    <a:lstStyle/>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Hemos logrado conectar perfectamente los temas de las disciplinas.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3904" marR="63904" marT="0" marB="0"/>
                </a:tc>
                <a:tc>
                  <a:txBody>
                    <a:bodyPr/>
                    <a:lstStyle/>
                    <a:p>
                      <a:pPr>
                        <a:lnSpc>
                          <a:spcPct val="115000"/>
                        </a:lnSpc>
                        <a:spcAft>
                          <a:spcPts val="0"/>
                        </a:spcAft>
                      </a:pPr>
                      <a:r>
                        <a:rPr lang="es-MX" sz="1400">
                          <a:effectLst/>
                          <a:latin typeface="Cooper Black" panose="0208090404030B020404" pitchFamily="18" charset="0"/>
                        </a:rPr>
                        <a:t> </a:t>
                      </a:r>
                    </a:p>
                    <a:p>
                      <a:pPr>
                        <a:lnSpc>
                          <a:spcPct val="115000"/>
                        </a:lnSpc>
                        <a:spcAft>
                          <a:spcPts val="0"/>
                        </a:spcAft>
                      </a:pPr>
                      <a:r>
                        <a:rPr lang="es-MX" sz="1400">
                          <a:effectLst/>
                          <a:latin typeface="Cooper Black" panose="0208090404030B020404" pitchFamily="18" charset="0"/>
                        </a:rPr>
                        <a:t>Ha sido difícil, debido a que no coincidimos en horarios y empatar nuestras actividades.</a:t>
                      </a:r>
                    </a:p>
                    <a:p>
                      <a:pPr>
                        <a:lnSpc>
                          <a:spcPct val="115000"/>
                        </a:lnSpc>
                        <a:spcAft>
                          <a:spcPts val="0"/>
                        </a:spcAft>
                      </a:pPr>
                      <a:r>
                        <a:rPr lang="es-MX" sz="1400">
                          <a:effectLst/>
                          <a:latin typeface="Cooper Black" panose="0208090404030B020404" pitchFamily="18" charset="0"/>
                        </a:rPr>
                        <a:t> </a:t>
                      </a:r>
                      <a:endParaRPr lang="es-MX" sz="1400">
                        <a:effectLst/>
                        <a:latin typeface="Cooper Black" panose="0208090404030B020404" pitchFamily="18" charset="0"/>
                        <a:ea typeface="Calibri" panose="020F0502020204030204" pitchFamily="34" charset="0"/>
                        <a:cs typeface="Times New Roman" panose="02020603050405020304" pitchFamily="18" charset="0"/>
                      </a:endParaRPr>
                    </a:p>
                  </a:txBody>
                  <a:tcPr marL="63904" marR="63904" marT="0" marB="0"/>
                </a:tc>
                <a:tc>
                  <a:txBody>
                    <a:bodyPr/>
                    <a:lstStyle/>
                    <a:p>
                      <a:pPr>
                        <a:lnSpc>
                          <a:spcPct val="115000"/>
                        </a:lnSpc>
                        <a:spcAft>
                          <a:spcPts val="0"/>
                        </a:spcAft>
                      </a:pPr>
                      <a:r>
                        <a:rPr lang="es-MX" sz="1400">
                          <a:effectLst/>
                          <a:latin typeface="Cooper Black" panose="0208090404030B020404" pitchFamily="18" charset="0"/>
                        </a:rPr>
                        <a:t> </a:t>
                      </a:r>
                    </a:p>
                    <a:p>
                      <a:pPr>
                        <a:lnSpc>
                          <a:spcPct val="115000"/>
                        </a:lnSpc>
                        <a:spcAft>
                          <a:spcPts val="0"/>
                        </a:spcAft>
                      </a:pPr>
                      <a:r>
                        <a:rPr lang="es-MX" sz="1400">
                          <a:effectLst/>
                          <a:latin typeface="Cooper Black" panose="0208090404030B020404" pitchFamily="18" charset="0"/>
                        </a:rPr>
                        <a:t>Lo hemos logrado por medio de correos, reuniones breves, mensajes, fotos; y el trabajo individual de cada una de nuestro equipo.</a:t>
                      </a:r>
                    </a:p>
                    <a:p>
                      <a:pPr>
                        <a:lnSpc>
                          <a:spcPct val="115000"/>
                        </a:lnSpc>
                        <a:spcAft>
                          <a:spcPts val="0"/>
                        </a:spcAft>
                      </a:pPr>
                      <a:r>
                        <a:rPr lang="es-MX" sz="1400">
                          <a:effectLst/>
                          <a:latin typeface="Cooper Black" panose="0208090404030B020404" pitchFamily="18" charset="0"/>
                        </a:rPr>
                        <a:t> </a:t>
                      </a:r>
                      <a:endParaRPr lang="es-MX" sz="1400">
                        <a:effectLst/>
                        <a:latin typeface="Cooper Black" panose="0208090404030B020404" pitchFamily="18" charset="0"/>
                        <a:ea typeface="Calibri" panose="020F0502020204030204" pitchFamily="34" charset="0"/>
                        <a:cs typeface="Times New Roman" panose="02020603050405020304" pitchFamily="18" charset="0"/>
                      </a:endParaRPr>
                    </a:p>
                  </a:txBody>
                  <a:tcPr marL="63904" marR="63904" marT="0" marB="0"/>
                </a:tc>
                <a:extLst>
                  <a:ext uri="{0D108BD9-81ED-4DB2-BD59-A6C34878D82A}">
                    <a16:rowId xmlns:a16="http://schemas.microsoft.com/office/drawing/2014/main" val="461693208"/>
                  </a:ext>
                </a:extLst>
              </a:tr>
              <a:tr h="972227">
                <a:tc vMerge="1">
                  <a:txBody>
                    <a:bodyPr/>
                    <a:lstStyle/>
                    <a:p>
                      <a:endParaRPr lang="es-MX"/>
                    </a:p>
                  </a:txBody>
                  <a:tcPr/>
                </a:tc>
                <a:tc>
                  <a:txBody>
                    <a:bodyPr/>
                    <a:lstStyle/>
                    <a:p>
                      <a:pPr>
                        <a:lnSpc>
                          <a:spcPct val="115000"/>
                        </a:lnSpc>
                        <a:spcAft>
                          <a:spcPts val="0"/>
                        </a:spcAft>
                      </a:pPr>
                      <a:r>
                        <a:rPr lang="es-MX" sz="1400" dirty="0">
                          <a:effectLst/>
                          <a:latin typeface="Cooper Black" panose="0208090404030B020404" pitchFamily="18" charset="0"/>
                        </a:rPr>
                        <a:t> </a:t>
                      </a:r>
                    </a:p>
                    <a:p>
                      <a:pPr algn="just">
                        <a:lnSpc>
                          <a:spcPct val="115000"/>
                        </a:lnSpc>
                        <a:spcAft>
                          <a:spcPts val="0"/>
                        </a:spcAft>
                      </a:pPr>
                      <a:r>
                        <a:rPr lang="es-MX" sz="1400" dirty="0">
                          <a:effectLst/>
                          <a:latin typeface="Cooper Black" panose="0208090404030B020404" pitchFamily="18" charset="0"/>
                        </a:rPr>
                        <a:t>Las actividades se cumplieron dentro de los tiempos establecidos.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3904" marR="63904" marT="0" marB="0"/>
                </a:tc>
                <a:tc>
                  <a:txBody>
                    <a:bodyPr/>
                    <a:lstStyle/>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La disparidad de los horarios de los docentes,  impidió su presencia física para el análisis conjunto del trabajo heterogéneo.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3904" marR="63904" marT="0" marB="0"/>
                </a:tc>
                <a:tc>
                  <a:txBody>
                    <a:bodyPr/>
                    <a:lstStyle/>
                    <a:p>
                      <a:pPr>
                        <a:lnSpc>
                          <a:spcPct val="115000"/>
                        </a:lnSpc>
                        <a:spcAft>
                          <a:spcPts val="0"/>
                        </a:spcAft>
                      </a:pPr>
                      <a:r>
                        <a:rPr lang="es-MX" sz="1400">
                          <a:effectLst/>
                          <a:latin typeface="Cooper Black" panose="0208090404030B020404" pitchFamily="18" charset="0"/>
                        </a:rPr>
                        <a:t> </a:t>
                      </a:r>
                    </a:p>
                    <a:p>
                      <a:pPr>
                        <a:lnSpc>
                          <a:spcPct val="115000"/>
                        </a:lnSpc>
                        <a:spcAft>
                          <a:spcPts val="0"/>
                        </a:spcAft>
                      </a:pPr>
                      <a:r>
                        <a:rPr lang="es-MX" sz="1400">
                          <a:effectLst/>
                          <a:latin typeface="Cooper Black" panose="0208090404030B020404" pitchFamily="18" charset="0"/>
                        </a:rPr>
                        <a:t>Se procedió a que cada integrante escribiera sus impresiones y se reenvió la información para su retroalimentación y /o modificación.</a:t>
                      </a:r>
                      <a:endParaRPr lang="es-MX" sz="1400">
                        <a:effectLst/>
                        <a:latin typeface="Cooper Black" panose="0208090404030B020404" pitchFamily="18" charset="0"/>
                        <a:ea typeface="Calibri" panose="020F0502020204030204" pitchFamily="34" charset="0"/>
                        <a:cs typeface="Times New Roman" panose="02020603050405020304" pitchFamily="18" charset="0"/>
                      </a:endParaRPr>
                    </a:p>
                  </a:txBody>
                  <a:tcPr marL="63904" marR="63904" marT="0" marB="0"/>
                </a:tc>
                <a:extLst>
                  <a:ext uri="{0D108BD9-81ED-4DB2-BD59-A6C34878D82A}">
                    <a16:rowId xmlns:a16="http://schemas.microsoft.com/office/drawing/2014/main" val="919357954"/>
                  </a:ext>
                </a:extLst>
              </a:tr>
              <a:tr h="1018320">
                <a:tc vMerge="1">
                  <a:txBody>
                    <a:bodyPr/>
                    <a:lstStyle/>
                    <a:p>
                      <a:endParaRPr lang="es-MX"/>
                    </a:p>
                  </a:txBody>
                  <a:tcPr/>
                </a:tc>
                <a:tc>
                  <a:txBody>
                    <a:bodyPr/>
                    <a:lstStyle/>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Existe comunicación permanente y actitud colaborativa</a:t>
                      </a:r>
                    </a:p>
                    <a:p>
                      <a:pPr>
                        <a:lnSpc>
                          <a:spcPct val="115000"/>
                        </a:lnSpc>
                        <a:spcAft>
                          <a:spcPts val="0"/>
                        </a:spcAft>
                      </a:pPr>
                      <a:r>
                        <a:rPr lang="es-MX" sz="1400" dirty="0">
                          <a:effectLst/>
                          <a:latin typeface="Cooper Black" panose="0208090404030B020404" pitchFamily="18" charset="0"/>
                        </a:rPr>
                        <a:t>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3904" marR="63904" marT="0" marB="0"/>
                </a:tc>
                <a:tc>
                  <a:txBody>
                    <a:bodyPr/>
                    <a:lstStyle/>
                    <a:p>
                      <a:pPr>
                        <a:lnSpc>
                          <a:spcPct val="115000"/>
                        </a:lnSpc>
                        <a:spcAft>
                          <a:spcPts val="0"/>
                        </a:spcAft>
                      </a:pPr>
                      <a:r>
                        <a:rPr lang="es-MX" sz="1400">
                          <a:effectLst/>
                          <a:latin typeface="Cooper Black" panose="0208090404030B020404" pitchFamily="18" charset="0"/>
                        </a:rPr>
                        <a:t> </a:t>
                      </a:r>
                    </a:p>
                    <a:p>
                      <a:pPr>
                        <a:lnSpc>
                          <a:spcPct val="115000"/>
                        </a:lnSpc>
                        <a:spcAft>
                          <a:spcPts val="0"/>
                        </a:spcAft>
                      </a:pPr>
                      <a:r>
                        <a:rPr lang="es-MX" sz="1400">
                          <a:effectLst/>
                          <a:latin typeface="Cooper Black" panose="0208090404030B020404" pitchFamily="18" charset="0"/>
                        </a:rPr>
                        <a:t>Los tiempos para lograr reunirse han sido difíciles de coordinar. Surgen muchas dudas referentes a los proyectos  a desarrollar.</a:t>
                      </a:r>
                    </a:p>
                    <a:p>
                      <a:pPr>
                        <a:lnSpc>
                          <a:spcPct val="115000"/>
                        </a:lnSpc>
                        <a:spcAft>
                          <a:spcPts val="0"/>
                        </a:spcAft>
                      </a:pPr>
                      <a:r>
                        <a:rPr lang="es-MX" sz="1400">
                          <a:effectLst/>
                          <a:latin typeface="Cooper Black" panose="0208090404030B020404" pitchFamily="18" charset="0"/>
                        </a:rPr>
                        <a:t> </a:t>
                      </a:r>
                      <a:endParaRPr lang="es-MX" sz="1400">
                        <a:effectLst/>
                        <a:latin typeface="Cooper Black" panose="0208090404030B020404" pitchFamily="18" charset="0"/>
                        <a:ea typeface="Calibri" panose="020F0502020204030204" pitchFamily="34" charset="0"/>
                        <a:cs typeface="Times New Roman" panose="02020603050405020304" pitchFamily="18" charset="0"/>
                      </a:endParaRPr>
                    </a:p>
                  </a:txBody>
                  <a:tcPr marL="63904" marR="63904" marT="0" marB="0"/>
                </a:tc>
                <a:tc>
                  <a:txBody>
                    <a:bodyPr/>
                    <a:lstStyle/>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La coordinadora establece comunicación constante y propicia los espacios, además de aclarar dudas de manera eficiente y cordial</a:t>
                      </a:r>
                    </a:p>
                    <a:p>
                      <a:pPr>
                        <a:lnSpc>
                          <a:spcPct val="115000"/>
                        </a:lnSpc>
                        <a:spcAft>
                          <a:spcPts val="0"/>
                        </a:spcAft>
                      </a:pPr>
                      <a:r>
                        <a:rPr lang="es-MX" sz="1400" dirty="0">
                          <a:effectLst/>
                          <a:latin typeface="Cooper Black" panose="0208090404030B020404" pitchFamily="18" charset="0"/>
                        </a:rPr>
                        <a:t>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3904" marR="63904" marT="0" marB="0"/>
                </a:tc>
                <a:extLst>
                  <a:ext uri="{0D108BD9-81ED-4DB2-BD59-A6C34878D82A}">
                    <a16:rowId xmlns:a16="http://schemas.microsoft.com/office/drawing/2014/main" val="2316290953"/>
                  </a:ext>
                </a:extLst>
              </a:tr>
            </a:tbl>
          </a:graphicData>
        </a:graphic>
      </p:graphicFrame>
    </p:spTree>
    <p:extLst>
      <p:ext uri="{BB962C8B-B14F-4D97-AF65-F5344CB8AC3E}">
        <p14:creationId xmlns:p14="http://schemas.microsoft.com/office/powerpoint/2010/main" val="212560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819664F-8CF0-4C2C-B897-5892BCF4D1AA}"/>
              </a:ext>
            </a:extLst>
          </p:cNvPr>
          <p:cNvSpPr txBox="1"/>
          <p:nvPr/>
        </p:nvSpPr>
        <p:spPr>
          <a:xfrm>
            <a:off x="530087" y="424070"/>
            <a:ext cx="10959548" cy="4929808"/>
          </a:xfrm>
          <a:prstGeom prst="rect">
            <a:avLst/>
          </a:prstGeom>
          <a:noFill/>
        </p:spPr>
        <p:txBody>
          <a:bodyPr wrap="square" rtlCol="0">
            <a:spAutoFit/>
          </a:bodyPr>
          <a:lstStyle/>
          <a:p>
            <a:endParaRPr lang="es-MX" dirty="0"/>
          </a:p>
        </p:txBody>
      </p:sp>
      <p:sp>
        <p:nvSpPr>
          <p:cNvPr id="2" name="CuadroTexto 1">
            <a:extLst>
              <a:ext uri="{FF2B5EF4-FFF2-40B4-BE49-F238E27FC236}">
                <a16:creationId xmlns:a16="http://schemas.microsoft.com/office/drawing/2014/main" id="{53CC4B13-B277-4BFC-8C99-B3D0266D3321}"/>
              </a:ext>
            </a:extLst>
          </p:cNvPr>
          <p:cNvSpPr txBox="1"/>
          <p:nvPr/>
        </p:nvSpPr>
        <p:spPr>
          <a:xfrm>
            <a:off x="185531" y="-225287"/>
            <a:ext cx="11304104" cy="5380383"/>
          </a:xfrm>
          <a:prstGeom prst="rect">
            <a:avLst/>
          </a:prstGeom>
          <a:noFill/>
        </p:spPr>
        <p:txBody>
          <a:bodyPr wrap="square" rtlCol="0">
            <a:spAutoFit/>
          </a:bodyPr>
          <a:lstStyle/>
          <a:p>
            <a:endParaRPr lang="es-MX" dirty="0"/>
          </a:p>
        </p:txBody>
      </p:sp>
      <p:graphicFrame>
        <p:nvGraphicFramePr>
          <p:cNvPr id="8" name="Tabla 7">
            <a:extLst>
              <a:ext uri="{FF2B5EF4-FFF2-40B4-BE49-F238E27FC236}">
                <a16:creationId xmlns:a16="http://schemas.microsoft.com/office/drawing/2014/main" id="{719919C5-32E7-4221-B338-6004DFD6ADE8}"/>
              </a:ext>
            </a:extLst>
          </p:cNvPr>
          <p:cNvGraphicFramePr>
            <a:graphicFrameLocks noGrp="1"/>
          </p:cNvGraphicFramePr>
          <p:nvPr>
            <p:extLst>
              <p:ext uri="{D42A27DB-BD31-4B8C-83A1-F6EECF244321}">
                <p14:modId xmlns:p14="http://schemas.microsoft.com/office/powerpoint/2010/main" val="3526573234"/>
              </p:ext>
            </p:extLst>
          </p:nvPr>
        </p:nvGraphicFramePr>
        <p:xfrm>
          <a:off x="420756" y="138562"/>
          <a:ext cx="10959548" cy="3365247"/>
        </p:xfrm>
        <a:graphic>
          <a:graphicData uri="http://schemas.openxmlformats.org/drawingml/2006/table">
            <a:tbl>
              <a:tblPr firstRow="1" firstCol="1" bandRow="1">
                <a:tableStyleId>{5940675A-B579-460E-94D1-54222C63F5DA}</a:tableStyleId>
              </a:tblPr>
              <a:tblGrid>
                <a:gridCol w="1832114">
                  <a:extLst>
                    <a:ext uri="{9D8B030D-6E8A-4147-A177-3AD203B41FA5}">
                      <a16:colId xmlns:a16="http://schemas.microsoft.com/office/drawing/2014/main" val="188320462"/>
                    </a:ext>
                  </a:extLst>
                </a:gridCol>
                <a:gridCol w="2613783">
                  <a:extLst>
                    <a:ext uri="{9D8B030D-6E8A-4147-A177-3AD203B41FA5}">
                      <a16:colId xmlns:a16="http://schemas.microsoft.com/office/drawing/2014/main" val="1130408690"/>
                    </a:ext>
                  </a:extLst>
                </a:gridCol>
                <a:gridCol w="3506427">
                  <a:extLst>
                    <a:ext uri="{9D8B030D-6E8A-4147-A177-3AD203B41FA5}">
                      <a16:colId xmlns:a16="http://schemas.microsoft.com/office/drawing/2014/main" val="252026723"/>
                    </a:ext>
                  </a:extLst>
                </a:gridCol>
                <a:gridCol w="3007224">
                  <a:extLst>
                    <a:ext uri="{9D8B030D-6E8A-4147-A177-3AD203B41FA5}">
                      <a16:colId xmlns:a16="http://schemas.microsoft.com/office/drawing/2014/main" val="1920735463"/>
                    </a:ext>
                  </a:extLst>
                </a:gridCol>
              </a:tblGrid>
              <a:tr h="1222159">
                <a:tc rowSpan="2">
                  <a:txBody>
                    <a:bodyPr/>
                    <a:lstStyle/>
                    <a:p>
                      <a:pPr algn="just">
                        <a:lnSpc>
                          <a:spcPct val="115000"/>
                        </a:lnSpc>
                        <a:spcAft>
                          <a:spcPts val="0"/>
                        </a:spcAft>
                      </a:pPr>
                      <a:r>
                        <a:rPr lang="es-MX" sz="1200" dirty="0">
                          <a:effectLst/>
                          <a:latin typeface="Cooper Black" panose="0208090404030B020404" pitchFamily="18" charset="0"/>
                        </a:rPr>
                        <a:t> </a:t>
                      </a:r>
                    </a:p>
                    <a:p>
                      <a:pPr algn="just">
                        <a:lnSpc>
                          <a:spcPct val="115000"/>
                        </a:lnSpc>
                        <a:spcAft>
                          <a:spcPts val="0"/>
                        </a:spcAft>
                      </a:pPr>
                      <a:r>
                        <a:rPr lang="es-MX" sz="1200" dirty="0">
                          <a:effectLst/>
                          <a:latin typeface="Cooper Black" panose="0208090404030B020404" pitchFamily="18" charset="0"/>
                        </a:rPr>
                        <a:t>2. Proceso de planeación de las propuestas para proyectos interdisciplinarios.</a:t>
                      </a:r>
                    </a:p>
                    <a:p>
                      <a:pPr algn="just">
                        <a:lnSpc>
                          <a:spcPct val="115000"/>
                        </a:lnSpc>
                        <a:spcAft>
                          <a:spcPts val="0"/>
                        </a:spcAft>
                      </a:pPr>
                      <a:r>
                        <a:rPr lang="es-MX" sz="1200" dirty="0">
                          <a:effectLst/>
                          <a:latin typeface="Cooper Black" panose="0208090404030B020404" pitchFamily="18" charset="0"/>
                        </a:rPr>
                        <a:t> </a:t>
                      </a:r>
                      <a:endParaRPr lang="es-MX" sz="12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7804" marR="67804" marT="0" marB="0"/>
                </a:tc>
                <a:tc>
                  <a:txBody>
                    <a:bodyPr/>
                    <a:lstStyle/>
                    <a:p>
                      <a:pPr algn="just">
                        <a:lnSpc>
                          <a:spcPct val="115000"/>
                        </a:lnSpc>
                        <a:spcAft>
                          <a:spcPts val="0"/>
                        </a:spcAft>
                      </a:pPr>
                      <a:r>
                        <a:rPr lang="es-MX" sz="1200" dirty="0">
                          <a:effectLst/>
                          <a:highlight>
                            <a:srgbClr val="D3D3D3"/>
                          </a:highlight>
                          <a:latin typeface="Cooper Black" panose="0208090404030B020404" pitchFamily="18" charset="0"/>
                        </a:rPr>
                        <a:t> </a:t>
                      </a:r>
                      <a:endParaRPr lang="es-MX" sz="1200" dirty="0">
                        <a:effectLst/>
                        <a:latin typeface="Cooper Black" panose="0208090404030B020404" pitchFamily="18" charset="0"/>
                      </a:endParaRPr>
                    </a:p>
                    <a:p>
                      <a:pPr algn="just">
                        <a:lnSpc>
                          <a:spcPct val="115000"/>
                        </a:lnSpc>
                        <a:spcAft>
                          <a:spcPts val="0"/>
                        </a:spcAft>
                      </a:pPr>
                      <a:r>
                        <a:rPr lang="es-MX" sz="1200" dirty="0">
                          <a:effectLst/>
                          <a:latin typeface="Cooper Black" panose="0208090404030B020404" pitchFamily="18" charset="0"/>
                        </a:rPr>
                        <a:t>Cada asignatura que conforma el equipo para el desarrollo del proyecto ha iniciado con los trabajos planteados en la segunda sesión.</a:t>
                      </a:r>
                      <a:r>
                        <a:rPr lang="es-MX" sz="1200" dirty="0">
                          <a:effectLst/>
                          <a:highlight>
                            <a:srgbClr val="D3D3D3"/>
                          </a:highlight>
                          <a:latin typeface="Cooper Black" panose="0208090404030B020404" pitchFamily="18" charset="0"/>
                        </a:rPr>
                        <a:t> </a:t>
                      </a:r>
                      <a:endParaRPr lang="es-MX" sz="12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7804" marR="67804" marT="0" marB="0"/>
                </a:tc>
                <a:tc>
                  <a:txBody>
                    <a:bodyPr/>
                    <a:lstStyle/>
                    <a:p>
                      <a:pPr algn="just">
                        <a:lnSpc>
                          <a:spcPct val="115000"/>
                        </a:lnSpc>
                        <a:spcAft>
                          <a:spcPts val="0"/>
                        </a:spcAft>
                      </a:pPr>
                      <a:r>
                        <a:rPr lang="es-MX" sz="1200" dirty="0">
                          <a:effectLst/>
                          <a:latin typeface="Cooper Black" panose="0208090404030B020404" pitchFamily="18" charset="0"/>
                        </a:rPr>
                        <a:t> </a:t>
                      </a:r>
                    </a:p>
                    <a:p>
                      <a:pPr algn="just">
                        <a:lnSpc>
                          <a:spcPct val="115000"/>
                        </a:lnSpc>
                        <a:spcAft>
                          <a:spcPts val="0"/>
                        </a:spcAft>
                      </a:pPr>
                      <a:r>
                        <a:rPr lang="es-MX" sz="1200" dirty="0">
                          <a:effectLst/>
                          <a:latin typeface="Cooper Black" panose="0208090404030B020404" pitchFamily="18" charset="0"/>
                        </a:rPr>
                        <a:t>No todos los profesores hemos podido coincidir en tiempos, ni estado en la segunda reunión de trabajo y existió un problema con los formatos.</a:t>
                      </a:r>
                    </a:p>
                    <a:p>
                      <a:pPr algn="just">
                        <a:lnSpc>
                          <a:spcPct val="115000"/>
                        </a:lnSpc>
                        <a:spcAft>
                          <a:spcPts val="0"/>
                        </a:spcAft>
                      </a:pPr>
                      <a:r>
                        <a:rPr lang="es-MX" sz="1200" dirty="0">
                          <a:effectLst/>
                          <a:latin typeface="Cooper Black" panose="0208090404030B020404" pitchFamily="18" charset="0"/>
                        </a:rPr>
                        <a:t> </a:t>
                      </a:r>
                      <a:endParaRPr lang="es-MX" sz="12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7804" marR="67804" marT="0" marB="0"/>
                </a:tc>
                <a:tc>
                  <a:txBody>
                    <a:bodyPr/>
                    <a:lstStyle/>
                    <a:p>
                      <a:pPr algn="just">
                        <a:lnSpc>
                          <a:spcPct val="115000"/>
                        </a:lnSpc>
                        <a:spcAft>
                          <a:spcPts val="0"/>
                        </a:spcAft>
                      </a:pPr>
                      <a:r>
                        <a:rPr lang="es-MX" sz="1200" dirty="0">
                          <a:effectLst/>
                          <a:latin typeface="Cooper Black" panose="0208090404030B020404" pitchFamily="18" charset="0"/>
                        </a:rPr>
                        <a:t> </a:t>
                      </a:r>
                    </a:p>
                    <a:p>
                      <a:pPr algn="just">
                        <a:lnSpc>
                          <a:spcPct val="115000"/>
                        </a:lnSpc>
                        <a:spcAft>
                          <a:spcPts val="0"/>
                        </a:spcAft>
                      </a:pPr>
                      <a:r>
                        <a:rPr lang="es-MX" sz="1200" dirty="0">
                          <a:effectLst/>
                          <a:latin typeface="Cooper Black" panose="0208090404030B020404" pitchFamily="18" charset="0"/>
                        </a:rPr>
                        <a:t>Hemos empleado el correo electrónico para compartir información y los materiales y en el colegio buscamos momentos para intercambiar puntos de vista y mantenernos comunicados.</a:t>
                      </a:r>
                    </a:p>
                    <a:p>
                      <a:pPr algn="just">
                        <a:lnSpc>
                          <a:spcPct val="115000"/>
                        </a:lnSpc>
                        <a:spcAft>
                          <a:spcPts val="0"/>
                        </a:spcAft>
                      </a:pPr>
                      <a:r>
                        <a:rPr lang="es-MX" sz="1200" dirty="0">
                          <a:effectLst/>
                          <a:latin typeface="Cooper Black" panose="0208090404030B020404" pitchFamily="18" charset="0"/>
                        </a:rPr>
                        <a:t> </a:t>
                      </a:r>
                      <a:endParaRPr lang="es-MX" sz="12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7804" marR="67804" marT="0" marB="0"/>
                </a:tc>
                <a:extLst>
                  <a:ext uri="{0D108BD9-81ED-4DB2-BD59-A6C34878D82A}">
                    <a16:rowId xmlns:a16="http://schemas.microsoft.com/office/drawing/2014/main" val="3628453558"/>
                  </a:ext>
                </a:extLst>
              </a:tr>
              <a:tr h="1031556">
                <a:tc vMerge="1">
                  <a:txBody>
                    <a:bodyPr/>
                    <a:lstStyle/>
                    <a:p>
                      <a:endParaRPr lang="es-MX"/>
                    </a:p>
                  </a:txBody>
                  <a:tcPr/>
                </a:tc>
                <a:tc>
                  <a:txBody>
                    <a:bodyPr/>
                    <a:lstStyle/>
                    <a:p>
                      <a:pPr algn="just">
                        <a:lnSpc>
                          <a:spcPct val="115000"/>
                        </a:lnSpc>
                        <a:spcAft>
                          <a:spcPts val="0"/>
                        </a:spcAft>
                      </a:pPr>
                      <a:r>
                        <a:rPr lang="es-MX" sz="1400" dirty="0">
                          <a:effectLst/>
                          <a:latin typeface="Cooper Black" panose="0208090404030B020404" pitchFamily="18" charset="0"/>
                        </a:rPr>
                        <a:t> </a:t>
                      </a:r>
                    </a:p>
                    <a:p>
                      <a:pPr algn="just">
                        <a:lnSpc>
                          <a:spcPct val="115000"/>
                        </a:lnSpc>
                        <a:spcAft>
                          <a:spcPts val="0"/>
                        </a:spcAft>
                      </a:pPr>
                      <a:r>
                        <a:rPr lang="es-MX" sz="1400" dirty="0">
                          <a:effectLst/>
                          <a:latin typeface="Cooper Black" panose="0208090404030B020404" pitchFamily="18" charset="0"/>
                        </a:rPr>
                        <a:t>Hemos logrado entregar en tiempo y forma todo los proyectos solicitados.</a:t>
                      </a:r>
                    </a:p>
                    <a:p>
                      <a:pPr algn="just">
                        <a:lnSpc>
                          <a:spcPct val="115000"/>
                        </a:lnSpc>
                        <a:spcAft>
                          <a:spcPts val="0"/>
                        </a:spcAft>
                      </a:pPr>
                      <a:r>
                        <a:rPr lang="es-MX" sz="1400" dirty="0">
                          <a:effectLst/>
                          <a:latin typeface="Cooper Black" panose="0208090404030B020404" pitchFamily="18" charset="0"/>
                        </a:rPr>
                        <a:t>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7804" marR="67804" marT="0" marB="0"/>
                </a:tc>
                <a:tc>
                  <a:txBody>
                    <a:bodyPr/>
                    <a:lstStyle/>
                    <a:p>
                      <a:pPr algn="just">
                        <a:lnSpc>
                          <a:spcPct val="115000"/>
                        </a:lnSpc>
                        <a:spcAft>
                          <a:spcPts val="0"/>
                        </a:spcAft>
                      </a:pPr>
                      <a:r>
                        <a:rPr lang="es-MX" sz="1400">
                          <a:effectLst/>
                          <a:latin typeface="Cooper Black" panose="0208090404030B020404" pitchFamily="18" charset="0"/>
                        </a:rPr>
                        <a:t> </a:t>
                      </a:r>
                    </a:p>
                    <a:p>
                      <a:pPr algn="just">
                        <a:lnSpc>
                          <a:spcPct val="115000"/>
                        </a:lnSpc>
                        <a:spcAft>
                          <a:spcPts val="0"/>
                        </a:spcAft>
                      </a:pPr>
                      <a:r>
                        <a:rPr lang="es-MX" sz="1400">
                          <a:effectLst/>
                          <a:latin typeface="Cooper Black" panose="0208090404030B020404" pitchFamily="18" charset="0"/>
                        </a:rPr>
                        <a:t>Que en ocasiones, es difícil comprender los conceptos de las diferentes disciplinas debido a que no hay mucho tiempo para intercambiar ideas.</a:t>
                      </a:r>
                    </a:p>
                    <a:p>
                      <a:pPr algn="just">
                        <a:lnSpc>
                          <a:spcPct val="115000"/>
                        </a:lnSpc>
                        <a:spcAft>
                          <a:spcPts val="0"/>
                        </a:spcAft>
                      </a:pPr>
                      <a:r>
                        <a:rPr lang="es-MX" sz="1400">
                          <a:effectLst/>
                          <a:latin typeface="Cooper Black" panose="0208090404030B020404" pitchFamily="18" charset="0"/>
                        </a:rPr>
                        <a:t> </a:t>
                      </a:r>
                      <a:endParaRPr lang="es-MX" sz="1400">
                        <a:effectLst/>
                        <a:latin typeface="Cooper Black" panose="0208090404030B020404" pitchFamily="18" charset="0"/>
                        <a:ea typeface="Calibri" panose="020F0502020204030204" pitchFamily="34" charset="0"/>
                        <a:cs typeface="Times New Roman" panose="02020603050405020304" pitchFamily="18" charset="0"/>
                      </a:endParaRPr>
                    </a:p>
                  </a:txBody>
                  <a:tcPr marL="67804" marR="67804" marT="0" marB="0"/>
                </a:tc>
                <a:tc>
                  <a:txBody>
                    <a:bodyPr/>
                    <a:lstStyle/>
                    <a:p>
                      <a:pPr algn="just">
                        <a:lnSpc>
                          <a:spcPct val="115000"/>
                        </a:lnSpc>
                        <a:spcAft>
                          <a:spcPts val="0"/>
                        </a:spcAft>
                      </a:pPr>
                      <a:r>
                        <a:rPr lang="es-MX" sz="1400" dirty="0">
                          <a:effectLst/>
                          <a:latin typeface="Cooper Black" panose="0208090404030B020404" pitchFamily="18" charset="0"/>
                        </a:rPr>
                        <a:t> </a:t>
                      </a:r>
                    </a:p>
                    <a:p>
                      <a:pPr algn="just">
                        <a:lnSpc>
                          <a:spcPct val="115000"/>
                        </a:lnSpc>
                        <a:spcAft>
                          <a:spcPts val="0"/>
                        </a:spcAft>
                      </a:pPr>
                      <a:r>
                        <a:rPr lang="es-MX" sz="1400" dirty="0">
                          <a:effectLst/>
                          <a:latin typeface="Cooper Black" panose="0208090404030B020404" pitchFamily="18" charset="0"/>
                        </a:rPr>
                        <a:t>Finalmente, hemos logrado comunicarnos de una u otra forma y hemos podido dar solución a los obstáculos de no podernos reunir</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7804" marR="67804" marT="0" marB="0"/>
                </a:tc>
                <a:extLst>
                  <a:ext uri="{0D108BD9-81ED-4DB2-BD59-A6C34878D82A}">
                    <a16:rowId xmlns:a16="http://schemas.microsoft.com/office/drawing/2014/main" val="1908359603"/>
                  </a:ext>
                </a:extLst>
              </a:tr>
            </a:tbl>
          </a:graphicData>
        </a:graphic>
      </p:graphicFrame>
      <p:graphicFrame>
        <p:nvGraphicFramePr>
          <p:cNvPr id="9" name="Tabla 8">
            <a:extLst>
              <a:ext uri="{FF2B5EF4-FFF2-40B4-BE49-F238E27FC236}">
                <a16:creationId xmlns:a16="http://schemas.microsoft.com/office/drawing/2014/main" id="{9A374D25-5AEB-44DE-889E-90BD122B06BD}"/>
              </a:ext>
            </a:extLst>
          </p:cNvPr>
          <p:cNvGraphicFramePr>
            <a:graphicFrameLocks noGrp="1"/>
          </p:cNvGraphicFramePr>
          <p:nvPr>
            <p:extLst>
              <p:ext uri="{D42A27DB-BD31-4B8C-83A1-F6EECF244321}">
                <p14:modId xmlns:p14="http://schemas.microsoft.com/office/powerpoint/2010/main" val="232600919"/>
              </p:ext>
            </p:extLst>
          </p:nvPr>
        </p:nvGraphicFramePr>
        <p:xfrm>
          <a:off x="420756" y="3511207"/>
          <a:ext cx="10962861" cy="2925636"/>
        </p:xfrm>
        <a:graphic>
          <a:graphicData uri="http://schemas.openxmlformats.org/drawingml/2006/table">
            <a:tbl>
              <a:tblPr firstRow="1" firstCol="1" bandRow="1">
                <a:tableStyleId>{5940675A-B579-460E-94D1-54222C63F5DA}</a:tableStyleId>
              </a:tblPr>
              <a:tblGrid>
                <a:gridCol w="1925875">
                  <a:extLst>
                    <a:ext uri="{9D8B030D-6E8A-4147-A177-3AD203B41FA5}">
                      <a16:colId xmlns:a16="http://schemas.microsoft.com/office/drawing/2014/main" val="2494509347"/>
                    </a:ext>
                  </a:extLst>
                </a:gridCol>
                <a:gridCol w="2624499">
                  <a:extLst>
                    <a:ext uri="{9D8B030D-6E8A-4147-A177-3AD203B41FA5}">
                      <a16:colId xmlns:a16="http://schemas.microsoft.com/office/drawing/2014/main" val="1057615879"/>
                    </a:ext>
                  </a:extLst>
                </a:gridCol>
                <a:gridCol w="3396389">
                  <a:extLst>
                    <a:ext uri="{9D8B030D-6E8A-4147-A177-3AD203B41FA5}">
                      <a16:colId xmlns:a16="http://schemas.microsoft.com/office/drawing/2014/main" val="2643795885"/>
                    </a:ext>
                  </a:extLst>
                </a:gridCol>
                <a:gridCol w="3016098">
                  <a:extLst>
                    <a:ext uri="{9D8B030D-6E8A-4147-A177-3AD203B41FA5}">
                      <a16:colId xmlns:a16="http://schemas.microsoft.com/office/drawing/2014/main" val="1389779417"/>
                    </a:ext>
                  </a:extLst>
                </a:gridCol>
              </a:tblGrid>
              <a:tr h="549275">
                <a:tc>
                  <a:txBody>
                    <a:bodyPr/>
                    <a:lstStyle/>
                    <a:p>
                      <a:pPr>
                        <a:lnSpc>
                          <a:spcPct val="115000"/>
                        </a:lnSpc>
                        <a:spcAft>
                          <a:spcPts val="0"/>
                        </a:spcAft>
                      </a:pPr>
                      <a:r>
                        <a:rPr lang="es-MX"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MX" sz="1400" dirty="0">
                          <a:effectLst/>
                          <a:latin typeface="Cooper Black" panose="0208090404030B020404" pitchFamily="18" charset="0"/>
                        </a:rPr>
                        <a:t>Se logró generar la planeación del proyecto interdisciplinario tomando de referencia en las lecturas y videos que se nos proporcionaron como material, de los cuales tomamos los pasos sugeridos y características de un proyecto interdisciplinario.</a:t>
                      </a:r>
                    </a:p>
                    <a:p>
                      <a:pPr>
                        <a:lnSpc>
                          <a:spcPct val="115000"/>
                        </a:lnSpc>
                        <a:spcAft>
                          <a:spcPts val="0"/>
                        </a:spcAft>
                      </a:pPr>
                      <a:r>
                        <a:rPr lang="es-MX" sz="1400" dirty="0">
                          <a:effectLst/>
                          <a:latin typeface="Cooper Black" panose="0208090404030B020404" pitchFamily="18" charset="0"/>
                        </a:rPr>
                        <a:t>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El tiempo nos hizo tropezar en varias ocasiones pues reunirnos físicamente a trabajar fue un punto complicado.</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Comunicación utilizando la tecnología para llevarla a cabo</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0565171"/>
                  </a:ext>
                </a:extLst>
              </a:tr>
            </a:tbl>
          </a:graphicData>
        </a:graphic>
      </p:graphicFrame>
      <p:sp>
        <p:nvSpPr>
          <p:cNvPr id="10" name="Rectangle 2">
            <a:extLst>
              <a:ext uri="{FF2B5EF4-FFF2-40B4-BE49-F238E27FC236}">
                <a16:creationId xmlns:a16="http://schemas.microsoft.com/office/drawing/2014/main" id="{3E6E79A0-DC5C-420E-A108-60AFDEFCA8C8}"/>
              </a:ext>
            </a:extLst>
          </p:cNvPr>
          <p:cNvSpPr>
            <a:spLocks noChangeArrowheads="1"/>
          </p:cNvSpPr>
          <p:nvPr/>
        </p:nvSpPr>
        <p:spPr bwMode="auto">
          <a:xfrm>
            <a:off x="1312863" y="30051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Tree>
    <p:extLst>
      <p:ext uri="{BB962C8B-B14F-4D97-AF65-F5344CB8AC3E}">
        <p14:creationId xmlns:p14="http://schemas.microsoft.com/office/powerpoint/2010/main" val="2575169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59986444-8E6B-4656-9B14-F616769A3568}"/>
              </a:ext>
            </a:extLst>
          </p:cNvPr>
          <p:cNvGraphicFramePr>
            <a:graphicFrameLocks noGrp="1"/>
          </p:cNvGraphicFramePr>
          <p:nvPr>
            <p:ph sz="quarter" idx="13"/>
            <p:extLst>
              <p:ext uri="{D42A27DB-BD31-4B8C-83A1-F6EECF244321}">
                <p14:modId xmlns:p14="http://schemas.microsoft.com/office/powerpoint/2010/main" val="2012517700"/>
              </p:ext>
            </p:extLst>
          </p:nvPr>
        </p:nvGraphicFramePr>
        <p:xfrm>
          <a:off x="212034" y="222258"/>
          <a:ext cx="11343862" cy="6304536"/>
        </p:xfrm>
        <a:graphic>
          <a:graphicData uri="http://schemas.openxmlformats.org/drawingml/2006/table">
            <a:tbl>
              <a:tblPr firstRow="1" firstCol="1" bandRow="1">
                <a:tableStyleId>{5940675A-B579-460E-94D1-54222C63F5DA}</a:tableStyleId>
              </a:tblPr>
              <a:tblGrid>
                <a:gridCol w="1736036">
                  <a:extLst>
                    <a:ext uri="{9D8B030D-6E8A-4147-A177-3AD203B41FA5}">
                      <a16:colId xmlns:a16="http://schemas.microsoft.com/office/drawing/2014/main" val="767907539"/>
                    </a:ext>
                  </a:extLst>
                </a:gridCol>
                <a:gridCol w="3763617">
                  <a:extLst>
                    <a:ext uri="{9D8B030D-6E8A-4147-A177-3AD203B41FA5}">
                      <a16:colId xmlns:a16="http://schemas.microsoft.com/office/drawing/2014/main" val="104524127"/>
                    </a:ext>
                  </a:extLst>
                </a:gridCol>
                <a:gridCol w="2875722">
                  <a:extLst>
                    <a:ext uri="{9D8B030D-6E8A-4147-A177-3AD203B41FA5}">
                      <a16:colId xmlns:a16="http://schemas.microsoft.com/office/drawing/2014/main" val="3688498177"/>
                    </a:ext>
                  </a:extLst>
                </a:gridCol>
                <a:gridCol w="2968487">
                  <a:extLst>
                    <a:ext uri="{9D8B030D-6E8A-4147-A177-3AD203B41FA5}">
                      <a16:colId xmlns:a16="http://schemas.microsoft.com/office/drawing/2014/main" val="1729148614"/>
                    </a:ext>
                  </a:extLst>
                </a:gridCol>
              </a:tblGrid>
              <a:tr h="861469">
                <a:tc rowSpan="4">
                  <a:txBody>
                    <a:bodyPr/>
                    <a:lstStyle/>
                    <a:p>
                      <a:pPr algn="just">
                        <a:lnSpc>
                          <a:spcPct val="115000"/>
                        </a:lnSpc>
                        <a:spcAft>
                          <a:spcPts val="0"/>
                        </a:spcAft>
                      </a:pPr>
                      <a:r>
                        <a:rPr lang="es-MX" sz="1400" dirty="0">
                          <a:effectLst/>
                          <a:latin typeface="Cooper Black" panose="0208090404030B020404" pitchFamily="18" charset="0"/>
                        </a:rPr>
                        <a:t> </a:t>
                      </a:r>
                    </a:p>
                    <a:p>
                      <a:pPr algn="just">
                        <a:lnSpc>
                          <a:spcPct val="115000"/>
                        </a:lnSpc>
                        <a:spcAft>
                          <a:spcPts val="0"/>
                        </a:spcAft>
                      </a:pPr>
                      <a:r>
                        <a:rPr lang="es-MX" sz="1400" dirty="0">
                          <a:effectLst/>
                          <a:latin typeface="Cooper Black" panose="0208090404030B020404" pitchFamily="18" charset="0"/>
                        </a:rPr>
                        <a:t>3. Puntos a tomarse en cuenta para la implementación de proyectos Interdisciplinarios.</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47793" marR="47793" marT="0" marB="0"/>
                </a:tc>
                <a:tc>
                  <a:txBody>
                    <a:bodyPr/>
                    <a:lstStyle/>
                    <a:p>
                      <a:pPr algn="just">
                        <a:lnSpc>
                          <a:spcPct val="115000"/>
                        </a:lnSpc>
                        <a:spcAft>
                          <a:spcPts val="0"/>
                        </a:spcAft>
                      </a:pPr>
                      <a:r>
                        <a:rPr lang="es-MX" sz="1400" dirty="0">
                          <a:effectLst/>
                          <a:latin typeface="Cooper Black" panose="0208090404030B020404" pitchFamily="18" charset="0"/>
                        </a:rPr>
                        <a:t> Se debe contar con el tiempo suficiente para desarrollar el proyecto interdisciplinario. Deben crearse espacios para poder evaluar los avances y modificar lo que deba cambiarse.</a:t>
                      </a:r>
                    </a:p>
                    <a:p>
                      <a:pPr algn="just">
                        <a:lnSpc>
                          <a:spcPct val="115000"/>
                        </a:lnSpc>
                        <a:spcAft>
                          <a:spcPts val="0"/>
                        </a:spcAft>
                      </a:pPr>
                      <a:r>
                        <a:rPr lang="es-MX" sz="1400" dirty="0">
                          <a:effectLst/>
                          <a:latin typeface="Cooper Black" panose="0208090404030B020404" pitchFamily="18" charset="0"/>
                        </a:rPr>
                        <a:t>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47793" marR="47793" marT="0" marB="0"/>
                </a:tc>
                <a:tc>
                  <a:txBody>
                    <a:bodyPr/>
                    <a:lstStyle/>
                    <a:p>
                      <a:pPr algn="just">
                        <a:lnSpc>
                          <a:spcPct val="115000"/>
                        </a:lnSpc>
                        <a:spcAft>
                          <a:spcPts val="0"/>
                        </a:spcAft>
                      </a:pPr>
                      <a:r>
                        <a:rPr lang="es-MX" sz="1400" dirty="0">
                          <a:effectLst/>
                          <a:latin typeface="Cooper Black" panose="0208090404030B020404" pitchFamily="18" charset="0"/>
                        </a:rPr>
                        <a:t> Se han suspendido dos reuniones por situaciones ajenas a los docentes.</a:t>
                      </a:r>
                    </a:p>
                    <a:p>
                      <a:pPr algn="just">
                        <a:lnSpc>
                          <a:spcPct val="115000"/>
                        </a:lnSpc>
                        <a:spcAft>
                          <a:spcPts val="0"/>
                        </a:spcAft>
                      </a:pPr>
                      <a:r>
                        <a:rPr lang="es-MX" sz="1400" dirty="0">
                          <a:effectLst/>
                          <a:latin typeface="Cooper Black" panose="0208090404030B020404" pitchFamily="18" charset="0"/>
                        </a:rPr>
                        <a:t>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47793" marR="47793" marT="0" marB="0"/>
                </a:tc>
                <a:tc>
                  <a:txBody>
                    <a:bodyPr/>
                    <a:lstStyle/>
                    <a:p>
                      <a:pPr algn="just">
                        <a:lnSpc>
                          <a:spcPct val="115000"/>
                        </a:lnSpc>
                        <a:spcAft>
                          <a:spcPts val="0"/>
                        </a:spcAft>
                      </a:pPr>
                      <a:r>
                        <a:rPr lang="es-MX" sz="1400" dirty="0">
                          <a:effectLst/>
                          <a:latin typeface="Cooper Black" panose="0208090404030B020404" pitchFamily="18" charset="0"/>
                        </a:rPr>
                        <a:t> Se han re agendado las reuniones para poder avanzar en los proyectos</a:t>
                      </a:r>
                    </a:p>
                    <a:p>
                      <a:pPr algn="just">
                        <a:lnSpc>
                          <a:spcPct val="115000"/>
                        </a:lnSpc>
                        <a:spcAft>
                          <a:spcPts val="0"/>
                        </a:spcAft>
                      </a:pPr>
                      <a:r>
                        <a:rPr lang="es-MX" sz="1400" dirty="0">
                          <a:effectLst/>
                          <a:latin typeface="Cooper Black" panose="0208090404030B020404" pitchFamily="18" charset="0"/>
                        </a:rPr>
                        <a:t>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47793" marR="47793" marT="0" marB="0"/>
                </a:tc>
                <a:extLst>
                  <a:ext uri="{0D108BD9-81ED-4DB2-BD59-A6C34878D82A}">
                    <a16:rowId xmlns:a16="http://schemas.microsoft.com/office/drawing/2014/main" val="1902729225"/>
                  </a:ext>
                </a:extLst>
              </a:tr>
              <a:tr h="861469">
                <a:tc vMerge="1">
                  <a:txBody>
                    <a:bodyPr/>
                    <a:lstStyle/>
                    <a:p>
                      <a:endParaRPr lang="es-MX"/>
                    </a:p>
                  </a:txBody>
                  <a:tcPr/>
                </a:tc>
                <a:tc>
                  <a:txBody>
                    <a:bodyPr/>
                    <a:lstStyle/>
                    <a:p>
                      <a:pPr algn="just">
                        <a:lnSpc>
                          <a:spcPct val="115000"/>
                        </a:lnSpc>
                        <a:spcAft>
                          <a:spcPts val="0"/>
                        </a:spcAft>
                      </a:pPr>
                      <a:r>
                        <a:rPr lang="es-MX" sz="1400" dirty="0">
                          <a:effectLst/>
                          <a:latin typeface="Cooper Black" panose="0208090404030B020404" pitchFamily="18" charset="0"/>
                        </a:rPr>
                        <a:t> Que todas las disciplinas tienen conexión y por medio del trabajo se logra hacer un proyecto satisfactoriamente.</a:t>
                      </a:r>
                    </a:p>
                    <a:p>
                      <a:pPr algn="just">
                        <a:lnSpc>
                          <a:spcPct val="115000"/>
                        </a:lnSpc>
                        <a:spcAft>
                          <a:spcPts val="0"/>
                        </a:spcAft>
                      </a:pPr>
                      <a:r>
                        <a:rPr lang="es-MX" sz="1400" dirty="0">
                          <a:effectLst/>
                          <a:latin typeface="Cooper Black" panose="0208090404030B020404" pitchFamily="18" charset="0"/>
                        </a:rPr>
                        <a:t>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47793" marR="47793" marT="0" marB="0"/>
                </a:tc>
                <a:tc>
                  <a:txBody>
                    <a:bodyPr/>
                    <a:lstStyle/>
                    <a:p>
                      <a:pPr algn="just">
                        <a:lnSpc>
                          <a:spcPct val="115000"/>
                        </a:lnSpc>
                        <a:spcAft>
                          <a:spcPts val="0"/>
                        </a:spcAft>
                      </a:pPr>
                      <a:r>
                        <a:rPr lang="es-MX" sz="1400" dirty="0">
                          <a:effectLst/>
                          <a:latin typeface="Cooper Black" panose="0208090404030B020404" pitchFamily="18" charset="0"/>
                        </a:rPr>
                        <a:t> Que los horarios no empatan y por consiguiente, las reuniones y el proyecto quizá sea difícil hacerlo coincidir.</a:t>
                      </a:r>
                    </a:p>
                    <a:p>
                      <a:pPr algn="just">
                        <a:lnSpc>
                          <a:spcPct val="115000"/>
                        </a:lnSpc>
                        <a:spcAft>
                          <a:spcPts val="0"/>
                        </a:spcAft>
                      </a:pPr>
                      <a:r>
                        <a:rPr lang="es-MX" sz="1400" dirty="0">
                          <a:effectLst/>
                          <a:latin typeface="Cooper Black" panose="0208090404030B020404" pitchFamily="18" charset="0"/>
                        </a:rPr>
                        <a:t>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47793" marR="47793" marT="0" marB="0"/>
                </a:tc>
                <a:tc>
                  <a:txBody>
                    <a:bodyPr/>
                    <a:lstStyle/>
                    <a:p>
                      <a:pPr algn="just">
                        <a:lnSpc>
                          <a:spcPct val="115000"/>
                        </a:lnSpc>
                        <a:spcAft>
                          <a:spcPts val="0"/>
                        </a:spcAft>
                      </a:pPr>
                      <a:r>
                        <a:rPr lang="es-MX" sz="1400" dirty="0">
                          <a:effectLst/>
                          <a:latin typeface="Cooper Black" panose="0208090404030B020404" pitchFamily="18" charset="0"/>
                        </a:rPr>
                        <a:t> Organizar los horarios desde un principio con la finalidad de que los integrantes de cada proyecto, coincidan en horario de acuerdo a las horas a trabajar por semana.</a:t>
                      </a:r>
                    </a:p>
                    <a:p>
                      <a:pPr algn="just">
                        <a:lnSpc>
                          <a:spcPct val="115000"/>
                        </a:lnSpc>
                        <a:spcAft>
                          <a:spcPts val="0"/>
                        </a:spcAft>
                      </a:pPr>
                      <a:r>
                        <a:rPr lang="es-MX" sz="1400" dirty="0">
                          <a:effectLst/>
                          <a:latin typeface="Cooper Black" panose="0208090404030B020404" pitchFamily="18" charset="0"/>
                        </a:rPr>
                        <a:t>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47793" marR="47793" marT="0" marB="0"/>
                </a:tc>
                <a:extLst>
                  <a:ext uri="{0D108BD9-81ED-4DB2-BD59-A6C34878D82A}">
                    <a16:rowId xmlns:a16="http://schemas.microsoft.com/office/drawing/2014/main" val="1459556853"/>
                  </a:ext>
                </a:extLst>
              </a:tr>
              <a:tr h="458415">
                <a:tc vMerge="1">
                  <a:txBody>
                    <a:bodyPr/>
                    <a:lstStyle/>
                    <a:p>
                      <a:endParaRPr lang="es-MX"/>
                    </a:p>
                  </a:txBody>
                  <a:tcPr/>
                </a:tc>
                <a:tc>
                  <a:txBody>
                    <a:bodyPr/>
                    <a:lstStyle/>
                    <a:p>
                      <a:pPr algn="just">
                        <a:lnSpc>
                          <a:spcPct val="115000"/>
                        </a:lnSpc>
                        <a:spcAft>
                          <a:spcPts val="0"/>
                        </a:spcAft>
                      </a:pPr>
                      <a:r>
                        <a:rPr lang="es-MX" sz="1400" dirty="0">
                          <a:effectLst/>
                          <a:latin typeface="Cooper Black" panose="0208090404030B020404" pitchFamily="18" charset="0"/>
                        </a:rPr>
                        <a:t> Análisis conjunta de los integrantes para optimizar el proyecto.</a:t>
                      </a:r>
                    </a:p>
                    <a:p>
                      <a:pPr algn="just">
                        <a:lnSpc>
                          <a:spcPct val="115000"/>
                        </a:lnSpc>
                        <a:spcAft>
                          <a:spcPts val="0"/>
                        </a:spcAft>
                      </a:pPr>
                      <a:r>
                        <a:rPr lang="es-MX" sz="1400" dirty="0">
                          <a:effectLst/>
                          <a:latin typeface="Cooper Black" panose="0208090404030B020404" pitchFamily="18" charset="0"/>
                        </a:rPr>
                        <a:t>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47793" marR="47793" marT="0" marB="0"/>
                </a:tc>
                <a:tc>
                  <a:txBody>
                    <a:bodyPr/>
                    <a:lstStyle/>
                    <a:p>
                      <a:pPr algn="just">
                        <a:lnSpc>
                          <a:spcPct val="115000"/>
                        </a:lnSpc>
                        <a:spcAft>
                          <a:spcPts val="0"/>
                        </a:spcAft>
                      </a:pPr>
                      <a:r>
                        <a:rPr lang="es-MX" sz="1400" dirty="0">
                          <a:effectLst/>
                          <a:latin typeface="Cooper Black" panose="0208090404030B020404" pitchFamily="18" charset="0"/>
                        </a:rPr>
                        <a:t> Diversidad de horarios de los docentes.</a:t>
                      </a:r>
                    </a:p>
                    <a:p>
                      <a:pPr algn="just">
                        <a:lnSpc>
                          <a:spcPct val="115000"/>
                        </a:lnSpc>
                        <a:spcAft>
                          <a:spcPts val="0"/>
                        </a:spcAft>
                      </a:pPr>
                      <a:r>
                        <a:rPr lang="es-MX" sz="1400" dirty="0">
                          <a:effectLst/>
                          <a:latin typeface="Cooper Black" panose="0208090404030B020404" pitchFamily="18" charset="0"/>
                        </a:rPr>
                        <a:t>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47793" marR="47793" marT="0" marB="0"/>
                </a:tc>
                <a:tc>
                  <a:txBody>
                    <a:bodyPr/>
                    <a:lstStyle/>
                    <a:p>
                      <a:pPr algn="just">
                        <a:lnSpc>
                          <a:spcPct val="115000"/>
                        </a:lnSpc>
                        <a:spcAft>
                          <a:spcPts val="0"/>
                        </a:spcAft>
                      </a:pPr>
                      <a:r>
                        <a:rPr lang="es-MX" sz="1400" dirty="0">
                          <a:effectLst/>
                          <a:latin typeface="Cooper Black" panose="0208090404030B020404" pitchFamily="18" charset="0"/>
                        </a:rPr>
                        <a:t> Acuerdos para reunión presencial.</a:t>
                      </a:r>
                    </a:p>
                    <a:p>
                      <a:pPr algn="just">
                        <a:lnSpc>
                          <a:spcPct val="115000"/>
                        </a:lnSpc>
                        <a:spcAft>
                          <a:spcPts val="0"/>
                        </a:spcAft>
                      </a:pPr>
                      <a:r>
                        <a:rPr lang="es-MX" sz="1400" dirty="0">
                          <a:effectLst/>
                          <a:latin typeface="Cooper Black" panose="0208090404030B020404" pitchFamily="18" charset="0"/>
                        </a:rPr>
                        <a:t>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47793" marR="47793" marT="0" marB="0"/>
                </a:tc>
                <a:extLst>
                  <a:ext uri="{0D108BD9-81ED-4DB2-BD59-A6C34878D82A}">
                    <a16:rowId xmlns:a16="http://schemas.microsoft.com/office/drawing/2014/main" val="1199005378"/>
                  </a:ext>
                </a:extLst>
              </a:tr>
              <a:tr h="0">
                <a:tc vMerge="1">
                  <a:txBody>
                    <a:bodyPr/>
                    <a:lstStyle/>
                    <a:p>
                      <a:endParaRPr lang="es-MX"/>
                    </a:p>
                  </a:txBody>
                  <a:tcPr/>
                </a:tc>
                <a:tc>
                  <a:txBody>
                    <a:bodyPr/>
                    <a:lstStyle/>
                    <a:p>
                      <a:pPr algn="just">
                        <a:lnSpc>
                          <a:spcPct val="115000"/>
                        </a:lnSpc>
                        <a:spcAft>
                          <a:spcPts val="0"/>
                        </a:spcAft>
                      </a:pPr>
                      <a:r>
                        <a:rPr lang="es-MX" sz="1400" dirty="0">
                          <a:effectLst/>
                          <a:latin typeface="Cooper Black" panose="0208090404030B020404" pitchFamily="18" charset="0"/>
                        </a:rPr>
                        <a:t> Comunicación asertiva</a:t>
                      </a:r>
                    </a:p>
                    <a:p>
                      <a:pPr algn="just">
                        <a:lnSpc>
                          <a:spcPct val="115000"/>
                        </a:lnSpc>
                        <a:spcAft>
                          <a:spcPts val="0"/>
                        </a:spcAft>
                      </a:pPr>
                      <a:r>
                        <a:rPr lang="es-MX" sz="1400" dirty="0">
                          <a:effectLst/>
                          <a:latin typeface="Cooper Black" panose="0208090404030B020404" pitchFamily="18" charset="0"/>
                        </a:rPr>
                        <a:t>Buscar puntos de encuentro entre las materias para lograr la interdisciplinariedad. Buena actitud ante el proyecto. Disposición de escucha para las propuestas e ideas de los otros profesores.</a:t>
                      </a:r>
                    </a:p>
                    <a:p>
                      <a:pPr algn="just">
                        <a:lnSpc>
                          <a:spcPct val="115000"/>
                        </a:lnSpc>
                        <a:spcAft>
                          <a:spcPts val="0"/>
                        </a:spcAft>
                      </a:pPr>
                      <a:r>
                        <a:rPr lang="es-MX" sz="1400" dirty="0">
                          <a:effectLst/>
                          <a:latin typeface="Cooper Black" panose="0208090404030B020404" pitchFamily="18" charset="0"/>
                        </a:rPr>
                        <a:t>Compromiso para trabajar en el proyecto.</a:t>
                      </a:r>
                    </a:p>
                    <a:p>
                      <a:pPr algn="just">
                        <a:lnSpc>
                          <a:spcPct val="115000"/>
                        </a:lnSpc>
                        <a:spcAft>
                          <a:spcPts val="0"/>
                        </a:spcAft>
                      </a:pPr>
                      <a:r>
                        <a:rPr lang="es-MX" sz="1400" dirty="0">
                          <a:effectLst/>
                          <a:latin typeface="Cooper Black" panose="0208090404030B020404" pitchFamily="18" charset="0"/>
                        </a:rPr>
                        <a:t> </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47793" marR="47793" marT="0" marB="0"/>
                </a:tc>
                <a:tc>
                  <a:txBody>
                    <a:bodyPr/>
                    <a:lstStyle/>
                    <a:p>
                      <a:pPr algn="just">
                        <a:lnSpc>
                          <a:spcPct val="115000"/>
                        </a:lnSpc>
                        <a:spcAft>
                          <a:spcPts val="0"/>
                        </a:spcAft>
                      </a:pPr>
                      <a:r>
                        <a:rPr lang="es-MX" sz="1400" dirty="0">
                          <a:effectLst/>
                          <a:latin typeface="Cooper Black" panose="0208090404030B020404" pitchFamily="18" charset="0"/>
                        </a:rPr>
                        <a:t> El tiempo de planeación es corto.</a:t>
                      </a:r>
                    </a:p>
                    <a:p>
                      <a:pPr algn="just">
                        <a:lnSpc>
                          <a:spcPct val="115000"/>
                        </a:lnSpc>
                        <a:spcAft>
                          <a:spcPts val="0"/>
                        </a:spcAft>
                      </a:pPr>
                      <a:r>
                        <a:rPr lang="es-MX" sz="1400" dirty="0">
                          <a:effectLst/>
                          <a:latin typeface="Cooper Black" panose="0208090404030B020404" pitchFamily="18" charset="0"/>
                        </a:rPr>
                        <a:t>Las coincidencias en horario para reuniones fuero complicadas.</a:t>
                      </a:r>
                    </a:p>
                    <a:p>
                      <a:pPr algn="just">
                        <a:lnSpc>
                          <a:spcPct val="115000"/>
                        </a:lnSpc>
                        <a:spcAft>
                          <a:spcPts val="0"/>
                        </a:spcAft>
                      </a:pPr>
                      <a:r>
                        <a:rPr lang="es-MX" sz="1400" dirty="0">
                          <a:effectLst/>
                          <a:latin typeface="Cooper Black" panose="0208090404030B020404" pitchFamily="18" charset="0"/>
                        </a:rPr>
                        <a:t>Darle el tiempo justo a las actividades a realizarse en el proyecto.</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47793" marR="47793" marT="0" marB="0"/>
                </a:tc>
                <a:tc>
                  <a:txBody>
                    <a:bodyPr/>
                    <a:lstStyle/>
                    <a:p>
                      <a:pPr algn="just">
                        <a:lnSpc>
                          <a:spcPct val="115000"/>
                        </a:lnSpc>
                        <a:spcAft>
                          <a:spcPts val="0"/>
                        </a:spcAft>
                      </a:pPr>
                      <a:r>
                        <a:rPr lang="es-MX" sz="1400" dirty="0">
                          <a:effectLst/>
                          <a:latin typeface="Cooper Black" panose="0208090404030B020404" pitchFamily="18" charset="0"/>
                        </a:rPr>
                        <a:t> Cumplir el cronograma de actividades para no atrasarse en el seguimiento del proyecto.</a:t>
                      </a:r>
                    </a:p>
                    <a:p>
                      <a:pPr algn="just">
                        <a:lnSpc>
                          <a:spcPct val="115000"/>
                        </a:lnSpc>
                        <a:spcAft>
                          <a:spcPts val="0"/>
                        </a:spcAft>
                      </a:pPr>
                      <a:r>
                        <a:rPr lang="es-MX" sz="1400" dirty="0">
                          <a:effectLst/>
                          <a:latin typeface="Cooper Black" panose="0208090404030B020404" pitchFamily="18" charset="0"/>
                        </a:rPr>
                        <a:t>Buscar puntos de reunión entre profesores, físicos o en línea.</a:t>
                      </a:r>
                    </a:p>
                    <a:p>
                      <a:pPr algn="just">
                        <a:lnSpc>
                          <a:spcPct val="115000"/>
                        </a:lnSpc>
                        <a:spcAft>
                          <a:spcPts val="0"/>
                        </a:spcAft>
                      </a:pPr>
                      <a:r>
                        <a:rPr lang="es-MX" sz="1400" dirty="0">
                          <a:effectLst/>
                          <a:latin typeface="Cooper Black" panose="0208090404030B020404" pitchFamily="18" charset="0"/>
                        </a:rPr>
                        <a:t>Priorizar temas del programa para darle espacio al proyecto interdisciplinario.</a:t>
                      </a:r>
                      <a:endParaRPr lang="es-MX" sz="14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47793" marR="47793" marT="0" marB="0"/>
                </a:tc>
                <a:extLst>
                  <a:ext uri="{0D108BD9-81ED-4DB2-BD59-A6C34878D82A}">
                    <a16:rowId xmlns:a16="http://schemas.microsoft.com/office/drawing/2014/main" val="3252206388"/>
                  </a:ext>
                </a:extLst>
              </a:tr>
            </a:tbl>
          </a:graphicData>
        </a:graphic>
      </p:graphicFrame>
    </p:spTree>
    <p:extLst>
      <p:ext uri="{BB962C8B-B14F-4D97-AF65-F5344CB8AC3E}">
        <p14:creationId xmlns:p14="http://schemas.microsoft.com/office/powerpoint/2010/main" val="42891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616765" y="1229710"/>
            <a:ext cx="8706678" cy="341632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s-MX" sz="2000" dirty="0">
                <a:latin typeface="Cooper Black" panose="0208090404030B020404" pitchFamily="18" charset="0"/>
              </a:rPr>
              <a:t>ÍNDICE DEL PORTAFOLIO</a:t>
            </a:r>
          </a:p>
          <a:p>
            <a:pPr algn="just"/>
            <a:endParaRPr lang="es-MX" sz="2000" dirty="0">
              <a:latin typeface="Cooper Black" panose="0208090404030B020404" pitchFamily="18" charset="0"/>
            </a:endParaRPr>
          </a:p>
          <a:p>
            <a:pPr algn="just"/>
            <a:r>
              <a:rPr lang="es-MX" sz="2000" dirty="0">
                <a:latin typeface="Cooper Black" panose="0208090404030B020404" pitchFamily="18" charset="0"/>
              </a:rPr>
              <a:t>PRODUCTOS GENERADOS EN LA 1a  SESIÓN DE TRABAJO</a:t>
            </a:r>
          </a:p>
          <a:p>
            <a:pPr algn="just"/>
            <a:endParaRPr lang="es-MX" sz="2000" dirty="0">
              <a:latin typeface="Cooper Black" panose="0208090404030B020404" pitchFamily="18" charset="0"/>
            </a:endParaRPr>
          </a:p>
          <a:p>
            <a:pPr algn="just"/>
            <a:r>
              <a:rPr lang="es-MX" sz="2000" dirty="0">
                <a:latin typeface="Cooper Black" panose="0208090404030B020404" pitchFamily="18" charset="0"/>
              </a:rPr>
              <a:t>PRODUCTO 1. CONCLUSIONES GENERALES</a:t>
            </a:r>
          </a:p>
          <a:p>
            <a:pPr algn="just"/>
            <a:endParaRPr lang="es-MX" sz="2000" dirty="0">
              <a:latin typeface="Cooper Black" panose="0208090404030B020404" pitchFamily="18" charset="0"/>
            </a:endParaRPr>
          </a:p>
          <a:p>
            <a:pPr algn="just"/>
            <a:r>
              <a:rPr lang="es-MX" sz="2000" dirty="0">
                <a:latin typeface="Cooper Black" panose="0208090404030B020404" pitchFamily="18" charset="0"/>
              </a:rPr>
              <a:t>PRODUCTO 2. ORGANIZADOR GRÁFICO</a:t>
            </a:r>
          </a:p>
          <a:p>
            <a:pPr algn="just"/>
            <a:endParaRPr lang="es-MX" sz="2000" dirty="0">
              <a:latin typeface="Cooper Black" panose="0208090404030B020404" pitchFamily="18" charset="0"/>
            </a:endParaRPr>
          </a:p>
          <a:p>
            <a:pPr algn="just"/>
            <a:r>
              <a:rPr lang="es-MX" sz="2000" dirty="0">
                <a:latin typeface="Cooper Black" panose="0208090404030B020404" pitchFamily="18" charset="0"/>
              </a:rPr>
              <a:t>PRODUCTO 3. FOTOGRAFÍAS DE SESIÓN</a:t>
            </a:r>
            <a:endParaRPr lang="es-MX" dirty="0">
              <a:latin typeface="Cooper Black" panose="0208090404030B020404" pitchFamily="18" charset="0"/>
            </a:endParaRPr>
          </a:p>
          <a:p>
            <a:pPr algn="just"/>
            <a:endParaRPr lang="es-MX" dirty="0">
              <a:latin typeface="Cooper Black" panose="0208090404030B020404" pitchFamily="18" charset="0"/>
            </a:endParaRPr>
          </a:p>
          <a:p>
            <a:pPr algn="just"/>
            <a:endParaRPr lang="es-MX" dirty="0">
              <a:latin typeface="Cooper Black" panose="0208090404030B020404" pitchFamily="18" charset="0"/>
            </a:endParaRPr>
          </a:p>
        </p:txBody>
      </p:sp>
    </p:spTree>
    <p:extLst>
      <p:ext uri="{BB962C8B-B14F-4D97-AF65-F5344CB8AC3E}">
        <p14:creationId xmlns:p14="http://schemas.microsoft.com/office/powerpoint/2010/main" val="2643339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B69E05F-4841-4A1E-8B45-38E8DF9329DB}"/>
              </a:ext>
            </a:extLst>
          </p:cNvPr>
          <p:cNvSpPr txBox="1"/>
          <p:nvPr/>
        </p:nvSpPr>
        <p:spPr>
          <a:xfrm>
            <a:off x="755374" y="410816"/>
            <a:ext cx="10681252" cy="5078313"/>
          </a:xfrm>
          <a:prstGeom prst="rect">
            <a:avLst/>
          </a:prstGeom>
          <a:noFill/>
        </p:spPr>
        <p:txBody>
          <a:bodyPr wrap="square" rtlCol="0">
            <a:spAutoFit/>
          </a:bodyPr>
          <a:lstStyle/>
          <a:p>
            <a:pPr algn="ctr"/>
            <a:r>
              <a:rPr lang="es-MX" dirty="0">
                <a:latin typeface="Cooper Black" panose="0208090404030B020404" pitchFamily="18" charset="0"/>
              </a:rPr>
              <a:t>EVALUACIÓN DIAGNÓSTICA , FORMATIVA Y SUMATIVA</a:t>
            </a:r>
          </a:p>
          <a:p>
            <a:pPr algn="just"/>
            <a:endParaRPr lang="es-MX" dirty="0">
              <a:latin typeface="Cooper Black" panose="0208090404030B020404" pitchFamily="18" charset="0"/>
            </a:endParaRPr>
          </a:p>
          <a:p>
            <a:pPr algn="just"/>
            <a:r>
              <a:rPr lang="es-MX" sz="1600" dirty="0">
                <a:latin typeface="Cooper Black" panose="0208090404030B020404" pitchFamily="18" charset="0"/>
              </a:rPr>
              <a:t>Diagnóstica</a:t>
            </a:r>
          </a:p>
          <a:p>
            <a:pPr marL="342900" indent="-342900" algn="just">
              <a:buAutoNum type="arabicPeriod"/>
            </a:pPr>
            <a:r>
              <a:rPr lang="es-MX" sz="1600" dirty="0">
                <a:latin typeface="Cooper Black" panose="0208090404030B020404" pitchFamily="18" charset="0"/>
              </a:rPr>
              <a:t>¿Qué es?</a:t>
            </a:r>
          </a:p>
          <a:p>
            <a:pPr algn="just"/>
            <a:r>
              <a:rPr lang="es-MX" sz="1600" dirty="0">
                <a:latin typeface="Cooper Black" panose="0208090404030B020404" pitchFamily="18" charset="0"/>
              </a:rPr>
              <a:t>	El instrumento que posibilita reconocer los aprendizajes previos, habilidades y resultados anteriores de un individuo o grupo</a:t>
            </a:r>
          </a:p>
          <a:p>
            <a:pPr algn="just"/>
            <a:r>
              <a:rPr lang="es-MX" sz="1600" dirty="0">
                <a:latin typeface="Cooper Black" panose="0208090404030B020404" pitchFamily="18" charset="0"/>
              </a:rPr>
              <a:t>2.  ¿Qué características tiene?</a:t>
            </a:r>
          </a:p>
          <a:p>
            <a:pPr algn="just"/>
            <a:r>
              <a:rPr lang="es-MX" sz="1600" dirty="0">
                <a:latin typeface="Cooper Black" panose="0208090404030B020404" pitchFamily="18" charset="0"/>
              </a:rPr>
              <a:t>	Evalúa contenidos, sirve para conocer procesos de aprendizaje, diagnóstica ciertos resultados, orienta una tarea</a:t>
            </a:r>
          </a:p>
          <a:p>
            <a:pPr algn="just"/>
            <a:r>
              <a:rPr lang="es-MX" sz="1600" dirty="0">
                <a:latin typeface="Cooper Black" panose="0208090404030B020404" pitchFamily="18" charset="0"/>
              </a:rPr>
              <a:t>3.   Quién la puede llevar a cabo o implementar?</a:t>
            </a:r>
          </a:p>
          <a:p>
            <a:pPr algn="just"/>
            <a:r>
              <a:rPr lang="es-MX" sz="1600" dirty="0">
                <a:latin typeface="Cooper Black" panose="0208090404030B020404" pitchFamily="18" charset="0"/>
              </a:rPr>
              <a:t>	Alumnos, profesores, directivos (en las escuelas)</a:t>
            </a:r>
          </a:p>
          <a:p>
            <a:pPr marL="342900" indent="-342900" algn="just">
              <a:buAutoNum type="arabicPeriod" startAt="4"/>
            </a:pPr>
            <a:r>
              <a:rPr lang="es-MX" sz="1600" dirty="0">
                <a:latin typeface="Cooper Black" panose="0208090404030B020404" pitchFamily="18" charset="0"/>
              </a:rPr>
              <a:t>¿En qué momento se utiliza?</a:t>
            </a:r>
          </a:p>
          <a:p>
            <a:pPr algn="just"/>
            <a:r>
              <a:rPr lang="es-MX" sz="1600" dirty="0">
                <a:latin typeface="Cooper Black" panose="0208090404030B020404" pitchFamily="18" charset="0"/>
              </a:rPr>
              <a:t>	Antes de iniciar un tema, durante el proceso educativo para adaptar actividades y al final para analizar resultados y planear consecuentemente</a:t>
            </a:r>
          </a:p>
          <a:p>
            <a:pPr marL="342900" indent="-342900" algn="just">
              <a:buAutoNum type="arabicPeriod" startAt="6"/>
            </a:pPr>
            <a:r>
              <a:rPr lang="es-MX" sz="1600" dirty="0">
                <a:latin typeface="Cooper Black" panose="0208090404030B020404" pitchFamily="18" charset="0"/>
              </a:rPr>
              <a:t>¿Para qué diferentes fines se utiliza? </a:t>
            </a:r>
          </a:p>
          <a:p>
            <a:pPr algn="just"/>
            <a:r>
              <a:rPr lang="es-MX" sz="1600" dirty="0">
                <a:latin typeface="Cooper Black" panose="0208090404030B020404" pitchFamily="18" charset="0"/>
              </a:rPr>
              <a:t>	Para conocer estilos de aprendizaje, aprendizajes previos, para adatar contenidos y para reconocer necesidades y para reconocer necesidades educativas, y así, poder realizar una planeación adecuada</a:t>
            </a:r>
          </a:p>
          <a:p>
            <a:pPr algn="just"/>
            <a:r>
              <a:rPr lang="es-MX" sz="1600" dirty="0">
                <a:latin typeface="Cooper Black" panose="0208090404030B020404" pitchFamily="18" charset="0"/>
              </a:rPr>
              <a:t>7. ¿Con qué técnicas e instrumentos de evaluación contamos y como se establece?</a:t>
            </a:r>
          </a:p>
          <a:p>
            <a:pPr algn="just"/>
            <a:r>
              <a:rPr lang="es-MX" sz="1600" dirty="0">
                <a:latin typeface="Cooper Black" panose="0208090404030B020404" pitchFamily="18" charset="0"/>
              </a:rPr>
              <a:t>	Exámenes escritos, orales, trabajo en requipo, entrevista y observación</a:t>
            </a:r>
          </a:p>
        </p:txBody>
      </p:sp>
    </p:spTree>
    <p:extLst>
      <p:ext uri="{BB962C8B-B14F-4D97-AF65-F5344CB8AC3E}">
        <p14:creationId xmlns:p14="http://schemas.microsoft.com/office/powerpoint/2010/main" val="6226057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8692299-FA11-4F6B-A922-701B508BD93F}"/>
              </a:ext>
            </a:extLst>
          </p:cNvPr>
          <p:cNvSpPr/>
          <p:nvPr/>
        </p:nvSpPr>
        <p:spPr>
          <a:xfrm>
            <a:off x="755373" y="684577"/>
            <a:ext cx="10734262" cy="4278094"/>
          </a:xfrm>
          <a:prstGeom prst="rect">
            <a:avLst/>
          </a:prstGeom>
        </p:spPr>
        <p:txBody>
          <a:bodyPr wrap="square">
            <a:spAutoFit/>
          </a:bodyPr>
          <a:lstStyle/>
          <a:p>
            <a:pPr algn="just"/>
            <a:r>
              <a:rPr lang="es-MX" sz="1600" dirty="0">
                <a:latin typeface="Cooper Black" panose="0208090404030B020404" pitchFamily="18" charset="0"/>
              </a:rPr>
              <a:t>Formativa</a:t>
            </a:r>
          </a:p>
          <a:p>
            <a:pPr marL="342900" indent="-342900" algn="just">
              <a:buAutoNum type="arabicPeriod"/>
            </a:pPr>
            <a:r>
              <a:rPr lang="es-MX" sz="1600" dirty="0">
                <a:latin typeface="Cooper Black" panose="0208090404030B020404" pitchFamily="18" charset="0"/>
              </a:rPr>
              <a:t>¿Qué es?</a:t>
            </a:r>
          </a:p>
          <a:p>
            <a:pPr algn="just"/>
            <a:r>
              <a:rPr lang="es-MX" sz="1600" dirty="0">
                <a:latin typeface="Cooper Black" panose="0208090404030B020404" pitchFamily="18" charset="0"/>
              </a:rPr>
              <a:t>	Tiene que ver con lo ya aprendido en lo relacionado a conocimientos y conceptos en general, de la mayoría de los temas hasta este punto vistos</a:t>
            </a:r>
          </a:p>
          <a:p>
            <a:pPr algn="just"/>
            <a:r>
              <a:rPr lang="es-MX" sz="1600" dirty="0">
                <a:latin typeface="Cooper Black" panose="0208090404030B020404" pitchFamily="18" charset="0"/>
              </a:rPr>
              <a:t>2¿Qué características tiene?</a:t>
            </a:r>
          </a:p>
          <a:p>
            <a:pPr algn="just"/>
            <a:r>
              <a:rPr lang="es-MX" sz="1600" dirty="0">
                <a:latin typeface="Cooper Black" panose="0208090404030B020404" pitchFamily="18" charset="0"/>
              </a:rPr>
              <a:t>	Que el alumno tendrá que desarrollar sus actividades intelectuales y su actitud creativa</a:t>
            </a:r>
          </a:p>
          <a:p>
            <a:pPr algn="just"/>
            <a:r>
              <a:rPr lang="es-MX" sz="1600" dirty="0">
                <a:latin typeface="Cooper Black" panose="0208090404030B020404" pitchFamily="18" charset="0"/>
              </a:rPr>
              <a:t>3.  ¿Quién la puede llevar a cabo o implementar?</a:t>
            </a:r>
          </a:p>
          <a:p>
            <a:pPr algn="just"/>
            <a:r>
              <a:rPr lang="es-MX" sz="1600" dirty="0">
                <a:latin typeface="Cooper Black" panose="0208090404030B020404" pitchFamily="18" charset="0"/>
              </a:rPr>
              <a:t>	Profesores y directivos escolares</a:t>
            </a:r>
          </a:p>
          <a:p>
            <a:pPr algn="just"/>
            <a:r>
              <a:rPr lang="es-MX" sz="1600" dirty="0">
                <a:latin typeface="Cooper Black" panose="0208090404030B020404" pitchFamily="18" charset="0"/>
              </a:rPr>
              <a:t>4.  ¿En qué momento se utiliza?</a:t>
            </a:r>
          </a:p>
          <a:p>
            <a:pPr algn="just"/>
            <a:r>
              <a:rPr lang="es-MX" sz="1600" dirty="0">
                <a:latin typeface="Cooper Black" panose="0208090404030B020404" pitchFamily="18" charset="0"/>
              </a:rPr>
              <a:t>	Al inicio del curso para que las directrices queden plenamente definidas, posteriormente se va evaluando de acuerdo a los logros o traspiés obtenidos</a:t>
            </a:r>
          </a:p>
          <a:p>
            <a:pPr algn="just"/>
            <a:r>
              <a:rPr lang="es-MX" sz="1600" dirty="0">
                <a:latin typeface="Cooper Black" panose="0208090404030B020404" pitchFamily="18" charset="0"/>
              </a:rPr>
              <a:t>5   ¿Para qué diferentes fines se utiliza?</a:t>
            </a:r>
          </a:p>
          <a:p>
            <a:pPr algn="just"/>
            <a:r>
              <a:rPr lang="es-MX" sz="1600" dirty="0">
                <a:latin typeface="Cooper Black" panose="0208090404030B020404" pitchFamily="18" charset="0"/>
              </a:rPr>
              <a:t>	 Para reconocer que los estilos de aprendizaje se adecuan y mejoran los aprendizajes previos, para adaptar contenidos y para reconocer necesidades , y así, poder complementar la planeación deseada</a:t>
            </a:r>
          </a:p>
          <a:p>
            <a:pPr marL="342900" indent="-342900" algn="just">
              <a:buAutoNum type="arabicPeriod" startAt="6"/>
            </a:pPr>
            <a:r>
              <a:rPr lang="es-MX" sz="1600" dirty="0">
                <a:latin typeface="Cooper Black" panose="0208090404030B020404" pitchFamily="18" charset="0"/>
              </a:rPr>
              <a:t>¿Con qué técnicas e instrumentos de evaluación contamos y como se establece?</a:t>
            </a:r>
          </a:p>
          <a:p>
            <a:pPr algn="just"/>
            <a:r>
              <a:rPr lang="es-MX" sz="1600" dirty="0">
                <a:latin typeface="Cooper Black" panose="0208090404030B020404" pitchFamily="18" charset="0"/>
              </a:rPr>
              <a:t>Resúmenes, mapas mentales, esquemas, investigación y exposiciones </a:t>
            </a:r>
          </a:p>
          <a:p>
            <a:pPr algn="just"/>
            <a:endParaRPr lang="es-MX" sz="1600" dirty="0">
              <a:latin typeface="Cooper Black" panose="0208090404030B020404" pitchFamily="18" charset="0"/>
            </a:endParaRPr>
          </a:p>
        </p:txBody>
      </p:sp>
    </p:spTree>
    <p:extLst>
      <p:ext uri="{BB962C8B-B14F-4D97-AF65-F5344CB8AC3E}">
        <p14:creationId xmlns:p14="http://schemas.microsoft.com/office/powerpoint/2010/main" val="1223141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8E5D0BD-C878-4D1D-971A-B17FA4E39DB6}"/>
              </a:ext>
            </a:extLst>
          </p:cNvPr>
          <p:cNvSpPr/>
          <p:nvPr/>
        </p:nvSpPr>
        <p:spPr>
          <a:xfrm>
            <a:off x="304800" y="485794"/>
            <a:ext cx="10986052" cy="3785652"/>
          </a:xfrm>
          <a:prstGeom prst="rect">
            <a:avLst/>
          </a:prstGeom>
        </p:spPr>
        <p:txBody>
          <a:bodyPr wrap="square">
            <a:spAutoFit/>
          </a:bodyPr>
          <a:lstStyle/>
          <a:p>
            <a:pPr algn="just"/>
            <a:r>
              <a:rPr lang="es-MX" sz="1600" dirty="0">
                <a:latin typeface="Cooper Black" panose="0208090404030B020404" pitchFamily="18" charset="0"/>
              </a:rPr>
              <a:t>Sumativa</a:t>
            </a:r>
          </a:p>
          <a:p>
            <a:pPr marL="342900" indent="-342900" algn="just">
              <a:buAutoNum type="arabicPeriod"/>
            </a:pPr>
            <a:r>
              <a:rPr lang="es-MX" sz="1600" dirty="0">
                <a:latin typeface="Cooper Black" panose="0208090404030B020404" pitchFamily="18" charset="0"/>
              </a:rPr>
              <a:t>¿Qué es?</a:t>
            </a:r>
          </a:p>
          <a:p>
            <a:pPr algn="just"/>
            <a:r>
              <a:rPr lang="es-MX" sz="1600" dirty="0">
                <a:latin typeface="Cooper Black" panose="0208090404030B020404" pitchFamily="18" charset="0"/>
              </a:rPr>
              <a:t>	Es la suma de las dos anteriores</a:t>
            </a:r>
          </a:p>
          <a:p>
            <a:pPr algn="just"/>
            <a:r>
              <a:rPr lang="es-MX" sz="1600" dirty="0">
                <a:latin typeface="Cooper Black" panose="0208090404030B020404" pitchFamily="18" charset="0"/>
              </a:rPr>
              <a:t>2.  ¿Qué características tiene?</a:t>
            </a:r>
          </a:p>
          <a:p>
            <a:pPr algn="just"/>
            <a:r>
              <a:rPr lang="es-MX" sz="1600" dirty="0">
                <a:latin typeface="Cooper Black" panose="0208090404030B020404" pitchFamily="18" charset="0"/>
              </a:rPr>
              <a:t>	Conjuga todos los contenidos previos, actuales y a los que se desea llegar o que el alumno logre </a:t>
            </a:r>
          </a:p>
          <a:p>
            <a:pPr algn="just"/>
            <a:r>
              <a:rPr lang="es-MX" sz="1600" dirty="0">
                <a:latin typeface="Cooper Black" panose="0208090404030B020404" pitchFamily="18" charset="0"/>
              </a:rPr>
              <a:t>3.   Quién la puede llevar a cabo o implementar?</a:t>
            </a:r>
          </a:p>
          <a:p>
            <a:pPr algn="just"/>
            <a:r>
              <a:rPr lang="es-MX" sz="1600" dirty="0">
                <a:latin typeface="Cooper Black" panose="0208090404030B020404" pitchFamily="18" charset="0"/>
              </a:rPr>
              <a:t>	Los docentes y las autoridades, de acuerdo al programa de estudios establecido por la institución incorporante u oficial</a:t>
            </a:r>
          </a:p>
          <a:p>
            <a:pPr algn="just"/>
            <a:r>
              <a:rPr lang="es-MX" sz="1600" dirty="0">
                <a:latin typeface="Cooper Black" panose="0208090404030B020404" pitchFamily="18" charset="0"/>
              </a:rPr>
              <a:t>4.   ¿En qué momento se utiliza?</a:t>
            </a:r>
          </a:p>
          <a:p>
            <a:pPr algn="just"/>
            <a:r>
              <a:rPr lang="es-MX" sz="1600" dirty="0">
                <a:latin typeface="Cooper Black" panose="0208090404030B020404" pitchFamily="18" charset="0"/>
              </a:rPr>
              <a:t>	Al final de cada período para cotejar el nivel que se ha alcanzado, de acuerdo a los objetivos iniciales</a:t>
            </a:r>
          </a:p>
          <a:p>
            <a:pPr algn="just"/>
            <a:r>
              <a:rPr lang="es-MX" sz="1600" dirty="0">
                <a:latin typeface="Cooper Black" panose="0208090404030B020404" pitchFamily="18" charset="0"/>
              </a:rPr>
              <a:t>5.  ¿Para qué diferentes fines se utiliza?</a:t>
            </a:r>
          </a:p>
          <a:p>
            <a:pPr algn="just"/>
            <a:r>
              <a:rPr lang="es-MX" sz="1600" dirty="0">
                <a:latin typeface="Cooper Black" panose="0208090404030B020404" pitchFamily="18" charset="0"/>
              </a:rPr>
              <a:t>	Para certificar que lo planteado al inicio del curso se va alcanzando o bien si de3tectar si se tienen desviaciones y como poder corregir </a:t>
            </a:r>
          </a:p>
          <a:p>
            <a:pPr algn="just"/>
            <a:r>
              <a:rPr lang="es-MX" sz="1600" dirty="0">
                <a:latin typeface="Cooper Black" panose="0208090404030B020404" pitchFamily="18" charset="0"/>
              </a:rPr>
              <a:t>6. ¿Con qué técnicas e instrumentos de evaluación contamos y como se establece?</a:t>
            </a:r>
          </a:p>
          <a:p>
            <a:pPr algn="just"/>
            <a:r>
              <a:rPr lang="es-MX" sz="1600" dirty="0">
                <a:latin typeface="Cooper Black" panose="0208090404030B020404" pitchFamily="18" charset="0"/>
              </a:rPr>
              <a:t>	Al principio con el programa operativo, la síntesis, las metas propias de cada institución</a:t>
            </a:r>
          </a:p>
        </p:txBody>
      </p:sp>
    </p:spTree>
    <p:extLst>
      <p:ext uri="{BB962C8B-B14F-4D97-AF65-F5344CB8AC3E}">
        <p14:creationId xmlns:p14="http://schemas.microsoft.com/office/powerpoint/2010/main" val="510578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4EF45A1-A517-448C-8744-6B04235CB079}"/>
              </a:ext>
            </a:extLst>
          </p:cNvPr>
          <p:cNvSpPr txBox="1"/>
          <p:nvPr/>
        </p:nvSpPr>
        <p:spPr>
          <a:xfrm>
            <a:off x="556591" y="516835"/>
            <a:ext cx="10840279" cy="4916556"/>
          </a:xfrm>
          <a:prstGeom prst="rect">
            <a:avLst/>
          </a:prstGeom>
          <a:noFill/>
        </p:spPr>
        <p:txBody>
          <a:bodyPr wrap="square" rtlCol="0">
            <a:spAutoFit/>
          </a:bodyPr>
          <a:lstStyle/>
          <a:p>
            <a:endParaRPr lang="es-MX" dirty="0"/>
          </a:p>
        </p:txBody>
      </p:sp>
      <p:pic>
        <p:nvPicPr>
          <p:cNvPr id="6" name="Imagen 5">
            <a:extLst>
              <a:ext uri="{FF2B5EF4-FFF2-40B4-BE49-F238E27FC236}">
                <a16:creationId xmlns:a16="http://schemas.microsoft.com/office/drawing/2014/main" id="{AB19A6CC-EDC6-40EF-A5EE-B1BEB80F31D1}"/>
              </a:ext>
            </a:extLst>
          </p:cNvPr>
          <p:cNvPicPr>
            <a:picLocks noChangeAspect="1"/>
          </p:cNvPicPr>
          <p:nvPr/>
        </p:nvPicPr>
        <p:blipFill>
          <a:blip r:embed="rId2"/>
          <a:stretch>
            <a:fillRect/>
          </a:stretch>
        </p:blipFill>
        <p:spPr>
          <a:xfrm>
            <a:off x="251793" y="209862"/>
            <a:ext cx="11383616" cy="5666282"/>
          </a:xfrm>
          <a:prstGeom prst="rect">
            <a:avLst/>
          </a:prstGeom>
        </p:spPr>
      </p:pic>
    </p:spTree>
    <p:extLst>
      <p:ext uri="{BB962C8B-B14F-4D97-AF65-F5344CB8AC3E}">
        <p14:creationId xmlns:p14="http://schemas.microsoft.com/office/powerpoint/2010/main" val="2346526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7A81C7B-77F8-4AD9-8F74-9C5D19DFD6B0}"/>
              </a:ext>
            </a:extLst>
          </p:cNvPr>
          <p:cNvPicPr>
            <a:picLocks noChangeAspect="1"/>
          </p:cNvPicPr>
          <p:nvPr/>
        </p:nvPicPr>
        <p:blipFill>
          <a:blip r:embed="rId2"/>
          <a:stretch>
            <a:fillRect/>
          </a:stretch>
        </p:blipFill>
        <p:spPr>
          <a:xfrm>
            <a:off x="179881" y="164675"/>
            <a:ext cx="11392525" cy="5636518"/>
          </a:xfrm>
          <a:prstGeom prst="rect">
            <a:avLst/>
          </a:prstGeom>
        </p:spPr>
      </p:pic>
    </p:spTree>
    <p:extLst>
      <p:ext uri="{BB962C8B-B14F-4D97-AF65-F5344CB8AC3E}">
        <p14:creationId xmlns:p14="http://schemas.microsoft.com/office/powerpoint/2010/main" val="712500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D9AD9E78-6719-40D1-8A84-64A47437492C}"/>
              </a:ext>
            </a:extLst>
          </p:cNvPr>
          <p:cNvPicPr>
            <a:picLocks noGrp="1" noChangeAspect="1"/>
          </p:cNvPicPr>
          <p:nvPr>
            <p:ph sz="quarter" idx="13"/>
          </p:nvPr>
        </p:nvPicPr>
        <p:blipFill>
          <a:blip r:embed="rId2">
            <a:duotone>
              <a:prstClr val="black"/>
              <a:schemeClr val="accent5">
                <a:tint val="45000"/>
                <a:satMod val="400000"/>
              </a:schemeClr>
            </a:duotone>
          </a:blip>
          <a:stretch>
            <a:fillRect/>
          </a:stretch>
        </p:blipFill>
        <p:spPr>
          <a:xfrm>
            <a:off x="384314" y="318052"/>
            <a:ext cx="11078816" cy="5128591"/>
          </a:xfrm>
        </p:spPr>
      </p:pic>
    </p:spTree>
    <p:extLst>
      <p:ext uri="{BB962C8B-B14F-4D97-AF65-F5344CB8AC3E}">
        <p14:creationId xmlns:p14="http://schemas.microsoft.com/office/powerpoint/2010/main" val="34415629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B75ADA7A-0248-4482-926D-D9B8B8200CF0}"/>
              </a:ext>
            </a:extLst>
          </p:cNvPr>
          <p:cNvGraphicFramePr>
            <a:graphicFrameLocks noGrp="1"/>
          </p:cNvGraphicFramePr>
          <p:nvPr>
            <p:ph sz="quarter" idx="13"/>
            <p:extLst>
              <p:ext uri="{D42A27DB-BD31-4B8C-83A1-F6EECF244321}">
                <p14:modId xmlns:p14="http://schemas.microsoft.com/office/powerpoint/2010/main" val="3799695931"/>
              </p:ext>
            </p:extLst>
          </p:nvPr>
        </p:nvGraphicFramePr>
        <p:xfrm>
          <a:off x="0" y="291548"/>
          <a:ext cx="11797259" cy="5374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0163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48D80643-4CC3-40D9-B83F-B2B20A7B22C0}"/>
              </a:ext>
            </a:extLst>
          </p:cNvPr>
          <p:cNvGraphicFramePr>
            <a:graphicFrameLocks noGrp="1"/>
          </p:cNvGraphicFramePr>
          <p:nvPr>
            <p:extLst>
              <p:ext uri="{D42A27DB-BD31-4B8C-83A1-F6EECF244321}">
                <p14:modId xmlns:p14="http://schemas.microsoft.com/office/powerpoint/2010/main" val="128650301"/>
              </p:ext>
            </p:extLst>
          </p:nvPr>
        </p:nvGraphicFramePr>
        <p:xfrm>
          <a:off x="314793" y="647700"/>
          <a:ext cx="10942820" cy="3122613"/>
        </p:xfrm>
        <a:graphic>
          <a:graphicData uri="http://schemas.openxmlformats.org/drawingml/2006/table">
            <a:tbl>
              <a:tblPr firstRow="1" firstCol="1" bandRow="1">
                <a:tableStyleId>{5940675A-B579-460E-94D1-54222C63F5DA}</a:tableStyleId>
              </a:tblPr>
              <a:tblGrid>
                <a:gridCol w="1459043">
                  <a:extLst>
                    <a:ext uri="{9D8B030D-6E8A-4147-A177-3AD203B41FA5}">
                      <a16:colId xmlns:a16="http://schemas.microsoft.com/office/drawing/2014/main" val="3002289590"/>
                    </a:ext>
                  </a:extLst>
                </a:gridCol>
                <a:gridCol w="8170639">
                  <a:extLst>
                    <a:ext uri="{9D8B030D-6E8A-4147-A177-3AD203B41FA5}">
                      <a16:colId xmlns:a16="http://schemas.microsoft.com/office/drawing/2014/main" val="2756344548"/>
                    </a:ext>
                  </a:extLst>
                </a:gridCol>
                <a:gridCol w="1313138">
                  <a:extLst>
                    <a:ext uri="{9D8B030D-6E8A-4147-A177-3AD203B41FA5}">
                      <a16:colId xmlns:a16="http://schemas.microsoft.com/office/drawing/2014/main" val="694032145"/>
                    </a:ext>
                  </a:extLst>
                </a:gridCol>
              </a:tblGrid>
              <a:tr h="0">
                <a:tc>
                  <a:txBody>
                    <a:bodyPr/>
                    <a:lstStyle/>
                    <a:p>
                      <a:pPr>
                        <a:lnSpc>
                          <a:spcPct val="115000"/>
                        </a:lnSpc>
                        <a:spcAft>
                          <a:spcPts val="0"/>
                        </a:spcAft>
                      </a:pPr>
                      <a:endParaRPr lang="es-ES_tradnl"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s-ES_tradnl" sz="1200" dirty="0">
                          <a:effectLst/>
                          <a:latin typeface="Cooper Black" panose="0208090404030B020404" pitchFamily="18" charset="0"/>
                        </a:rPr>
                        <a:t>ESCUELA PREPARATORIA MANUELA CATAÑO</a:t>
                      </a:r>
                      <a:endParaRPr lang="es-MX" sz="1200" dirty="0">
                        <a:effectLst/>
                        <a:latin typeface="Cooper Black" panose="0208090404030B020404" pitchFamily="18" charset="0"/>
                      </a:endParaRPr>
                    </a:p>
                    <a:p>
                      <a:pPr algn="just">
                        <a:lnSpc>
                          <a:spcPct val="115000"/>
                        </a:lnSpc>
                        <a:spcAft>
                          <a:spcPts val="0"/>
                        </a:spcAft>
                      </a:pPr>
                      <a:r>
                        <a:rPr lang="es-ES_tradnl" sz="1200" dirty="0">
                          <a:effectLst/>
                          <a:latin typeface="Cooper Black" panose="0208090404030B020404" pitchFamily="18" charset="0"/>
                        </a:rPr>
                        <a:t>Nombre del profesor/a ______________________________________________________________________________</a:t>
                      </a:r>
                      <a:endParaRPr lang="es-MX" sz="1200" dirty="0">
                        <a:effectLst/>
                        <a:latin typeface="Cooper Black" panose="0208090404030B020404" pitchFamily="18" charset="0"/>
                      </a:endParaRPr>
                    </a:p>
                    <a:p>
                      <a:pPr algn="just">
                        <a:lnSpc>
                          <a:spcPct val="115000"/>
                        </a:lnSpc>
                        <a:spcAft>
                          <a:spcPts val="0"/>
                        </a:spcAft>
                      </a:pPr>
                      <a:r>
                        <a:rPr lang="es-ES_tradnl" sz="1200" dirty="0">
                          <a:effectLst/>
                          <a:latin typeface="Cooper Black" panose="0208090404030B020404" pitchFamily="18" charset="0"/>
                        </a:rPr>
                        <a:t>Nombre del profesor/a ______________________________________________________________________________</a:t>
                      </a:r>
                      <a:endParaRPr lang="es-MX" sz="1200" dirty="0">
                        <a:effectLst/>
                        <a:latin typeface="Cooper Black" panose="0208090404030B020404" pitchFamily="18" charset="0"/>
                      </a:endParaRPr>
                    </a:p>
                    <a:p>
                      <a:pPr algn="just">
                        <a:lnSpc>
                          <a:spcPct val="115000"/>
                        </a:lnSpc>
                        <a:spcAft>
                          <a:spcPts val="0"/>
                        </a:spcAft>
                      </a:pPr>
                      <a:r>
                        <a:rPr lang="es-ES_tradnl" sz="1200" dirty="0">
                          <a:effectLst/>
                          <a:latin typeface="Cooper Black" panose="0208090404030B020404" pitchFamily="18" charset="0"/>
                        </a:rPr>
                        <a:t>Nombre del profesor/a ______________________________________________________________________________</a:t>
                      </a:r>
                      <a:endParaRPr lang="es-MX" sz="1200" dirty="0">
                        <a:effectLst/>
                        <a:latin typeface="Cooper Black" panose="0208090404030B020404" pitchFamily="18" charset="0"/>
                      </a:endParaRPr>
                    </a:p>
                    <a:p>
                      <a:pPr algn="just">
                        <a:lnSpc>
                          <a:spcPct val="115000"/>
                        </a:lnSpc>
                        <a:spcAft>
                          <a:spcPts val="0"/>
                        </a:spcAft>
                      </a:pPr>
                      <a:r>
                        <a:rPr lang="es-ES_tradnl" sz="1200" dirty="0">
                          <a:effectLst/>
                          <a:latin typeface="Cooper Black" panose="0208090404030B020404" pitchFamily="18" charset="0"/>
                        </a:rPr>
                        <a:t>Nombre del profesor/a ______________________________________________________________________________</a:t>
                      </a:r>
                      <a:endParaRPr lang="es-MX" sz="1200" dirty="0">
                        <a:effectLst/>
                        <a:latin typeface="Cooper Black" panose="0208090404030B020404" pitchFamily="18" charset="0"/>
                      </a:endParaRPr>
                    </a:p>
                    <a:p>
                      <a:pPr algn="just">
                        <a:lnSpc>
                          <a:spcPct val="150000"/>
                        </a:lnSpc>
                        <a:spcBef>
                          <a:spcPts val="600"/>
                        </a:spcBef>
                        <a:spcAft>
                          <a:spcPts val="0"/>
                        </a:spcAft>
                      </a:pPr>
                      <a:r>
                        <a:rPr lang="es-ES_tradnl" sz="1200" dirty="0">
                          <a:effectLst/>
                          <a:latin typeface="Cooper Black" panose="0208090404030B020404" pitchFamily="18" charset="0"/>
                        </a:rPr>
                        <a:t> </a:t>
                      </a:r>
                      <a:endParaRPr lang="es-MX" sz="1200" dirty="0">
                        <a:effectLst/>
                        <a:latin typeface="Cooper Black" panose="0208090404030B020404" pitchFamily="18" charset="0"/>
                      </a:endParaRPr>
                    </a:p>
                    <a:p>
                      <a:pPr algn="just">
                        <a:lnSpc>
                          <a:spcPct val="150000"/>
                        </a:lnSpc>
                        <a:spcBef>
                          <a:spcPts val="600"/>
                        </a:spcBef>
                        <a:spcAft>
                          <a:spcPts val="0"/>
                        </a:spcAft>
                      </a:pPr>
                      <a:r>
                        <a:rPr lang="es-ES_tradnl" sz="1200" dirty="0">
                          <a:effectLst/>
                          <a:latin typeface="Cooper Black" panose="0208090404030B020404" pitchFamily="18" charset="0"/>
                        </a:rPr>
                        <a:t>Grado ______________                             Grupo  ______                                     Ciclo Escolar: </a:t>
                      </a:r>
                      <a:r>
                        <a:rPr lang="es-ES_tradnl" sz="1200" u="sng" dirty="0">
                          <a:effectLst/>
                          <a:latin typeface="Cooper Black" panose="0208090404030B020404" pitchFamily="18" charset="0"/>
                        </a:rPr>
                        <a:t>2018 - 2019</a:t>
                      </a:r>
                      <a:endParaRPr lang="es-MX" sz="1200" dirty="0">
                        <a:effectLst/>
                        <a:latin typeface="Cooper Black" panose="0208090404030B020404" pitchFamily="18" charset="0"/>
                      </a:endParaRPr>
                    </a:p>
                    <a:p>
                      <a:pPr algn="just">
                        <a:lnSpc>
                          <a:spcPct val="150000"/>
                        </a:lnSpc>
                        <a:spcBef>
                          <a:spcPts val="600"/>
                        </a:spcBef>
                        <a:spcAft>
                          <a:spcPts val="0"/>
                        </a:spcAft>
                      </a:pPr>
                      <a:r>
                        <a:rPr lang="es-ES_tradnl" sz="1200" dirty="0">
                          <a:effectLst/>
                          <a:latin typeface="Cooper Black" panose="0208090404030B020404" pitchFamily="18" charset="0"/>
                        </a:rPr>
                        <a:t>Nombre del alumno _________________________________________________________________________________</a:t>
                      </a:r>
                      <a:endParaRPr lang="es-MX" sz="1200" dirty="0">
                        <a:effectLst/>
                        <a:latin typeface="Cooper Black" panose="0208090404030B020404" pitchFamily="18" charset="0"/>
                      </a:endParaRPr>
                    </a:p>
                    <a:p>
                      <a:pPr algn="just">
                        <a:lnSpc>
                          <a:spcPct val="150000"/>
                        </a:lnSpc>
                        <a:spcBef>
                          <a:spcPts val="600"/>
                        </a:spcBef>
                        <a:spcAft>
                          <a:spcPts val="0"/>
                        </a:spcAft>
                      </a:pPr>
                      <a:r>
                        <a:rPr lang="es-ES_tradnl" sz="1200" dirty="0">
                          <a:effectLst/>
                          <a:latin typeface="Cooper Black" panose="0208090404030B020404" pitchFamily="18" charset="0"/>
                        </a:rPr>
                        <a:t>Nombre del alumno _________________________________________________________________________________</a:t>
                      </a:r>
                      <a:endParaRPr lang="es-MX" sz="1200" dirty="0">
                        <a:effectLst/>
                        <a:latin typeface="Cooper Black" panose="0208090404030B020404" pitchFamily="18" charset="0"/>
                      </a:endParaRPr>
                    </a:p>
                    <a:p>
                      <a:pPr algn="just">
                        <a:lnSpc>
                          <a:spcPct val="150000"/>
                        </a:lnSpc>
                        <a:spcBef>
                          <a:spcPts val="600"/>
                        </a:spcBef>
                        <a:spcAft>
                          <a:spcPts val="0"/>
                        </a:spcAft>
                      </a:pPr>
                      <a:r>
                        <a:rPr lang="es-ES_tradnl" sz="1200" dirty="0">
                          <a:effectLst/>
                          <a:latin typeface="Cooper Black" panose="0208090404030B020404" pitchFamily="18" charset="0"/>
                        </a:rPr>
                        <a:t>Nombre del alumno _________________________________________________________________________________</a:t>
                      </a:r>
                      <a:endParaRPr lang="es-MX" sz="1200" dirty="0">
                        <a:effectLst/>
                        <a:latin typeface="Cooper Black" panose="0208090404030B020404" pitchFamily="18" charset="0"/>
                      </a:endParaRPr>
                    </a:p>
                    <a:p>
                      <a:pPr algn="just">
                        <a:lnSpc>
                          <a:spcPct val="150000"/>
                        </a:lnSpc>
                        <a:spcBef>
                          <a:spcPts val="600"/>
                        </a:spcBef>
                        <a:spcAft>
                          <a:spcPts val="0"/>
                        </a:spcAft>
                      </a:pPr>
                      <a:r>
                        <a:rPr lang="es-ES_tradnl" sz="1200" dirty="0">
                          <a:effectLst/>
                          <a:latin typeface="Cooper Black" panose="0208090404030B020404" pitchFamily="18" charset="0"/>
                        </a:rPr>
                        <a:t>Nombre del alumno _________________________________________________________________________________</a:t>
                      </a:r>
                      <a:endParaRPr lang="es-MX" sz="12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endParaRPr lang="es-ES_tradnl"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100684647"/>
                  </a:ext>
                </a:extLst>
              </a:tr>
            </a:tbl>
          </a:graphicData>
        </a:graphic>
      </p:graphicFrame>
      <p:pic>
        <p:nvPicPr>
          <p:cNvPr id="5124" name="0 Imagen">
            <a:extLst>
              <a:ext uri="{FF2B5EF4-FFF2-40B4-BE49-F238E27FC236}">
                <a16:creationId xmlns:a16="http://schemas.microsoft.com/office/drawing/2014/main" id="{F0EAB7BF-0C75-41C4-ADCA-5C35BE034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731"/>
          <a:stretch>
            <a:fillRect/>
          </a:stretch>
        </p:blipFill>
        <p:spPr bwMode="auto">
          <a:xfrm>
            <a:off x="10307924" y="737244"/>
            <a:ext cx="600075" cy="64452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a:extLst>
              <a:ext uri="{FF2B5EF4-FFF2-40B4-BE49-F238E27FC236}">
                <a16:creationId xmlns:a16="http://schemas.microsoft.com/office/drawing/2014/main" id="{D4E22338-6C7B-4049-8AF4-C6A089BB4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26" r="6956" b="5830"/>
          <a:stretch>
            <a:fillRect/>
          </a:stretch>
        </p:blipFill>
        <p:spPr bwMode="auto">
          <a:xfrm>
            <a:off x="578787" y="828789"/>
            <a:ext cx="711200" cy="6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5452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D1094FAE-006C-4F56-BA68-B3204C6F2160}"/>
              </a:ext>
            </a:extLst>
          </p:cNvPr>
          <p:cNvSpPr/>
          <p:nvPr/>
        </p:nvSpPr>
        <p:spPr>
          <a:xfrm>
            <a:off x="1663909" y="474731"/>
            <a:ext cx="7839856" cy="419217"/>
          </a:xfrm>
          <a:prstGeom prst="rect">
            <a:avLst/>
          </a:prstGeom>
        </p:spPr>
        <p:txBody>
          <a:bodyPr wrap="square">
            <a:spAutoFit/>
          </a:bodyPr>
          <a:lstStyle/>
          <a:p>
            <a:pPr algn="ctr">
              <a:lnSpc>
                <a:spcPct val="115000"/>
              </a:lnSpc>
              <a:spcAft>
                <a:spcPts val="0"/>
              </a:spcAft>
            </a:pPr>
            <a:r>
              <a:rPr lang="es-MX" sz="2000" b="1" dirty="0">
                <a:solidFill>
                  <a:srgbClr val="000000"/>
                </a:solidFill>
                <a:latin typeface="Cooper Black" panose="0208090404030B020404" pitchFamily="18" charset="0"/>
                <a:ea typeface="Calibri" panose="020F0502020204030204" pitchFamily="34" charset="0"/>
                <a:cs typeface="Calibri" panose="020F0502020204030204" pitchFamily="34" charset="0"/>
              </a:rPr>
              <a:t>Planeación por sesión para Proyecto Interdisciplinario</a:t>
            </a:r>
            <a:endParaRPr lang="es-MX" sz="20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p:txBody>
      </p:sp>
      <p:graphicFrame>
        <p:nvGraphicFramePr>
          <p:cNvPr id="15" name="Tabla 14">
            <a:extLst>
              <a:ext uri="{FF2B5EF4-FFF2-40B4-BE49-F238E27FC236}">
                <a16:creationId xmlns:a16="http://schemas.microsoft.com/office/drawing/2014/main" id="{25D6CAD9-5337-4B44-A874-3B76769A5805}"/>
              </a:ext>
            </a:extLst>
          </p:cNvPr>
          <p:cNvGraphicFramePr>
            <a:graphicFrameLocks noGrp="1"/>
          </p:cNvGraphicFramePr>
          <p:nvPr>
            <p:extLst>
              <p:ext uri="{D42A27DB-BD31-4B8C-83A1-F6EECF244321}">
                <p14:modId xmlns:p14="http://schemas.microsoft.com/office/powerpoint/2010/main" val="2526075207"/>
              </p:ext>
            </p:extLst>
          </p:nvPr>
        </p:nvGraphicFramePr>
        <p:xfrm>
          <a:off x="929390" y="1094420"/>
          <a:ext cx="9773587" cy="1112520"/>
        </p:xfrm>
        <a:graphic>
          <a:graphicData uri="http://schemas.openxmlformats.org/drawingml/2006/table">
            <a:tbl>
              <a:tblPr firstRow="1" bandRow="1">
                <a:tableStyleId>{5940675A-B579-460E-94D1-54222C63F5DA}</a:tableStyleId>
              </a:tblPr>
              <a:tblGrid>
                <a:gridCol w="9773587">
                  <a:extLst>
                    <a:ext uri="{9D8B030D-6E8A-4147-A177-3AD203B41FA5}">
                      <a16:colId xmlns:a16="http://schemas.microsoft.com/office/drawing/2014/main" val="3642071778"/>
                    </a:ext>
                  </a:extLst>
                </a:gridCol>
              </a:tblGrid>
              <a:tr h="370840">
                <a:tc>
                  <a:txBody>
                    <a:bodyPr/>
                    <a:lstStyle/>
                    <a:p>
                      <a:r>
                        <a:rPr lang="es-MX" sz="1600" dirty="0">
                          <a:latin typeface="Cooper Black" panose="0208090404030B020404" pitchFamily="18" charset="0"/>
                        </a:rPr>
                        <a:t>Fecha de elaboración</a:t>
                      </a:r>
                    </a:p>
                  </a:txBody>
                  <a:tcPr/>
                </a:tc>
                <a:extLst>
                  <a:ext uri="{0D108BD9-81ED-4DB2-BD59-A6C34878D82A}">
                    <a16:rowId xmlns:a16="http://schemas.microsoft.com/office/drawing/2014/main" val="3200308802"/>
                  </a:ext>
                </a:extLst>
              </a:tr>
              <a:tr h="370840">
                <a:tc>
                  <a:txBody>
                    <a:bodyPr/>
                    <a:lstStyle/>
                    <a:p>
                      <a:r>
                        <a:rPr lang="es-MX" sz="1600" dirty="0">
                          <a:latin typeface="Cooper Black" panose="0208090404030B020404" pitchFamily="18" charset="0"/>
                        </a:rPr>
                        <a:t>Fechas de aplicación</a:t>
                      </a:r>
                    </a:p>
                  </a:txBody>
                  <a:tcPr/>
                </a:tc>
                <a:extLst>
                  <a:ext uri="{0D108BD9-81ED-4DB2-BD59-A6C34878D82A}">
                    <a16:rowId xmlns:a16="http://schemas.microsoft.com/office/drawing/2014/main" val="89542857"/>
                  </a:ext>
                </a:extLst>
              </a:tr>
              <a:tr h="370840">
                <a:tc>
                  <a:txBody>
                    <a:bodyPr/>
                    <a:lstStyle/>
                    <a:p>
                      <a:r>
                        <a:rPr lang="es-MX" sz="1600" dirty="0">
                          <a:latin typeface="Cooper Black" panose="0208090404030B020404" pitchFamily="18" charset="0"/>
                        </a:rPr>
                        <a:t>Nombre del proyecto</a:t>
                      </a:r>
                    </a:p>
                  </a:txBody>
                  <a:tcPr/>
                </a:tc>
                <a:extLst>
                  <a:ext uri="{0D108BD9-81ED-4DB2-BD59-A6C34878D82A}">
                    <a16:rowId xmlns:a16="http://schemas.microsoft.com/office/drawing/2014/main" val="2312149678"/>
                  </a:ext>
                </a:extLst>
              </a:tr>
            </a:tbl>
          </a:graphicData>
        </a:graphic>
      </p:graphicFrame>
      <p:sp>
        <p:nvSpPr>
          <p:cNvPr id="16" name="CuadroTexto 15">
            <a:extLst>
              <a:ext uri="{FF2B5EF4-FFF2-40B4-BE49-F238E27FC236}">
                <a16:creationId xmlns:a16="http://schemas.microsoft.com/office/drawing/2014/main" id="{563B4377-F2D6-4C29-AC70-C24BB7D3BC93}"/>
              </a:ext>
            </a:extLst>
          </p:cNvPr>
          <p:cNvSpPr txBox="1"/>
          <p:nvPr/>
        </p:nvSpPr>
        <p:spPr>
          <a:xfrm>
            <a:off x="1139251" y="2518348"/>
            <a:ext cx="3492709" cy="369332"/>
          </a:xfrm>
          <a:prstGeom prst="rect">
            <a:avLst/>
          </a:prstGeom>
          <a:noFill/>
        </p:spPr>
        <p:txBody>
          <a:bodyPr wrap="square" rtlCol="0">
            <a:spAutoFit/>
          </a:bodyPr>
          <a:lstStyle/>
          <a:p>
            <a:r>
              <a:rPr lang="es-MX" dirty="0">
                <a:latin typeface="Cooper Black" panose="0208090404030B020404" pitchFamily="18" charset="0"/>
              </a:rPr>
              <a:t>Asignaturas involucradas</a:t>
            </a:r>
          </a:p>
        </p:txBody>
      </p:sp>
      <p:graphicFrame>
        <p:nvGraphicFramePr>
          <p:cNvPr id="17" name="Tabla 16">
            <a:extLst>
              <a:ext uri="{FF2B5EF4-FFF2-40B4-BE49-F238E27FC236}">
                <a16:creationId xmlns:a16="http://schemas.microsoft.com/office/drawing/2014/main" id="{D6325D11-BBFA-4ECB-A1B0-F82BEE851E6E}"/>
              </a:ext>
            </a:extLst>
          </p:cNvPr>
          <p:cNvGraphicFramePr>
            <a:graphicFrameLocks noGrp="1"/>
          </p:cNvGraphicFramePr>
          <p:nvPr>
            <p:extLst>
              <p:ext uri="{D42A27DB-BD31-4B8C-83A1-F6EECF244321}">
                <p14:modId xmlns:p14="http://schemas.microsoft.com/office/powerpoint/2010/main" val="1635234417"/>
              </p:ext>
            </p:extLst>
          </p:nvPr>
        </p:nvGraphicFramePr>
        <p:xfrm>
          <a:off x="929390" y="3199088"/>
          <a:ext cx="9773587" cy="1483360"/>
        </p:xfrm>
        <a:graphic>
          <a:graphicData uri="http://schemas.openxmlformats.org/drawingml/2006/table">
            <a:tbl>
              <a:tblPr firstRow="1" bandRow="1">
                <a:tableStyleId>{5940675A-B579-460E-94D1-54222C63F5DA}</a:tableStyleId>
              </a:tblPr>
              <a:tblGrid>
                <a:gridCol w="9773587">
                  <a:extLst>
                    <a:ext uri="{9D8B030D-6E8A-4147-A177-3AD203B41FA5}">
                      <a16:colId xmlns:a16="http://schemas.microsoft.com/office/drawing/2014/main" val="778794014"/>
                    </a:ext>
                  </a:extLst>
                </a:gridCol>
              </a:tblGrid>
              <a:tr h="370840">
                <a:tc>
                  <a:txBody>
                    <a:bodyPr/>
                    <a:lstStyle/>
                    <a:p>
                      <a:endParaRPr lang="es-MX" dirty="0"/>
                    </a:p>
                  </a:txBody>
                  <a:tcPr/>
                </a:tc>
                <a:extLst>
                  <a:ext uri="{0D108BD9-81ED-4DB2-BD59-A6C34878D82A}">
                    <a16:rowId xmlns:a16="http://schemas.microsoft.com/office/drawing/2014/main" val="2738357171"/>
                  </a:ext>
                </a:extLst>
              </a:tr>
              <a:tr h="370840">
                <a:tc>
                  <a:txBody>
                    <a:bodyPr/>
                    <a:lstStyle/>
                    <a:p>
                      <a:endParaRPr lang="es-MX"/>
                    </a:p>
                  </a:txBody>
                  <a:tcPr/>
                </a:tc>
                <a:extLst>
                  <a:ext uri="{0D108BD9-81ED-4DB2-BD59-A6C34878D82A}">
                    <a16:rowId xmlns:a16="http://schemas.microsoft.com/office/drawing/2014/main" val="3198305880"/>
                  </a:ext>
                </a:extLst>
              </a:tr>
              <a:tr h="370840">
                <a:tc>
                  <a:txBody>
                    <a:bodyPr/>
                    <a:lstStyle/>
                    <a:p>
                      <a:endParaRPr lang="es-MX"/>
                    </a:p>
                  </a:txBody>
                  <a:tcPr/>
                </a:tc>
                <a:extLst>
                  <a:ext uri="{0D108BD9-81ED-4DB2-BD59-A6C34878D82A}">
                    <a16:rowId xmlns:a16="http://schemas.microsoft.com/office/drawing/2014/main" val="2159105047"/>
                  </a:ext>
                </a:extLst>
              </a:tr>
              <a:tr h="370840">
                <a:tc>
                  <a:txBody>
                    <a:bodyPr/>
                    <a:lstStyle/>
                    <a:p>
                      <a:endParaRPr lang="es-MX" dirty="0"/>
                    </a:p>
                  </a:txBody>
                  <a:tcPr/>
                </a:tc>
                <a:extLst>
                  <a:ext uri="{0D108BD9-81ED-4DB2-BD59-A6C34878D82A}">
                    <a16:rowId xmlns:a16="http://schemas.microsoft.com/office/drawing/2014/main" val="3338628918"/>
                  </a:ext>
                </a:extLst>
              </a:tr>
            </a:tbl>
          </a:graphicData>
        </a:graphic>
      </p:graphicFrame>
    </p:spTree>
    <p:extLst>
      <p:ext uri="{BB962C8B-B14F-4D97-AF65-F5344CB8AC3E}">
        <p14:creationId xmlns:p14="http://schemas.microsoft.com/office/powerpoint/2010/main" val="23900099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388134A-F0B8-4E5D-9DDB-9733D3D237BC}"/>
              </a:ext>
            </a:extLst>
          </p:cNvPr>
          <p:cNvSpPr txBox="1"/>
          <p:nvPr/>
        </p:nvSpPr>
        <p:spPr>
          <a:xfrm>
            <a:off x="1124262" y="299803"/>
            <a:ext cx="6700604" cy="369332"/>
          </a:xfrm>
          <a:prstGeom prst="rect">
            <a:avLst/>
          </a:prstGeom>
          <a:noFill/>
        </p:spPr>
        <p:txBody>
          <a:bodyPr wrap="square" rtlCol="0">
            <a:spAutoFit/>
          </a:bodyPr>
          <a:lstStyle/>
          <a:p>
            <a:r>
              <a:rPr lang="es-MX" dirty="0">
                <a:latin typeface="Cooper Black" panose="0208090404030B020404" pitchFamily="18" charset="0"/>
              </a:rPr>
              <a:t>Conceptos clave del proyecto por asignatura</a:t>
            </a:r>
          </a:p>
        </p:txBody>
      </p:sp>
      <p:graphicFrame>
        <p:nvGraphicFramePr>
          <p:cNvPr id="5" name="Tabla 4">
            <a:extLst>
              <a:ext uri="{FF2B5EF4-FFF2-40B4-BE49-F238E27FC236}">
                <a16:creationId xmlns:a16="http://schemas.microsoft.com/office/drawing/2014/main" id="{33B65737-DFAC-45C6-A027-0C9F6F34572B}"/>
              </a:ext>
            </a:extLst>
          </p:cNvPr>
          <p:cNvGraphicFramePr>
            <a:graphicFrameLocks noGrp="1"/>
          </p:cNvGraphicFramePr>
          <p:nvPr>
            <p:extLst>
              <p:ext uri="{D42A27DB-BD31-4B8C-83A1-F6EECF244321}">
                <p14:modId xmlns:p14="http://schemas.microsoft.com/office/powerpoint/2010/main" val="952803525"/>
              </p:ext>
            </p:extLst>
          </p:nvPr>
        </p:nvGraphicFramePr>
        <p:xfrm>
          <a:off x="584616" y="809607"/>
          <a:ext cx="10598048" cy="914400"/>
        </p:xfrm>
        <a:graphic>
          <a:graphicData uri="http://schemas.openxmlformats.org/drawingml/2006/table">
            <a:tbl>
              <a:tblPr firstRow="1" bandRow="1">
                <a:tableStyleId>{5940675A-B579-460E-94D1-54222C63F5DA}</a:tableStyleId>
              </a:tblPr>
              <a:tblGrid>
                <a:gridCol w="2649512">
                  <a:extLst>
                    <a:ext uri="{9D8B030D-6E8A-4147-A177-3AD203B41FA5}">
                      <a16:colId xmlns:a16="http://schemas.microsoft.com/office/drawing/2014/main" val="3881747799"/>
                    </a:ext>
                  </a:extLst>
                </a:gridCol>
                <a:gridCol w="2649512">
                  <a:extLst>
                    <a:ext uri="{9D8B030D-6E8A-4147-A177-3AD203B41FA5}">
                      <a16:colId xmlns:a16="http://schemas.microsoft.com/office/drawing/2014/main" val="3906117744"/>
                    </a:ext>
                  </a:extLst>
                </a:gridCol>
                <a:gridCol w="2649512">
                  <a:extLst>
                    <a:ext uri="{9D8B030D-6E8A-4147-A177-3AD203B41FA5}">
                      <a16:colId xmlns:a16="http://schemas.microsoft.com/office/drawing/2014/main" val="2189419030"/>
                    </a:ext>
                  </a:extLst>
                </a:gridCol>
                <a:gridCol w="2649512">
                  <a:extLst>
                    <a:ext uri="{9D8B030D-6E8A-4147-A177-3AD203B41FA5}">
                      <a16:colId xmlns:a16="http://schemas.microsoft.com/office/drawing/2014/main" val="3422558951"/>
                    </a:ext>
                  </a:extLst>
                </a:gridCol>
              </a:tblGrid>
              <a:tr h="370840">
                <a:tc>
                  <a:txBody>
                    <a:bodyPr/>
                    <a:lstStyle/>
                    <a:p>
                      <a:pPr algn="ctr"/>
                      <a:r>
                        <a:rPr lang="es-MX" dirty="0">
                          <a:latin typeface="Cooper Black" panose="0208090404030B020404" pitchFamily="18" charset="0"/>
                        </a:rPr>
                        <a:t>1</a:t>
                      </a:r>
                    </a:p>
                  </a:txBody>
                  <a:tcPr/>
                </a:tc>
                <a:tc>
                  <a:txBody>
                    <a:bodyPr/>
                    <a:lstStyle/>
                    <a:p>
                      <a:pPr algn="ctr"/>
                      <a:r>
                        <a:rPr lang="es-MX" dirty="0"/>
                        <a:t>2</a:t>
                      </a:r>
                    </a:p>
                  </a:txBody>
                  <a:tcPr/>
                </a:tc>
                <a:tc>
                  <a:txBody>
                    <a:bodyPr/>
                    <a:lstStyle/>
                    <a:p>
                      <a:pPr algn="ctr"/>
                      <a:r>
                        <a:rPr lang="es-MX" dirty="0"/>
                        <a:t>3</a:t>
                      </a:r>
                    </a:p>
                  </a:txBody>
                  <a:tcPr/>
                </a:tc>
                <a:tc>
                  <a:txBody>
                    <a:bodyPr/>
                    <a:lstStyle/>
                    <a:p>
                      <a:pPr algn="ctr"/>
                      <a:r>
                        <a:rPr lang="es-MX" dirty="0"/>
                        <a:t>4</a:t>
                      </a:r>
                    </a:p>
                    <a:p>
                      <a:pPr algn="ctr"/>
                      <a:endParaRPr lang="es-MX" dirty="0"/>
                    </a:p>
                    <a:p>
                      <a:pPr algn="ctr"/>
                      <a:endParaRPr lang="es-MX" dirty="0"/>
                    </a:p>
                  </a:txBody>
                  <a:tcPr/>
                </a:tc>
                <a:extLst>
                  <a:ext uri="{0D108BD9-81ED-4DB2-BD59-A6C34878D82A}">
                    <a16:rowId xmlns:a16="http://schemas.microsoft.com/office/drawing/2014/main" val="3814416253"/>
                  </a:ext>
                </a:extLst>
              </a:tr>
            </a:tbl>
          </a:graphicData>
        </a:graphic>
      </p:graphicFrame>
      <p:sp>
        <p:nvSpPr>
          <p:cNvPr id="6" name="CuadroTexto 5">
            <a:extLst>
              <a:ext uri="{FF2B5EF4-FFF2-40B4-BE49-F238E27FC236}">
                <a16:creationId xmlns:a16="http://schemas.microsoft.com/office/drawing/2014/main" id="{A2418FF5-3EBB-4587-91DD-A2B18A4846DB}"/>
              </a:ext>
            </a:extLst>
          </p:cNvPr>
          <p:cNvSpPr txBox="1"/>
          <p:nvPr/>
        </p:nvSpPr>
        <p:spPr>
          <a:xfrm>
            <a:off x="584615" y="2053652"/>
            <a:ext cx="9788577" cy="369332"/>
          </a:xfrm>
          <a:prstGeom prst="rect">
            <a:avLst/>
          </a:prstGeom>
          <a:noFill/>
        </p:spPr>
        <p:txBody>
          <a:bodyPr wrap="square" rtlCol="0">
            <a:spAutoFit/>
          </a:bodyPr>
          <a:lstStyle/>
          <a:p>
            <a:r>
              <a:rPr lang="es-MX" dirty="0">
                <a:latin typeface="Cooper Black" panose="0208090404030B020404" pitchFamily="18" charset="0"/>
              </a:rPr>
              <a:t>Actividades enseñanza aprendizaje a realizar por asignatura y conjuntas</a:t>
            </a:r>
          </a:p>
        </p:txBody>
      </p:sp>
      <p:sp>
        <p:nvSpPr>
          <p:cNvPr id="7" name="CuadroTexto 6">
            <a:extLst>
              <a:ext uri="{FF2B5EF4-FFF2-40B4-BE49-F238E27FC236}">
                <a16:creationId xmlns:a16="http://schemas.microsoft.com/office/drawing/2014/main" id="{878D57F9-2DDE-40D2-AD2B-9C26F530E9F8}"/>
              </a:ext>
            </a:extLst>
          </p:cNvPr>
          <p:cNvSpPr txBox="1"/>
          <p:nvPr/>
        </p:nvSpPr>
        <p:spPr>
          <a:xfrm>
            <a:off x="869430" y="2818151"/>
            <a:ext cx="10313234" cy="2315843"/>
          </a:xfrm>
          <a:prstGeom prst="rect">
            <a:avLst/>
          </a:prstGeom>
          <a:noFill/>
        </p:spPr>
        <p:txBody>
          <a:bodyPr wrap="square" rtlCol="0">
            <a:spAutoFit/>
          </a:bodyPr>
          <a:lstStyle/>
          <a:p>
            <a:endParaRPr lang="es-MX" dirty="0"/>
          </a:p>
        </p:txBody>
      </p:sp>
      <p:graphicFrame>
        <p:nvGraphicFramePr>
          <p:cNvPr id="8" name="Tabla 7">
            <a:extLst>
              <a:ext uri="{FF2B5EF4-FFF2-40B4-BE49-F238E27FC236}">
                <a16:creationId xmlns:a16="http://schemas.microsoft.com/office/drawing/2014/main" id="{4B6DEA3D-FF3B-4D73-85DD-330A540387FD}"/>
              </a:ext>
            </a:extLst>
          </p:cNvPr>
          <p:cNvGraphicFramePr>
            <a:graphicFrameLocks noGrp="1"/>
          </p:cNvGraphicFramePr>
          <p:nvPr>
            <p:extLst>
              <p:ext uri="{D42A27DB-BD31-4B8C-83A1-F6EECF244321}">
                <p14:modId xmlns:p14="http://schemas.microsoft.com/office/powerpoint/2010/main" val="423615315"/>
              </p:ext>
            </p:extLst>
          </p:nvPr>
        </p:nvGraphicFramePr>
        <p:xfrm>
          <a:off x="584615" y="2662799"/>
          <a:ext cx="10737955" cy="3241804"/>
        </p:xfrm>
        <a:graphic>
          <a:graphicData uri="http://schemas.openxmlformats.org/drawingml/2006/table">
            <a:tbl>
              <a:tblPr bandRow="1">
                <a:tableStyleId>{5940675A-B579-460E-94D1-54222C63F5DA}</a:tableStyleId>
              </a:tblPr>
              <a:tblGrid>
                <a:gridCol w="2142818">
                  <a:extLst>
                    <a:ext uri="{9D8B030D-6E8A-4147-A177-3AD203B41FA5}">
                      <a16:colId xmlns:a16="http://schemas.microsoft.com/office/drawing/2014/main" val="3785364769"/>
                    </a:ext>
                  </a:extLst>
                </a:gridCol>
                <a:gridCol w="2931064">
                  <a:extLst>
                    <a:ext uri="{9D8B030D-6E8A-4147-A177-3AD203B41FA5}">
                      <a16:colId xmlns:a16="http://schemas.microsoft.com/office/drawing/2014/main" val="2655241172"/>
                    </a:ext>
                  </a:extLst>
                </a:gridCol>
                <a:gridCol w="3662836">
                  <a:extLst>
                    <a:ext uri="{9D8B030D-6E8A-4147-A177-3AD203B41FA5}">
                      <a16:colId xmlns:a16="http://schemas.microsoft.com/office/drawing/2014/main" val="3696034307"/>
                    </a:ext>
                  </a:extLst>
                </a:gridCol>
                <a:gridCol w="2001237">
                  <a:extLst>
                    <a:ext uri="{9D8B030D-6E8A-4147-A177-3AD203B41FA5}">
                      <a16:colId xmlns:a16="http://schemas.microsoft.com/office/drawing/2014/main" val="2031642799"/>
                    </a:ext>
                  </a:extLst>
                </a:gridCol>
              </a:tblGrid>
              <a:tr h="430750">
                <a:tc gridSpan="4">
                  <a:txBody>
                    <a:bodyPr/>
                    <a:lstStyle/>
                    <a:p>
                      <a:pPr algn="ctr">
                        <a:lnSpc>
                          <a:spcPct val="115000"/>
                        </a:lnSpc>
                        <a:spcAft>
                          <a:spcPts val="0"/>
                        </a:spcAft>
                      </a:pPr>
                      <a:r>
                        <a:rPr lang="es-MX" sz="1400" dirty="0">
                          <a:effectLst/>
                          <a:latin typeface="Cooper Black" panose="0208090404030B020404" pitchFamily="18" charset="0"/>
                        </a:rPr>
                        <a:t>Sesión 1 </a:t>
                      </a:r>
                    </a:p>
                    <a:p>
                      <a:pPr algn="ct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045786170"/>
                  </a:ext>
                </a:extLst>
              </a:tr>
              <a:tr h="546651">
                <a:tc>
                  <a:txBody>
                    <a:bodyPr/>
                    <a:lstStyle/>
                    <a:p>
                      <a:pPr algn="ctr">
                        <a:lnSpc>
                          <a:spcPct val="115000"/>
                        </a:lnSpc>
                        <a:spcAft>
                          <a:spcPts val="0"/>
                        </a:spcAft>
                      </a:pPr>
                      <a:r>
                        <a:rPr lang="es-MX" sz="1400" dirty="0">
                          <a:effectLst/>
                          <a:latin typeface="Cooper Black" panose="0208090404030B020404" pitchFamily="18" charset="0"/>
                        </a:rPr>
                        <a:t>Asignatura A.</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s-MX" sz="1400">
                          <a:effectLst/>
                          <a:latin typeface="Cooper Black" panose="0208090404030B020404" pitchFamily="18" charset="0"/>
                        </a:rPr>
                        <a:t>Asignatura B.</a:t>
                      </a:r>
                      <a:endParaRPr lang="es-MX" sz="140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s-MX" sz="1400" dirty="0">
                          <a:effectLst/>
                          <a:latin typeface="Cooper Black" panose="0208090404030B020404" pitchFamily="18" charset="0"/>
                        </a:rPr>
                        <a:t>Asignatura C.</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1000"/>
                        </a:spcAft>
                      </a:pPr>
                      <a:r>
                        <a:rPr lang="es-MX" sz="1400">
                          <a:effectLst/>
                          <a:latin typeface="Cooper Black" panose="0208090404030B020404" pitchFamily="18" charset="0"/>
                        </a:rPr>
                        <a:t>Asignatura D</a:t>
                      </a:r>
                    </a:p>
                    <a:p>
                      <a:pPr algn="ctr">
                        <a:lnSpc>
                          <a:spcPct val="115000"/>
                        </a:lnSpc>
                        <a:spcAft>
                          <a:spcPts val="0"/>
                        </a:spcAft>
                      </a:pPr>
                      <a:r>
                        <a:rPr lang="es-MX" sz="1400">
                          <a:effectLst/>
                          <a:latin typeface="Cooper Black" panose="0208090404030B020404" pitchFamily="18" charset="0"/>
                        </a:rPr>
                        <a:t> </a:t>
                      </a:r>
                      <a:endParaRPr lang="es-MX" sz="140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918576640"/>
                  </a:ext>
                </a:extLst>
              </a:tr>
              <a:tr h="878594">
                <a:tc>
                  <a:txBody>
                    <a:bodyPr/>
                    <a:lstStyle/>
                    <a:p>
                      <a:pPr>
                        <a:lnSpc>
                          <a:spcPct val="115000"/>
                        </a:lnSpc>
                        <a:spcAft>
                          <a:spcPts val="0"/>
                        </a:spcAft>
                      </a:pPr>
                      <a:r>
                        <a:rPr lang="es-MX" sz="1400" dirty="0">
                          <a:effectLst/>
                          <a:latin typeface="Cooper Black" panose="0208090404030B020404" pitchFamily="18" charset="0"/>
                        </a:rPr>
                        <a:t>Actividades</a:t>
                      </a:r>
                    </a:p>
                    <a:p>
                      <a:pPr>
                        <a:lnSpc>
                          <a:spcPct val="115000"/>
                        </a:lnSpc>
                        <a:spcAft>
                          <a:spcPts val="0"/>
                        </a:spcAft>
                      </a:pPr>
                      <a:r>
                        <a:rPr lang="es-MX" sz="1400" dirty="0">
                          <a:effectLst/>
                          <a:latin typeface="Cooper Black" panose="0208090404030B020404" pitchFamily="18" charset="0"/>
                        </a:rPr>
                        <a:t>.</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67671053"/>
                  </a:ext>
                </a:extLst>
              </a:tr>
              <a:tr h="1102517">
                <a:tc>
                  <a:txBody>
                    <a:bodyPr/>
                    <a:lstStyle/>
                    <a:p>
                      <a:pPr>
                        <a:lnSpc>
                          <a:spcPct val="115000"/>
                        </a:lnSpc>
                        <a:spcAft>
                          <a:spcPts val="0"/>
                        </a:spcAft>
                      </a:pPr>
                      <a:r>
                        <a:rPr lang="es-MX" sz="1400" dirty="0">
                          <a:effectLst/>
                          <a:latin typeface="Cooper Black" panose="0208090404030B020404" pitchFamily="18" charset="0"/>
                        </a:rPr>
                        <a:t>Materiales.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701761202"/>
                  </a:ext>
                </a:extLst>
              </a:tr>
            </a:tbl>
          </a:graphicData>
        </a:graphic>
      </p:graphicFrame>
    </p:spTree>
    <p:extLst>
      <p:ext uri="{BB962C8B-B14F-4D97-AF65-F5344CB8AC3E}">
        <p14:creationId xmlns:p14="http://schemas.microsoft.com/office/powerpoint/2010/main" val="2239002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636104" y="572402"/>
            <a:ext cx="10823325" cy="504753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s-MX" sz="2000" dirty="0">
                <a:latin typeface="Cooper Black" panose="0208090404030B020404" pitchFamily="18" charset="0"/>
              </a:rPr>
              <a:t>CONCLUSIONES GENERALES</a:t>
            </a:r>
          </a:p>
          <a:p>
            <a:pPr algn="ctr"/>
            <a:endParaRPr lang="es-MX" sz="2000" dirty="0">
              <a:latin typeface="Cooper Black" panose="0208090404030B020404" pitchFamily="18" charset="0"/>
            </a:endParaRPr>
          </a:p>
          <a:p>
            <a:pPr algn="ctr"/>
            <a:r>
              <a:rPr lang="es-MX" sz="2400" u="sng" dirty="0">
                <a:latin typeface="Cooper Black" panose="0208090404030B020404" pitchFamily="18" charset="0"/>
              </a:rPr>
              <a:t>LA INTERDISCIPLINARIEDAD</a:t>
            </a:r>
          </a:p>
          <a:p>
            <a:pPr algn="just"/>
            <a:endParaRPr lang="es-MX" sz="2000" dirty="0">
              <a:latin typeface="Cooper Black" panose="0208090404030B020404" pitchFamily="18" charset="0"/>
            </a:endParaRPr>
          </a:p>
          <a:p>
            <a:pPr algn="just"/>
            <a:r>
              <a:rPr lang="es-MX" sz="2000" dirty="0">
                <a:latin typeface="Cooper Black" panose="0208090404030B020404" pitchFamily="18" charset="0"/>
              </a:rPr>
              <a:t>1. ¿Qué es?				      Integración de saberes, habilidades y capacidades de </a:t>
            </a:r>
          </a:p>
          <a:p>
            <a:pPr algn="just"/>
            <a:r>
              <a:rPr lang="es-MX" sz="2000" dirty="0">
                <a:latin typeface="Cooper Black" panose="0208090404030B020404" pitchFamily="18" charset="0"/>
              </a:rPr>
              <a:t>						      diferentes disciplinas con el objetivo en beneficio de</a:t>
            </a:r>
          </a:p>
          <a:p>
            <a:pPr algn="just"/>
            <a:r>
              <a:rPr lang="es-MX" sz="2000" dirty="0">
                <a:latin typeface="Cooper Black" panose="0208090404030B020404" pitchFamily="18" charset="0"/>
              </a:rPr>
              <a:t>						      su realidad</a:t>
            </a:r>
          </a:p>
          <a:p>
            <a:pPr algn="just"/>
            <a:endParaRPr lang="es-MX" sz="2000" dirty="0">
              <a:latin typeface="Cooper Black" panose="0208090404030B020404" pitchFamily="18" charset="0"/>
            </a:endParaRPr>
          </a:p>
          <a:p>
            <a:pPr algn="just"/>
            <a:r>
              <a:rPr lang="es-MX" sz="2000" dirty="0">
                <a:latin typeface="Cooper Black" panose="0208090404030B020404" pitchFamily="18" charset="0"/>
              </a:rPr>
              <a:t>2. ¿Qué características    Trabajo en equipo					Recíproco</a:t>
            </a:r>
          </a:p>
          <a:p>
            <a:pPr algn="just"/>
            <a:r>
              <a:rPr lang="es-MX" sz="2000" dirty="0">
                <a:latin typeface="Cooper Black" panose="0208090404030B020404" pitchFamily="18" charset="0"/>
              </a:rPr>
              <a:t>tiene?					      Democracia						Formal</a:t>
            </a:r>
          </a:p>
          <a:p>
            <a:pPr algn="just"/>
            <a:r>
              <a:rPr lang="es-MX" sz="2000" dirty="0">
                <a:latin typeface="Cooper Black" panose="0208090404030B020404" pitchFamily="18" charset="0"/>
              </a:rPr>
              <a:t>						      Compromiso						Integral</a:t>
            </a:r>
          </a:p>
          <a:p>
            <a:pPr algn="just"/>
            <a:r>
              <a:rPr lang="es-MX" sz="2000" dirty="0">
                <a:latin typeface="Cooper Black" panose="0208090404030B020404" pitchFamily="18" charset="0"/>
              </a:rPr>
              <a:t>						      Asertividad						Analítico</a:t>
            </a:r>
          </a:p>
          <a:p>
            <a:pPr algn="just"/>
            <a:r>
              <a:rPr lang="es-MX" sz="2000" dirty="0">
                <a:latin typeface="Cooper Black" panose="0208090404030B020404" pitchFamily="18" charset="0"/>
              </a:rPr>
              <a:t>						      Promueve la situación pacífica de problemas</a:t>
            </a:r>
          </a:p>
          <a:p>
            <a:pPr algn="just"/>
            <a:r>
              <a:rPr lang="es-MX" sz="2000" dirty="0">
                <a:latin typeface="Cooper Black" panose="0208090404030B020404" pitchFamily="18" charset="0"/>
              </a:rPr>
              <a:t>						      Convergencia en disciplinas</a:t>
            </a:r>
          </a:p>
          <a:p>
            <a:pPr algn="just"/>
            <a:r>
              <a:rPr lang="es-MX" sz="2000" dirty="0">
                <a:latin typeface="Cooper Black" panose="0208090404030B020404" pitchFamily="18" charset="0"/>
              </a:rPr>
              <a:t>						      Especialización de disciplinas</a:t>
            </a:r>
          </a:p>
          <a:p>
            <a:pPr algn="just"/>
            <a:endParaRPr lang="es-MX" dirty="0">
              <a:latin typeface="Cooper Black" panose="0208090404030B020404" pitchFamily="18" charset="0"/>
            </a:endParaRPr>
          </a:p>
        </p:txBody>
      </p:sp>
    </p:spTree>
    <p:extLst>
      <p:ext uri="{BB962C8B-B14F-4D97-AF65-F5344CB8AC3E}">
        <p14:creationId xmlns:p14="http://schemas.microsoft.com/office/powerpoint/2010/main" val="29996833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A69B2AC6-B366-490A-8FD8-BCC1C4DD4B1E}"/>
              </a:ext>
            </a:extLst>
          </p:cNvPr>
          <p:cNvGraphicFramePr>
            <a:graphicFrameLocks noGrp="1"/>
          </p:cNvGraphicFramePr>
          <p:nvPr>
            <p:extLst>
              <p:ext uri="{D42A27DB-BD31-4B8C-83A1-F6EECF244321}">
                <p14:modId xmlns:p14="http://schemas.microsoft.com/office/powerpoint/2010/main" val="2420237771"/>
              </p:ext>
            </p:extLst>
          </p:nvPr>
        </p:nvGraphicFramePr>
        <p:xfrm>
          <a:off x="554635" y="257909"/>
          <a:ext cx="10478125" cy="3171091"/>
        </p:xfrm>
        <a:graphic>
          <a:graphicData uri="http://schemas.openxmlformats.org/drawingml/2006/table">
            <a:tbl>
              <a:tblPr bandRow="1">
                <a:tableStyleId>{5940675A-B579-460E-94D1-54222C63F5DA}</a:tableStyleId>
              </a:tblPr>
              <a:tblGrid>
                <a:gridCol w="2090968">
                  <a:extLst>
                    <a:ext uri="{9D8B030D-6E8A-4147-A177-3AD203B41FA5}">
                      <a16:colId xmlns:a16="http://schemas.microsoft.com/office/drawing/2014/main" val="1865051056"/>
                    </a:ext>
                  </a:extLst>
                </a:gridCol>
                <a:gridCol w="2860141">
                  <a:extLst>
                    <a:ext uri="{9D8B030D-6E8A-4147-A177-3AD203B41FA5}">
                      <a16:colId xmlns:a16="http://schemas.microsoft.com/office/drawing/2014/main" val="3449436590"/>
                    </a:ext>
                  </a:extLst>
                </a:gridCol>
                <a:gridCol w="3574204">
                  <a:extLst>
                    <a:ext uri="{9D8B030D-6E8A-4147-A177-3AD203B41FA5}">
                      <a16:colId xmlns:a16="http://schemas.microsoft.com/office/drawing/2014/main" val="3745687294"/>
                    </a:ext>
                  </a:extLst>
                </a:gridCol>
                <a:gridCol w="1952812">
                  <a:extLst>
                    <a:ext uri="{9D8B030D-6E8A-4147-A177-3AD203B41FA5}">
                      <a16:colId xmlns:a16="http://schemas.microsoft.com/office/drawing/2014/main" val="800034606"/>
                    </a:ext>
                  </a:extLst>
                </a:gridCol>
              </a:tblGrid>
              <a:tr h="424213">
                <a:tc gridSpan="4">
                  <a:txBody>
                    <a:bodyPr/>
                    <a:lstStyle/>
                    <a:p>
                      <a:pPr algn="ctr">
                        <a:lnSpc>
                          <a:spcPct val="115000"/>
                        </a:lnSpc>
                        <a:spcAft>
                          <a:spcPts val="0"/>
                        </a:spcAft>
                      </a:pPr>
                      <a:r>
                        <a:rPr lang="es-MX" sz="1400" dirty="0">
                          <a:effectLst/>
                          <a:latin typeface="Cooper Black" panose="0208090404030B020404" pitchFamily="18" charset="0"/>
                        </a:rPr>
                        <a:t>Sesión 2 </a:t>
                      </a:r>
                    </a:p>
                    <a:p>
                      <a:pPr algn="ct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144531866"/>
                  </a:ext>
                </a:extLst>
              </a:tr>
              <a:tr h="1491007">
                <a:tc>
                  <a:txBody>
                    <a:bodyPr/>
                    <a:lstStyle/>
                    <a:p>
                      <a:pPr>
                        <a:lnSpc>
                          <a:spcPct val="115000"/>
                        </a:lnSpc>
                        <a:spcAft>
                          <a:spcPts val="0"/>
                        </a:spcAft>
                      </a:pPr>
                      <a:r>
                        <a:rPr lang="es-MX" sz="1400" dirty="0">
                          <a:effectLst/>
                          <a:latin typeface="Cooper Black" panose="0208090404030B020404" pitchFamily="18" charset="0"/>
                        </a:rPr>
                        <a:t>Actividades</a:t>
                      </a:r>
                    </a:p>
                    <a:p>
                      <a:pPr>
                        <a:lnSpc>
                          <a:spcPct val="115000"/>
                        </a:lnSpc>
                        <a:spcAft>
                          <a:spcPts val="0"/>
                        </a:spcAft>
                      </a:pPr>
                      <a:r>
                        <a:rPr lang="es-MX" sz="1400" dirty="0">
                          <a:effectLst/>
                          <a:latin typeface="Cooper Black" panose="0208090404030B020404" pitchFamily="18" charset="0"/>
                        </a:rPr>
                        <a:t>.</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a:effectLst/>
                        </a:rPr>
                        <a:t> </a:t>
                      </a:r>
                      <a:endParaRPr lang="es-MX" sz="140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812843590"/>
                  </a:ext>
                </a:extLst>
              </a:tr>
              <a:tr h="1085786">
                <a:tc>
                  <a:txBody>
                    <a:bodyPr/>
                    <a:lstStyle/>
                    <a:p>
                      <a:pPr>
                        <a:lnSpc>
                          <a:spcPct val="115000"/>
                        </a:lnSpc>
                        <a:spcAft>
                          <a:spcPts val="0"/>
                        </a:spcAft>
                      </a:pPr>
                      <a:r>
                        <a:rPr lang="es-MX" sz="1400" dirty="0">
                          <a:effectLst/>
                          <a:latin typeface="Cooper Black" panose="0208090404030B020404" pitchFamily="18" charset="0"/>
                        </a:rPr>
                        <a:t>Materiales.</a:t>
                      </a:r>
                    </a:p>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395471980"/>
                  </a:ext>
                </a:extLst>
              </a:tr>
            </a:tbl>
          </a:graphicData>
        </a:graphic>
      </p:graphicFrame>
      <p:graphicFrame>
        <p:nvGraphicFramePr>
          <p:cNvPr id="6" name="Tabla 5">
            <a:extLst>
              <a:ext uri="{FF2B5EF4-FFF2-40B4-BE49-F238E27FC236}">
                <a16:creationId xmlns:a16="http://schemas.microsoft.com/office/drawing/2014/main" id="{F0CC6B9A-AC55-48A9-AD34-700BC91B3C10}"/>
              </a:ext>
            </a:extLst>
          </p:cNvPr>
          <p:cNvGraphicFramePr>
            <a:graphicFrameLocks noGrp="1"/>
          </p:cNvGraphicFramePr>
          <p:nvPr>
            <p:extLst>
              <p:ext uri="{D42A27DB-BD31-4B8C-83A1-F6EECF244321}">
                <p14:modId xmlns:p14="http://schemas.microsoft.com/office/powerpoint/2010/main" val="2630746562"/>
              </p:ext>
            </p:extLst>
          </p:nvPr>
        </p:nvGraphicFramePr>
        <p:xfrm>
          <a:off x="554635" y="3686909"/>
          <a:ext cx="10478125" cy="2740242"/>
        </p:xfrm>
        <a:graphic>
          <a:graphicData uri="http://schemas.openxmlformats.org/drawingml/2006/table">
            <a:tbl>
              <a:tblPr bandRow="1">
                <a:tableStyleId>{5940675A-B579-460E-94D1-54222C63F5DA}</a:tableStyleId>
              </a:tblPr>
              <a:tblGrid>
                <a:gridCol w="2090968">
                  <a:extLst>
                    <a:ext uri="{9D8B030D-6E8A-4147-A177-3AD203B41FA5}">
                      <a16:colId xmlns:a16="http://schemas.microsoft.com/office/drawing/2014/main" val="1973361294"/>
                    </a:ext>
                  </a:extLst>
                </a:gridCol>
                <a:gridCol w="2860141">
                  <a:extLst>
                    <a:ext uri="{9D8B030D-6E8A-4147-A177-3AD203B41FA5}">
                      <a16:colId xmlns:a16="http://schemas.microsoft.com/office/drawing/2014/main" val="3097504322"/>
                    </a:ext>
                  </a:extLst>
                </a:gridCol>
                <a:gridCol w="3574204">
                  <a:extLst>
                    <a:ext uri="{9D8B030D-6E8A-4147-A177-3AD203B41FA5}">
                      <a16:colId xmlns:a16="http://schemas.microsoft.com/office/drawing/2014/main" val="545150595"/>
                    </a:ext>
                  </a:extLst>
                </a:gridCol>
                <a:gridCol w="1952812">
                  <a:extLst>
                    <a:ext uri="{9D8B030D-6E8A-4147-A177-3AD203B41FA5}">
                      <a16:colId xmlns:a16="http://schemas.microsoft.com/office/drawing/2014/main" val="1022292806"/>
                    </a:ext>
                  </a:extLst>
                </a:gridCol>
              </a:tblGrid>
              <a:tr h="422480">
                <a:tc gridSpan="4">
                  <a:txBody>
                    <a:bodyPr/>
                    <a:lstStyle/>
                    <a:p>
                      <a:pPr algn="ctr">
                        <a:lnSpc>
                          <a:spcPct val="115000"/>
                        </a:lnSpc>
                        <a:spcAft>
                          <a:spcPts val="0"/>
                        </a:spcAft>
                      </a:pPr>
                      <a:r>
                        <a:rPr lang="es-MX" sz="1400" dirty="0">
                          <a:effectLst/>
                          <a:latin typeface="Cooper Black" panose="0208090404030B020404" pitchFamily="18" charset="0"/>
                        </a:rPr>
                        <a:t>Sesión 3</a:t>
                      </a:r>
                    </a:p>
                    <a:p>
                      <a:pPr algn="ct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831506097"/>
                  </a:ext>
                </a:extLst>
              </a:tr>
              <a:tr h="1060158">
                <a:tc>
                  <a:txBody>
                    <a:bodyPr/>
                    <a:lstStyle/>
                    <a:p>
                      <a:pPr>
                        <a:lnSpc>
                          <a:spcPct val="115000"/>
                        </a:lnSpc>
                        <a:spcAft>
                          <a:spcPts val="0"/>
                        </a:spcAft>
                      </a:pPr>
                      <a:r>
                        <a:rPr lang="es-MX" sz="1400" dirty="0">
                          <a:effectLst/>
                          <a:latin typeface="Cooper Black" panose="0208090404030B020404" pitchFamily="18" charset="0"/>
                        </a:rPr>
                        <a:t>Actividades</a:t>
                      </a:r>
                    </a:p>
                    <a:p>
                      <a:pPr>
                        <a:lnSpc>
                          <a:spcPct val="115000"/>
                        </a:lnSpc>
                        <a:spcAft>
                          <a:spcPts val="0"/>
                        </a:spcAft>
                      </a:pPr>
                      <a:r>
                        <a:rPr lang="es-MX" sz="1400" dirty="0">
                          <a:effectLst/>
                          <a:latin typeface="Cooper Black" panose="0208090404030B020404" pitchFamily="18" charset="0"/>
                        </a:rPr>
                        <a:t>.</a:t>
                      </a:r>
                    </a:p>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a:effectLst/>
                        </a:rPr>
                        <a:t> </a:t>
                      </a:r>
                      <a:endParaRPr lang="es-MX" sz="140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700119956"/>
                  </a:ext>
                </a:extLst>
              </a:tr>
              <a:tr h="1081351">
                <a:tc>
                  <a:txBody>
                    <a:bodyPr/>
                    <a:lstStyle/>
                    <a:p>
                      <a:pPr>
                        <a:lnSpc>
                          <a:spcPct val="115000"/>
                        </a:lnSpc>
                        <a:spcAft>
                          <a:spcPts val="0"/>
                        </a:spcAft>
                      </a:pPr>
                      <a:r>
                        <a:rPr lang="es-MX" sz="1400" dirty="0">
                          <a:effectLst/>
                          <a:latin typeface="Cooper Black" panose="0208090404030B020404" pitchFamily="18" charset="0"/>
                        </a:rPr>
                        <a:t>Materiales.</a:t>
                      </a:r>
                    </a:p>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799404517"/>
                  </a:ext>
                </a:extLst>
              </a:tr>
            </a:tbl>
          </a:graphicData>
        </a:graphic>
      </p:graphicFrame>
    </p:spTree>
    <p:extLst>
      <p:ext uri="{BB962C8B-B14F-4D97-AF65-F5344CB8AC3E}">
        <p14:creationId xmlns:p14="http://schemas.microsoft.com/office/powerpoint/2010/main" val="26710819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310CFD84-FD56-4756-B9DF-51AFF9B9AD85}"/>
              </a:ext>
            </a:extLst>
          </p:cNvPr>
          <p:cNvGraphicFramePr>
            <a:graphicFrameLocks noGrp="1"/>
          </p:cNvGraphicFramePr>
          <p:nvPr>
            <p:extLst>
              <p:ext uri="{D42A27DB-BD31-4B8C-83A1-F6EECF244321}">
                <p14:modId xmlns:p14="http://schemas.microsoft.com/office/powerpoint/2010/main" val="1766988467"/>
              </p:ext>
            </p:extLst>
          </p:nvPr>
        </p:nvGraphicFramePr>
        <p:xfrm>
          <a:off x="655820" y="0"/>
          <a:ext cx="10478125" cy="2642808"/>
        </p:xfrm>
        <a:graphic>
          <a:graphicData uri="http://schemas.openxmlformats.org/drawingml/2006/table">
            <a:tbl>
              <a:tblPr bandRow="1">
                <a:tableStyleId>{5940675A-B579-460E-94D1-54222C63F5DA}</a:tableStyleId>
              </a:tblPr>
              <a:tblGrid>
                <a:gridCol w="2090968">
                  <a:extLst>
                    <a:ext uri="{9D8B030D-6E8A-4147-A177-3AD203B41FA5}">
                      <a16:colId xmlns:a16="http://schemas.microsoft.com/office/drawing/2014/main" val="1973361294"/>
                    </a:ext>
                  </a:extLst>
                </a:gridCol>
                <a:gridCol w="2860141">
                  <a:extLst>
                    <a:ext uri="{9D8B030D-6E8A-4147-A177-3AD203B41FA5}">
                      <a16:colId xmlns:a16="http://schemas.microsoft.com/office/drawing/2014/main" val="3097504322"/>
                    </a:ext>
                  </a:extLst>
                </a:gridCol>
                <a:gridCol w="3574204">
                  <a:extLst>
                    <a:ext uri="{9D8B030D-6E8A-4147-A177-3AD203B41FA5}">
                      <a16:colId xmlns:a16="http://schemas.microsoft.com/office/drawing/2014/main" val="545150595"/>
                    </a:ext>
                  </a:extLst>
                </a:gridCol>
                <a:gridCol w="1952812">
                  <a:extLst>
                    <a:ext uri="{9D8B030D-6E8A-4147-A177-3AD203B41FA5}">
                      <a16:colId xmlns:a16="http://schemas.microsoft.com/office/drawing/2014/main" val="1022292806"/>
                    </a:ext>
                  </a:extLst>
                </a:gridCol>
              </a:tblGrid>
              <a:tr h="403387">
                <a:tc gridSpan="4">
                  <a:txBody>
                    <a:bodyPr/>
                    <a:lstStyle/>
                    <a:p>
                      <a:pPr algn="ctr">
                        <a:lnSpc>
                          <a:spcPct val="115000"/>
                        </a:lnSpc>
                        <a:spcAft>
                          <a:spcPts val="0"/>
                        </a:spcAft>
                      </a:pPr>
                      <a:r>
                        <a:rPr lang="es-MX" sz="1400" dirty="0">
                          <a:effectLst/>
                          <a:latin typeface="Cooper Black" panose="0208090404030B020404" pitchFamily="18" charset="0"/>
                        </a:rPr>
                        <a:t>Sesión 4 </a:t>
                      </a:r>
                    </a:p>
                    <a:p>
                      <a:pPr algn="ct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831506097"/>
                  </a:ext>
                </a:extLst>
              </a:tr>
              <a:tr h="844062">
                <a:tc>
                  <a:txBody>
                    <a:bodyPr/>
                    <a:lstStyle/>
                    <a:p>
                      <a:pPr>
                        <a:lnSpc>
                          <a:spcPct val="115000"/>
                        </a:lnSpc>
                        <a:spcAft>
                          <a:spcPts val="0"/>
                        </a:spcAft>
                      </a:pPr>
                      <a:r>
                        <a:rPr lang="es-MX" sz="1400" dirty="0">
                          <a:effectLst/>
                          <a:latin typeface="Cooper Black" panose="0208090404030B020404" pitchFamily="18" charset="0"/>
                        </a:rPr>
                        <a:t>Actividades</a:t>
                      </a:r>
                    </a:p>
                    <a:p>
                      <a:pPr>
                        <a:lnSpc>
                          <a:spcPct val="115000"/>
                        </a:lnSpc>
                        <a:spcAft>
                          <a:spcPts val="0"/>
                        </a:spcAft>
                      </a:pPr>
                      <a:r>
                        <a:rPr lang="es-MX" sz="1400" dirty="0">
                          <a:effectLst/>
                          <a:latin typeface="Cooper Black" panose="0208090404030B020404" pitchFamily="18" charset="0"/>
                        </a:rPr>
                        <a:t>.</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a:effectLst/>
                        </a:rPr>
                        <a:t> </a:t>
                      </a:r>
                      <a:endParaRPr lang="es-MX" sz="140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700119956"/>
                  </a:ext>
                </a:extLst>
              </a:tr>
              <a:tr h="1032481">
                <a:tc>
                  <a:txBody>
                    <a:bodyPr/>
                    <a:lstStyle/>
                    <a:p>
                      <a:pPr>
                        <a:lnSpc>
                          <a:spcPct val="115000"/>
                        </a:lnSpc>
                        <a:spcAft>
                          <a:spcPts val="0"/>
                        </a:spcAft>
                      </a:pPr>
                      <a:r>
                        <a:rPr lang="es-MX" sz="1400" dirty="0">
                          <a:effectLst/>
                          <a:latin typeface="Cooper Black" panose="0208090404030B020404" pitchFamily="18" charset="0"/>
                        </a:rPr>
                        <a:t>Materiales.</a:t>
                      </a:r>
                    </a:p>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799404517"/>
                  </a:ext>
                </a:extLst>
              </a:tr>
            </a:tbl>
          </a:graphicData>
        </a:graphic>
      </p:graphicFrame>
      <p:sp>
        <p:nvSpPr>
          <p:cNvPr id="5" name="CuadroTexto 4">
            <a:extLst>
              <a:ext uri="{FF2B5EF4-FFF2-40B4-BE49-F238E27FC236}">
                <a16:creationId xmlns:a16="http://schemas.microsoft.com/office/drawing/2014/main" id="{3A528B0C-B575-40F3-B88C-8F29E30B884C}"/>
              </a:ext>
            </a:extLst>
          </p:cNvPr>
          <p:cNvSpPr txBox="1"/>
          <p:nvPr/>
        </p:nvSpPr>
        <p:spPr>
          <a:xfrm>
            <a:off x="1058055" y="2789725"/>
            <a:ext cx="2674496" cy="369332"/>
          </a:xfrm>
          <a:prstGeom prst="rect">
            <a:avLst/>
          </a:prstGeom>
          <a:noFill/>
        </p:spPr>
        <p:txBody>
          <a:bodyPr wrap="square" rtlCol="0">
            <a:spAutoFit/>
          </a:bodyPr>
          <a:lstStyle/>
          <a:p>
            <a:r>
              <a:rPr lang="es-MX" dirty="0">
                <a:latin typeface="Cooper Black" panose="0208090404030B020404" pitchFamily="18" charset="0"/>
              </a:rPr>
              <a:t>Evaluación</a:t>
            </a:r>
          </a:p>
        </p:txBody>
      </p:sp>
      <p:graphicFrame>
        <p:nvGraphicFramePr>
          <p:cNvPr id="6" name="Tabla 5">
            <a:extLst>
              <a:ext uri="{FF2B5EF4-FFF2-40B4-BE49-F238E27FC236}">
                <a16:creationId xmlns:a16="http://schemas.microsoft.com/office/drawing/2014/main" id="{81BF7E3E-6A6A-4B2D-AF42-95CD9C5F91ED}"/>
              </a:ext>
            </a:extLst>
          </p:cNvPr>
          <p:cNvGraphicFramePr>
            <a:graphicFrameLocks noGrp="1"/>
          </p:cNvGraphicFramePr>
          <p:nvPr>
            <p:extLst>
              <p:ext uri="{D42A27DB-BD31-4B8C-83A1-F6EECF244321}">
                <p14:modId xmlns:p14="http://schemas.microsoft.com/office/powerpoint/2010/main" val="1254984965"/>
              </p:ext>
            </p:extLst>
          </p:nvPr>
        </p:nvGraphicFramePr>
        <p:xfrm>
          <a:off x="655822" y="3167195"/>
          <a:ext cx="10478123" cy="3360168"/>
        </p:xfrm>
        <a:graphic>
          <a:graphicData uri="http://schemas.openxmlformats.org/drawingml/2006/table">
            <a:tbl>
              <a:tblPr bandRow="1">
                <a:tableStyleId>{5940675A-B579-460E-94D1-54222C63F5DA}</a:tableStyleId>
              </a:tblPr>
              <a:tblGrid>
                <a:gridCol w="2090503">
                  <a:extLst>
                    <a:ext uri="{9D8B030D-6E8A-4147-A177-3AD203B41FA5}">
                      <a16:colId xmlns:a16="http://schemas.microsoft.com/office/drawing/2014/main" val="1034238393"/>
                    </a:ext>
                  </a:extLst>
                </a:gridCol>
                <a:gridCol w="2642229">
                  <a:extLst>
                    <a:ext uri="{9D8B030D-6E8A-4147-A177-3AD203B41FA5}">
                      <a16:colId xmlns:a16="http://schemas.microsoft.com/office/drawing/2014/main" val="3384743778"/>
                    </a:ext>
                  </a:extLst>
                </a:gridCol>
                <a:gridCol w="2749314">
                  <a:extLst>
                    <a:ext uri="{9D8B030D-6E8A-4147-A177-3AD203B41FA5}">
                      <a16:colId xmlns:a16="http://schemas.microsoft.com/office/drawing/2014/main" val="147360862"/>
                    </a:ext>
                  </a:extLst>
                </a:gridCol>
                <a:gridCol w="2996077">
                  <a:extLst>
                    <a:ext uri="{9D8B030D-6E8A-4147-A177-3AD203B41FA5}">
                      <a16:colId xmlns:a16="http://schemas.microsoft.com/office/drawing/2014/main" val="2565373838"/>
                    </a:ext>
                  </a:extLst>
                </a:gridCol>
              </a:tblGrid>
              <a:tr h="178248">
                <a:tc>
                  <a:txBody>
                    <a:bodyPr/>
                    <a:lstStyle/>
                    <a:p>
                      <a:pPr algn="ctr">
                        <a:lnSpc>
                          <a:spcPct val="115000"/>
                        </a:lnSpc>
                        <a:spcAft>
                          <a:spcPts val="0"/>
                        </a:spcAft>
                      </a:pPr>
                      <a:r>
                        <a:rPr lang="es-MX" sz="1400" dirty="0">
                          <a:effectLst/>
                          <a:latin typeface="Cooper Black" panose="0208090404030B020404" pitchFamily="18" charset="0"/>
                        </a:rPr>
                        <a:t>Asignatura A.</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s-MX" sz="1400">
                          <a:effectLst/>
                          <a:latin typeface="Cooper Black" panose="0208090404030B020404" pitchFamily="18" charset="0"/>
                        </a:rPr>
                        <a:t>Asignatura B.</a:t>
                      </a:r>
                      <a:endParaRPr lang="es-MX" sz="140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s-MX" sz="1400">
                          <a:effectLst/>
                          <a:latin typeface="Cooper Black" panose="0208090404030B020404" pitchFamily="18" charset="0"/>
                        </a:rPr>
                        <a:t>Asignatura C.</a:t>
                      </a:r>
                      <a:endParaRPr lang="es-MX" sz="140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s-MX" sz="1400">
                          <a:effectLst/>
                          <a:latin typeface="Cooper Black" panose="0208090404030B020404" pitchFamily="18" charset="0"/>
                        </a:rPr>
                        <a:t>Asignatura D.</a:t>
                      </a:r>
                      <a:endParaRPr lang="es-MX" sz="140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94073828"/>
                  </a:ext>
                </a:extLst>
              </a:tr>
              <a:tr h="762946">
                <a:tc>
                  <a:txBody>
                    <a:bodyPr/>
                    <a:lstStyle/>
                    <a:p>
                      <a:pPr>
                        <a:lnSpc>
                          <a:spcPct val="115000"/>
                        </a:lnSpc>
                        <a:spcAft>
                          <a:spcPts val="0"/>
                        </a:spcAft>
                      </a:pPr>
                      <a:r>
                        <a:rPr lang="es-MX" sz="1400">
                          <a:effectLst/>
                          <a:latin typeface="Cooper Black" panose="0208090404030B020404" pitchFamily="18" charset="0"/>
                        </a:rPr>
                        <a:t> </a:t>
                      </a:r>
                    </a:p>
                    <a:p>
                      <a:pPr>
                        <a:lnSpc>
                          <a:spcPct val="115000"/>
                        </a:lnSpc>
                        <a:spcAft>
                          <a:spcPts val="0"/>
                        </a:spcAft>
                      </a:pPr>
                      <a:r>
                        <a:rPr lang="es-MX" sz="1400">
                          <a:effectLst/>
                          <a:latin typeface="Cooper Black" panose="0208090404030B020404" pitchFamily="18" charset="0"/>
                        </a:rPr>
                        <a:t> </a:t>
                      </a:r>
                    </a:p>
                    <a:p>
                      <a:pPr>
                        <a:lnSpc>
                          <a:spcPct val="115000"/>
                        </a:lnSpc>
                        <a:spcAft>
                          <a:spcPts val="0"/>
                        </a:spcAft>
                      </a:pPr>
                      <a:r>
                        <a:rPr lang="es-MX" sz="1400">
                          <a:effectLst/>
                          <a:latin typeface="Cooper Black" panose="0208090404030B020404" pitchFamily="18" charset="0"/>
                        </a:rPr>
                        <a:t> </a:t>
                      </a:r>
                    </a:p>
                    <a:p>
                      <a:pPr>
                        <a:lnSpc>
                          <a:spcPct val="115000"/>
                        </a:lnSpc>
                        <a:spcAft>
                          <a:spcPts val="0"/>
                        </a:spcAft>
                      </a:pPr>
                      <a:r>
                        <a:rPr lang="es-MX" sz="1400">
                          <a:effectLst/>
                          <a:latin typeface="Cooper Black" panose="0208090404030B020404" pitchFamily="18" charset="0"/>
                        </a:rPr>
                        <a:t> </a:t>
                      </a:r>
                    </a:p>
                    <a:p>
                      <a:pPr>
                        <a:lnSpc>
                          <a:spcPct val="115000"/>
                        </a:lnSpc>
                        <a:spcAft>
                          <a:spcPts val="0"/>
                        </a:spcAft>
                      </a:pPr>
                      <a:r>
                        <a:rPr lang="es-MX" sz="1400">
                          <a:effectLst/>
                          <a:latin typeface="Cooper Black" panose="0208090404030B020404" pitchFamily="18" charset="0"/>
                        </a:rPr>
                        <a:t> </a:t>
                      </a:r>
                    </a:p>
                    <a:p>
                      <a:pPr>
                        <a:lnSpc>
                          <a:spcPct val="115000"/>
                        </a:lnSpc>
                        <a:spcAft>
                          <a:spcPts val="0"/>
                        </a:spcAft>
                      </a:pPr>
                      <a:r>
                        <a:rPr lang="es-MX" sz="1400">
                          <a:effectLst/>
                          <a:latin typeface="Cooper Black" panose="0208090404030B020404" pitchFamily="18" charset="0"/>
                        </a:rPr>
                        <a:t> </a:t>
                      </a:r>
                      <a:endParaRPr lang="es-MX" sz="140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s-MX" sz="1400">
                          <a:effectLst/>
                          <a:latin typeface="Cooper Black" panose="0208090404030B020404" pitchFamily="18" charset="0"/>
                        </a:rPr>
                        <a:t> </a:t>
                      </a:r>
                      <a:endParaRPr lang="es-MX" sz="140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37899616"/>
                  </a:ext>
                </a:extLst>
              </a:tr>
              <a:tr h="178248">
                <a:tc gridSpan="4">
                  <a:txBody>
                    <a:bodyPr/>
                    <a:lstStyle/>
                    <a:p>
                      <a:pPr algn="ctr">
                        <a:lnSpc>
                          <a:spcPct val="115000"/>
                        </a:lnSpc>
                        <a:spcAft>
                          <a:spcPts val="0"/>
                        </a:spcAft>
                      </a:pPr>
                      <a:r>
                        <a:rPr lang="es-MX" sz="1400" dirty="0">
                          <a:effectLst/>
                          <a:latin typeface="Cooper Black" panose="0208090404030B020404" pitchFamily="18" charset="0"/>
                        </a:rPr>
                        <a:t>Conjunta</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41749352"/>
                  </a:ext>
                </a:extLst>
              </a:tr>
              <a:tr h="1143156">
                <a:tc gridSpan="4">
                  <a:txBody>
                    <a:bodyPr/>
                    <a:lstStyle/>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p>
                    <a:p>
                      <a:pPr>
                        <a:lnSpc>
                          <a:spcPct val="115000"/>
                        </a:lnSpc>
                        <a:spcAft>
                          <a:spcPts val="0"/>
                        </a:spcAft>
                      </a:pPr>
                      <a:r>
                        <a:rPr lang="es-MX" sz="1400" dirty="0">
                          <a:effectLst/>
                          <a:latin typeface="Cooper Black" panose="0208090404030B020404" pitchFamily="18" charset="0"/>
                        </a:rPr>
                        <a:t> </a:t>
                      </a:r>
                      <a:endParaRPr lang="es-MX" sz="1400" dirty="0">
                        <a:solidFill>
                          <a:srgbClr val="000000"/>
                        </a:solidFill>
                        <a:effectLst/>
                        <a:latin typeface="Cooper Black" panose="0208090404030B020404" pitchFamily="18" charset="0"/>
                        <a:ea typeface="Calibri" panose="020F0502020204030204" pitchFamily="34" charset="0"/>
                        <a:cs typeface="Calibri" panose="020F0502020204030204" pitchFamily="34"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920981689"/>
                  </a:ext>
                </a:extLst>
              </a:tr>
            </a:tbl>
          </a:graphicData>
        </a:graphic>
      </p:graphicFrame>
    </p:spTree>
    <p:extLst>
      <p:ext uri="{BB962C8B-B14F-4D97-AF65-F5344CB8AC3E}">
        <p14:creationId xmlns:p14="http://schemas.microsoft.com/office/powerpoint/2010/main" val="40351094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E8065FFC-346C-46FE-9E00-8757AAC43AC6}"/>
              </a:ext>
            </a:extLst>
          </p:cNvPr>
          <p:cNvGraphicFramePr>
            <a:graphicFrameLocks noGrp="1"/>
          </p:cNvGraphicFramePr>
          <p:nvPr>
            <p:extLst>
              <p:ext uri="{D42A27DB-BD31-4B8C-83A1-F6EECF244321}">
                <p14:modId xmlns:p14="http://schemas.microsoft.com/office/powerpoint/2010/main" val="1258293499"/>
              </p:ext>
            </p:extLst>
          </p:nvPr>
        </p:nvGraphicFramePr>
        <p:xfrm>
          <a:off x="194871" y="811919"/>
          <a:ext cx="11407515" cy="2270760"/>
        </p:xfrm>
        <a:graphic>
          <a:graphicData uri="http://schemas.openxmlformats.org/drawingml/2006/table">
            <a:tbl>
              <a:tblPr firstRow="1" firstCol="1" bandRow="1">
                <a:tableStyleId>{5940675A-B579-460E-94D1-54222C63F5DA}</a:tableStyleId>
              </a:tblPr>
              <a:tblGrid>
                <a:gridCol w="1296904">
                  <a:extLst>
                    <a:ext uri="{9D8B030D-6E8A-4147-A177-3AD203B41FA5}">
                      <a16:colId xmlns:a16="http://schemas.microsoft.com/office/drawing/2014/main" val="3964167968"/>
                    </a:ext>
                  </a:extLst>
                </a:gridCol>
                <a:gridCol w="8875663">
                  <a:extLst>
                    <a:ext uri="{9D8B030D-6E8A-4147-A177-3AD203B41FA5}">
                      <a16:colId xmlns:a16="http://schemas.microsoft.com/office/drawing/2014/main" val="727509762"/>
                    </a:ext>
                  </a:extLst>
                </a:gridCol>
                <a:gridCol w="1234948">
                  <a:extLst>
                    <a:ext uri="{9D8B030D-6E8A-4147-A177-3AD203B41FA5}">
                      <a16:colId xmlns:a16="http://schemas.microsoft.com/office/drawing/2014/main" val="2575597930"/>
                    </a:ext>
                  </a:extLst>
                </a:gridCol>
              </a:tblGrid>
              <a:tr h="0">
                <a:tc>
                  <a:txBody>
                    <a:bodyPr/>
                    <a:lstStyle/>
                    <a:p>
                      <a:pPr>
                        <a:spcAft>
                          <a:spcPts val="0"/>
                        </a:spcAft>
                      </a:pPr>
                      <a:r>
                        <a:rPr lang="es-ES_tradnl" sz="1200">
                          <a:effectLst/>
                        </a:rPr>
                        <a:t> </a:t>
                      </a:r>
                      <a:endParaRPr lang="es-MX" sz="1200">
                        <a:effectLst/>
                      </a:endParaRPr>
                    </a:p>
                    <a:p>
                      <a:pPr>
                        <a:spcAft>
                          <a:spcPts val="0"/>
                        </a:spcAft>
                      </a:pPr>
                      <a:r>
                        <a:rPr lang="es-ES_tradnl" sz="800">
                          <a:effectLst/>
                        </a:rPr>
                        <a:t> </a:t>
                      </a:r>
                      <a:endParaRPr lang="es-MX" sz="1200">
                        <a:effectLst/>
                      </a:endParaRPr>
                    </a:p>
                    <a:p>
                      <a:pPr>
                        <a:spcAft>
                          <a:spcPts val="0"/>
                        </a:spcAft>
                      </a:pPr>
                      <a:r>
                        <a:rPr lang="es-ES_tradnl" sz="800">
                          <a:effectLst/>
                        </a:rPr>
                        <a:t> </a:t>
                      </a:r>
                      <a:endParaRPr lang="es-MX" sz="1200">
                        <a:effectLst/>
                      </a:endParaRPr>
                    </a:p>
                    <a:p>
                      <a:pPr>
                        <a:spcAft>
                          <a:spcPts val="0"/>
                        </a:spcAft>
                      </a:pPr>
                      <a:r>
                        <a:rPr lang="es-ES_tradnl" sz="800">
                          <a:effectLst/>
                        </a:rPr>
                        <a:t> </a:t>
                      </a:r>
                      <a:endParaRPr lang="es-MX" sz="1200">
                        <a:effectLst/>
                      </a:endParaRPr>
                    </a:p>
                    <a:p>
                      <a:pPr>
                        <a:spcAft>
                          <a:spcPts val="0"/>
                        </a:spcAft>
                      </a:pPr>
                      <a:r>
                        <a:rPr lang="es-ES_tradnl" sz="800">
                          <a:effectLst/>
                        </a:rPr>
                        <a:t> </a:t>
                      </a:r>
                      <a:endParaRPr lang="es-MX"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100" dirty="0">
                          <a:effectLst/>
                        </a:rPr>
                        <a:t>E</a:t>
                      </a:r>
                      <a:r>
                        <a:rPr lang="es-ES_tradnl" sz="1400" dirty="0">
                          <a:effectLst/>
                          <a:latin typeface="Cooper Black" panose="0208090404030B020404" pitchFamily="18" charset="0"/>
                        </a:rPr>
                        <a:t>SCUELA PREPARATORIA MANUELA CATAÑO</a:t>
                      </a:r>
                      <a:endParaRPr lang="es-MX" sz="1400" dirty="0">
                        <a:effectLst/>
                        <a:latin typeface="Cooper Black" panose="0208090404030B020404" pitchFamily="18" charset="0"/>
                      </a:endParaRPr>
                    </a:p>
                    <a:p>
                      <a:pPr algn="just">
                        <a:lnSpc>
                          <a:spcPct val="150000"/>
                        </a:lnSpc>
                        <a:spcBef>
                          <a:spcPts val="600"/>
                        </a:spcBef>
                        <a:spcAft>
                          <a:spcPts val="0"/>
                        </a:spcAft>
                      </a:pPr>
                      <a:r>
                        <a:rPr lang="es-ES_tradnl" sz="1400" dirty="0">
                          <a:effectLst/>
                          <a:latin typeface="Cooper Black" panose="0208090404030B020404" pitchFamily="18" charset="0"/>
                        </a:rPr>
                        <a:t>Nombre del proyecto ___________________________________________________________________________</a:t>
                      </a:r>
                      <a:endParaRPr lang="es-MX" sz="1400" dirty="0">
                        <a:effectLst/>
                        <a:latin typeface="Cooper Black" panose="0208090404030B020404" pitchFamily="18" charset="0"/>
                      </a:endParaRPr>
                    </a:p>
                    <a:p>
                      <a:pPr algn="just">
                        <a:lnSpc>
                          <a:spcPct val="150000"/>
                        </a:lnSpc>
                        <a:spcBef>
                          <a:spcPts val="600"/>
                        </a:spcBef>
                        <a:spcAft>
                          <a:spcPts val="0"/>
                        </a:spcAft>
                      </a:pPr>
                      <a:r>
                        <a:rPr lang="es-ES_tradnl" sz="1400" dirty="0">
                          <a:effectLst/>
                          <a:latin typeface="Cooper Black" panose="0208090404030B020404" pitchFamily="18" charset="0"/>
                        </a:rPr>
                        <a:t>Nombre del alumno ____________________________________________________________________________</a:t>
                      </a:r>
                      <a:endParaRPr lang="es-MX" sz="1400" dirty="0">
                        <a:effectLst/>
                        <a:latin typeface="Cooper Black" panose="0208090404030B020404" pitchFamily="18" charset="0"/>
                      </a:endParaRPr>
                    </a:p>
                    <a:p>
                      <a:pPr algn="just">
                        <a:lnSpc>
                          <a:spcPct val="150000"/>
                        </a:lnSpc>
                        <a:spcBef>
                          <a:spcPts val="600"/>
                        </a:spcBef>
                        <a:spcAft>
                          <a:spcPts val="0"/>
                        </a:spcAft>
                      </a:pPr>
                      <a:r>
                        <a:rPr lang="es-ES_tradnl" sz="1400" dirty="0">
                          <a:effectLst/>
                          <a:latin typeface="Cooper Black" panose="0208090404030B020404" pitchFamily="18" charset="0"/>
                        </a:rPr>
                        <a:t>Grado ______________                             Grupo  ______						</a:t>
                      </a:r>
                      <a:endParaRPr lang="es-MX" sz="1400" dirty="0">
                        <a:effectLst/>
                        <a:latin typeface="Cooper Black" panose="0208090404030B020404" pitchFamily="18" charset="0"/>
                      </a:endParaRPr>
                    </a:p>
                    <a:p>
                      <a:pPr algn="just">
                        <a:lnSpc>
                          <a:spcPct val="150000"/>
                        </a:lnSpc>
                        <a:spcBef>
                          <a:spcPts val="600"/>
                        </a:spcBef>
                        <a:spcAft>
                          <a:spcPts val="0"/>
                        </a:spcAft>
                      </a:pPr>
                      <a:r>
                        <a:rPr lang="es-ES_tradnl" sz="1400" dirty="0">
                          <a:effectLst/>
                          <a:latin typeface="Cooper Black" panose="0208090404030B020404" pitchFamily="18" charset="0"/>
                        </a:rPr>
                        <a:t>Nombre del profesor/a _________________________________________________________________________</a:t>
                      </a:r>
                      <a:endParaRPr lang="es-MX" sz="1400" dirty="0">
                        <a:effectLst/>
                        <a:latin typeface="Cooper Black" panose="0208090404030B020404" pitchFamily="18" charset="0"/>
                      </a:endParaRPr>
                    </a:p>
                    <a:p>
                      <a:pPr algn="ctr">
                        <a:spcAft>
                          <a:spcPts val="0"/>
                        </a:spcAft>
                      </a:pPr>
                      <a:r>
                        <a:rPr lang="es-ES_tradnl" sz="1000" dirty="0">
                          <a:effectLst/>
                        </a:rPr>
                        <a:t> </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s-ES_tradnl" sz="1200" dirty="0">
                          <a:effectLst/>
                        </a:rPr>
                        <a:t> </a:t>
                      </a:r>
                      <a:endParaRPr lang="es-MX" sz="1200" dirty="0">
                        <a:effectLst/>
                      </a:endParaRPr>
                    </a:p>
                    <a:p>
                      <a:pPr>
                        <a:spcAft>
                          <a:spcPts val="0"/>
                        </a:spcAft>
                      </a:pPr>
                      <a:r>
                        <a:rPr lang="es-ES_tradnl" sz="800" dirty="0">
                          <a:effectLst/>
                        </a:rPr>
                        <a:t> </a:t>
                      </a:r>
                      <a:endParaRPr lang="es-MX" sz="1200" dirty="0">
                        <a:effectLst/>
                      </a:endParaRPr>
                    </a:p>
                    <a:p>
                      <a:pPr>
                        <a:spcAft>
                          <a:spcPts val="0"/>
                        </a:spcAft>
                      </a:pPr>
                      <a:r>
                        <a:rPr lang="es-ES_tradnl" sz="800" dirty="0">
                          <a:effectLst/>
                        </a:rPr>
                        <a:t> </a:t>
                      </a:r>
                      <a:endParaRPr lang="es-MX" sz="1200" dirty="0">
                        <a:effectLst/>
                      </a:endParaRPr>
                    </a:p>
                    <a:p>
                      <a:pPr>
                        <a:spcAft>
                          <a:spcPts val="0"/>
                        </a:spcAft>
                      </a:pPr>
                      <a:r>
                        <a:rPr lang="es-ES_tradnl" sz="800" dirty="0">
                          <a:effectLst/>
                        </a:rPr>
                        <a:t> </a:t>
                      </a:r>
                      <a:endParaRPr lang="es-MX" sz="1200" dirty="0">
                        <a:effectLst/>
                      </a:endParaRPr>
                    </a:p>
                    <a:p>
                      <a:pPr>
                        <a:spcAft>
                          <a:spcPts val="0"/>
                        </a:spcAft>
                      </a:pPr>
                      <a:r>
                        <a:rPr lang="es-ES_tradnl" sz="800" dirty="0">
                          <a:effectLst/>
                        </a:rPr>
                        <a:t> </a:t>
                      </a:r>
                      <a:endParaRPr lang="es-MX" sz="1200" dirty="0">
                        <a:effectLst/>
                      </a:endParaRPr>
                    </a:p>
                    <a:p>
                      <a:pPr>
                        <a:spcAft>
                          <a:spcPts val="0"/>
                        </a:spcAft>
                      </a:pPr>
                      <a:r>
                        <a:rPr lang="es-ES_tradnl" sz="800" dirty="0">
                          <a:effectLst/>
                        </a:rPr>
                        <a:t> </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12174188"/>
                  </a:ext>
                </a:extLst>
              </a:tr>
            </a:tbl>
          </a:graphicData>
        </a:graphic>
      </p:graphicFrame>
      <p:pic>
        <p:nvPicPr>
          <p:cNvPr id="10241" name="0 Imagen">
            <a:extLst>
              <a:ext uri="{FF2B5EF4-FFF2-40B4-BE49-F238E27FC236}">
                <a16:creationId xmlns:a16="http://schemas.microsoft.com/office/drawing/2014/main" id="{EACF22E9-A029-49A2-A731-78693191D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731"/>
          <a:stretch>
            <a:fillRect/>
          </a:stretch>
        </p:blipFill>
        <p:spPr bwMode="auto">
          <a:xfrm>
            <a:off x="10673830" y="959240"/>
            <a:ext cx="577850" cy="61912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Imagen 4">
            <a:extLst>
              <a:ext uri="{FF2B5EF4-FFF2-40B4-BE49-F238E27FC236}">
                <a16:creationId xmlns:a16="http://schemas.microsoft.com/office/drawing/2014/main" id="{304A8D1F-AA1E-4AFA-96FA-4E757AADB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614" y="1047175"/>
            <a:ext cx="647700" cy="5461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1270D651-7C60-473A-8BEB-D1690E51F9E4}"/>
              </a:ext>
            </a:extLst>
          </p:cNvPr>
          <p:cNvSpPr>
            <a:spLocks noChangeArrowheads="1"/>
          </p:cNvSpPr>
          <p:nvPr/>
        </p:nvSpPr>
        <p:spPr bwMode="auto">
          <a:xfrm>
            <a:off x="3004851" y="81160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6" name="Rectangle 4">
            <a:extLst>
              <a:ext uri="{FF2B5EF4-FFF2-40B4-BE49-F238E27FC236}">
                <a16:creationId xmlns:a16="http://schemas.microsoft.com/office/drawing/2014/main" id="{A0517412-2DC2-48DE-A43C-4AF8F817250D}"/>
              </a:ext>
            </a:extLst>
          </p:cNvPr>
          <p:cNvSpPr>
            <a:spLocks noChangeArrowheads="1"/>
          </p:cNvSpPr>
          <p:nvPr/>
        </p:nvSpPr>
        <p:spPr bwMode="auto">
          <a:xfrm>
            <a:off x="3004851" y="126880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MX"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LISTA DE COTEJO PARA TRABAJO DE INVESTIGACIÓN</a:t>
            </a:r>
            <a:endParaRPr kumimoji="0" lang="es-MX" altLang="es-MX"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326630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D01844C2-F71D-443D-9964-F2B265582B0F}"/>
              </a:ext>
            </a:extLst>
          </p:cNvPr>
          <p:cNvGraphicFramePr>
            <a:graphicFrameLocks noGrp="1"/>
          </p:cNvGraphicFramePr>
          <p:nvPr>
            <p:extLst>
              <p:ext uri="{D42A27DB-BD31-4B8C-83A1-F6EECF244321}">
                <p14:modId xmlns:p14="http://schemas.microsoft.com/office/powerpoint/2010/main" val="3442729615"/>
              </p:ext>
            </p:extLst>
          </p:nvPr>
        </p:nvGraphicFramePr>
        <p:xfrm>
          <a:off x="434715" y="248037"/>
          <a:ext cx="11167673" cy="6331384"/>
        </p:xfrm>
        <a:graphic>
          <a:graphicData uri="http://schemas.openxmlformats.org/drawingml/2006/table">
            <a:tbl>
              <a:tblPr firstRow="1" firstCol="1" bandRow="1">
                <a:tableStyleId>{5940675A-B579-460E-94D1-54222C63F5DA}</a:tableStyleId>
              </a:tblPr>
              <a:tblGrid>
                <a:gridCol w="1439055">
                  <a:extLst>
                    <a:ext uri="{9D8B030D-6E8A-4147-A177-3AD203B41FA5}">
                      <a16:colId xmlns:a16="http://schemas.microsoft.com/office/drawing/2014/main" val="4252835319"/>
                    </a:ext>
                  </a:extLst>
                </a:gridCol>
                <a:gridCol w="5381469">
                  <a:extLst>
                    <a:ext uri="{9D8B030D-6E8A-4147-A177-3AD203B41FA5}">
                      <a16:colId xmlns:a16="http://schemas.microsoft.com/office/drawing/2014/main" val="216461474"/>
                    </a:ext>
                  </a:extLst>
                </a:gridCol>
                <a:gridCol w="1289154">
                  <a:extLst>
                    <a:ext uri="{9D8B030D-6E8A-4147-A177-3AD203B41FA5}">
                      <a16:colId xmlns:a16="http://schemas.microsoft.com/office/drawing/2014/main" val="2387970803"/>
                    </a:ext>
                  </a:extLst>
                </a:gridCol>
                <a:gridCol w="719528">
                  <a:extLst>
                    <a:ext uri="{9D8B030D-6E8A-4147-A177-3AD203B41FA5}">
                      <a16:colId xmlns:a16="http://schemas.microsoft.com/office/drawing/2014/main" val="2858856618"/>
                    </a:ext>
                  </a:extLst>
                </a:gridCol>
                <a:gridCol w="714688">
                  <a:extLst>
                    <a:ext uri="{9D8B030D-6E8A-4147-A177-3AD203B41FA5}">
                      <a16:colId xmlns:a16="http://schemas.microsoft.com/office/drawing/2014/main" val="3849919910"/>
                    </a:ext>
                  </a:extLst>
                </a:gridCol>
                <a:gridCol w="1623779">
                  <a:extLst>
                    <a:ext uri="{9D8B030D-6E8A-4147-A177-3AD203B41FA5}">
                      <a16:colId xmlns:a16="http://schemas.microsoft.com/office/drawing/2014/main" val="3148933707"/>
                    </a:ext>
                  </a:extLst>
                </a:gridCol>
              </a:tblGrid>
              <a:tr h="190547">
                <a:tc rowSpan="2">
                  <a:txBody>
                    <a:bodyPr/>
                    <a:lstStyle/>
                    <a:p>
                      <a:pPr algn="ctr">
                        <a:spcAft>
                          <a:spcPts val="0"/>
                        </a:spcAft>
                      </a:pPr>
                      <a:r>
                        <a:rPr lang="es-ES_tradnl" sz="1400">
                          <a:effectLst/>
                          <a:latin typeface="Cooper Black" panose="0208090404030B020404" pitchFamily="18" charset="0"/>
                        </a:rPr>
                        <a:t>Criterios a evaluar</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rowSpan="2">
                  <a:txBody>
                    <a:bodyPr/>
                    <a:lstStyle/>
                    <a:p>
                      <a:pPr algn="ctr">
                        <a:spcAft>
                          <a:spcPts val="0"/>
                        </a:spcAft>
                      </a:pPr>
                      <a:r>
                        <a:rPr lang="es-ES_tradnl" sz="1400" dirty="0">
                          <a:effectLst/>
                          <a:latin typeface="Cooper Black" panose="0208090404030B020404" pitchFamily="18" charset="0"/>
                        </a:rPr>
                        <a:t>Indicadores</a:t>
                      </a:r>
                      <a:endParaRPr lang="es-MX" sz="1400" dirty="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rowSpan="2">
                  <a:txBody>
                    <a:bodyPr/>
                    <a:lstStyle/>
                    <a:p>
                      <a:pPr algn="ctr">
                        <a:spcAft>
                          <a:spcPts val="0"/>
                        </a:spcAft>
                      </a:pPr>
                      <a:r>
                        <a:rPr lang="es-ES_tradnl" sz="1400">
                          <a:effectLst/>
                          <a:latin typeface="Cooper Black" panose="0208090404030B020404" pitchFamily="18" charset="0"/>
                        </a:rPr>
                        <a:t>Porcentaje</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gridSpan="2">
                  <a:txBody>
                    <a:bodyPr/>
                    <a:lstStyle/>
                    <a:p>
                      <a:pPr algn="ctr">
                        <a:spcAft>
                          <a:spcPts val="0"/>
                        </a:spcAft>
                      </a:pPr>
                      <a:r>
                        <a:rPr lang="es-ES_tradnl" sz="1400">
                          <a:effectLst/>
                          <a:latin typeface="Cooper Black" panose="0208090404030B020404" pitchFamily="18" charset="0"/>
                        </a:rPr>
                        <a:t>Cumple</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hMerge="1">
                  <a:txBody>
                    <a:bodyPr/>
                    <a:lstStyle/>
                    <a:p>
                      <a:endParaRPr lang="es-MX"/>
                    </a:p>
                  </a:txBody>
                  <a:tcPr/>
                </a:tc>
                <a:tc rowSpan="2">
                  <a:txBody>
                    <a:bodyPr/>
                    <a:lstStyle/>
                    <a:p>
                      <a:pPr algn="just">
                        <a:spcAft>
                          <a:spcPts val="0"/>
                        </a:spcAft>
                      </a:pPr>
                      <a:r>
                        <a:rPr lang="es-ES_tradnl" sz="1400">
                          <a:effectLst/>
                          <a:latin typeface="Cooper Black" panose="0208090404030B020404" pitchFamily="18" charset="0"/>
                        </a:rPr>
                        <a:t>Observaciones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extLst>
                  <a:ext uri="{0D108BD9-81ED-4DB2-BD59-A6C34878D82A}">
                    <a16:rowId xmlns:a16="http://schemas.microsoft.com/office/drawing/2014/main" val="1096827143"/>
                  </a:ext>
                </a:extLst>
              </a:tr>
              <a:tr h="190547">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a:spcAft>
                          <a:spcPts val="0"/>
                        </a:spcAft>
                      </a:pPr>
                      <a:r>
                        <a:rPr lang="es-ES_tradnl" sz="1400">
                          <a:effectLst/>
                          <a:latin typeface="Cooper Black" panose="0208090404030B020404" pitchFamily="18" charset="0"/>
                        </a:rPr>
                        <a:t>SI</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ctr">
                        <a:spcAft>
                          <a:spcPts val="0"/>
                        </a:spcAft>
                      </a:pPr>
                      <a:r>
                        <a:rPr lang="es-ES_tradnl" sz="1400">
                          <a:effectLst/>
                          <a:latin typeface="Cooper Black" panose="0208090404030B020404" pitchFamily="18" charset="0"/>
                        </a:rPr>
                        <a:t>NO</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vMerge="1">
                  <a:txBody>
                    <a:bodyPr/>
                    <a:lstStyle/>
                    <a:p>
                      <a:endParaRPr lang="es-MX"/>
                    </a:p>
                  </a:txBody>
                  <a:tcPr/>
                </a:tc>
                <a:extLst>
                  <a:ext uri="{0D108BD9-81ED-4DB2-BD59-A6C34878D82A}">
                    <a16:rowId xmlns:a16="http://schemas.microsoft.com/office/drawing/2014/main" val="3764008257"/>
                  </a:ext>
                </a:extLst>
              </a:tr>
              <a:tr h="571640">
                <a:tc>
                  <a:txBody>
                    <a:bodyPr/>
                    <a:lstStyle/>
                    <a:p>
                      <a:pPr algn="just">
                        <a:spcAft>
                          <a:spcPts val="0"/>
                        </a:spcAft>
                      </a:pPr>
                      <a:r>
                        <a:rPr lang="es-ES_tradnl" sz="1400">
                          <a:effectLst/>
                          <a:latin typeface="Cooper Black" panose="0208090404030B020404" pitchFamily="18" charset="0"/>
                        </a:rPr>
                        <a:t>Presentación</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Entrega de investigación en computadora, ordenada, con buena ortografía, limpia, en hojas tamaño carta y en fólder</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ctr">
                        <a:spcAft>
                          <a:spcPts val="0"/>
                        </a:spcAft>
                      </a:pPr>
                      <a:r>
                        <a:rPr lang="es-ES_tradnl" sz="1400">
                          <a:effectLst/>
                          <a:latin typeface="Cooper Black" panose="0208090404030B020404" pitchFamily="18" charset="0"/>
                        </a:rPr>
                        <a:t>10</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extLst>
                  <a:ext uri="{0D108BD9-81ED-4DB2-BD59-A6C34878D82A}">
                    <a16:rowId xmlns:a16="http://schemas.microsoft.com/office/drawing/2014/main" val="2640670256"/>
                  </a:ext>
                </a:extLst>
              </a:tr>
              <a:tr h="298948">
                <a:tc>
                  <a:txBody>
                    <a:bodyPr/>
                    <a:lstStyle/>
                    <a:p>
                      <a:pPr algn="just">
                        <a:spcAft>
                          <a:spcPts val="0"/>
                        </a:spcAft>
                      </a:pPr>
                      <a:r>
                        <a:rPr lang="es-ES_tradnl" sz="1400">
                          <a:effectLst/>
                          <a:latin typeface="Cooper Black" panose="0208090404030B020404" pitchFamily="18" charset="0"/>
                        </a:rPr>
                        <a:t>Índice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Incluye título, apartados, diagramas, ilustraciones, etc.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ctr">
                        <a:spcAft>
                          <a:spcPts val="0"/>
                        </a:spcAft>
                      </a:pPr>
                      <a:r>
                        <a:rPr lang="es-ES_tradnl" sz="1400">
                          <a:effectLst/>
                          <a:latin typeface="Cooper Black" panose="0208090404030B020404" pitchFamily="18" charset="0"/>
                        </a:rPr>
                        <a:t>5</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extLst>
                  <a:ext uri="{0D108BD9-81ED-4DB2-BD59-A6C34878D82A}">
                    <a16:rowId xmlns:a16="http://schemas.microsoft.com/office/drawing/2014/main" val="1622400864"/>
                  </a:ext>
                </a:extLst>
              </a:tr>
              <a:tr h="448421">
                <a:tc>
                  <a:txBody>
                    <a:bodyPr/>
                    <a:lstStyle/>
                    <a:p>
                      <a:pPr algn="just">
                        <a:spcAft>
                          <a:spcPts val="0"/>
                        </a:spcAft>
                      </a:pPr>
                      <a:r>
                        <a:rPr lang="es-ES_tradnl" sz="1400">
                          <a:effectLst/>
                          <a:latin typeface="Cooper Black" panose="0208090404030B020404" pitchFamily="18" charset="0"/>
                        </a:rPr>
                        <a:t>Resumen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Explica de manera breve  el contenido del trabajo, el planteamiento del problema, el método y sus resultados.</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ctr">
                        <a:spcAft>
                          <a:spcPts val="0"/>
                        </a:spcAft>
                      </a:pPr>
                      <a:r>
                        <a:rPr lang="es-ES_tradnl" sz="1400">
                          <a:effectLst/>
                          <a:latin typeface="Cooper Black" panose="0208090404030B020404" pitchFamily="18" charset="0"/>
                        </a:rPr>
                        <a:t>5</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extLst>
                  <a:ext uri="{0D108BD9-81ED-4DB2-BD59-A6C34878D82A}">
                    <a16:rowId xmlns:a16="http://schemas.microsoft.com/office/drawing/2014/main" val="933191583"/>
                  </a:ext>
                </a:extLst>
              </a:tr>
              <a:tr h="762186">
                <a:tc>
                  <a:txBody>
                    <a:bodyPr/>
                    <a:lstStyle/>
                    <a:p>
                      <a:pPr algn="just">
                        <a:spcAft>
                          <a:spcPts val="0"/>
                        </a:spcAft>
                      </a:pPr>
                      <a:r>
                        <a:rPr lang="es-ES_tradnl" sz="1400">
                          <a:effectLst/>
                          <a:latin typeface="Cooper Black" panose="0208090404030B020404" pitchFamily="18" charset="0"/>
                        </a:rPr>
                        <a:t>Introducción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Comprende los antecedentes en forma breve de los objetivos y preguntas de investigación, su justificación, el contexto, los temas más importantes y los términos en que se realizó el estudio.</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ctr">
                        <a:spcAft>
                          <a:spcPts val="0"/>
                        </a:spcAft>
                      </a:pPr>
                      <a:r>
                        <a:rPr lang="es-ES_tradnl" sz="1400">
                          <a:effectLst/>
                          <a:latin typeface="Cooper Black" panose="0208090404030B020404" pitchFamily="18" charset="0"/>
                        </a:rPr>
                        <a:t>10</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extLst>
                  <a:ext uri="{0D108BD9-81ED-4DB2-BD59-A6C34878D82A}">
                    <a16:rowId xmlns:a16="http://schemas.microsoft.com/office/drawing/2014/main" val="1578451167"/>
                  </a:ext>
                </a:extLst>
              </a:tr>
              <a:tr h="571640">
                <a:tc>
                  <a:txBody>
                    <a:bodyPr/>
                    <a:lstStyle/>
                    <a:p>
                      <a:pPr algn="just">
                        <a:spcAft>
                          <a:spcPts val="0"/>
                        </a:spcAft>
                      </a:pPr>
                      <a:r>
                        <a:rPr lang="es-ES_tradnl" sz="1400">
                          <a:effectLst/>
                          <a:latin typeface="Cooper Black" panose="0208090404030B020404" pitchFamily="18" charset="0"/>
                        </a:rPr>
                        <a:t>Marco teórico</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Plantea el marco teórico y explica las teorías y estudios iniciales que se relacionaron con el planteamiento de la investigación.</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ctr">
                        <a:spcAft>
                          <a:spcPts val="0"/>
                        </a:spcAft>
                      </a:pPr>
                      <a:r>
                        <a:rPr lang="es-ES_tradnl" sz="1400">
                          <a:effectLst/>
                          <a:latin typeface="Cooper Black" panose="0208090404030B020404" pitchFamily="18" charset="0"/>
                        </a:rPr>
                        <a:t>10</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extLst>
                  <a:ext uri="{0D108BD9-81ED-4DB2-BD59-A6C34878D82A}">
                    <a16:rowId xmlns:a16="http://schemas.microsoft.com/office/drawing/2014/main" val="3929381968"/>
                  </a:ext>
                </a:extLst>
              </a:tr>
              <a:tr h="190547">
                <a:tc>
                  <a:txBody>
                    <a:bodyPr/>
                    <a:lstStyle/>
                    <a:p>
                      <a:pPr algn="just">
                        <a:spcAft>
                          <a:spcPts val="0"/>
                        </a:spcAft>
                      </a:pPr>
                      <a:r>
                        <a:rPr lang="es-ES_tradnl" sz="1400">
                          <a:effectLst/>
                          <a:latin typeface="Cooper Black" panose="0208090404030B020404" pitchFamily="18" charset="0"/>
                        </a:rPr>
                        <a:t>Desarrollo</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Reúne , ordena y presenta los datos obtenidos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ctr">
                        <a:spcAft>
                          <a:spcPts val="0"/>
                        </a:spcAft>
                      </a:pPr>
                      <a:r>
                        <a:rPr lang="es-ES_tradnl" sz="1400">
                          <a:effectLst/>
                          <a:latin typeface="Cooper Black" panose="0208090404030B020404" pitchFamily="18" charset="0"/>
                        </a:rPr>
                        <a:t>15</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dirty="0">
                          <a:effectLst/>
                          <a:latin typeface="Cooper Black" panose="0208090404030B020404" pitchFamily="18" charset="0"/>
                        </a:rPr>
                        <a:t> </a:t>
                      </a:r>
                      <a:endParaRPr lang="es-MX" sz="1400" dirty="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extLst>
                  <a:ext uri="{0D108BD9-81ED-4DB2-BD59-A6C34878D82A}">
                    <a16:rowId xmlns:a16="http://schemas.microsoft.com/office/drawing/2014/main" val="3945672632"/>
                  </a:ext>
                </a:extLst>
              </a:tr>
              <a:tr h="381093">
                <a:tc>
                  <a:txBody>
                    <a:bodyPr/>
                    <a:lstStyle/>
                    <a:p>
                      <a:pPr algn="just">
                        <a:spcAft>
                          <a:spcPts val="0"/>
                        </a:spcAft>
                      </a:pPr>
                      <a:r>
                        <a:rPr lang="es-ES_tradnl" sz="1400">
                          <a:effectLst/>
                          <a:latin typeface="Cooper Black" panose="0208090404030B020404" pitchFamily="18" charset="0"/>
                        </a:rPr>
                        <a:t>Conclusión</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Deduce el resultado de los elementos estudiados a partir del problema planteado</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ctr">
                        <a:spcAft>
                          <a:spcPts val="0"/>
                        </a:spcAft>
                      </a:pPr>
                      <a:r>
                        <a:rPr lang="es-ES_tradnl" sz="1400">
                          <a:effectLst/>
                          <a:latin typeface="Cooper Black" panose="0208090404030B020404" pitchFamily="18" charset="0"/>
                        </a:rPr>
                        <a:t>15</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extLst>
                  <a:ext uri="{0D108BD9-81ED-4DB2-BD59-A6C34878D82A}">
                    <a16:rowId xmlns:a16="http://schemas.microsoft.com/office/drawing/2014/main" val="3473480773"/>
                  </a:ext>
                </a:extLst>
              </a:tr>
              <a:tr h="571640">
                <a:tc>
                  <a:txBody>
                    <a:bodyPr/>
                    <a:lstStyle/>
                    <a:p>
                      <a:pPr algn="just">
                        <a:spcAft>
                          <a:spcPts val="0"/>
                        </a:spcAft>
                      </a:pPr>
                      <a:r>
                        <a:rPr lang="es-ES_tradnl" sz="1400">
                          <a:effectLst/>
                          <a:latin typeface="Cooper Black" panose="0208090404030B020404" pitchFamily="18" charset="0"/>
                        </a:rPr>
                        <a:t>Referencias bibliográficas</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Utiliza fuentes de información y cita textos  actualizados u/o páginas electrónicas pertinentes en calidad y contenido de acuerdo al tema.</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ctr">
                        <a:spcAft>
                          <a:spcPts val="0"/>
                        </a:spcAft>
                      </a:pPr>
                      <a:r>
                        <a:rPr lang="es-ES_tradnl" sz="1400">
                          <a:effectLst/>
                          <a:latin typeface="Cooper Black" panose="0208090404030B020404" pitchFamily="18" charset="0"/>
                        </a:rPr>
                        <a:t>10</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extLst>
                  <a:ext uri="{0D108BD9-81ED-4DB2-BD59-A6C34878D82A}">
                    <a16:rowId xmlns:a16="http://schemas.microsoft.com/office/drawing/2014/main" val="152433528"/>
                  </a:ext>
                </a:extLst>
              </a:tr>
              <a:tr h="190547">
                <a:tc gridSpan="5">
                  <a:txBody>
                    <a:bodyPr/>
                    <a:lstStyle/>
                    <a:p>
                      <a:pPr algn="just">
                        <a:spcAft>
                          <a:spcPts val="0"/>
                        </a:spcAft>
                      </a:pPr>
                      <a:r>
                        <a:rPr lang="es-ES_tradnl" sz="1400">
                          <a:effectLst/>
                          <a:latin typeface="Cooper Black" panose="0208090404030B020404" pitchFamily="18" charset="0"/>
                        </a:rPr>
                        <a:t>TOTAL DE PORCENTAJE</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just">
                        <a:spcAft>
                          <a:spcPts val="0"/>
                        </a:spcAft>
                      </a:pPr>
                      <a:r>
                        <a:rPr lang="es-ES_tradnl" sz="1400">
                          <a:effectLst/>
                          <a:latin typeface="Cooper Black" panose="0208090404030B020404" pitchFamily="18" charset="0"/>
                        </a:rPr>
                        <a:t> </a:t>
                      </a:r>
                      <a:endParaRPr lang="es-MX" sz="140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extLst>
                  <a:ext uri="{0D108BD9-81ED-4DB2-BD59-A6C34878D82A}">
                    <a16:rowId xmlns:a16="http://schemas.microsoft.com/office/drawing/2014/main" val="2569344822"/>
                  </a:ext>
                </a:extLst>
              </a:tr>
              <a:tr h="1530175">
                <a:tc gridSpan="5">
                  <a:txBody>
                    <a:bodyPr/>
                    <a:lstStyle/>
                    <a:p>
                      <a:pPr algn="just">
                        <a:spcAft>
                          <a:spcPts val="0"/>
                        </a:spcAft>
                      </a:pPr>
                      <a:r>
                        <a:rPr lang="es-ES_tradnl" sz="1400" dirty="0">
                          <a:effectLst/>
                          <a:latin typeface="Cooper Black" panose="0208090404030B020404" pitchFamily="18" charset="0"/>
                        </a:rPr>
                        <a:t>OBSERVACIONES:</a:t>
                      </a:r>
                      <a:endParaRPr lang="es-MX" sz="1400" dirty="0">
                        <a:effectLst/>
                        <a:latin typeface="Cooper Black" panose="0208090404030B020404" pitchFamily="18" charset="0"/>
                      </a:endParaRPr>
                    </a:p>
                    <a:p>
                      <a:pPr algn="just">
                        <a:spcAft>
                          <a:spcPts val="0"/>
                        </a:spcAft>
                      </a:pPr>
                      <a:r>
                        <a:rPr lang="es-ES_tradnl" sz="1400" dirty="0">
                          <a:effectLst/>
                          <a:latin typeface="Cooper Black" panose="0208090404030B020404" pitchFamily="18" charset="0"/>
                        </a:rPr>
                        <a:t> </a:t>
                      </a:r>
                      <a:endParaRPr lang="es-MX" sz="1400" dirty="0">
                        <a:effectLst/>
                        <a:latin typeface="Cooper Black" panose="0208090404030B020404" pitchFamily="18" charset="0"/>
                      </a:endParaRPr>
                    </a:p>
                    <a:p>
                      <a:pPr algn="just">
                        <a:spcAft>
                          <a:spcPts val="0"/>
                        </a:spcAft>
                      </a:pPr>
                      <a:r>
                        <a:rPr lang="es-ES_tradnl" sz="1400" dirty="0">
                          <a:effectLst/>
                          <a:latin typeface="Cooper Black" panose="0208090404030B020404" pitchFamily="18" charset="0"/>
                        </a:rPr>
                        <a:t> </a:t>
                      </a:r>
                      <a:endParaRPr lang="es-MX" sz="1400" dirty="0">
                        <a:effectLst/>
                        <a:latin typeface="Cooper Black" panose="0208090404030B020404" pitchFamily="18" charset="0"/>
                      </a:endParaRPr>
                    </a:p>
                    <a:p>
                      <a:pPr algn="just">
                        <a:spcAft>
                          <a:spcPts val="0"/>
                        </a:spcAft>
                      </a:pPr>
                      <a:r>
                        <a:rPr lang="es-ES_tradnl" sz="1400" dirty="0">
                          <a:effectLst/>
                          <a:latin typeface="Cooper Black" panose="0208090404030B020404" pitchFamily="18" charset="0"/>
                        </a:rPr>
                        <a:t> </a:t>
                      </a:r>
                      <a:endParaRPr lang="es-MX" sz="1400" dirty="0">
                        <a:effectLst/>
                        <a:latin typeface="Cooper Black" panose="0208090404030B020404" pitchFamily="18" charset="0"/>
                      </a:endParaRPr>
                    </a:p>
                    <a:p>
                      <a:pPr algn="just">
                        <a:spcAft>
                          <a:spcPts val="0"/>
                        </a:spcAft>
                      </a:pPr>
                      <a:r>
                        <a:rPr lang="es-ES_tradnl" sz="1400" dirty="0">
                          <a:effectLst/>
                          <a:latin typeface="Cooper Black" panose="0208090404030B020404" pitchFamily="18" charset="0"/>
                        </a:rPr>
                        <a:t> </a:t>
                      </a:r>
                      <a:endParaRPr lang="es-MX" sz="1400" dirty="0">
                        <a:effectLst/>
                        <a:latin typeface="Cooper Black" panose="0208090404030B020404" pitchFamily="18" charset="0"/>
                      </a:endParaRPr>
                    </a:p>
                    <a:p>
                      <a:pPr algn="just">
                        <a:spcAft>
                          <a:spcPts val="0"/>
                        </a:spcAft>
                      </a:pPr>
                      <a:r>
                        <a:rPr lang="es-ES_tradnl" sz="1400" dirty="0">
                          <a:effectLst/>
                          <a:latin typeface="Cooper Black" panose="0208090404030B020404" pitchFamily="18" charset="0"/>
                        </a:rPr>
                        <a:t> </a:t>
                      </a:r>
                      <a:endParaRPr lang="es-MX" sz="1400" dirty="0">
                        <a:effectLst/>
                        <a:latin typeface="Cooper Black" panose="0208090404030B020404" pitchFamily="18" charset="0"/>
                      </a:endParaRPr>
                    </a:p>
                    <a:p>
                      <a:pPr algn="just">
                        <a:spcAft>
                          <a:spcPts val="0"/>
                        </a:spcAft>
                      </a:pPr>
                      <a:r>
                        <a:rPr lang="es-ES_tradnl" sz="1400" dirty="0">
                          <a:effectLst/>
                          <a:latin typeface="Cooper Black" panose="0208090404030B020404" pitchFamily="18" charset="0"/>
                        </a:rPr>
                        <a:t> </a:t>
                      </a:r>
                      <a:endParaRPr lang="es-MX" sz="1400" dirty="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just">
                        <a:spcAft>
                          <a:spcPts val="0"/>
                        </a:spcAft>
                      </a:pPr>
                      <a:r>
                        <a:rPr lang="es-ES_tradnl" sz="1400" dirty="0">
                          <a:effectLst/>
                          <a:latin typeface="Cooper Black" panose="0208090404030B020404" pitchFamily="18" charset="0"/>
                        </a:rPr>
                        <a:t> </a:t>
                      </a:r>
                      <a:endParaRPr lang="es-MX" sz="1400" dirty="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50006" marR="50006" marT="0" marB="0"/>
                </a:tc>
                <a:extLst>
                  <a:ext uri="{0D108BD9-81ED-4DB2-BD59-A6C34878D82A}">
                    <a16:rowId xmlns:a16="http://schemas.microsoft.com/office/drawing/2014/main" val="813663795"/>
                  </a:ext>
                </a:extLst>
              </a:tr>
            </a:tbl>
          </a:graphicData>
        </a:graphic>
      </p:graphicFrame>
    </p:spTree>
    <p:extLst>
      <p:ext uri="{BB962C8B-B14F-4D97-AF65-F5344CB8AC3E}">
        <p14:creationId xmlns:p14="http://schemas.microsoft.com/office/powerpoint/2010/main" val="42216528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a:extLst>
              <a:ext uri="{FF2B5EF4-FFF2-40B4-BE49-F238E27FC236}">
                <a16:creationId xmlns:a16="http://schemas.microsoft.com/office/drawing/2014/main" id="{974F7FB3-B802-49F9-A84A-3FDD6D91A85F}"/>
              </a:ext>
            </a:extLst>
          </p:cNvPr>
          <p:cNvGraphicFramePr>
            <a:graphicFrameLocks noGrp="1"/>
          </p:cNvGraphicFramePr>
          <p:nvPr>
            <p:extLst>
              <p:ext uri="{D42A27DB-BD31-4B8C-83A1-F6EECF244321}">
                <p14:modId xmlns:p14="http://schemas.microsoft.com/office/powerpoint/2010/main" val="2940028105"/>
              </p:ext>
            </p:extLst>
          </p:nvPr>
        </p:nvGraphicFramePr>
        <p:xfrm>
          <a:off x="576263" y="653940"/>
          <a:ext cx="10807907" cy="3333443"/>
        </p:xfrm>
        <a:graphic>
          <a:graphicData uri="http://schemas.openxmlformats.org/drawingml/2006/table">
            <a:tbl>
              <a:tblPr firstRow="1" firstCol="1" bandRow="1">
                <a:tableStyleId>{5940675A-B579-460E-94D1-54222C63F5DA}</a:tableStyleId>
              </a:tblPr>
              <a:tblGrid>
                <a:gridCol w="1132544">
                  <a:extLst>
                    <a:ext uri="{9D8B030D-6E8A-4147-A177-3AD203B41FA5}">
                      <a16:colId xmlns:a16="http://schemas.microsoft.com/office/drawing/2014/main" val="1706084052"/>
                    </a:ext>
                  </a:extLst>
                </a:gridCol>
                <a:gridCol w="8493577">
                  <a:extLst>
                    <a:ext uri="{9D8B030D-6E8A-4147-A177-3AD203B41FA5}">
                      <a16:colId xmlns:a16="http://schemas.microsoft.com/office/drawing/2014/main" val="1259682610"/>
                    </a:ext>
                  </a:extLst>
                </a:gridCol>
                <a:gridCol w="1181786">
                  <a:extLst>
                    <a:ext uri="{9D8B030D-6E8A-4147-A177-3AD203B41FA5}">
                      <a16:colId xmlns:a16="http://schemas.microsoft.com/office/drawing/2014/main" val="3630937289"/>
                    </a:ext>
                  </a:extLst>
                </a:gridCol>
              </a:tblGrid>
              <a:tr h="3333443">
                <a:tc>
                  <a:txBody>
                    <a:bodyPr/>
                    <a:lstStyle/>
                    <a:p>
                      <a:pPr>
                        <a:spcAft>
                          <a:spcPts val="0"/>
                        </a:spcAft>
                      </a:pPr>
                      <a:r>
                        <a:rPr lang="es-ES_tradnl" sz="1200">
                          <a:effectLst/>
                        </a:rPr>
                        <a:t> </a:t>
                      </a:r>
                      <a:endParaRPr lang="es-MX" sz="1200">
                        <a:effectLst/>
                      </a:endParaRPr>
                    </a:p>
                    <a:p>
                      <a:pPr>
                        <a:spcAft>
                          <a:spcPts val="0"/>
                        </a:spcAft>
                      </a:pPr>
                      <a:r>
                        <a:rPr lang="es-ES_tradnl" sz="800">
                          <a:effectLst/>
                        </a:rPr>
                        <a:t> </a:t>
                      </a:r>
                      <a:endParaRPr lang="es-MX" sz="1200">
                        <a:effectLst/>
                      </a:endParaRPr>
                    </a:p>
                    <a:p>
                      <a:pPr>
                        <a:spcAft>
                          <a:spcPts val="0"/>
                        </a:spcAft>
                      </a:pPr>
                      <a:r>
                        <a:rPr lang="es-ES_tradnl" sz="800">
                          <a:effectLst/>
                        </a:rPr>
                        <a:t> </a:t>
                      </a:r>
                      <a:endParaRPr lang="es-MX" sz="1200">
                        <a:effectLst/>
                      </a:endParaRPr>
                    </a:p>
                    <a:p>
                      <a:pPr>
                        <a:spcAft>
                          <a:spcPts val="0"/>
                        </a:spcAft>
                      </a:pPr>
                      <a:r>
                        <a:rPr lang="es-ES_tradnl" sz="800">
                          <a:effectLst/>
                        </a:rPr>
                        <a:t> </a:t>
                      </a:r>
                      <a:endParaRPr lang="es-MX"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S_tradnl" sz="1800" dirty="0">
                          <a:effectLst/>
                          <a:latin typeface="Cooper Black" panose="0208090404030B020404" pitchFamily="18" charset="0"/>
                        </a:rPr>
                        <a:t>ESCUELA PREPARATORIA MANUELA CATAÑO</a:t>
                      </a:r>
                    </a:p>
                    <a:p>
                      <a:pPr algn="ctr">
                        <a:spcAft>
                          <a:spcPts val="0"/>
                        </a:spcAft>
                      </a:pPr>
                      <a:endParaRPr lang="es-MX" sz="1800" dirty="0">
                        <a:effectLst/>
                        <a:latin typeface="Cooper Black" panose="0208090404030B020404" pitchFamily="18" charset="0"/>
                      </a:endParaRPr>
                    </a:p>
                    <a:p>
                      <a:pPr algn="ctr">
                        <a:spcAft>
                          <a:spcPts val="0"/>
                        </a:spcAft>
                      </a:pPr>
                      <a:r>
                        <a:rPr lang="es-ES_tradnl" sz="1800" dirty="0">
                          <a:effectLst/>
                          <a:latin typeface="Cooper Black" panose="0208090404030B020404" pitchFamily="18" charset="0"/>
                        </a:rPr>
                        <a:t>RÚBRICA DE AUTOEVALUACIÓN</a:t>
                      </a:r>
                      <a:endParaRPr lang="es-MX" sz="1800" dirty="0">
                        <a:effectLst/>
                        <a:latin typeface="Cooper Black" panose="0208090404030B020404" pitchFamily="18" charset="0"/>
                      </a:endParaRPr>
                    </a:p>
                    <a:p>
                      <a:pPr>
                        <a:spcAft>
                          <a:spcPts val="0"/>
                        </a:spcAft>
                      </a:pPr>
                      <a:endParaRPr lang="es-ES_tradnl" sz="1800" dirty="0">
                        <a:effectLst/>
                        <a:latin typeface="Cooper Black" panose="0208090404030B020404" pitchFamily="18" charset="0"/>
                      </a:endParaRPr>
                    </a:p>
                    <a:p>
                      <a:pPr>
                        <a:spcAft>
                          <a:spcPts val="0"/>
                        </a:spcAft>
                      </a:pPr>
                      <a:r>
                        <a:rPr lang="es-ES_tradnl" sz="1800" dirty="0">
                          <a:effectLst/>
                          <a:latin typeface="Cooper Black" panose="0208090404030B020404" pitchFamily="18" charset="0"/>
                        </a:rPr>
                        <a:t>Nombre del proyecto __________________________________________________</a:t>
                      </a:r>
                    </a:p>
                    <a:p>
                      <a:pPr>
                        <a:spcAft>
                          <a:spcPts val="0"/>
                        </a:spcAft>
                      </a:pPr>
                      <a:endParaRPr lang="es-MX" sz="1800" dirty="0">
                        <a:effectLst/>
                        <a:latin typeface="Cooper Black" panose="0208090404030B020404" pitchFamily="18" charset="0"/>
                      </a:endParaRPr>
                    </a:p>
                    <a:p>
                      <a:pPr>
                        <a:spcAft>
                          <a:spcPts val="0"/>
                        </a:spcAft>
                      </a:pPr>
                      <a:r>
                        <a:rPr lang="es-ES_tradnl" sz="1800" dirty="0">
                          <a:effectLst/>
                          <a:latin typeface="Cooper Black" panose="0208090404030B020404" pitchFamily="18" charset="0"/>
                        </a:rPr>
                        <a:t>Bitácora interdisciplinaria alumno/a __________________________________</a:t>
                      </a:r>
                      <a:endParaRPr lang="es-MX" sz="1800" dirty="0">
                        <a:effectLst/>
                        <a:latin typeface="Cooper Black" panose="0208090404030B020404" pitchFamily="18" charset="0"/>
                      </a:endParaRPr>
                    </a:p>
                    <a:p>
                      <a:pPr>
                        <a:spcAft>
                          <a:spcPts val="0"/>
                        </a:spcAft>
                      </a:pPr>
                      <a:endParaRPr lang="es-ES_tradnl" sz="1800" dirty="0">
                        <a:effectLst/>
                        <a:latin typeface="Cooper Black" panose="0208090404030B020404" pitchFamily="18" charset="0"/>
                      </a:endParaRPr>
                    </a:p>
                    <a:p>
                      <a:pPr>
                        <a:spcAft>
                          <a:spcPts val="0"/>
                        </a:spcAft>
                      </a:pPr>
                      <a:r>
                        <a:rPr lang="es-ES_tradnl" sz="1800" dirty="0">
                          <a:effectLst/>
                          <a:latin typeface="Cooper Black" panose="0208090404030B020404" pitchFamily="18" charset="0"/>
                        </a:rPr>
                        <a:t>Puntos________                  Grado ___________                             Grupo  _____	</a:t>
                      </a:r>
                      <a:endParaRPr lang="es-MX" sz="1800" dirty="0">
                        <a:effectLst/>
                        <a:latin typeface="Cooper Black" panose="0208090404030B020404" pitchFamily="18" charset="0"/>
                      </a:endParaRPr>
                    </a:p>
                    <a:p>
                      <a:pPr>
                        <a:spcAft>
                          <a:spcPts val="0"/>
                        </a:spcAft>
                      </a:pPr>
                      <a:endParaRPr lang="es-ES_tradnl" sz="1800" dirty="0">
                        <a:effectLst/>
                        <a:latin typeface="Cooper Black" panose="0208090404030B020404" pitchFamily="18" charset="0"/>
                      </a:endParaRPr>
                    </a:p>
                    <a:p>
                      <a:pPr>
                        <a:spcAft>
                          <a:spcPts val="0"/>
                        </a:spcAft>
                      </a:pPr>
                      <a:r>
                        <a:rPr lang="es-ES_tradnl" sz="1800" dirty="0">
                          <a:effectLst/>
                          <a:latin typeface="Cooper Black" panose="0208090404030B020404" pitchFamily="18" charset="0"/>
                        </a:rPr>
                        <a:t>Nombre del profesor/a ________________________________________________</a:t>
                      </a:r>
                      <a:endParaRPr lang="es-MX" sz="1800" dirty="0">
                        <a:effectLst/>
                        <a:latin typeface="Cooper Black" panose="0208090404030B0204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endParaRPr lang="es-ES_tradnl" sz="1200" dirty="0">
                        <a:effectLst/>
                      </a:endParaRPr>
                    </a:p>
                    <a:p>
                      <a:pPr>
                        <a:spcAft>
                          <a:spcPts val="0"/>
                        </a:spcAft>
                      </a:pPr>
                      <a:r>
                        <a:rPr lang="es-ES_tradnl" sz="800" dirty="0">
                          <a:effectLst/>
                        </a:rPr>
                        <a:t> </a:t>
                      </a:r>
                      <a:endParaRPr lang="es-MX" sz="1200" dirty="0">
                        <a:effectLst/>
                      </a:endParaRPr>
                    </a:p>
                    <a:p>
                      <a:pPr>
                        <a:spcAft>
                          <a:spcPts val="0"/>
                        </a:spcAft>
                      </a:pPr>
                      <a:r>
                        <a:rPr lang="es-ES_tradnl" sz="800" dirty="0">
                          <a:effectLst/>
                        </a:rPr>
                        <a:t> </a:t>
                      </a:r>
                      <a:endParaRPr lang="es-MX" sz="1200" dirty="0">
                        <a:effectLst/>
                      </a:endParaRPr>
                    </a:p>
                    <a:p>
                      <a:pPr>
                        <a:spcAft>
                          <a:spcPts val="0"/>
                        </a:spcAft>
                      </a:pPr>
                      <a:r>
                        <a:rPr lang="es-ES_tradnl" sz="800" dirty="0">
                          <a:effectLst/>
                        </a:rPr>
                        <a:t> </a:t>
                      </a:r>
                      <a:endParaRPr lang="es-MX" sz="1200" dirty="0">
                        <a:effectLst/>
                      </a:endParaRPr>
                    </a:p>
                    <a:p>
                      <a:pPr>
                        <a:spcAft>
                          <a:spcPts val="0"/>
                        </a:spcAft>
                      </a:pPr>
                      <a:r>
                        <a:rPr lang="es-ES_tradnl" sz="800" dirty="0">
                          <a:effectLst/>
                        </a:rPr>
                        <a:t> </a:t>
                      </a:r>
                      <a:endParaRPr lang="es-MX" sz="1200" dirty="0">
                        <a:effectLst/>
                      </a:endParaRPr>
                    </a:p>
                    <a:p>
                      <a:pPr>
                        <a:spcAft>
                          <a:spcPts val="0"/>
                        </a:spcAft>
                      </a:pPr>
                      <a:r>
                        <a:rPr lang="es-ES_tradnl" sz="800" dirty="0">
                          <a:effectLst/>
                        </a:rPr>
                        <a:t> </a:t>
                      </a:r>
                      <a:endParaRPr lang="es-MX"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17863849"/>
                  </a:ext>
                </a:extLst>
              </a:tr>
            </a:tbl>
          </a:graphicData>
        </a:graphic>
      </p:graphicFrame>
      <p:pic>
        <p:nvPicPr>
          <p:cNvPr id="12292" name="0 Imagen">
            <a:extLst>
              <a:ext uri="{FF2B5EF4-FFF2-40B4-BE49-F238E27FC236}">
                <a16:creationId xmlns:a16="http://schemas.microsoft.com/office/drawing/2014/main" id="{D871C24B-F18D-48B9-BDAA-C256F0524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731"/>
          <a:stretch>
            <a:fillRect/>
          </a:stretch>
        </p:blipFill>
        <p:spPr bwMode="auto">
          <a:xfrm>
            <a:off x="10309889" y="765888"/>
            <a:ext cx="577850" cy="619125"/>
          </a:xfrm>
          <a:prstGeom prst="rect">
            <a:avLst/>
          </a:prstGeom>
          <a:noFill/>
          <a:extLst>
            <a:ext uri="{909E8E84-426E-40DD-AFC4-6F175D3DCCD1}">
              <a14:hiddenFill xmlns:a14="http://schemas.microsoft.com/office/drawing/2010/main">
                <a:solidFill>
                  <a:srgbClr val="FFFFFF"/>
                </a:solidFill>
              </a14:hiddenFill>
            </a:ext>
          </a:extLst>
        </p:spPr>
      </p:pic>
      <p:pic>
        <p:nvPicPr>
          <p:cNvPr id="12293" name="Imagen 5">
            <a:extLst>
              <a:ext uri="{FF2B5EF4-FFF2-40B4-BE49-F238E27FC236}">
                <a16:creationId xmlns:a16="http://schemas.microsoft.com/office/drawing/2014/main" id="{B1555146-7E51-4FB6-A24D-DB42F263A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51" y="843530"/>
            <a:ext cx="6477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59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0C3ABFE5-65DD-41B8-851A-A676FEFD894E}"/>
              </a:ext>
            </a:extLst>
          </p:cNvPr>
          <p:cNvSpPr txBox="1"/>
          <p:nvPr/>
        </p:nvSpPr>
        <p:spPr>
          <a:xfrm>
            <a:off x="2158584" y="251239"/>
            <a:ext cx="6160957" cy="369332"/>
          </a:xfrm>
          <a:prstGeom prst="rect">
            <a:avLst/>
          </a:prstGeom>
          <a:noFill/>
        </p:spPr>
        <p:txBody>
          <a:bodyPr wrap="square" rtlCol="0">
            <a:spAutoFit/>
          </a:bodyPr>
          <a:lstStyle/>
          <a:p>
            <a:pPr algn="ctr"/>
            <a:r>
              <a:rPr lang="es-MX" dirty="0">
                <a:latin typeface="Cooper Black" panose="0208090404030B020404" pitchFamily="18" charset="0"/>
              </a:rPr>
              <a:t>PLANEACIÓN GENERAL</a:t>
            </a:r>
          </a:p>
        </p:txBody>
      </p:sp>
      <p:graphicFrame>
        <p:nvGraphicFramePr>
          <p:cNvPr id="10" name="Tabla 9">
            <a:extLst>
              <a:ext uri="{FF2B5EF4-FFF2-40B4-BE49-F238E27FC236}">
                <a16:creationId xmlns:a16="http://schemas.microsoft.com/office/drawing/2014/main" id="{B3669593-9B16-462E-BEE9-65284716B3E3}"/>
              </a:ext>
            </a:extLst>
          </p:cNvPr>
          <p:cNvGraphicFramePr>
            <a:graphicFrameLocks noGrp="1"/>
          </p:cNvGraphicFramePr>
          <p:nvPr>
            <p:extLst>
              <p:ext uri="{D42A27DB-BD31-4B8C-83A1-F6EECF244321}">
                <p14:modId xmlns:p14="http://schemas.microsoft.com/office/powerpoint/2010/main" val="1600312056"/>
              </p:ext>
            </p:extLst>
          </p:nvPr>
        </p:nvGraphicFramePr>
        <p:xfrm>
          <a:off x="539645" y="770392"/>
          <a:ext cx="10897850" cy="370840"/>
        </p:xfrm>
        <a:graphic>
          <a:graphicData uri="http://schemas.openxmlformats.org/drawingml/2006/table">
            <a:tbl>
              <a:tblPr firstRow="1" bandRow="1">
                <a:tableStyleId>{5940675A-B579-460E-94D1-54222C63F5DA}</a:tableStyleId>
              </a:tblPr>
              <a:tblGrid>
                <a:gridCol w="2179570">
                  <a:extLst>
                    <a:ext uri="{9D8B030D-6E8A-4147-A177-3AD203B41FA5}">
                      <a16:colId xmlns:a16="http://schemas.microsoft.com/office/drawing/2014/main" val="3171226191"/>
                    </a:ext>
                  </a:extLst>
                </a:gridCol>
                <a:gridCol w="2179570">
                  <a:extLst>
                    <a:ext uri="{9D8B030D-6E8A-4147-A177-3AD203B41FA5}">
                      <a16:colId xmlns:a16="http://schemas.microsoft.com/office/drawing/2014/main" val="3361791353"/>
                    </a:ext>
                  </a:extLst>
                </a:gridCol>
                <a:gridCol w="2179570">
                  <a:extLst>
                    <a:ext uri="{9D8B030D-6E8A-4147-A177-3AD203B41FA5}">
                      <a16:colId xmlns:a16="http://schemas.microsoft.com/office/drawing/2014/main" val="1736822"/>
                    </a:ext>
                  </a:extLst>
                </a:gridCol>
                <a:gridCol w="2179570">
                  <a:extLst>
                    <a:ext uri="{9D8B030D-6E8A-4147-A177-3AD203B41FA5}">
                      <a16:colId xmlns:a16="http://schemas.microsoft.com/office/drawing/2014/main" val="3032059200"/>
                    </a:ext>
                  </a:extLst>
                </a:gridCol>
                <a:gridCol w="2179570">
                  <a:extLst>
                    <a:ext uri="{9D8B030D-6E8A-4147-A177-3AD203B41FA5}">
                      <a16:colId xmlns:a16="http://schemas.microsoft.com/office/drawing/2014/main" val="2733528548"/>
                    </a:ext>
                  </a:extLst>
                </a:gridCol>
              </a:tblGrid>
              <a:tr h="370840">
                <a:tc>
                  <a:txBody>
                    <a:bodyPr/>
                    <a:lstStyle/>
                    <a:p>
                      <a:pPr algn="ctr"/>
                      <a:r>
                        <a:rPr lang="es-MX" sz="1600" dirty="0">
                          <a:latin typeface="Cooper Black" panose="0208090404030B020404" pitchFamily="18" charset="0"/>
                        </a:rPr>
                        <a:t>Ciclo escolar</a:t>
                      </a:r>
                    </a:p>
                  </a:txBody>
                  <a:tcPr/>
                </a:tc>
                <a:tc>
                  <a:txBody>
                    <a:bodyPr/>
                    <a:lstStyle/>
                    <a:p>
                      <a:pPr algn="ctr"/>
                      <a:r>
                        <a:rPr lang="es-MX" sz="1600" dirty="0">
                          <a:latin typeface="Cooper Black" panose="0208090404030B020404" pitchFamily="18" charset="0"/>
                        </a:rPr>
                        <a:t>Grado</a:t>
                      </a:r>
                    </a:p>
                  </a:txBody>
                  <a:tcPr/>
                </a:tc>
                <a:tc>
                  <a:txBody>
                    <a:bodyPr/>
                    <a:lstStyle/>
                    <a:p>
                      <a:pPr algn="ctr"/>
                      <a:r>
                        <a:rPr lang="es-MX" sz="1600" dirty="0">
                          <a:latin typeface="Cooper Black" panose="0208090404030B020404" pitchFamily="18" charset="0"/>
                        </a:rPr>
                        <a:t>Fecha de inicio</a:t>
                      </a:r>
                    </a:p>
                  </a:txBody>
                  <a:tcPr/>
                </a:tc>
                <a:tc>
                  <a:txBody>
                    <a:bodyPr/>
                    <a:lstStyle/>
                    <a:p>
                      <a:pPr algn="ctr"/>
                      <a:r>
                        <a:rPr lang="es-MX" sz="1600" dirty="0">
                          <a:latin typeface="Cooper Black" panose="0208090404030B020404" pitchFamily="18" charset="0"/>
                        </a:rPr>
                        <a:t>Fecha de término</a:t>
                      </a:r>
                    </a:p>
                  </a:txBody>
                  <a:tcPr/>
                </a:tc>
                <a:tc>
                  <a:txBody>
                    <a:bodyPr/>
                    <a:lstStyle/>
                    <a:p>
                      <a:pPr algn="ctr"/>
                      <a:r>
                        <a:rPr lang="es-MX" sz="1600" dirty="0">
                          <a:latin typeface="Cooper Black" panose="0208090404030B020404" pitchFamily="18" charset="0"/>
                        </a:rPr>
                        <a:t>Equipo</a:t>
                      </a:r>
                    </a:p>
                  </a:txBody>
                  <a:tcPr/>
                </a:tc>
                <a:extLst>
                  <a:ext uri="{0D108BD9-81ED-4DB2-BD59-A6C34878D82A}">
                    <a16:rowId xmlns:a16="http://schemas.microsoft.com/office/drawing/2014/main" val="3184690156"/>
                  </a:ext>
                </a:extLst>
              </a:tr>
            </a:tbl>
          </a:graphicData>
        </a:graphic>
      </p:graphicFrame>
      <p:graphicFrame>
        <p:nvGraphicFramePr>
          <p:cNvPr id="11" name="Tabla 10">
            <a:extLst>
              <a:ext uri="{FF2B5EF4-FFF2-40B4-BE49-F238E27FC236}">
                <a16:creationId xmlns:a16="http://schemas.microsoft.com/office/drawing/2014/main" id="{DB11918B-FB75-4B5F-8C94-2FF16E161F39}"/>
              </a:ext>
            </a:extLst>
          </p:cNvPr>
          <p:cNvGraphicFramePr>
            <a:graphicFrameLocks noGrp="1"/>
          </p:cNvGraphicFramePr>
          <p:nvPr>
            <p:extLst>
              <p:ext uri="{D42A27DB-BD31-4B8C-83A1-F6EECF244321}">
                <p14:modId xmlns:p14="http://schemas.microsoft.com/office/powerpoint/2010/main" val="932374520"/>
              </p:ext>
            </p:extLst>
          </p:nvPr>
        </p:nvGraphicFramePr>
        <p:xfrm>
          <a:off x="539645" y="1141232"/>
          <a:ext cx="10897850" cy="4480560"/>
        </p:xfrm>
        <a:graphic>
          <a:graphicData uri="http://schemas.openxmlformats.org/drawingml/2006/table">
            <a:tbl>
              <a:tblPr firstRow="1" bandRow="1">
                <a:tableStyleId>{5940675A-B579-460E-94D1-54222C63F5DA}</a:tableStyleId>
              </a:tblPr>
              <a:tblGrid>
                <a:gridCol w="2128604">
                  <a:extLst>
                    <a:ext uri="{9D8B030D-6E8A-4147-A177-3AD203B41FA5}">
                      <a16:colId xmlns:a16="http://schemas.microsoft.com/office/drawing/2014/main" val="4071932443"/>
                    </a:ext>
                  </a:extLst>
                </a:gridCol>
                <a:gridCol w="8769246">
                  <a:extLst>
                    <a:ext uri="{9D8B030D-6E8A-4147-A177-3AD203B41FA5}">
                      <a16:colId xmlns:a16="http://schemas.microsoft.com/office/drawing/2014/main" val="235068808"/>
                    </a:ext>
                  </a:extLst>
                </a:gridCol>
              </a:tblGrid>
              <a:tr h="370840">
                <a:tc>
                  <a:txBody>
                    <a:bodyPr/>
                    <a:lstStyle/>
                    <a:p>
                      <a:r>
                        <a:rPr lang="es-MX" sz="1400" dirty="0">
                          <a:latin typeface="Cooper Black" panose="0208090404030B020404" pitchFamily="18" charset="0"/>
                        </a:rPr>
                        <a:t>Profesores</a:t>
                      </a:r>
                    </a:p>
                    <a:p>
                      <a:r>
                        <a:rPr lang="es-MX" sz="1400" dirty="0">
                          <a:latin typeface="Cooper Black" panose="0208090404030B020404" pitchFamily="18" charset="0"/>
                        </a:rPr>
                        <a:t>Profesores</a:t>
                      </a:r>
                    </a:p>
                    <a:p>
                      <a:r>
                        <a:rPr lang="es-MX" sz="1400" dirty="0">
                          <a:latin typeface="Cooper Black" panose="0208090404030B020404" pitchFamily="18" charset="0"/>
                        </a:rPr>
                        <a:t>Profesores</a:t>
                      </a:r>
                    </a:p>
                    <a:p>
                      <a:r>
                        <a:rPr lang="es-MX" sz="1400" dirty="0">
                          <a:latin typeface="Cooper Black" panose="0208090404030B020404" pitchFamily="18" charset="0"/>
                        </a:rPr>
                        <a:t>profesores</a:t>
                      </a:r>
                    </a:p>
                  </a:txBody>
                  <a:tcPr/>
                </a:tc>
                <a:tc>
                  <a:txBody>
                    <a:bodyPr/>
                    <a:lstStyle/>
                    <a:p>
                      <a:endParaRPr lang="es-MX" dirty="0"/>
                    </a:p>
                  </a:txBody>
                  <a:tcPr/>
                </a:tc>
                <a:extLst>
                  <a:ext uri="{0D108BD9-81ED-4DB2-BD59-A6C34878D82A}">
                    <a16:rowId xmlns:a16="http://schemas.microsoft.com/office/drawing/2014/main" val="737657403"/>
                  </a:ext>
                </a:extLst>
              </a:tr>
              <a:tr h="370840">
                <a:tc>
                  <a:txBody>
                    <a:bodyPr/>
                    <a:lstStyle/>
                    <a:p>
                      <a:r>
                        <a:rPr lang="es-MX" sz="1400" dirty="0">
                          <a:latin typeface="Cooper Black" panose="0208090404030B020404" pitchFamily="18" charset="0"/>
                        </a:rPr>
                        <a:t>Asignaturas</a:t>
                      </a:r>
                    </a:p>
                    <a:p>
                      <a:r>
                        <a:rPr lang="es-MX" sz="1400" dirty="0">
                          <a:latin typeface="Cooper Black" panose="0208090404030B020404" pitchFamily="18" charset="0"/>
                        </a:rPr>
                        <a:t>Asignaturas</a:t>
                      </a:r>
                    </a:p>
                    <a:p>
                      <a:r>
                        <a:rPr lang="es-MX" sz="1400" dirty="0">
                          <a:latin typeface="Cooper Black" panose="0208090404030B020404" pitchFamily="18" charset="0"/>
                        </a:rPr>
                        <a:t>Asignaturas</a:t>
                      </a:r>
                    </a:p>
                    <a:p>
                      <a:r>
                        <a:rPr lang="es-MX" sz="1400" dirty="0">
                          <a:latin typeface="Cooper Black" panose="0208090404030B020404" pitchFamily="18" charset="0"/>
                        </a:rPr>
                        <a:t>Asignaturas</a:t>
                      </a:r>
                    </a:p>
                  </a:txBody>
                  <a:tcPr/>
                </a:tc>
                <a:tc>
                  <a:txBody>
                    <a:bodyPr/>
                    <a:lstStyle/>
                    <a:p>
                      <a:endParaRPr lang="es-MX"/>
                    </a:p>
                  </a:txBody>
                  <a:tcPr/>
                </a:tc>
                <a:extLst>
                  <a:ext uri="{0D108BD9-81ED-4DB2-BD59-A6C34878D82A}">
                    <a16:rowId xmlns:a16="http://schemas.microsoft.com/office/drawing/2014/main" val="922971060"/>
                  </a:ext>
                </a:extLst>
              </a:tr>
              <a:tr h="370840">
                <a:tc>
                  <a:txBody>
                    <a:bodyPr/>
                    <a:lstStyle/>
                    <a:p>
                      <a:r>
                        <a:rPr lang="es-MX" sz="1400" dirty="0">
                          <a:latin typeface="Cooper Black" panose="0208090404030B020404" pitchFamily="18" charset="0"/>
                        </a:rPr>
                        <a:t>Tema:</a:t>
                      </a:r>
                    </a:p>
                    <a:p>
                      <a:endParaRPr lang="es-MX" sz="1400" dirty="0">
                        <a:latin typeface="Cooper Black" panose="0208090404030B020404" pitchFamily="18" charset="0"/>
                      </a:endParaRPr>
                    </a:p>
                  </a:txBody>
                  <a:tcPr/>
                </a:tc>
                <a:tc>
                  <a:txBody>
                    <a:bodyPr/>
                    <a:lstStyle/>
                    <a:p>
                      <a:endParaRPr lang="es-MX"/>
                    </a:p>
                  </a:txBody>
                  <a:tcPr/>
                </a:tc>
                <a:extLst>
                  <a:ext uri="{0D108BD9-81ED-4DB2-BD59-A6C34878D82A}">
                    <a16:rowId xmlns:a16="http://schemas.microsoft.com/office/drawing/2014/main" val="3709362335"/>
                  </a:ext>
                </a:extLst>
              </a:tr>
              <a:tr h="370840">
                <a:tc>
                  <a:txBody>
                    <a:bodyPr/>
                    <a:lstStyle/>
                    <a:p>
                      <a:r>
                        <a:rPr lang="es-MX" sz="1400" dirty="0">
                          <a:latin typeface="Cooper Black" panose="0208090404030B020404" pitchFamily="18" charset="0"/>
                        </a:rPr>
                        <a:t>Nombre del proyecto</a:t>
                      </a:r>
                    </a:p>
                    <a:p>
                      <a:endParaRPr lang="es-MX" sz="1400" dirty="0">
                        <a:latin typeface="Cooper Black" panose="0208090404030B020404" pitchFamily="18" charset="0"/>
                      </a:endParaRPr>
                    </a:p>
                  </a:txBody>
                  <a:tcPr/>
                </a:tc>
                <a:tc>
                  <a:txBody>
                    <a:bodyPr/>
                    <a:lstStyle/>
                    <a:p>
                      <a:endParaRPr lang="es-MX"/>
                    </a:p>
                  </a:txBody>
                  <a:tcPr/>
                </a:tc>
                <a:extLst>
                  <a:ext uri="{0D108BD9-81ED-4DB2-BD59-A6C34878D82A}">
                    <a16:rowId xmlns:a16="http://schemas.microsoft.com/office/drawing/2014/main" val="1975272368"/>
                  </a:ext>
                </a:extLst>
              </a:tr>
              <a:tr h="370840">
                <a:tc>
                  <a:txBody>
                    <a:bodyPr/>
                    <a:lstStyle/>
                    <a:p>
                      <a:r>
                        <a:rPr lang="es-MX" sz="1400" dirty="0">
                          <a:latin typeface="Cooper Black" panose="0208090404030B020404" pitchFamily="18" charset="0"/>
                        </a:rPr>
                        <a:t>Descripción</a:t>
                      </a:r>
                    </a:p>
                    <a:p>
                      <a:endParaRPr lang="es-MX" sz="1400" dirty="0">
                        <a:latin typeface="Cooper Black" panose="0208090404030B020404" pitchFamily="18" charset="0"/>
                      </a:endParaRPr>
                    </a:p>
                  </a:txBody>
                  <a:tcPr/>
                </a:tc>
                <a:tc>
                  <a:txBody>
                    <a:bodyPr/>
                    <a:lstStyle/>
                    <a:p>
                      <a:endParaRPr lang="es-MX"/>
                    </a:p>
                  </a:txBody>
                  <a:tcPr/>
                </a:tc>
                <a:extLst>
                  <a:ext uri="{0D108BD9-81ED-4DB2-BD59-A6C34878D82A}">
                    <a16:rowId xmlns:a16="http://schemas.microsoft.com/office/drawing/2014/main" val="4168002771"/>
                  </a:ext>
                </a:extLst>
              </a:tr>
              <a:tr h="370840">
                <a:tc>
                  <a:txBody>
                    <a:bodyPr/>
                    <a:lstStyle/>
                    <a:p>
                      <a:r>
                        <a:rPr lang="es-MX" sz="1400" dirty="0">
                          <a:latin typeface="Cooper Black" panose="0208090404030B020404" pitchFamily="18" charset="0"/>
                        </a:rPr>
                        <a:t>Objetivo del proyecto</a:t>
                      </a:r>
                    </a:p>
                    <a:p>
                      <a:endParaRPr lang="es-MX" sz="1400" dirty="0">
                        <a:latin typeface="Cooper Black" panose="0208090404030B020404" pitchFamily="18" charset="0"/>
                      </a:endParaRPr>
                    </a:p>
                  </a:txBody>
                  <a:tcPr/>
                </a:tc>
                <a:tc>
                  <a:txBody>
                    <a:bodyPr/>
                    <a:lstStyle/>
                    <a:p>
                      <a:endParaRPr lang="es-MX"/>
                    </a:p>
                  </a:txBody>
                  <a:tcPr/>
                </a:tc>
                <a:extLst>
                  <a:ext uri="{0D108BD9-81ED-4DB2-BD59-A6C34878D82A}">
                    <a16:rowId xmlns:a16="http://schemas.microsoft.com/office/drawing/2014/main" val="2084464095"/>
                  </a:ext>
                </a:extLst>
              </a:tr>
              <a:tr h="370840">
                <a:tc>
                  <a:txBody>
                    <a:bodyPr/>
                    <a:lstStyle/>
                    <a:p>
                      <a:r>
                        <a:rPr lang="es-MX" sz="1400" dirty="0">
                          <a:latin typeface="Cooper Black" panose="0208090404030B020404" pitchFamily="18" charset="0"/>
                        </a:rPr>
                        <a:t>Observaciones</a:t>
                      </a:r>
                    </a:p>
                    <a:p>
                      <a:endParaRPr lang="es-MX" sz="1400" dirty="0">
                        <a:latin typeface="Cooper Black" panose="0208090404030B020404" pitchFamily="18" charset="0"/>
                      </a:endParaRPr>
                    </a:p>
                  </a:txBody>
                  <a:tcPr/>
                </a:tc>
                <a:tc>
                  <a:txBody>
                    <a:bodyPr/>
                    <a:lstStyle/>
                    <a:p>
                      <a:endParaRPr lang="es-MX" dirty="0"/>
                    </a:p>
                  </a:txBody>
                  <a:tcPr/>
                </a:tc>
                <a:extLst>
                  <a:ext uri="{0D108BD9-81ED-4DB2-BD59-A6C34878D82A}">
                    <a16:rowId xmlns:a16="http://schemas.microsoft.com/office/drawing/2014/main" val="127983262"/>
                  </a:ext>
                </a:extLst>
              </a:tr>
            </a:tbl>
          </a:graphicData>
        </a:graphic>
      </p:graphicFrame>
    </p:spTree>
    <p:extLst>
      <p:ext uri="{BB962C8B-B14F-4D97-AF65-F5344CB8AC3E}">
        <p14:creationId xmlns:p14="http://schemas.microsoft.com/office/powerpoint/2010/main" val="36944901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255DD75E-661C-45E2-9E91-D18AE85BFD02}"/>
              </a:ext>
            </a:extLst>
          </p:cNvPr>
          <p:cNvGraphicFramePr>
            <a:graphicFrameLocks noGrp="1"/>
          </p:cNvGraphicFramePr>
          <p:nvPr>
            <p:extLst>
              <p:ext uri="{D42A27DB-BD31-4B8C-83A1-F6EECF244321}">
                <p14:modId xmlns:p14="http://schemas.microsoft.com/office/powerpoint/2010/main" val="3110264519"/>
              </p:ext>
            </p:extLst>
          </p:nvPr>
        </p:nvGraphicFramePr>
        <p:xfrm>
          <a:off x="689547" y="569626"/>
          <a:ext cx="10253272" cy="365760"/>
        </p:xfrm>
        <a:graphic>
          <a:graphicData uri="http://schemas.openxmlformats.org/drawingml/2006/table">
            <a:tbl>
              <a:tblPr firstRow="1" bandRow="1">
                <a:tableStyleId>{5940675A-B579-460E-94D1-54222C63F5DA}</a:tableStyleId>
              </a:tblPr>
              <a:tblGrid>
                <a:gridCol w="5126636">
                  <a:extLst>
                    <a:ext uri="{9D8B030D-6E8A-4147-A177-3AD203B41FA5}">
                      <a16:colId xmlns:a16="http://schemas.microsoft.com/office/drawing/2014/main" val="2584634257"/>
                    </a:ext>
                  </a:extLst>
                </a:gridCol>
                <a:gridCol w="5126636">
                  <a:extLst>
                    <a:ext uri="{9D8B030D-6E8A-4147-A177-3AD203B41FA5}">
                      <a16:colId xmlns:a16="http://schemas.microsoft.com/office/drawing/2014/main" val="618913405"/>
                    </a:ext>
                  </a:extLst>
                </a:gridCol>
              </a:tblGrid>
              <a:tr h="251057">
                <a:tc>
                  <a:txBody>
                    <a:bodyPr/>
                    <a:lstStyle/>
                    <a:p>
                      <a:pPr algn="ctr"/>
                      <a:r>
                        <a:rPr lang="es-MX" dirty="0">
                          <a:latin typeface="Cooper Black" panose="0208090404030B020404" pitchFamily="18" charset="0"/>
                        </a:rPr>
                        <a:t>SABERES</a:t>
                      </a:r>
                    </a:p>
                  </a:txBody>
                  <a:tcPr/>
                </a:tc>
                <a:tc>
                  <a:txBody>
                    <a:bodyPr/>
                    <a:lstStyle/>
                    <a:p>
                      <a:pPr algn="ctr"/>
                      <a:r>
                        <a:rPr lang="es-MX" dirty="0">
                          <a:latin typeface="Cooper Black" panose="0208090404030B020404" pitchFamily="18" charset="0"/>
                        </a:rPr>
                        <a:t>SESIONES</a:t>
                      </a:r>
                    </a:p>
                  </a:txBody>
                  <a:tcPr/>
                </a:tc>
                <a:extLst>
                  <a:ext uri="{0D108BD9-81ED-4DB2-BD59-A6C34878D82A}">
                    <a16:rowId xmlns:a16="http://schemas.microsoft.com/office/drawing/2014/main" val="1593495121"/>
                  </a:ext>
                </a:extLst>
              </a:tr>
            </a:tbl>
          </a:graphicData>
        </a:graphic>
      </p:graphicFrame>
      <p:graphicFrame>
        <p:nvGraphicFramePr>
          <p:cNvPr id="5" name="Tabla 4">
            <a:extLst>
              <a:ext uri="{FF2B5EF4-FFF2-40B4-BE49-F238E27FC236}">
                <a16:creationId xmlns:a16="http://schemas.microsoft.com/office/drawing/2014/main" id="{75D2E5F2-41CD-48AA-AEBD-2D4E356712A9}"/>
              </a:ext>
            </a:extLst>
          </p:cNvPr>
          <p:cNvGraphicFramePr>
            <a:graphicFrameLocks noGrp="1"/>
          </p:cNvGraphicFramePr>
          <p:nvPr>
            <p:extLst>
              <p:ext uri="{D42A27DB-BD31-4B8C-83A1-F6EECF244321}">
                <p14:modId xmlns:p14="http://schemas.microsoft.com/office/powerpoint/2010/main" val="3991313910"/>
              </p:ext>
            </p:extLst>
          </p:nvPr>
        </p:nvGraphicFramePr>
        <p:xfrm>
          <a:off x="689547" y="938384"/>
          <a:ext cx="5081666" cy="1480362"/>
        </p:xfrm>
        <a:graphic>
          <a:graphicData uri="http://schemas.openxmlformats.org/drawingml/2006/table">
            <a:tbl>
              <a:tblPr firstRow="1" bandRow="1">
                <a:tableStyleId>{5940675A-B579-460E-94D1-54222C63F5DA}</a:tableStyleId>
              </a:tblPr>
              <a:tblGrid>
                <a:gridCol w="5081666">
                  <a:extLst>
                    <a:ext uri="{9D8B030D-6E8A-4147-A177-3AD203B41FA5}">
                      <a16:colId xmlns:a16="http://schemas.microsoft.com/office/drawing/2014/main" val="3518220173"/>
                    </a:ext>
                  </a:extLst>
                </a:gridCol>
              </a:tblGrid>
              <a:tr h="1480362">
                <a:tc>
                  <a:txBody>
                    <a:bodyPr/>
                    <a:lstStyle/>
                    <a:p>
                      <a:pPr algn="just"/>
                      <a:r>
                        <a:rPr lang="es-MX" dirty="0">
                          <a:latin typeface="Cooper Black" panose="0208090404030B020404" pitchFamily="18" charset="0"/>
                        </a:rPr>
                        <a:t>CONOCER</a:t>
                      </a:r>
                    </a:p>
                  </a:txBody>
                  <a:tcPr/>
                </a:tc>
                <a:extLst>
                  <a:ext uri="{0D108BD9-81ED-4DB2-BD59-A6C34878D82A}">
                    <a16:rowId xmlns:a16="http://schemas.microsoft.com/office/drawing/2014/main" val="2501117422"/>
                  </a:ext>
                </a:extLst>
              </a:tr>
            </a:tbl>
          </a:graphicData>
        </a:graphic>
      </p:graphicFrame>
      <p:graphicFrame>
        <p:nvGraphicFramePr>
          <p:cNvPr id="6" name="Tabla 5">
            <a:extLst>
              <a:ext uri="{FF2B5EF4-FFF2-40B4-BE49-F238E27FC236}">
                <a16:creationId xmlns:a16="http://schemas.microsoft.com/office/drawing/2014/main" id="{CAF12549-5F03-44C0-947E-927D92AD2701}"/>
              </a:ext>
            </a:extLst>
          </p:cNvPr>
          <p:cNvGraphicFramePr>
            <a:graphicFrameLocks noGrp="1"/>
          </p:cNvGraphicFramePr>
          <p:nvPr>
            <p:extLst>
              <p:ext uri="{D42A27DB-BD31-4B8C-83A1-F6EECF244321}">
                <p14:modId xmlns:p14="http://schemas.microsoft.com/office/powerpoint/2010/main" val="2409065261"/>
              </p:ext>
            </p:extLst>
          </p:nvPr>
        </p:nvGraphicFramePr>
        <p:xfrm>
          <a:off x="5816183" y="935386"/>
          <a:ext cx="5081666" cy="1483360"/>
        </p:xfrm>
        <a:graphic>
          <a:graphicData uri="http://schemas.openxmlformats.org/drawingml/2006/table">
            <a:tbl>
              <a:tblPr firstRow="1" bandRow="1">
                <a:tableStyleId>{5940675A-B579-460E-94D1-54222C63F5DA}</a:tableStyleId>
              </a:tblPr>
              <a:tblGrid>
                <a:gridCol w="5081666">
                  <a:extLst>
                    <a:ext uri="{9D8B030D-6E8A-4147-A177-3AD203B41FA5}">
                      <a16:colId xmlns:a16="http://schemas.microsoft.com/office/drawing/2014/main" val="2837969111"/>
                    </a:ext>
                  </a:extLst>
                </a:gridCol>
              </a:tblGrid>
              <a:tr h="370840">
                <a:tc>
                  <a:txBody>
                    <a:bodyPr/>
                    <a:lstStyle/>
                    <a:p>
                      <a:r>
                        <a:rPr lang="es-MX" dirty="0">
                          <a:latin typeface="Cooper Black" panose="0208090404030B020404" pitchFamily="18" charset="0"/>
                        </a:rPr>
                        <a:t>1</a:t>
                      </a:r>
                    </a:p>
                  </a:txBody>
                  <a:tcPr/>
                </a:tc>
                <a:extLst>
                  <a:ext uri="{0D108BD9-81ED-4DB2-BD59-A6C34878D82A}">
                    <a16:rowId xmlns:a16="http://schemas.microsoft.com/office/drawing/2014/main" val="4025872681"/>
                  </a:ext>
                </a:extLst>
              </a:tr>
              <a:tr h="370840">
                <a:tc>
                  <a:txBody>
                    <a:bodyPr/>
                    <a:lstStyle/>
                    <a:p>
                      <a:r>
                        <a:rPr lang="es-MX" dirty="0">
                          <a:latin typeface="Cooper Black" panose="0208090404030B020404" pitchFamily="18" charset="0"/>
                        </a:rPr>
                        <a:t>2</a:t>
                      </a:r>
                    </a:p>
                  </a:txBody>
                  <a:tcPr/>
                </a:tc>
                <a:extLst>
                  <a:ext uri="{0D108BD9-81ED-4DB2-BD59-A6C34878D82A}">
                    <a16:rowId xmlns:a16="http://schemas.microsoft.com/office/drawing/2014/main" val="3191965152"/>
                  </a:ext>
                </a:extLst>
              </a:tr>
              <a:tr h="370840">
                <a:tc>
                  <a:txBody>
                    <a:bodyPr/>
                    <a:lstStyle/>
                    <a:p>
                      <a:r>
                        <a:rPr lang="es-MX" dirty="0">
                          <a:latin typeface="Cooper Black" panose="0208090404030B020404" pitchFamily="18" charset="0"/>
                        </a:rPr>
                        <a:t>3</a:t>
                      </a:r>
                    </a:p>
                  </a:txBody>
                  <a:tcPr/>
                </a:tc>
                <a:extLst>
                  <a:ext uri="{0D108BD9-81ED-4DB2-BD59-A6C34878D82A}">
                    <a16:rowId xmlns:a16="http://schemas.microsoft.com/office/drawing/2014/main" val="2288325303"/>
                  </a:ext>
                </a:extLst>
              </a:tr>
              <a:tr h="370840">
                <a:tc>
                  <a:txBody>
                    <a:bodyPr/>
                    <a:lstStyle/>
                    <a:p>
                      <a:r>
                        <a:rPr lang="es-MX" dirty="0">
                          <a:latin typeface="Cooper Black" panose="0208090404030B020404" pitchFamily="18" charset="0"/>
                        </a:rPr>
                        <a:t>4</a:t>
                      </a:r>
                    </a:p>
                  </a:txBody>
                  <a:tcPr/>
                </a:tc>
                <a:extLst>
                  <a:ext uri="{0D108BD9-81ED-4DB2-BD59-A6C34878D82A}">
                    <a16:rowId xmlns:a16="http://schemas.microsoft.com/office/drawing/2014/main" val="4050340235"/>
                  </a:ext>
                </a:extLst>
              </a:tr>
            </a:tbl>
          </a:graphicData>
        </a:graphic>
      </p:graphicFrame>
      <p:graphicFrame>
        <p:nvGraphicFramePr>
          <p:cNvPr id="7" name="Tabla 6">
            <a:extLst>
              <a:ext uri="{FF2B5EF4-FFF2-40B4-BE49-F238E27FC236}">
                <a16:creationId xmlns:a16="http://schemas.microsoft.com/office/drawing/2014/main" id="{EE189800-756A-412C-A7EE-7E77E67B612A}"/>
              </a:ext>
            </a:extLst>
          </p:cNvPr>
          <p:cNvGraphicFramePr>
            <a:graphicFrameLocks noGrp="1"/>
          </p:cNvGraphicFramePr>
          <p:nvPr>
            <p:extLst>
              <p:ext uri="{D42A27DB-BD31-4B8C-83A1-F6EECF244321}">
                <p14:modId xmlns:p14="http://schemas.microsoft.com/office/powerpoint/2010/main" val="1523990776"/>
              </p:ext>
            </p:extLst>
          </p:nvPr>
        </p:nvGraphicFramePr>
        <p:xfrm>
          <a:off x="689547" y="2418746"/>
          <a:ext cx="10208302" cy="370840"/>
        </p:xfrm>
        <a:graphic>
          <a:graphicData uri="http://schemas.openxmlformats.org/drawingml/2006/table">
            <a:tbl>
              <a:tblPr firstRow="1" bandRow="1">
                <a:tableStyleId>{5940675A-B579-460E-94D1-54222C63F5DA}</a:tableStyleId>
              </a:tblPr>
              <a:tblGrid>
                <a:gridCol w="10208302">
                  <a:extLst>
                    <a:ext uri="{9D8B030D-6E8A-4147-A177-3AD203B41FA5}">
                      <a16:colId xmlns:a16="http://schemas.microsoft.com/office/drawing/2014/main" val="1995697899"/>
                    </a:ext>
                  </a:extLst>
                </a:gridCol>
              </a:tblGrid>
              <a:tr h="370840">
                <a:tc>
                  <a:txBody>
                    <a:bodyPr/>
                    <a:lstStyle/>
                    <a:p>
                      <a:pPr algn="ctr"/>
                      <a:r>
                        <a:rPr lang="es-MX" dirty="0">
                          <a:latin typeface="Cooper Black" panose="0208090404030B020404" pitchFamily="18" charset="0"/>
                        </a:rPr>
                        <a:t>MODELO METODOLÓGICO</a:t>
                      </a:r>
                    </a:p>
                  </a:txBody>
                  <a:tcPr/>
                </a:tc>
                <a:extLst>
                  <a:ext uri="{0D108BD9-81ED-4DB2-BD59-A6C34878D82A}">
                    <a16:rowId xmlns:a16="http://schemas.microsoft.com/office/drawing/2014/main" val="1793253487"/>
                  </a:ext>
                </a:extLst>
              </a:tr>
            </a:tbl>
          </a:graphicData>
        </a:graphic>
      </p:graphicFrame>
      <p:graphicFrame>
        <p:nvGraphicFramePr>
          <p:cNvPr id="8" name="Tabla 7">
            <a:extLst>
              <a:ext uri="{FF2B5EF4-FFF2-40B4-BE49-F238E27FC236}">
                <a16:creationId xmlns:a16="http://schemas.microsoft.com/office/drawing/2014/main" id="{34815876-D47D-4A49-B60B-11BABFEFDAA5}"/>
              </a:ext>
            </a:extLst>
          </p:cNvPr>
          <p:cNvGraphicFramePr>
            <a:graphicFrameLocks noGrp="1"/>
          </p:cNvGraphicFramePr>
          <p:nvPr>
            <p:extLst>
              <p:ext uri="{D42A27DB-BD31-4B8C-83A1-F6EECF244321}">
                <p14:modId xmlns:p14="http://schemas.microsoft.com/office/powerpoint/2010/main" val="2156416048"/>
              </p:ext>
            </p:extLst>
          </p:nvPr>
        </p:nvGraphicFramePr>
        <p:xfrm>
          <a:off x="689548" y="2784506"/>
          <a:ext cx="3028014" cy="2621280"/>
        </p:xfrm>
        <a:graphic>
          <a:graphicData uri="http://schemas.openxmlformats.org/drawingml/2006/table">
            <a:tbl>
              <a:tblPr firstRow="1" bandRow="1">
                <a:tableStyleId>{5940675A-B579-460E-94D1-54222C63F5DA}</a:tableStyleId>
              </a:tblPr>
              <a:tblGrid>
                <a:gridCol w="3028014">
                  <a:extLst>
                    <a:ext uri="{9D8B030D-6E8A-4147-A177-3AD203B41FA5}">
                      <a16:colId xmlns:a16="http://schemas.microsoft.com/office/drawing/2014/main" val="835436841"/>
                    </a:ext>
                  </a:extLst>
                </a:gridCol>
              </a:tblGrid>
              <a:tr h="370840">
                <a:tc>
                  <a:txBody>
                    <a:bodyPr/>
                    <a:lstStyle/>
                    <a:p>
                      <a:pPr algn="just"/>
                      <a:endParaRPr lang="es-MX" sz="1600" dirty="0">
                        <a:latin typeface="Cooper Black" panose="0208090404030B020404" pitchFamily="18" charset="0"/>
                      </a:endParaRPr>
                    </a:p>
                    <a:p>
                      <a:pPr algn="just"/>
                      <a:r>
                        <a:rPr lang="es-MX" sz="1600" dirty="0">
                          <a:latin typeface="Cooper Black" panose="0208090404030B020404" pitchFamily="18" charset="0"/>
                        </a:rPr>
                        <a:t>Conocimiento disciplinar (hacer referencia a la asignatura</a:t>
                      </a:r>
                    </a:p>
                    <a:p>
                      <a:pPr algn="just"/>
                      <a:endParaRPr lang="es-MX" sz="1600" dirty="0">
                        <a:latin typeface="Cooper Black" panose="0208090404030B020404" pitchFamily="18" charset="0"/>
                      </a:endParaRPr>
                    </a:p>
                    <a:p>
                      <a:pPr algn="just"/>
                      <a:endParaRPr lang="es-MX" sz="1600" dirty="0">
                        <a:latin typeface="Cooper Black" panose="0208090404030B020404" pitchFamily="18" charset="0"/>
                      </a:endParaRPr>
                    </a:p>
                  </a:txBody>
                  <a:tcPr/>
                </a:tc>
                <a:extLst>
                  <a:ext uri="{0D108BD9-81ED-4DB2-BD59-A6C34878D82A}">
                    <a16:rowId xmlns:a16="http://schemas.microsoft.com/office/drawing/2014/main" val="3852075236"/>
                  </a:ext>
                </a:extLst>
              </a:tr>
              <a:tr h="370840">
                <a:tc>
                  <a:txBody>
                    <a:bodyPr/>
                    <a:lstStyle/>
                    <a:p>
                      <a:endParaRPr lang="es-MX" sz="1600" dirty="0">
                        <a:latin typeface="Cooper Black" panose="0208090404030B020404" pitchFamily="18" charset="0"/>
                      </a:endParaRPr>
                    </a:p>
                    <a:p>
                      <a:r>
                        <a:rPr lang="es-MX" sz="1600" dirty="0">
                          <a:latin typeface="Cooper Black" panose="0208090404030B020404" pitchFamily="18" charset="0"/>
                        </a:rPr>
                        <a:t>Conocimiento pedagógico</a:t>
                      </a:r>
                    </a:p>
                    <a:p>
                      <a:endParaRPr lang="es-MX" sz="1600" dirty="0">
                        <a:latin typeface="Cooper Black" panose="0208090404030B020404" pitchFamily="18" charset="0"/>
                      </a:endParaRPr>
                    </a:p>
                    <a:p>
                      <a:endParaRPr lang="es-MX" sz="1600" dirty="0">
                        <a:latin typeface="Cooper Black" panose="0208090404030B020404" pitchFamily="18" charset="0"/>
                      </a:endParaRPr>
                    </a:p>
                  </a:txBody>
                  <a:tcPr/>
                </a:tc>
                <a:extLst>
                  <a:ext uri="{0D108BD9-81ED-4DB2-BD59-A6C34878D82A}">
                    <a16:rowId xmlns:a16="http://schemas.microsoft.com/office/drawing/2014/main" val="1830458959"/>
                  </a:ext>
                </a:extLst>
              </a:tr>
            </a:tbl>
          </a:graphicData>
        </a:graphic>
      </p:graphicFrame>
      <p:graphicFrame>
        <p:nvGraphicFramePr>
          <p:cNvPr id="9" name="Tabla 8">
            <a:extLst>
              <a:ext uri="{FF2B5EF4-FFF2-40B4-BE49-F238E27FC236}">
                <a16:creationId xmlns:a16="http://schemas.microsoft.com/office/drawing/2014/main" id="{3C530762-772C-4284-806A-4FEE69182E37}"/>
              </a:ext>
            </a:extLst>
          </p:cNvPr>
          <p:cNvGraphicFramePr>
            <a:graphicFrameLocks noGrp="1"/>
          </p:cNvGraphicFramePr>
          <p:nvPr>
            <p:extLst>
              <p:ext uri="{D42A27DB-BD31-4B8C-83A1-F6EECF244321}">
                <p14:modId xmlns:p14="http://schemas.microsoft.com/office/powerpoint/2010/main" val="3678243661"/>
              </p:ext>
            </p:extLst>
          </p:nvPr>
        </p:nvGraphicFramePr>
        <p:xfrm>
          <a:off x="3717562" y="2786588"/>
          <a:ext cx="7225258" cy="2468880"/>
        </p:xfrm>
        <a:graphic>
          <a:graphicData uri="http://schemas.openxmlformats.org/drawingml/2006/table">
            <a:tbl>
              <a:tblPr firstRow="1" bandRow="1">
                <a:tableStyleId>{5940675A-B579-460E-94D1-54222C63F5DA}</a:tableStyleId>
              </a:tblPr>
              <a:tblGrid>
                <a:gridCol w="4167264">
                  <a:extLst>
                    <a:ext uri="{9D8B030D-6E8A-4147-A177-3AD203B41FA5}">
                      <a16:colId xmlns:a16="http://schemas.microsoft.com/office/drawing/2014/main" val="1541331115"/>
                    </a:ext>
                  </a:extLst>
                </a:gridCol>
                <a:gridCol w="3057994">
                  <a:extLst>
                    <a:ext uri="{9D8B030D-6E8A-4147-A177-3AD203B41FA5}">
                      <a16:colId xmlns:a16="http://schemas.microsoft.com/office/drawing/2014/main" val="2571724035"/>
                    </a:ext>
                  </a:extLst>
                </a:gridCol>
              </a:tblGrid>
              <a:tr h="370840">
                <a:tc>
                  <a:txBody>
                    <a:bodyPr/>
                    <a:lstStyle/>
                    <a:p>
                      <a:r>
                        <a:rPr lang="es-MX" sz="1600" dirty="0">
                          <a:latin typeface="Cooper Black" panose="0208090404030B020404" pitchFamily="18" charset="0"/>
                        </a:rPr>
                        <a:t>Propósitos de formación desde el área</a:t>
                      </a:r>
                    </a:p>
                    <a:p>
                      <a:endParaRPr lang="es-MX" sz="1600" dirty="0">
                        <a:latin typeface="Cooper Black" panose="0208090404030B020404" pitchFamily="18" charset="0"/>
                      </a:endParaRPr>
                    </a:p>
                  </a:txBody>
                  <a:tcPr/>
                </a:tc>
                <a:tc>
                  <a:txBody>
                    <a:bodyPr/>
                    <a:lstStyle/>
                    <a:p>
                      <a:pPr algn="ctr"/>
                      <a:r>
                        <a:rPr lang="es-MX" sz="1600" dirty="0">
                          <a:latin typeface="Cooper Black" panose="0208090404030B020404" pitchFamily="18" charset="0"/>
                        </a:rPr>
                        <a:t>Núcleos conceptuales</a:t>
                      </a:r>
                    </a:p>
                  </a:txBody>
                  <a:tcPr/>
                </a:tc>
                <a:extLst>
                  <a:ext uri="{0D108BD9-81ED-4DB2-BD59-A6C34878D82A}">
                    <a16:rowId xmlns:a16="http://schemas.microsoft.com/office/drawing/2014/main" val="115362731"/>
                  </a:ext>
                </a:extLst>
              </a:tr>
              <a:tr h="370840">
                <a:tc>
                  <a:txBody>
                    <a:bodyPr/>
                    <a:lstStyle/>
                    <a:p>
                      <a:endParaRPr lang="es-MX" sz="1600" dirty="0">
                        <a:latin typeface="Cooper Black" panose="0208090404030B020404" pitchFamily="18" charset="0"/>
                      </a:endParaRPr>
                    </a:p>
                    <a:p>
                      <a:endParaRPr lang="es-MX" sz="1600" dirty="0">
                        <a:latin typeface="Cooper Black" panose="0208090404030B020404" pitchFamily="18" charset="0"/>
                      </a:endParaRPr>
                    </a:p>
                    <a:p>
                      <a:endParaRPr lang="es-MX" sz="1600" dirty="0">
                        <a:latin typeface="Cooper Black" panose="0208090404030B020404" pitchFamily="18" charset="0"/>
                      </a:endParaRPr>
                    </a:p>
                  </a:txBody>
                  <a:tcPr/>
                </a:tc>
                <a:tc>
                  <a:txBody>
                    <a:bodyPr/>
                    <a:lstStyle/>
                    <a:p>
                      <a:pPr algn="ctr"/>
                      <a:endParaRPr lang="es-MX" sz="1600" dirty="0">
                        <a:latin typeface="Cooper Black" panose="0208090404030B020404" pitchFamily="18" charset="0"/>
                      </a:endParaRPr>
                    </a:p>
                  </a:txBody>
                  <a:tcPr/>
                </a:tc>
                <a:extLst>
                  <a:ext uri="{0D108BD9-81ED-4DB2-BD59-A6C34878D82A}">
                    <a16:rowId xmlns:a16="http://schemas.microsoft.com/office/drawing/2014/main" val="1201025409"/>
                  </a:ext>
                </a:extLst>
              </a:tr>
              <a:tr h="637832">
                <a:tc>
                  <a:txBody>
                    <a:bodyPr/>
                    <a:lstStyle/>
                    <a:p>
                      <a:pPr algn="ctr"/>
                      <a:r>
                        <a:rPr lang="es-MX" sz="1600" dirty="0">
                          <a:latin typeface="Cooper Black" panose="0208090404030B020404" pitchFamily="18" charset="0"/>
                        </a:rPr>
                        <a:t>¿Qué enfoque utilizará?</a:t>
                      </a:r>
                    </a:p>
                    <a:p>
                      <a:endParaRPr lang="es-MX" sz="1600" dirty="0">
                        <a:latin typeface="Cooper Black" panose="0208090404030B020404" pitchFamily="18" charset="0"/>
                      </a:endParaRPr>
                    </a:p>
                    <a:p>
                      <a:endParaRPr lang="es-MX" sz="1600" dirty="0">
                        <a:latin typeface="Cooper Black" panose="0208090404030B020404" pitchFamily="18" charset="0"/>
                      </a:endParaRPr>
                    </a:p>
                  </a:txBody>
                  <a:tcPr/>
                </a:tc>
                <a:tc>
                  <a:txBody>
                    <a:bodyPr/>
                    <a:lstStyle/>
                    <a:p>
                      <a:pPr algn="ctr"/>
                      <a:r>
                        <a:rPr lang="es-MX" sz="1600" dirty="0">
                          <a:latin typeface="Cooper Black" panose="0208090404030B020404" pitchFamily="18" charset="0"/>
                        </a:rPr>
                        <a:t>¿Qué estrategia didáctica usará?</a:t>
                      </a:r>
                    </a:p>
                    <a:p>
                      <a:pPr algn="ctr"/>
                      <a:endParaRPr lang="es-MX" sz="1600" dirty="0">
                        <a:latin typeface="Cooper Black" panose="0208090404030B020404" pitchFamily="18" charset="0"/>
                      </a:endParaRPr>
                    </a:p>
                    <a:p>
                      <a:pPr algn="ctr"/>
                      <a:endParaRPr lang="es-MX" sz="1600" dirty="0">
                        <a:latin typeface="Cooper Black" panose="0208090404030B020404" pitchFamily="18" charset="0"/>
                      </a:endParaRPr>
                    </a:p>
                  </a:txBody>
                  <a:tcPr/>
                </a:tc>
                <a:extLst>
                  <a:ext uri="{0D108BD9-81ED-4DB2-BD59-A6C34878D82A}">
                    <a16:rowId xmlns:a16="http://schemas.microsoft.com/office/drawing/2014/main" val="2870230644"/>
                  </a:ext>
                </a:extLst>
              </a:tr>
            </a:tbl>
          </a:graphicData>
        </a:graphic>
      </p:graphicFrame>
    </p:spTree>
    <p:extLst>
      <p:ext uri="{BB962C8B-B14F-4D97-AF65-F5344CB8AC3E}">
        <p14:creationId xmlns:p14="http://schemas.microsoft.com/office/powerpoint/2010/main" val="36812337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8104A75-A7EF-4F3E-BCE3-1C3A010C7AE5}"/>
              </a:ext>
            </a:extLst>
          </p:cNvPr>
          <p:cNvSpPr txBox="1"/>
          <p:nvPr/>
        </p:nvSpPr>
        <p:spPr>
          <a:xfrm>
            <a:off x="901149" y="530087"/>
            <a:ext cx="10084904" cy="830997"/>
          </a:xfrm>
          <a:prstGeom prst="rect">
            <a:avLst/>
          </a:prstGeom>
          <a:noFill/>
        </p:spPr>
        <p:txBody>
          <a:bodyPr wrap="square" rtlCol="0">
            <a:spAutoFit/>
          </a:bodyPr>
          <a:lstStyle/>
          <a:p>
            <a:pPr algn="ctr"/>
            <a:r>
              <a:rPr lang="es-MX" sz="4800" dirty="0">
                <a:latin typeface="Cooper Black" panose="0208090404030B020404" pitchFamily="18" charset="0"/>
              </a:rPr>
              <a:t>4ª. Reunión de trabajo</a:t>
            </a:r>
          </a:p>
        </p:txBody>
      </p:sp>
      <p:pic>
        <p:nvPicPr>
          <p:cNvPr id="3" name="Imagen 2">
            <a:extLst>
              <a:ext uri="{FF2B5EF4-FFF2-40B4-BE49-F238E27FC236}">
                <a16:creationId xmlns:a16="http://schemas.microsoft.com/office/drawing/2014/main" id="{5FAAD6A3-3356-4E89-926F-6BF892820D4F}"/>
              </a:ext>
            </a:extLst>
          </p:cNvPr>
          <p:cNvPicPr>
            <a:picLocks noChangeAspect="1"/>
          </p:cNvPicPr>
          <p:nvPr/>
        </p:nvPicPr>
        <p:blipFill>
          <a:blip r:embed="rId2"/>
          <a:stretch>
            <a:fillRect/>
          </a:stretch>
        </p:blipFill>
        <p:spPr>
          <a:xfrm>
            <a:off x="2252870" y="2372139"/>
            <a:ext cx="7301947" cy="2133600"/>
          </a:xfrm>
          <a:prstGeom prst="rect">
            <a:avLst/>
          </a:prstGeom>
        </p:spPr>
      </p:pic>
    </p:spTree>
    <p:extLst>
      <p:ext uri="{BB962C8B-B14F-4D97-AF65-F5344CB8AC3E}">
        <p14:creationId xmlns:p14="http://schemas.microsoft.com/office/powerpoint/2010/main" val="42789383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E5D3AF9-11CD-40AD-9FEE-37055239519A}"/>
              </a:ext>
            </a:extLst>
          </p:cNvPr>
          <p:cNvSpPr txBox="1"/>
          <p:nvPr/>
        </p:nvSpPr>
        <p:spPr>
          <a:xfrm>
            <a:off x="530087" y="1305341"/>
            <a:ext cx="10124661" cy="4247317"/>
          </a:xfrm>
          <a:prstGeom prst="rect">
            <a:avLst/>
          </a:prstGeom>
          <a:noFill/>
        </p:spPr>
        <p:txBody>
          <a:bodyPr wrap="square" rtlCol="0">
            <a:spAutoFit/>
          </a:bodyPr>
          <a:lstStyle/>
          <a:p>
            <a:pPr marL="285750" indent="-285750" algn="just">
              <a:buFont typeface="Arial"/>
              <a:buChar char="•"/>
            </a:pPr>
            <a:r>
              <a:rPr lang="es-ES_tradnl" dirty="0">
                <a:latin typeface="Cooper Black" panose="0208090404030B020404" pitchFamily="18" charset="0"/>
              </a:rPr>
              <a:t>¿Qué es?</a:t>
            </a:r>
          </a:p>
          <a:p>
            <a:pPr algn="just"/>
            <a:r>
              <a:rPr lang="es-ES" dirty="0">
                <a:latin typeface="Cooper Black" panose="0208090404030B020404" pitchFamily="18" charset="0"/>
              </a:rPr>
              <a:t>Representación visual que ofrece información clara, sencilla, esquemática, dinámica y resumida  a través de viñetas y gráficos que son fáciles  de asimilar.</a:t>
            </a:r>
          </a:p>
          <a:p>
            <a:pPr marL="285750" indent="-285750" algn="just">
              <a:buFont typeface="Arial"/>
              <a:buChar char="•"/>
            </a:pPr>
            <a:r>
              <a:rPr lang="es-ES" dirty="0">
                <a:latin typeface="Cooper Black" panose="0208090404030B020404" pitchFamily="18" charset="0"/>
              </a:rPr>
              <a:t>Lista de pasos</a:t>
            </a:r>
          </a:p>
          <a:p>
            <a:pPr marL="571500" indent="-457200" algn="just">
              <a:buFont typeface="+mj-lt"/>
              <a:buAutoNum type="arabicPeriod"/>
            </a:pPr>
            <a:r>
              <a:rPr lang="es-ES" dirty="0">
                <a:latin typeface="Cooper Black" panose="0208090404030B020404" pitchFamily="18" charset="0"/>
              </a:rPr>
              <a:t>Elegir un tema</a:t>
            </a:r>
          </a:p>
          <a:p>
            <a:pPr marL="571500" indent="-457200" algn="just">
              <a:buFont typeface="+mj-lt"/>
              <a:buAutoNum type="arabicPeriod"/>
            </a:pPr>
            <a:r>
              <a:rPr lang="es-ES" dirty="0">
                <a:latin typeface="Cooper Black" panose="0208090404030B020404" pitchFamily="18" charset="0"/>
              </a:rPr>
              <a:t>Investigar, recolectar toda la información</a:t>
            </a:r>
          </a:p>
          <a:p>
            <a:pPr marL="571500" indent="-457200" algn="just">
              <a:buFont typeface="+mj-lt"/>
              <a:buAutoNum type="arabicPeriod"/>
            </a:pPr>
            <a:r>
              <a:rPr lang="es-ES" dirty="0">
                <a:latin typeface="Cooper Black" panose="0208090404030B020404" pitchFamily="18" charset="0"/>
              </a:rPr>
              <a:t>Sintetizar</a:t>
            </a:r>
          </a:p>
          <a:p>
            <a:pPr marL="571500" indent="-457200" algn="just">
              <a:buFont typeface="+mj-lt"/>
              <a:buAutoNum type="arabicPeriod"/>
            </a:pPr>
            <a:r>
              <a:rPr lang="es-ES" dirty="0">
                <a:latin typeface="Cooper Black" panose="0208090404030B020404" pitchFamily="18" charset="0"/>
              </a:rPr>
              <a:t>jerarquizar </a:t>
            </a:r>
          </a:p>
          <a:p>
            <a:pPr marL="571500" indent="-457200" algn="just">
              <a:buFont typeface="+mj-lt"/>
              <a:buAutoNum type="arabicPeriod"/>
            </a:pPr>
            <a:r>
              <a:rPr lang="es-ES" dirty="0">
                <a:latin typeface="Cooper Black" panose="0208090404030B020404" pitchFamily="18" charset="0"/>
              </a:rPr>
              <a:t>Establecer conexiones entre los datos</a:t>
            </a:r>
          </a:p>
          <a:p>
            <a:pPr marL="571500" indent="-457200" algn="just">
              <a:buFont typeface="+mj-lt"/>
              <a:buAutoNum type="arabicPeriod"/>
            </a:pPr>
            <a:r>
              <a:rPr lang="es-ES" dirty="0">
                <a:latin typeface="Cooper Black" panose="0208090404030B020404" pitchFamily="18" charset="0"/>
              </a:rPr>
              <a:t>Planificar un diseño</a:t>
            </a:r>
          </a:p>
          <a:p>
            <a:pPr marL="571500" indent="-457200" algn="just">
              <a:buFont typeface="+mj-lt"/>
              <a:buAutoNum type="arabicPeriod"/>
            </a:pPr>
            <a:r>
              <a:rPr lang="es-ES" dirty="0">
                <a:latin typeface="Cooper Black" panose="0208090404030B020404" pitchFamily="18" charset="0"/>
              </a:rPr>
              <a:t>Seleccionar color</a:t>
            </a:r>
          </a:p>
          <a:p>
            <a:pPr marL="571500" indent="-457200" algn="just">
              <a:buFont typeface="+mj-lt"/>
              <a:buAutoNum type="arabicPeriod"/>
            </a:pPr>
            <a:r>
              <a:rPr lang="es-ES" dirty="0">
                <a:latin typeface="Cooper Black" panose="0208090404030B020404" pitchFamily="18" charset="0"/>
              </a:rPr>
              <a:t>Seleccionar tipografía</a:t>
            </a:r>
          </a:p>
          <a:p>
            <a:pPr marL="571500" indent="-457200" algn="just">
              <a:buFont typeface="+mj-lt"/>
              <a:buAutoNum type="arabicPeriod"/>
            </a:pPr>
            <a:r>
              <a:rPr lang="es-ES" dirty="0">
                <a:latin typeface="Cooper Black" panose="0208090404030B020404" pitchFamily="18" charset="0"/>
              </a:rPr>
              <a:t>Diseñar, seleccionar programa y realizar diseño</a:t>
            </a:r>
          </a:p>
          <a:p>
            <a:pPr marL="571500" indent="-457200" algn="just">
              <a:buFont typeface="+mj-lt"/>
              <a:buAutoNum type="arabicPeriod"/>
            </a:pPr>
            <a:r>
              <a:rPr lang="es-ES" dirty="0">
                <a:latin typeface="Cooper Black" panose="0208090404030B020404" pitchFamily="18" charset="0"/>
              </a:rPr>
              <a:t>Mencionar todas las fuentes</a:t>
            </a:r>
          </a:p>
          <a:p>
            <a:endParaRPr lang="es-MX" dirty="0"/>
          </a:p>
        </p:txBody>
      </p:sp>
      <p:sp>
        <p:nvSpPr>
          <p:cNvPr id="5" name="CuadroTexto 4">
            <a:extLst>
              <a:ext uri="{FF2B5EF4-FFF2-40B4-BE49-F238E27FC236}">
                <a16:creationId xmlns:a16="http://schemas.microsoft.com/office/drawing/2014/main" id="{2057DABA-CF03-4E33-A18C-BF765254BA23}"/>
              </a:ext>
            </a:extLst>
          </p:cNvPr>
          <p:cNvSpPr txBox="1"/>
          <p:nvPr/>
        </p:nvSpPr>
        <p:spPr>
          <a:xfrm>
            <a:off x="1086678" y="530087"/>
            <a:ext cx="8309113" cy="738664"/>
          </a:xfrm>
          <a:prstGeom prst="rect">
            <a:avLst/>
          </a:prstGeom>
          <a:noFill/>
        </p:spPr>
        <p:txBody>
          <a:bodyPr wrap="square" rtlCol="0">
            <a:spAutoFit/>
          </a:bodyPr>
          <a:lstStyle/>
          <a:p>
            <a:r>
              <a:rPr lang="es-ES" sz="2400" dirty="0">
                <a:latin typeface="Cooper Black" panose="0208090404030B020404" pitchFamily="18" charset="0"/>
              </a:rPr>
              <a:t>13. Lista de pasos para realizar una infografía digital</a:t>
            </a:r>
          </a:p>
          <a:p>
            <a:endParaRPr lang="es-MX" dirty="0"/>
          </a:p>
        </p:txBody>
      </p:sp>
    </p:spTree>
    <p:extLst>
      <p:ext uri="{BB962C8B-B14F-4D97-AF65-F5344CB8AC3E}">
        <p14:creationId xmlns:p14="http://schemas.microsoft.com/office/powerpoint/2010/main" val="25448107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FOTO BORRACHOS CASASOLA">
            <a:extLst>
              <a:ext uri="{FF2B5EF4-FFF2-40B4-BE49-F238E27FC236}">
                <a16:creationId xmlns:a16="http://schemas.microsoft.com/office/drawing/2014/main" id="{03AB6A52-9618-4C4A-9424-8CEB05786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434" y="976595"/>
            <a:ext cx="3043181" cy="3073613"/>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FDD7382C-C6F2-4024-A581-9503A86D3341}"/>
              </a:ext>
            </a:extLst>
          </p:cNvPr>
          <p:cNvSpPr txBox="1">
            <a:spLocks/>
          </p:cNvSpPr>
          <p:nvPr/>
        </p:nvSpPr>
        <p:spPr>
          <a:xfrm>
            <a:off x="3956870" y="4178554"/>
            <a:ext cx="3557114" cy="622629"/>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s-MX" sz="3200" dirty="0">
                <a:latin typeface="Cooper Black" panose="0208090404030B020404" pitchFamily="18" charset="0"/>
              </a:rPr>
              <a:t>ALCOHOLISMO</a:t>
            </a:r>
          </a:p>
        </p:txBody>
      </p:sp>
      <p:sp>
        <p:nvSpPr>
          <p:cNvPr id="6" name="Título 1">
            <a:extLst>
              <a:ext uri="{FF2B5EF4-FFF2-40B4-BE49-F238E27FC236}">
                <a16:creationId xmlns:a16="http://schemas.microsoft.com/office/drawing/2014/main" id="{E6DD62F9-F461-43F4-ADF1-F7C493B02103}"/>
              </a:ext>
            </a:extLst>
          </p:cNvPr>
          <p:cNvSpPr txBox="1">
            <a:spLocks/>
          </p:cNvSpPr>
          <p:nvPr/>
        </p:nvSpPr>
        <p:spPr>
          <a:xfrm>
            <a:off x="9149649" y="2279474"/>
            <a:ext cx="1327931" cy="467854"/>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s-MX" sz="2000" dirty="0">
                <a:latin typeface="Cooper Black" panose="0208090404030B020404" pitchFamily="18" charset="0"/>
              </a:rPr>
              <a:t>FÍSICA</a:t>
            </a:r>
          </a:p>
        </p:txBody>
      </p:sp>
      <p:sp>
        <p:nvSpPr>
          <p:cNvPr id="7" name="Título 1">
            <a:extLst>
              <a:ext uri="{FF2B5EF4-FFF2-40B4-BE49-F238E27FC236}">
                <a16:creationId xmlns:a16="http://schemas.microsoft.com/office/drawing/2014/main" id="{4CA63A07-B57D-4FFB-BC3C-51E5746CF7E2}"/>
              </a:ext>
            </a:extLst>
          </p:cNvPr>
          <p:cNvSpPr txBox="1">
            <a:spLocks/>
          </p:cNvSpPr>
          <p:nvPr/>
        </p:nvSpPr>
        <p:spPr>
          <a:xfrm>
            <a:off x="2383190" y="675816"/>
            <a:ext cx="2067339" cy="59643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s-MX" sz="2000" dirty="0">
                <a:latin typeface="Cooper Black" panose="0208090404030B020404" pitchFamily="18" charset="0"/>
              </a:rPr>
              <a:t>LITERATURA</a:t>
            </a:r>
          </a:p>
        </p:txBody>
      </p:sp>
      <p:sp>
        <p:nvSpPr>
          <p:cNvPr id="8" name="Título 1">
            <a:extLst>
              <a:ext uri="{FF2B5EF4-FFF2-40B4-BE49-F238E27FC236}">
                <a16:creationId xmlns:a16="http://schemas.microsoft.com/office/drawing/2014/main" id="{4C27DA00-EE31-4CF1-85AC-0F32D7CB956A}"/>
              </a:ext>
            </a:extLst>
          </p:cNvPr>
          <p:cNvSpPr txBox="1">
            <a:spLocks/>
          </p:cNvSpPr>
          <p:nvPr/>
        </p:nvSpPr>
        <p:spPr>
          <a:xfrm>
            <a:off x="7315615" y="4878794"/>
            <a:ext cx="1237957" cy="467854"/>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s-MX" sz="2000" dirty="0">
                <a:latin typeface="Cooper Black" panose="0208090404030B020404" pitchFamily="18" charset="0"/>
              </a:rPr>
              <a:t>ÉTICA</a:t>
            </a:r>
          </a:p>
        </p:txBody>
      </p:sp>
      <p:pic>
        <p:nvPicPr>
          <p:cNvPr id="9" name="Picture 6" descr="Resultado de imagen para días de vino y rosas">
            <a:extLst>
              <a:ext uri="{FF2B5EF4-FFF2-40B4-BE49-F238E27FC236}">
                <a16:creationId xmlns:a16="http://schemas.microsoft.com/office/drawing/2014/main" id="{DD924236-E7D7-495D-A665-753F034D4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74" y="183251"/>
            <a:ext cx="2223126" cy="3245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n relacionada">
            <a:extLst>
              <a:ext uri="{FF2B5EF4-FFF2-40B4-BE49-F238E27FC236}">
                <a16:creationId xmlns:a16="http://schemas.microsoft.com/office/drawing/2014/main" id="{F45D7BDA-2F62-4135-845E-D4B1BC7C1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89869"/>
            <a:ext cx="3956869" cy="13940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Resultado de imagen para la guayaba y la tostada">
            <a:extLst>
              <a:ext uri="{FF2B5EF4-FFF2-40B4-BE49-F238E27FC236}">
                <a16:creationId xmlns:a16="http://schemas.microsoft.com/office/drawing/2014/main" id="{125BE832-6D74-473A-8291-A93509645B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3841" y="3000010"/>
            <a:ext cx="2785849" cy="2473138"/>
          </a:xfrm>
          <a:prstGeom prst="rect">
            <a:avLst/>
          </a:prstGeom>
          <a:noFill/>
          <a:extLst>
            <a:ext uri="{909E8E84-426E-40DD-AFC4-6F175D3DCCD1}">
              <a14:hiddenFill xmlns:a14="http://schemas.microsoft.com/office/drawing/2010/main">
                <a:solidFill>
                  <a:srgbClr val="FFFFFF"/>
                </a:solidFill>
              </a14:hiddenFill>
            </a:ext>
          </a:extLst>
        </p:spPr>
      </p:pic>
      <p:sp>
        <p:nvSpPr>
          <p:cNvPr id="12" name="Título 1">
            <a:extLst>
              <a:ext uri="{FF2B5EF4-FFF2-40B4-BE49-F238E27FC236}">
                <a16:creationId xmlns:a16="http://schemas.microsoft.com/office/drawing/2014/main" id="{24BBF80F-D83A-4C5E-9DBD-2BEB3178CF48}"/>
              </a:ext>
            </a:extLst>
          </p:cNvPr>
          <p:cNvSpPr txBox="1">
            <a:spLocks/>
          </p:cNvSpPr>
          <p:nvPr/>
        </p:nvSpPr>
        <p:spPr>
          <a:xfrm>
            <a:off x="3914509" y="5205486"/>
            <a:ext cx="2400845" cy="467854"/>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s-MX" sz="2000" dirty="0">
                <a:latin typeface="Cooper Black" panose="0208090404030B020404" pitchFamily="18" charset="0"/>
              </a:rPr>
              <a:t>MATEMÁTICAS</a:t>
            </a:r>
          </a:p>
        </p:txBody>
      </p:sp>
      <p:pic>
        <p:nvPicPr>
          <p:cNvPr id="13" name="Picture 4" descr="Resultado de imagen para GRADOS GAY LUSSAC BEBIDAS ALCOHÓLICAS">
            <a:extLst>
              <a:ext uri="{FF2B5EF4-FFF2-40B4-BE49-F238E27FC236}">
                <a16:creationId xmlns:a16="http://schemas.microsoft.com/office/drawing/2014/main" id="{33D0AD0F-7FDB-41A3-AA0C-D0C3779AB6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3915" y="225473"/>
            <a:ext cx="3495775" cy="192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503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84314" y="506142"/>
            <a:ext cx="11224590" cy="498598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a:endParaRPr lang="es-MX" dirty="0">
              <a:latin typeface="Cooper Black" panose="0208090404030B020404" pitchFamily="18" charset="0"/>
            </a:endParaRPr>
          </a:p>
          <a:p>
            <a:pPr algn="just"/>
            <a:r>
              <a:rPr lang="es-MX" sz="2000" dirty="0">
                <a:latin typeface="Cooper Black" panose="0208090404030B020404" pitchFamily="18" charset="0"/>
              </a:rPr>
              <a:t>3. ¿Porqué es importante		Potencializa el aprendizaje del alumnado, tejiendo el  </a:t>
            </a:r>
          </a:p>
          <a:p>
            <a:pPr algn="just"/>
            <a:r>
              <a:rPr lang="es-MX" sz="2000" dirty="0">
                <a:latin typeface="Cooper Black" panose="0208090404030B020404" pitchFamily="18" charset="0"/>
              </a:rPr>
              <a:t>en la educación?				entorno y eliminando la brecha entre la escuela y la casa </a:t>
            </a:r>
          </a:p>
          <a:p>
            <a:pPr algn="just"/>
            <a:r>
              <a:rPr lang="es-MX" sz="2000" dirty="0">
                <a:latin typeface="Cooper Black" panose="0208090404030B020404" pitchFamily="18" charset="0"/>
              </a:rPr>
              <a:t>						</a:t>
            </a:r>
          </a:p>
          <a:p>
            <a:pPr algn="just"/>
            <a:r>
              <a:rPr lang="es-MX" sz="2000" dirty="0">
                <a:latin typeface="Cooper Black" panose="0208090404030B020404" pitchFamily="18" charset="0"/>
              </a:rPr>
              <a:t>4. ¿Cómo motivar a los 		Reconocer los saberes del alumno, brindándole confianza</a:t>
            </a:r>
          </a:p>
          <a:p>
            <a:pPr algn="just"/>
            <a:r>
              <a:rPr lang="es-MX" sz="2000" dirty="0">
                <a:latin typeface="Cooper Black" panose="0208090404030B020404" pitchFamily="18" charset="0"/>
              </a:rPr>
              <a:t>alumnos para el				si mismo; favoreciendo su desarrollo comunitario.</a:t>
            </a:r>
          </a:p>
          <a:p>
            <a:pPr algn="just"/>
            <a:r>
              <a:rPr lang="es-MX" sz="2000" dirty="0">
                <a:latin typeface="Cooper Black" panose="0208090404030B020404" pitchFamily="18" charset="0"/>
              </a:rPr>
              <a:t>trabajo </a:t>
            </a:r>
            <a:r>
              <a:rPr lang="es-MX" sz="2000" dirty="0" err="1">
                <a:latin typeface="Cooper Black" panose="0208090404030B020404" pitchFamily="18" charset="0"/>
              </a:rPr>
              <a:t>interdisci</a:t>
            </a:r>
            <a:r>
              <a:rPr lang="es-MX" sz="2000" dirty="0">
                <a:latin typeface="Cooper Black" panose="0208090404030B020404" pitchFamily="18" charset="0"/>
              </a:rPr>
              <a:t>-			Exhortarlos hacia la investigación de temas de su  </a:t>
            </a:r>
          </a:p>
          <a:p>
            <a:pPr algn="just"/>
            <a:r>
              <a:rPr lang="es-MX" sz="2000" dirty="0" err="1">
                <a:latin typeface="Cooper Black" panose="0208090404030B020404" pitchFamily="18" charset="0"/>
              </a:rPr>
              <a:t>plinario</a:t>
            </a:r>
            <a:r>
              <a:rPr lang="es-MX" sz="2000" dirty="0">
                <a:latin typeface="Cooper Black" panose="0208090404030B020404" pitchFamily="18" charset="0"/>
              </a:rPr>
              <a:t>?						Interés y su realidad social.</a:t>
            </a:r>
          </a:p>
          <a:p>
            <a:pPr algn="just"/>
            <a:r>
              <a:rPr lang="es-MX" sz="2000" dirty="0">
                <a:latin typeface="Cooper Black" panose="0208090404030B020404" pitchFamily="18" charset="0"/>
              </a:rPr>
              <a:t>								Promover el uso responsable y ético de las TIC¨S</a:t>
            </a:r>
          </a:p>
          <a:p>
            <a:pPr algn="just"/>
            <a:endParaRPr lang="es-MX" sz="2000" dirty="0">
              <a:latin typeface="Cooper Black" panose="0208090404030B020404" pitchFamily="18" charset="0"/>
            </a:endParaRPr>
          </a:p>
          <a:p>
            <a:pPr algn="just"/>
            <a:r>
              <a:rPr lang="es-MX" sz="2000" dirty="0">
                <a:latin typeface="Cooper Black" panose="0208090404030B020404" pitchFamily="18" charset="0"/>
              </a:rPr>
              <a:t>5. ¿Cuáles son los pre-		Tener claro el objetivo de trabajo</a:t>
            </a:r>
          </a:p>
          <a:p>
            <a:pPr algn="just"/>
            <a:r>
              <a:rPr lang="es-MX" sz="2000" dirty="0">
                <a:latin typeface="Cooper Black" panose="0208090404030B020404" pitchFamily="18" charset="0"/>
              </a:rPr>
              <a:t>requisitos materiales,		Estructurar tareas, materiales, tiempo, asignar espacios </a:t>
            </a:r>
          </a:p>
          <a:p>
            <a:pPr algn="just"/>
            <a:r>
              <a:rPr lang="es-MX" sz="2000" dirty="0">
                <a:latin typeface="Cooper Black" panose="0208090404030B020404" pitchFamily="18" charset="0"/>
              </a:rPr>
              <a:t>organizacionales y			de trabajo y construir formas de evaluación y de</a:t>
            </a:r>
          </a:p>
          <a:p>
            <a:pPr algn="just"/>
            <a:r>
              <a:rPr lang="es-MX" sz="2000" dirty="0">
                <a:latin typeface="Cooper Black" panose="0208090404030B020404" pitchFamily="18" charset="0"/>
              </a:rPr>
              <a:t>personales para la 			retroalimentación.</a:t>
            </a:r>
          </a:p>
          <a:p>
            <a:pPr algn="just"/>
            <a:r>
              <a:rPr lang="es-MX" sz="2000" dirty="0">
                <a:latin typeface="Cooper Black" panose="0208090404030B020404" pitchFamily="18" charset="0"/>
              </a:rPr>
              <a:t>planeación del trabajo</a:t>
            </a:r>
          </a:p>
          <a:p>
            <a:pPr algn="just"/>
            <a:r>
              <a:rPr lang="es-MX" sz="2000" dirty="0">
                <a:latin typeface="Cooper Black" panose="0208090404030B020404" pitchFamily="18" charset="0"/>
              </a:rPr>
              <a:t>interdisciplinario?</a:t>
            </a:r>
            <a:r>
              <a:rPr lang="es-MX" dirty="0">
                <a:latin typeface="Cooper Black" panose="0208090404030B020404" pitchFamily="18" charset="0"/>
              </a:rPr>
              <a:t>												</a:t>
            </a:r>
          </a:p>
        </p:txBody>
      </p:sp>
    </p:spTree>
    <p:extLst>
      <p:ext uri="{BB962C8B-B14F-4D97-AF65-F5344CB8AC3E}">
        <p14:creationId xmlns:p14="http://schemas.microsoft.com/office/powerpoint/2010/main" val="38951923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1E2D0A7-E429-4373-9C12-8C284B7B9D95}"/>
              </a:ext>
            </a:extLst>
          </p:cNvPr>
          <p:cNvSpPr txBox="1">
            <a:spLocks/>
          </p:cNvSpPr>
          <p:nvPr/>
        </p:nvSpPr>
        <p:spPr>
          <a:xfrm>
            <a:off x="-106017" y="3003360"/>
            <a:ext cx="6924261" cy="685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r>
              <a:rPr lang="es-MX" sz="2400" dirty="0">
                <a:latin typeface="Cooper Black" panose="0208090404030B020404" pitchFamily="18" charset="0"/>
              </a:rPr>
              <a:t>EL ALCOHOLISMO</a:t>
            </a:r>
          </a:p>
        </p:txBody>
      </p:sp>
      <p:sp>
        <p:nvSpPr>
          <p:cNvPr id="5" name="Subtítulo 2">
            <a:extLst>
              <a:ext uri="{FF2B5EF4-FFF2-40B4-BE49-F238E27FC236}">
                <a16:creationId xmlns:a16="http://schemas.microsoft.com/office/drawing/2014/main" id="{457DA4A6-8AED-42FF-BC12-F521C8B296BE}"/>
              </a:ext>
            </a:extLst>
          </p:cNvPr>
          <p:cNvSpPr txBox="1">
            <a:spLocks/>
          </p:cNvSpPr>
          <p:nvPr/>
        </p:nvSpPr>
        <p:spPr>
          <a:xfrm>
            <a:off x="795130" y="3411820"/>
            <a:ext cx="4936435" cy="685800"/>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r>
              <a:rPr lang="es-MX" sz="1600" dirty="0">
                <a:latin typeface="Cooper Black" panose="0208090404030B020404" pitchFamily="18" charset="0"/>
              </a:rPr>
              <a:t>DESDE EL PUNTO DE VISTA DE LA ÉTICA</a:t>
            </a:r>
          </a:p>
        </p:txBody>
      </p:sp>
      <p:sp>
        <p:nvSpPr>
          <p:cNvPr id="6" name="Rectángulo 5">
            <a:extLst>
              <a:ext uri="{FF2B5EF4-FFF2-40B4-BE49-F238E27FC236}">
                <a16:creationId xmlns:a16="http://schemas.microsoft.com/office/drawing/2014/main" id="{7D3660F6-F5B3-49D2-875A-0B194435A389}"/>
              </a:ext>
            </a:extLst>
          </p:cNvPr>
          <p:cNvSpPr/>
          <p:nvPr/>
        </p:nvSpPr>
        <p:spPr>
          <a:xfrm>
            <a:off x="6924261" y="594303"/>
            <a:ext cx="4936435" cy="4818114"/>
          </a:xfrm>
          <a:prstGeom prst="rect">
            <a:avLst/>
          </a:prstGeom>
          <a:ln>
            <a:solidFill>
              <a:srgbClr val="FFC000"/>
            </a:solidFill>
          </a:ln>
        </p:spPr>
        <p:txBody>
          <a:bodyPr wrap="square">
            <a:spAutoFit/>
          </a:bodyPr>
          <a:lstStyle/>
          <a:p>
            <a:pPr algn="just">
              <a:lnSpc>
                <a:spcPct val="107000"/>
              </a:lnSpc>
              <a:spcAft>
                <a:spcPts val="800"/>
              </a:spcAft>
            </a:pPr>
            <a:r>
              <a:rPr lang="es-MX" sz="1600" dirty="0">
                <a:latin typeface="Cooper Black" panose="0208090404030B020404" pitchFamily="18" charset="0"/>
                <a:ea typeface="Calibri" panose="020F0502020204030204" pitchFamily="34" charset="0"/>
                <a:cs typeface="Times New Roman" panose="02020603050405020304" pitchFamily="18" charset="0"/>
              </a:rPr>
              <a:t>La primera dificultad se resolvió interactuando con mis compañeros, y proponiendo varias ideas, unas que se desecharon y llegamos a la conclusión de que el mejor tema sería uno que tratara una delicada problemática social. El segundo obstáculo implicó un honesto ejercicio de autocrítica para abandonar los términos demasiado académicos. Para esto tuve que involucrar a los alumnos en la construcción de la propuesta, escuchando sus enriquecedoras ideas. Como consecuencia de este proceso incluyente, se dio la solución al punto tres, pues los alumnos al saberse considerados en la construcción de una experiencia de aprendizaje significativo, propusieron sus propios caminos desde sus propios recursos de expresión.</a:t>
            </a:r>
            <a:endParaRPr lang="es-MX" sz="1600" dirty="0">
              <a:effectLst/>
              <a:latin typeface="Cooper Black" panose="0208090404030B020404" pitchFamily="18" charset="0"/>
              <a:ea typeface="Calibri" panose="020F050202020403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37AE4FBF-273D-426F-9229-760514171988}"/>
              </a:ext>
            </a:extLst>
          </p:cNvPr>
          <p:cNvSpPr/>
          <p:nvPr/>
        </p:nvSpPr>
        <p:spPr>
          <a:xfrm>
            <a:off x="549965" y="3966500"/>
            <a:ext cx="4538870" cy="2183418"/>
          </a:xfrm>
          <a:prstGeom prst="rect">
            <a:avLst/>
          </a:prstGeom>
          <a:ln>
            <a:solidFill>
              <a:srgbClr val="FFC000"/>
            </a:solidFill>
          </a:ln>
        </p:spPr>
        <p:txBody>
          <a:bodyPr wrap="square">
            <a:spAutoFit/>
          </a:bodyPr>
          <a:lstStyle/>
          <a:p>
            <a:pPr algn="just">
              <a:lnSpc>
                <a:spcPct val="107000"/>
              </a:lnSpc>
              <a:spcAft>
                <a:spcPts val="800"/>
              </a:spcAft>
            </a:pPr>
            <a:r>
              <a:rPr lang="es-MX" sz="1600" dirty="0">
                <a:latin typeface="Cooper Black" panose="0208090404030B020404" pitchFamily="18" charset="0"/>
                <a:ea typeface="Calibri" panose="020F0502020204030204" pitchFamily="34" charset="0"/>
                <a:cs typeface="Times New Roman" panose="02020603050405020304" pitchFamily="18" charset="0"/>
              </a:rPr>
              <a:t>Ahora me siento muy decidida a experimentar con esta metodología cada vez que los grupos o los compañeros profesores así lo soliciten y permitan. Cada día nos da en el aula y fuera de ella la oportunidad de hacer que el aprendizaje sea deseado e importante para la propia vida.</a:t>
            </a:r>
            <a:endParaRPr lang="es-MX" sz="1600" dirty="0">
              <a:effectLst/>
              <a:latin typeface="Cooper Black" panose="0208090404030B020404" pitchFamily="18"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id="{8DA31D53-D386-489D-9662-C607945B9B99}"/>
              </a:ext>
            </a:extLst>
          </p:cNvPr>
          <p:cNvSpPr/>
          <p:nvPr/>
        </p:nvSpPr>
        <p:spPr>
          <a:xfrm>
            <a:off x="331304" y="399360"/>
            <a:ext cx="6096000" cy="2800767"/>
          </a:xfrm>
          <a:prstGeom prst="rect">
            <a:avLst/>
          </a:prstGeom>
        </p:spPr>
        <p:txBody>
          <a:bodyPr>
            <a:spAutoFit/>
          </a:bodyPr>
          <a:lstStyle/>
          <a:p>
            <a:pPr algn="just"/>
            <a:r>
              <a:rPr lang="es-MX" sz="1600" dirty="0">
                <a:latin typeface="Cooper Black" panose="0208090404030B020404" pitchFamily="18" charset="0"/>
                <a:ea typeface="Calibri" panose="020F0502020204030204" pitchFamily="34" charset="0"/>
              </a:rPr>
              <a:t>Las principales dificultades para la construcción del proyecto interdisciplinario fueron las siguientes. La primera fue encontrar un tema interesante de mí materia que pudiera ser abordado desde disciplinas distintas a la mía. Adicionalmente, el poder vincular el tema con las vivencias cotidianas de los estudiantes, que no por eso fuera superficial o banal, y que les dejara un aprendizaje vivencial significativo. En tercer lugar, encontrar la manera de hacerlo didáctico, interactivo, y que los estudiantes pudieran hacer aportaciones desde sus propios recursos.</a:t>
            </a:r>
            <a:endParaRPr lang="es-MX" sz="1600" dirty="0">
              <a:latin typeface="Cooper Black" panose="0208090404030B020404" pitchFamily="18" charset="0"/>
            </a:endParaRPr>
          </a:p>
        </p:txBody>
      </p:sp>
    </p:spTree>
    <p:extLst>
      <p:ext uri="{BB962C8B-B14F-4D97-AF65-F5344CB8AC3E}">
        <p14:creationId xmlns:p14="http://schemas.microsoft.com/office/powerpoint/2010/main" val="2806145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1BAEEFE-4619-4393-9F1D-366FB28B3B84}"/>
              </a:ext>
            </a:extLst>
          </p:cNvPr>
          <p:cNvSpPr txBox="1"/>
          <p:nvPr/>
        </p:nvSpPr>
        <p:spPr>
          <a:xfrm>
            <a:off x="318052" y="145774"/>
            <a:ext cx="11171583" cy="5847755"/>
          </a:xfrm>
          <a:prstGeom prst="rect">
            <a:avLst/>
          </a:prstGeom>
          <a:noFill/>
        </p:spPr>
        <p:txBody>
          <a:bodyPr wrap="square" rtlCol="0">
            <a:spAutoFit/>
          </a:bodyPr>
          <a:lstStyle/>
          <a:p>
            <a:pPr algn="just"/>
            <a:r>
              <a:rPr lang="es-MX" b="1" dirty="0">
                <a:latin typeface="Cooper Black" panose="0208090404030B020404" pitchFamily="18" charset="0"/>
                <a:ea typeface="Calibri" panose="020F0502020204030204" pitchFamily="34" charset="0"/>
                <a:cs typeface="Times New Roman" panose="02020603050405020304" pitchFamily="18" charset="0"/>
              </a:rPr>
              <a:t>Cuáles fueron las tres principales dificultades propias, para la construcción del proyecto interdisciplinario?</a:t>
            </a:r>
          </a:p>
          <a:p>
            <a:pPr algn="just"/>
            <a:endParaRPr lang="es-MX" sz="1600" b="1" dirty="0">
              <a:latin typeface="Cooper Black" panose="0208090404030B020404" pitchFamily="18" charset="0"/>
              <a:ea typeface="Calibri" panose="020F0502020204030204" pitchFamily="34" charset="0"/>
              <a:cs typeface="Times New Roman" panose="02020603050405020304" pitchFamily="18" charset="0"/>
            </a:endParaRPr>
          </a:p>
          <a:p>
            <a:pPr algn="just"/>
            <a:r>
              <a:rPr lang="es-MX" sz="1600" b="1" dirty="0">
                <a:latin typeface="Cooper Black" panose="0208090404030B020404" pitchFamily="18" charset="0"/>
                <a:ea typeface="Calibri" panose="020F0502020204030204" pitchFamily="34" charset="0"/>
                <a:cs typeface="Times New Roman" panose="02020603050405020304" pitchFamily="18" charset="0"/>
              </a:rPr>
              <a:t> </a:t>
            </a:r>
            <a:r>
              <a:rPr lang="es-MX" sz="1600" dirty="0">
                <a:latin typeface="Cooper Black" panose="0208090404030B020404" pitchFamily="18" charset="0"/>
                <a:ea typeface="Calibri" panose="020F0502020204030204" pitchFamily="34" charset="0"/>
                <a:cs typeface="Times New Roman" panose="02020603050405020304" pitchFamily="18" charset="0"/>
              </a:rPr>
              <a:t>El principal problema para la construcción del proyecto fue coincidir en tiempo con mis compañeros, pues los horarios se empalmaban y ello dificultó que pudiésemos reunirnos. Para solucionar este contratiempo hice uso del correo electrónico y así obtener los documentos, y por este medio, hacer llegar las tareas a nuestro coordinador. Además, aproveché los pocos espacios en que pudimos vernos para comentar sobre nuestros avances. Por mi parte, logré que los alumnos del grupo con el que decidí trabajar conformara equipos y cada uno se dedicara a investigar y abordar un tema específico, relacionado con un objetivo e hipótesis que fueron trabajados en clase por todos con el fin de unificar una forma de trabajo. También se obtuvieron resultados a sobre una encuesta relacionado al alcoholismo y los datos están por graficarse y esquematizarse en una presentación PPT. Lo anterior puede comprobarse en una libreta en la que se anotó lo trabajado en clase, así como con las encuestas aplicadas por los mismos alumnos del grupo. A pesar de el trabajo tuvo un avance y se contó con la participación de los alumnos, considero que debo mejorar mis habilidades sobre metodología de investigación y proyectos interdisciplinarios con el fin de obtener mejores resultados, además de reforzar mi papel como integrante de un equipo y tomar decisiones pensando en el beneficio de todos, es decir, tratar de involucrarme más con el trabajo de mis compañeros docentes. Finalmente, puedo señalar que el trabajo por proyectos favorece una mayor relación con las demás asignaturas, una comunicación más efectiva, una vinculación con problemas reales, mismas que pueden son de interés a los alumnos, y una forma de trabajo en la que un objetivo puede ser abordada por distintas disciplinas. En el aula</a:t>
            </a:r>
            <a:r>
              <a:rPr lang="es-MX" dirty="0">
                <a:ea typeface="Calibri" panose="020F0502020204030204" pitchFamily="34" charset="0"/>
                <a:cs typeface="Times New Roman" panose="02020603050405020304" pitchFamily="18" charset="0"/>
              </a:rPr>
              <a:t>, </a:t>
            </a:r>
            <a:r>
              <a:rPr lang="es-MX" sz="1600" dirty="0">
                <a:latin typeface="Cooper Black" panose="0208090404030B020404" pitchFamily="18" charset="0"/>
                <a:ea typeface="Calibri" panose="020F0502020204030204" pitchFamily="34" charset="0"/>
                <a:cs typeface="Times New Roman" panose="02020603050405020304" pitchFamily="18" charset="0"/>
              </a:rPr>
              <a:t>puedo reforzar y favorecer las tareas en equipo y explotar diversas habilidades a partir de las aptitudes de cada alumno.</a:t>
            </a:r>
          </a:p>
          <a:p>
            <a:endParaRPr lang="es-MX" dirty="0"/>
          </a:p>
        </p:txBody>
      </p:sp>
    </p:spTree>
    <p:extLst>
      <p:ext uri="{BB962C8B-B14F-4D97-AF65-F5344CB8AC3E}">
        <p14:creationId xmlns:p14="http://schemas.microsoft.com/office/powerpoint/2010/main" val="8997992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A99B9D1-4F76-4161-BB14-986CF7A01575}"/>
              </a:ext>
            </a:extLst>
          </p:cNvPr>
          <p:cNvSpPr/>
          <p:nvPr/>
        </p:nvSpPr>
        <p:spPr>
          <a:xfrm>
            <a:off x="278296" y="342614"/>
            <a:ext cx="11012556" cy="4616648"/>
          </a:xfrm>
          <a:prstGeom prst="rect">
            <a:avLst/>
          </a:prstGeom>
        </p:spPr>
        <p:txBody>
          <a:bodyPr wrap="square">
            <a:spAutoFit/>
          </a:bodyPr>
          <a:lstStyle/>
          <a:p>
            <a:pPr algn="just"/>
            <a:r>
              <a:rPr lang="es-MX" dirty="0">
                <a:latin typeface="Cooper Black" panose="0208090404030B020404" pitchFamily="18" charset="0"/>
                <a:ea typeface="Calibri" panose="020F0502020204030204" pitchFamily="34" charset="0"/>
              </a:rPr>
              <a:t>En la parte de las materias de  </a:t>
            </a:r>
            <a:r>
              <a:rPr lang="es-MX" sz="2400" b="1" u="sng" dirty="0">
                <a:latin typeface="Cooper Black" panose="0208090404030B020404" pitchFamily="18" charset="0"/>
                <a:ea typeface="Calibri" panose="020F0502020204030204" pitchFamily="34" charset="0"/>
              </a:rPr>
              <a:t>física y matemáticas</a:t>
            </a:r>
            <a:r>
              <a:rPr lang="es-MX" dirty="0">
                <a:latin typeface="Cooper Black" panose="0208090404030B020404" pitchFamily="18" charset="0"/>
                <a:ea typeface="Calibri" panose="020F0502020204030204" pitchFamily="34" charset="0"/>
              </a:rPr>
              <a:t>, las principales dificultades para la construcción del proyecto interdisciplinario fueron concientizar a los alumnos de sexto año en las áreas I y II de los daños que provoca tanto en el aspecto económico como en el del individuo en sí, para lo cual se les indujo a que investigaran las repercusiones que a través de los años y a diferentes edades así como por sexos hay en por ejemplo pérdidas de miembros del cuerpo, mutilaciones, muertes a terceros y enfermedades propias del uso del alcohol.</a:t>
            </a:r>
          </a:p>
          <a:p>
            <a:pPr algn="just"/>
            <a:r>
              <a:rPr lang="es-MX" dirty="0">
                <a:latin typeface="Cooper Black" panose="0208090404030B020404" pitchFamily="18" charset="0"/>
              </a:rPr>
              <a:t>Los alumnos fueron a dar pláticas a los diferentes grupos del colegio para que hagan conciencia y estén ciertos que toda acción genera una reacción, como lo establece la tercera ley de Newton.</a:t>
            </a:r>
          </a:p>
          <a:p>
            <a:pPr algn="just"/>
            <a:r>
              <a:rPr lang="es-MX" dirty="0">
                <a:latin typeface="Cooper Black" panose="0208090404030B020404" pitchFamily="18" charset="0"/>
              </a:rPr>
              <a:t>Ambos maestros llegamos a la conclusión de la importancia que representa el trabajo interdisciplinario, sin importar la materia de que se trate, ya que al final se obtendrá un producto enriquecido desde diferentes ángulos y que lo mejor de esto es que es en beneficio de los alumnos.</a:t>
            </a:r>
          </a:p>
          <a:p>
            <a:pPr algn="just"/>
            <a:r>
              <a:rPr lang="es-MX" dirty="0">
                <a:latin typeface="Cooper Black" panose="0208090404030B020404" pitchFamily="18" charset="0"/>
              </a:rPr>
              <a:t>En los siguientes cuadros, se hace una pequeña muestra de lo que se logró con estos alumnos de último grado, esperando que ellos hagan conciencia, ya que pasan a un nivel superior, donde las tentaciones son quizá mayores que aquí.</a:t>
            </a:r>
          </a:p>
        </p:txBody>
      </p:sp>
    </p:spTree>
    <p:extLst>
      <p:ext uri="{BB962C8B-B14F-4D97-AF65-F5344CB8AC3E}">
        <p14:creationId xmlns:p14="http://schemas.microsoft.com/office/powerpoint/2010/main" val="20442158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F0B826B-ABEF-48E8-8A92-6D3505CBE0E9}"/>
              </a:ext>
            </a:extLst>
          </p:cNvPr>
          <p:cNvSpPr txBox="1"/>
          <p:nvPr/>
        </p:nvSpPr>
        <p:spPr>
          <a:xfrm>
            <a:off x="278296" y="569843"/>
            <a:ext cx="11118574" cy="5047536"/>
          </a:xfrm>
          <a:prstGeom prst="rect">
            <a:avLst/>
          </a:prstGeom>
          <a:noFill/>
        </p:spPr>
        <p:txBody>
          <a:bodyPr wrap="square" rtlCol="0">
            <a:spAutoFit/>
          </a:bodyPr>
          <a:lstStyle/>
          <a:p>
            <a:pPr algn="just"/>
            <a:r>
              <a:rPr lang="es-MX" sz="1600" dirty="0">
                <a:latin typeface="Cooper Black" panose="0208090404030B020404" pitchFamily="18" charset="0"/>
              </a:rPr>
              <a:t>El alcohol en todas sus formas es una sustancia de uso legal y está clasificado por su acción farmacológica dentro de los depresores del Sistema Nervioso Central.</a:t>
            </a:r>
          </a:p>
          <a:p>
            <a:pPr algn="just"/>
            <a:r>
              <a:rPr lang="es-MX" sz="1600" dirty="0">
                <a:latin typeface="Cooper Black" panose="0208090404030B020404" pitchFamily="18" charset="0"/>
              </a:rPr>
              <a:t> </a:t>
            </a:r>
          </a:p>
          <a:p>
            <a:pPr algn="just"/>
            <a:r>
              <a:rPr lang="es-MX" sz="1600" b="1" dirty="0">
                <a:latin typeface="Cooper Black" panose="0208090404030B020404" pitchFamily="18" charset="0"/>
              </a:rPr>
              <a:t> </a:t>
            </a:r>
            <a:endParaRPr lang="es-MX" sz="1600" dirty="0">
              <a:latin typeface="Cooper Black" panose="0208090404030B020404" pitchFamily="18" charset="0"/>
            </a:endParaRPr>
          </a:p>
          <a:p>
            <a:pPr algn="ctr"/>
            <a:r>
              <a:rPr lang="es-MX" sz="1600" b="1" dirty="0">
                <a:latin typeface="Cooper Black" panose="0208090404030B020404" pitchFamily="18" charset="0"/>
              </a:rPr>
              <a:t>PANORAMA EPIDEMIOLÓGICO Y CONTEXTO NACIONAL.</a:t>
            </a:r>
            <a:endParaRPr lang="es-MX" sz="1600" dirty="0">
              <a:latin typeface="Cooper Black" panose="0208090404030B020404" pitchFamily="18" charset="0"/>
            </a:endParaRPr>
          </a:p>
          <a:p>
            <a:pPr algn="just"/>
            <a:r>
              <a:rPr lang="es-MX" sz="1600" b="1" dirty="0">
                <a:latin typeface="Cooper Black" panose="0208090404030B020404" pitchFamily="18" charset="0"/>
              </a:rPr>
              <a:t> </a:t>
            </a:r>
            <a:endParaRPr lang="es-MX" sz="1600" dirty="0">
              <a:latin typeface="Cooper Black" panose="0208090404030B020404" pitchFamily="18" charset="0"/>
            </a:endParaRPr>
          </a:p>
          <a:p>
            <a:pPr algn="just"/>
            <a:r>
              <a:rPr lang="es-MX" sz="1600" dirty="0">
                <a:latin typeface="Cooper Black" panose="0208090404030B020404" pitchFamily="18" charset="0"/>
              </a:rPr>
              <a:t> El consumo de grandes cantidades en forma episódica es el patrón de consumo característico de la población mexicana, principalmente entre los hombres, y se ha estimado que contribuye con el 9% del peso total de la enfermedad (Frenk, Lozano y González, 1994). En México, de acuerdo a la Encuesta Nacional de Adicciones (ENA), del 2008 a 2011 creció el número de bebedores; esta práctica tiene un inicio temprano, poco más de la mitad (55%) de la población que ha consumido alcohol, inició antes de los 17 años. Así mismo, la ENA 2011 reporta que el 6% de la población desarrolló dependencia, lo que equivale a 4.9 millones de personas entre 12 a 65 años, correspondiendo el 10.8% a los hombres y el 1.8% a las mujeres. La dependencia al alcohol afecta a 4.1% de los adolescentes y 6.6% de los adultos, este índice aumentó significativamente entre los hombres de 2008 a 2011, nuevamente con menos distancia entre hombres y mujeres adolescentes (3 hombres por cada mujer) que lo que se observa en la población adulta (7 hombres por cada mujer). La proporción de mujeres adultas con dependencia (1.7%) es similar a la observada en mujeres adolescentes (2%), indicando un fenómeno más reciente; entre los hombres hay dos adultos con la condición por cada adolescente.</a:t>
            </a:r>
          </a:p>
          <a:p>
            <a:r>
              <a:rPr lang="es-MX" dirty="0"/>
              <a:t> </a:t>
            </a:r>
          </a:p>
        </p:txBody>
      </p:sp>
    </p:spTree>
    <p:extLst>
      <p:ext uri="{BB962C8B-B14F-4D97-AF65-F5344CB8AC3E}">
        <p14:creationId xmlns:p14="http://schemas.microsoft.com/office/powerpoint/2010/main" val="11050531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descr="https://userscontent2.emaze.com/images/7eb0a8e3-2f50-4a97-a69c-13991b9946e8/2eec62f5-a774-4846-b5ad-befbe0ea14e1.jpg">
            <a:extLst>
              <a:ext uri="{FF2B5EF4-FFF2-40B4-BE49-F238E27FC236}">
                <a16:creationId xmlns:a16="http://schemas.microsoft.com/office/drawing/2014/main" id="{FDED0C52-3039-4DEB-85EA-FBBBD15D7335}"/>
              </a:ext>
            </a:extLst>
          </p:cNvPr>
          <p:cNvSpPr>
            <a:spLocks noChangeAspect="1" noChangeArrowheads="1"/>
          </p:cNvSpPr>
          <p:nvPr/>
        </p:nvSpPr>
        <p:spPr bwMode="auto">
          <a:xfrm>
            <a:off x="2690191" y="9286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s-MX"/>
          </a:p>
        </p:txBody>
      </p:sp>
      <p:pic>
        <p:nvPicPr>
          <p:cNvPr id="13318" name="Imagen 3" descr="2eec62f5-a774-4846-b5ad-befbe0ea14e1">
            <a:extLst>
              <a:ext uri="{FF2B5EF4-FFF2-40B4-BE49-F238E27FC236}">
                <a16:creationId xmlns:a16="http://schemas.microsoft.com/office/drawing/2014/main" id="{E3BE19D4-7745-4FC1-BA39-4D7D11794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355" y="545919"/>
            <a:ext cx="9321421" cy="474980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a:extLst>
              <a:ext uri="{FF2B5EF4-FFF2-40B4-BE49-F238E27FC236}">
                <a16:creationId xmlns:a16="http://schemas.microsoft.com/office/drawing/2014/main" id="{CC0F3CBF-728C-4C19-9C7C-0E66E59AC74A}"/>
              </a:ext>
            </a:extLst>
          </p:cNvPr>
          <p:cNvSpPr>
            <a:spLocks noChangeArrowheads="1"/>
          </p:cNvSpPr>
          <p:nvPr/>
        </p:nvSpPr>
        <p:spPr bwMode="auto">
          <a:xfrm>
            <a:off x="2690191" y="9286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12" name="Rectangle 9">
            <a:extLst>
              <a:ext uri="{FF2B5EF4-FFF2-40B4-BE49-F238E27FC236}">
                <a16:creationId xmlns:a16="http://schemas.microsoft.com/office/drawing/2014/main" id="{C1553E3B-ED0C-48F4-A778-E20377647C14}"/>
              </a:ext>
            </a:extLst>
          </p:cNvPr>
          <p:cNvSpPr>
            <a:spLocks noChangeArrowheads="1"/>
          </p:cNvSpPr>
          <p:nvPr/>
        </p:nvSpPr>
        <p:spPr bwMode="auto">
          <a:xfrm>
            <a:off x="2690191" y="1690688"/>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Tree>
    <p:extLst>
      <p:ext uri="{BB962C8B-B14F-4D97-AF65-F5344CB8AC3E}">
        <p14:creationId xmlns:p14="http://schemas.microsoft.com/office/powerpoint/2010/main" val="14454092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2F67D5-11EE-4287-94B4-B2924105C0FF}"/>
              </a:ext>
            </a:extLst>
          </p:cNvPr>
          <p:cNvSpPr txBox="1"/>
          <p:nvPr/>
        </p:nvSpPr>
        <p:spPr>
          <a:xfrm>
            <a:off x="371061" y="384313"/>
            <a:ext cx="11224591" cy="5262979"/>
          </a:xfrm>
          <a:prstGeom prst="rect">
            <a:avLst/>
          </a:prstGeom>
          <a:noFill/>
        </p:spPr>
        <p:txBody>
          <a:bodyPr wrap="square" rtlCol="0">
            <a:spAutoFit/>
          </a:bodyPr>
          <a:lstStyle/>
          <a:p>
            <a:pPr algn="ctr"/>
            <a:r>
              <a:rPr lang="es-MX" b="1" dirty="0">
                <a:latin typeface="Cooper Black" panose="0208090404030B020404" pitchFamily="18" charset="0"/>
              </a:rPr>
              <a:t>ACCIONES EN REDUCCIÓN DE LA DEMANDA.</a:t>
            </a:r>
            <a:endParaRPr lang="es-MX" dirty="0">
              <a:latin typeface="Cooper Black" panose="0208090404030B020404" pitchFamily="18" charset="0"/>
            </a:endParaRPr>
          </a:p>
          <a:p>
            <a:pPr algn="just"/>
            <a:r>
              <a:rPr lang="es-MX" sz="1600" dirty="0">
                <a:latin typeface="Cooper Black" panose="0208090404030B020404" pitchFamily="18" charset="0"/>
              </a:rPr>
              <a:t> </a:t>
            </a:r>
          </a:p>
          <a:p>
            <a:pPr algn="just"/>
            <a:r>
              <a:rPr lang="es-MX" sz="1600" dirty="0">
                <a:latin typeface="Cooper Black" panose="0208090404030B020404" pitchFamily="18" charset="0"/>
              </a:rPr>
              <a:t> Con base en el contexto anterior y considerando que México suscribió la Estrategia Mundial para Reducir el Uso Nocivo de Alcohol en mayo de 2010 en donde actualmente funge como miembro del grupo de las Américas para la Reducción del Uso Nocivo de Alcohol, se ha desarrollado la Estrategia Nacional para Reducir el Uso Nocivo de Alcohol, que consta de un amplio conjunto de acciones encaminadas a resolver los problemas causados por el Uso Nocivo de Alcohol, con la finalidad de lograr reducir sus consecuencias sanitarias y sociales a largo plazo. Las acciones propuestas en la Estrategia Nacional para Reducir el Uso Nocivo de Alcohol toman en cuenta la evidencia científica mundial, evaluada por organismos internacionales, que demuestra que existen políticas públicas efectivas en el control del consumo de alcohol (OMS,2010). 1.-Fortalecimiento de la legislación y normatividad para reducir el uso nocivo de alcohol 2.- Sensibilización, capacitación y actualización en el tema de “Uso Nocivo del Alcohol” 3.- Coordinación interinstitucional y fortalecimiento de las capacidades en materia de reducción del uso nocivo del alcohol. 4.-Implementación de acciones continúas de prevención en el uso nocivo del alcohol 5.- Implementación y desarrollo de sistemas de detección temprana y referenciación. 6- Ampliación de la cobertura de los servicios de salud y fortalecimiento de los centros de tratamiento para de los trastornos por consumo del alcohol. 7- Implementación de medidas contra la conducción bajo los efectos del alcohol. 8.- Fortalecimiento de la investigación, análisis y difusión de la información científica en materia de alcohol. 9.- Implementación de programas de atención e intervención a poblaciones vulnerables y atención a familiares. 10- Fortalecimiento de los sistemas de información y vigilancia para el uso nocivo del alcohol.</a:t>
            </a:r>
          </a:p>
          <a:p>
            <a:pPr algn="just"/>
            <a:endParaRPr lang="es-MX" sz="1600" dirty="0">
              <a:latin typeface="Cooper Black" panose="0208090404030B020404" pitchFamily="18" charset="0"/>
            </a:endParaRPr>
          </a:p>
        </p:txBody>
      </p:sp>
    </p:spTree>
    <p:extLst>
      <p:ext uri="{BB962C8B-B14F-4D97-AF65-F5344CB8AC3E}">
        <p14:creationId xmlns:p14="http://schemas.microsoft.com/office/powerpoint/2010/main" val="16707009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BF7A716-40B4-49AE-B226-3E6C6B26F048}"/>
              </a:ext>
            </a:extLst>
          </p:cNvPr>
          <p:cNvSpPr txBox="1"/>
          <p:nvPr/>
        </p:nvSpPr>
        <p:spPr>
          <a:xfrm>
            <a:off x="715618" y="463826"/>
            <a:ext cx="10959548" cy="4555093"/>
          </a:xfrm>
          <a:prstGeom prst="rect">
            <a:avLst/>
          </a:prstGeom>
          <a:noFill/>
        </p:spPr>
        <p:txBody>
          <a:bodyPr wrap="square" rtlCol="0">
            <a:spAutoFit/>
          </a:bodyPr>
          <a:lstStyle/>
          <a:p>
            <a:pPr algn="just"/>
            <a:r>
              <a:rPr lang="es-MX" sz="1600" dirty="0">
                <a:latin typeface="Cooper Black" panose="0208090404030B020404" pitchFamily="18" charset="0"/>
              </a:rPr>
              <a:t>En la población adolescente también se encontró que el consumo de alcohol aumentó significativamente en las tres prevalencias. De tal manera que el consumo alguna vez pasó de 35.6% a 42.9%, en el último año de 25.7% a 30.0% y en el último mes de 7.1% a 14.5%. Esta misma tendencia se observó en los hombres y en las mujeres, especialmente en el consumo del último mes ya que se incrementó en el caso de ellos de 11.5% a 17.4% y en ellas de 2.7% a 11.6% En la Encuesta de Consumo de Drogas en Estudiantes 2012 en la Ciudad de México se encontró que el 68.2% de los/as adolescentes ha consumido alcohol alguna vez en su vida y un 40.1% lo ha consumido en el último mes. En esta encuesta de estudiantes se observa que el porcentaje de los adolescentes de secundaria que han consumido alcohol durante el último mes es de 27.2% y para los de educación media superior, el porcentaje incrementa a 56.5%. Los resultados globales para la Ciudad de México, indican que el 22.5% de los/as estudiantes consumieron 5 copas o más en una sola ocasión, durante el mes previo al estudio, porcentaje similar al reportado en 2009, que fue de 23.3%. Las delegaciones más afectadas por el abuso de bebidas alcohólicas son Azcapotzalco (29.9%), Magdalena Contreras (24.3%), Álvaro Obregón (24.2%), Coyoacán y Cuajimalpa (23.7% en ambas) ya que su consumo es mayor al promedio de la Ciudad de México. Por otra parte de acuerdo al Consejo Nacional para la Prevención de Accidentes (CONAPRA), el impacto del Uso Nocivo del Alcohol se refleja en los siguientes datos: • A nivel nacional, el 50% de los accidentes de tránsito están relacionados con el abuso de alcohol.</a:t>
            </a:r>
          </a:p>
          <a:p>
            <a:endParaRPr lang="es-MX" dirty="0"/>
          </a:p>
        </p:txBody>
      </p:sp>
    </p:spTree>
    <p:extLst>
      <p:ext uri="{BB962C8B-B14F-4D97-AF65-F5344CB8AC3E}">
        <p14:creationId xmlns:p14="http://schemas.microsoft.com/office/powerpoint/2010/main" val="1014772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EC853340-9998-41FC-ADBC-222A4BA10E96}"/>
              </a:ext>
            </a:extLst>
          </p:cNvPr>
          <p:cNvSpPr>
            <a:spLocks noChangeArrowheads="1"/>
          </p:cNvSpPr>
          <p:nvPr/>
        </p:nvSpPr>
        <p:spPr bwMode="auto">
          <a:xfrm>
            <a:off x="3578087" y="15335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14340" name="Imagen 5" descr="Resultado de imagen para graficas consumo de alcohol en adolescentes">
            <a:extLst>
              <a:ext uri="{FF2B5EF4-FFF2-40B4-BE49-F238E27FC236}">
                <a16:creationId xmlns:a16="http://schemas.microsoft.com/office/drawing/2014/main" id="{715139C3-70C6-4E28-B55E-26C9602D5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3371" y="253395"/>
            <a:ext cx="5047298" cy="33108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C931B16C-2F1C-4EB7-BF9C-CD9717029BA2}"/>
              </a:ext>
            </a:extLst>
          </p:cNvPr>
          <p:cNvSpPr>
            <a:spLocks noChangeArrowheads="1"/>
          </p:cNvSpPr>
          <p:nvPr/>
        </p:nvSpPr>
        <p:spPr bwMode="auto">
          <a:xfrm>
            <a:off x="3578087" y="4143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9" name="CuadroTexto 8">
            <a:extLst>
              <a:ext uri="{FF2B5EF4-FFF2-40B4-BE49-F238E27FC236}">
                <a16:creationId xmlns:a16="http://schemas.microsoft.com/office/drawing/2014/main" id="{10D92335-E7F4-4D31-AA99-D2D1BF2B9A15}"/>
              </a:ext>
            </a:extLst>
          </p:cNvPr>
          <p:cNvSpPr txBox="1"/>
          <p:nvPr/>
        </p:nvSpPr>
        <p:spPr>
          <a:xfrm>
            <a:off x="1228299" y="3851613"/>
            <a:ext cx="9826388" cy="1815882"/>
          </a:xfrm>
          <a:prstGeom prst="rect">
            <a:avLst/>
          </a:prstGeom>
          <a:noFill/>
        </p:spPr>
        <p:txBody>
          <a:bodyPr wrap="square" rtlCol="0">
            <a:spAutoFit/>
          </a:bodyPr>
          <a:lstStyle/>
          <a:p>
            <a:pPr algn="just"/>
            <a:r>
              <a:rPr lang="es-MX" sz="1600" dirty="0">
                <a:latin typeface="Cooper Black" panose="0208090404030B020404" pitchFamily="18" charset="0"/>
              </a:rPr>
              <a:t>La primera causa de muerte en jóvenes en México, son los accidentes automovilísticos, el 52% de éstos se encontraban bajo los efectos del alcohol u otra droga. • Los accidentes de automotor y riñas representan la segunda causa de invalidez total y parcial en jóvenes, más de la mitad de éstos, se produjeron bajo los efectos de alguna droga. • La mortalidad asociada a los hechos de tránsito relacionados al consumo de alcohol es alta, ya que anualmente perecen 10,000 personas y otras 25,000 resultan discapacitadas. IV.</a:t>
            </a:r>
          </a:p>
          <a:p>
            <a:pPr algn="just"/>
            <a:endParaRPr lang="es-MX" sz="1600" dirty="0">
              <a:latin typeface="Cooper Black" panose="0208090404030B020404" pitchFamily="18" charset="0"/>
            </a:endParaRPr>
          </a:p>
        </p:txBody>
      </p:sp>
    </p:spTree>
    <p:extLst>
      <p:ext uri="{BB962C8B-B14F-4D97-AF65-F5344CB8AC3E}">
        <p14:creationId xmlns:p14="http://schemas.microsoft.com/office/powerpoint/2010/main" val="19356385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6ED8F08-7789-41C8-91E3-DB0219801ABD}"/>
              </a:ext>
            </a:extLst>
          </p:cNvPr>
          <p:cNvSpPr txBox="1"/>
          <p:nvPr/>
        </p:nvSpPr>
        <p:spPr>
          <a:xfrm>
            <a:off x="291548" y="225287"/>
            <a:ext cx="11410122" cy="6278642"/>
          </a:xfrm>
          <a:prstGeom prst="rect">
            <a:avLst/>
          </a:prstGeom>
          <a:noFill/>
        </p:spPr>
        <p:txBody>
          <a:bodyPr wrap="square" rtlCol="0">
            <a:spAutoFit/>
          </a:bodyPr>
          <a:lstStyle/>
          <a:p>
            <a:pPr algn="just"/>
            <a:r>
              <a:rPr lang="es-MX" sz="1600" dirty="0">
                <a:latin typeface="Cooper Black" panose="0208090404030B020404" pitchFamily="18" charset="0"/>
              </a:rPr>
              <a:t>No se trata de impulsar una campaña para prohibirlo, sino de que las autoridades tengan presentes los riesgos que genera la venta indiscriminada de bebidas embriagantes.</a:t>
            </a:r>
          </a:p>
          <a:p>
            <a:pPr algn="just"/>
            <a:r>
              <a:rPr lang="es-MX" sz="1600" dirty="0">
                <a:latin typeface="Cooper Black" panose="0208090404030B020404" pitchFamily="18" charset="0"/>
              </a:rPr>
              <a:t>Éstos son algunos datos proporcionados por la Asociación Civil Convivencia sin Violencia, referidos a 2008:</a:t>
            </a:r>
          </a:p>
          <a:p>
            <a:pPr algn="just"/>
            <a:r>
              <a:rPr lang="es-MX" sz="1600" dirty="0">
                <a:latin typeface="Cooper Black" panose="0208090404030B020404" pitchFamily="18" charset="0"/>
              </a:rPr>
              <a:t> </a:t>
            </a:r>
          </a:p>
          <a:p>
            <a:pPr algn="just"/>
            <a:r>
              <a:rPr lang="es-MX" sz="1600" dirty="0">
                <a:latin typeface="Cooper Black" panose="0208090404030B020404" pitchFamily="18" charset="0"/>
              </a:rPr>
              <a:t>—20,000 personas murieron en accidentes y actos violentos relacionados con el alcohol</a:t>
            </a:r>
          </a:p>
          <a:p>
            <a:pPr algn="just"/>
            <a:r>
              <a:rPr lang="es-MX" sz="1600" dirty="0">
                <a:latin typeface="Cooper Black" panose="0208090404030B020404" pitchFamily="18" charset="0"/>
              </a:rPr>
              <a:t>—Los accidentes y actos violentos relacionados con el alcohol son la primera causa de muerte en jóvenes de 14 a 29 años</a:t>
            </a:r>
          </a:p>
          <a:p>
            <a:pPr algn="just"/>
            <a:r>
              <a:rPr lang="es-MX" sz="1600" dirty="0">
                <a:latin typeface="Cooper Black" panose="0208090404030B020404" pitchFamily="18" charset="0"/>
              </a:rPr>
              <a:t>—Después de las 2:30 AM ocurre el 75% de los accidentes automovilísticos mortales</a:t>
            </a:r>
          </a:p>
          <a:p>
            <a:pPr algn="just"/>
            <a:r>
              <a:rPr lang="es-MX" sz="1600" dirty="0">
                <a:latin typeface="Cooper Black" panose="0208090404030B020404" pitchFamily="18" charset="0"/>
              </a:rPr>
              <a:t>—El alcoholímetro ha reducido hasta un 60% los accidentes mortales en el D.F.</a:t>
            </a:r>
          </a:p>
          <a:p>
            <a:pPr algn="just"/>
            <a:r>
              <a:rPr lang="es-MX" sz="1600" dirty="0">
                <a:latin typeface="Cooper Black" panose="0208090404030B020404" pitchFamily="18" charset="0"/>
              </a:rPr>
              <a:t>—La tercera causa de muerte en jóvenes es el suicidio y en el 40% de ellos se encuentra alcohol en la sangre.</a:t>
            </a:r>
          </a:p>
          <a:p>
            <a:pPr algn="just"/>
            <a:r>
              <a:rPr lang="es-MX" sz="1600" dirty="0">
                <a:latin typeface="Cooper Black" panose="0208090404030B020404" pitchFamily="18" charset="0"/>
              </a:rPr>
              <a:t>—El 30% de los menores que bebe admite no tomar precauciones al sostener relaciones sexuales.</a:t>
            </a:r>
          </a:p>
          <a:p>
            <a:pPr algn="just"/>
            <a:r>
              <a:rPr lang="es-MX" sz="1600" dirty="0">
                <a:latin typeface="Cooper Black" panose="0208090404030B020404" pitchFamily="18" charset="0"/>
              </a:rPr>
              <a:t>—El 50% de los adolescentes prueba el alcohol a los 12 años… y a los 14 lo consume por lo menos tres veces al mes</a:t>
            </a:r>
          </a:p>
          <a:p>
            <a:pPr algn="just"/>
            <a:r>
              <a:rPr lang="es-MX" sz="1600" dirty="0">
                <a:latin typeface="Cooper Black" panose="0208090404030B020404" pitchFamily="18" charset="0"/>
              </a:rPr>
              <a:t>—En México existen alrededor de 3 millones de alcohólicos, y de 12 a 13 millones más están entrando en fase de dependencia</a:t>
            </a:r>
          </a:p>
          <a:p>
            <a:pPr algn="just"/>
            <a:r>
              <a:rPr lang="es-MX" sz="1600" dirty="0">
                <a:latin typeface="Cooper Black" panose="0208090404030B020404" pitchFamily="18" charset="0"/>
              </a:rPr>
              <a:t>—De acuerdo con una encuesta realizada en 18 países, México ocupa el lugar 11 en alcoholismo a nivel mundial. El 26.6% de los mexicanos son bebedores de alto riesgo, ya que toman entre cinco y 24 copas en cada ocasión</a:t>
            </a:r>
          </a:p>
          <a:p>
            <a:pPr algn="just"/>
            <a:r>
              <a:rPr lang="es-MX" sz="1600" dirty="0">
                <a:latin typeface="Cooper Black" panose="0208090404030B020404" pitchFamily="18" charset="0"/>
              </a:rPr>
              <a:t>Éstos son otros datos, del Estudio Diferencias de Género en el Consumo de Alcohol en la Ciudad de México (alcoholismo temprano).</a:t>
            </a:r>
          </a:p>
          <a:p>
            <a:pPr algn="just"/>
            <a:r>
              <a:rPr lang="es-MX" sz="1600" dirty="0">
                <a:latin typeface="Cooper Black" panose="0208090404030B020404" pitchFamily="18" charset="0"/>
              </a:rPr>
              <a:t>—En 1995 el consumo iniciaba a  los 22 años</a:t>
            </a:r>
          </a:p>
          <a:p>
            <a:pPr algn="just"/>
            <a:r>
              <a:rPr lang="es-MX" sz="1600" dirty="0">
                <a:latin typeface="Cooper Black" panose="0208090404030B020404" pitchFamily="18" charset="0"/>
              </a:rPr>
              <a:t>—En 1999 el consumo iniciaba a los 17 años</a:t>
            </a:r>
          </a:p>
          <a:p>
            <a:pPr algn="just"/>
            <a:r>
              <a:rPr lang="es-MX" sz="1600" dirty="0">
                <a:latin typeface="Cooper Black" panose="0208090404030B020404" pitchFamily="18" charset="0"/>
              </a:rPr>
              <a:t>—En  2001 el consumo iniciaba a los 15 años</a:t>
            </a:r>
          </a:p>
          <a:p>
            <a:r>
              <a:rPr lang="es-MX" sz="1600" dirty="0">
                <a:latin typeface="Cooper Black" panose="0208090404030B020404" pitchFamily="18" charset="0"/>
              </a:rPr>
              <a:t>—En 2008 el consumo inicia a los 12 años</a:t>
            </a:r>
          </a:p>
          <a:p>
            <a:endParaRPr lang="es-MX" dirty="0"/>
          </a:p>
        </p:txBody>
      </p:sp>
    </p:spTree>
    <p:extLst>
      <p:ext uri="{BB962C8B-B14F-4D97-AF65-F5344CB8AC3E}">
        <p14:creationId xmlns:p14="http://schemas.microsoft.com/office/powerpoint/2010/main" val="7808382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45635D2-9044-4F33-9C6D-752DA2E637E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15361" name="Imagen 4" descr="Imagen relacionada">
            <a:extLst>
              <a:ext uri="{FF2B5EF4-FFF2-40B4-BE49-F238E27FC236}">
                <a16:creationId xmlns:a16="http://schemas.microsoft.com/office/drawing/2014/main" id="{D3051B36-9382-46CC-B1BE-6D789DA8A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843" y="457199"/>
            <a:ext cx="6400800" cy="51087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44D6B34-6DA0-4772-A36F-62CBA0372E6D}"/>
              </a:ext>
            </a:extLst>
          </p:cNvPr>
          <p:cNvSpPr>
            <a:spLocks noChangeArrowheads="1"/>
          </p:cNvSpPr>
          <p:nvPr/>
        </p:nvSpPr>
        <p:spPr bwMode="auto">
          <a:xfrm>
            <a:off x="0" y="37338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Tree>
    <p:extLst>
      <p:ext uri="{BB962C8B-B14F-4D97-AF65-F5344CB8AC3E}">
        <p14:creationId xmlns:p14="http://schemas.microsoft.com/office/powerpoint/2010/main" val="1598606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43339" y="545898"/>
            <a:ext cx="10986051" cy="498598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a:endParaRPr lang="es-MX" dirty="0">
              <a:latin typeface="Cooper Black" panose="0208090404030B020404" pitchFamily="18" charset="0"/>
            </a:endParaRPr>
          </a:p>
          <a:p>
            <a:pPr algn="just"/>
            <a:r>
              <a:rPr lang="es-MX" sz="2000" dirty="0">
                <a:latin typeface="Cooper Black" panose="0208090404030B020404" pitchFamily="18" charset="0"/>
              </a:rPr>
              <a:t>6. ¿Qué papel juega		Es una herramienta que incluye la organización, ejecución,</a:t>
            </a:r>
          </a:p>
          <a:p>
            <a:pPr algn="just"/>
            <a:r>
              <a:rPr lang="es-MX" sz="2000" dirty="0">
                <a:latin typeface="Cooper Black" panose="0208090404030B020404" pitchFamily="18" charset="0"/>
              </a:rPr>
              <a:t>la planeación en el		monitoreo, análisis y evaluación del proyecto; la</a:t>
            </a:r>
          </a:p>
          <a:p>
            <a:pPr algn="just"/>
            <a:r>
              <a:rPr lang="es-MX" sz="2000" dirty="0">
                <a:latin typeface="Cooper Black" panose="0208090404030B020404" pitchFamily="18" charset="0"/>
              </a:rPr>
              <a:t>trabajo </a:t>
            </a:r>
            <a:r>
              <a:rPr lang="es-MX" sz="2000" dirty="0" err="1">
                <a:latin typeface="Cooper Black" panose="0208090404030B020404" pitchFamily="18" charset="0"/>
              </a:rPr>
              <a:t>interdisci</a:t>
            </a:r>
            <a:r>
              <a:rPr lang="es-MX" sz="2000" dirty="0">
                <a:latin typeface="Cooper Black" panose="0208090404030B020404" pitchFamily="18" charset="0"/>
              </a:rPr>
              <a:t>-		optimización del uso de los recursos disponibles y el</a:t>
            </a:r>
          </a:p>
          <a:p>
            <a:pPr algn="just"/>
            <a:r>
              <a:rPr lang="es-MX" sz="2000" dirty="0" err="1">
                <a:latin typeface="Cooper Black" panose="0208090404030B020404" pitchFamily="18" charset="0"/>
              </a:rPr>
              <a:t>plinario</a:t>
            </a:r>
            <a:r>
              <a:rPr lang="es-MX" sz="2000" dirty="0">
                <a:latin typeface="Cooper Black" panose="0208090404030B020404" pitchFamily="18" charset="0"/>
              </a:rPr>
              <a:t> y que 			aseguramiento en el éxito del mismo</a:t>
            </a:r>
          </a:p>
          <a:p>
            <a:pPr algn="just"/>
            <a:r>
              <a:rPr lang="es-MX" sz="2000" dirty="0">
                <a:latin typeface="Cooper Black" panose="0208090404030B020404" pitchFamily="18" charset="0"/>
              </a:rPr>
              <a:t>características debe</a:t>
            </a:r>
          </a:p>
          <a:p>
            <a:pPr algn="just"/>
            <a:r>
              <a:rPr lang="es-MX" sz="2000" dirty="0">
                <a:latin typeface="Cooper Black" panose="0208090404030B020404" pitchFamily="18" charset="0"/>
              </a:rPr>
              <a:t>tener?	</a:t>
            </a:r>
          </a:p>
          <a:p>
            <a:pPr algn="just"/>
            <a:endParaRPr lang="es-MX" sz="2000" dirty="0">
              <a:latin typeface="Cooper Black" panose="0208090404030B020404" pitchFamily="18" charset="0"/>
            </a:endParaRPr>
          </a:p>
          <a:p>
            <a:pPr algn="ctr"/>
            <a:r>
              <a:rPr lang="es-MX" sz="2400" u="sng" dirty="0">
                <a:latin typeface="Cooper Black" panose="0208090404030B020404" pitchFamily="18" charset="0"/>
              </a:rPr>
              <a:t>El aprendizaje cooperativo</a:t>
            </a:r>
          </a:p>
          <a:p>
            <a:pPr algn="just"/>
            <a:endParaRPr lang="es-MX" sz="2000" u="sng" dirty="0">
              <a:latin typeface="Cooper Black" panose="0208090404030B020404" pitchFamily="18" charset="0"/>
            </a:endParaRPr>
          </a:p>
          <a:p>
            <a:pPr algn="just"/>
            <a:r>
              <a:rPr lang="es-MX" sz="2000" dirty="0">
                <a:latin typeface="Cooper Black" panose="0208090404030B020404" pitchFamily="18" charset="0"/>
              </a:rPr>
              <a:t>1. ¿Qué es?					Aprender trabajando en equipo con las aportaciones que</a:t>
            </a:r>
          </a:p>
          <a:p>
            <a:pPr algn="just"/>
            <a:r>
              <a:rPr lang="es-MX" sz="2000" dirty="0">
                <a:latin typeface="Cooper Black" panose="0208090404030B020404" pitchFamily="18" charset="0"/>
              </a:rPr>
              <a:t>							cada uno brinde como conocimientos, habilidades y  									capacidades de cada integrante afectando a los otros</a:t>
            </a:r>
          </a:p>
          <a:p>
            <a:pPr algn="just"/>
            <a:endParaRPr lang="es-MX" sz="2000" dirty="0">
              <a:latin typeface="Cooper Black" panose="0208090404030B020404" pitchFamily="18" charset="0"/>
            </a:endParaRPr>
          </a:p>
          <a:p>
            <a:pPr algn="just"/>
            <a:r>
              <a:rPr lang="es-MX" sz="2000" dirty="0">
                <a:latin typeface="Cooper Black" panose="0208090404030B020404" pitchFamily="18" charset="0"/>
              </a:rPr>
              <a:t>2. ¿Cuáles son sus			Debe existir una participación comprometida y activa de</a:t>
            </a:r>
            <a:endParaRPr lang="es-MX" dirty="0">
              <a:latin typeface="Cooper Black" panose="0208090404030B020404" pitchFamily="18" charset="0"/>
            </a:endParaRPr>
          </a:p>
          <a:p>
            <a:pPr algn="just"/>
            <a:r>
              <a:rPr lang="es-MX" dirty="0">
                <a:latin typeface="Cooper Black" panose="0208090404030B020404" pitchFamily="18" charset="0"/>
              </a:rPr>
              <a:t>características?				los integrantes del grupo</a:t>
            </a:r>
          </a:p>
        </p:txBody>
      </p:sp>
    </p:spTree>
    <p:extLst>
      <p:ext uri="{BB962C8B-B14F-4D97-AF65-F5344CB8AC3E}">
        <p14:creationId xmlns:p14="http://schemas.microsoft.com/office/powerpoint/2010/main" val="11142436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617CFE4-C49A-4C1C-8A3B-D3FED8B5BE0D}"/>
              </a:ext>
            </a:extLst>
          </p:cNvPr>
          <p:cNvSpPr txBox="1"/>
          <p:nvPr/>
        </p:nvSpPr>
        <p:spPr>
          <a:xfrm>
            <a:off x="198783" y="327443"/>
            <a:ext cx="11317356" cy="2831544"/>
          </a:xfrm>
          <a:prstGeom prst="rect">
            <a:avLst/>
          </a:prstGeom>
          <a:noFill/>
        </p:spPr>
        <p:txBody>
          <a:bodyPr wrap="square" rtlCol="0">
            <a:spAutoFit/>
          </a:bodyPr>
          <a:lstStyle/>
          <a:p>
            <a:pPr algn="just"/>
            <a:r>
              <a:rPr lang="es-MX" sz="1600" dirty="0">
                <a:latin typeface="Cooper Black" panose="0208090404030B020404" pitchFamily="18" charset="0"/>
              </a:rPr>
              <a:t>Hay más:</a:t>
            </a:r>
          </a:p>
          <a:p>
            <a:pPr algn="just"/>
            <a:r>
              <a:rPr lang="es-MX" sz="1600" dirty="0">
                <a:latin typeface="Cooper Black" panose="0208090404030B020404" pitchFamily="18" charset="0"/>
              </a:rPr>
              <a:t>—Uno de cada cuatro ingresos en urgencias está relacionado con el alcohol</a:t>
            </a:r>
          </a:p>
          <a:p>
            <a:pPr algn="just"/>
            <a:r>
              <a:rPr lang="es-MX" sz="1600" dirty="0">
                <a:latin typeface="Cooper Black" panose="0208090404030B020404" pitchFamily="18" charset="0"/>
              </a:rPr>
              <a:t>—El 60% de los delitos se realiza bajo el influjo del alcohol u otra droga</a:t>
            </a:r>
          </a:p>
          <a:p>
            <a:pPr algn="just"/>
            <a:r>
              <a:rPr lang="es-MX" sz="1600" dirty="0">
                <a:latin typeface="Cooper Black" panose="0208090404030B020404" pitchFamily="18" charset="0"/>
              </a:rPr>
              <a:t>—El 30% de las adolescentes tiene su primera relación sexual en estado de ebriedad y no saben con quién</a:t>
            </a:r>
          </a:p>
          <a:p>
            <a:pPr algn="just"/>
            <a:r>
              <a:rPr lang="es-MX" sz="1600" dirty="0">
                <a:latin typeface="Cooper Black" panose="0208090404030B020404" pitchFamily="18" charset="0"/>
              </a:rPr>
              <a:t>—3000 homicidios al año son cometidos por gente conocida en estado de ebriedad </a:t>
            </a:r>
          </a:p>
          <a:p>
            <a:pPr algn="just"/>
            <a:r>
              <a:rPr lang="es-MX" sz="1600" dirty="0">
                <a:latin typeface="Cooper Black" panose="0208090404030B020404" pitchFamily="18" charset="0"/>
              </a:rPr>
              <a:t>—Uno de cada siete adolescentes tiene problemas con el alcohol</a:t>
            </a:r>
          </a:p>
          <a:p>
            <a:pPr algn="just"/>
            <a:r>
              <a:rPr lang="es-MX" sz="1600" dirty="0">
                <a:latin typeface="Cooper Black" panose="0208090404030B020404" pitchFamily="18" charset="0"/>
              </a:rPr>
              <a:t>—El mayor problema de alcoholismo temprano ocurre en  el DF, donde el 45% de los adolescentes consume alcohol y el 17% presenta problemas de ingestión excesiva.</a:t>
            </a:r>
          </a:p>
          <a:p>
            <a:pPr algn="just"/>
            <a:r>
              <a:rPr lang="es-MX" sz="1600" dirty="0">
                <a:latin typeface="Cooper Black" panose="0208090404030B020404" pitchFamily="18" charset="0"/>
              </a:rPr>
              <a:t>Según la Encuesta Nacional de Adicciones más reciente, 281 mil adolescentes de 12 a 17 años abusan de la bebida; esto es, consumen al menos 5 copas por ocasión.</a:t>
            </a:r>
          </a:p>
          <a:p>
            <a:endParaRPr lang="es-MX" dirty="0"/>
          </a:p>
        </p:txBody>
      </p:sp>
      <p:pic>
        <p:nvPicPr>
          <p:cNvPr id="5" name="Imagen 4" descr="Resultado de imagen para graficas consumo de alcohol en adolescentes">
            <a:extLst>
              <a:ext uri="{FF2B5EF4-FFF2-40B4-BE49-F238E27FC236}">
                <a16:creationId xmlns:a16="http://schemas.microsoft.com/office/drawing/2014/main" id="{60D791F3-8495-49E6-9744-B0047A459D9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902226" y="2835965"/>
            <a:ext cx="5128591" cy="3048000"/>
          </a:xfrm>
          <a:prstGeom prst="rect">
            <a:avLst/>
          </a:prstGeom>
          <a:noFill/>
          <a:ln>
            <a:noFill/>
          </a:ln>
        </p:spPr>
      </p:pic>
    </p:spTree>
    <p:extLst>
      <p:ext uri="{BB962C8B-B14F-4D97-AF65-F5344CB8AC3E}">
        <p14:creationId xmlns:p14="http://schemas.microsoft.com/office/powerpoint/2010/main" val="7552061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FC4C230-E0B1-43C4-8D2A-2661DFB52D40}"/>
              </a:ext>
            </a:extLst>
          </p:cNvPr>
          <p:cNvSpPr txBox="1"/>
          <p:nvPr/>
        </p:nvSpPr>
        <p:spPr>
          <a:xfrm>
            <a:off x="556591" y="344557"/>
            <a:ext cx="10561983" cy="4801314"/>
          </a:xfrm>
          <a:prstGeom prst="rect">
            <a:avLst/>
          </a:prstGeom>
          <a:noFill/>
        </p:spPr>
        <p:txBody>
          <a:bodyPr wrap="square" rtlCol="0">
            <a:spAutoFit/>
          </a:bodyPr>
          <a:lstStyle/>
          <a:p>
            <a:pPr algn="just"/>
            <a:r>
              <a:rPr lang="es-MX" sz="1600" dirty="0">
                <a:latin typeface="Cooper Black" panose="0208090404030B020404" pitchFamily="18" charset="0"/>
              </a:rPr>
              <a:t>Los mayores índices de consumo alto de alcohol se ubican en el centro-occidente del país en los lugares de:</a:t>
            </a:r>
          </a:p>
          <a:p>
            <a:pPr algn="just"/>
            <a:r>
              <a:rPr lang="es-MX" sz="1600" dirty="0">
                <a:latin typeface="Cooper Black" panose="0208090404030B020404" pitchFamily="18" charset="0"/>
              </a:rPr>
              <a:t> </a:t>
            </a:r>
          </a:p>
          <a:p>
            <a:pPr algn="just"/>
            <a:r>
              <a:rPr lang="es-MX" sz="1600" dirty="0">
                <a:latin typeface="Cooper Black" panose="0208090404030B020404" pitchFamily="18" charset="0"/>
              </a:rPr>
              <a:t>Aguascalientes, Zacatecas, Nayarit, Michoacán, Jalisco, Distrito Federal, Hidalgo, Tlaxcala, Morelos, Puebla y Querétaro. A éstos se suman Campeche y Quintana Roo, de la zona sur, y Sonora, Baja California Sur, Nuevo León y Tamaulipas, en el norte.</a:t>
            </a:r>
          </a:p>
          <a:p>
            <a:pPr algn="just"/>
            <a:r>
              <a:rPr lang="es-MX" sz="1600" dirty="0">
                <a:latin typeface="Cooper Black" panose="0208090404030B020404" pitchFamily="18" charset="0"/>
              </a:rPr>
              <a:t>Cuando sólo se considera la población con abuso o dependencia del alcohol, la distribución se mueve más hacia el centro y sur del país:</a:t>
            </a:r>
          </a:p>
          <a:p>
            <a:pPr algn="just"/>
            <a:r>
              <a:rPr lang="es-MX" sz="1600" dirty="0">
                <a:latin typeface="Cooper Black" panose="0208090404030B020404" pitchFamily="18" charset="0"/>
              </a:rPr>
              <a:t> </a:t>
            </a:r>
          </a:p>
          <a:p>
            <a:pPr algn="just"/>
            <a:r>
              <a:rPr lang="es-MX" sz="1600" dirty="0">
                <a:latin typeface="Cooper Black" panose="0208090404030B020404" pitchFamily="18" charset="0"/>
              </a:rPr>
              <a:t>De la región norte, permanecen Tamaulipas y Baja California Sur; del centro del país, Aguascalientes, Durango, Nayarit, Michoacán, San Luis Potosí, Zacatecas, Morelos, Puebla, Querétaro, Hidalgo, y se suma Guerrero. De la zona sur, permanecen Quintana Roo y Campeche. Se suman Oaxaca, Veracruz, Tabasco y nuevamente el D.F.</a:t>
            </a:r>
          </a:p>
          <a:p>
            <a:pPr algn="just"/>
            <a:r>
              <a:rPr lang="es-MX" sz="1600" dirty="0">
                <a:latin typeface="Cooper Black" panose="0208090404030B020404" pitchFamily="18" charset="0"/>
              </a:rPr>
              <a:t>Los datos sobre consumo de alcohol que se desprenden de dicha encuesta indican beber grandes cantidades de alcohol por ocasión de consumo continúa siendo común en la población, también resulta que los adolescentes están copiando los modelos de los adultos y que una proporción importante presenta problemas con su manera de beber, sobresale el aumento del consumo entre las mujeres adolescentes.</a:t>
            </a:r>
          </a:p>
          <a:p>
            <a:endParaRPr lang="es-MX" dirty="0"/>
          </a:p>
        </p:txBody>
      </p:sp>
    </p:spTree>
    <p:extLst>
      <p:ext uri="{BB962C8B-B14F-4D97-AF65-F5344CB8AC3E}">
        <p14:creationId xmlns:p14="http://schemas.microsoft.com/office/powerpoint/2010/main" val="3001510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E9DEA3D-D1E6-43B7-BE50-27334DEBC243}"/>
              </a:ext>
            </a:extLst>
          </p:cNvPr>
          <p:cNvSpPr txBox="1"/>
          <p:nvPr/>
        </p:nvSpPr>
        <p:spPr>
          <a:xfrm>
            <a:off x="238539" y="291548"/>
            <a:ext cx="11304104" cy="5088835"/>
          </a:xfrm>
          <a:prstGeom prst="rect">
            <a:avLst/>
          </a:prstGeom>
          <a:noFill/>
        </p:spPr>
        <p:txBody>
          <a:bodyPr wrap="square" rtlCol="0">
            <a:spAutoFit/>
          </a:bodyPr>
          <a:lstStyle/>
          <a:p>
            <a:endParaRPr lang="es-MX" dirty="0"/>
          </a:p>
        </p:txBody>
      </p:sp>
      <p:sp>
        <p:nvSpPr>
          <p:cNvPr id="8" name="CuadroTexto 7">
            <a:extLst>
              <a:ext uri="{FF2B5EF4-FFF2-40B4-BE49-F238E27FC236}">
                <a16:creationId xmlns:a16="http://schemas.microsoft.com/office/drawing/2014/main" id="{A2B75BDA-BBA3-4A2C-99BF-41E44F51ABD9}"/>
              </a:ext>
            </a:extLst>
          </p:cNvPr>
          <p:cNvSpPr txBox="1"/>
          <p:nvPr/>
        </p:nvSpPr>
        <p:spPr>
          <a:xfrm>
            <a:off x="384313" y="397565"/>
            <a:ext cx="10601739" cy="1354217"/>
          </a:xfrm>
          <a:prstGeom prst="rect">
            <a:avLst/>
          </a:prstGeom>
          <a:noFill/>
        </p:spPr>
        <p:txBody>
          <a:bodyPr wrap="square" rtlCol="0">
            <a:spAutoFit/>
          </a:bodyPr>
          <a:lstStyle/>
          <a:p>
            <a:pPr algn="just"/>
            <a:r>
              <a:rPr lang="es-MX" sz="1600" b="1" dirty="0">
                <a:latin typeface="Cooper Black" panose="0208090404030B020404" pitchFamily="18" charset="0"/>
              </a:rPr>
              <a:t>6)</a:t>
            </a:r>
            <a:r>
              <a:rPr lang="es-MX" sz="1600" dirty="0">
                <a:latin typeface="Cooper Black" panose="0208090404030B020404" pitchFamily="18" charset="0"/>
              </a:rPr>
              <a:t> REFLEXION</a:t>
            </a:r>
          </a:p>
          <a:p>
            <a:pPr algn="just"/>
            <a:r>
              <a:rPr lang="es-MX" sz="1600" dirty="0">
                <a:latin typeface="Cooper Black" panose="0208090404030B020404" pitchFamily="18" charset="0"/>
              </a:rPr>
              <a:t>Conclusiones de la 3ª Reunión de Conexiones de la Zona I ENP, llevada a cabo en el Colegio Alejandro Guillot.</a:t>
            </a:r>
          </a:p>
          <a:p>
            <a:pPr algn="just"/>
            <a:r>
              <a:rPr lang="es-MX" sz="1600" dirty="0">
                <a:latin typeface="Cooper Black" panose="0208090404030B020404" pitchFamily="18" charset="0"/>
              </a:rPr>
              <a:t>1. Trabajo Cooperativo de los Maestros</a:t>
            </a:r>
          </a:p>
          <a:p>
            <a:endParaRPr lang="es-MX" dirty="0"/>
          </a:p>
        </p:txBody>
      </p:sp>
      <p:graphicFrame>
        <p:nvGraphicFramePr>
          <p:cNvPr id="9" name="Tabla 8">
            <a:extLst>
              <a:ext uri="{FF2B5EF4-FFF2-40B4-BE49-F238E27FC236}">
                <a16:creationId xmlns:a16="http://schemas.microsoft.com/office/drawing/2014/main" id="{2C846256-09EF-4447-AC37-FE5F3FC2C0D7}"/>
              </a:ext>
            </a:extLst>
          </p:cNvPr>
          <p:cNvGraphicFramePr>
            <a:graphicFrameLocks noGrp="1"/>
          </p:cNvGraphicFramePr>
          <p:nvPr>
            <p:extLst>
              <p:ext uri="{D42A27DB-BD31-4B8C-83A1-F6EECF244321}">
                <p14:modId xmlns:p14="http://schemas.microsoft.com/office/powerpoint/2010/main" val="3619171095"/>
              </p:ext>
            </p:extLst>
          </p:nvPr>
        </p:nvGraphicFramePr>
        <p:xfrm>
          <a:off x="238539" y="1542524"/>
          <a:ext cx="11171584" cy="4949952"/>
        </p:xfrm>
        <a:graphic>
          <a:graphicData uri="http://schemas.openxmlformats.org/drawingml/2006/table">
            <a:tbl>
              <a:tblPr firstRow="1" bandRow="1">
                <a:tableStyleId>{5940675A-B579-460E-94D1-54222C63F5DA}</a:tableStyleId>
              </a:tblPr>
              <a:tblGrid>
                <a:gridCol w="3627138">
                  <a:extLst>
                    <a:ext uri="{9D8B030D-6E8A-4147-A177-3AD203B41FA5}">
                      <a16:colId xmlns:a16="http://schemas.microsoft.com/office/drawing/2014/main" val="679857800"/>
                    </a:ext>
                  </a:extLst>
                </a:gridCol>
                <a:gridCol w="3772223">
                  <a:extLst>
                    <a:ext uri="{9D8B030D-6E8A-4147-A177-3AD203B41FA5}">
                      <a16:colId xmlns:a16="http://schemas.microsoft.com/office/drawing/2014/main" val="3592919918"/>
                    </a:ext>
                  </a:extLst>
                </a:gridCol>
                <a:gridCol w="3772223">
                  <a:extLst>
                    <a:ext uri="{9D8B030D-6E8A-4147-A177-3AD203B41FA5}">
                      <a16:colId xmlns:a16="http://schemas.microsoft.com/office/drawing/2014/main" val="2542972089"/>
                    </a:ext>
                  </a:extLst>
                </a:gridCol>
              </a:tblGrid>
              <a:tr h="0">
                <a:tc>
                  <a:txBody>
                    <a:bodyPr/>
                    <a:lstStyle/>
                    <a:p>
                      <a:pPr algn="ctr">
                        <a:lnSpc>
                          <a:spcPct val="115000"/>
                        </a:lnSpc>
                        <a:spcAft>
                          <a:spcPts val="0"/>
                        </a:spcAft>
                      </a:pPr>
                      <a:r>
                        <a:rPr lang="es-MX" sz="1600" kern="1200" dirty="0">
                          <a:effectLst/>
                          <a:latin typeface="Cooper Black" panose="0208090404030B020404" pitchFamily="18" charset="0"/>
                        </a:rPr>
                        <a:t>AVANCES</a:t>
                      </a:r>
                      <a:endParaRPr lang="es-MX" sz="16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8580" marR="68580" anchor="ctr"/>
                </a:tc>
                <a:tc>
                  <a:txBody>
                    <a:bodyPr/>
                    <a:lstStyle/>
                    <a:p>
                      <a:pPr algn="ctr">
                        <a:lnSpc>
                          <a:spcPct val="115000"/>
                        </a:lnSpc>
                        <a:spcAft>
                          <a:spcPts val="0"/>
                        </a:spcAft>
                      </a:pPr>
                      <a:r>
                        <a:rPr lang="es-MX" sz="1600" kern="1200">
                          <a:effectLst/>
                          <a:latin typeface="Cooper Black" panose="0208090404030B020404" pitchFamily="18" charset="0"/>
                        </a:rPr>
                        <a:t>TROPIEZOS</a:t>
                      </a:r>
                      <a:endParaRPr lang="es-MX" sz="1600">
                        <a:effectLst/>
                        <a:latin typeface="Cooper Black" panose="0208090404030B020404" pitchFamily="18" charset="0"/>
                        <a:ea typeface="Calibri" panose="020F0502020204030204" pitchFamily="34" charset="0"/>
                        <a:cs typeface="Times New Roman" panose="02020603050405020304" pitchFamily="18" charset="0"/>
                      </a:endParaRPr>
                    </a:p>
                  </a:txBody>
                  <a:tcPr marL="68580" marR="68580" anchor="ctr"/>
                </a:tc>
                <a:tc>
                  <a:txBody>
                    <a:bodyPr/>
                    <a:lstStyle/>
                    <a:p>
                      <a:pPr algn="ctr">
                        <a:lnSpc>
                          <a:spcPct val="115000"/>
                        </a:lnSpc>
                        <a:spcAft>
                          <a:spcPts val="0"/>
                        </a:spcAft>
                      </a:pPr>
                      <a:r>
                        <a:rPr lang="es-MX" sz="1600" kern="1200">
                          <a:effectLst/>
                          <a:latin typeface="Cooper Black" panose="0208090404030B020404" pitchFamily="18" charset="0"/>
                        </a:rPr>
                        <a:t>SOLUCIONES O PROPUESTAS</a:t>
                      </a:r>
                      <a:endParaRPr lang="es-MX" sz="1600">
                        <a:effectLst/>
                        <a:latin typeface="Cooper Black" panose="0208090404030B020404" pitchFamily="18" charset="0"/>
                        <a:ea typeface="Calibri" panose="020F0502020204030204" pitchFamily="34" charset="0"/>
                        <a:cs typeface="Times New Roman" panose="02020603050405020304" pitchFamily="18" charset="0"/>
                      </a:endParaRPr>
                    </a:p>
                  </a:txBody>
                  <a:tcPr marL="68580" marR="68580" anchor="ctr"/>
                </a:tc>
                <a:extLst>
                  <a:ext uri="{0D108BD9-81ED-4DB2-BD59-A6C34878D82A}">
                    <a16:rowId xmlns:a16="http://schemas.microsoft.com/office/drawing/2014/main" val="1764583853"/>
                  </a:ext>
                </a:extLst>
              </a:tr>
              <a:tr h="912495">
                <a:tc>
                  <a:txBody>
                    <a:bodyPr/>
                    <a:lstStyle/>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Se da el trabajo Cooperativo.</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Se da la sinergia entre equipos.</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Los maestros se dan cuenta de la relación entre materias.</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Apertura y colaboración por parte de los docentes.</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Se ha fomentado el compañerismo compartiendo ideas y estrategias de trabajo.</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Los profesores están más enfocados en el trabajo interdisciplinario.</a:t>
                      </a:r>
                      <a:endParaRPr lang="es-MX" sz="1600" dirty="0">
                        <a:effectLst/>
                        <a:latin typeface="Cooper Black" panose="0208090404030B020404" pitchFamily="18" charset="0"/>
                      </a:endParaRPr>
                    </a:p>
                  </a:txBody>
                  <a:tcPr marL="68580" marR="68580"/>
                </a:tc>
                <a:tc>
                  <a:txBody>
                    <a:bodyPr/>
                    <a:lstStyle/>
                    <a:p>
                      <a:pPr marL="342900" lvl="0" indent="-342900">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Romper con paradigmas.</a:t>
                      </a:r>
                      <a:endParaRPr lang="es-MX" sz="1600" dirty="0">
                        <a:effectLst/>
                        <a:latin typeface="Cooper Black" panose="0208090404030B020404" pitchFamily="18" charset="0"/>
                      </a:endParaRPr>
                    </a:p>
                    <a:p>
                      <a:pPr marL="342900" lvl="0" indent="-342900">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Es difícil que coincidan en horarios para establecer acuerdos.</a:t>
                      </a:r>
                      <a:endParaRPr lang="es-MX" sz="1600" dirty="0">
                        <a:effectLst/>
                        <a:latin typeface="Cooper Black" panose="0208090404030B020404" pitchFamily="18" charset="0"/>
                      </a:endParaRPr>
                    </a:p>
                    <a:p>
                      <a:pPr marL="342900" lvl="0" indent="-342900">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No hay tiempo para reunirse y ponerse de acuerdo en la logística.</a:t>
                      </a:r>
                      <a:endParaRPr lang="es-MX" sz="1600" dirty="0">
                        <a:effectLst/>
                        <a:latin typeface="Cooper Black" panose="0208090404030B020404" pitchFamily="18" charset="0"/>
                      </a:endParaRPr>
                    </a:p>
                    <a:p>
                      <a:pPr marL="342900" lvl="0" indent="-342900">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Maestros compartidos con secundaria o que laboran en otras instituciones.</a:t>
                      </a:r>
                      <a:endParaRPr lang="es-MX" sz="1600" dirty="0">
                        <a:effectLst/>
                        <a:latin typeface="Cooper Black" panose="0208090404030B020404" pitchFamily="18" charset="0"/>
                      </a:endParaRPr>
                    </a:p>
                    <a:p>
                      <a:pPr marL="342900" lvl="0" indent="-342900">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Resistencia al cambio.</a:t>
                      </a:r>
                      <a:endParaRPr lang="es-MX" sz="1600" dirty="0">
                        <a:effectLst/>
                        <a:latin typeface="Cooper Black" panose="0208090404030B020404" pitchFamily="18" charset="0"/>
                      </a:endParaRPr>
                    </a:p>
                    <a:p>
                      <a:pPr marL="342900" lvl="0" indent="-342900">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Falta de interés en el proyecto, ya que se considera como trabajo extra.</a:t>
                      </a:r>
                      <a:endParaRPr lang="es-MX" sz="1600" dirty="0">
                        <a:effectLst/>
                        <a:latin typeface="Cooper Black" panose="0208090404030B020404" pitchFamily="18" charset="0"/>
                      </a:endParaRPr>
                    </a:p>
                    <a:p>
                      <a:pPr marL="342900" lvl="0" indent="-342900">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Complicaciones con la plataforma.</a:t>
                      </a:r>
                      <a:endParaRPr lang="es-MX" sz="1600" dirty="0">
                        <a:effectLst/>
                        <a:latin typeface="Cooper Black" panose="0208090404030B020404" pitchFamily="18" charset="0"/>
                        <a:cs typeface="Times New Roman" panose="02020603050405020304" pitchFamily="18" charset="0"/>
                      </a:endParaRPr>
                    </a:p>
                  </a:txBody>
                  <a:tcPr marL="68580" marR="68580"/>
                </a:tc>
                <a:tc>
                  <a:txBody>
                    <a:bodyPr/>
                    <a:lstStyle/>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Seguir trabajando con los docentes de forma más sistemática y sin carga de trabajo.</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Buscar espacios como el cierre del ciclo escolar para llevar a cabo dicha actividad.</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Un proyecto por ciclo escolar y por materia.</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Reuniones similares a las juntas de consejo de la SEP para el trabajo con docentes.</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Uso de la tecnología: Google Drive.</a:t>
                      </a:r>
                      <a:endParaRPr lang="es-MX" sz="1600" dirty="0">
                        <a:effectLst/>
                        <a:latin typeface="Cooper Black" panose="0208090404030B020404" pitchFamily="18" charset="0"/>
                      </a:endParaRPr>
                    </a:p>
                  </a:txBody>
                  <a:tcPr marL="68580" marR="68580"/>
                </a:tc>
                <a:extLst>
                  <a:ext uri="{0D108BD9-81ED-4DB2-BD59-A6C34878D82A}">
                    <a16:rowId xmlns:a16="http://schemas.microsoft.com/office/drawing/2014/main" val="3657977525"/>
                  </a:ext>
                </a:extLst>
              </a:tr>
            </a:tbl>
          </a:graphicData>
        </a:graphic>
      </p:graphicFrame>
    </p:spTree>
    <p:extLst>
      <p:ext uri="{BB962C8B-B14F-4D97-AF65-F5344CB8AC3E}">
        <p14:creationId xmlns:p14="http://schemas.microsoft.com/office/powerpoint/2010/main" val="28311038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2DD18844-0F29-4241-983C-0DD6C885AD04}"/>
              </a:ext>
            </a:extLst>
          </p:cNvPr>
          <p:cNvGraphicFramePr>
            <a:graphicFrameLocks noGrp="1"/>
          </p:cNvGraphicFramePr>
          <p:nvPr>
            <p:extLst>
              <p:ext uri="{D42A27DB-BD31-4B8C-83A1-F6EECF244321}">
                <p14:modId xmlns:p14="http://schemas.microsoft.com/office/powerpoint/2010/main" val="293167242"/>
              </p:ext>
            </p:extLst>
          </p:nvPr>
        </p:nvGraphicFramePr>
        <p:xfrm>
          <a:off x="225354" y="975423"/>
          <a:ext cx="11237775" cy="4949952"/>
        </p:xfrm>
        <a:graphic>
          <a:graphicData uri="http://schemas.openxmlformats.org/drawingml/2006/table">
            <a:tbl>
              <a:tblPr firstRow="1" bandRow="1">
                <a:tableStyleId>{5940675A-B579-460E-94D1-54222C63F5DA}</a:tableStyleId>
              </a:tblPr>
              <a:tblGrid>
                <a:gridCol w="3648629">
                  <a:extLst>
                    <a:ext uri="{9D8B030D-6E8A-4147-A177-3AD203B41FA5}">
                      <a16:colId xmlns:a16="http://schemas.microsoft.com/office/drawing/2014/main" val="3723677842"/>
                    </a:ext>
                  </a:extLst>
                </a:gridCol>
                <a:gridCol w="3794573">
                  <a:extLst>
                    <a:ext uri="{9D8B030D-6E8A-4147-A177-3AD203B41FA5}">
                      <a16:colId xmlns:a16="http://schemas.microsoft.com/office/drawing/2014/main" val="2041915107"/>
                    </a:ext>
                  </a:extLst>
                </a:gridCol>
                <a:gridCol w="3794573">
                  <a:extLst>
                    <a:ext uri="{9D8B030D-6E8A-4147-A177-3AD203B41FA5}">
                      <a16:colId xmlns:a16="http://schemas.microsoft.com/office/drawing/2014/main" val="793901508"/>
                    </a:ext>
                  </a:extLst>
                </a:gridCol>
              </a:tblGrid>
              <a:tr h="0">
                <a:tc>
                  <a:txBody>
                    <a:bodyPr/>
                    <a:lstStyle/>
                    <a:p>
                      <a:pPr algn="ctr">
                        <a:lnSpc>
                          <a:spcPct val="115000"/>
                        </a:lnSpc>
                        <a:spcAft>
                          <a:spcPts val="0"/>
                        </a:spcAft>
                      </a:pPr>
                      <a:r>
                        <a:rPr lang="es-MX" sz="1600" kern="1200" dirty="0">
                          <a:effectLst/>
                          <a:latin typeface="Cooper Black" panose="0208090404030B020404" pitchFamily="18" charset="0"/>
                        </a:rPr>
                        <a:t>AVANCES</a:t>
                      </a:r>
                      <a:endParaRPr lang="es-MX" sz="16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8580" marR="68580" anchor="ctr"/>
                </a:tc>
                <a:tc>
                  <a:txBody>
                    <a:bodyPr/>
                    <a:lstStyle/>
                    <a:p>
                      <a:pPr algn="ctr">
                        <a:lnSpc>
                          <a:spcPct val="115000"/>
                        </a:lnSpc>
                        <a:spcAft>
                          <a:spcPts val="0"/>
                        </a:spcAft>
                      </a:pPr>
                      <a:r>
                        <a:rPr lang="es-MX" sz="1600" kern="1200" dirty="0">
                          <a:effectLst/>
                          <a:latin typeface="Cooper Black" panose="0208090404030B020404" pitchFamily="18" charset="0"/>
                        </a:rPr>
                        <a:t>TROPIEZOS</a:t>
                      </a:r>
                      <a:endParaRPr lang="es-MX" sz="16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8580" marR="68580" anchor="ctr"/>
                </a:tc>
                <a:tc>
                  <a:txBody>
                    <a:bodyPr/>
                    <a:lstStyle/>
                    <a:p>
                      <a:pPr algn="ctr">
                        <a:lnSpc>
                          <a:spcPct val="115000"/>
                        </a:lnSpc>
                        <a:spcAft>
                          <a:spcPts val="0"/>
                        </a:spcAft>
                      </a:pPr>
                      <a:r>
                        <a:rPr lang="es-MX" sz="1600" kern="1200">
                          <a:effectLst/>
                          <a:latin typeface="Cooper Black" panose="0208090404030B020404" pitchFamily="18" charset="0"/>
                        </a:rPr>
                        <a:t>SOLUCIONES O PROPUESTAS</a:t>
                      </a:r>
                      <a:endParaRPr lang="es-MX" sz="1600">
                        <a:effectLst/>
                        <a:latin typeface="Cooper Black" panose="0208090404030B020404" pitchFamily="18" charset="0"/>
                        <a:ea typeface="Calibri" panose="020F0502020204030204" pitchFamily="34" charset="0"/>
                        <a:cs typeface="Times New Roman" panose="02020603050405020304" pitchFamily="18" charset="0"/>
                      </a:endParaRPr>
                    </a:p>
                  </a:txBody>
                  <a:tcPr marL="68580" marR="68580" anchor="ctr"/>
                </a:tc>
                <a:extLst>
                  <a:ext uri="{0D108BD9-81ED-4DB2-BD59-A6C34878D82A}">
                    <a16:rowId xmlns:a16="http://schemas.microsoft.com/office/drawing/2014/main" val="1923021638"/>
                  </a:ext>
                </a:extLst>
              </a:tr>
              <a:tr h="283845">
                <a:tc>
                  <a:txBody>
                    <a:bodyPr/>
                    <a:lstStyle/>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Mayor disposición de los docentes.</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Conocer programas de otras materias y afinidades.</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Habilidad docente</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Se definió la metodología y los productos finales del trabajo interdisciplinario.</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Los programas se llenan de forma individual, ahora es en convergencia con varias materias.</a:t>
                      </a:r>
                      <a:endParaRPr lang="es-MX" sz="1600" dirty="0">
                        <a:effectLst/>
                        <a:latin typeface="Cooper Black" panose="0208090404030B020404" pitchFamily="18" charset="0"/>
                      </a:endParaRPr>
                    </a:p>
                  </a:txBody>
                  <a:tcPr marL="68580" marR="68580"/>
                </a:tc>
                <a:tc>
                  <a:txBody>
                    <a:bodyPr/>
                    <a:lstStyle/>
                    <a:p>
                      <a:pPr marL="342900" lvl="0" indent="-342900">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Directrices del proyecto se establecieron ya iniciado el curso y no hubo la planeación adecuada de las actividades.</a:t>
                      </a:r>
                      <a:endParaRPr lang="es-MX" sz="1600" dirty="0">
                        <a:effectLst/>
                        <a:latin typeface="Cooper Black" panose="0208090404030B020404" pitchFamily="18" charset="0"/>
                      </a:endParaRPr>
                    </a:p>
                    <a:p>
                      <a:pPr marL="342900" lvl="0" indent="-342900">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Sismo</a:t>
                      </a:r>
                      <a:endParaRPr lang="es-MX" sz="1600" dirty="0">
                        <a:effectLst/>
                        <a:latin typeface="Cooper Black" panose="0208090404030B020404" pitchFamily="18" charset="0"/>
                      </a:endParaRPr>
                    </a:p>
                    <a:p>
                      <a:pPr marL="342900" lvl="0" indent="-342900">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Maestros en distintos grados</a:t>
                      </a:r>
                      <a:endParaRPr lang="es-MX" sz="1600" dirty="0">
                        <a:effectLst/>
                        <a:latin typeface="Cooper Black" panose="0208090404030B020404" pitchFamily="18" charset="0"/>
                      </a:endParaRPr>
                    </a:p>
                    <a:p>
                      <a:pPr marL="342900" lvl="0" indent="-342900">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En matrículas pequeñas dificulta el número de proyectos.</a:t>
                      </a:r>
                      <a:endParaRPr lang="es-MX" sz="1600" dirty="0">
                        <a:effectLst/>
                        <a:latin typeface="Cooper Black" panose="0208090404030B020404" pitchFamily="18" charset="0"/>
                      </a:endParaRPr>
                    </a:p>
                    <a:p>
                      <a:pPr marL="342900" lvl="0" indent="-342900">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Formatos rígidos y explicaciones muy rebuscadas.</a:t>
                      </a:r>
                      <a:endParaRPr lang="es-MX" sz="1600" dirty="0">
                        <a:effectLst/>
                        <a:latin typeface="Cooper Black" panose="0208090404030B020404" pitchFamily="18" charset="0"/>
                      </a:endParaRPr>
                    </a:p>
                    <a:p>
                      <a:pPr marL="342900" lvl="0" indent="-342900">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No todos los grupos trabajan al mismo ritmo.</a:t>
                      </a:r>
                      <a:endParaRPr lang="es-MX" sz="1600" dirty="0">
                        <a:effectLst/>
                        <a:latin typeface="Cooper Black" panose="0208090404030B020404" pitchFamily="18" charset="0"/>
                      </a:endParaRPr>
                    </a:p>
                    <a:p>
                      <a:pPr marL="342900" lvl="0" indent="-342900">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Existe incertidumbre de los productos realizados ya que no hay retroalimentación.</a:t>
                      </a:r>
                      <a:endParaRPr lang="es-MX" sz="1600" dirty="0">
                        <a:effectLst/>
                        <a:latin typeface="Cooper Black" panose="0208090404030B020404" pitchFamily="18" charset="0"/>
                        <a:cs typeface="Times New Roman" panose="02020603050405020304" pitchFamily="18" charset="0"/>
                      </a:endParaRPr>
                    </a:p>
                  </a:txBody>
                  <a:tcPr marL="68580" marR="68580"/>
                </a:tc>
                <a:tc>
                  <a:txBody>
                    <a:bodyPr/>
                    <a:lstStyle/>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A través de la DGIRE buscar momentos específicos de trabajo a lo largo del ciclo escolar, como el indicado el día de la interdisciplinariedad.</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Proyecto por grado / materia</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Un viernes al mes ayuda a organizar y coincidir en tiempos, al menos durante el tiempo que arranca el proyecto.</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Sirvió mucho ver proyectos exitosos como ejemplos.</a:t>
                      </a:r>
                      <a:endParaRPr lang="es-MX" sz="1600" dirty="0">
                        <a:effectLst/>
                        <a:latin typeface="Cooper Black" panose="0208090404030B020404" pitchFamily="18" charset="0"/>
                      </a:endParaRPr>
                    </a:p>
                  </a:txBody>
                  <a:tcPr marL="68580" marR="68580"/>
                </a:tc>
                <a:extLst>
                  <a:ext uri="{0D108BD9-81ED-4DB2-BD59-A6C34878D82A}">
                    <a16:rowId xmlns:a16="http://schemas.microsoft.com/office/drawing/2014/main" val="1089855643"/>
                  </a:ext>
                </a:extLst>
              </a:tr>
            </a:tbl>
          </a:graphicData>
        </a:graphic>
      </p:graphicFrame>
      <p:sp>
        <p:nvSpPr>
          <p:cNvPr id="5" name="Rectangle 1">
            <a:extLst>
              <a:ext uri="{FF2B5EF4-FFF2-40B4-BE49-F238E27FC236}">
                <a16:creationId xmlns:a16="http://schemas.microsoft.com/office/drawing/2014/main" id="{BCABDD70-D28A-42BE-A207-026BE18518E8}"/>
              </a:ext>
            </a:extLst>
          </p:cNvPr>
          <p:cNvSpPr>
            <a:spLocks noChangeArrowheads="1"/>
          </p:cNvSpPr>
          <p:nvPr/>
        </p:nvSpPr>
        <p:spPr bwMode="auto">
          <a:xfrm>
            <a:off x="384382" y="391357"/>
            <a:ext cx="821058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600" b="0" i="0" u="none" strike="noStrike" cap="none" normalizeH="0" baseline="0" dirty="0">
                <a:ln>
                  <a:noFill/>
                </a:ln>
                <a:solidFill>
                  <a:schemeClr val="tx1"/>
                </a:solidFill>
                <a:effectLst/>
                <a:latin typeface="Cooper Black" panose="0208090404030B020404" pitchFamily="18" charset="0"/>
                <a:ea typeface="Calibri" panose="020F0502020204030204" pitchFamily="34" charset="0"/>
                <a:cs typeface="Arial" panose="020B0604020202020204" pitchFamily="34" charset="0"/>
              </a:rPr>
              <a:t>2. Proceso de planeación de las propuestas para proyectos interdisciplinarios.</a:t>
            </a:r>
            <a:endParaRPr kumimoji="0" lang="es-MX" altLang="es-MX" sz="1600" b="0" i="0" u="none" strike="noStrike" cap="none" normalizeH="0" baseline="0" dirty="0">
              <a:ln>
                <a:noFill/>
              </a:ln>
              <a:solidFill>
                <a:schemeClr val="tx1"/>
              </a:solidFill>
              <a:effectLst/>
              <a:latin typeface="Cooper Black" panose="0208090404030B0204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s-MX" altLang="es-MX" sz="1600" b="0" i="0" u="none" strike="noStrike" cap="none" normalizeH="0" baseline="0" dirty="0">
              <a:ln>
                <a:noFill/>
              </a:ln>
              <a:solidFill>
                <a:schemeClr val="tx1"/>
              </a:solidFill>
              <a:effectLst/>
              <a:latin typeface="Cooper Black" panose="0208090404030B020404" pitchFamily="18" charset="0"/>
            </a:endParaRPr>
          </a:p>
        </p:txBody>
      </p:sp>
    </p:spTree>
    <p:extLst>
      <p:ext uri="{BB962C8B-B14F-4D97-AF65-F5344CB8AC3E}">
        <p14:creationId xmlns:p14="http://schemas.microsoft.com/office/powerpoint/2010/main" val="2699476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7929FE64-8B65-43A9-9FE5-FDDC13DE9B5E}"/>
              </a:ext>
            </a:extLst>
          </p:cNvPr>
          <p:cNvGraphicFramePr>
            <a:graphicFrameLocks noGrp="1"/>
          </p:cNvGraphicFramePr>
          <p:nvPr>
            <p:extLst>
              <p:ext uri="{D42A27DB-BD31-4B8C-83A1-F6EECF244321}">
                <p14:modId xmlns:p14="http://schemas.microsoft.com/office/powerpoint/2010/main" val="1466103598"/>
              </p:ext>
            </p:extLst>
          </p:nvPr>
        </p:nvGraphicFramePr>
        <p:xfrm>
          <a:off x="72748" y="716310"/>
          <a:ext cx="11602418" cy="3267456"/>
        </p:xfrm>
        <a:graphic>
          <a:graphicData uri="http://schemas.openxmlformats.org/drawingml/2006/table">
            <a:tbl>
              <a:tblPr firstRow="1" bandRow="1">
                <a:tableStyleId>{5940675A-B579-460E-94D1-54222C63F5DA}</a:tableStyleId>
              </a:tblPr>
              <a:tblGrid>
                <a:gridCol w="3094522">
                  <a:extLst>
                    <a:ext uri="{9D8B030D-6E8A-4147-A177-3AD203B41FA5}">
                      <a16:colId xmlns:a16="http://schemas.microsoft.com/office/drawing/2014/main" val="1531045524"/>
                    </a:ext>
                  </a:extLst>
                </a:gridCol>
                <a:gridCol w="4832600">
                  <a:extLst>
                    <a:ext uri="{9D8B030D-6E8A-4147-A177-3AD203B41FA5}">
                      <a16:colId xmlns:a16="http://schemas.microsoft.com/office/drawing/2014/main" val="2914408127"/>
                    </a:ext>
                  </a:extLst>
                </a:gridCol>
                <a:gridCol w="3675296">
                  <a:extLst>
                    <a:ext uri="{9D8B030D-6E8A-4147-A177-3AD203B41FA5}">
                      <a16:colId xmlns:a16="http://schemas.microsoft.com/office/drawing/2014/main" val="3329516357"/>
                    </a:ext>
                  </a:extLst>
                </a:gridCol>
              </a:tblGrid>
              <a:tr h="0">
                <a:tc>
                  <a:txBody>
                    <a:bodyPr/>
                    <a:lstStyle/>
                    <a:p>
                      <a:pPr algn="ctr">
                        <a:lnSpc>
                          <a:spcPct val="115000"/>
                        </a:lnSpc>
                        <a:spcAft>
                          <a:spcPts val="0"/>
                        </a:spcAft>
                      </a:pPr>
                      <a:r>
                        <a:rPr lang="es-MX" sz="1600" kern="1200" dirty="0">
                          <a:effectLst/>
                          <a:latin typeface="Cooper Black" panose="0208090404030B020404" pitchFamily="18" charset="0"/>
                        </a:rPr>
                        <a:t>AVANCES</a:t>
                      </a:r>
                      <a:endParaRPr lang="es-MX" sz="1600" dirty="0">
                        <a:effectLst/>
                        <a:latin typeface="Cooper Black" panose="0208090404030B020404" pitchFamily="18" charset="0"/>
                        <a:ea typeface="Calibri" panose="020F0502020204030204" pitchFamily="34" charset="0"/>
                        <a:cs typeface="Times New Roman" panose="02020603050405020304" pitchFamily="18" charset="0"/>
                      </a:endParaRPr>
                    </a:p>
                  </a:txBody>
                  <a:tcPr marL="68580" marR="68580" anchor="ctr"/>
                </a:tc>
                <a:tc>
                  <a:txBody>
                    <a:bodyPr/>
                    <a:lstStyle/>
                    <a:p>
                      <a:pPr algn="ctr">
                        <a:lnSpc>
                          <a:spcPct val="115000"/>
                        </a:lnSpc>
                        <a:spcAft>
                          <a:spcPts val="0"/>
                        </a:spcAft>
                      </a:pPr>
                      <a:r>
                        <a:rPr lang="es-MX" sz="1600" kern="1200">
                          <a:effectLst/>
                          <a:latin typeface="Cooper Black" panose="0208090404030B020404" pitchFamily="18" charset="0"/>
                        </a:rPr>
                        <a:t>TROPIEZOS</a:t>
                      </a:r>
                      <a:endParaRPr lang="es-MX" sz="1600">
                        <a:effectLst/>
                        <a:latin typeface="Cooper Black" panose="0208090404030B020404" pitchFamily="18" charset="0"/>
                        <a:ea typeface="Calibri" panose="020F0502020204030204" pitchFamily="34" charset="0"/>
                        <a:cs typeface="Times New Roman" panose="02020603050405020304" pitchFamily="18" charset="0"/>
                      </a:endParaRPr>
                    </a:p>
                  </a:txBody>
                  <a:tcPr marL="68580" marR="68580" anchor="ctr"/>
                </a:tc>
                <a:tc>
                  <a:txBody>
                    <a:bodyPr/>
                    <a:lstStyle/>
                    <a:p>
                      <a:pPr algn="ctr">
                        <a:lnSpc>
                          <a:spcPct val="115000"/>
                        </a:lnSpc>
                        <a:spcAft>
                          <a:spcPts val="0"/>
                        </a:spcAft>
                      </a:pPr>
                      <a:r>
                        <a:rPr lang="es-MX" sz="1600" kern="1200">
                          <a:effectLst/>
                          <a:latin typeface="Cooper Black" panose="0208090404030B020404" pitchFamily="18" charset="0"/>
                        </a:rPr>
                        <a:t>SOLUCIONES O PROPUESTAS</a:t>
                      </a:r>
                      <a:endParaRPr lang="es-MX" sz="1600">
                        <a:effectLst/>
                        <a:latin typeface="Cooper Black" panose="0208090404030B020404" pitchFamily="18" charset="0"/>
                        <a:ea typeface="Calibri" panose="020F0502020204030204" pitchFamily="34" charset="0"/>
                        <a:cs typeface="Times New Roman" panose="02020603050405020304" pitchFamily="18" charset="0"/>
                      </a:endParaRPr>
                    </a:p>
                  </a:txBody>
                  <a:tcPr marL="68580" marR="68580" anchor="ctr"/>
                </a:tc>
                <a:extLst>
                  <a:ext uri="{0D108BD9-81ED-4DB2-BD59-A6C34878D82A}">
                    <a16:rowId xmlns:a16="http://schemas.microsoft.com/office/drawing/2014/main" val="282718300"/>
                  </a:ext>
                </a:extLst>
              </a:tr>
              <a:tr h="912495">
                <a:tc>
                  <a:txBody>
                    <a:bodyPr/>
                    <a:lstStyle/>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Coincidencia de programas</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Intereses comunes.</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Trabajar colaborativamente con compañeros.</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Se tienen más opciones metodológicas.</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Se rompieron paradigmas</a:t>
                      </a:r>
                      <a:endParaRPr lang="es-MX" sz="1600" dirty="0">
                        <a:effectLst/>
                        <a:latin typeface="Cooper Black" panose="0208090404030B020404" pitchFamily="18" charset="0"/>
                      </a:endParaRPr>
                    </a:p>
                  </a:txBody>
                  <a:tcPr marL="68580" marR="68580"/>
                </a:tc>
                <a:tc>
                  <a:txBody>
                    <a:bodyPr/>
                    <a:lstStyle/>
                    <a:p>
                      <a:pPr marL="342900" lvl="0" indent="-342900" algn="just">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Tiempos / horarios</a:t>
                      </a:r>
                      <a:endParaRPr lang="es-MX" sz="1600" dirty="0">
                        <a:effectLst/>
                        <a:latin typeface="Cooper Black" panose="0208090404030B020404" pitchFamily="18" charset="0"/>
                      </a:endParaRPr>
                    </a:p>
                    <a:p>
                      <a:pPr marL="342900" lvl="0" indent="-342900" algn="just">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Características del alumnado ya que en teoría ya manejan trabajo por proyectos por modelo educativo de SEP.</a:t>
                      </a:r>
                      <a:endParaRPr lang="es-MX" sz="1600" dirty="0">
                        <a:effectLst/>
                        <a:latin typeface="Cooper Black" panose="0208090404030B020404" pitchFamily="18" charset="0"/>
                      </a:endParaRPr>
                    </a:p>
                    <a:p>
                      <a:pPr marL="342900" lvl="0" indent="-342900" algn="just">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No hay madurez por parte de los alumnos para la responsabilidad de proyectos.</a:t>
                      </a:r>
                      <a:endParaRPr lang="es-MX" sz="1600" dirty="0">
                        <a:effectLst/>
                        <a:latin typeface="Cooper Black" panose="0208090404030B020404" pitchFamily="18" charset="0"/>
                      </a:endParaRPr>
                    </a:p>
                    <a:p>
                      <a:pPr marL="342900" lvl="0" indent="-342900" algn="just">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Rotación de profesores.</a:t>
                      </a:r>
                      <a:endParaRPr lang="es-MX" sz="1600" dirty="0">
                        <a:effectLst/>
                        <a:latin typeface="Cooper Black" panose="0208090404030B020404" pitchFamily="18" charset="0"/>
                      </a:endParaRPr>
                    </a:p>
                    <a:p>
                      <a:pPr marL="342900" lvl="0" indent="-342900" algn="just">
                        <a:lnSpc>
                          <a:spcPct val="115000"/>
                        </a:lnSpc>
                        <a:spcAft>
                          <a:spcPts val="0"/>
                        </a:spcAft>
                        <a:buFont typeface="Arial" panose="020B0604020202020204" pitchFamily="34" charset="0"/>
                        <a:buChar char="•"/>
                        <a:tabLst>
                          <a:tab pos="457200" algn="l"/>
                        </a:tabLst>
                      </a:pPr>
                      <a:r>
                        <a:rPr lang="es-MX" sz="1600" kern="1200" dirty="0">
                          <a:effectLst/>
                          <a:latin typeface="Cooper Black" panose="0208090404030B020404" pitchFamily="18" charset="0"/>
                        </a:rPr>
                        <a:t>No hay calendarios de todo el proyecto y no ha podido realizarse una planeación real.</a:t>
                      </a:r>
                      <a:endParaRPr lang="es-MX" sz="1600" dirty="0">
                        <a:effectLst/>
                        <a:latin typeface="Cooper Black" panose="0208090404030B020404" pitchFamily="18" charset="0"/>
                        <a:cs typeface="Times New Roman" panose="02020603050405020304" pitchFamily="18" charset="0"/>
                      </a:endParaRPr>
                    </a:p>
                  </a:txBody>
                  <a:tcPr marL="68580" marR="68580"/>
                </a:tc>
                <a:tc>
                  <a:txBody>
                    <a:bodyPr/>
                    <a:lstStyle/>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Proyecto por grado o por materia, no por docente.</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Delimitar alcances para que la mayor parte de los proyectos se lleven en clase.</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Uso de la tecnología.</a:t>
                      </a:r>
                      <a:endParaRPr lang="es-MX" sz="1600" dirty="0">
                        <a:effectLst/>
                        <a:latin typeface="Cooper Black" panose="0208090404030B020404" pitchFamily="18" charset="0"/>
                      </a:endParaRPr>
                    </a:p>
                    <a:p>
                      <a:pPr marL="342900" lvl="0" indent="-342900">
                        <a:lnSpc>
                          <a:spcPct val="115000"/>
                        </a:lnSpc>
                        <a:spcAft>
                          <a:spcPts val="0"/>
                        </a:spcAft>
                        <a:buFont typeface="Wingdings" panose="05000000000000000000" pitchFamily="2" charset="2"/>
                        <a:buChar char=""/>
                        <a:tabLst>
                          <a:tab pos="457200" algn="l"/>
                        </a:tabLst>
                      </a:pPr>
                      <a:r>
                        <a:rPr lang="es-MX" sz="1600" kern="1200" dirty="0">
                          <a:effectLst/>
                          <a:latin typeface="Cooper Black" panose="0208090404030B020404" pitchFamily="18" charset="0"/>
                        </a:rPr>
                        <a:t>Establecer estrategias para avanzar en los objetivos de los profesores.</a:t>
                      </a:r>
                      <a:endParaRPr lang="es-MX" sz="1600" dirty="0">
                        <a:effectLst/>
                        <a:latin typeface="Cooper Black" panose="0208090404030B020404" pitchFamily="18" charset="0"/>
                      </a:endParaRPr>
                    </a:p>
                  </a:txBody>
                  <a:tcPr marL="68580" marR="68580"/>
                </a:tc>
                <a:extLst>
                  <a:ext uri="{0D108BD9-81ED-4DB2-BD59-A6C34878D82A}">
                    <a16:rowId xmlns:a16="http://schemas.microsoft.com/office/drawing/2014/main" val="2859494894"/>
                  </a:ext>
                </a:extLst>
              </a:tr>
            </a:tbl>
          </a:graphicData>
        </a:graphic>
      </p:graphicFrame>
      <p:pic>
        <p:nvPicPr>
          <p:cNvPr id="18435" name="Picture 2">
            <a:extLst>
              <a:ext uri="{FF2B5EF4-FFF2-40B4-BE49-F238E27FC236}">
                <a16:creationId xmlns:a16="http://schemas.microsoft.com/office/drawing/2014/main" id="{0850902B-C995-4F45-8223-089F75BCB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191" y="4727984"/>
            <a:ext cx="1875320" cy="1413705"/>
          </a:xfrm>
          <a:prstGeom prst="rect">
            <a:avLst/>
          </a:prstGeom>
          <a:noFill/>
          <a:extLst>
            <a:ext uri="{909E8E84-426E-40DD-AFC4-6F175D3DCCD1}">
              <a14:hiddenFill xmlns:a14="http://schemas.microsoft.com/office/drawing/2010/main">
                <a:solidFill>
                  <a:srgbClr val="FFFFFF"/>
                </a:solidFill>
              </a14:hiddenFill>
            </a:ext>
          </a:extLst>
        </p:spPr>
      </p:pic>
      <p:pic>
        <p:nvPicPr>
          <p:cNvPr id="18433" name="Picture 1">
            <a:extLst>
              <a:ext uri="{FF2B5EF4-FFF2-40B4-BE49-F238E27FC236}">
                <a16:creationId xmlns:a16="http://schemas.microsoft.com/office/drawing/2014/main" id="{4D22AA8C-25BD-4F47-B393-A5BE7FE74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75" y="4667661"/>
            <a:ext cx="1557268" cy="126365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5">
            <a:extLst>
              <a:ext uri="{FF2B5EF4-FFF2-40B4-BE49-F238E27FC236}">
                <a16:creationId xmlns:a16="http://schemas.microsoft.com/office/drawing/2014/main" id="{98FBB1CA-9304-4E9C-891A-85C48EB89B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5894" y="4667660"/>
            <a:ext cx="1417636" cy="14740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E0D2995-A563-4028-ADCE-E4E3EC84CEB1}"/>
              </a:ext>
            </a:extLst>
          </p:cNvPr>
          <p:cNvSpPr>
            <a:spLocks noChangeArrowheads="1"/>
          </p:cNvSpPr>
          <p:nvPr/>
        </p:nvSpPr>
        <p:spPr bwMode="auto">
          <a:xfrm>
            <a:off x="132591" y="259245"/>
            <a:ext cx="908203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600" b="0" i="0" u="none" strike="noStrike" cap="none" normalizeH="0" baseline="0" dirty="0">
                <a:ln>
                  <a:noFill/>
                </a:ln>
                <a:solidFill>
                  <a:schemeClr val="tx1"/>
                </a:solidFill>
                <a:effectLst/>
                <a:latin typeface="Cooper Black" panose="0208090404030B020404" pitchFamily="18" charset="0"/>
                <a:ea typeface="Calibri" panose="020F0502020204030204" pitchFamily="34" charset="0"/>
                <a:cs typeface="Arial" panose="020B0604020202020204" pitchFamily="34" charset="0"/>
              </a:rPr>
              <a:t>. Puntos a tomarse en cuenta para la implementación de proyectos interdisciplinarios.</a:t>
            </a:r>
            <a:endParaRPr kumimoji="0" lang="es-MX" altLang="es-MX" sz="1600" b="0" i="0" u="none" strike="noStrike" cap="none" normalizeH="0" baseline="0" dirty="0">
              <a:ln>
                <a:noFill/>
              </a:ln>
              <a:solidFill>
                <a:schemeClr val="tx1"/>
              </a:solidFill>
              <a:effectLst/>
              <a:latin typeface="Cooper Black" panose="0208090404030B0204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4873418A-E9F7-4089-A29C-754D2ADD7073}"/>
              </a:ext>
            </a:extLst>
          </p:cNvPr>
          <p:cNvSpPr>
            <a:spLocks noChangeArrowheads="1"/>
          </p:cNvSpPr>
          <p:nvPr/>
        </p:nvSpPr>
        <p:spPr bwMode="auto">
          <a:xfrm>
            <a:off x="155643" y="4135037"/>
            <a:ext cx="1143662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600" b="0" i="0" u="none" strike="noStrike" cap="none" normalizeH="0" baseline="0" dirty="0">
                <a:ln>
                  <a:noFill/>
                </a:ln>
                <a:solidFill>
                  <a:schemeClr val="tx1"/>
                </a:solidFill>
                <a:effectLst/>
                <a:latin typeface="Cooper Black" panose="0208090404030B020404" pitchFamily="18" charset="0"/>
                <a:ea typeface="Calibri" panose="020F0502020204030204" pitchFamily="34" charset="0"/>
                <a:cs typeface="Arial" panose="020B0604020202020204" pitchFamily="34" charset="0"/>
              </a:rPr>
              <a:t>Conclusiones de la 3ª Reunión de Conexiones de la Zona I ENP, llevada a cabo en el Colegio Alejandro Guillot</a:t>
            </a:r>
            <a:r>
              <a:rPr kumimoji="0" lang="es-MX" altLang="es-MX" sz="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766909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2736" y="533400"/>
            <a:ext cx="5529996" cy="3113183"/>
          </a:xfrm>
          <a:prstGeom prst="rect">
            <a:avLst/>
          </a:prstGeom>
        </p:spPr>
      </p:pic>
      <p:pic>
        <p:nvPicPr>
          <p:cNvPr id="6" name="Imagen 5"/>
          <p:cNvPicPr>
            <a:picLocks noChangeAspect="1"/>
          </p:cNvPicPr>
          <p:nvPr/>
        </p:nvPicPr>
        <p:blipFill>
          <a:blip r:embed="rId3"/>
          <a:stretch>
            <a:fillRect/>
          </a:stretch>
        </p:blipFill>
        <p:spPr>
          <a:xfrm>
            <a:off x="6086360" y="2494403"/>
            <a:ext cx="5529996" cy="3113183"/>
          </a:xfrm>
          <a:prstGeom prst="rect">
            <a:avLst/>
          </a:prstGeom>
        </p:spPr>
      </p:pic>
    </p:spTree>
    <p:extLst>
      <p:ext uri="{BB962C8B-B14F-4D97-AF65-F5344CB8AC3E}">
        <p14:creationId xmlns:p14="http://schemas.microsoft.com/office/powerpoint/2010/main" val="2962477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18054" y="347116"/>
            <a:ext cx="11237842" cy="560153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a:endParaRPr lang="es-MX" dirty="0">
              <a:latin typeface="Cooper Black" panose="0208090404030B020404" pitchFamily="18" charset="0"/>
            </a:endParaRPr>
          </a:p>
          <a:p>
            <a:pPr algn="just"/>
            <a:r>
              <a:rPr lang="es-MX" sz="2000" dirty="0">
                <a:latin typeface="Cooper Black" panose="0208090404030B020404" pitchFamily="18" charset="0"/>
              </a:rPr>
              <a:t>							El grupo deberá ser heterogéneo y democrático.</a:t>
            </a:r>
          </a:p>
          <a:p>
            <a:pPr algn="just"/>
            <a:r>
              <a:rPr lang="es-MX" sz="2000" dirty="0">
                <a:latin typeface="Cooper Black" panose="0208090404030B020404" pitchFamily="18" charset="0"/>
              </a:rPr>
              <a:t>							Deberá existir una recompensa como motivación para la</a:t>
            </a:r>
          </a:p>
          <a:p>
            <a:pPr algn="just"/>
            <a:r>
              <a:rPr lang="es-MX" sz="2000" dirty="0">
                <a:latin typeface="Cooper Black" panose="0208090404030B020404" pitchFamily="18" charset="0"/>
              </a:rPr>
              <a:t>							realización del trabajo</a:t>
            </a:r>
          </a:p>
          <a:p>
            <a:pPr algn="just"/>
            <a:endParaRPr lang="es-MX" sz="2000" dirty="0">
              <a:latin typeface="Cooper Black" panose="0208090404030B020404" pitchFamily="18" charset="0"/>
            </a:endParaRPr>
          </a:p>
          <a:p>
            <a:pPr algn="just"/>
            <a:r>
              <a:rPr lang="es-MX" sz="2000" dirty="0">
                <a:latin typeface="Cooper Black" panose="0208090404030B020404" pitchFamily="18" charset="0"/>
              </a:rPr>
              <a:t>3. ¿Cuáles son sus			Promover la interrelación de los integrantes de un espacio</a:t>
            </a:r>
          </a:p>
          <a:p>
            <a:pPr algn="just"/>
            <a:r>
              <a:rPr lang="es-MX" sz="2000" dirty="0">
                <a:latin typeface="Cooper Black" panose="0208090404030B020404" pitchFamily="18" charset="0"/>
              </a:rPr>
              <a:t>objetivos?					educativo para cumplir con los objetivos del trabajo y </a:t>
            </a:r>
          </a:p>
          <a:p>
            <a:pPr algn="just"/>
            <a:r>
              <a:rPr lang="es-MX" sz="2000" dirty="0">
                <a:latin typeface="Cooper Black" panose="0208090404030B020404" pitchFamily="18" charset="0"/>
              </a:rPr>
              <a:t>							lograr el aprendizaje significativo al resolver problemas de</a:t>
            </a:r>
          </a:p>
          <a:p>
            <a:pPr algn="just"/>
            <a:r>
              <a:rPr lang="es-MX" sz="2000" dirty="0">
                <a:latin typeface="Cooper Black" panose="0208090404030B020404" pitchFamily="18" charset="0"/>
              </a:rPr>
              <a:t>							su cotidianidad.</a:t>
            </a:r>
          </a:p>
          <a:p>
            <a:pPr algn="just"/>
            <a:endParaRPr lang="es-MX" sz="2000" dirty="0">
              <a:latin typeface="Cooper Black" panose="0208090404030B020404" pitchFamily="18" charset="0"/>
            </a:endParaRPr>
          </a:p>
          <a:p>
            <a:pPr algn="just"/>
            <a:r>
              <a:rPr lang="es-MX" sz="2000" dirty="0">
                <a:latin typeface="Cooper Black" panose="0208090404030B020404" pitchFamily="18" charset="0"/>
              </a:rPr>
              <a:t>4. ¿Cuáles son las			Debe apoyar en la organización, monitoreo y evaluación del</a:t>
            </a:r>
            <a:endParaRPr lang="es-MX" dirty="0">
              <a:latin typeface="Cooper Black" panose="0208090404030B020404" pitchFamily="18" charset="0"/>
            </a:endParaRPr>
          </a:p>
          <a:p>
            <a:pPr algn="just"/>
            <a:r>
              <a:rPr lang="es-MX" sz="2000" dirty="0">
                <a:latin typeface="Cooper Black" panose="0208090404030B020404" pitchFamily="18" charset="0"/>
              </a:rPr>
              <a:t>acciones de planeación	trabajo cooperativo.</a:t>
            </a:r>
          </a:p>
          <a:p>
            <a:pPr algn="just"/>
            <a:r>
              <a:rPr lang="es-MX" sz="2000" dirty="0">
                <a:latin typeface="Cooper Black" panose="0208090404030B020404" pitchFamily="18" charset="0"/>
              </a:rPr>
              <a:t>y acompañamiento más	Dejar claros los objetivos y expectativas del trabajo. </a:t>
            </a:r>
          </a:p>
          <a:p>
            <a:pPr algn="just"/>
            <a:r>
              <a:rPr lang="es-MX" sz="2000" dirty="0">
                <a:latin typeface="Cooper Black" panose="0208090404030B020404" pitchFamily="18" charset="0"/>
              </a:rPr>
              <a:t>importante del profesor	Propiciar un ambiente adecuado de comunicación e </a:t>
            </a:r>
          </a:p>
          <a:p>
            <a:pPr algn="just"/>
            <a:r>
              <a:rPr lang="es-MX" sz="2000" dirty="0">
                <a:latin typeface="Cooper Black" panose="0208090404030B020404" pitchFamily="18" charset="0"/>
              </a:rPr>
              <a:t>en este tipo de trabajo?	investigación</a:t>
            </a:r>
          </a:p>
          <a:p>
            <a:pPr algn="just"/>
            <a:r>
              <a:rPr lang="es-MX" sz="2000" dirty="0">
                <a:latin typeface="Cooper Black" panose="0208090404030B020404" pitchFamily="18" charset="0"/>
              </a:rPr>
              <a:t>							Acompañar a los alumnos en su desempeño individual y  									grupal. </a:t>
            </a:r>
          </a:p>
          <a:p>
            <a:pPr algn="just"/>
            <a:r>
              <a:rPr lang="es-MX" sz="2000" dirty="0">
                <a:latin typeface="Cooper Black" panose="0208090404030B020404" pitchFamily="18" charset="0"/>
              </a:rPr>
              <a:t>							Propiciar una retroalimentación y evaluación de trabajo.</a:t>
            </a:r>
          </a:p>
        </p:txBody>
      </p:sp>
    </p:spTree>
    <p:extLst>
      <p:ext uri="{BB962C8B-B14F-4D97-AF65-F5344CB8AC3E}">
        <p14:creationId xmlns:p14="http://schemas.microsoft.com/office/powerpoint/2010/main" val="200179123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TM04033927[[fn=Evento principal]]</Template>
  <TotalTime>1215</TotalTime>
  <Words>6972</Words>
  <Application>Microsoft Office PowerPoint</Application>
  <PresentationFormat>Panorámica</PresentationFormat>
  <Paragraphs>1222</Paragraphs>
  <Slides>85</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85</vt:i4>
      </vt:variant>
    </vt:vector>
  </HeadingPairs>
  <TitlesOfParts>
    <vt:vector size="94" baseType="lpstr">
      <vt:lpstr>Arial</vt:lpstr>
      <vt:lpstr>Calibri</vt:lpstr>
      <vt:lpstr>Century Gothic</vt:lpstr>
      <vt:lpstr>Cooper Black</vt:lpstr>
      <vt:lpstr>Impact</vt:lpstr>
      <vt:lpstr>Old English Text MT</vt:lpstr>
      <vt:lpstr>Times New Roman</vt:lpstr>
      <vt:lpstr>Wingdings</vt:lpstr>
      <vt:lpstr>Evento principal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Centro de Cómputo Tlalpan</dc:creator>
  <cp:lastModifiedBy>Usuario Centro de Cómputo Tlalpan</cp:lastModifiedBy>
  <cp:revision>194</cp:revision>
  <dcterms:created xsi:type="dcterms:W3CDTF">2017-10-26T20:23:21Z</dcterms:created>
  <dcterms:modified xsi:type="dcterms:W3CDTF">2018-06-20T19:38:03Z</dcterms:modified>
</cp:coreProperties>
</file>