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sldIdLst>
    <p:sldId id="361" r:id="rId2"/>
    <p:sldId id="350" r:id="rId3"/>
    <p:sldId id="351" r:id="rId4"/>
    <p:sldId id="343" r:id="rId5"/>
    <p:sldId id="342" r:id="rId6"/>
    <p:sldId id="344" r:id="rId7"/>
    <p:sldId id="345" r:id="rId8"/>
    <p:sldId id="259" r:id="rId9"/>
    <p:sldId id="260" r:id="rId10"/>
    <p:sldId id="355" r:id="rId11"/>
    <p:sldId id="352" r:id="rId12"/>
    <p:sldId id="353" r:id="rId13"/>
    <p:sldId id="356" r:id="rId14"/>
    <p:sldId id="358" r:id="rId15"/>
    <p:sldId id="359" r:id="rId16"/>
    <p:sldId id="360" r:id="rId17"/>
    <p:sldId id="313" r:id="rId18"/>
    <p:sldId id="319" r:id="rId19"/>
    <p:sldId id="321" r:id="rId20"/>
    <p:sldId id="322" r:id="rId21"/>
    <p:sldId id="297" r:id="rId22"/>
    <p:sldId id="276" r:id="rId23"/>
    <p:sldId id="278" r:id="rId24"/>
    <p:sldId id="298" r:id="rId25"/>
    <p:sldId id="299" r:id="rId26"/>
    <p:sldId id="301" r:id="rId27"/>
    <p:sldId id="274" r:id="rId28"/>
    <p:sldId id="275" r:id="rId29"/>
    <p:sldId id="279" r:id="rId30"/>
    <p:sldId id="280" r:id="rId31"/>
    <p:sldId id="281" r:id="rId32"/>
    <p:sldId id="282" r:id="rId33"/>
    <p:sldId id="284" r:id="rId34"/>
    <p:sldId id="285" r:id="rId35"/>
    <p:sldId id="288" r:id="rId36"/>
    <p:sldId id="291" r:id="rId37"/>
    <p:sldId id="292" r:id="rId38"/>
    <p:sldId id="293" r:id="rId39"/>
    <p:sldId id="302" r:id="rId40"/>
    <p:sldId id="303" r:id="rId41"/>
    <p:sldId id="304" r:id="rId42"/>
    <p:sldId id="339" r:id="rId43"/>
    <p:sldId id="34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C5E6726-3697-48DE-B847-C46267F0EE18}">
          <p14:sldIdLst>
            <p14:sldId id="361"/>
            <p14:sldId id="350"/>
            <p14:sldId id="351"/>
            <p14:sldId id="343"/>
            <p14:sldId id="342"/>
            <p14:sldId id="344"/>
            <p14:sldId id="345"/>
            <p14:sldId id="259"/>
            <p14:sldId id="260"/>
            <p14:sldId id="355"/>
            <p14:sldId id="352"/>
            <p14:sldId id="353"/>
            <p14:sldId id="356"/>
            <p14:sldId id="358"/>
            <p14:sldId id="359"/>
            <p14:sldId id="360"/>
            <p14:sldId id="313"/>
            <p14:sldId id="319"/>
            <p14:sldId id="321"/>
            <p14:sldId id="322"/>
            <p14:sldId id="297"/>
            <p14:sldId id="276"/>
            <p14:sldId id="278"/>
            <p14:sldId id="298"/>
            <p14:sldId id="299"/>
            <p14:sldId id="301"/>
            <p14:sldId id="274"/>
            <p14:sldId id="275"/>
            <p14:sldId id="279"/>
            <p14:sldId id="280"/>
            <p14:sldId id="281"/>
            <p14:sldId id="282"/>
            <p14:sldId id="284"/>
            <p14:sldId id="285"/>
            <p14:sldId id="288"/>
            <p14:sldId id="291"/>
            <p14:sldId id="292"/>
            <p14:sldId id="293"/>
            <p14:sldId id="302"/>
            <p14:sldId id="303"/>
            <p14:sldId id="304"/>
            <p14:sldId id="339"/>
            <p14:sldId id="3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77F9"/>
    <a:srgbClr val="FD7B41"/>
    <a:srgbClr val="B10580"/>
    <a:srgbClr val="00FFCC"/>
    <a:srgbClr val="FF00FF"/>
    <a:srgbClr val="088EAE"/>
    <a:srgbClr val="33CC33"/>
    <a:srgbClr val="FFCC99"/>
    <a:srgbClr val="A53010"/>
    <a:srgbClr val="080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package" Target="../embeddings/Documento_de_Microsoft_Word1.docx"/></Relationships>
</file>

<file path=ppt/slides/_rels/slide2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6.emf"/><Relationship Id="rId4" Type="http://schemas.openxmlformats.org/officeDocument/2006/relationships/package" Target="../embeddings/Documento_de_Microsoft_Word2.docx"/></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descr="Archivos adjuntos"/>
          <p:cNvSpPr>
            <a:spLocks noChangeAspect="1" noChangeArrowheads="1"/>
          </p:cNvSpPr>
          <p:nvPr/>
        </p:nvSpPr>
        <p:spPr bwMode="auto">
          <a:xfrm>
            <a:off x="1689100" y="2297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2" descr="https://mail.google.com/mail/u/0/images/cleardot.gif"/>
          <p:cNvSpPr>
            <a:spLocks noChangeAspect="1" noChangeArrowheads="1"/>
          </p:cNvSpPr>
          <p:nvPr/>
        </p:nvSpPr>
        <p:spPr bwMode="auto">
          <a:xfrm>
            <a:off x="1689100" y="2297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3" descr="https://mail.google.com/mail/u/0/images/cleardot.gif"/>
          <p:cNvSpPr>
            <a:spLocks noChangeAspect="1" noChangeArrowheads="1"/>
          </p:cNvSpPr>
          <p:nvPr/>
        </p:nvSpPr>
        <p:spPr bwMode="auto">
          <a:xfrm>
            <a:off x="1689100" y="2297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8" name="AutoShape 4" descr="https://mail.google.com/mail/u/0/images/cleardot.gif"/>
          <p:cNvSpPr>
            <a:spLocks noChangeAspect="1" noChangeArrowheads="1"/>
          </p:cNvSpPr>
          <p:nvPr/>
        </p:nvSpPr>
        <p:spPr bwMode="auto">
          <a:xfrm>
            <a:off x="1689100" y="2297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AutoShape 6" descr="https://ci5.googleusercontent.com/proxy/remVfIxMk_CGw-tv97XGt5qlfXVQ1MAlFBXLyzE1tcHrWUnCVTlbZ6m4ZMxQYxdOYRmUqRogdEnIvmS0r9rrItBJC7jT6HbRHUqLzRbJyoBDwYLRl9e2way8qfMdaKrSD5q2pY1H6xbsNA_GXjVJ-vEJO9uPfO-EjhxhKesKbS27M1YlYfOHdcamZ2O1QdC1dHfG6DAaerZGE6ICqg=s0-d-e1-ft#https://docs.google.com/uc?export=download&amp;id=1UDZyfgIYrP4OWz8LiVNAJVHqF7WoLWxw&amp;revid=0B48ibrkd0qpOVjFPSWR4Z3lVYXFkVE90NHV5UDVkWkdEMXBJPQ"/>
          <p:cNvSpPr>
            <a:spLocks noChangeAspect="1" noChangeArrowheads="1"/>
          </p:cNvSpPr>
          <p:nvPr/>
        </p:nvSpPr>
        <p:spPr bwMode="auto">
          <a:xfrm>
            <a:off x="1812925" y="2106613"/>
            <a:ext cx="914400" cy="266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2" name="AutoShape 7" descr="https://ssl.gstatic.com/ui/v1/icons/mail/images/cleardot.gif"/>
          <p:cNvSpPr>
            <a:spLocks noChangeAspect="1" noChangeArrowheads="1"/>
          </p:cNvSpPr>
          <p:nvPr/>
        </p:nvSpPr>
        <p:spPr bwMode="auto">
          <a:xfrm>
            <a:off x="1812925" y="3290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3" name="Marcador de contenido 22"/>
          <p:cNvPicPr>
            <a:picLocks noGrp="1" noChangeAspect="1"/>
          </p:cNvPicPr>
          <p:nvPr>
            <p:ph idx="4294967295"/>
          </p:nvPr>
        </p:nvPicPr>
        <p:blipFill>
          <a:blip r:embed="rId2"/>
          <a:stretch>
            <a:fillRect/>
          </a:stretch>
        </p:blipFill>
        <p:spPr>
          <a:xfrm>
            <a:off x="8242479" y="377766"/>
            <a:ext cx="3580327" cy="925573"/>
          </a:xfrm>
          <a:prstGeom prst="rect">
            <a:avLst/>
          </a:prstGeom>
        </p:spPr>
      </p:pic>
      <p:sp>
        <p:nvSpPr>
          <p:cNvPr id="4" name="Rectángulo 3"/>
          <p:cNvSpPr/>
          <p:nvPr/>
        </p:nvSpPr>
        <p:spPr>
          <a:xfrm>
            <a:off x="3048000" y="3105835"/>
            <a:ext cx="7242220" cy="2123658"/>
          </a:xfrm>
          <a:prstGeom prst="rect">
            <a:avLst/>
          </a:prstGeom>
        </p:spPr>
        <p:txBody>
          <a:bodyPr wrap="square">
            <a:spAutoFit/>
          </a:bodyPr>
          <a:lstStyle/>
          <a:p>
            <a:pPr algn="ctr"/>
            <a:r>
              <a:rPr lang="es-MX" sz="4400" b="1" dirty="0" smtClean="0">
                <a:solidFill>
                  <a:srgbClr val="8077F9"/>
                </a:solidFill>
              </a:rPr>
              <a:t>¿PUEDEN LOS  AROMAS EVOCAR EMOCIONES?</a:t>
            </a:r>
          </a:p>
          <a:p>
            <a:pPr algn="ctr"/>
            <a:r>
              <a:rPr lang="es-MX" sz="4400" b="1" dirty="0" smtClean="0">
                <a:solidFill>
                  <a:srgbClr val="8077F9"/>
                </a:solidFill>
              </a:rPr>
              <a:t>EQUIPO 2</a:t>
            </a:r>
            <a:endParaRPr lang="es-MX" sz="4400" b="1" dirty="0">
              <a:solidFill>
                <a:srgbClr val="8077F9"/>
              </a:solidFill>
            </a:endParaRPr>
          </a:p>
        </p:txBody>
      </p:sp>
      <p:pic>
        <p:nvPicPr>
          <p:cNvPr id="18" name="Google Shape;86;p13"/>
          <p:cNvPicPr preferRelativeResize="0"/>
          <p:nvPr/>
        </p:nvPicPr>
        <p:blipFill rotWithShape="1">
          <a:blip r:embed="rId3">
            <a:alphaModFix/>
          </a:blip>
          <a:srcRect/>
          <a:stretch/>
        </p:blipFill>
        <p:spPr>
          <a:xfrm>
            <a:off x="205742" y="462045"/>
            <a:ext cx="2975339" cy="591700"/>
          </a:xfrm>
          <a:prstGeom prst="rect">
            <a:avLst/>
          </a:prstGeom>
          <a:noFill/>
          <a:ln>
            <a:noFill/>
          </a:ln>
        </p:spPr>
      </p:pic>
    </p:spTree>
    <p:extLst>
      <p:ext uri="{BB962C8B-B14F-4D97-AF65-F5344CB8AC3E}">
        <p14:creationId xmlns:p14="http://schemas.microsoft.com/office/powerpoint/2010/main" val="834646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40158" y="1378039"/>
            <a:ext cx="2498501" cy="6568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Producto 3</a:t>
            </a:r>
          </a:p>
          <a:p>
            <a:pPr algn="ctr"/>
            <a:r>
              <a:rPr lang="es-MX" dirty="0" smtClean="0"/>
              <a:t>Fotografías</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678806"/>
            <a:ext cx="3215425" cy="3271233"/>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425" y="2678806"/>
            <a:ext cx="4134120" cy="3271233"/>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544" y="2678806"/>
            <a:ext cx="3065171" cy="3271233"/>
          </a:xfrm>
          <a:prstGeom prst="rect">
            <a:avLst/>
          </a:prstGeom>
        </p:spPr>
      </p:pic>
    </p:spTree>
    <p:extLst>
      <p:ext uri="{BB962C8B-B14F-4D97-AF65-F5344CB8AC3E}">
        <p14:creationId xmlns:p14="http://schemas.microsoft.com/office/powerpoint/2010/main" val="75702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234726" y="273980"/>
            <a:ext cx="3578662" cy="926672"/>
          </a:xfrm>
          <a:prstGeom prst="rect">
            <a:avLst/>
          </a:prstGeom>
        </p:spPr>
      </p:pic>
      <p:pic>
        <p:nvPicPr>
          <p:cNvPr id="5" name="Imagen 4"/>
          <p:cNvPicPr>
            <a:picLocks noChangeAspect="1"/>
          </p:cNvPicPr>
          <p:nvPr/>
        </p:nvPicPr>
        <p:blipFill>
          <a:blip r:embed="rId3"/>
          <a:stretch>
            <a:fillRect/>
          </a:stretch>
        </p:blipFill>
        <p:spPr>
          <a:xfrm>
            <a:off x="1574749" y="398958"/>
            <a:ext cx="2834886" cy="676715"/>
          </a:xfrm>
          <a:prstGeom prst="rect">
            <a:avLst/>
          </a:prstGeom>
        </p:spPr>
      </p:pic>
      <p:sp>
        <p:nvSpPr>
          <p:cNvPr id="3" name="Rectángulo 2"/>
          <p:cNvSpPr/>
          <p:nvPr/>
        </p:nvSpPr>
        <p:spPr>
          <a:xfrm>
            <a:off x="1043189" y="1352283"/>
            <a:ext cx="2768957" cy="5924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b="1" dirty="0" smtClean="0"/>
              <a:t>5.b  Producto 2</a:t>
            </a:r>
            <a:endParaRPr lang="es-MX" b="1" dirty="0"/>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944710"/>
            <a:ext cx="9144000" cy="4597758"/>
          </a:xfrm>
          <a:prstGeom prst="rect">
            <a:avLst/>
          </a:prstGeom>
        </p:spPr>
      </p:pic>
    </p:spTree>
    <p:extLst>
      <p:ext uri="{BB962C8B-B14F-4D97-AF65-F5344CB8AC3E}">
        <p14:creationId xmlns:p14="http://schemas.microsoft.com/office/powerpoint/2010/main" val="3209668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84597" y="261099"/>
            <a:ext cx="2834886" cy="1129819"/>
          </a:xfrm>
          <a:prstGeom prst="rect">
            <a:avLst/>
          </a:prstGeom>
        </p:spPr>
      </p:pic>
      <p:pic>
        <p:nvPicPr>
          <p:cNvPr id="7" name="Imagen 6"/>
          <p:cNvPicPr>
            <a:picLocks noChangeAspect="1"/>
          </p:cNvPicPr>
          <p:nvPr/>
        </p:nvPicPr>
        <p:blipFill>
          <a:blip r:embed="rId3"/>
          <a:stretch>
            <a:fillRect/>
          </a:stretch>
        </p:blipFill>
        <p:spPr>
          <a:xfrm>
            <a:off x="8105937" y="261099"/>
            <a:ext cx="3578662" cy="926672"/>
          </a:xfrm>
          <a:prstGeom prst="rect">
            <a:avLst/>
          </a:prstGeom>
        </p:spPr>
      </p:pic>
      <p:sp>
        <p:nvSpPr>
          <p:cNvPr id="8" name="Título 7"/>
          <p:cNvSpPr>
            <a:spLocks noGrp="1"/>
          </p:cNvSpPr>
          <p:nvPr>
            <p:ph type="title"/>
          </p:nvPr>
        </p:nvSpPr>
        <p:spPr>
          <a:xfrm>
            <a:off x="991673" y="1828800"/>
            <a:ext cx="10512939" cy="656822"/>
          </a:xfrm>
        </p:spPr>
        <p:txBody>
          <a:bodyPr>
            <a:normAutofit/>
          </a:bodyPr>
          <a:lstStyle/>
          <a:p>
            <a:pPr algn="ctr"/>
            <a:r>
              <a:rPr lang="es-MX" dirty="0" smtClean="0"/>
              <a:t>Justificación</a:t>
            </a:r>
            <a:endParaRPr lang="es-MX" dirty="0"/>
          </a:p>
        </p:txBody>
      </p:sp>
      <p:sp>
        <p:nvSpPr>
          <p:cNvPr id="13" name="Marcador de contenido 12"/>
          <p:cNvSpPr>
            <a:spLocks noGrp="1"/>
          </p:cNvSpPr>
          <p:nvPr>
            <p:ph idx="1"/>
          </p:nvPr>
        </p:nvSpPr>
        <p:spPr>
          <a:xfrm>
            <a:off x="991673" y="2469828"/>
            <a:ext cx="10792496" cy="3441393"/>
          </a:xfrm>
        </p:spPr>
        <p:txBody>
          <a:bodyPr>
            <a:normAutofit lnSpcReduction="10000"/>
          </a:bodyPr>
          <a:lstStyle/>
          <a:p>
            <a:pPr marL="0" indent="0" algn="just">
              <a:buNone/>
            </a:pPr>
            <a:r>
              <a:rPr lang="es-MX" dirty="0" smtClean="0"/>
              <a:t>Los  aromas despiertan sensaciones de placer ,nos remontan a los recuerdos, por medio de ellos asociamos momentos agradables, nos hacen identificar personas, actúan como estímulo por la memoria humana, agudizan la capacidad de recordar unas cosas con otras.</a:t>
            </a:r>
          </a:p>
          <a:p>
            <a:pPr marL="0" indent="0" algn="just">
              <a:buNone/>
            </a:pPr>
            <a:r>
              <a:rPr lang="es-MX" dirty="0" smtClean="0"/>
              <a:t>Cuando se habla de aromas, se vincula generalmente con las fragancias o perfumes, por tal motivo desde la parte psicológica, se dice que los aromas tienen la capacidad de ingresar por medio del sentido del olfato, este sentido se vuelve sensible ,cuando se inhala con la nariz sucede una serie de reacciones químicas que hacen contacto con las neuronas del cerebro, y el sistema límbico ,el encargado de regir las emociones y sensaciones, estabas la razón científica y psicológica de los aromas.</a:t>
            </a:r>
          </a:p>
          <a:p>
            <a:pPr marL="0" indent="0" algn="just">
              <a:buNone/>
            </a:pPr>
            <a:r>
              <a:rPr lang="es-MX" dirty="0" smtClean="0"/>
              <a:t>En la elaboración de este proyecto, lograremos comprender por una parte la composición química de las fragancias, el enfoque gráfico del diseño del mismo y desde la parte filosófica la valoración ética y estética de la creación de un perfume.</a:t>
            </a:r>
            <a:endParaRPr lang="es-MX" dirty="0"/>
          </a:p>
        </p:txBody>
      </p:sp>
      <p:sp>
        <p:nvSpPr>
          <p:cNvPr id="2" name="Rectángulo 1"/>
          <p:cNvSpPr/>
          <p:nvPr/>
        </p:nvSpPr>
        <p:spPr>
          <a:xfrm>
            <a:off x="1081825" y="153258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p:cNvSpPr/>
          <p:nvPr/>
        </p:nvSpPr>
        <p:spPr>
          <a:xfrm>
            <a:off x="1081825" y="1438266"/>
            <a:ext cx="3142445" cy="5936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5c </a:t>
            </a:r>
            <a:endParaRPr lang="es-MX" dirty="0"/>
          </a:p>
        </p:txBody>
      </p:sp>
    </p:spTree>
    <p:extLst>
      <p:ext uri="{BB962C8B-B14F-4D97-AF65-F5344CB8AC3E}">
        <p14:creationId xmlns:p14="http://schemas.microsoft.com/office/powerpoint/2010/main" val="225510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12890" y="2133600"/>
            <a:ext cx="9791722" cy="2451279"/>
          </a:xfrm>
        </p:spPr>
        <p:txBody>
          <a:bodyPr>
            <a:normAutofit/>
          </a:bodyPr>
          <a:lstStyle/>
          <a:p>
            <a:pPr marL="0" indent="0" algn="ctr">
              <a:buNone/>
            </a:pPr>
            <a:r>
              <a:rPr lang="es-MX" dirty="0" smtClean="0"/>
              <a:t> </a:t>
            </a:r>
            <a:r>
              <a:rPr lang="es-MX" sz="2800" dirty="0" smtClean="0"/>
              <a:t>OBJETIVO GENERAL  DEL  PROYECTO</a:t>
            </a:r>
          </a:p>
          <a:p>
            <a:pPr marL="0" indent="0" algn="just">
              <a:buNone/>
            </a:pPr>
            <a:r>
              <a:rPr lang="es-MX" sz="2000" b="1" dirty="0" smtClean="0"/>
              <a:t>Los alumnos elaboraran y diseñaran un perfume artesanal que despierte emociones por medio de los aromas y que demuestren por medio de pruebas olfativas los cambios en los estados de ánimo.</a:t>
            </a:r>
            <a:endParaRPr lang="es-MX" sz="2000" b="1" dirty="0"/>
          </a:p>
        </p:txBody>
      </p:sp>
      <p:sp>
        <p:nvSpPr>
          <p:cNvPr id="4" name="Rectángulo 3"/>
          <p:cNvSpPr/>
          <p:nvPr/>
        </p:nvSpPr>
        <p:spPr>
          <a:xfrm>
            <a:off x="1468192" y="1296473"/>
            <a:ext cx="2408349" cy="8371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5d.</a:t>
            </a:r>
            <a:endParaRPr lang="es-MX" dirty="0"/>
          </a:p>
        </p:txBody>
      </p:sp>
      <p:pic>
        <p:nvPicPr>
          <p:cNvPr id="5" name="Imagen 4"/>
          <p:cNvPicPr>
            <a:picLocks noChangeAspect="1"/>
          </p:cNvPicPr>
          <p:nvPr/>
        </p:nvPicPr>
        <p:blipFill>
          <a:blip r:embed="rId2"/>
          <a:stretch>
            <a:fillRect/>
          </a:stretch>
        </p:blipFill>
        <p:spPr>
          <a:xfrm>
            <a:off x="1254923" y="20308"/>
            <a:ext cx="2834886" cy="1129819"/>
          </a:xfrm>
          <a:prstGeom prst="rect">
            <a:avLst/>
          </a:prstGeom>
        </p:spPr>
      </p:pic>
      <p:pic>
        <p:nvPicPr>
          <p:cNvPr id="7" name="Imagen 6"/>
          <p:cNvPicPr>
            <a:picLocks noChangeAspect="1"/>
          </p:cNvPicPr>
          <p:nvPr/>
        </p:nvPicPr>
        <p:blipFill>
          <a:blip r:embed="rId3"/>
          <a:stretch>
            <a:fillRect/>
          </a:stretch>
        </p:blipFill>
        <p:spPr>
          <a:xfrm>
            <a:off x="8196088" y="369801"/>
            <a:ext cx="3578662" cy="926672"/>
          </a:xfrm>
          <a:prstGeom prst="rect">
            <a:avLst/>
          </a:prstGeom>
        </p:spPr>
      </p:pic>
    </p:spTree>
    <p:extLst>
      <p:ext uri="{BB962C8B-B14F-4D97-AF65-F5344CB8AC3E}">
        <p14:creationId xmlns:p14="http://schemas.microsoft.com/office/powerpoint/2010/main" val="62101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7583" y="624110"/>
            <a:ext cx="10397029" cy="1280890"/>
          </a:xfrm>
        </p:spPr>
        <p:txBody>
          <a:bodyPr/>
          <a:lstStyle/>
          <a:p>
            <a:r>
              <a:rPr lang="es-MX" dirty="0" smtClean="0"/>
              <a:t>           </a:t>
            </a:r>
            <a:br>
              <a:rPr lang="es-MX" dirty="0" smtClean="0"/>
            </a:br>
            <a:r>
              <a:rPr lang="es-MX" sz="3200" dirty="0" smtClean="0"/>
              <a:t>OBJETIVOS  POR   CADA ASIGNATURA</a:t>
            </a:r>
            <a:endParaRPr lang="es-MX"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67269927"/>
              </p:ext>
            </p:extLst>
          </p:nvPr>
        </p:nvGraphicFramePr>
        <p:xfrm>
          <a:off x="1004888" y="1778000"/>
          <a:ext cx="10499726" cy="3940220"/>
        </p:xfrm>
        <a:graphic>
          <a:graphicData uri="http://schemas.openxmlformats.org/drawingml/2006/table">
            <a:tbl>
              <a:tblPr firstRow="1" bandRow="1">
                <a:tableStyleId>{5C22544A-7EE6-4342-B048-85BDC9FD1C3A}</a:tableStyleId>
              </a:tblPr>
              <a:tblGrid>
                <a:gridCol w="5249863"/>
                <a:gridCol w="5249863"/>
              </a:tblGrid>
              <a:tr h="985055">
                <a:tc>
                  <a:txBody>
                    <a:bodyPr/>
                    <a:lstStyle/>
                    <a:p>
                      <a:r>
                        <a:rPr lang="es-MX" sz="1600" b="1" dirty="0" smtClean="0"/>
                        <a:t>  QUÍMICA</a:t>
                      </a:r>
                      <a:endParaRPr lang="es-MX" sz="1600" b="1" dirty="0"/>
                    </a:p>
                  </a:txBody>
                  <a:tcPr/>
                </a:tc>
                <a:tc>
                  <a:txBody>
                    <a:bodyPr/>
                    <a:lstStyle/>
                    <a:p>
                      <a:r>
                        <a:rPr lang="es-MX" dirty="0" smtClean="0"/>
                        <a:t>Identifica que</a:t>
                      </a:r>
                      <a:r>
                        <a:rPr lang="es-MX" baseline="0" dirty="0" smtClean="0"/>
                        <a:t> tipo de sustancias constituyen los aromas, y que industrias químicas intervienen en ella.</a:t>
                      </a:r>
                      <a:endParaRPr lang="es-MX" dirty="0"/>
                    </a:p>
                  </a:txBody>
                  <a:tcPr/>
                </a:tc>
              </a:tr>
              <a:tr h="985055">
                <a:tc>
                  <a:txBody>
                    <a:bodyPr/>
                    <a:lstStyle/>
                    <a:p>
                      <a:r>
                        <a:rPr lang="es-MX" sz="1600" b="1" dirty="0" smtClean="0"/>
                        <a:t>PSICOLOGÍA</a:t>
                      </a:r>
                      <a:endParaRPr lang="es-MX" sz="1600" b="1" dirty="0"/>
                    </a:p>
                  </a:txBody>
                  <a:tcPr/>
                </a:tc>
                <a:tc>
                  <a:txBody>
                    <a:bodyPr/>
                    <a:lstStyle/>
                    <a:p>
                      <a:r>
                        <a:rPr lang="es-MX" dirty="0" smtClean="0"/>
                        <a:t>Identifica los procesos mentales y como comunica las sensaciones al centro límbico del cerebro.</a:t>
                      </a:r>
                      <a:endParaRPr lang="es-MX" dirty="0"/>
                    </a:p>
                  </a:txBody>
                  <a:tcPr/>
                </a:tc>
              </a:tr>
              <a:tr h="985055">
                <a:tc>
                  <a:txBody>
                    <a:bodyPr/>
                    <a:lstStyle/>
                    <a:p>
                      <a:r>
                        <a:rPr lang="es-MX" sz="1600" b="1" dirty="0" smtClean="0"/>
                        <a:t>TALLER  DE EXPRESIÓN GRÁFICA</a:t>
                      </a:r>
                      <a:r>
                        <a:rPr lang="es-MX" sz="1600" b="1" baseline="0" dirty="0" smtClean="0"/>
                        <a:t> </a:t>
                      </a:r>
                      <a:endParaRPr lang="es-MX" sz="1600" b="1" dirty="0"/>
                    </a:p>
                  </a:txBody>
                  <a:tcPr/>
                </a:tc>
                <a:tc>
                  <a:txBody>
                    <a:bodyPr/>
                    <a:lstStyle/>
                    <a:p>
                      <a:r>
                        <a:rPr lang="es-MX" dirty="0" smtClean="0"/>
                        <a:t>Reconoce  las</a:t>
                      </a:r>
                      <a:r>
                        <a:rPr lang="es-MX" baseline="0" dirty="0" smtClean="0"/>
                        <a:t> principales manifestaciones de las artes plásticas en las características de la artesanía y productos industriales. </a:t>
                      </a:r>
                      <a:endParaRPr lang="es-MX" dirty="0"/>
                    </a:p>
                  </a:txBody>
                  <a:tcPr/>
                </a:tc>
              </a:tr>
              <a:tr h="985055">
                <a:tc>
                  <a:txBody>
                    <a:bodyPr/>
                    <a:lstStyle/>
                    <a:p>
                      <a:r>
                        <a:rPr lang="es-MX" sz="1600" b="1" dirty="0" smtClean="0"/>
                        <a:t>FILOSOFÍA</a:t>
                      </a:r>
                      <a:endParaRPr lang="es-MX" sz="1600" b="1" dirty="0"/>
                    </a:p>
                  </a:txBody>
                  <a:tcPr/>
                </a:tc>
                <a:tc>
                  <a:txBody>
                    <a:bodyPr/>
                    <a:lstStyle/>
                    <a:p>
                      <a:r>
                        <a:rPr lang="es-MX" dirty="0" smtClean="0"/>
                        <a:t>Identifica</a:t>
                      </a:r>
                      <a:r>
                        <a:rPr lang="es-MX" baseline="0" dirty="0" smtClean="0"/>
                        <a:t> e interpreta algunos conceptos de teoría estética, con ejemplos de arte y creatividad.</a:t>
                      </a:r>
                      <a:endParaRPr lang="es-MX" dirty="0"/>
                    </a:p>
                  </a:txBody>
                  <a:tcPr/>
                </a:tc>
              </a:tr>
            </a:tbl>
          </a:graphicData>
        </a:graphic>
      </p:graphicFrame>
      <p:pic>
        <p:nvPicPr>
          <p:cNvPr id="5" name="Imagen 4"/>
          <p:cNvPicPr>
            <a:picLocks noChangeAspect="1"/>
          </p:cNvPicPr>
          <p:nvPr/>
        </p:nvPicPr>
        <p:blipFill>
          <a:blip r:embed="rId2"/>
          <a:stretch>
            <a:fillRect/>
          </a:stretch>
        </p:blipFill>
        <p:spPr>
          <a:xfrm>
            <a:off x="1510354" y="285752"/>
            <a:ext cx="2834886" cy="676715"/>
          </a:xfrm>
          <a:prstGeom prst="rect">
            <a:avLst/>
          </a:prstGeom>
        </p:spPr>
      </p:pic>
      <p:pic>
        <p:nvPicPr>
          <p:cNvPr id="6" name="Imagen 5"/>
          <p:cNvPicPr>
            <a:picLocks noChangeAspect="1"/>
          </p:cNvPicPr>
          <p:nvPr/>
        </p:nvPicPr>
        <p:blipFill>
          <a:blip r:embed="rId3"/>
          <a:stretch>
            <a:fillRect/>
          </a:stretch>
        </p:blipFill>
        <p:spPr>
          <a:xfrm>
            <a:off x="8028663" y="285752"/>
            <a:ext cx="3578662" cy="926672"/>
          </a:xfrm>
          <a:prstGeom prst="rect">
            <a:avLst/>
          </a:prstGeom>
        </p:spPr>
      </p:pic>
    </p:spTree>
    <p:extLst>
      <p:ext uri="{BB962C8B-B14F-4D97-AF65-F5344CB8AC3E}">
        <p14:creationId xmlns:p14="http://schemas.microsoft.com/office/powerpoint/2010/main" val="1813442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1146220"/>
            <a:ext cx="8911687" cy="476518"/>
          </a:xfrm>
        </p:spPr>
        <p:txBody>
          <a:bodyPr>
            <a:normAutofit fontScale="90000"/>
          </a:bodyPr>
          <a:lstStyle/>
          <a:p>
            <a:pPr algn="ctr"/>
            <a:r>
              <a:rPr lang="es-MX" dirty="0" smtClean="0"/>
              <a:t> PREGUNTAS  GUÍA</a:t>
            </a:r>
            <a:endParaRPr lang="es-MX" dirty="0"/>
          </a:p>
        </p:txBody>
      </p:sp>
      <p:sp>
        <p:nvSpPr>
          <p:cNvPr id="3" name="Marcador de contenido 2"/>
          <p:cNvSpPr>
            <a:spLocks noGrp="1"/>
          </p:cNvSpPr>
          <p:nvPr>
            <p:ph idx="1"/>
          </p:nvPr>
        </p:nvSpPr>
        <p:spPr/>
        <p:txBody>
          <a:bodyPr/>
          <a:lstStyle/>
          <a:p>
            <a:pPr>
              <a:buFont typeface="Wingdings" panose="05000000000000000000" pitchFamily="2" charset="2"/>
              <a:buChar char="q"/>
            </a:pPr>
            <a:r>
              <a:rPr lang="es-MX" dirty="0" smtClean="0"/>
              <a:t>¿Cómo se elabora un perfume, que pueda despertar emociones y nos lleven a recordar situaciones o eventos?</a:t>
            </a:r>
          </a:p>
          <a:p>
            <a:pPr>
              <a:buFont typeface="Wingdings" panose="05000000000000000000" pitchFamily="2" charset="2"/>
              <a:buChar char="q"/>
            </a:pPr>
            <a:r>
              <a:rPr lang="es-MX" dirty="0" smtClean="0"/>
              <a:t>¿Cómo elaborar un perfume artesanal  y natural con extractos florales?</a:t>
            </a:r>
          </a:p>
          <a:p>
            <a:pPr>
              <a:buFont typeface="Wingdings" panose="05000000000000000000" pitchFamily="2" charset="2"/>
              <a:buChar char="q"/>
            </a:pPr>
            <a:r>
              <a:rPr lang="es-MX" dirty="0" smtClean="0"/>
              <a:t>¿Cómo el centro límbico del cerebro ,guarda memorias de las notas olfativas?</a:t>
            </a:r>
          </a:p>
          <a:p>
            <a:pPr>
              <a:buFont typeface="Wingdings" panose="05000000000000000000" pitchFamily="2" charset="2"/>
              <a:buChar char="q"/>
            </a:pPr>
            <a:r>
              <a:rPr lang="es-MX" dirty="0" smtClean="0"/>
              <a:t>¿Cómo demostrar cuáles son las notas </a:t>
            </a:r>
            <a:r>
              <a:rPr lang="es-MX" dirty="0" err="1" smtClean="0"/>
              <a:t>olfatativas</a:t>
            </a:r>
            <a:r>
              <a:rPr lang="es-MX" dirty="0" smtClean="0"/>
              <a:t> que más perduran y cuáles son las que más gustan?</a:t>
            </a:r>
          </a:p>
          <a:p>
            <a:pPr>
              <a:buFont typeface="Wingdings" panose="05000000000000000000" pitchFamily="2" charset="2"/>
              <a:buChar char="q"/>
            </a:pPr>
            <a:r>
              <a:rPr lang="es-MX" dirty="0" smtClean="0"/>
              <a:t>¿Cómo diseñar un perfume artesanal y ser creativo en las artes plásticas?</a:t>
            </a:r>
          </a:p>
          <a:p>
            <a:pPr>
              <a:buFont typeface="Wingdings" panose="05000000000000000000" pitchFamily="2" charset="2"/>
              <a:buChar char="q"/>
            </a:pPr>
            <a:r>
              <a:rPr lang="es-MX" dirty="0" smtClean="0"/>
              <a:t>¿Cómo generar un juicio y criterio para valorar la creación de un perfume?</a:t>
            </a:r>
            <a:endParaRPr lang="es-MX" dirty="0"/>
          </a:p>
        </p:txBody>
      </p:sp>
      <p:sp>
        <p:nvSpPr>
          <p:cNvPr id="4" name="Rectángulo 3"/>
          <p:cNvSpPr/>
          <p:nvPr/>
        </p:nvSpPr>
        <p:spPr>
          <a:xfrm>
            <a:off x="1171978" y="1240149"/>
            <a:ext cx="2176530" cy="6380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5e</a:t>
            </a:r>
            <a:endParaRPr lang="es-MX" dirty="0"/>
          </a:p>
        </p:txBody>
      </p:sp>
      <p:pic>
        <p:nvPicPr>
          <p:cNvPr id="5" name="Imagen 4"/>
          <p:cNvPicPr>
            <a:picLocks noChangeAspect="1"/>
          </p:cNvPicPr>
          <p:nvPr/>
        </p:nvPicPr>
        <p:blipFill>
          <a:blip r:embed="rId2"/>
          <a:stretch>
            <a:fillRect/>
          </a:stretch>
        </p:blipFill>
        <p:spPr>
          <a:xfrm>
            <a:off x="1497475" y="308003"/>
            <a:ext cx="2834886" cy="676715"/>
          </a:xfrm>
          <a:prstGeom prst="rect">
            <a:avLst/>
          </a:prstGeom>
        </p:spPr>
      </p:pic>
      <p:pic>
        <p:nvPicPr>
          <p:cNvPr id="6" name="Imagen 5"/>
          <p:cNvPicPr>
            <a:picLocks noChangeAspect="1"/>
          </p:cNvPicPr>
          <p:nvPr/>
        </p:nvPicPr>
        <p:blipFill>
          <a:blip r:embed="rId3"/>
          <a:stretch>
            <a:fillRect/>
          </a:stretch>
        </p:blipFill>
        <p:spPr>
          <a:xfrm>
            <a:off x="7925950" y="172022"/>
            <a:ext cx="3578662" cy="926672"/>
          </a:xfrm>
          <a:prstGeom prst="rect">
            <a:avLst/>
          </a:prstGeom>
        </p:spPr>
      </p:pic>
    </p:spTree>
    <p:extLst>
      <p:ext uri="{BB962C8B-B14F-4D97-AF65-F5344CB8AC3E}">
        <p14:creationId xmlns:p14="http://schemas.microsoft.com/office/powerpoint/2010/main" val="364496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97475" y="308003"/>
            <a:ext cx="2834886" cy="676715"/>
          </a:xfrm>
          <a:prstGeom prst="rect">
            <a:avLst/>
          </a:prstGeom>
        </p:spPr>
      </p:pic>
      <p:pic>
        <p:nvPicPr>
          <p:cNvPr id="5" name="Imagen 4"/>
          <p:cNvPicPr>
            <a:picLocks noChangeAspect="1"/>
          </p:cNvPicPr>
          <p:nvPr/>
        </p:nvPicPr>
        <p:blipFill>
          <a:blip r:embed="rId3"/>
          <a:stretch>
            <a:fillRect/>
          </a:stretch>
        </p:blipFill>
        <p:spPr>
          <a:xfrm>
            <a:off x="8067300" y="235646"/>
            <a:ext cx="3578662" cy="926672"/>
          </a:xfrm>
          <a:prstGeom prst="rect">
            <a:avLst/>
          </a:prstGeom>
        </p:spPr>
      </p:pic>
      <p:sp>
        <p:nvSpPr>
          <p:cNvPr id="6" name="Rectángulo 5"/>
          <p:cNvSpPr/>
          <p:nvPr/>
        </p:nvSpPr>
        <p:spPr>
          <a:xfrm>
            <a:off x="1403797" y="1162318"/>
            <a:ext cx="2266682" cy="4856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5f</a:t>
            </a:r>
            <a:endParaRPr lang="es-MX" dirty="0"/>
          </a:p>
        </p:txBody>
      </p:sp>
      <p:graphicFrame>
        <p:nvGraphicFramePr>
          <p:cNvPr id="10" name="Tabla 9"/>
          <p:cNvGraphicFramePr>
            <a:graphicFrameLocks noGrp="1"/>
          </p:cNvGraphicFramePr>
          <p:nvPr>
            <p:extLst>
              <p:ext uri="{D42A27DB-BD31-4B8C-83A1-F6EECF244321}">
                <p14:modId xmlns:p14="http://schemas.microsoft.com/office/powerpoint/2010/main" val="2616028448"/>
              </p:ext>
            </p:extLst>
          </p:nvPr>
        </p:nvGraphicFramePr>
        <p:xfrm>
          <a:off x="1497474" y="1777284"/>
          <a:ext cx="9900328" cy="5208524"/>
        </p:xfrm>
        <a:graphic>
          <a:graphicData uri="http://schemas.openxmlformats.org/drawingml/2006/table">
            <a:tbl>
              <a:tblPr firstRow="1" bandRow="1">
                <a:tableStyleId>{5C22544A-7EE6-4342-B048-85BDC9FD1C3A}</a:tableStyleId>
              </a:tblPr>
              <a:tblGrid>
                <a:gridCol w="2544802"/>
                <a:gridCol w="1732989"/>
                <a:gridCol w="1905945"/>
                <a:gridCol w="1736527"/>
                <a:gridCol w="1980065"/>
              </a:tblGrid>
              <a:tr h="601008">
                <a:tc>
                  <a:txBody>
                    <a:bodyPr/>
                    <a:lstStyle/>
                    <a:p>
                      <a:endParaRPr lang="es-MX" dirty="0"/>
                    </a:p>
                  </a:txBody>
                  <a:tcPr/>
                </a:tc>
                <a:tc>
                  <a:txBody>
                    <a:bodyPr/>
                    <a:lstStyle/>
                    <a:p>
                      <a:pPr algn="ctr"/>
                      <a:r>
                        <a:rPr lang="es-MX" sz="1200" dirty="0" smtClean="0"/>
                        <a:t>Disciplina</a:t>
                      </a:r>
                      <a:r>
                        <a:rPr lang="es-MX" sz="1200" baseline="0" dirty="0" smtClean="0"/>
                        <a:t> 1</a:t>
                      </a:r>
                    </a:p>
                    <a:p>
                      <a:pPr algn="ctr"/>
                      <a:r>
                        <a:rPr lang="es-MX" sz="1200" baseline="0" dirty="0" smtClean="0"/>
                        <a:t>QUÍMICA</a:t>
                      </a:r>
                      <a:endParaRPr lang="es-MX" sz="1200" dirty="0"/>
                    </a:p>
                  </a:txBody>
                  <a:tcPr/>
                </a:tc>
                <a:tc>
                  <a:txBody>
                    <a:bodyPr/>
                    <a:lstStyle/>
                    <a:p>
                      <a:pPr algn="ctr"/>
                      <a:r>
                        <a:rPr lang="es-MX" sz="1200" dirty="0" smtClean="0"/>
                        <a:t>Disciplina 2</a:t>
                      </a:r>
                    </a:p>
                    <a:p>
                      <a:pPr algn="ctr"/>
                      <a:r>
                        <a:rPr lang="es-MX" sz="1200" dirty="0" smtClean="0"/>
                        <a:t>PSICOLOGÍA</a:t>
                      </a:r>
                      <a:endParaRPr lang="es-MX" sz="1200" dirty="0"/>
                    </a:p>
                  </a:txBody>
                  <a:tcPr/>
                </a:tc>
                <a:tc>
                  <a:txBody>
                    <a:bodyPr/>
                    <a:lstStyle/>
                    <a:p>
                      <a:pPr algn="ctr"/>
                      <a:r>
                        <a:rPr lang="es-MX" sz="1200" dirty="0" smtClean="0"/>
                        <a:t>Disciplina 3</a:t>
                      </a:r>
                    </a:p>
                    <a:p>
                      <a:pPr algn="ctr"/>
                      <a:r>
                        <a:rPr lang="es-MX" sz="1200" dirty="0" smtClean="0"/>
                        <a:t>TALLER DE EXP GRÁFICA</a:t>
                      </a:r>
                      <a:endParaRPr lang="es-MX" sz="1200" dirty="0"/>
                    </a:p>
                  </a:txBody>
                  <a:tcPr/>
                </a:tc>
                <a:tc>
                  <a:txBody>
                    <a:bodyPr/>
                    <a:lstStyle/>
                    <a:p>
                      <a:pPr algn="ctr"/>
                      <a:r>
                        <a:rPr lang="es-MX" sz="1200" dirty="0" smtClean="0"/>
                        <a:t>Disciplina</a:t>
                      </a:r>
                      <a:r>
                        <a:rPr lang="es-MX" sz="1200" baseline="0" dirty="0" smtClean="0"/>
                        <a:t> 4</a:t>
                      </a:r>
                    </a:p>
                    <a:p>
                      <a:pPr algn="ctr"/>
                      <a:r>
                        <a:rPr lang="es-MX" sz="1200" baseline="0" dirty="0" smtClean="0"/>
                        <a:t>FILOSOFÍA</a:t>
                      </a:r>
                      <a:endParaRPr lang="es-MX" sz="1200" dirty="0"/>
                    </a:p>
                  </a:txBody>
                  <a:tcPr/>
                </a:tc>
              </a:tr>
              <a:tr h="2620108">
                <a:tc>
                  <a:txBody>
                    <a:bodyPr/>
                    <a:lstStyle/>
                    <a:p>
                      <a:r>
                        <a:rPr lang="es-MX" sz="1100" dirty="0" smtClean="0"/>
                        <a:t>Contenidos/Temas</a:t>
                      </a:r>
                      <a:endParaRPr lang="es-MX" sz="1100" dirty="0"/>
                    </a:p>
                  </a:txBody>
                  <a:tcPr/>
                </a:tc>
                <a:tc>
                  <a:txBody>
                    <a:bodyPr/>
                    <a:lstStyle/>
                    <a:p>
                      <a:pPr>
                        <a:lnSpc>
                          <a:spcPct val="115000"/>
                        </a:lnSpc>
                        <a:spcAft>
                          <a:spcPts val="0"/>
                        </a:spcAft>
                      </a:pPr>
                      <a:r>
                        <a:rPr lang="es-ES" sz="1100" dirty="0" smtClean="0">
                          <a:effectLst/>
                        </a:rPr>
                        <a:t>Materias  primas   en las industrias químicas de México. </a:t>
                      </a:r>
                      <a:endParaRPr lang="es-MX" sz="1100" dirty="0" smtClean="0">
                        <a:effectLst/>
                      </a:endParaRPr>
                    </a:p>
                    <a:p>
                      <a:pPr>
                        <a:lnSpc>
                          <a:spcPct val="115000"/>
                        </a:lnSpc>
                        <a:spcAft>
                          <a:spcPts val="0"/>
                        </a:spcAft>
                      </a:pPr>
                      <a:r>
                        <a:rPr lang="es-ES" sz="1100" dirty="0" smtClean="0">
                          <a:effectLst/>
                        </a:rPr>
                        <a:t>Recursos naturales en México y su aprovechamiento como materia prima para la industria química.</a:t>
                      </a:r>
                      <a:endParaRPr lang="es-MX" sz="1100" dirty="0" smtClean="0">
                        <a:effectLst/>
                      </a:endParaRPr>
                    </a:p>
                    <a:p>
                      <a:pPr>
                        <a:lnSpc>
                          <a:spcPct val="115000"/>
                        </a:lnSpc>
                        <a:spcAft>
                          <a:spcPts val="0"/>
                        </a:spcAft>
                      </a:pPr>
                      <a:r>
                        <a:rPr lang="es-ES" sz="1100" dirty="0" smtClean="0">
                          <a:effectLst/>
                        </a:rPr>
                        <a:t>Elaboración de algún producto de uso cotidiano.</a:t>
                      </a:r>
                      <a:endParaRPr lang="es-MX" sz="1100" dirty="0" smtClean="0">
                        <a:effectLst/>
                      </a:endParaRPr>
                    </a:p>
                    <a:p>
                      <a:pPr>
                        <a:lnSpc>
                          <a:spcPct val="115000"/>
                        </a:lnSpc>
                        <a:spcAft>
                          <a:spcPts val="0"/>
                        </a:spcAft>
                      </a:pPr>
                      <a:r>
                        <a:rPr lang="es-ES" sz="1100" dirty="0" smtClean="0">
                          <a:effectLst/>
                        </a:rPr>
                        <a:t>Elaboración de perfumes</a:t>
                      </a:r>
                      <a:endParaRPr lang="es-MX" sz="1100" dirty="0">
                        <a:effectLst/>
                      </a:endParaRPr>
                    </a:p>
                  </a:txBody>
                  <a:tcPr/>
                </a:tc>
                <a:tc>
                  <a:txBody>
                    <a:bodyPr/>
                    <a:lstStyle/>
                    <a:p>
                      <a:r>
                        <a:rPr lang="es-MX" sz="1100" dirty="0" smtClean="0"/>
                        <a:t>Estudio de los procesos mentales y cognitivos</a:t>
                      </a:r>
                      <a:endParaRPr lang="es-MX" sz="1100" dirty="0"/>
                    </a:p>
                  </a:txBody>
                  <a:tcPr/>
                </a:tc>
                <a:tc>
                  <a:txBody>
                    <a:bodyPr/>
                    <a:lstStyle/>
                    <a:p>
                      <a:r>
                        <a:rPr lang="es-MX" sz="1100" dirty="0" smtClean="0"/>
                        <a:t>Manifestaciones de las artes plásticas y las divisiones del arte ,para la valoración del proceso creativo.</a:t>
                      </a:r>
                      <a:endParaRPr lang="es-MX" sz="1100" dirty="0"/>
                    </a:p>
                  </a:txBody>
                  <a:tcPr/>
                </a:tc>
                <a:tc>
                  <a:txBody>
                    <a:bodyPr/>
                    <a:lstStyle/>
                    <a:p>
                      <a:r>
                        <a:rPr lang="es-MX" sz="1100" dirty="0" smtClean="0"/>
                        <a:t>Identifica e interpreta algunos conceptos de teorías estéticas, para comprender el objeto y la experiencia estéticos y construir juicios de valor argumentados. </a:t>
                      </a:r>
                      <a:endParaRPr lang="es-MX" sz="1100" dirty="0"/>
                    </a:p>
                  </a:txBody>
                  <a:tcPr/>
                </a:tc>
              </a:tr>
              <a:tr h="715486">
                <a:tc>
                  <a:txBody>
                    <a:bodyPr/>
                    <a:lstStyle/>
                    <a:p>
                      <a:r>
                        <a:rPr lang="es-MX" sz="1100" dirty="0" smtClean="0"/>
                        <a:t>Palabras Clave</a:t>
                      </a:r>
                      <a:endParaRPr lang="es-MX" sz="1100" dirty="0"/>
                    </a:p>
                  </a:txBody>
                  <a:tcPr/>
                </a:tc>
                <a:tc>
                  <a:txBody>
                    <a:bodyPr/>
                    <a:lstStyle/>
                    <a:p>
                      <a:r>
                        <a:rPr lang="es-MX" sz="1100" dirty="0" smtClean="0"/>
                        <a:t>Elemento</a:t>
                      </a:r>
                    </a:p>
                    <a:p>
                      <a:r>
                        <a:rPr lang="es-MX" sz="1100" dirty="0" smtClean="0"/>
                        <a:t>Compuesto </a:t>
                      </a:r>
                    </a:p>
                    <a:p>
                      <a:r>
                        <a:rPr lang="es-MX" sz="1100" dirty="0" smtClean="0"/>
                        <a:t>Mezcla</a:t>
                      </a:r>
                    </a:p>
                    <a:p>
                      <a:endParaRPr lang="es-MX" sz="1100" dirty="0"/>
                    </a:p>
                  </a:txBody>
                  <a:tcPr/>
                </a:tc>
                <a:tc>
                  <a:txBody>
                    <a:bodyPr/>
                    <a:lstStyle/>
                    <a:p>
                      <a:r>
                        <a:rPr lang="es-MX" sz="1100" dirty="0" smtClean="0"/>
                        <a:t>Biológica.  Cognitiva.  Afectiva.  Conductual.  Social y cultural.</a:t>
                      </a:r>
                      <a:endParaRPr lang="es-MX" sz="1100" dirty="0"/>
                    </a:p>
                  </a:txBody>
                  <a:tcPr/>
                </a:tc>
                <a:tc>
                  <a:txBody>
                    <a:bodyPr/>
                    <a:lstStyle/>
                    <a:p>
                      <a:r>
                        <a:rPr lang="es-MX" sz="1100" dirty="0" smtClean="0"/>
                        <a:t>Geometría de las formas. </a:t>
                      </a:r>
                    </a:p>
                    <a:p>
                      <a:r>
                        <a:rPr lang="es-MX" sz="1100" dirty="0" smtClean="0"/>
                        <a:t>Boceto y estudio. </a:t>
                      </a:r>
                      <a:endParaRPr lang="es-MX" sz="1100" dirty="0"/>
                    </a:p>
                  </a:txBody>
                  <a:tcPr/>
                </a:tc>
                <a:tc>
                  <a:txBody>
                    <a:bodyPr/>
                    <a:lstStyle/>
                    <a:p>
                      <a:r>
                        <a:rPr lang="es-MX" sz="1100" dirty="0" smtClean="0"/>
                        <a:t>Teoría estética, objetos y experiencia estética</a:t>
                      </a:r>
                      <a:endParaRPr lang="es-MX" sz="1100" dirty="0"/>
                    </a:p>
                  </a:txBody>
                  <a:tcPr/>
                </a:tc>
              </a:tr>
              <a:tr h="508000">
                <a:tc>
                  <a:txBody>
                    <a:bodyPr/>
                    <a:lstStyle/>
                    <a:p>
                      <a:r>
                        <a:rPr lang="es-MX" sz="1100" dirty="0" smtClean="0"/>
                        <a:t>Evaluación</a:t>
                      </a:r>
                      <a:endParaRPr lang="es-MX" sz="1100" dirty="0"/>
                    </a:p>
                  </a:txBody>
                  <a:tcPr/>
                </a:tc>
                <a:tc>
                  <a:txBody>
                    <a:bodyPr/>
                    <a:lstStyle/>
                    <a:p>
                      <a:r>
                        <a:rPr lang="es-MX" sz="1100" dirty="0" smtClean="0"/>
                        <a:t>Diseño</a:t>
                      </a:r>
                      <a:r>
                        <a:rPr lang="es-MX" sz="1100" baseline="0" dirty="0" smtClean="0"/>
                        <a:t> del experimento</a:t>
                      </a:r>
                      <a:endParaRPr lang="es-MX" sz="1100" dirty="0"/>
                    </a:p>
                  </a:txBody>
                  <a:tcPr/>
                </a:tc>
                <a:tc>
                  <a:txBody>
                    <a:bodyPr/>
                    <a:lstStyle/>
                    <a:p>
                      <a:r>
                        <a:rPr lang="es-MX" sz="1100" dirty="0" smtClean="0"/>
                        <a:t>Trabajo</a:t>
                      </a:r>
                      <a:r>
                        <a:rPr lang="es-MX" sz="1100" baseline="0" dirty="0" smtClean="0"/>
                        <a:t> escrito y reflexivo</a:t>
                      </a:r>
                      <a:endParaRPr lang="es-MX" sz="1100" dirty="0"/>
                    </a:p>
                  </a:txBody>
                  <a:tcPr/>
                </a:tc>
                <a:tc>
                  <a:txBody>
                    <a:bodyPr/>
                    <a:lstStyle/>
                    <a:p>
                      <a:r>
                        <a:rPr lang="es-MX" sz="1100" dirty="0" smtClean="0"/>
                        <a:t>Producto artesanal</a:t>
                      </a:r>
                      <a:endParaRPr lang="es-MX" sz="1100" dirty="0"/>
                    </a:p>
                  </a:txBody>
                  <a:tcPr/>
                </a:tc>
                <a:tc>
                  <a:txBody>
                    <a:bodyPr/>
                    <a:lstStyle/>
                    <a:p>
                      <a:r>
                        <a:rPr lang="es-MX" sz="1100" dirty="0" smtClean="0"/>
                        <a:t>Elaboración</a:t>
                      </a:r>
                      <a:r>
                        <a:rPr lang="es-MX" sz="1100" baseline="0" dirty="0" smtClean="0"/>
                        <a:t> de un ensayo</a:t>
                      </a:r>
                      <a:endParaRPr lang="es-MX" sz="1100" dirty="0"/>
                    </a:p>
                  </a:txBody>
                  <a:tcPr/>
                </a:tc>
              </a:tr>
              <a:tr h="508000">
                <a:tc>
                  <a:txBody>
                    <a:bodyPr/>
                    <a:lstStyle/>
                    <a:p>
                      <a:r>
                        <a:rPr lang="es-MX" sz="1100" dirty="0" smtClean="0"/>
                        <a:t>Herramientas</a:t>
                      </a:r>
                      <a:endParaRPr lang="es-MX" sz="1100" dirty="0"/>
                    </a:p>
                  </a:txBody>
                  <a:tcPr/>
                </a:tc>
                <a:tc>
                  <a:txBody>
                    <a:bodyPr/>
                    <a:lstStyle/>
                    <a:p>
                      <a:r>
                        <a:rPr lang="es-MX" sz="1100" dirty="0" smtClean="0"/>
                        <a:t>Listas de cotejo</a:t>
                      </a:r>
                      <a:endParaRPr lang="es-MX" sz="1100" dirty="0"/>
                    </a:p>
                  </a:txBody>
                  <a:tcPr/>
                </a:tc>
                <a:tc>
                  <a:txBody>
                    <a:bodyPr/>
                    <a:lstStyle/>
                    <a:p>
                      <a:r>
                        <a:rPr lang="es-MX" sz="1100" dirty="0" smtClean="0"/>
                        <a:t>Rubrica</a:t>
                      </a:r>
                    </a:p>
                    <a:p>
                      <a:endParaRPr lang="es-MX" sz="1100" dirty="0"/>
                    </a:p>
                  </a:txBody>
                  <a:tcPr/>
                </a:tc>
                <a:tc>
                  <a:txBody>
                    <a:bodyPr/>
                    <a:lstStyle/>
                    <a:p>
                      <a:r>
                        <a:rPr lang="es-MX" sz="1100" dirty="0" smtClean="0"/>
                        <a:t>Lista de cotejo</a:t>
                      </a:r>
                      <a:endParaRPr lang="es-MX" sz="1100" dirty="0"/>
                    </a:p>
                  </a:txBody>
                  <a:tcPr/>
                </a:tc>
                <a:tc>
                  <a:txBody>
                    <a:bodyPr/>
                    <a:lstStyle/>
                    <a:p>
                      <a:r>
                        <a:rPr lang="es-MX" sz="1100" dirty="0" smtClean="0"/>
                        <a:t>Rubrica</a:t>
                      </a:r>
                      <a:endParaRPr lang="es-MX" sz="1100" dirty="0"/>
                    </a:p>
                  </a:txBody>
                  <a:tcPr/>
                </a:tc>
              </a:tr>
            </a:tbl>
          </a:graphicData>
        </a:graphic>
      </p:graphicFrame>
    </p:spTree>
    <p:extLst>
      <p:ext uri="{BB962C8B-B14F-4D97-AF65-F5344CB8AC3E}">
        <p14:creationId xmlns:p14="http://schemas.microsoft.com/office/powerpoint/2010/main" val="30907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1262130"/>
            <a:ext cx="8911687" cy="642870"/>
          </a:xfrm>
        </p:spPr>
        <p:txBody>
          <a:bodyPr>
            <a:normAutofit/>
          </a:bodyPr>
          <a:lstStyle/>
          <a:p>
            <a:pPr algn="ctr"/>
            <a:r>
              <a:rPr lang="es-MX" b="1" dirty="0" smtClean="0">
                <a:solidFill>
                  <a:schemeClr val="tx1"/>
                </a:solidFill>
              </a:rPr>
              <a:t>Formatos de planeación</a:t>
            </a:r>
            <a:endParaRPr lang="es-MX" b="1" dirty="0">
              <a:solidFill>
                <a:schemeClr val="tx1"/>
              </a:solidFill>
            </a:endParaRPr>
          </a:p>
        </p:txBody>
      </p:sp>
      <p:pic>
        <p:nvPicPr>
          <p:cNvPr id="5" name="Marcador de contenido 4"/>
          <p:cNvPicPr>
            <a:picLocks noGrp="1" noChangeAspect="1"/>
          </p:cNvPicPr>
          <p:nvPr>
            <p:ph idx="1"/>
          </p:nvPr>
        </p:nvPicPr>
        <p:blipFill>
          <a:blip r:embed="rId2"/>
          <a:stretch>
            <a:fillRect/>
          </a:stretch>
        </p:blipFill>
        <p:spPr>
          <a:xfrm>
            <a:off x="2189747" y="2221106"/>
            <a:ext cx="8164867" cy="4038025"/>
          </a:xfrm>
          <a:prstGeom prst="rect">
            <a:avLst/>
          </a:prstGeom>
        </p:spPr>
      </p:pic>
      <p:sp>
        <p:nvSpPr>
          <p:cNvPr id="4" name="Rectángulo 3"/>
          <p:cNvSpPr/>
          <p:nvPr/>
        </p:nvSpPr>
        <p:spPr>
          <a:xfrm>
            <a:off x="3048000" y="2690336"/>
            <a:ext cx="6096000" cy="1754326"/>
          </a:xfrm>
          <a:prstGeom prst="rect">
            <a:avLst/>
          </a:prstGeom>
        </p:spPr>
        <p:txBody>
          <a:bodyPr>
            <a:spAutoFit/>
          </a:bodyPr>
          <a:lstStyle/>
          <a:p>
            <a:endParaRPr lang="es-MX" dirty="0" smtClean="0"/>
          </a:p>
          <a:p>
            <a:endParaRPr lang="es-MX" dirty="0"/>
          </a:p>
          <a:p>
            <a:endParaRPr lang="es-MX" dirty="0" smtClean="0"/>
          </a:p>
          <a:p>
            <a:endParaRPr lang="es-MX" dirty="0"/>
          </a:p>
          <a:p>
            <a:endParaRPr lang="es-MX" dirty="0" smtClean="0"/>
          </a:p>
          <a:p>
            <a:endParaRPr lang="es-MX" dirty="0"/>
          </a:p>
        </p:txBody>
      </p:sp>
      <p:pic>
        <p:nvPicPr>
          <p:cNvPr id="6" name="Imagen 5"/>
          <p:cNvPicPr>
            <a:picLocks noChangeAspect="1"/>
          </p:cNvPicPr>
          <p:nvPr/>
        </p:nvPicPr>
        <p:blipFill>
          <a:blip r:embed="rId3"/>
          <a:stretch>
            <a:fillRect/>
          </a:stretch>
        </p:blipFill>
        <p:spPr>
          <a:xfrm>
            <a:off x="1497475" y="308003"/>
            <a:ext cx="2834886" cy="676715"/>
          </a:xfrm>
          <a:prstGeom prst="rect">
            <a:avLst/>
          </a:prstGeom>
        </p:spPr>
      </p:pic>
      <p:pic>
        <p:nvPicPr>
          <p:cNvPr id="3" name="Imagen 2"/>
          <p:cNvPicPr>
            <a:picLocks noChangeAspect="1"/>
          </p:cNvPicPr>
          <p:nvPr/>
        </p:nvPicPr>
        <p:blipFill>
          <a:blip r:embed="rId4"/>
          <a:stretch>
            <a:fillRect/>
          </a:stretch>
        </p:blipFill>
        <p:spPr>
          <a:xfrm>
            <a:off x="8183210" y="120303"/>
            <a:ext cx="3578662" cy="926672"/>
          </a:xfrm>
          <a:prstGeom prst="rect">
            <a:avLst/>
          </a:prstGeom>
        </p:spPr>
      </p:pic>
      <p:sp>
        <p:nvSpPr>
          <p:cNvPr id="7" name="Rectángulo 6"/>
          <p:cNvSpPr/>
          <p:nvPr/>
        </p:nvSpPr>
        <p:spPr>
          <a:xfrm>
            <a:off x="1043189" y="1262130"/>
            <a:ext cx="2215166" cy="4121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5g</a:t>
            </a:r>
            <a:endParaRPr lang="es-MX" dirty="0"/>
          </a:p>
        </p:txBody>
      </p:sp>
    </p:spTree>
    <p:extLst>
      <p:ext uri="{BB962C8B-B14F-4D97-AF65-F5344CB8AC3E}">
        <p14:creationId xmlns:p14="http://schemas.microsoft.com/office/powerpoint/2010/main" val="2802041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07694" y="1082843"/>
            <a:ext cx="9805737" cy="4532346"/>
          </a:xfrm>
          <a:prstGeom prst="rect">
            <a:avLst/>
          </a:prstGeom>
        </p:spPr>
      </p:pic>
    </p:spTree>
    <p:extLst>
      <p:ext uri="{BB962C8B-B14F-4D97-AF65-F5344CB8AC3E}">
        <p14:creationId xmlns:p14="http://schemas.microsoft.com/office/powerpoint/2010/main" val="287060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MX" dirty="0"/>
          </a:p>
        </p:txBody>
      </p:sp>
      <p:pic>
        <p:nvPicPr>
          <p:cNvPr id="4" name="Imagen 3"/>
          <p:cNvPicPr>
            <a:picLocks noChangeAspect="1"/>
          </p:cNvPicPr>
          <p:nvPr/>
        </p:nvPicPr>
        <p:blipFill>
          <a:blip r:embed="rId2"/>
          <a:stretch>
            <a:fillRect/>
          </a:stretch>
        </p:blipFill>
        <p:spPr>
          <a:xfrm>
            <a:off x="1744580" y="332866"/>
            <a:ext cx="9355542" cy="6289700"/>
          </a:xfrm>
          <a:prstGeom prst="rect">
            <a:avLst/>
          </a:prstGeom>
        </p:spPr>
      </p:pic>
    </p:spTree>
    <p:extLst>
      <p:ext uri="{BB962C8B-B14F-4D97-AF65-F5344CB8AC3E}">
        <p14:creationId xmlns:p14="http://schemas.microsoft.com/office/powerpoint/2010/main" val="642109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083845794"/>
              </p:ext>
            </p:extLst>
          </p:nvPr>
        </p:nvGraphicFramePr>
        <p:xfrm>
          <a:off x="2032000" y="1584100"/>
          <a:ext cx="9327165" cy="4496016"/>
        </p:xfrm>
        <a:graphic>
          <a:graphicData uri="http://schemas.openxmlformats.org/drawingml/2006/table">
            <a:tbl>
              <a:tblPr firstRow="1" bandRow="1">
                <a:tableStyleId>{5C22544A-7EE6-4342-B048-85BDC9FD1C3A}</a:tableStyleId>
              </a:tblPr>
              <a:tblGrid>
                <a:gridCol w="3109055"/>
                <a:gridCol w="3109055"/>
                <a:gridCol w="3109055"/>
              </a:tblGrid>
              <a:tr h="1010992">
                <a:tc>
                  <a:txBody>
                    <a:bodyPr/>
                    <a:lstStyle/>
                    <a:p>
                      <a:pPr algn="ctr"/>
                      <a:r>
                        <a:rPr lang="es-MX" dirty="0" smtClean="0"/>
                        <a:t>GRUPO</a:t>
                      </a:r>
                      <a:endParaRPr lang="es-MX" dirty="0"/>
                    </a:p>
                  </a:txBody>
                  <a:tcPr/>
                </a:tc>
                <a:tc>
                  <a:txBody>
                    <a:bodyPr/>
                    <a:lstStyle/>
                    <a:p>
                      <a:pPr algn="ctr"/>
                      <a:r>
                        <a:rPr lang="es-MX" dirty="0" smtClean="0"/>
                        <a:t>ASIGNATURAS QUE INVOLUCRA</a:t>
                      </a:r>
                      <a:endParaRPr lang="es-MX" dirty="0"/>
                    </a:p>
                  </a:txBody>
                  <a:tcPr/>
                </a:tc>
                <a:tc>
                  <a:txBody>
                    <a:bodyPr/>
                    <a:lstStyle/>
                    <a:p>
                      <a:pPr algn="ctr"/>
                      <a:r>
                        <a:rPr lang="es-MX" dirty="0" smtClean="0"/>
                        <a:t>PROFESORES QUE INVOLUCRA</a:t>
                      </a:r>
                      <a:endParaRPr lang="es-MX" dirty="0"/>
                    </a:p>
                  </a:txBody>
                  <a:tcPr/>
                </a:tc>
              </a:tr>
              <a:tr h="1010992">
                <a:tc>
                  <a:txBody>
                    <a:bodyPr/>
                    <a:lstStyle/>
                    <a:p>
                      <a:endParaRPr lang="es-MX" dirty="0"/>
                    </a:p>
                  </a:txBody>
                  <a:tcPr/>
                </a:tc>
                <a:tc>
                  <a:txBody>
                    <a:bodyPr/>
                    <a:lstStyle/>
                    <a:p>
                      <a:r>
                        <a:rPr lang="es-MX" b="1" dirty="0" smtClean="0"/>
                        <a:t>  </a:t>
                      </a:r>
                      <a:r>
                        <a:rPr lang="es-MX" b="1" dirty="0" smtClean="0">
                          <a:solidFill>
                            <a:srgbClr val="FF0000"/>
                          </a:solidFill>
                        </a:rPr>
                        <a:t>QUÍMICA</a:t>
                      </a:r>
                      <a:endParaRPr lang="es-MX" b="1" dirty="0">
                        <a:solidFill>
                          <a:srgbClr val="FF0000"/>
                        </a:solidFill>
                      </a:endParaRPr>
                    </a:p>
                  </a:txBody>
                  <a:tcPr/>
                </a:tc>
                <a:tc>
                  <a:txBody>
                    <a:bodyPr/>
                    <a:lstStyle/>
                    <a:p>
                      <a:r>
                        <a:rPr lang="es-MX" dirty="0" err="1" smtClean="0"/>
                        <a:t>Bety</a:t>
                      </a:r>
                      <a:r>
                        <a:rPr lang="es-MX" baseline="0" dirty="0" smtClean="0"/>
                        <a:t>    Hano    </a:t>
                      </a:r>
                      <a:r>
                        <a:rPr lang="es-MX" baseline="0" dirty="0" err="1" smtClean="0"/>
                        <a:t>Haszan</a:t>
                      </a:r>
                      <a:endParaRPr lang="es-MX" dirty="0"/>
                    </a:p>
                  </a:txBody>
                  <a:tcPr/>
                </a:tc>
              </a:tr>
              <a:tr h="1010992">
                <a:tc>
                  <a:txBody>
                    <a:bodyPr/>
                    <a:lstStyle/>
                    <a:p>
                      <a:pPr algn="ctr"/>
                      <a:r>
                        <a:rPr lang="es-MX" dirty="0" smtClean="0"/>
                        <a:t>      </a:t>
                      </a:r>
                      <a:r>
                        <a:rPr lang="es-MX" b="1" dirty="0" smtClean="0">
                          <a:solidFill>
                            <a:schemeClr val="accent1">
                              <a:lumMod val="60000"/>
                              <a:lumOff val="40000"/>
                            </a:schemeClr>
                          </a:solidFill>
                        </a:rPr>
                        <a:t>6TOS . GRADOS DE CCH</a:t>
                      </a:r>
                      <a:endParaRPr lang="es-MX" b="1" dirty="0">
                        <a:solidFill>
                          <a:schemeClr val="accent1">
                            <a:lumMod val="60000"/>
                            <a:lumOff val="40000"/>
                          </a:schemeClr>
                        </a:solidFill>
                      </a:endParaRPr>
                    </a:p>
                  </a:txBody>
                  <a:tcPr/>
                </a:tc>
                <a:tc>
                  <a:txBody>
                    <a:bodyPr/>
                    <a:lstStyle/>
                    <a:p>
                      <a:r>
                        <a:rPr lang="es-MX" b="1" dirty="0" smtClean="0">
                          <a:solidFill>
                            <a:srgbClr val="FF0000"/>
                          </a:solidFill>
                        </a:rPr>
                        <a:t>PSICOLOGÍA</a:t>
                      </a:r>
                      <a:endParaRPr lang="es-MX" b="1" dirty="0">
                        <a:solidFill>
                          <a:srgbClr val="FF0000"/>
                        </a:solidFill>
                      </a:endParaRPr>
                    </a:p>
                  </a:txBody>
                  <a:tcPr/>
                </a:tc>
                <a:tc>
                  <a:txBody>
                    <a:bodyPr/>
                    <a:lstStyle/>
                    <a:p>
                      <a:r>
                        <a:rPr lang="es-MX" dirty="0" smtClean="0"/>
                        <a:t>Dulce  Roció Gonzales Mosqueda</a:t>
                      </a:r>
                      <a:endParaRPr lang="es-MX" dirty="0"/>
                    </a:p>
                  </a:txBody>
                  <a:tcPr/>
                </a:tc>
              </a:tr>
              <a:tr h="1010992">
                <a:tc>
                  <a:txBody>
                    <a:bodyPr/>
                    <a:lstStyle/>
                    <a:p>
                      <a:endParaRPr lang="es-MX" dirty="0"/>
                    </a:p>
                  </a:txBody>
                  <a:tcPr/>
                </a:tc>
                <a:tc>
                  <a:txBody>
                    <a:bodyPr/>
                    <a:lstStyle/>
                    <a:p>
                      <a:r>
                        <a:rPr lang="es-MX" b="1" dirty="0" smtClean="0">
                          <a:solidFill>
                            <a:srgbClr val="FF0000"/>
                          </a:solidFill>
                        </a:rPr>
                        <a:t>EXPRESIÓN</a:t>
                      </a:r>
                      <a:r>
                        <a:rPr lang="es-MX" b="1" baseline="0" dirty="0" smtClean="0">
                          <a:solidFill>
                            <a:srgbClr val="FF0000"/>
                          </a:solidFill>
                        </a:rPr>
                        <a:t> GRÁFICA Y ARTISTICA</a:t>
                      </a:r>
                    </a:p>
                    <a:p>
                      <a:endParaRPr lang="es-MX" b="1" baseline="0" dirty="0" smtClean="0">
                        <a:solidFill>
                          <a:srgbClr val="FF0000"/>
                        </a:solidFill>
                      </a:endParaRPr>
                    </a:p>
                    <a:p>
                      <a:endParaRPr lang="es-MX" b="1" baseline="0" dirty="0" smtClean="0">
                        <a:solidFill>
                          <a:srgbClr val="FF0000"/>
                        </a:solidFill>
                      </a:endParaRPr>
                    </a:p>
                    <a:p>
                      <a:r>
                        <a:rPr lang="es-MX" b="1" baseline="0" dirty="0" smtClean="0">
                          <a:solidFill>
                            <a:srgbClr val="FF0000"/>
                          </a:solidFill>
                        </a:rPr>
                        <a:t>FILOSOFÍA </a:t>
                      </a:r>
                      <a:endParaRPr lang="es-MX" b="1" dirty="0">
                        <a:solidFill>
                          <a:srgbClr val="FF0000"/>
                        </a:solidFill>
                      </a:endParaRPr>
                    </a:p>
                  </a:txBody>
                  <a:tcPr/>
                </a:tc>
                <a:tc>
                  <a:txBody>
                    <a:bodyPr/>
                    <a:lstStyle/>
                    <a:p>
                      <a:r>
                        <a:rPr lang="es-MX" dirty="0" err="1" smtClean="0"/>
                        <a:t>Analí</a:t>
                      </a:r>
                      <a:r>
                        <a:rPr lang="es-MX" dirty="0" smtClean="0"/>
                        <a:t>  Ramírez  Guerra</a:t>
                      </a:r>
                    </a:p>
                    <a:p>
                      <a:endParaRPr lang="es-MX" dirty="0" smtClean="0"/>
                    </a:p>
                    <a:p>
                      <a:endParaRPr lang="es-MX" dirty="0" smtClean="0"/>
                    </a:p>
                    <a:p>
                      <a:r>
                        <a:rPr lang="es-MX" dirty="0" smtClean="0"/>
                        <a:t>Fernando</a:t>
                      </a:r>
                      <a:r>
                        <a:rPr lang="es-MX" baseline="0" dirty="0" smtClean="0"/>
                        <a:t> Morales </a:t>
                      </a:r>
                      <a:r>
                        <a:rPr lang="es-MX" baseline="0" dirty="0" err="1" smtClean="0"/>
                        <a:t>Jaimes</a:t>
                      </a:r>
                      <a:endParaRPr lang="es-MX" dirty="0" smtClean="0"/>
                    </a:p>
                  </a:txBody>
                  <a:tcPr/>
                </a:tc>
              </a:tr>
            </a:tbl>
          </a:graphicData>
        </a:graphic>
      </p:graphicFrame>
      <p:pic>
        <p:nvPicPr>
          <p:cNvPr id="6" name="Imagen 5"/>
          <p:cNvPicPr>
            <a:picLocks noChangeAspect="1"/>
          </p:cNvPicPr>
          <p:nvPr/>
        </p:nvPicPr>
        <p:blipFill>
          <a:blip r:embed="rId2"/>
          <a:stretch>
            <a:fillRect/>
          </a:stretch>
        </p:blipFill>
        <p:spPr>
          <a:xfrm>
            <a:off x="9040969" y="376667"/>
            <a:ext cx="2540598" cy="926672"/>
          </a:xfrm>
          <a:prstGeom prst="rect">
            <a:avLst/>
          </a:prstGeom>
        </p:spPr>
      </p:pic>
      <p:pic>
        <p:nvPicPr>
          <p:cNvPr id="9" name="Google Shape;86;p13"/>
          <p:cNvPicPr preferRelativeResize="0"/>
          <p:nvPr/>
        </p:nvPicPr>
        <p:blipFill rotWithShape="1">
          <a:blip r:embed="rId3">
            <a:alphaModFix/>
          </a:blip>
          <a:srcRect/>
          <a:stretch/>
        </p:blipFill>
        <p:spPr>
          <a:xfrm>
            <a:off x="1017431" y="376667"/>
            <a:ext cx="2833352" cy="677078"/>
          </a:xfrm>
          <a:prstGeom prst="rect">
            <a:avLst/>
          </a:prstGeom>
          <a:noFill/>
          <a:ln>
            <a:noFill/>
          </a:ln>
        </p:spPr>
      </p:pic>
    </p:spTree>
    <p:extLst>
      <p:ext uri="{BB962C8B-B14F-4D97-AF65-F5344CB8AC3E}">
        <p14:creationId xmlns:p14="http://schemas.microsoft.com/office/powerpoint/2010/main" val="112185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663455918"/>
              </p:ext>
            </p:extLst>
          </p:nvPr>
        </p:nvGraphicFramePr>
        <p:xfrm>
          <a:off x="2741612" y="950496"/>
          <a:ext cx="8610601" cy="4596062"/>
        </p:xfrm>
        <a:graphic>
          <a:graphicData uri="http://schemas.openxmlformats.org/drawingml/2006/table">
            <a:tbl>
              <a:tblPr bandRow="1">
                <a:tableStyleId>{5C22544A-7EE6-4342-B048-85BDC9FD1C3A}</a:tableStyleId>
              </a:tblPr>
              <a:tblGrid>
                <a:gridCol w="2302809"/>
                <a:gridCol w="3153896"/>
                <a:gridCol w="3153896"/>
              </a:tblGrid>
              <a:tr h="739421">
                <a:tc rowSpan="4">
                  <a:txBody>
                    <a:bodyPr/>
                    <a:lstStyle/>
                    <a:p>
                      <a:pPr algn="just">
                        <a:lnSpc>
                          <a:spcPct val="107000"/>
                        </a:lnSpc>
                        <a:spcAft>
                          <a:spcPts val="800"/>
                        </a:spcAft>
                      </a:pPr>
                      <a:r>
                        <a:rPr lang="es-MX" sz="1400" dirty="0">
                          <a:effectLst/>
                        </a:rPr>
                        <a:t>FASE 3: Sintetizando y reflexionando sobre los aprendizajes. Evaluando y cerrando proyecto.</a:t>
                      </a:r>
                      <a:endParaRPr lang="es-MX"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Síntesis y reflexión de aprendizajes: </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 </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739421">
                <a:tc vMerge="1">
                  <a:txBody>
                    <a:bodyPr/>
                    <a:lstStyle/>
                    <a:p>
                      <a:endParaRPr lang="es-MX"/>
                    </a:p>
                  </a:txBody>
                  <a:tcPr/>
                </a:tc>
                <a:tc>
                  <a:txBody>
                    <a:bodyPr/>
                    <a:lstStyle/>
                    <a:p>
                      <a:pPr>
                        <a:lnSpc>
                          <a:spcPct val="107000"/>
                        </a:lnSpc>
                        <a:spcAft>
                          <a:spcPts val="800"/>
                        </a:spcAft>
                      </a:pPr>
                      <a:r>
                        <a:rPr lang="es-MX" sz="1400">
                          <a:effectLst/>
                        </a:rPr>
                        <a:t>Evaluación:</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 </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739421">
                <a:tc vMerge="1">
                  <a:txBody>
                    <a:bodyPr/>
                    <a:lstStyle/>
                    <a:p>
                      <a:endParaRPr lang="es-MX"/>
                    </a:p>
                  </a:txBody>
                  <a:tcPr/>
                </a:tc>
                <a:tc>
                  <a:txBody>
                    <a:bodyPr/>
                    <a:lstStyle/>
                    <a:p>
                      <a:pPr>
                        <a:lnSpc>
                          <a:spcPct val="107000"/>
                        </a:lnSpc>
                        <a:spcAft>
                          <a:spcPts val="800"/>
                        </a:spcAft>
                      </a:pPr>
                      <a:r>
                        <a:rPr lang="es-MX" sz="1400">
                          <a:effectLst/>
                        </a:rPr>
                        <a:t>Cierre:</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 </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859074">
                <a:tc vMerge="1">
                  <a:txBody>
                    <a:bodyPr/>
                    <a:lstStyle/>
                    <a:p>
                      <a:endParaRPr lang="es-MX"/>
                    </a:p>
                  </a:txBody>
                  <a:tcPr/>
                </a:tc>
                <a:tc>
                  <a:txBody>
                    <a:bodyPr/>
                    <a:lstStyle/>
                    <a:p>
                      <a:pPr>
                        <a:lnSpc>
                          <a:spcPct val="107000"/>
                        </a:lnSpc>
                        <a:spcAft>
                          <a:spcPts val="800"/>
                        </a:spcAft>
                      </a:pPr>
                      <a:r>
                        <a:rPr lang="es-MX" sz="1400">
                          <a:effectLst/>
                        </a:rPr>
                        <a:t>Otros:</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 </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739421">
                <a:tc rowSpan="2">
                  <a:txBody>
                    <a:bodyPr/>
                    <a:lstStyle/>
                    <a:p>
                      <a:pPr algn="just">
                        <a:lnSpc>
                          <a:spcPct val="107000"/>
                        </a:lnSpc>
                        <a:spcAft>
                          <a:spcPts val="800"/>
                        </a:spcAft>
                      </a:pPr>
                      <a:r>
                        <a:rPr lang="es-MX" sz="1400">
                          <a:effectLst/>
                        </a:rPr>
                        <a:t>SEGUIMIENTO AL PROYECTO:</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Reuniones interdisciplinarias</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a:effectLst/>
                        </a:rPr>
                        <a:t> </a:t>
                      </a:r>
                      <a:endParaRPr lang="es-MX"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779304">
                <a:tc vMerge="1">
                  <a:txBody>
                    <a:bodyPr/>
                    <a:lstStyle/>
                    <a:p>
                      <a:endParaRPr lang="es-MX"/>
                    </a:p>
                  </a:txBody>
                  <a:tcPr/>
                </a:tc>
                <a:tc>
                  <a:txBody>
                    <a:bodyPr/>
                    <a:lstStyle/>
                    <a:p>
                      <a:pPr>
                        <a:lnSpc>
                          <a:spcPct val="107000"/>
                        </a:lnSpc>
                        <a:spcAft>
                          <a:spcPts val="800"/>
                        </a:spcAft>
                      </a:pPr>
                      <a:r>
                        <a:rPr lang="es-MX" sz="1400" dirty="0">
                          <a:effectLst/>
                        </a:rPr>
                        <a:t>Otros: </a:t>
                      </a:r>
                      <a:endParaRPr lang="es-MX"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s-MX" sz="1400" dirty="0">
                          <a:effectLst/>
                        </a:rPr>
                        <a:t> </a:t>
                      </a:r>
                      <a:endParaRPr lang="es-MX"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
        <p:nvSpPr>
          <p:cNvPr id="5" name="Rectangle 1"/>
          <p:cNvSpPr>
            <a:spLocks noChangeArrowheads="1"/>
          </p:cNvSpPr>
          <p:nvPr/>
        </p:nvSpPr>
        <p:spPr bwMode="auto">
          <a:xfrm>
            <a:off x="2741613" y="3338513"/>
            <a:ext cx="8556864" cy="457200"/>
          </a:xfrm>
          <a:prstGeom prst="rect">
            <a:avLst/>
          </a:prstGeom>
          <a:solidFill>
            <a:srgbClr val="FFE5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2090784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25784" y="649868"/>
            <a:ext cx="8911687" cy="1106743"/>
          </a:xfrm>
        </p:spPr>
        <p:txBody>
          <a:bodyPr>
            <a:normAutofit fontScale="90000"/>
          </a:bodyPr>
          <a:lstStyle/>
          <a:p>
            <a:pPr algn="ctr"/>
            <a:r>
              <a:rPr lang="es-MX" dirty="0" smtClean="0"/>
              <a:t/>
            </a:r>
            <a:br>
              <a:rPr lang="es-MX" dirty="0" smtClean="0"/>
            </a:br>
            <a:r>
              <a:rPr lang="es-MX" dirty="0" smtClean="0"/>
              <a:t>Preguntas  esenciales</a:t>
            </a:r>
            <a:endParaRPr lang="es-MX"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566" y="1924036"/>
            <a:ext cx="9202124" cy="4704348"/>
          </a:xfrm>
        </p:spPr>
      </p:pic>
      <p:pic>
        <p:nvPicPr>
          <p:cNvPr id="3" name="Imagen 2"/>
          <p:cNvPicPr>
            <a:picLocks noChangeAspect="1"/>
          </p:cNvPicPr>
          <p:nvPr/>
        </p:nvPicPr>
        <p:blipFill>
          <a:blip r:embed="rId3"/>
          <a:stretch>
            <a:fillRect/>
          </a:stretch>
        </p:blipFill>
        <p:spPr>
          <a:xfrm>
            <a:off x="1510354" y="0"/>
            <a:ext cx="2834886" cy="676715"/>
          </a:xfrm>
          <a:prstGeom prst="rect">
            <a:avLst/>
          </a:prstGeom>
        </p:spPr>
      </p:pic>
      <p:pic>
        <p:nvPicPr>
          <p:cNvPr id="4" name="Imagen 3"/>
          <p:cNvPicPr>
            <a:picLocks noChangeAspect="1"/>
          </p:cNvPicPr>
          <p:nvPr/>
        </p:nvPicPr>
        <p:blipFill>
          <a:blip r:embed="rId4"/>
          <a:stretch>
            <a:fillRect/>
          </a:stretch>
        </p:blipFill>
        <p:spPr>
          <a:xfrm>
            <a:off x="8260483" y="-124979"/>
            <a:ext cx="3578662" cy="926672"/>
          </a:xfrm>
          <a:prstGeom prst="rect">
            <a:avLst/>
          </a:prstGeom>
        </p:spPr>
      </p:pic>
      <p:sp>
        <p:nvSpPr>
          <p:cNvPr id="7" name="Rectángulo 6"/>
          <p:cNvSpPr/>
          <p:nvPr/>
        </p:nvSpPr>
        <p:spPr>
          <a:xfrm flipH="1">
            <a:off x="2073498" y="1326583"/>
            <a:ext cx="1081826" cy="369332"/>
          </a:xfrm>
          <a:prstGeom prst="rect">
            <a:avLst/>
          </a:prstGeom>
        </p:spPr>
        <p:txBody>
          <a:bodyPr wrap="square">
            <a:spAutoFit/>
          </a:bodyPr>
          <a:lstStyle/>
          <a:p>
            <a:r>
              <a:rPr lang="en-US" dirty="0">
                <a:solidFill>
                  <a:prstClr val="black"/>
                </a:solidFill>
                <a:latin typeface="Calibri"/>
                <a:ea typeface="Calibri"/>
                <a:cs typeface="Calibri"/>
                <a:sym typeface="Calibri"/>
              </a:rPr>
              <a:t>5.i (</a:t>
            </a:r>
            <a:r>
              <a:rPr lang="en-US" dirty="0" smtClean="0">
                <a:solidFill>
                  <a:prstClr val="black"/>
                </a:solidFill>
                <a:latin typeface="Calibri"/>
                <a:ea typeface="Calibri"/>
                <a:cs typeface="Calibri"/>
                <a:sym typeface="Calibri"/>
              </a:rPr>
              <a:t>4)</a:t>
            </a:r>
            <a:endParaRPr lang="es-MX" dirty="0"/>
          </a:p>
        </p:txBody>
      </p:sp>
    </p:spTree>
    <p:extLst>
      <p:ext uri="{BB962C8B-B14F-4D97-AF65-F5344CB8AC3E}">
        <p14:creationId xmlns:p14="http://schemas.microsoft.com/office/powerpoint/2010/main" val="3630472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1320198"/>
            <a:ext cx="8911687" cy="1543317"/>
          </a:xfrm>
        </p:spPr>
        <p:txBody>
          <a:bodyPr>
            <a:normAutofit/>
          </a:bodyPr>
          <a:lstStyle/>
          <a:p>
            <a:pPr algn="ctr"/>
            <a:r>
              <a:rPr lang="es-MX" sz="3200" b="1" dirty="0" smtClean="0">
                <a:solidFill>
                  <a:srgbClr val="FD83F7"/>
                </a:solidFill>
              </a:rPr>
              <a:t>Preguntas de proceso de la Indagación</a:t>
            </a:r>
            <a:endParaRPr lang="es-MX" sz="3200" b="1" dirty="0">
              <a:solidFill>
                <a:srgbClr val="FD83F7"/>
              </a:solidFill>
            </a:endParaRPr>
          </a:p>
        </p:txBody>
      </p:sp>
      <p:pic>
        <p:nvPicPr>
          <p:cNvPr id="4" name="Imagen 3"/>
          <p:cNvPicPr>
            <a:picLocks noChangeAspect="1"/>
          </p:cNvPicPr>
          <p:nvPr/>
        </p:nvPicPr>
        <p:blipFill>
          <a:blip r:embed="rId2"/>
          <a:stretch>
            <a:fillRect/>
          </a:stretch>
        </p:blipFill>
        <p:spPr>
          <a:xfrm>
            <a:off x="2406316" y="2050115"/>
            <a:ext cx="8434135" cy="4674508"/>
          </a:xfrm>
          <a:prstGeom prst="rect">
            <a:avLst/>
          </a:prstGeom>
        </p:spPr>
      </p:pic>
      <p:sp>
        <p:nvSpPr>
          <p:cNvPr id="3" name="Rectángulo 2"/>
          <p:cNvSpPr/>
          <p:nvPr/>
        </p:nvSpPr>
        <p:spPr>
          <a:xfrm flipH="1">
            <a:off x="978795" y="1320198"/>
            <a:ext cx="1056067" cy="369332"/>
          </a:xfrm>
          <a:prstGeom prst="rect">
            <a:avLst/>
          </a:prstGeom>
        </p:spPr>
        <p:txBody>
          <a:bodyPr wrap="square">
            <a:spAutoFit/>
          </a:bodyPr>
          <a:lstStyle/>
          <a:p>
            <a:r>
              <a:rPr lang="en-US" dirty="0">
                <a:solidFill>
                  <a:schemeClr val="dk1"/>
                </a:solidFill>
                <a:latin typeface="Calibri"/>
                <a:ea typeface="Calibri"/>
                <a:cs typeface="Calibri"/>
                <a:sym typeface="Calibri"/>
              </a:rPr>
              <a:t>5.i (</a:t>
            </a:r>
            <a:r>
              <a:rPr lang="en-US" dirty="0" smtClean="0">
                <a:solidFill>
                  <a:schemeClr val="dk1"/>
                </a:solidFill>
                <a:latin typeface="Calibri"/>
                <a:ea typeface="Calibri"/>
                <a:cs typeface="Calibri"/>
                <a:sym typeface="Calibri"/>
              </a:rPr>
              <a:t>5)</a:t>
            </a:r>
            <a:endParaRPr lang="es-MX" dirty="0"/>
          </a:p>
        </p:txBody>
      </p:sp>
      <p:pic>
        <p:nvPicPr>
          <p:cNvPr id="5" name="Imagen 4"/>
          <p:cNvPicPr>
            <a:picLocks noChangeAspect="1"/>
          </p:cNvPicPr>
          <p:nvPr/>
        </p:nvPicPr>
        <p:blipFill>
          <a:blip r:embed="rId3"/>
          <a:stretch>
            <a:fillRect/>
          </a:stretch>
        </p:blipFill>
        <p:spPr>
          <a:xfrm>
            <a:off x="1429555" y="263384"/>
            <a:ext cx="2834886" cy="676715"/>
          </a:xfrm>
          <a:prstGeom prst="rect">
            <a:avLst/>
          </a:prstGeom>
        </p:spPr>
      </p:pic>
      <p:pic>
        <p:nvPicPr>
          <p:cNvPr id="7" name="Imagen 6"/>
          <p:cNvPicPr>
            <a:picLocks noChangeAspect="1"/>
          </p:cNvPicPr>
          <p:nvPr/>
        </p:nvPicPr>
        <p:blipFill>
          <a:blip r:embed="rId4"/>
          <a:stretch>
            <a:fillRect/>
          </a:stretch>
        </p:blipFill>
        <p:spPr>
          <a:xfrm>
            <a:off x="7925950" y="327745"/>
            <a:ext cx="3578662" cy="932769"/>
          </a:xfrm>
          <a:prstGeom prst="rect">
            <a:avLst/>
          </a:prstGeom>
        </p:spPr>
      </p:pic>
    </p:spTree>
    <p:extLst>
      <p:ext uri="{BB962C8B-B14F-4D97-AF65-F5344CB8AC3E}">
        <p14:creationId xmlns:p14="http://schemas.microsoft.com/office/powerpoint/2010/main" val="3330329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2059" y="1590024"/>
            <a:ext cx="8911687" cy="1694087"/>
          </a:xfrm>
        </p:spPr>
        <p:txBody>
          <a:bodyPr/>
          <a:lstStyle/>
          <a:p>
            <a:pPr algn="ctr"/>
            <a:r>
              <a:rPr lang="es-MX" dirty="0" smtClean="0"/>
              <a:t>A.M.E  GENERAL</a:t>
            </a:r>
            <a:endParaRPr lang="es-MX" dirty="0"/>
          </a:p>
        </p:txBody>
      </p:sp>
      <p:pic>
        <p:nvPicPr>
          <p:cNvPr id="8" name="Marcador de contenido 7"/>
          <p:cNvPicPr>
            <a:picLocks noGrp="1" noChangeAspect="1"/>
          </p:cNvPicPr>
          <p:nvPr>
            <p:ph idx="1"/>
          </p:nvPr>
        </p:nvPicPr>
        <p:blipFill>
          <a:blip r:embed="rId2"/>
          <a:stretch>
            <a:fillRect/>
          </a:stretch>
        </p:blipFill>
        <p:spPr>
          <a:xfrm>
            <a:off x="1656460" y="2233977"/>
            <a:ext cx="9252283" cy="4192582"/>
          </a:xfrm>
          <a:prstGeom prst="rect">
            <a:avLst/>
          </a:prstGeom>
        </p:spPr>
      </p:pic>
      <p:pic>
        <p:nvPicPr>
          <p:cNvPr id="3" name="Imagen 2"/>
          <p:cNvPicPr>
            <a:picLocks noChangeAspect="1"/>
          </p:cNvPicPr>
          <p:nvPr/>
        </p:nvPicPr>
        <p:blipFill>
          <a:blip r:embed="rId3"/>
          <a:stretch>
            <a:fillRect/>
          </a:stretch>
        </p:blipFill>
        <p:spPr>
          <a:xfrm>
            <a:off x="1484597" y="476231"/>
            <a:ext cx="2834886" cy="676715"/>
          </a:xfrm>
          <a:prstGeom prst="rect">
            <a:avLst/>
          </a:prstGeom>
        </p:spPr>
      </p:pic>
      <p:pic>
        <p:nvPicPr>
          <p:cNvPr id="4" name="Imagen 3"/>
          <p:cNvPicPr>
            <a:picLocks noChangeAspect="1"/>
          </p:cNvPicPr>
          <p:nvPr/>
        </p:nvPicPr>
        <p:blipFill>
          <a:blip r:embed="rId4"/>
          <a:stretch>
            <a:fillRect/>
          </a:stretch>
        </p:blipFill>
        <p:spPr>
          <a:xfrm>
            <a:off x="7899875" y="335279"/>
            <a:ext cx="3578662" cy="932769"/>
          </a:xfrm>
          <a:prstGeom prst="rect">
            <a:avLst/>
          </a:prstGeom>
        </p:spPr>
      </p:pic>
      <p:sp>
        <p:nvSpPr>
          <p:cNvPr id="6" name="Rectángulo 5"/>
          <p:cNvSpPr/>
          <p:nvPr/>
        </p:nvSpPr>
        <p:spPr>
          <a:xfrm>
            <a:off x="1698784" y="1461439"/>
            <a:ext cx="723275" cy="369332"/>
          </a:xfrm>
          <a:prstGeom prst="rect">
            <a:avLst/>
          </a:prstGeom>
        </p:spPr>
        <p:txBody>
          <a:bodyPr wrap="none">
            <a:spAutoFit/>
          </a:bodyPr>
          <a:lstStyle/>
          <a:p>
            <a:pPr lvl="0" algn="ctr">
              <a:buClr>
                <a:srgbClr val="000000"/>
              </a:buClr>
              <a:buSzPts val="4000"/>
            </a:pPr>
            <a:r>
              <a:rPr lang="en-US" dirty="0">
                <a:solidFill>
                  <a:schemeClr val="dk1"/>
                </a:solidFill>
                <a:latin typeface="Calibri"/>
                <a:ea typeface="Calibri"/>
                <a:cs typeface="Calibri"/>
                <a:sym typeface="Calibri"/>
              </a:rPr>
              <a:t>5.i (6)</a:t>
            </a:r>
            <a:endParaRPr lang="en-US" dirty="0"/>
          </a:p>
        </p:txBody>
      </p:sp>
    </p:spTree>
    <p:extLst>
      <p:ext uri="{BB962C8B-B14F-4D97-AF65-F5344CB8AC3E}">
        <p14:creationId xmlns:p14="http://schemas.microsoft.com/office/powerpoint/2010/main" val="1582555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63516" y="493295"/>
            <a:ext cx="6773779" cy="589547"/>
          </a:xfrm>
        </p:spPr>
        <p:txBody>
          <a:bodyPr>
            <a:normAutofit fontScale="90000"/>
          </a:bodyPr>
          <a:lstStyle/>
          <a:p>
            <a:r>
              <a:rPr lang="es-MX" dirty="0" smtClean="0"/>
              <a:t>A.M.E GENERAL</a:t>
            </a:r>
            <a:endParaRPr lang="es-MX" dirty="0"/>
          </a:p>
        </p:txBody>
      </p:sp>
      <p:graphicFrame>
        <p:nvGraphicFramePr>
          <p:cNvPr id="4" name="Objeto 3"/>
          <p:cNvGraphicFramePr>
            <a:graphicFrameLocks noChangeAspect="1"/>
          </p:cNvGraphicFramePr>
          <p:nvPr>
            <p:extLst>
              <p:ext uri="{D42A27DB-BD31-4B8C-83A1-F6EECF244321}">
                <p14:modId xmlns:p14="http://schemas.microsoft.com/office/powerpoint/2010/main" val="2334319432"/>
              </p:ext>
            </p:extLst>
          </p:nvPr>
        </p:nvGraphicFramePr>
        <p:xfrm>
          <a:off x="2014120" y="1400913"/>
          <a:ext cx="9490493" cy="5457087"/>
        </p:xfrm>
        <a:graphic>
          <a:graphicData uri="http://schemas.openxmlformats.org/presentationml/2006/ole">
            <mc:AlternateContent xmlns:mc="http://schemas.openxmlformats.org/markup-compatibility/2006">
              <mc:Choice xmlns:v="urn:schemas-microsoft-com:vml" Requires="v">
                <p:oleObj spid="_x0000_s3129" name="Documento" r:id="rId4" imgW="8688622" imgH="6300201" progId="Word.Document.12">
                  <p:embed/>
                </p:oleObj>
              </mc:Choice>
              <mc:Fallback>
                <p:oleObj name="Documento" r:id="rId4" imgW="8688622" imgH="6300201" progId="Word.Document.12">
                  <p:embed/>
                  <p:pic>
                    <p:nvPicPr>
                      <p:cNvPr id="0" name=""/>
                      <p:cNvPicPr/>
                      <p:nvPr/>
                    </p:nvPicPr>
                    <p:blipFill>
                      <a:blip r:embed="rId5"/>
                      <a:stretch>
                        <a:fillRect/>
                      </a:stretch>
                    </p:blipFill>
                    <p:spPr>
                      <a:xfrm>
                        <a:off x="2014120" y="1400913"/>
                        <a:ext cx="9490493" cy="5457087"/>
                      </a:xfrm>
                      <a:prstGeom prst="rect">
                        <a:avLst/>
                      </a:prstGeom>
                    </p:spPr>
                  </p:pic>
                </p:oleObj>
              </mc:Fallback>
            </mc:AlternateContent>
          </a:graphicData>
        </a:graphic>
      </p:graphicFrame>
    </p:spTree>
    <p:extLst>
      <p:ext uri="{BB962C8B-B14F-4D97-AF65-F5344CB8AC3E}">
        <p14:creationId xmlns:p14="http://schemas.microsoft.com/office/powerpoint/2010/main" val="425357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1744582" y="806116"/>
            <a:ext cx="9143998" cy="6051884"/>
          </a:xfrm>
          <a:prstGeom prst="rect">
            <a:avLst/>
          </a:prstGeom>
        </p:spPr>
      </p:pic>
    </p:spTree>
    <p:extLst>
      <p:ext uri="{BB962C8B-B14F-4D97-AF65-F5344CB8AC3E}">
        <p14:creationId xmlns:p14="http://schemas.microsoft.com/office/powerpoint/2010/main" val="1761244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027441" y="1383632"/>
            <a:ext cx="8788949" cy="4913229"/>
          </a:xfrm>
          <a:prstGeom prst="rect">
            <a:avLst/>
          </a:prstGeom>
        </p:spPr>
      </p:pic>
    </p:spTree>
    <p:extLst>
      <p:ext uri="{BB962C8B-B14F-4D97-AF65-F5344CB8AC3E}">
        <p14:creationId xmlns:p14="http://schemas.microsoft.com/office/powerpoint/2010/main" val="2579783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1287378"/>
            <a:ext cx="8911687" cy="617621"/>
          </a:xfrm>
        </p:spPr>
        <p:txBody>
          <a:bodyPr>
            <a:normAutofit/>
          </a:bodyPr>
          <a:lstStyle/>
          <a:p>
            <a:pPr algn="r"/>
            <a:endParaRPr lang="es-MX" sz="1200" b="1" dirty="0">
              <a:solidFill>
                <a:schemeClr val="accent1">
                  <a:lumMod val="40000"/>
                  <a:lumOff val="60000"/>
                </a:schemeClr>
              </a:solidFill>
            </a:endParaRPr>
          </a:p>
        </p:txBody>
      </p:sp>
      <p:pic>
        <p:nvPicPr>
          <p:cNvPr id="6" name="Marcador de contenido 5"/>
          <p:cNvPicPr>
            <a:picLocks noGrp="1" noChangeAspect="1"/>
          </p:cNvPicPr>
          <p:nvPr>
            <p:ph idx="1"/>
          </p:nvPr>
        </p:nvPicPr>
        <p:blipFill>
          <a:blip r:embed="rId2"/>
          <a:stretch>
            <a:fillRect/>
          </a:stretch>
        </p:blipFill>
        <p:spPr>
          <a:xfrm>
            <a:off x="1949116" y="1532585"/>
            <a:ext cx="8939463" cy="4723835"/>
          </a:xfrm>
          <a:prstGeom prst="rect">
            <a:avLst/>
          </a:prstGeom>
        </p:spPr>
      </p:pic>
      <p:pic>
        <p:nvPicPr>
          <p:cNvPr id="3" name="Imagen 2"/>
          <p:cNvPicPr>
            <a:picLocks noChangeAspect="1"/>
          </p:cNvPicPr>
          <p:nvPr/>
        </p:nvPicPr>
        <p:blipFill>
          <a:blip r:embed="rId3"/>
          <a:stretch>
            <a:fillRect/>
          </a:stretch>
        </p:blipFill>
        <p:spPr>
          <a:xfrm>
            <a:off x="1420202" y="272305"/>
            <a:ext cx="2834886" cy="676715"/>
          </a:xfrm>
          <a:prstGeom prst="rect">
            <a:avLst/>
          </a:prstGeom>
        </p:spPr>
      </p:pic>
      <p:pic>
        <p:nvPicPr>
          <p:cNvPr id="4" name="Imagen 3"/>
          <p:cNvPicPr>
            <a:picLocks noChangeAspect="1"/>
          </p:cNvPicPr>
          <p:nvPr/>
        </p:nvPicPr>
        <p:blipFill>
          <a:blip r:embed="rId4"/>
          <a:stretch>
            <a:fillRect/>
          </a:stretch>
        </p:blipFill>
        <p:spPr>
          <a:xfrm>
            <a:off x="8260483" y="185430"/>
            <a:ext cx="3578662" cy="932769"/>
          </a:xfrm>
          <a:prstGeom prst="rect">
            <a:avLst/>
          </a:prstGeom>
        </p:spPr>
      </p:pic>
      <p:sp>
        <p:nvSpPr>
          <p:cNvPr id="5" name="Rectángulo 4"/>
          <p:cNvSpPr/>
          <p:nvPr/>
        </p:nvSpPr>
        <p:spPr>
          <a:xfrm>
            <a:off x="1159099" y="1287378"/>
            <a:ext cx="2086377" cy="477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5.I( 7)</a:t>
            </a:r>
            <a:endParaRPr lang="es-MX" dirty="0"/>
          </a:p>
        </p:txBody>
      </p:sp>
    </p:spTree>
    <p:extLst>
      <p:ext uri="{BB962C8B-B14F-4D97-AF65-F5344CB8AC3E}">
        <p14:creationId xmlns:p14="http://schemas.microsoft.com/office/powerpoint/2010/main" val="395411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840832" y="529389"/>
            <a:ext cx="9420726" cy="5462337"/>
          </a:xfrm>
          <a:prstGeom prst="rect">
            <a:avLst/>
          </a:prstGeom>
        </p:spPr>
      </p:pic>
    </p:spTree>
    <p:extLst>
      <p:ext uri="{BB962C8B-B14F-4D97-AF65-F5344CB8AC3E}">
        <p14:creationId xmlns:p14="http://schemas.microsoft.com/office/powerpoint/2010/main" val="2601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021305" y="649705"/>
            <a:ext cx="9312442" cy="5017170"/>
          </a:xfrm>
          <a:prstGeom prst="rect">
            <a:avLst/>
          </a:prstGeom>
        </p:spPr>
      </p:pic>
    </p:spTree>
    <p:extLst>
      <p:ext uri="{BB962C8B-B14F-4D97-AF65-F5344CB8AC3E}">
        <p14:creationId xmlns:p14="http://schemas.microsoft.com/office/powerpoint/2010/main" val="696992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017693103"/>
              </p:ext>
            </p:extLst>
          </p:nvPr>
        </p:nvGraphicFramePr>
        <p:xfrm>
          <a:off x="2032000" y="2266682"/>
          <a:ext cx="8128000" cy="2987898"/>
        </p:xfrm>
        <a:graphic>
          <a:graphicData uri="http://schemas.openxmlformats.org/drawingml/2006/table">
            <a:tbl>
              <a:tblPr firstRow="1" bandRow="1">
                <a:tableStyleId>{5C22544A-7EE6-4342-B048-85BDC9FD1C3A}</a:tableStyleId>
              </a:tblPr>
              <a:tblGrid>
                <a:gridCol w="4064000"/>
                <a:gridCol w="4064000"/>
              </a:tblGrid>
              <a:tr h="1493949">
                <a:tc>
                  <a:txBody>
                    <a:bodyPr/>
                    <a:lstStyle/>
                    <a:p>
                      <a:pPr algn="ctr"/>
                      <a:r>
                        <a:rPr lang="es-MX" dirty="0" smtClean="0"/>
                        <a:t>Semestre /Ciclo</a:t>
                      </a:r>
                      <a:endParaRPr lang="es-MX" dirty="0"/>
                    </a:p>
                  </a:txBody>
                  <a:tcPr/>
                </a:tc>
                <a:tc>
                  <a:txBody>
                    <a:bodyPr/>
                    <a:lstStyle/>
                    <a:p>
                      <a:pPr algn="ctr"/>
                      <a:r>
                        <a:rPr lang="es-MX" dirty="0" smtClean="0"/>
                        <a:t>Fecha tentativa de inicio y termino del proyecto</a:t>
                      </a:r>
                      <a:endParaRPr lang="es-MX" dirty="0"/>
                    </a:p>
                  </a:txBody>
                  <a:tcPr/>
                </a:tc>
              </a:tr>
              <a:tr h="1493949">
                <a:tc>
                  <a:txBody>
                    <a:bodyPr/>
                    <a:lstStyle/>
                    <a:p>
                      <a:pPr algn="ctr"/>
                      <a:r>
                        <a:rPr lang="es-MX" dirty="0" smtClean="0">
                          <a:solidFill>
                            <a:schemeClr val="accent5">
                              <a:lumMod val="75000"/>
                            </a:schemeClr>
                          </a:solidFill>
                        </a:rPr>
                        <a:t>  </a:t>
                      </a:r>
                      <a:r>
                        <a:rPr lang="es-MX" b="1" dirty="0" smtClean="0">
                          <a:solidFill>
                            <a:schemeClr val="accent5">
                              <a:lumMod val="75000"/>
                            </a:schemeClr>
                          </a:solidFill>
                        </a:rPr>
                        <a:t>5to. Semestre</a:t>
                      </a:r>
                    </a:p>
                    <a:p>
                      <a:pPr algn="ctr"/>
                      <a:r>
                        <a:rPr lang="es-MX" b="1" dirty="0" smtClean="0">
                          <a:solidFill>
                            <a:schemeClr val="accent5">
                              <a:lumMod val="75000"/>
                            </a:schemeClr>
                          </a:solidFill>
                        </a:rPr>
                        <a:t>2019-2020</a:t>
                      </a:r>
                      <a:endParaRPr lang="es-MX" b="1" dirty="0">
                        <a:solidFill>
                          <a:schemeClr val="accent5">
                            <a:lumMod val="75000"/>
                          </a:schemeClr>
                        </a:solidFill>
                      </a:endParaRPr>
                    </a:p>
                  </a:txBody>
                  <a:tcPr/>
                </a:tc>
                <a:tc>
                  <a:txBody>
                    <a:bodyPr/>
                    <a:lstStyle/>
                    <a:p>
                      <a:r>
                        <a:rPr lang="es-MX" dirty="0" smtClean="0"/>
                        <a:t>     11</a:t>
                      </a:r>
                      <a:r>
                        <a:rPr lang="es-MX" baseline="0" dirty="0" smtClean="0"/>
                        <a:t>  de Octubre a    9 de Dic</a:t>
                      </a:r>
                      <a:endParaRPr lang="es-MX" dirty="0"/>
                    </a:p>
                  </a:txBody>
                  <a:tcPr/>
                </a:tc>
              </a:tr>
            </a:tbl>
          </a:graphicData>
        </a:graphic>
      </p:graphicFrame>
      <p:pic>
        <p:nvPicPr>
          <p:cNvPr id="6" name="Imagen 5"/>
          <p:cNvPicPr>
            <a:picLocks noChangeAspect="1"/>
          </p:cNvPicPr>
          <p:nvPr/>
        </p:nvPicPr>
        <p:blipFill>
          <a:blip r:embed="rId2"/>
          <a:stretch>
            <a:fillRect/>
          </a:stretch>
        </p:blipFill>
        <p:spPr>
          <a:xfrm>
            <a:off x="8131694" y="402769"/>
            <a:ext cx="3578662" cy="926672"/>
          </a:xfrm>
          <a:prstGeom prst="rect">
            <a:avLst/>
          </a:prstGeom>
        </p:spPr>
      </p:pic>
      <p:pic>
        <p:nvPicPr>
          <p:cNvPr id="9" name="Google Shape;86;p13"/>
          <p:cNvPicPr preferRelativeResize="0"/>
          <p:nvPr/>
        </p:nvPicPr>
        <p:blipFill rotWithShape="1">
          <a:blip r:embed="rId3">
            <a:alphaModFix/>
          </a:blip>
          <a:srcRect/>
          <a:stretch/>
        </p:blipFill>
        <p:spPr>
          <a:xfrm>
            <a:off x="1017431" y="376667"/>
            <a:ext cx="2833352" cy="677078"/>
          </a:xfrm>
          <a:prstGeom prst="rect">
            <a:avLst/>
          </a:prstGeom>
          <a:noFill/>
          <a:ln>
            <a:noFill/>
          </a:ln>
        </p:spPr>
      </p:pic>
    </p:spTree>
    <p:extLst>
      <p:ext uri="{BB962C8B-B14F-4D97-AF65-F5344CB8AC3E}">
        <p14:creationId xmlns:p14="http://schemas.microsoft.com/office/powerpoint/2010/main" val="262876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1624263" y="1058779"/>
            <a:ext cx="9721516" cy="5245768"/>
          </a:xfrm>
          <a:prstGeom prst="rect">
            <a:avLst/>
          </a:prstGeom>
        </p:spPr>
      </p:pic>
    </p:spTree>
    <p:extLst>
      <p:ext uri="{BB962C8B-B14F-4D97-AF65-F5344CB8AC3E}">
        <p14:creationId xmlns:p14="http://schemas.microsoft.com/office/powerpoint/2010/main" val="4234661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636295" y="927279"/>
            <a:ext cx="9117564" cy="5331853"/>
          </a:xfrm>
          <a:prstGeom prst="rect">
            <a:avLst/>
          </a:prstGeom>
        </p:spPr>
      </p:pic>
    </p:spTree>
    <p:extLst>
      <p:ext uri="{BB962C8B-B14F-4D97-AF65-F5344CB8AC3E}">
        <p14:creationId xmlns:p14="http://schemas.microsoft.com/office/powerpoint/2010/main" val="179771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CONTINUACIÓN</a:t>
            </a:r>
            <a:endParaRPr lang="es-MX" dirty="0"/>
          </a:p>
        </p:txBody>
      </p:sp>
      <p:pic>
        <p:nvPicPr>
          <p:cNvPr id="4" name="Marcador de contenido 3"/>
          <p:cNvPicPr>
            <a:picLocks noGrp="1" noChangeAspect="1"/>
          </p:cNvPicPr>
          <p:nvPr>
            <p:ph idx="1"/>
          </p:nvPr>
        </p:nvPicPr>
        <p:blipFill>
          <a:blip r:embed="rId2"/>
          <a:stretch>
            <a:fillRect/>
          </a:stretch>
        </p:blipFill>
        <p:spPr>
          <a:xfrm>
            <a:off x="2334127" y="1612232"/>
            <a:ext cx="7916778" cy="4475747"/>
          </a:xfrm>
          <a:prstGeom prst="rect">
            <a:avLst/>
          </a:prstGeom>
        </p:spPr>
      </p:pic>
    </p:spTree>
    <p:extLst>
      <p:ext uri="{BB962C8B-B14F-4D97-AF65-F5344CB8AC3E}">
        <p14:creationId xmlns:p14="http://schemas.microsoft.com/office/powerpoint/2010/main" val="859473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962526"/>
            <a:ext cx="8911687" cy="942474"/>
          </a:xfrm>
        </p:spPr>
        <p:txBody>
          <a:bodyPr/>
          <a:lstStyle/>
          <a:p>
            <a:endParaRPr lang="es-MX" dirty="0"/>
          </a:p>
        </p:txBody>
      </p:sp>
      <p:pic>
        <p:nvPicPr>
          <p:cNvPr id="4" name="Marcador de contenido 3"/>
          <p:cNvPicPr>
            <a:picLocks noGrp="1" noChangeAspect="1"/>
          </p:cNvPicPr>
          <p:nvPr>
            <p:ph idx="1"/>
          </p:nvPr>
        </p:nvPicPr>
        <p:blipFill>
          <a:blip r:embed="rId2"/>
          <a:stretch>
            <a:fillRect/>
          </a:stretch>
        </p:blipFill>
        <p:spPr>
          <a:xfrm>
            <a:off x="2092317" y="60158"/>
            <a:ext cx="8730096" cy="5125453"/>
          </a:xfrm>
          <a:prstGeom prst="rect">
            <a:avLst/>
          </a:prstGeom>
        </p:spPr>
      </p:pic>
    </p:spTree>
    <p:extLst>
      <p:ext uri="{BB962C8B-B14F-4D97-AF65-F5344CB8AC3E}">
        <p14:creationId xmlns:p14="http://schemas.microsoft.com/office/powerpoint/2010/main" val="1658220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12111" y="1264555"/>
            <a:ext cx="10597827" cy="4402149"/>
          </a:xfrm>
          <a:prstGeom prst="rect">
            <a:avLst/>
          </a:prstGeom>
        </p:spPr>
      </p:pic>
    </p:spTree>
    <p:extLst>
      <p:ext uri="{BB962C8B-B14F-4D97-AF65-F5344CB8AC3E}">
        <p14:creationId xmlns:p14="http://schemas.microsoft.com/office/powerpoint/2010/main" val="63381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46220" y="295680"/>
            <a:ext cx="2213040" cy="591363"/>
          </a:xfrm>
          <a:prstGeom prst="rect">
            <a:avLst/>
          </a:prstGeom>
        </p:spPr>
      </p:pic>
      <p:sp>
        <p:nvSpPr>
          <p:cNvPr id="2" name="Título 1"/>
          <p:cNvSpPr>
            <a:spLocks noGrp="1"/>
          </p:cNvSpPr>
          <p:nvPr>
            <p:ph type="title"/>
          </p:nvPr>
        </p:nvSpPr>
        <p:spPr>
          <a:xfrm>
            <a:off x="1481070" y="1184856"/>
            <a:ext cx="10023543" cy="716133"/>
          </a:xfrm>
        </p:spPr>
        <p:txBody>
          <a:bodyPr>
            <a:normAutofit/>
          </a:bodyPr>
          <a:lstStyle/>
          <a:p>
            <a:pPr algn="ctr"/>
            <a:r>
              <a:rPr lang="es-MX" sz="1600" dirty="0" smtClean="0"/>
              <a:t>Estructura inicial  de planeación</a:t>
            </a:r>
            <a:br>
              <a:rPr lang="es-MX" sz="1600" dirty="0" smtClean="0"/>
            </a:br>
            <a:r>
              <a:rPr lang="es-MX" sz="1600" dirty="0" smtClean="0"/>
              <a:t>Elaboración del proyecto (producto 8)</a:t>
            </a:r>
            <a:endParaRPr lang="es-MX" sz="16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070473418"/>
              </p:ext>
            </p:extLst>
          </p:nvPr>
        </p:nvGraphicFramePr>
        <p:xfrm>
          <a:off x="1491917" y="2073499"/>
          <a:ext cx="9907920" cy="4158859"/>
        </p:xfrm>
        <a:graphic>
          <a:graphicData uri="http://schemas.openxmlformats.org/drawingml/2006/table">
            <a:tbl>
              <a:tblPr>
                <a:tableStyleId>{5C22544A-7EE6-4342-B048-85BDC9FD1C3A}</a:tableStyleId>
              </a:tblPr>
              <a:tblGrid>
                <a:gridCol w="2349770"/>
                <a:gridCol w="2349770"/>
                <a:gridCol w="2350493"/>
                <a:gridCol w="2857887"/>
              </a:tblGrid>
              <a:tr h="1433420">
                <a:tc>
                  <a:txBody>
                    <a:bodyPr/>
                    <a:lstStyle/>
                    <a:p>
                      <a:pPr algn="ctr">
                        <a:lnSpc>
                          <a:spcPct val="107000"/>
                        </a:lnSpc>
                        <a:spcAft>
                          <a:spcPts val="0"/>
                        </a:spcAft>
                      </a:pPr>
                      <a:r>
                        <a:rPr lang="es-ES" sz="1100" dirty="0">
                          <a:effectLst/>
                        </a:rPr>
                        <a:t>Dar explicación</a:t>
                      </a:r>
                      <a:endParaRPr lang="es-MX" sz="1100" dirty="0">
                        <a:effectLst/>
                      </a:endParaRPr>
                    </a:p>
                    <a:p>
                      <a:pPr algn="ctr">
                        <a:lnSpc>
                          <a:spcPct val="107000"/>
                        </a:lnSpc>
                        <a:spcAft>
                          <a:spcPts val="0"/>
                        </a:spcAft>
                      </a:pPr>
                      <a:r>
                        <a:rPr lang="es-ES" sz="1100" dirty="0">
                          <a:effectLst/>
                        </a:rPr>
                        <a:t>¿Por qué algo es cómo es?</a:t>
                      </a:r>
                      <a:endParaRPr lang="es-MX" sz="1100" dirty="0">
                        <a:effectLst/>
                      </a:endParaRPr>
                    </a:p>
                    <a:p>
                      <a:pPr algn="ctr">
                        <a:lnSpc>
                          <a:spcPct val="107000"/>
                        </a:lnSpc>
                        <a:spcAft>
                          <a:spcPts val="0"/>
                        </a:spcAft>
                      </a:pPr>
                      <a:r>
                        <a:rPr lang="es-ES" sz="1100" dirty="0">
                          <a:effectLst/>
                        </a:rPr>
                        <a:t>Determinar las razones que generan el problema o la situación.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0"/>
                        </a:spcAft>
                      </a:pPr>
                      <a:r>
                        <a:rPr lang="es-ES" sz="1100" dirty="0">
                          <a:effectLst/>
                        </a:rPr>
                        <a:t>Resolver un problema</a:t>
                      </a:r>
                      <a:endParaRPr lang="es-MX" sz="1100" dirty="0">
                        <a:effectLst/>
                      </a:endParaRPr>
                    </a:p>
                    <a:p>
                      <a:pPr algn="ctr">
                        <a:lnSpc>
                          <a:spcPct val="107000"/>
                        </a:lnSpc>
                        <a:spcAft>
                          <a:spcPts val="0"/>
                        </a:spcAft>
                      </a:pPr>
                      <a:r>
                        <a:rPr lang="es-ES" sz="1100" dirty="0">
                          <a:effectLst/>
                        </a:rPr>
                        <a:t>Explicar de manera detallada cómo se puede abordar y/o solucionar el problema.</a:t>
                      </a:r>
                      <a:endParaRPr lang="es-MX" sz="1100" dirty="0">
                        <a:effectLst/>
                      </a:endParaRPr>
                    </a:p>
                    <a:p>
                      <a:pPr algn="ctr">
                        <a:lnSpc>
                          <a:spcPct val="107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0"/>
                        </a:spcAft>
                      </a:pPr>
                      <a:r>
                        <a:rPr lang="es-ES" sz="1100" dirty="0">
                          <a:effectLst/>
                        </a:rPr>
                        <a:t>Hacer más eficiente o mejorar algo</a:t>
                      </a:r>
                      <a:endParaRPr lang="es-MX" sz="1100" dirty="0">
                        <a:effectLst/>
                      </a:endParaRPr>
                    </a:p>
                    <a:p>
                      <a:pPr algn="ctr">
                        <a:lnSpc>
                          <a:spcPct val="107000"/>
                        </a:lnSpc>
                        <a:spcAft>
                          <a:spcPts val="0"/>
                        </a:spcAft>
                      </a:pPr>
                      <a:r>
                        <a:rPr lang="es-ES" sz="1100" dirty="0">
                          <a:effectLst/>
                        </a:rPr>
                        <a:t>¿De qué manera se pueden optimizar los procesos para alcanzar el objetivo propuesto?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0"/>
                        </a:spcAft>
                      </a:pPr>
                      <a:r>
                        <a:rPr lang="es-ES" sz="1100" dirty="0">
                          <a:effectLst/>
                        </a:rPr>
                        <a:t>Inventar, innovar, diseñar o crear algo nuevo</a:t>
                      </a:r>
                      <a:endParaRPr lang="es-MX" sz="1100" dirty="0">
                        <a:effectLst/>
                      </a:endParaRPr>
                    </a:p>
                    <a:p>
                      <a:pPr algn="ctr">
                        <a:lnSpc>
                          <a:spcPct val="107000"/>
                        </a:lnSpc>
                        <a:spcAft>
                          <a:spcPts val="0"/>
                        </a:spcAft>
                      </a:pPr>
                      <a:r>
                        <a:rPr lang="es-ES" sz="1100" dirty="0">
                          <a:effectLst/>
                        </a:rPr>
                        <a:t>¿Cómo podría ser diferente?</a:t>
                      </a:r>
                      <a:endParaRPr lang="es-MX" sz="1100" dirty="0">
                        <a:effectLst/>
                      </a:endParaRPr>
                    </a:p>
                    <a:p>
                      <a:pPr algn="ctr">
                        <a:lnSpc>
                          <a:spcPct val="107000"/>
                        </a:lnSpc>
                        <a:spcAft>
                          <a:spcPts val="0"/>
                        </a:spcAft>
                      </a:pPr>
                      <a:r>
                        <a:rPr lang="es-ES" sz="1100" dirty="0">
                          <a:effectLst/>
                        </a:rPr>
                        <a:t>¿Qué nuevo producto o propuesta puedo hacer?</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r>
              <a:tr h="2725439">
                <a:tc>
                  <a:txBody>
                    <a:bodyPr/>
                    <a:lstStyle/>
                    <a:p>
                      <a:pPr>
                        <a:lnSpc>
                          <a:spcPct val="107000"/>
                        </a:lnSpc>
                        <a:spcAft>
                          <a:spcPts val="0"/>
                        </a:spcAft>
                      </a:pPr>
                      <a:r>
                        <a:rPr lang="es-ES" sz="1100" dirty="0">
                          <a:effectLst/>
                        </a:rPr>
                        <a:t>¿Cómo lograr hacer un perfume natural y artesanal que cumpla con las características físico químicas, que genere una serie de sensaciones, y emociones así como recuerdos al diseñarlo en 3d?</a:t>
                      </a:r>
                      <a:endParaRPr lang="es-MX" sz="1100" dirty="0">
                        <a:effectLst/>
                      </a:endParaRPr>
                    </a:p>
                    <a:p>
                      <a:pPr>
                        <a:lnSpc>
                          <a:spcPct val="107000"/>
                        </a:lnSpc>
                        <a:spcAft>
                          <a:spcPts val="0"/>
                        </a:spcAft>
                      </a:pPr>
                      <a:r>
                        <a:rPr lang="es-ES" sz="1100" dirty="0">
                          <a:effectLst/>
                        </a:rPr>
                        <a:t> </a:t>
                      </a:r>
                      <a:endParaRPr lang="es-MX" sz="1100" dirty="0">
                        <a:effectLst/>
                      </a:endParaRPr>
                    </a:p>
                    <a:p>
                      <a:pPr>
                        <a:lnSpc>
                          <a:spcPct val="107000"/>
                        </a:lnSpc>
                        <a:spcAft>
                          <a:spcPts val="0"/>
                        </a:spcAft>
                      </a:pPr>
                      <a:r>
                        <a:rPr lang="es-ES" sz="1100" dirty="0">
                          <a:effectLst/>
                        </a:rPr>
                        <a:t> </a:t>
                      </a:r>
                      <a:endParaRPr lang="es-MX" sz="1100" dirty="0">
                        <a:effectLst/>
                      </a:endParaRPr>
                    </a:p>
                    <a:p>
                      <a:pPr>
                        <a:lnSpc>
                          <a:spcPct val="107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0"/>
                        </a:spcAft>
                      </a:pPr>
                      <a:r>
                        <a:rPr lang="es-ES" sz="1100" dirty="0">
                          <a:effectLst/>
                        </a:rPr>
                        <a:t>¿Cómo lograr hacer un perfume natural y artesanal que cumpla con las características físico químicas, que genere una serie de sensaciones, y emociones así como recuerdos al diseñarlo en 3d?</a:t>
                      </a:r>
                      <a:endParaRPr lang="es-MX" sz="1100" dirty="0">
                        <a:effectLst/>
                      </a:endParaRPr>
                    </a:p>
                    <a:p>
                      <a:pPr>
                        <a:lnSpc>
                          <a:spcPct val="107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0"/>
                        </a:spcAft>
                      </a:pPr>
                      <a:r>
                        <a:rPr lang="es-ES" sz="1100" dirty="0">
                          <a:effectLst/>
                        </a:rPr>
                        <a:t>¿Cómo lograr hacer un perfume natural y artesanal que cumpla con las características físico químicas, que genere una serie de sensaciones, y emociones así como recuerdos al diseñarlo en 3d?</a:t>
                      </a:r>
                      <a:endParaRPr lang="es-MX" sz="1100" dirty="0">
                        <a:effectLst/>
                      </a:endParaRPr>
                    </a:p>
                    <a:p>
                      <a:pPr>
                        <a:lnSpc>
                          <a:spcPct val="107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0"/>
                        </a:spcAft>
                      </a:pPr>
                      <a:r>
                        <a:rPr lang="es-ES" sz="1100" dirty="0">
                          <a:effectLst/>
                        </a:rPr>
                        <a:t> </a:t>
                      </a:r>
                      <a:endParaRPr lang="es-MX" sz="1100" dirty="0">
                        <a:effectLst/>
                      </a:endParaRPr>
                    </a:p>
                    <a:p>
                      <a:pPr>
                        <a:lnSpc>
                          <a:spcPct val="107000"/>
                        </a:lnSpc>
                        <a:spcAft>
                          <a:spcPts val="0"/>
                        </a:spcAft>
                      </a:pPr>
                      <a:r>
                        <a:rPr lang="es-ES" sz="1100" dirty="0">
                          <a:effectLst/>
                        </a:rPr>
                        <a:t>¿Cómo lograr hacer un perfume natural y artesanal que cumpla con las características físico químicas, que genere una serie de sensaciones, y emociones así como recuerdos al diseñarlo en 3d?</a:t>
                      </a:r>
                      <a:endParaRPr lang="es-MX" sz="1100" dirty="0">
                        <a:effectLst/>
                      </a:endParaRPr>
                    </a:p>
                    <a:p>
                      <a:pPr>
                        <a:lnSpc>
                          <a:spcPct val="107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r>
            </a:tbl>
          </a:graphicData>
        </a:graphic>
      </p:graphicFrame>
      <p:pic>
        <p:nvPicPr>
          <p:cNvPr id="4" name="Imagen 3"/>
          <p:cNvPicPr>
            <a:picLocks noChangeAspect="1"/>
          </p:cNvPicPr>
          <p:nvPr/>
        </p:nvPicPr>
        <p:blipFill>
          <a:blip r:embed="rId3"/>
          <a:stretch>
            <a:fillRect/>
          </a:stretch>
        </p:blipFill>
        <p:spPr>
          <a:xfrm>
            <a:off x="8157452" y="124978"/>
            <a:ext cx="3578662" cy="932769"/>
          </a:xfrm>
          <a:prstGeom prst="rect">
            <a:avLst/>
          </a:prstGeom>
        </p:spPr>
      </p:pic>
      <p:sp>
        <p:nvSpPr>
          <p:cNvPr id="7" name="Rectángulo 6"/>
          <p:cNvSpPr/>
          <p:nvPr/>
        </p:nvSpPr>
        <p:spPr>
          <a:xfrm>
            <a:off x="1854559" y="1184856"/>
            <a:ext cx="1504702" cy="4121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5.1(8)</a:t>
            </a:r>
            <a:endParaRPr lang="es-MX" dirty="0"/>
          </a:p>
        </p:txBody>
      </p:sp>
    </p:spTree>
    <p:extLst>
      <p:ext uri="{BB962C8B-B14F-4D97-AF65-F5344CB8AC3E}">
        <p14:creationId xmlns:p14="http://schemas.microsoft.com/office/powerpoint/2010/main" val="2156821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702926526"/>
              </p:ext>
            </p:extLst>
          </p:nvPr>
        </p:nvGraphicFramePr>
        <p:xfrm>
          <a:off x="1816768" y="673768"/>
          <a:ext cx="8218483" cy="5213391"/>
        </p:xfrm>
        <a:graphic>
          <a:graphicData uri="http://schemas.openxmlformats.org/drawingml/2006/table">
            <a:tbl>
              <a:tblPr>
                <a:tableStyleId>{5C22544A-7EE6-4342-B048-85BDC9FD1C3A}</a:tableStyleId>
              </a:tblPr>
              <a:tblGrid>
                <a:gridCol w="2645763"/>
                <a:gridCol w="2799142"/>
                <a:gridCol w="2773578"/>
              </a:tblGrid>
              <a:tr h="2415851">
                <a:tc>
                  <a:txBody>
                    <a:bodyPr/>
                    <a:lstStyle/>
                    <a:p>
                      <a:pPr>
                        <a:lnSpc>
                          <a:spcPct val="115000"/>
                        </a:lnSpc>
                        <a:spcAft>
                          <a:spcPts val="0"/>
                        </a:spcAft>
                      </a:pPr>
                      <a:r>
                        <a:rPr lang="es-ES" sz="800" dirty="0">
                          <a:effectLst/>
                        </a:rPr>
                        <a:t>2. Conceptos clave,</a:t>
                      </a:r>
                      <a:endParaRPr lang="es-MX" sz="800" dirty="0">
                        <a:effectLst/>
                      </a:endParaRPr>
                    </a:p>
                    <a:p>
                      <a:pPr>
                        <a:lnSpc>
                          <a:spcPct val="115000"/>
                        </a:lnSpc>
                        <a:spcAft>
                          <a:spcPts val="0"/>
                        </a:spcAft>
                      </a:pPr>
                      <a:r>
                        <a:rPr lang="es-ES" sz="800" dirty="0">
                          <a:effectLst/>
                        </a:rPr>
                        <a:t>     Trascendentales.</a:t>
                      </a:r>
                      <a:endParaRPr lang="es-MX" sz="800" dirty="0">
                        <a:effectLst/>
                      </a:endParaRPr>
                    </a:p>
                    <a:p>
                      <a:pPr marL="176530">
                        <a:lnSpc>
                          <a:spcPct val="115000"/>
                        </a:lnSpc>
                        <a:spcAft>
                          <a:spcPts val="0"/>
                        </a:spcAft>
                      </a:pPr>
                      <a:r>
                        <a:rPr lang="es-ES" sz="800" dirty="0">
                          <a:effectLst/>
                        </a:rPr>
                        <a:t>Conceptos básicos que surgen  del proyecto,  permiten la comprensión del mismo y  pueden ser transferibles a otros ámbitos.</a:t>
                      </a:r>
                      <a:endParaRPr lang="es-MX" sz="800" dirty="0">
                        <a:effectLst/>
                      </a:endParaRPr>
                    </a:p>
                    <a:p>
                      <a:pPr marL="176530">
                        <a:lnSpc>
                          <a:spcPct val="115000"/>
                        </a:lnSpc>
                        <a:spcAft>
                          <a:spcPts val="0"/>
                        </a:spcAft>
                      </a:pPr>
                      <a:r>
                        <a:rPr lang="es-ES" sz="800" dirty="0">
                          <a:effectLst/>
                        </a:rPr>
                        <a:t>Se consideran parte de un  Glosario.</a:t>
                      </a:r>
                      <a:endParaRPr lang="es-MX" sz="800" dirty="0">
                        <a:effectLst/>
                      </a:endParaRPr>
                    </a:p>
                    <a:p>
                      <a:pPr algn="just">
                        <a:lnSpc>
                          <a:spcPct val="115000"/>
                        </a:lnSpc>
                        <a:spcAft>
                          <a:spcPts val="0"/>
                        </a:spcAft>
                      </a:pPr>
                      <a:r>
                        <a:rPr lang="es-ES" sz="800" dirty="0">
                          <a:effectLst/>
                        </a:rPr>
                        <a:t>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556" marR="45556" marT="45556" marB="45556"/>
                </a:tc>
                <a:tc>
                  <a:txBody>
                    <a:bodyPr/>
                    <a:lstStyle/>
                    <a:p>
                      <a:pPr>
                        <a:lnSpc>
                          <a:spcPct val="115000"/>
                        </a:lnSpc>
                        <a:spcAft>
                          <a:spcPts val="0"/>
                        </a:spcAft>
                      </a:pPr>
                      <a:r>
                        <a:rPr lang="es-ES" sz="800" dirty="0">
                          <a:effectLst/>
                        </a:rPr>
                        <a:t>Mezclas</a:t>
                      </a:r>
                      <a:endParaRPr lang="es-MX" sz="800" dirty="0">
                        <a:effectLst/>
                      </a:endParaRPr>
                    </a:p>
                    <a:p>
                      <a:pPr>
                        <a:lnSpc>
                          <a:spcPct val="115000"/>
                        </a:lnSpc>
                        <a:spcAft>
                          <a:spcPts val="0"/>
                        </a:spcAft>
                      </a:pPr>
                      <a:r>
                        <a:rPr lang="es-ES" sz="800" dirty="0">
                          <a:effectLst/>
                        </a:rPr>
                        <a:t>Tipos de mezclas homogénea y heterogénea</a:t>
                      </a:r>
                      <a:endParaRPr lang="es-MX" sz="800" dirty="0">
                        <a:effectLst/>
                      </a:endParaRPr>
                    </a:p>
                    <a:p>
                      <a:pPr>
                        <a:lnSpc>
                          <a:spcPct val="115000"/>
                        </a:lnSpc>
                        <a:spcAft>
                          <a:spcPts val="0"/>
                        </a:spcAft>
                      </a:pPr>
                      <a:r>
                        <a:rPr lang="es-ES" sz="800" dirty="0">
                          <a:effectLst/>
                        </a:rPr>
                        <a:t>Compuestos</a:t>
                      </a:r>
                      <a:endParaRPr lang="es-MX" sz="800" dirty="0">
                        <a:effectLst/>
                      </a:endParaRPr>
                    </a:p>
                    <a:p>
                      <a:pPr>
                        <a:lnSpc>
                          <a:spcPct val="115000"/>
                        </a:lnSpc>
                        <a:spcAft>
                          <a:spcPts val="0"/>
                        </a:spcAft>
                      </a:pPr>
                      <a:r>
                        <a:rPr lang="es-ES" sz="800" dirty="0">
                          <a:effectLst/>
                        </a:rPr>
                        <a:t>Métodos  de separación de mezclas</a:t>
                      </a:r>
                      <a:endParaRPr lang="es-MX" sz="800" dirty="0">
                        <a:effectLst/>
                      </a:endParaRPr>
                    </a:p>
                    <a:p>
                      <a:pPr>
                        <a:lnSpc>
                          <a:spcPct val="115000"/>
                        </a:lnSpc>
                        <a:spcAft>
                          <a:spcPts val="0"/>
                        </a:spcAft>
                      </a:pPr>
                      <a:r>
                        <a:rPr lang="es-ES" sz="800" dirty="0">
                          <a:effectLst/>
                        </a:rPr>
                        <a:t>Métodos de extracción</a:t>
                      </a:r>
                      <a:endParaRPr lang="es-MX" sz="800" dirty="0">
                        <a:effectLst/>
                      </a:endParaRPr>
                    </a:p>
                    <a:p>
                      <a:pPr>
                        <a:lnSpc>
                          <a:spcPct val="115000"/>
                        </a:lnSpc>
                        <a:spcAft>
                          <a:spcPts val="0"/>
                        </a:spcAft>
                      </a:pPr>
                      <a:r>
                        <a:rPr lang="es-ES" sz="800" dirty="0">
                          <a:effectLst/>
                        </a:rPr>
                        <a:t>Soluto  y solvente</a:t>
                      </a:r>
                      <a:endParaRPr lang="es-MX" sz="800" dirty="0">
                        <a:effectLst/>
                      </a:endParaRPr>
                    </a:p>
                    <a:p>
                      <a:pPr>
                        <a:lnSpc>
                          <a:spcPct val="115000"/>
                        </a:lnSpc>
                        <a:spcAft>
                          <a:spcPts val="0"/>
                        </a:spcAft>
                      </a:pPr>
                      <a:r>
                        <a:rPr lang="es-ES" sz="800" dirty="0">
                          <a:effectLst/>
                        </a:rPr>
                        <a:t>% en masa y % en volumen</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556" marR="45556" marT="45556" marB="45556"/>
                </a:tc>
                <a:tc>
                  <a:txBody>
                    <a:bodyPr/>
                    <a:lstStyle/>
                    <a:p>
                      <a:pPr>
                        <a:lnSpc>
                          <a:spcPct val="115000"/>
                        </a:lnSpc>
                        <a:spcAft>
                          <a:spcPts val="0"/>
                        </a:spcAft>
                      </a:pPr>
                      <a:r>
                        <a:rPr lang="es-ES" sz="800" dirty="0">
                          <a:effectLst/>
                        </a:rPr>
                        <a:t>Aspectos  socio psicológicos en el consumidor.</a:t>
                      </a:r>
                      <a:endParaRPr lang="es-MX" sz="800" dirty="0">
                        <a:effectLst/>
                      </a:endParaRPr>
                    </a:p>
                    <a:p>
                      <a:pPr>
                        <a:lnSpc>
                          <a:spcPct val="115000"/>
                        </a:lnSpc>
                        <a:spcAft>
                          <a:spcPts val="0"/>
                        </a:spcAft>
                      </a:pPr>
                      <a:r>
                        <a:rPr lang="es-ES" sz="800" dirty="0">
                          <a:effectLst/>
                        </a:rPr>
                        <a:t>Recuerdos, sensaciones en el sistema nervioso.</a:t>
                      </a:r>
                      <a:endParaRPr lang="es-MX" sz="800" dirty="0">
                        <a:effectLst/>
                      </a:endParaRPr>
                    </a:p>
                    <a:p>
                      <a:pPr>
                        <a:lnSpc>
                          <a:spcPct val="115000"/>
                        </a:lnSpc>
                        <a:spcAft>
                          <a:spcPts val="0"/>
                        </a:spcAft>
                      </a:pPr>
                      <a:r>
                        <a:rPr lang="es-MX" sz="800" dirty="0">
                          <a:effectLst/>
                        </a:rPr>
                        <a:t>Desarrollo cognitivo, psicosocial, socio afectivo, entre otros)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556" marR="45556" marT="45556" marB="45556"/>
                </a:tc>
              </a:tr>
              <a:tr h="2797540">
                <a:tc>
                  <a:txBody>
                    <a:bodyPr/>
                    <a:lstStyle/>
                    <a:p>
                      <a:pPr marL="342900" lvl="0" indent="-342900">
                        <a:lnSpc>
                          <a:spcPct val="115000"/>
                        </a:lnSpc>
                        <a:spcAft>
                          <a:spcPts val="0"/>
                        </a:spcAft>
                        <a:buFont typeface="+mj-lt"/>
                        <a:buAutoNum type="arabicPeriod" startAt="3"/>
                      </a:pPr>
                      <a:r>
                        <a:rPr lang="es-ES" sz="800" dirty="0">
                          <a:effectLst/>
                        </a:rPr>
                        <a:t>Objetivos o propósitos</a:t>
                      </a:r>
                      <a:endParaRPr lang="es-MX" sz="800" dirty="0">
                        <a:effectLst/>
                      </a:endParaRPr>
                    </a:p>
                    <a:p>
                      <a:pPr marL="180340">
                        <a:lnSpc>
                          <a:spcPct val="115000"/>
                        </a:lnSpc>
                        <a:spcAft>
                          <a:spcPts val="0"/>
                        </a:spcAft>
                      </a:pPr>
                      <a:r>
                        <a:rPr lang="es-ES" sz="800" dirty="0">
                          <a:effectLst/>
                        </a:rPr>
                        <a:t>a alcanzar. </a:t>
                      </a:r>
                      <a:endParaRPr lang="es-MX" sz="800" dirty="0">
                        <a:effectLst/>
                      </a:endParaRPr>
                    </a:p>
                    <a:p>
                      <a:pPr algn="just">
                        <a:lnSpc>
                          <a:spcPct val="115000"/>
                        </a:lnSpc>
                        <a:spcAft>
                          <a:spcPts val="0"/>
                        </a:spcAft>
                      </a:pPr>
                      <a:r>
                        <a:rPr lang="es-ES" sz="800" dirty="0">
                          <a:effectLst/>
                        </a:rPr>
                        <a:t>   </a:t>
                      </a:r>
                      <a:endParaRPr lang="es-MX" sz="800" dirty="0">
                        <a:effectLst/>
                      </a:endParaRPr>
                    </a:p>
                    <a:p>
                      <a:pPr algn="just">
                        <a:lnSpc>
                          <a:spcPct val="115000"/>
                        </a:lnSpc>
                        <a:spcAft>
                          <a:spcPts val="0"/>
                        </a:spcAft>
                      </a:pPr>
                      <a:r>
                        <a:rPr lang="es-ES" sz="800" dirty="0">
                          <a:effectLst/>
                        </a:rPr>
                        <a:t> </a:t>
                      </a:r>
                      <a:endParaRPr lang="es-MX" sz="800" dirty="0">
                        <a:effectLst/>
                      </a:endParaRPr>
                    </a:p>
                    <a:p>
                      <a:pPr algn="just">
                        <a:lnSpc>
                          <a:spcPct val="115000"/>
                        </a:lnSpc>
                        <a:spcAft>
                          <a:spcPts val="0"/>
                        </a:spcAft>
                      </a:pPr>
                      <a:r>
                        <a:rPr lang="es-ES" sz="800" dirty="0">
                          <a:effectLst/>
                        </a:rPr>
                        <a:t>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556" marR="45556" marT="45556" marB="45556"/>
                </a:tc>
                <a:tc>
                  <a:txBody>
                    <a:bodyPr/>
                    <a:lstStyle/>
                    <a:p>
                      <a:pPr>
                        <a:lnSpc>
                          <a:spcPct val="115000"/>
                        </a:lnSpc>
                        <a:spcAft>
                          <a:spcPts val="0"/>
                        </a:spcAft>
                      </a:pPr>
                      <a:r>
                        <a:rPr lang="es-ES" sz="800" dirty="0">
                          <a:effectLst/>
                        </a:rPr>
                        <a:t> </a:t>
                      </a:r>
                      <a:endParaRPr lang="es-MX" sz="800" dirty="0">
                        <a:effectLst/>
                      </a:endParaRPr>
                    </a:p>
                    <a:p>
                      <a:pPr>
                        <a:lnSpc>
                          <a:spcPct val="115000"/>
                        </a:lnSpc>
                        <a:spcAft>
                          <a:spcPts val="0"/>
                        </a:spcAft>
                      </a:pPr>
                      <a:r>
                        <a:rPr lang="es-ES" sz="800" dirty="0">
                          <a:effectLst/>
                        </a:rPr>
                        <a:t>Elaborar un perfume artesanal y natural , basando las ideas principales en la industria química.</a:t>
                      </a:r>
                      <a:endParaRPr lang="es-MX" sz="800" dirty="0">
                        <a:effectLst/>
                      </a:endParaRPr>
                    </a:p>
                    <a:p>
                      <a:pPr>
                        <a:lnSpc>
                          <a:spcPct val="115000"/>
                        </a:lnSpc>
                        <a:spcAft>
                          <a:spcPts val="0"/>
                        </a:spcAft>
                      </a:pPr>
                      <a:r>
                        <a:rPr lang="es-ES" sz="800" dirty="0">
                          <a:effectLst/>
                        </a:rPr>
                        <a:t>Conocer y relacionar las propiedades fisicoquímicas en la elaboración de un producto aromático de uso cotidiano.</a:t>
                      </a:r>
                      <a:endParaRPr lang="es-MX" sz="800" dirty="0">
                        <a:effectLst/>
                      </a:endParaRPr>
                    </a:p>
                    <a:p>
                      <a:pPr>
                        <a:lnSpc>
                          <a:spcPct val="115000"/>
                        </a:lnSpc>
                        <a:spcAft>
                          <a:spcPts val="0"/>
                        </a:spcAft>
                      </a:pPr>
                      <a:r>
                        <a:rPr lang="es-ES" sz="800" dirty="0">
                          <a:effectLst/>
                        </a:rPr>
                        <a:t> </a:t>
                      </a:r>
                      <a:endParaRPr lang="es-MX" sz="800" dirty="0">
                        <a:effectLst/>
                      </a:endParaRPr>
                    </a:p>
                    <a:p>
                      <a:pPr>
                        <a:lnSpc>
                          <a:spcPct val="115000"/>
                        </a:lnSpc>
                        <a:spcAft>
                          <a:spcPts val="0"/>
                        </a:spcAft>
                      </a:pPr>
                      <a:r>
                        <a:rPr lang="es-ES" sz="800" dirty="0">
                          <a:effectLst/>
                        </a:rPr>
                        <a:t> </a:t>
                      </a:r>
                      <a:endParaRPr lang="es-MX" sz="800" dirty="0">
                        <a:effectLst/>
                      </a:endParaRPr>
                    </a:p>
                    <a:p>
                      <a:pPr>
                        <a:lnSpc>
                          <a:spcPct val="115000"/>
                        </a:lnSpc>
                        <a:spcAft>
                          <a:spcPts val="0"/>
                        </a:spcAft>
                      </a:pPr>
                      <a:r>
                        <a:rPr lang="es-ES" sz="800" dirty="0">
                          <a:effectLst/>
                        </a:rPr>
                        <a:t>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556" marR="45556" marT="45556" marB="45556"/>
                </a:tc>
                <a:tc>
                  <a:txBody>
                    <a:bodyPr/>
                    <a:lstStyle/>
                    <a:p>
                      <a:pPr>
                        <a:lnSpc>
                          <a:spcPct val="107000"/>
                        </a:lnSpc>
                        <a:spcAft>
                          <a:spcPts val="800"/>
                        </a:spcAft>
                      </a:pPr>
                      <a:r>
                        <a:rPr lang="es-MX" sz="800" dirty="0">
                          <a:effectLst/>
                        </a:rPr>
                        <a:t>Comprender y analizar diferentes tipos de aspectos que intervienen en las percepciones emocionales, y psicológicas</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556" marR="45556" marT="45556" marB="45556"/>
                </a:tc>
              </a:tr>
            </a:tbl>
          </a:graphicData>
        </a:graphic>
      </p:graphicFrame>
    </p:spTree>
    <p:extLst>
      <p:ext uri="{BB962C8B-B14F-4D97-AF65-F5344CB8AC3E}">
        <p14:creationId xmlns:p14="http://schemas.microsoft.com/office/powerpoint/2010/main" val="2344307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562634252"/>
              </p:ext>
            </p:extLst>
          </p:nvPr>
        </p:nvGraphicFramePr>
        <p:xfrm>
          <a:off x="1696453" y="1407694"/>
          <a:ext cx="9160601" cy="4704347"/>
        </p:xfrm>
        <a:graphic>
          <a:graphicData uri="http://schemas.openxmlformats.org/drawingml/2006/table">
            <a:tbl>
              <a:tblPr>
                <a:tableStyleId>{5C22544A-7EE6-4342-B048-85BDC9FD1C3A}</a:tableStyleId>
              </a:tblPr>
              <a:tblGrid>
                <a:gridCol w="2949059"/>
                <a:gridCol w="3120017"/>
                <a:gridCol w="3091525"/>
              </a:tblGrid>
              <a:tr h="2831421">
                <a:tc>
                  <a:txBody>
                    <a:bodyPr/>
                    <a:lstStyle/>
                    <a:p>
                      <a:pPr>
                        <a:lnSpc>
                          <a:spcPct val="115000"/>
                        </a:lnSpc>
                        <a:spcAft>
                          <a:spcPts val="0"/>
                        </a:spcAft>
                      </a:pPr>
                      <a:r>
                        <a:rPr lang="es-ES" sz="1100" dirty="0">
                          <a:effectLst/>
                        </a:rPr>
                        <a:t>4. Evaluación.</a:t>
                      </a:r>
                      <a:endParaRPr lang="es-MX" sz="1100" dirty="0">
                        <a:effectLst/>
                      </a:endParaRPr>
                    </a:p>
                    <a:p>
                      <a:pPr>
                        <a:lnSpc>
                          <a:spcPct val="115000"/>
                        </a:lnSpc>
                        <a:spcAft>
                          <a:spcPts val="0"/>
                        </a:spcAft>
                      </a:pPr>
                      <a:r>
                        <a:rPr lang="es-ES" sz="1100" dirty="0">
                          <a:effectLst/>
                        </a:rPr>
                        <a:t>    Productos /evidencias</a:t>
                      </a:r>
                      <a:endParaRPr lang="es-MX" sz="1100" dirty="0">
                        <a:effectLst/>
                      </a:endParaRPr>
                    </a:p>
                    <a:p>
                      <a:pPr>
                        <a:lnSpc>
                          <a:spcPct val="115000"/>
                        </a:lnSpc>
                        <a:spcAft>
                          <a:spcPts val="0"/>
                        </a:spcAft>
                      </a:pPr>
                      <a:r>
                        <a:rPr lang="es-ES" sz="1100" dirty="0">
                          <a:effectLst/>
                        </a:rPr>
                        <a:t>    de aprendizaje para </a:t>
                      </a:r>
                      <a:endParaRPr lang="es-MX" sz="1100" dirty="0">
                        <a:effectLst/>
                      </a:endParaRPr>
                    </a:p>
                    <a:p>
                      <a:pPr>
                        <a:lnSpc>
                          <a:spcPct val="115000"/>
                        </a:lnSpc>
                        <a:spcAft>
                          <a:spcPts val="0"/>
                        </a:spcAft>
                      </a:pPr>
                      <a:r>
                        <a:rPr lang="es-ES" sz="1100" dirty="0">
                          <a:effectLst/>
                        </a:rPr>
                        <a:t>    demostrar el</a:t>
                      </a:r>
                      <a:endParaRPr lang="es-MX" sz="1100" dirty="0">
                        <a:effectLst/>
                      </a:endParaRPr>
                    </a:p>
                    <a:p>
                      <a:pPr>
                        <a:lnSpc>
                          <a:spcPct val="115000"/>
                        </a:lnSpc>
                        <a:spcAft>
                          <a:spcPts val="0"/>
                        </a:spcAft>
                      </a:pPr>
                      <a:r>
                        <a:rPr lang="es-ES" sz="1100" dirty="0">
                          <a:effectLst/>
                        </a:rPr>
                        <a:t>    avance del  proceso  y </a:t>
                      </a:r>
                      <a:endParaRPr lang="es-MX" sz="1100" dirty="0">
                        <a:effectLst/>
                      </a:endParaRPr>
                    </a:p>
                    <a:p>
                      <a:pPr>
                        <a:lnSpc>
                          <a:spcPct val="115000"/>
                        </a:lnSpc>
                        <a:spcAft>
                          <a:spcPts val="0"/>
                        </a:spcAft>
                      </a:pPr>
                      <a:r>
                        <a:rPr lang="es-ES" sz="1100" dirty="0">
                          <a:effectLst/>
                        </a:rPr>
                        <a:t>    el logro del  objetivo</a:t>
                      </a:r>
                      <a:endParaRPr lang="es-MX" sz="1100" dirty="0">
                        <a:effectLst/>
                      </a:endParaRPr>
                    </a:p>
                    <a:p>
                      <a:pPr>
                        <a:lnSpc>
                          <a:spcPct val="115000"/>
                        </a:lnSpc>
                        <a:spcAft>
                          <a:spcPts val="0"/>
                        </a:spcAft>
                      </a:pPr>
                      <a:r>
                        <a:rPr lang="es-ES" sz="1100" dirty="0">
                          <a:effectLst/>
                        </a:rPr>
                        <a:t>    propuesto.</a:t>
                      </a:r>
                      <a:endParaRPr lang="es-MX" sz="1100" dirty="0">
                        <a:effectLst/>
                      </a:endParaRPr>
                    </a:p>
                    <a:p>
                      <a:pPr>
                        <a:lnSpc>
                          <a:spcPct val="115000"/>
                        </a:lnSpc>
                        <a:spcAft>
                          <a:spcPts val="0"/>
                        </a:spcAft>
                        <a:tabLst>
                          <a:tab pos="1844675" algn="r"/>
                        </a:tabLs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15000"/>
                        </a:lnSpc>
                        <a:spcAft>
                          <a:spcPts val="0"/>
                        </a:spcAft>
                      </a:pPr>
                      <a:r>
                        <a:rPr lang="es-ES" sz="1100">
                          <a:effectLst/>
                        </a:rPr>
                        <a:t>Rúbricas</a:t>
                      </a:r>
                      <a:endParaRPr lang="es-MX" sz="1100">
                        <a:effectLst/>
                      </a:endParaRPr>
                    </a:p>
                    <a:p>
                      <a:pPr>
                        <a:lnSpc>
                          <a:spcPct val="115000"/>
                        </a:lnSpc>
                        <a:spcAft>
                          <a:spcPts val="0"/>
                        </a:spcAft>
                      </a:pPr>
                      <a:r>
                        <a:rPr lang="es-ES" sz="1100">
                          <a:effectLst/>
                        </a:rPr>
                        <a:t>Listas de cotejo</a:t>
                      </a:r>
                      <a:endParaRPr lang="es-MX" sz="1100">
                        <a:effectLst/>
                      </a:endParaRPr>
                    </a:p>
                    <a:p>
                      <a:pPr>
                        <a:lnSpc>
                          <a:spcPct val="115000"/>
                        </a:lnSpc>
                        <a:spcAft>
                          <a:spcPts val="0"/>
                        </a:spcAft>
                      </a:pPr>
                      <a:r>
                        <a:rPr lang="es-ES" sz="1100">
                          <a:effectLst/>
                        </a:rPr>
                        <a:t>Diseño Experimental</a:t>
                      </a:r>
                      <a:endParaRPr lang="es-MX" sz="1100">
                        <a:effectLst/>
                      </a:endParaRPr>
                    </a:p>
                    <a:p>
                      <a:pPr>
                        <a:lnSpc>
                          <a:spcPct val="115000"/>
                        </a:lnSpc>
                        <a:spcAft>
                          <a:spcPts val="0"/>
                        </a:spcAft>
                      </a:pPr>
                      <a:r>
                        <a:rPr lang="es-ES" sz="1100">
                          <a:effectLst/>
                        </a:rPr>
                        <a:t>Elaboración de un perfume  artesanal y natural en el laboratorio escolar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15000"/>
                        </a:lnSpc>
                        <a:spcAft>
                          <a:spcPts val="0"/>
                        </a:spcAft>
                      </a:pPr>
                      <a:r>
                        <a:rPr lang="es-ES" sz="1100" dirty="0">
                          <a:effectLst/>
                        </a:rPr>
                        <a:t>Entrevistas</a:t>
                      </a:r>
                      <a:endParaRPr lang="es-MX" sz="1100" dirty="0">
                        <a:effectLst/>
                      </a:endParaRPr>
                    </a:p>
                    <a:p>
                      <a:pPr>
                        <a:lnSpc>
                          <a:spcPct val="115000"/>
                        </a:lnSpc>
                        <a:spcAft>
                          <a:spcPts val="0"/>
                        </a:spcAft>
                      </a:pPr>
                      <a:r>
                        <a:rPr lang="es-ES" sz="1100" dirty="0">
                          <a:effectLst/>
                        </a:rPr>
                        <a:t>Listas de cotejas</a:t>
                      </a:r>
                      <a:endParaRPr lang="es-MX" sz="1100" dirty="0">
                        <a:effectLst/>
                      </a:endParaRPr>
                    </a:p>
                    <a:p>
                      <a:pPr>
                        <a:lnSpc>
                          <a:spcPct val="115000"/>
                        </a:lnSpc>
                        <a:spcAft>
                          <a:spcPts val="0"/>
                        </a:spcAft>
                      </a:pPr>
                      <a:r>
                        <a:rPr lang="es-ES" sz="1100" dirty="0">
                          <a:effectLst/>
                        </a:rPr>
                        <a:t>Rúbrica de evaluación de percepciones acerca de los aromas favoritos del consumidor</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r>
              <a:tr h="1872926">
                <a:tc>
                  <a:txBody>
                    <a:bodyPr/>
                    <a:lstStyle/>
                    <a:p>
                      <a:pPr>
                        <a:lnSpc>
                          <a:spcPct val="115000"/>
                        </a:lnSpc>
                        <a:spcAft>
                          <a:spcPts val="0"/>
                        </a:spcAft>
                      </a:pPr>
                      <a:r>
                        <a:rPr lang="es-ES" sz="1100">
                          <a:effectLst/>
                        </a:rPr>
                        <a:t>5. Tipos </a:t>
                      </a:r>
                      <a:r>
                        <a:rPr lang="es-ES" sz="1200">
                          <a:effectLst/>
                        </a:rPr>
                        <a:t>y</a:t>
                      </a:r>
                      <a:r>
                        <a:rPr lang="es-ES" sz="1100">
                          <a:effectLst/>
                        </a:rPr>
                        <a:t> herramientas de </a:t>
                      </a:r>
                      <a:endParaRPr lang="es-MX" sz="1100">
                        <a:effectLst/>
                      </a:endParaRPr>
                    </a:p>
                    <a:p>
                      <a:pPr>
                        <a:lnSpc>
                          <a:spcPct val="115000"/>
                        </a:lnSpc>
                        <a:spcAft>
                          <a:spcPts val="0"/>
                        </a:spcAft>
                      </a:pPr>
                      <a:r>
                        <a:rPr lang="es-ES" sz="1100">
                          <a:effectLst/>
                        </a:rPr>
                        <a:t>    evaluación.</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800"/>
                        </a:spcAft>
                      </a:pPr>
                      <a:r>
                        <a:rPr lang="es-MX" sz="1100">
                          <a:effectLst/>
                        </a:rPr>
                        <a:t>Cualitativa, cuantitativa (lista de cotejo) </a:t>
                      </a:r>
                    </a:p>
                    <a:p>
                      <a:pPr>
                        <a:lnSpc>
                          <a:spcPct val="107000"/>
                        </a:lnSpc>
                        <a:spcAft>
                          <a:spcPts val="800"/>
                        </a:spcAft>
                      </a:pPr>
                      <a:r>
                        <a:rPr lang="es-MX" sz="1100">
                          <a:effectLst/>
                        </a:rPr>
                        <a:t> </a:t>
                      </a:r>
                    </a:p>
                    <a:p>
                      <a:pPr>
                        <a:lnSpc>
                          <a:spcPct val="115000"/>
                        </a:lnSpc>
                        <a:spcAft>
                          <a:spcPts val="0"/>
                        </a:spcAft>
                      </a:pPr>
                      <a:r>
                        <a:rPr lang="es-E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800"/>
                        </a:spcAft>
                      </a:pPr>
                      <a:r>
                        <a:rPr lang="es-MX" sz="1100" dirty="0">
                          <a:effectLst/>
                        </a:rPr>
                        <a:t>Cualitativa, cuantitativa (lista de cotejo) </a:t>
                      </a:r>
                    </a:p>
                    <a:p>
                      <a:pPr>
                        <a:lnSpc>
                          <a:spcPct val="115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r>
            </a:tbl>
          </a:graphicData>
        </a:graphic>
      </p:graphicFrame>
    </p:spTree>
    <p:extLst>
      <p:ext uri="{BB962C8B-B14F-4D97-AF65-F5344CB8AC3E}">
        <p14:creationId xmlns:p14="http://schemas.microsoft.com/office/powerpoint/2010/main" val="1455517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1354238" y="1264555"/>
            <a:ext cx="9695836" cy="4208966"/>
          </a:xfrm>
          <a:prstGeom prst="rect">
            <a:avLst/>
          </a:prstGeom>
        </p:spPr>
      </p:pic>
    </p:spTree>
    <p:extLst>
      <p:ext uri="{BB962C8B-B14F-4D97-AF65-F5344CB8AC3E}">
        <p14:creationId xmlns:p14="http://schemas.microsoft.com/office/powerpoint/2010/main" val="3374350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80383285"/>
              </p:ext>
            </p:extLst>
          </p:nvPr>
        </p:nvGraphicFramePr>
        <p:xfrm>
          <a:off x="1636293" y="890336"/>
          <a:ext cx="9053172" cy="5690937"/>
        </p:xfrm>
        <a:graphic>
          <a:graphicData uri="http://schemas.openxmlformats.org/presentationml/2006/ole">
            <mc:AlternateContent xmlns:mc="http://schemas.openxmlformats.org/markup-compatibility/2006">
              <mc:Choice xmlns:v="urn:schemas-microsoft-com:vml" Requires="v">
                <p:oleObj spid="_x0000_s4151" name="Documento" r:id="rId4" imgW="8256728" imgH="5118733" progId="Word.Document.12">
                  <p:embed/>
                </p:oleObj>
              </mc:Choice>
              <mc:Fallback>
                <p:oleObj name="Documento" r:id="rId4" imgW="8256728" imgH="5118733" progId="Word.Document.12">
                  <p:embed/>
                  <p:pic>
                    <p:nvPicPr>
                      <p:cNvPr id="0" name=""/>
                      <p:cNvPicPr/>
                      <p:nvPr/>
                    </p:nvPicPr>
                    <p:blipFill>
                      <a:blip r:embed="rId5"/>
                      <a:stretch>
                        <a:fillRect/>
                      </a:stretch>
                    </p:blipFill>
                    <p:spPr>
                      <a:xfrm>
                        <a:off x="1636293" y="890336"/>
                        <a:ext cx="9053172" cy="5690937"/>
                      </a:xfrm>
                      <a:prstGeom prst="rect">
                        <a:avLst/>
                      </a:prstGeom>
                    </p:spPr>
                  </p:pic>
                </p:oleObj>
              </mc:Fallback>
            </mc:AlternateContent>
          </a:graphicData>
        </a:graphic>
      </p:graphicFrame>
    </p:spTree>
    <p:extLst>
      <p:ext uri="{BB962C8B-B14F-4D97-AF65-F5344CB8AC3E}">
        <p14:creationId xmlns:p14="http://schemas.microsoft.com/office/powerpoint/2010/main" val="11400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91787" y="2206174"/>
            <a:ext cx="2488557" cy="4159901"/>
          </a:xfrm>
          <a:prstGeom prst="rect">
            <a:avLst/>
          </a:prstGeom>
          <a:blipFill>
            <a:blip r:embed="rId2"/>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a:r>
              <a:rPr lang="es-MX" sz="3600" b="1" dirty="0" smtClean="0"/>
              <a:t>¿Pueden </a:t>
            </a:r>
            <a:endParaRPr lang="es-MX" sz="3600" b="1" dirty="0"/>
          </a:p>
        </p:txBody>
      </p:sp>
      <p:sp>
        <p:nvSpPr>
          <p:cNvPr id="6" name="Rectángulo 5"/>
          <p:cNvSpPr/>
          <p:nvPr/>
        </p:nvSpPr>
        <p:spPr>
          <a:xfrm>
            <a:off x="4780343" y="2206177"/>
            <a:ext cx="3026780" cy="4206197"/>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smtClean="0">
                <a:solidFill>
                  <a:schemeClr val="tx1"/>
                </a:solidFill>
              </a:rPr>
              <a:t>Los</a:t>
            </a:r>
          </a:p>
          <a:p>
            <a:pPr algn="ctr"/>
            <a:r>
              <a:rPr lang="es-MX" sz="3600" b="1" dirty="0" smtClean="0">
                <a:solidFill>
                  <a:schemeClr val="tx1"/>
                </a:solidFill>
              </a:rPr>
              <a:t>aromas</a:t>
            </a:r>
            <a:endParaRPr lang="es-MX" sz="3600" b="1" dirty="0">
              <a:solidFill>
                <a:schemeClr val="tx1"/>
              </a:solidFill>
            </a:endParaRPr>
          </a:p>
        </p:txBody>
      </p:sp>
      <p:sp>
        <p:nvSpPr>
          <p:cNvPr id="7" name="Rectángulo 6"/>
          <p:cNvSpPr/>
          <p:nvPr/>
        </p:nvSpPr>
        <p:spPr>
          <a:xfrm>
            <a:off x="7807123" y="2206177"/>
            <a:ext cx="2928395" cy="4252495"/>
          </a:xfrm>
          <a:prstGeom prst="rect">
            <a:avLst/>
          </a:prstGeom>
          <a:blipFill>
            <a:blip r:embed="rId4"/>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a:r>
              <a:rPr lang="es-MX" sz="3600" b="1" dirty="0" smtClean="0"/>
              <a:t>Evocar emociones?</a:t>
            </a:r>
            <a:endParaRPr lang="es-MX" sz="3600" b="1" dirty="0"/>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787" y="4897015"/>
            <a:ext cx="2494344" cy="1561657"/>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0344" y="4897015"/>
            <a:ext cx="3026779" cy="1561660"/>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7122" y="4897015"/>
            <a:ext cx="2928396" cy="1561657"/>
          </a:xfrm>
          <a:prstGeom prst="rect">
            <a:avLst/>
          </a:prstGeom>
        </p:spPr>
      </p:pic>
      <p:pic>
        <p:nvPicPr>
          <p:cNvPr id="12" name="Imagen 11"/>
          <p:cNvPicPr>
            <a:picLocks noChangeAspect="1"/>
          </p:cNvPicPr>
          <p:nvPr/>
        </p:nvPicPr>
        <p:blipFill>
          <a:blip r:embed="rId8"/>
          <a:stretch>
            <a:fillRect/>
          </a:stretch>
        </p:blipFill>
        <p:spPr>
          <a:xfrm>
            <a:off x="8247605" y="322933"/>
            <a:ext cx="3578662" cy="926672"/>
          </a:xfrm>
          <a:prstGeom prst="rect">
            <a:avLst/>
          </a:prstGeom>
        </p:spPr>
      </p:pic>
      <p:sp>
        <p:nvSpPr>
          <p:cNvPr id="13" name="Título 12"/>
          <p:cNvSpPr>
            <a:spLocks noGrp="1"/>
          </p:cNvSpPr>
          <p:nvPr>
            <p:ph type="title"/>
          </p:nvPr>
        </p:nvSpPr>
        <p:spPr>
          <a:xfrm>
            <a:off x="2592925" y="1053744"/>
            <a:ext cx="8911687" cy="851255"/>
          </a:xfrm>
        </p:spPr>
        <p:txBody>
          <a:bodyPr>
            <a:normAutofit fontScale="90000"/>
          </a:bodyPr>
          <a:lstStyle/>
          <a:p>
            <a:r>
              <a:rPr lang="es-MX" dirty="0"/>
              <a:t/>
            </a:r>
            <a:br>
              <a:rPr lang="es-MX" dirty="0"/>
            </a:br>
            <a:r>
              <a:rPr lang="es-MX" dirty="0" smtClean="0"/>
              <a:t>Nombre  del Proyecto</a:t>
            </a:r>
            <a:endParaRPr lang="es-MX" b="1" dirty="0">
              <a:solidFill>
                <a:schemeClr val="accent1">
                  <a:lumMod val="40000"/>
                  <a:lumOff val="60000"/>
                </a:schemeClr>
              </a:solidFill>
            </a:endParaRPr>
          </a:p>
        </p:txBody>
      </p:sp>
      <p:pic>
        <p:nvPicPr>
          <p:cNvPr id="15" name="Google Shape;86;p13"/>
          <p:cNvPicPr preferRelativeResize="0"/>
          <p:nvPr/>
        </p:nvPicPr>
        <p:blipFill rotWithShape="1">
          <a:blip r:embed="rId9">
            <a:alphaModFix/>
          </a:blip>
          <a:srcRect/>
          <a:stretch/>
        </p:blipFill>
        <p:spPr>
          <a:xfrm>
            <a:off x="1017431" y="376667"/>
            <a:ext cx="2833352" cy="677078"/>
          </a:xfrm>
          <a:prstGeom prst="rect">
            <a:avLst/>
          </a:prstGeom>
          <a:noFill/>
          <a:ln>
            <a:noFill/>
          </a:ln>
        </p:spPr>
      </p:pic>
    </p:spTree>
    <p:extLst>
      <p:ext uri="{BB962C8B-B14F-4D97-AF65-F5344CB8AC3E}">
        <p14:creationId xmlns:p14="http://schemas.microsoft.com/office/powerpoint/2010/main" val="424335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418348" y="685800"/>
            <a:ext cx="8843210" cy="5715000"/>
          </a:xfrm>
          <a:prstGeom prst="rect">
            <a:avLst/>
          </a:prstGeom>
        </p:spPr>
      </p:pic>
    </p:spTree>
    <p:extLst>
      <p:ext uri="{BB962C8B-B14F-4D97-AF65-F5344CB8AC3E}">
        <p14:creationId xmlns:p14="http://schemas.microsoft.com/office/powerpoint/2010/main" val="1379070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62728" y="1083667"/>
            <a:ext cx="10363864" cy="4196671"/>
          </a:xfrm>
          <a:prstGeom prst="rect">
            <a:avLst/>
          </a:prstGeom>
        </p:spPr>
      </p:pic>
    </p:spTree>
    <p:extLst>
      <p:ext uri="{BB962C8B-B14F-4D97-AF65-F5344CB8AC3E}">
        <p14:creationId xmlns:p14="http://schemas.microsoft.com/office/powerpoint/2010/main" val="2645748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150471" y="-4673143"/>
            <a:ext cx="12454360" cy="16204286"/>
          </a:xfrm>
          <a:prstGeom prst="rect">
            <a:avLst/>
          </a:prstGeom>
        </p:spPr>
      </p:pic>
      <p:sp>
        <p:nvSpPr>
          <p:cNvPr id="5" name="Rectángulo 4"/>
          <p:cNvSpPr/>
          <p:nvPr/>
        </p:nvSpPr>
        <p:spPr>
          <a:xfrm>
            <a:off x="-150471" y="-3923818"/>
            <a:ext cx="12651129" cy="717631"/>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MX" dirty="0" smtClean="0"/>
              <a:t>PRODUCTO 14</a:t>
            </a:r>
          </a:p>
          <a:p>
            <a:pPr algn="ctr"/>
            <a:r>
              <a:rPr lang="es-MX" dirty="0" smtClean="0"/>
              <a:t>INFOGRAFIA</a:t>
            </a:r>
            <a:endParaRPr lang="es-MX" dirty="0"/>
          </a:p>
        </p:txBody>
      </p:sp>
    </p:spTree>
    <p:extLst>
      <p:ext uri="{BB962C8B-B14F-4D97-AF65-F5344CB8AC3E}">
        <p14:creationId xmlns:p14="http://schemas.microsoft.com/office/powerpoint/2010/main" val="755417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48000" y="143485"/>
            <a:ext cx="6096000" cy="6740307"/>
          </a:xfrm>
          <a:prstGeom prst="rect">
            <a:avLst/>
          </a:prstGeom>
        </p:spPr>
        <p:txBody>
          <a:bodyPr>
            <a:spAutoFit/>
          </a:bodyPr>
          <a:lstStyle/>
          <a:p>
            <a:pPr algn="ctr">
              <a:spcAft>
                <a:spcPts val="0"/>
              </a:spcAft>
            </a:pPr>
            <a:r>
              <a:rPr lang="es-MX" sz="1000" b="1" dirty="0">
                <a:latin typeface="Trebuchet MS" panose="020B0603020202020204" pitchFamily="34" charset="0"/>
                <a:ea typeface="Calibri" panose="020F0502020204030204" pitchFamily="34" charset="0"/>
                <a:cs typeface="Times New Roman" panose="02020603050405020304" pitchFamily="18" charset="0"/>
              </a:rPr>
              <a:t>REFLEXIÓN SOBRE EL PROYECTO </a:t>
            </a:r>
            <a:r>
              <a:rPr lang="es-MX" sz="1000" b="1" dirty="0" smtClean="0">
                <a:latin typeface="Trebuchet MS" panose="020B0603020202020204" pitchFamily="34" charset="0"/>
                <a:ea typeface="Calibri" panose="020F0502020204030204" pitchFamily="34" charset="0"/>
                <a:cs typeface="Times New Roman" panose="02020603050405020304" pitchFamily="18" charset="0"/>
              </a:rPr>
              <a:t>CONEXIONES</a:t>
            </a:r>
          </a:p>
          <a:p>
            <a:pPr algn="ctr">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Durante el proceso de construcción del proyecto interdisciplinario conexiones, surgieron varias dificultades, las principales fueron en primer lugar, el acercamiento más extenso a otra disciplina y utilizarla como marco de referencia para el proyecto. Esto lo intenté resolver acercándome a la academia de química, de manera que con su ayuda tuviera una mejor comprensión de la misma y entonces poder construir juntos un objetivo, teniendo en cuenta la base de la nueva disciplina.</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Otra dificultad </a:t>
            </a:r>
            <a:r>
              <a:rPr lang="es-MX" sz="1000" dirty="0" smtClean="0">
                <a:latin typeface="Trebuchet MS" panose="020B0603020202020204" pitchFamily="34" charset="0"/>
                <a:ea typeface="Calibri" panose="020F0502020204030204" pitchFamily="34" charset="0"/>
                <a:cs typeface="Times New Roman" panose="02020603050405020304" pitchFamily="18" charset="0"/>
              </a:rPr>
              <a:t>que tuvimos, </a:t>
            </a:r>
            <a:r>
              <a:rPr lang="es-MX" sz="1000" dirty="0">
                <a:latin typeface="Trebuchet MS" panose="020B0603020202020204" pitchFamily="34" charset="0"/>
                <a:ea typeface="Calibri" panose="020F0502020204030204" pitchFamily="34" charset="0"/>
                <a:cs typeface="Times New Roman" panose="02020603050405020304" pitchFamily="18" charset="0"/>
              </a:rPr>
              <a:t>fue trasmitir adecuadamente los conceptos necesarios para el proyecto que involucran mi disciplina, puesto que en ocasiones daba por entendido u obviaba cuestiones específicas que son importantes para el proyecto. En eso, la principal forma de resolverlo fue la confianza en el equipo y en nuestras reuniones fomentar discusiones en las que se expresarán los conceptos que no estaban claros.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Una última dificultad que </a:t>
            </a:r>
            <a:r>
              <a:rPr lang="es-MX" sz="1000" dirty="0" smtClean="0">
                <a:latin typeface="Trebuchet MS" panose="020B0603020202020204" pitchFamily="34" charset="0"/>
                <a:ea typeface="Calibri" panose="020F0502020204030204" pitchFamily="34" charset="0"/>
                <a:cs typeface="Times New Roman" panose="02020603050405020304" pitchFamily="18" charset="0"/>
              </a:rPr>
              <a:t>consideramos  </a:t>
            </a:r>
            <a:r>
              <a:rPr lang="es-MX" sz="1000" dirty="0">
                <a:latin typeface="Trebuchet MS" panose="020B0603020202020204" pitchFamily="34" charset="0"/>
                <a:ea typeface="Calibri" panose="020F0502020204030204" pitchFamily="34" charset="0"/>
                <a:cs typeface="Times New Roman" panose="02020603050405020304" pitchFamily="18" charset="0"/>
              </a:rPr>
              <a:t>importante, es que para realizar el proyecto, en tanto que es interdisciplinario, había que coincidir en la forma de estructurarlo. En este sentido cada uno de los integrantes tenemos modos de trabajo ya definidos, para lo que fue fundamental ser flexible y aprender nuevas formas para hacer cada parte del proceso; ser asertiva para proponer modos de trabajo, pero también para probar nuevos.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Lo anterior me permite seguir trabajando con estrategias que </a:t>
            </a:r>
            <a:r>
              <a:rPr lang="es-MX" sz="1000" dirty="0" smtClean="0">
                <a:latin typeface="Trebuchet MS" panose="020B0603020202020204" pitchFamily="34" charset="0"/>
                <a:ea typeface="Calibri" panose="020F0502020204030204" pitchFamily="34" charset="0"/>
                <a:cs typeface="Times New Roman" panose="02020603050405020304" pitchFamily="18" charset="0"/>
              </a:rPr>
              <a:t>podemos </a:t>
            </a:r>
            <a:r>
              <a:rPr lang="es-MX" sz="1000" dirty="0">
                <a:latin typeface="Trebuchet MS" panose="020B0603020202020204" pitchFamily="34" charset="0"/>
                <a:ea typeface="Calibri" panose="020F0502020204030204" pitchFamily="34" charset="0"/>
                <a:cs typeface="Times New Roman" panose="02020603050405020304" pitchFamily="18" charset="0"/>
              </a:rPr>
              <a:t>aprender y mejorar para que los proyectos que desarrolle, principalmente de manera interdisciplinaria, puedan ser más eficientes y productivos, tanto para la academia como para los alumnos y que los aprendizajes que logren les permitan forman mayores competencias académicas y personales.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es-MX" sz="1000" dirty="0" smtClean="0">
                <a:latin typeface="Trebuchet MS" panose="020B0603020202020204" pitchFamily="34" charset="0"/>
                <a:ea typeface="Calibri" panose="020F0502020204030204" pitchFamily="34" charset="0"/>
                <a:cs typeface="Times New Roman" panose="02020603050405020304" pitchFamily="18" charset="0"/>
              </a:rPr>
              <a:t>Consideramos </a:t>
            </a:r>
            <a:r>
              <a:rPr lang="es-MX" sz="1000" dirty="0">
                <a:latin typeface="Trebuchet MS" panose="020B0603020202020204" pitchFamily="34" charset="0"/>
                <a:ea typeface="Calibri" panose="020F0502020204030204" pitchFamily="34" charset="0"/>
                <a:cs typeface="Times New Roman" panose="02020603050405020304" pitchFamily="18" charset="0"/>
              </a:rPr>
              <a:t>que todas las dificultades que </a:t>
            </a:r>
            <a:r>
              <a:rPr lang="es-MX" sz="1000" dirty="0" smtClean="0">
                <a:latin typeface="Trebuchet MS" panose="020B0603020202020204" pitchFamily="34" charset="0"/>
                <a:ea typeface="Calibri" panose="020F0502020204030204" pitchFamily="34" charset="0"/>
                <a:cs typeface="Times New Roman" panose="02020603050405020304" pitchFamily="18" charset="0"/>
              </a:rPr>
              <a:t>mencionamos han </a:t>
            </a:r>
            <a:r>
              <a:rPr lang="es-MX" sz="1000" dirty="0">
                <a:latin typeface="Trebuchet MS" panose="020B0603020202020204" pitchFamily="34" charset="0"/>
                <a:ea typeface="Calibri" panose="020F0502020204030204" pitchFamily="34" charset="0"/>
                <a:cs typeface="Times New Roman" panose="02020603050405020304" pitchFamily="18" charset="0"/>
              </a:rPr>
              <a:t>tenido repercusiones positivas, no solamente en el trabajo sino que me han permitido un enriquecimiento profesional importante, desde </a:t>
            </a:r>
            <a:r>
              <a:rPr lang="es-MX" sz="1000" dirty="0" smtClean="0">
                <a:latin typeface="Trebuchet MS" panose="020B0603020202020204" pitchFamily="34" charset="0"/>
                <a:ea typeface="Calibri" panose="020F0502020204030204" pitchFamily="34" charset="0"/>
                <a:cs typeface="Times New Roman" panose="02020603050405020304" pitchFamily="18" charset="0"/>
              </a:rPr>
              <a:t>mejorar </a:t>
            </a:r>
            <a:r>
              <a:rPr lang="es-MX" sz="1000" dirty="0">
                <a:latin typeface="Trebuchet MS" panose="020B0603020202020204" pitchFamily="34" charset="0"/>
                <a:ea typeface="Calibri" panose="020F0502020204030204" pitchFamily="34" charset="0"/>
                <a:cs typeface="Times New Roman" panose="02020603050405020304" pitchFamily="18" charset="0"/>
              </a:rPr>
              <a:t>formas de trabajo en equipo, para lo que es necesario ser asertivo y respetuoso de los compañeros y de los saberes propios de cada disciplina. También mis modos de enseñanza y aprendizaje, se han visto beneficiados, de manera que he incluido propuestas de mis compañeros y también he podido ofrecer técnicas o estrategias que enriquezcan el producto final.</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es-MX" sz="1000" dirty="0">
                <a:latin typeface="Trebuchet MS" panose="020B0603020202020204" pitchFamily="34" charset="0"/>
                <a:ea typeface="Calibri" panose="020F0502020204030204" pitchFamily="34" charset="0"/>
                <a:cs typeface="Times New Roman" panose="02020603050405020304" pitchFamily="18" charset="0"/>
              </a:rPr>
              <a:t>Al inicio del proceso, creo que como especialistas en una disciplina no teníamos mucho conocimiento de las otras que integraban el proyecto; sin embargo, creo que hemos podido acercarnos a cada una de las materias del proyecto y que realmente hemos establecido una conexión académica que nos ha permitido avanzar con mayor facilidad en la construcción de los objetivos que deseamos plantear. Al final de este proceso, hay un proyecto con una estructura interdisciplinaria, que da cuenta del crecimiento que cada uno ha tenido en las ramas que nos involucran y que esperamos posibilite también el desarrollo de nuestros alumnos.</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100" dirty="0">
                <a:latin typeface="Trebuchet MS" panose="020B0603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1344759" y="143485"/>
            <a:ext cx="2213040" cy="591363"/>
          </a:xfrm>
          <a:prstGeom prst="rect">
            <a:avLst/>
          </a:prstGeom>
        </p:spPr>
      </p:pic>
      <p:pic>
        <p:nvPicPr>
          <p:cNvPr id="3" name="Imagen 2"/>
          <p:cNvPicPr>
            <a:picLocks noChangeAspect="1"/>
          </p:cNvPicPr>
          <p:nvPr/>
        </p:nvPicPr>
        <p:blipFill>
          <a:blip r:embed="rId3"/>
          <a:stretch>
            <a:fillRect/>
          </a:stretch>
        </p:blipFill>
        <p:spPr>
          <a:xfrm>
            <a:off x="8247604" y="-197921"/>
            <a:ext cx="3578662" cy="932769"/>
          </a:xfrm>
          <a:prstGeom prst="rect">
            <a:avLst/>
          </a:prstGeom>
        </p:spPr>
      </p:pic>
    </p:spTree>
    <p:extLst>
      <p:ext uri="{BB962C8B-B14F-4D97-AF65-F5344CB8AC3E}">
        <p14:creationId xmlns:p14="http://schemas.microsoft.com/office/powerpoint/2010/main" val="200391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82501" y="624109"/>
            <a:ext cx="9722111" cy="5059061"/>
          </a:xfrm>
        </p:spPr>
        <p:txBody>
          <a:bodyPr/>
          <a:lstStyle/>
          <a:p>
            <a:r>
              <a:rPr lang="es-MX" sz="2000" dirty="0" smtClean="0"/>
              <a:t/>
            </a:r>
            <a:br>
              <a:rPr lang="es-MX" sz="2000" dirty="0" smtClean="0"/>
            </a:br>
            <a:endParaRPr lang="es-MX" sz="2000" dirty="0"/>
          </a:p>
        </p:txBody>
      </p:sp>
      <p:graphicFrame>
        <p:nvGraphicFramePr>
          <p:cNvPr id="5" name="Tabla 4"/>
          <p:cNvGraphicFramePr>
            <a:graphicFrameLocks noGrp="1"/>
          </p:cNvGraphicFramePr>
          <p:nvPr>
            <p:extLst>
              <p:ext uri="{D42A27DB-BD31-4B8C-83A1-F6EECF244321}">
                <p14:modId xmlns:p14="http://schemas.microsoft.com/office/powerpoint/2010/main" val="3116065573"/>
              </p:ext>
            </p:extLst>
          </p:nvPr>
        </p:nvGraphicFramePr>
        <p:xfrm>
          <a:off x="2031998" y="1400536"/>
          <a:ext cx="8605136" cy="4606720"/>
        </p:xfrm>
        <a:graphic>
          <a:graphicData uri="http://schemas.openxmlformats.org/drawingml/2006/table">
            <a:tbl>
              <a:tblPr firstRow="1" bandRow="1">
                <a:tableStyleId>{5C22544A-7EE6-4342-B048-85BDC9FD1C3A}</a:tableStyleId>
              </a:tblPr>
              <a:tblGrid>
                <a:gridCol w="8377572"/>
                <a:gridCol w="227564"/>
              </a:tblGrid>
              <a:tr h="460672">
                <a:tc>
                  <a:txBody>
                    <a:bodyPr/>
                    <a:lstStyle/>
                    <a:p>
                      <a:r>
                        <a:rPr lang="es-MX" dirty="0" smtClean="0"/>
                        <a:t>   ÍNDICE</a:t>
                      </a:r>
                      <a:endParaRPr lang="es-MX" dirty="0"/>
                    </a:p>
                  </a:txBody>
                  <a:tcPr>
                    <a:solidFill>
                      <a:srgbClr val="B10580"/>
                    </a:solidFill>
                  </a:tcPr>
                </a:tc>
                <a:tc>
                  <a:txBody>
                    <a:bodyPr/>
                    <a:lstStyle/>
                    <a:p>
                      <a:endParaRPr lang="es-MX" dirty="0"/>
                    </a:p>
                  </a:txBody>
                  <a:tcPr/>
                </a:tc>
              </a:tr>
              <a:tr h="460672">
                <a:tc>
                  <a:txBody>
                    <a:bodyPr/>
                    <a:lstStyle/>
                    <a:p>
                      <a:r>
                        <a:rPr lang="es-MX" dirty="0" smtClean="0"/>
                        <a:t>Datos</a:t>
                      </a:r>
                      <a:r>
                        <a:rPr lang="es-MX" baseline="0" dirty="0" smtClean="0"/>
                        <a:t> del   colegio</a:t>
                      </a:r>
                      <a:endParaRPr lang="es-MX" dirty="0"/>
                    </a:p>
                  </a:txBody>
                  <a:tcPr/>
                </a:tc>
                <a:tc>
                  <a:txBody>
                    <a:bodyPr/>
                    <a:lstStyle/>
                    <a:p>
                      <a:endParaRPr lang="es-MX"/>
                    </a:p>
                  </a:txBody>
                  <a:tcPr/>
                </a:tc>
              </a:tr>
              <a:tr h="460672">
                <a:tc>
                  <a:txBody>
                    <a:bodyPr/>
                    <a:lstStyle/>
                    <a:p>
                      <a:r>
                        <a:rPr lang="es-MX" b="1" dirty="0" smtClean="0"/>
                        <a:t>PRIMERA</a:t>
                      </a:r>
                      <a:r>
                        <a:rPr lang="es-MX" b="1" baseline="0" dirty="0" smtClean="0"/>
                        <a:t>  REUNIÓN  DE  TRABAJO</a:t>
                      </a:r>
                      <a:endParaRPr lang="es-MX" b="1" dirty="0"/>
                    </a:p>
                  </a:txBody>
                  <a:tcPr/>
                </a:tc>
                <a:tc>
                  <a:txBody>
                    <a:bodyPr/>
                    <a:lstStyle/>
                    <a:p>
                      <a:endParaRPr lang="es-MX"/>
                    </a:p>
                  </a:txBody>
                  <a:tcPr/>
                </a:tc>
              </a:tr>
              <a:tr h="460672">
                <a:tc>
                  <a:txBody>
                    <a:bodyPr/>
                    <a:lstStyle/>
                    <a:p>
                      <a:r>
                        <a:rPr lang="es-MX" b="1" dirty="0" smtClean="0"/>
                        <a:t>Producto</a:t>
                      </a:r>
                      <a:r>
                        <a:rPr lang="es-MX" b="1" baseline="0" dirty="0" smtClean="0"/>
                        <a:t> 1   </a:t>
                      </a:r>
                      <a:r>
                        <a:rPr lang="es-MX" baseline="0" dirty="0" smtClean="0"/>
                        <a:t>Concepto  de la interdisciplinariedad</a:t>
                      </a:r>
                      <a:endParaRPr lang="es-MX" dirty="0"/>
                    </a:p>
                  </a:txBody>
                  <a:tcPr/>
                </a:tc>
                <a:tc>
                  <a:txBody>
                    <a:bodyPr/>
                    <a:lstStyle/>
                    <a:p>
                      <a:endParaRPr lang="es-MX"/>
                    </a:p>
                  </a:txBody>
                  <a:tcPr/>
                </a:tc>
              </a:tr>
              <a:tr h="460672">
                <a:tc>
                  <a:txBody>
                    <a:bodyPr/>
                    <a:lstStyle/>
                    <a:p>
                      <a:r>
                        <a:rPr lang="es-MX" b="1" dirty="0" smtClean="0"/>
                        <a:t>Producto 2    </a:t>
                      </a:r>
                      <a:r>
                        <a:rPr lang="es-MX" dirty="0" smtClean="0"/>
                        <a:t>Organizador  Gráfico</a:t>
                      </a:r>
                      <a:endParaRPr lang="es-MX" dirty="0"/>
                    </a:p>
                  </a:txBody>
                  <a:tcPr/>
                </a:tc>
                <a:tc>
                  <a:txBody>
                    <a:bodyPr/>
                    <a:lstStyle/>
                    <a:p>
                      <a:endParaRPr lang="es-MX" dirty="0"/>
                    </a:p>
                  </a:txBody>
                  <a:tcPr/>
                </a:tc>
              </a:tr>
              <a:tr h="460672">
                <a:tc>
                  <a:txBody>
                    <a:bodyPr/>
                    <a:lstStyle/>
                    <a:p>
                      <a:r>
                        <a:rPr lang="es-MX" dirty="0" smtClean="0"/>
                        <a:t>                        Introducción</a:t>
                      </a:r>
                      <a:endParaRPr lang="es-MX" dirty="0"/>
                    </a:p>
                  </a:txBody>
                  <a:tcPr/>
                </a:tc>
                <a:tc>
                  <a:txBody>
                    <a:bodyPr/>
                    <a:lstStyle/>
                    <a:p>
                      <a:endParaRPr lang="es-MX"/>
                    </a:p>
                  </a:txBody>
                  <a:tcPr/>
                </a:tc>
              </a:tr>
              <a:tr h="460672">
                <a:tc>
                  <a:txBody>
                    <a:bodyPr/>
                    <a:lstStyle/>
                    <a:p>
                      <a:r>
                        <a:rPr lang="es-MX" dirty="0" smtClean="0"/>
                        <a:t>                       Objetivo General</a:t>
                      </a:r>
                      <a:endParaRPr lang="es-MX" dirty="0"/>
                    </a:p>
                  </a:txBody>
                  <a:tcPr/>
                </a:tc>
                <a:tc>
                  <a:txBody>
                    <a:bodyPr/>
                    <a:lstStyle/>
                    <a:p>
                      <a:endParaRPr lang="es-MX"/>
                    </a:p>
                  </a:txBody>
                  <a:tcPr/>
                </a:tc>
              </a:tr>
              <a:tr h="460672">
                <a:tc>
                  <a:txBody>
                    <a:bodyPr/>
                    <a:lstStyle/>
                    <a:p>
                      <a:r>
                        <a:rPr lang="es-MX" dirty="0" smtClean="0"/>
                        <a:t>                        Objetivo por asignatura</a:t>
                      </a:r>
                      <a:endParaRPr lang="es-MX" dirty="0"/>
                    </a:p>
                  </a:txBody>
                  <a:tcPr/>
                </a:tc>
                <a:tc>
                  <a:txBody>
                    <a:bodyPr/>
                    <a:lstStyle/>
                    <a:p>
                      <a:endParaRPr lang="es-MX"/>
                    </a:p>
                  </a:txBody>
                  <a:tcPr/>
                </a:tc>
              </a:tr>
              <a:tr h="460672">
                <a:tc>
                  <a:txBody>
                    <a:bodyPr/>
                    <a:lstStyle/>
                    <a:p>
                      <a:r>
                        <a:rPr lang="es-MX" dirty="0" smtClean="0"/>
                        <a:t>                        Pregunta Generadora</a:t>
                      </a:r>
                      <a:endParaRPr lang="es-MX" dirty="0"/>
                    </a:p>
                  </a:txBody>
                  <a:tcPr/>
                </a:tc>
                <a:tc>
                  <a:txBody>
                    <a:bodyPr/>
                    <a:lstStyle/>
                    <a:p>
                      <a:endParaRPr lang="es-MX"/>
                    </a:p>
                  </a:txBody>
                  <a:tcPr/>
                </a:tc>
              </a:tr>
              <a:tr h="460672">
                <a:tc>
                  <a:txBody>
                    <a:bodyPr/>
                    <a:lstStyle/>
                    <a:p>
                      <a:r>
                        <a:rPr lang="es-MX" b="1" dirty="0" smtClean="0"/>
                        <a:t>Producto 3     </a:t>
                      </a:r>
                      <a:r>
                        <a:rPr lang="es-MX" dirty="0" smtClean="0"/>
                        <a:t>Evidencias  Fotográficas</a:t>
                      </a:r>
                      <a:endParaRPr lang="es-MX" dirty="0"/>
                    </a:p>
                  </a:txBody>
                  <a:tcPr/>
                </a:tc>
                <a:tc>
                  <a:txBody>
                    <a:bodyPr/>
                    <a:lstStyle/>
                    <a:p>
                      <a:endParaRPr lang="es-MX" dirty="0"/>
                    </a:p>
                  </a:txBody>
                  <a:tcPr/>
                </a:tc>
              </a:tr>
            </a:tbl>
          </a:graphicData>
        </a:graphic>
      </p:graphicFrame>
    </p:spTree>
    <p:extLst>
      <p:ext uri="{BB962C8B-B14F-4D97-AF65-F5344CB8AC3E}">
        <p14:creationId xmlns:p14="http://schemas.microsoft.com/office/powerpoint/2010/main" val="149352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82501" y="624109"/>
            <a:ext cx="9722111" cy="5059061"/>
          </a:xfrm>
        </p:spPr>
        <p:txBody>
          <a:bodyPr/>
          <a:lstStyle/>
          <a:p>
            <a:r>
              <a:rPr lang="es-MX" sz="2000" dirty="0" smtClean="0"/>
              <a:t/>
            </a:r>
            <a:br>
              <a:rPr lang="es-MX" sz="2000" dirty="0" smtClean="0"/>
            </a:br>
            <a:endParaRPr lang="es-MX" sz="2000" dirty="0"/>
          </a:p>
        </p:txBody>
      </p:sp>
      <p:graphicFrame>
        <p:nvGraphicFramePr>
          <p:cNvPr id="5" name="Tabla 4"/>
          <p:cNvGraphicFramePr>
            <a:graphicFrameLocks noGrp="1"/>
          </p:cNvGraphicFramePr>
          <p:nvPr>
            <p:extLst>
              <p:ext uri="{D42A27DB-BD31-4B8C-83A1-F6EECF244321}">
                <p14:modId xmlns:p14="http://schemas.microsoft.com/office/powerpoint/2010/main" val="1524252503"/>
              </p:ext>
            </p:extLst>
          </p:nvPr>
        </p:nvGraphicFramePr>
        <p:xfrm>
          <a:off x="1863524" y="1400538"/>
          <a:ext cx="8981954" cy="4930812"/>
        </p:xfrm>
        <a:graphic>
          <a:graphicData uri="http://schemas.openxmlformats.org/drawingml/2006/table">
            <a:tbl>
              <a:tblPr firstRow="1" bandRow="1">
                <a:tableStyleId>{5C22544A-7EE6-4342-B048-85BDC9FD1C3A}</a:tableStyleId>
              </a:tblPr>
              <a:tblGrid>
                <a:gridCol w="8744425"/>
                <a:gridCol w="237529"/>
              </a:tblGrid>
              <a:tr h="380926">
                <a:tc>
                  <a:txBody>
                    <a:bodyPr/>
                    <a:lstStyle/>
                    <a:p>
                      <a:r>
                        <a:rPr lang="es-MX" dirty="0" smtClean="0"/>
                        <a:t>   ÍNDICE</a:t>
                      </a:r>
                      <a:endParaRPr lang="es-MX" dirty="0"/>
                    </a:p>
                  </a:txBody>
                  <a:tcPr>
                    <a:solidFill>
                      <a:srgbClr val="B10580"/>
                    </a:solidFill>
                  </a:tcPr>
                </a:tc>
                <a:tc>
                  <a:txBody>
                    <a:bodyPr/>
                    <a:lstStyle/>
                    <a:p>
                      <a:endParaRPr lang="es-MX" dirty="0"/>
                    </a:p>
                  </a:txBody>
                  <a:tcPr/>
                </a:tc>
              </a:tr>
              <a:tr h="6459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b="1" baseline="0" dirty="0" smtClean="0"/>
                        <a:t>SEGUNDA   REUNIÓN  DE  TRABAJO</a:t>
                      </a:r>
                      <a:endParaRPr lang="es-MX" b="1" dirty="0" smtClean="0"/>
                    </a:p>
                    <a:p>
                      <a:endParaRPr lang="es-MX" dirty="0"/>
                    </a:p>
                  </a:txBody>
                  <a:tcPr/>
                </a:tc>
                <a:tc>
                  <a:txBody>
                    <a:bodyPr/>
                    <a:lstStyle/>
                    <a:p>
                      <a:endParaRPr lang="es-MX"/>
                    </a:p>
                  </a:txBody>
                  <a:tcPr/>
                </a:tc>
              </a:tr>
              <a:tr h="380926">
                <a:tc>
                  <a:txBody>
                    <a:bodyPr/>
                    <a:lstStyle/>
                    <a:p>
                      <a:r>
                        <a:rPr lang="es-MX" b="1" dirty="0" smtClean="0"/>
                        <a:t>Producto 4  </a:t>
                      </a:r>
                      <a:r>
                        <a:rPr lang="es-MX" dirty="0" smtClean="0"/>
                        <a:t>Preguntas  esenciales</a:t>
                      </a:r>
                      <a:endParaRPr lang="es-MX" dirty="0"/>
                    </a:p>
                  </a:txBody>
                  <a:tcPr/>
                </a:tc>
                <a:tc>
                  <a:txBody>
                    <a:bodyPr/>
                    <a:lstStyle/>
                    <a:p>
                      <a:endParaRPr lang="es-MX"/>
                    </a:p>
                  </a:txBody>
                  <a:tcPr/>
                </a:tc>
              </a:tr>
              <a:tr h="380926">
                <a:tc>
                  <a:txBody>
                    <a:bodyPr/>
                    <a:lstStyle/>
                    <a:p>
                      <a:r>
                        <a:rPr lang="es-MX" b="1" dirty="0" smtClean="0"/>
                        <a:t>Producto</a:t>
                      </a:r>
                      <a:r>
                        <a:rPr lang="es-MX" b="1" baseline="0" dirty="0" smtClean="0"/>
                        <a:t> 5  </a:t>
                      </a:r>
                      <a:r>
                        <a:rPr lang="es-MX" baseline="0" dirty="0" smtClean="0"/>
                        <a:t>Modelo de  Indagación</a:t>
                      </a:r>
                      <a:endParaRPr lang="es-MX" dirty="0"/>
                    </a:p>
                  </a:txBody>
                  <a:tcPr/>
                </a:tc>
                <a:tc>
                  <a:txBody>
                    <a:bodyPr/>
                    <a:lstStyle/>
                    <a:p>
                      <a:endParaRPr lang="es-MX"/>
                    </a:p>
                  </a:txBody>
                  <a:tcPr/>
                </a:tc>
              </a:tr>
              <a:tr h="380926">
                <a:tc>
                  <a:txBody>
                    <a:bodyPr/>
                    <a:lstStyle/>
                    <a:p>
                      <a:r>
                        <a:rPr lang="es-MX" b="1" dirty="0" smtClean="0"/>
                        <a:t>Producto 6   </a:t>
                      </a:r>
                      <a:r>
                        <a:rPr lang="es-MX" dirty="0" smtClean="0"/>
                        <a:t>Análisis</a:t>
                      </a:r>
                      <a:r>
                        <a:rPr lang="es-MX" baseline="0" dirty="0" smtClean="0"/>
                        <a:t>  de mesa de expertos, general</a:t>
                      </a:r>
                      <a:endParaRPr lang="es-MX" dirty="0"/>
                    </a:p>
                  </a:txBody>
                  <a:tcPr/>
                </a:tc>
                <a:tc>
                  <a:txBody>
                    <a:bodyPr/>
                    <a:lstStyle/>
                    <a:p>
                      <a:endParaRPr lang="es-MX" dirty="0"/>
                    </a:p>
                  </a:txBody>
                  <a:tcPr/>
                </a:tc>
              </a:tr>
              <a:tr h="645985">
                <a:tc>
                  <a:txBody>
                    <a:bodyPr/>
                    <a:lstStyle/>
                    <a:p>
                      <a:r>
                        <a:rPr lang="es-MX" b="1" dirty="0" smtClean="0"/>
                        <a:t>Producto</a:t>
                      </a:r>
                      <a:r>
                        <a:rPr lang="es-MX" b="1" baseline="0" dirty="0" smtClean="0"/>
                        <a:t> 7  </a:t>
                      </a:r>
                      <a:r>
                        <a:rPr lang="es-MX" baseline="0" dirty="0" smtClean="0"/>
                        <a:t>Estrategia inicial de proyecto</a:t>
                      </a:r>
                    </a:p>
                    <a:p>
                      <a:r>
                        <a:rPr lang="es-MX" baseline="0" dirty="0" smtClean="0"/>
                        <a:t>                          Experiencia exitosas</a:t>
                      </a:r>
                      <a:endParaRPr lang="es-MX" dirty="0"/>
                    </a:p>
                  </a:txBody>
                  <a:tcPr/>
                </a:tc>
                <a:tc>
                  <a:txBody>
                    <a:bodyPr/>
                    <a:lstStyle/>
                    <a:p>
                      <a:endParaRPr lang="es-MX"/>
                    </a:p>
                  </a:txBody>
                  <a:tcPr/>
                </a:tc>
              </a:tr>
              <a:tr h="645985">
                <a:tc>
                  <a:txBody>
                    <a:bodyPr/>
                    <a:lstStyle/>
                    <a:p>
                      <a:r>
                        <a:rPr lang="es-MX" b="1" dirty="0" smtClean="0"/>
                        <a:t>Producto</a:t>
                      </a:r>
                      <a:r>
                        <a:rPr lang="es-MX" b="1" baseline="0" dirty="0" smtClean="0"/>
                        <a:t> 8   </a:t>
                      </a:r>
                      <a:r>
                        <a:rPr lang="es-MX" baseline="0" dirty="0" smtClean="0"/>
                        <a:t>Elaboración del proyecto:</a:t>
                      </a:r>
                    </a:p>
                    <a:p>
                      <a:r>
                        <a:rPr lang="es-MX" baseline="0" dirty="0" smtClean="0"/>
                        <a:t>                       ¿ Cómo  despertar las emociones por los aromas?</a:t>
                      </a:r>
                      <a:endParaRPr lang="es-MX" dirty="0"/>
                    </a:p>
                  </a:txBody>
                  <a:tcPr/>
                </a:tc>
                <a:tc>
                  <a:txBody>
                    <a:bodyPr/>
                    <a:lstStyle/>
                    <a:p>
                      <a:endParaRPr lang="es-MX"/>
                    </a:p>
                  </a:txBody>
                  <a:tcPr/>
                </a:tc>
              </a:tr>
              <a:tr h="707301">
                <a:tc>
                  <a:txBody>
                    <a:bodyPr/>
                    <a:lstStyle/>
                    <a:p>
                      <a:r>
                        <a:rPr lang="es-MX" b="1" dirty="0" smtClean="0"/>
                        <a:t>Producto 9  </a:t>
                      </a:r>
                      <a:r>
                        <a:rPr lang="es-MX" dirty="0" smtClean="0"/>
                        <a:t>Evidencias Fotográficas</a:t>
                      </a:r>
                      <a:endParaRPr lang="es-MX" dirty="0"/>
                    </a:p>
                  </a:txBody>
                  <a:tcPr/>
                </a:tc>
                <a:tc>
                  <a:txBody>
                    <a:bodyPr/>
                    <a:lstStyle/>
                    <a:p>
                      <a:endParaRPr lang="es-MX"/>
                    </a:p>
                  </a:txBody>
                  <a:tcPr/>
                </a:tc>
              </a:tr>
              <a:tr h="380926">
                <a:tc>
                  <a:txBody>
                    <a:bodyPr/>
                    <a:lstStyle/>
                    <a:p>
                      <a:endParaRPr lang="es-MX"/>
                    </a:p>
                  </a:txBody>
                  <a:tcPr/>
                </a:tc>
                <a:tc>
                  <a:txBody>
                    <a:bodyPr/>
                    <a:lstStyle/>
                    <a:p>
                      <a:endParaRPr lang="es-MX"/>
                    </a:p>
                  </a:txBody>
                  <a:tcPr/>
                </a:tc>
              </a:tr>
              <a:tr h="380926">
                <a:tc>
                  <a:txBody>
                    <a:bodyPr/>
                    <a:lstStyle/>
                    <a:p>
                      <a:endParaRPr lang="es-MX" dirty="0"/>
                    </a:p>
                  </a:txBody>
                  <a:tcPr/>
                </a:tc>
                <a:tc>
                  <a:txBody>
                    <a:bodyPr/>
                    <a:lstStyle/>
                    <a:p>
                      <a:endParaRPr lang="es-MX" dirty="0"/>
                    </a:p>
                  </a:txBody>
                  <a:tcPr/>
                </a:tc>
              </a:tr>
            </a:tbl>
          </a:graphicData>
        </a:graphic>
      </p:graphicFrame>
    </p:spTree>
    <p:extLst>
      <p:ext uri="{BB962C8B-B14F-4D97-AF65-F5344CB8AC3E}">
        <p14:creationId xmlns:p14="http://schemas.microsoft.com/office/powerpoint/2010/main" val="227718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82501" y="624109"/>
            <a:ext cx="9722111" cy="5059061"/>
          </a:xfrm>
        </p:spPr>
        <p:txBody>
          <a:bodyPr/>
          <a:lstStyle/>
          <a:p>
            <a:r>
              <a:rPr lang="es-MX" sz="2000" dirty="0" smtClean="0"/>
              <a:t/>
            </a:r>
            <a:br>
              <a:rPr lang="es-MX" sz="2000" dirty="0" smtClean="0"/>
            </a:br>
            <a:endParaRPr lang="es-MX" sz="2000" dirty="0"/>
          </a:p>
        </p:txBody>
      </p:sp>
      <p:graphicFrame>
        <p:nvGraphicFramePr>
          <p:cNvPr id="5" name="Tabla 4"/>
          <p:cNvGraphicFramePr>
            <a:graphicFrameLocks noGrp="1"/>
          </p:cNvGraphicFramePr>
          <p:nvPr>
            <p:extLst>
              <p:ext uri="{D42A27DB-BD31-4B8C-83A1-F6EECF244321}">
                <p14:modId xmlns:p14="http://schemas.microsoft.com/office/powerpoint/2010/main" val="3523452092"/>
              </p:ext>
            </p:extLst>
          </p:nvPr>
        </p:nvGraphicFramePr>
        <p:xfrm>
          <a:off x="2031998" y="1400537"/>
          <a:ext cx="7875930" cy="4970453"/>
        </p:xfrm>
        <a:graphic>
          <a:graphicData uri="http://schemas.openxmlformats.org/drawingml/2006/table">
            <a:tbl>
              <a:tblPr firstRow="1" bandRow="1">
                <a:tableStyleId>{5C22544A-7EE6-4342-B048-85BDC9FD1C3A}</a:tableStyleId>
              </a:tblPr>
              <a:tblGrid>
                <a:gridCol w="7667650"/>
                <a:gridCol w="208280"/>
              </a:tblGrid>
              <a:tr h="407155">
                <a:tc>
                  <a:txBody>
                    <a:bodyPr/>
                    <a:lstStyle/>
                    <a:p>
                      <a:r>
                        <a:rPr lang="es-MX" dirty="0" smtClean="0"/>
                        <a:t>   ÍNDICE</a:t>
                      </a:r>
                      <a:endParaRPr lang="es-MX" dirty="0"/>
                    </a:p>
                  </a:txBody>
                  <a:tcPr>
                    <a:solidFill>
                      <a:srgbClr val="B10580"/>
                    </a:solidFill>
                  </a:tcPr>
                </a:tc>
                <a:tc>
                  <a:txBody>
                    <a:bodyPr/>
                    <a:lstStyle/>
                    <a:p>
                      <a:endParaRPr lang="es-MX" dirty="0"/>
                    </a:p>
                  </a:txBody>
                  <a:tcPr/>
                </a:tc>
              </a:tr>
              <a:tr h="5657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b="1" baseline="0" dirty="0" smtClean="0"/>
                        <a:t>TERCERA   REUNIÓN  DE  TRABAJO</a:t>
                      </a:r>
                      <a:endParaRPr lang="es-MX" b="1" dirty="0" smtClean="0"/>
                    </a:p>
                    <a:p>
                      <a:r>
                        <a:rPr lang="es-MX" dirty="0" smtClean="0"/>
                        <a:t>CONTINUACIÓN PRODUCTO 8</a:t>
                      </a:r>
                      <a:endParaRPr lang="es-MX" dirty="0"/>
                    </a:p>
                  </a:txBody>
                  <a:tcPr/>
                </a:tc>
                <a:tc>
                  <a:txBody>
                    <a:bodyPr/>
                    <a:lstStyle/>
                    <a:p>
                      <a:endParaRPr lang="es-MX"/>
                    </a:p>
                  </a:txBody>
                  <a:tcPr/>
                </a:tc>
              </a:tr>
              <a:tr h="407155">
                <a:tc>
                  <a:txBody>
                    <a:bodyPr/>
                    <a:lstStyle/>
                    <a:p>
                      <a:r>
                        <a:rPr lang="es-MX" b="1" dirty="0" smtClean="0"/>
                        <a:t>Producto 10  </a:t>
                      </a:r>
                      <a:r>
                        <a:rPr lang="es-MX" b="0" dirty="0" smtClean="0"/>
                        <a:t>Organizadores</a:t>
                      </a:r>
                      <a:r>
                        <a:rPr lang="es-MX" b="0" baseline="0" dirty="0" smtClean="0"/>
                        <a:t> Gráficos</a:t>
                      </a:r>
                      <a:endParaRPr lang="es-MX" dirty="0"/>
                    </a:p>
                  </a:txBody>
                  <a:tcPr/>
                </a:tc>
                <a:tc>
                  <a:txBody>
                    <a:bodyPr/>
                    <a:lstStyle/>
                    <a:p>
                      <a:endParaRPr lang="es-MX"/>
                    </a:p>
                  </a:txBody>
                  <a:tcPr/>
                </a:tc>
              </a:tr>
              <a:tr h="407155">
                <a:tc>
                  <a:txBody>
                    <a:bodyPr/>
                    <a:lstStyle/>
                    <a:p>
                      <a:r>
                        <a:rPr lang="es-MX" b="1" dirty="0" smtClean="0"/>
                        <a:t>Producto</a:t>
                      </a:r>
                      <a:r>
                        <a:rPr lang="es-MX" b="1" baseline="0" dirty="0" smtClean="0"/>
                        <a:t> 11  </a:t>
                      </a:r>
                      <a:r>
                        <a:rPr lang="es-MX" b="0" baseline="0" dirty="0" smtClean="0"/>
                        <a:t>Formatos por asignatura</a:t>
                      </a:r>
                      <a:endParaRPr lang="es-MX" b="0" dirty="0"/>
                    </a:p>
                  </a:txBody>
                  <a:tcPr/>
                </a:tc>
                <a:tc>
                  <a:txBody>
                    <a:bodyPr/>
                    <a:lstStyle/>
                    <a:p>
                      <a:endParaRPr lang="es-MX"/>
                    </a:p>
                  </a:txBody>
                  <a:tcPr/>
                </a:tc>
              </a:tr>
              <a:tr h="407155">
                <a:tc>
                  <a:txBody>
                    <a:bodyPr/>
                    <a:lstStyle/>
                    <a:p>
                      <a:r>
                        <a:rPr lang="es-MX" b="1" dirty="0" smtClean="0"/>
                        <a:t>Producto 12 </a:t>
                      </a:r>
                      <a:r>
                        <a:rPr lang="es-MX" b="0" dirty="0" smtClean="0"/>
                        <a:t>Formatos</a:t>
                      </a:r>
                      <a:r>
                        <a:rPr lang="es-MX" b="0" baseline="0" dirty="0" smtClean="0"/>
                        <a:t> de grupo heterogéneo</a:t>
                      </a:r>
                      <a:endParaRPr lang="es-MX" b="0" dirty="0"/>
                    </a:p>
                  </a:txBody>
                  <a:tcPr/>
                </a:tc>
                <a:tc>
                  <a:txBody>
                    <a:bodyPr/>
                    <a:lstStyle/>
                    <a:p>
                      <a:endParaRPr lang="es-MX" dirty="0"/>
                    </a:p>
                  </a:txBody>
                  <a:tcPr/>
                </a:tc>
              </a:tr>
              <a:tr h="565721">
                <a:tc>
                  <a:txBody>
                    <a:bodyPr/>
                    <a:lstStyle/>
                    <a:p>
                      <a:r>
                        <a:rPr lang="es-MX" b="1" dirty="0" smtClean="0"/>
                        <a:t>CUARTA  REUNIÓN DE TRABAJO</a:t>
                      </a:r>
                      <a:endParaRPr lang="es-MX" b="1" dirty="0"/>
                    </a:p>
                  </a:txBody>
                  <a:tcPr/>
                </a:tc>
                <a:tc>
                  <a:txBody>
                    <a:bodyPr/>
                    <a:lstStyle/>
                    <a:p>
                      <a:endParaRPr lang="es-MX"/>
                    </a:p>
                  </a:txBody>
                  <a:tcPr/>
                </a:tc>
              </a:tr>
              <a:tr h="565721">
                <a:tc>
                  <a:txBody>
                    <a:bodyPr/>
                    <a:lstStyle/>
                    <a:p>
                      <a:r>
                        <a:rPr lang="es-MX" b="1" dirty="0" smtClean="0"/>
                        <a:t>Producto 13 </a:t>
                      </a:r>
                      <a:r>
                        <a:rPr lang="es-MX" b="0" dirty="0" smtClean="0"/>
                        <a:t>Lista de pasos para hacer una infografía digital</a:t>
                      </a:r>
                      <a:endParaRPr lang="es-MX" b="0" dirty="0"/>
                    </a:p>
                  </a:txBody>
                  <a:tcPr/>
                </a:tc>
                <a:tc>
                  <a:txBody>
                    <a:bodyPr/>
                    <a:lstStyle/>
                    <a:p>
                      <a:endParaRPr lang="es-MX" dirty="0"/>
                    </a:p>
                  </a:txBody>
                  <a:tcPr/>
                </a:tc>
              </a:tr>
              <a:tr h="756001">
                <a:tc>
                  <a:txBody>
                    <a:bodyPr/>
                    <a:lstStyle/>
                    <a:p>
                      <a:r>
                        <a:rPr lang="es-MX" b="1" dirty="0" smtClean="0"/>
                        <a:t>Producto</a:t>
                      </a:r>
                      <a:r>
                        <a:rPr lang="es-MX" b="1" baseline="0" dirty="0" smtClean="0"/>
                        <a:t> 14   </a:t>
                      </a:r>
                      <a:r>
                        <a:rPr lang="es-MX" baseline="0" dirty="0" smtClean="0"/>
                        <a:t>Infografía</a:t>
                      </a:r>
                      <a:endParaRPr lang="es-MX" dirty="0"/>
                    </a:p>
                  </a:txBody>
                  <a:tcPr/>
                </a:tc>
                <a:tc>
                  <a:txBody>
                    <a:bodyPr/>
                    <a:lstStyle/>
                    <a:p>
                      <a:endParaRPr lang="es-MX"/>
                    </a:p>
                  </a:txBody>
                  <a:tcPr/>
                </a:tc>
              </a:tr>
              <a:tr h="407155">
                <a:tc>
                  <a:txBody>
                    <a:bodyPr/>
                    <a:lstStyle/>
                    <a:p>
                      <a:r>
                        <a:rPr lang="es-MX" b="1" dirty="0" smtClean="0"/>
                        <a:t>Producto 15  </a:t>
                      </a:r>
                      <a:r>
                        <a:rPr lang="es-MX" b="0" dirty="0" smtClean="0"/>
                        <a:t>Reflexiones personales</a:t>
                      </a:r>
                      <a:endParaRPr lang="es-MX" b="0" dirty="0"/>
                    </a:p>
                  </a:txBody>
                  <a:tcPr/>
                </a:tc>
                <a:tc>
                  <a:txBody>
                    <a:bodyPr/>
                    <a:lstStyle/>
                    <a:p>
                      <a:endParaRPr lang="es-MX"/>
                    </a:p>
                  </a:txBody>
                  <a:tcPr/>
                </a:tc>
              </a:tr>
              <a:tr h="407155">
                <a:tc>
                  <a:txBody>
                    <a:bodyPr/>
                    <a:lstStyle/>
                    <a:p>
                      <a:endParaRPr lang="es-MX" dirty="0"/>
                    </a:p>
                  </a:txBody>
                  <a:tcPr/>
                </a:tc>
                <a:tc>
                  <a:txBody>
                    <a:bodyPr/>
                    <a:lstStyle/>
                    <a:p>
                      <a:endParaRPr lang="es-MX" dirty="0"/>
                    </a:p>
                  </a:txBody>
                  <a:tcPr/>
                </a:tc>
              </a:tr>
            </a:tbl>
          </a:graphicData>
        </a:graphic>
      </p:graphicFrame>
    </p:spTree>
    <p:extLst>
      <p:ext uri="{BB962C8B-B14F-4D97-AF65-F5344CB8AC3E}">
        <p14:creationId xmlns:p14="http://schemas.microsoft.com/office/powerpoint/2010/main" val="1029245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Grp="1" noChangeAspect="1"/>
          </p:cNvPicPr>
          <p:nvPr>
            <p:ph idx="1"/>
          </p:nvPr>
        </p:nvPicPr>
        <p:blipFill>
          <a:blip r:embed="rId2"/>
          <a:stretch>
            <a:fillRect/>
          </a:stretch>
        </p:blipFill>
        <p:spPr>
          <a:xfrm>
            <a:off x="837127" y="1777284"/>
            <a:ext cx="10844011" cy="4134565"/>
          </a:xfrm>
        </p:spPr>
      </p:pic>
      <p:pic>
        <p:nvPicPr>
          <p:cNvPr id="4" name="Imagen 3"/>
          <p:cNvPicPr>
            <a:picLocks noChangeAspect="1"/>
          </p:cNvPicPr>
          <p:nvPr/>
        </p:nvPicPr>
        <p:blipFill>
          <a:blip r:embed="rId3"/>
          <a:stretch>
            <a:fillRect/>
          </a:stretch>
        </p:blipFill>
        <p:spPr>
          <a:xfrm>
            <a:off x="1239898" y="244411"/>
            <a:ext cx="2834886" cy="676715"/>
          </a:xfrm>
          <a:prstGeom prst="rect">
            <a:avLst/>
          </a:prstGeom>
        </p:spPr>
      </p:pic>
      <p:pic>
        <p:nvPicPr>
          <p:cNvPr id="6" name="Imagen 5"/>
          <p:cNvPicPr>
            <a:picLocks noChangeAspect="1"/>
          </p:cNvPicPr>
          <p:nvPr/>
        </p:nvPicPr>
        <p:blipFill>
          <a:blip r:embed="rId4"/>
          <a:stretch>
            <a:fillRect/>
          </a:stretch>
        </p:blipFill>
        <p:spPr>
          <a:xfrm>
            <a:off x="8479424" y="244411"/>
            <a:ext cx="3578662" cy="926672"/>
          </a:xfrm>
          <a:prstGeom prst="rect">
            <a:avLst/>
          </a:prstGeom>
        </p:spPr>
      </p:pic>
      <p:sp>
        <p:nvSpPr>
          <p:cNvPr id="2" name="Rectángulo 1"/>
          <p:cNvSpPr/>
          <p:nvPr/>
        </p:nvSpPr>
        <p:spPr>
          <a:xfrm>
            <a:off x="1239898" y="1171083"/>
            <a:ext cx="3023009" cy="451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b="1" dirty="0" smtClean="0"/>
              <a:t>5a Producto 1</a:t>
            </a:r>
            <a:endParaRPr lang="es-MX" b="1" dirty="0"/>
          </a:p>
        </p:txBody>
      </p:sp>
    </p:spTree>
    <p:extLst>
      <p:ext uri="{BB962C8B-B14F-4D97-AF65-F5344CB8AC3E}">
        <p14:creationId xmlns:p14="http://schemas.microsoft.com/office/powerpoint/2010/main" val="423998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5"/>
          <p:cNvPicPr>
            <a:picLocks noGrp="1" noChangeAspect="1"/>
          </p:cNvPicPr>
          <p:nvPr>
            <p:ph idx="1"/>
          </p:nvPr>
        </p:nvPicPr>
        <p:blipFill>
          <a:blip r:embed="rId2"/>
          <a:stretch>
            <a:fillRect/>
          </a:stretch>
        </p:blipFill>
        <p:spPr>
          <a:xfrm>
            <a:off x="1805651" y="1918952"/>
            <a:ext cx="9244422" cy="3992898"/>
          </a:xfrm>
          <a:prstGeom prst="rect">
            <a:avLst/>
          </a:prstGeom>
        </p:spPr>
      </p:pic>
      <p:pic>
        <p:nvPicPr>
          <p:cNvPr id="2" name="Imagen 1"/>
          <p:cNvPicPr>
            <a:picLocks noChangeAspect="1"/>
          </p:cNvPicPr>
          <p:nvPr/>
        </p:nvPicPr>
        <p:blipFill>
          <a:blip r:embed="rId3"/>
          <a:stretch>
            <a:fillRect/>
          </a:stretch>
        </p:blipFill>
        <p:spPr>
          <a:xfrm>
            <a:off x="1252777" y="295927"/>
            <a:ext cx="2834886" cy="676715"/>
          </a:xfrm>
          <a:prstGeom prst="rect">
            <a:avLst/>
          </a:prstGeom>
        </p:spPr>
      </p:pic>
      <p:pic>
        <p:nvPicPr>
          <p:cNvPr id="3" name="Imagen 2"/>
          <p:cNvPicPr>
            <a:picLocks noChangeAspect="1"/>
          </p:cNvPicPr>
          <p:nvPr/>
        </p:nvPicPr>
        <p:blipFill>
          <a:blip r:embed="rId4"/>
          <a:stretch>
            <a:fillRect/>
          </a:stretch>
        </p:blipFill>
        <p:spPr>
          <a:xfrm>
            <a:off x="8311999" y="295927"/>
            <a:ext cx="3578662" cy="926672"/>
          </a:xfrm>
          <a:prstGeom prst="rect">
            <a:avLst/>
          </a:prstGeom>
        </p:spPr>
      </p:pic>
      <p:pic>
        <p:nvPicPr>
          <p:cNvPr id="5" name="Imagen 4"/>
          <p:cNvPicPr>
            <a:picLocks noChangeAspect="1"/>
          </p:cNvPicPr>
          <p:nvPr/>
        </p:nvPicPr>
        <p:blipFill>
          <a:blip r:embed="rId4"/>
          <a:stretch>
            <a:fillRect/>
          </a:stretch>
        </p:blipFill>
        <p:spPr>
          <a:xfrm>
            <a:off x="8464399" y="448327"/>
            <a:ext cx="3578662" cy="926672"/>
          </a:xfrm>
          <a:prstGeom prst="rect">
            <a:avLst/>
          </a:prstGeom>
        </p:spPr>
      </p:pic>
    </p:spTree>
    <p:extLst>
      <p:ext uri="{BB962C8B-B14F-4D97-AF65-F5344CB8AC3E}">
        <p14:creationId xmlns:p14="http://schemas.microsoft.com/office/powerpoint/2010/main" val="2895650508"/>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11480</TotalTime>
  <Words>1232</Words>
  <Application>Microsoft Office PowerPoint</Application>
  <PresentationFormat>Panorámica</PresentationFormat>
  <Paragraphs>248</Paragraphs>
  <Slides>43</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52" baseType="lpstr">
      <vt:lpstr>Arial</vt:lpstr>
      <vt:lpstr>Calibri</vt:lpstr>
      <vt:lpstr>Century Gothic</vt:lpstr>
      <vt:lpstr>Times New Roman</vt:lpstr>
      <vt:lpstr>Trebuchet MS</vt:lpstr>
      <vt:lpstr>Wingdings</vt:lpstr>
      <vt:lpstr>Wingdings 3</vt:lpstr>
      <vt:lpstr>Espiral</vt:lpstr>
      <vt:lpstr>Documento</vt:lpstr>
      <vt:lpstr>Presentación de PowerPoint</vt:lpstr>
      <vt:lpstr>Presentación de PowerPoint</vt:lpstr>
      <vt:lpstr>Presentación de PowerPoint</vt:lpstr>
      <vt:lpstr> Nombre  del Proyecto</vt:lpstr>
      <vt:lpstr> </vt:lpstr>
      <vt:lpstr> </vt:lpstr>
      <vt:lpstr> </vt:lpstr>
      <vt:lpstr>Presentación de PowerPoint</vt:lpstr>
      <vt:lpstr>Presentación de PowerPoint</vt:lpstr>
      <vt:lpstr>Presentación de PowerPoint</vt:lpstr>
      <vt:lpstr>Presentación de PowerPoint</vt:lpstr>
      <vt:lpstr>Justificación</vt:lpstr>
      <vt:lpstr>Presentación de PowerPoint</vt:lpstr>
      <vt:lpstr>            OBJETIVOS  POR   CADA ASIGNATURA</vt:lpstr>
      <vt:lpstr> PREGUNTAS  GUÍA</vt:lpstr>
      <vt:lpstr>Presentación de PowerPoint</vt:lpstr>
      <vt:lpstr>Formatos de planeación</vt:lpstr>
      <vt:lpstr>Presentación de PowerPoint</vt:lpstr>
      <vt:lpstr>Presentación de PowerPoint</vt:lpstr>
      <vt:lpstr>Presentación de PowerPoint</vt:lpstr>
      <vt:lpstr> Preguntas  esenciales</vt:lpstr>
      <vt:lpstr>Preguntas de proceso de la Indagación</vt:lpstr>
      <vt:lpstr>A.M.E  GENERAL</vt:lpstr>
      <vt:lpstr>A.M.E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CONTINUACIÓN</vt:lpstr>
      <vt:lpstr>Presentación de PowerPoint</vt:lpstr>
      <vt:lpstr>Presentación de PowerPoint</vt:lpstr>
      <vt:lpstr>Estructura inicial  de planeación Elaboración del proyecto (producto 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OR HAJAYIM                PRIMERA  REUNIÓN</dc:title>
  <dc:creator>Betty Hano</dc:creator>
  <cp:lastModifiedBy>Bety</cp:lastModifiedBy>
  <cp:revision>145</cp:revision>
  <dcterms:created xsi:type="dcterms:W3CDTF">2017-10-27T01:53:44Z</dcterms:created>
  <dcterms:modified xsi:type="dcterms:W3CDTF">2019-05-02T17:58:54Z</dcterms:modified>
</cp:coreProperties>
</file>