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2" r:id="rId6"/>
    <p:sldId id="261"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4" r:id="rId38"/>
    <p:sldId id="295" r:id="rId39"/>
    <p:sldId id="296" r:id="rId40"/>
    <p:sldId id="293" r:id="rId41"/>
    <p:sldId id="297" r:id="rId42"/>
    <p:sldId id="298" r:id="rId43"/>
    <p:sldId id="302" r:id="rId44"/>
    <p:sldId id="299" r:id="rId45"/>
    <p:sldId id="300" r:id="rId46"/>
    <p:sldId id="303" r:id="rId47"/>
    <p:sldId id="304"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 id="319" r:id="rId62"/>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2" d="100"/>
          <a:sy n="82" d="100"/>
        </p:scale>
        <p:origin x="-720" y="-45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38DB2164-0243-4079-9946-03F957BF014D}" type="datetimeFigureOut">
              <a:rPr lang="es-MX" smtClean="0"/>
              <a:pPr/>
              <a:t>20/06/2018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1133E96-CFD2-4C2F-9D39-349ECF0F05A3}" type="slidenum">
              <a:rPr lang="es-MX" smtClean="0"/>
              <a:pPr/>
              <a:t>‹Nº›</a:t>
            </a:fld>
            <a:endParaRPr lang="es-MX"/>
          </a:p>
        </p:txBody>
      </p:sp>
    </p:spTree>
    <p:extLst>
      <p:ext uri="{BB962C8B-B14F-4D97-AF65-F5344CB8AC3E}">
        <p14:creationId xmlns:p14="http://schemas.microsoft.com/office/powerpoint/2010/main" xmlns="" val="2244564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38DB2164-0243-4079-9946-03F957BF014D}" type="datetimeFigureOut">
              <a:rPr lang="es-MX" smtClean="0"/>
              <a:pPr/>
              <a:t>20/06/2018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1133E96-CFD2-4C2F-9D39-349ECF0F05A3}" type="slidenum">
              <a:rPr lang="es-MX" smtClean="0"/>
              <a:pPr/>
              <a:t>‹Nº›</a:t>
            </a:fld>
            <a:endParaRPr lang="es-MX"/>
          </a:p>
        </p:txBody>
      </p:sp>
    </p:spTree>
    <p:extLst>
      <p:ext uri="{BB962C8B-B14F-4D97-AF65-F5344CB8AC3E}">
        <p14:creationId xmlns:p14="http://schemas.microsoft.com/office/powerpoint/2010/main" xmlns="" val="4239941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38DB2164-0243-4079-9946-03F957BF014D}" type="datetimeFigureOut">
              <a:rPr lang="es-MX" smtClean="0"/>
              <a:pPr/>
              <a:t>20/06/2018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1133E96-CFD2-4C2F-9D39-349ECF0F05A3}" type="slidenum">
              <a:rPr lang="es-MX" smtClean="0"/>
              <a:pPr/>
              <a:t>‹Nº›</a:t>
            </a:fld>
            <a:endParaRPr lang="es-MX"/>
          </a:p>
        </p:txBody>
      </p:sp>
    </p:spTree>
    <p:extLst>
      <p:ext uri="{BB962C8B-B14F-4D97-AF65-F5344CB8AC3E}">
        <p14:creationId xmlns:p14="http://schemas.microsoft.com/office/powerpoint/2010/main" xmlns="" val="2287160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38DB2164-0243-4079-9946-03F957BF014D}" type="datetimeFigureOut">
              <a:rPr lang="es-MX" smtClean="0"/>
              <a:pPr/>
              <a:t>20/06/2018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1133E96-CFD2-4C2F-9D39-349ECF0F05A3}" type="slidenum">
              <a:rPr lang="es-MX" smtClean="0"/>
              <a:pPr/>
              <a:t>‹Nº›</a:t>
            </a:fld>
            <a:endParaRPr lang="es-MX"/>
          </a:p>
        </p:txBody>
      </p:sp>
    </p:spTree>
    <p:extLst>
      <p:ext uri="{BB962C8B-B14F-4D97-AF65-F5344CB8AC3E}">
        <p14:creationId xmlns:p14="http://schemas.microsoft.com/office/powerpoint/2010/main" xmlns="" val="221756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38DB2164-0243-4079-9946-03F957BF014D}" type="datetimeFigureOut">
              <a:rPr lang="es-MX" smtClean="0"/>
              <a:pPr/>
              <a:t>20/06/2018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1133E96-CFD2-4C2F-9D39-349ECF0F05A3}" type="slidenum">
              <a:rPr lang="es-MX" smtClean="0"/>
              <a:pPr/>
              <a:t>‹Nº›</a:t>
            </a:fld>
            <a:endParaRPr lang="es-MX"/>
          </a:p>
        </p:txBody>
      </p:sp>
    </p:spTree>
    <p:extLst>
      <p:ext uri="{BB962C8B-B14F-4D97-AF65-F5344CB8AC3E}">
        <p14:creationId xmlns:p14="http://schemas.microsoft.com/office/powerpoint/2010/main" xmlns="" val="1482022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38DB2164-0243-4079-9946-03F957BF014D}" type="datetimeFigureOut">
              <a:rPr lang="es-MX" smtClean="0"/>
              <a:pPr/>
              <a:t>20/06/2018</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31133E96-CFD2-4C2F-9D39-349ECF0F05A3}" type="slidenum">
              <a:rPr lang="es-MX" smtClean="0"/>
              <a:pPr/>
              <a:t>‹Nº›</a:t>
            </a:fld>
            <a:endParaRPr lang="es-MX"/>
          </a:p>
        </p:txBody>
      </p:sp>
    </p:spTree>
    <p:extLst>
      <p:ext uri="{BB962C8B-B14F-4D97-AF65-F5344CB8AC3E}">
        <p14:creationId xmlns:p14="http://schemas.microsoft.com/office/powerpoint/2010/main" xmlns="" val="4056363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38DB2164-0243-4079-9946-03F957BF014D}" type="datetimeFigureOut">
              <a:rPr lang="es-MX" smtClean="0"/>
              <a:pPr/>
              <a:t>20/06/2018</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31133E96-CFD2-4C2F-9D39-349ECF0F05A3}" type="slidenum">
              <a:rPr lang="es-MX" smtClean="0"/>
              <a:pPr/>
              <a:t>‹Nº›</a:t>
            </a:fld>
            <a:endParaRPr lang="es-MX"/>
          </a:p>
        </p:txBody>
      </p:sp>
    </p:spTree>
    <p:extLst>
      <p:ext uri="{BB962C8B-B14F-4D97-AF65-F5344CB8AC3E}">
        <p14:creationId xmlns:p14="http://schemas.microsoft.com/office/powerpoint/2010/main" xmlns="" val="2998433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38DB2164-0243-4079-9946-03F957BF014D}" type="datetimeFigureOut">
              <a:rPr lang="es-MX" smtClean="0"/>
              <a:pPr/>
              <a:t>20/06/2018</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31133E96-CFD2-4C2F-9D39-349ECF0F05A3}" type="slidenum">
              <a:rPr lang="es-MX" smtClean="0"/>
              <a:pPr/>
              <a:t>‹Nº›</a:t>
            </a:fld>
            <a:endParaRPr lang="es-MX"/>
          </a:p>
        </p:txBody>
      </p:sp>
    </p:spTree>
    <p:extLst>
      <p:ext uri="{BB962C8B-B14F-4D97-AF65-F5344CB8AC3E}">
        <p14:creationId xmlns:p14="http://schemas.microsoft.com/office/powerpoint/2010/main" xmlns="" val="1812484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8DB2164-0243-4079-9946-03F957BF014D}" type="datetimeFigureOut">
              <a:rPr lang="es-MX" smtClean="0"/>
              <a:pPr/>
              <a:t>20/06/2018</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31133E96-CFD2-4C2F-9D39-349ECF0F05A3}" type="slidenum">
              <a:rPr lang="es-MX" smtClean="0"/>
              <a:pPr/>
              <a:t>‹Nº›</a:t>
            </a:fld>
            <a:endParaRPr lang="es-MX"/>
          </a:p>
        </p:txBody>
      </p:sp>
    </p:spTree>
    <p:extLst>
      <p:ext uri="{BB962C8B-B14F-4D97-AF65-F5344CB8AC3E}">
        <p14:creationId xmlns:p14="http://schemas.microsoft.com/office/powerpoint/2010/main" xmlns="" val="196642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8DB2164-0243-4079-9946-03F957BF014D}" type="datetimeFigureOut">
              <a:rPr lang="es-MX" smtClean="0"/>
              <a:pPr/>
              <a:t>20/06/2018</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31133E96-CFD2-4C2F-9D39-349ECF0F05A3}" type="slidenum">
              <a:rPr lang="es-MX" smtClean="0"/>
              <a:pPr/>
              <a:t>‹Nº›</a:t>
            </a:fld>
            <a:endParaRPr lang="es-MX"/>
          </a:p>
        </p:txBody>
      </p:sp>
    </p:spTree>
    <p:extLst>
      <p:ext uri="{BB962C8B-B14F-4D97-AF65-F5344CB8AC3E}">
        <p14:creationId xmlns:p14="http://schemas.microsoft.com/office/powerpoint/2010/main" xmlns="" val="1124373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8DB2164-0243-4079-9946-03F957BF014D}" type="datetimeFigureOut">
              <a:rPr lang="es-MX" smtClean="0"/>
              <a:pPr/>
              <a:t>20/06/2018</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31133E96-CFD2-4C2F-9D39-349ECF0F05A3}" type="slidenum">
              <a:rPr lang="es-MX" smtClean="0"/>
              <a:pPr/>
              <a:t>‹Nº›</a:t>
            </a:fld>
            <a:endParaRPr lang="es-MX"/>
          </a:p>
        </p:txBody>
      </p:sp>
    </p:spTree>
    <p:extLst>
      <p:ext uri="{BB962C8B-B14F-4D97-AF65-F5344CB8AC3E}">
        <p14:creationId xmlns:p14="http://schemas.microsoft.com/office/powerpoint/2010/main" xmlns="" val="3397123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0087E6"/>
            </a:gs>
            <a:gs pos="100000">
              <a:srgbClr val="005CBF"/>
            </a:gs>
          </a:gsLst>
          <a:lin ang="5400000" scaled="0"/>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DB2164-0243-4079-9946-03F957BF014D}" type="datetimeFigureOut">
              <a:rPr lang="es-MX" smtClean="0"/>
              <a:pPr/>
              <a:t>20/06/2018</a:t>
            </a:fld>
            <a:endParaRPr lang="es-MX"/>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133E96-CFD2-4C2F-9D39-349ECF0F05A3}" type="slidenum">
              <a:rPr lang="es-MX" smtClean="0"/>
              <a:pPr/>
              <a:t>‹Nº›</a:t>
            </a:fld>
            <a:endParaRPr lang="es-MX"/>
          </a:p>
        </p:txBody>
      </p:sp>
    </p:spTree>
    <p:extLst>
      <p:ext uri="{BB962C8B-B14F-4D97-AF65-F5344CB8AC3E}">
        <p14:creationId xmlns:p14="http://schemas.microsoft.com/office/powerpoint/2010/main" xmlns="" val="3128038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9514" y="116632"/>
            <a:ext cx="3051828" cy="1584176"/>
          </a:xfrm>
          <a:prstGeom prst="rect">
            <a:avLst/>
          </a:prstGeom>
        </p:spPr>
      </p:pic>
      <p:sp>
        <p:nvSpPr>
          <p:cNvPr id="5" name="4 CuadroTexto"/>
          <p:cNvSpPr txBox="1"/>
          <p:nvPr/>
        </p:nvSpPr>
        <p:spPr>
          <a:xfrm>
            <a:off x="3049010" y="3501008"/>
            <a:ext cx="5051383" cy="1569660"/>
          </a:xfrm>
          <a:prstGeom prst="rect">
            <a:avLst/>
          </a:prstGeom>
          <a:noFill/>
        </p:spPr>
        <p:txBody>
          <a:bodyPr wrap="none" rtlCol="0">
            <a:spAutoFit/>
          </a:bodyPr>
          <a:lstStyle/>
          <a:p>
            <a:r>
              <a:rPr lang="es-MX" sz="9600" dirty="0" smtClean="0">
                <a:effectLst>
                  <a:outerShdw blurRad="38100" dist="38100" dir="2700000" algn="tl">
                    <a:srgbClr val="000000">
                      <a:alpha val="43137"/>
                    </a:srgbClr>
                  </a:outerShdw>
                </a:effectLst>
              </a:rPr>
              <a:t>EQUIPO 2</a:t>
            </a:r>
            <a:endParaRPr lang="es-MX"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4286414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6146" name="Picture 2"/>
          <p:cNvPicPr>
            <a:picLocks noChangeAspect="1" noChangeArrowheads="1"/>
          </p:cNvPicPr>
          <p:nvPr/>
        </p:nvPicPr>
        <p:blipFill>
          <a:blip r:embed="rId2" cstate="print"/>
          <a:srcRect/>
          <a:stretch>
            <a:fillRect/>
          </a:stretch>
        </p:blipFill>
        <p:spPr bwMode="auto">
          <a:xfrm>
            <a:off x="1" y="1"/>
            <a:ext cx="9715500" cy="715327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r"/>
            <a:r>
              <a:rPr lang="es-ES" dirty="0" smtClean="0"/>
              <a:t>Organizador gráfico</a:t>
            </a:r>
            <a:endParaRPr lang="es-ES" dirty="0"/>
          </a:p>
        </p:txBody>
      </p:sp>
      <p:pic>
        <p:nvPicPr>
          <p:cNvPr id="7170" name="Picture 2"/>
          <p:cNvPicPr>
            <a:picLocks noGrp="1" noChangeAspect="1" noChangeArrowheads="1"/>
          </p:cNvPicPr>
          <p:nvPr>
            <p:ph idx="1"/>
          </p:nvPr>
        </p:nvPicPr>
        <p:blipFill>
          <a:blip r:embed="rId2" cstate="print"/>
          <a:srcRect/>
          <a:stretch>
            <a:fillRect/>
          </a:stretch>
        </p:blipFill>
        <p:spPr bwMode="auto">
          <a:xfrm>
            <a:off x="2627785" y="2132857"/>
            <a:ext cx="3950841" cy="4525963"/>
          </a:xfrm>
          <a:prstGeom prst="rect">
            <a:avLst/>
          </a:prstGeom>
          <a:noFill/>
          <a:ln w="9525">
            <a:noFill/>
            <a:miter lim="800000"/>
            <a:headEnd/>
            <a:tailEnd/>
          </a:ln>
        </p:spPr>
      </p:pic>
      <p:pic>
        <p:nvPicPr>
          <p:cNvPr id="5" name="4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93882" y="154127"/>
            <a:ext cx="3118317" cy="161869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El equipo</a:t>
            </a:r>
            <a:endParaRPr lang="es-ES" dirty="0"/>
          </a:p>
        </p:txBody>
      </p:sp>
      <p:pic>
        <p:nvPicPr>
          <p:cNvPr id="8194" name="Picture 2"/>
          <p:cNvPicPr>
            <a:picLocks noGrp="1" noChangeAspect="1" noChangeArrowheads="1"/>
          </p:cNvPicPr>
          <p:nvPr>
            <p:ph idx="1"/>
          </p:nvPr>
        </p:nvPicPr>
        <p:blipFill>
          <a:blip r:embed="rId2" cstate="print"/>
          <a:srcRect/>
          <a:stretch>
            <a:fillRect/>
          </a:stretch>
        </p:blipFill>
        <p:spPr bwMode="auto">
          <a:xfrm>
            <a:off x="1589234" y="1600201"/>
            <a:ext cx="5965533" cy="4525963"/>
          </a:xfrm>
          <a:prstGeom prst="rect">
            <a:avLst/>
          </a:prstGeom>
          <a:noFill/>
          <a:ln w="9525">
            <a:noFill/>
            <a:miter lim="800000"/>
            <a:headEnd/>
            <a:tailEnd/>
          </a:ln>
        </p:spPr>
      </p:pic>
      <p:pic>
        <p:nvPicPr>
          <p:cNvPr id="5" name="4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3118317" cy="161869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pic>
        <p:nvPicPr>
          <p:cNvPr id="9218" name="Picture 2"/>
          <p:cNvPicPr>
            <a:picLocks noGrp="1" noChangeAspect="1" noChangeArrowheads="1"/>
          </p:cNvPicPr>
          <p:nvPr>
            <p:ph idx="1"/>
          </p:nvPr>
        </p:nvPicPr>
        <p:blipFill>
          <a:blip r:embed="rId2" cstate="print"/>
          <a:srcRect/>
          <a:stretch>
            <a:fillRect/>
          </a:stretch>
        </p:blipFill>
        <p:spPr bwMode="auto">
          <a:xfrm>
            <a:off x="1540459" y="1600201"/>
            <a:ext cx="6063083" cy="4525963"/>
          </a:xfrm>
          <a:prstGeom prst="rect">
            <a:avLst/>
          </a:prstGeom>
          <a:noFill/>
          <a:ln w="9525">
            <a:noFill/>
            <a:miter lim="800000"/>
            <a:headEnd/>
            <a:tailEnd/>
          </a:ln>
        </p:spPr>
      </p:pic>
      <p:pic>
        <p:nvPicPr>
          <p:cNvPr id="6" name="5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3118317" cy="161869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pic>
        <p:nvPicPr>
          <p:cNvPr id="10242" name="Picture 2"/>
          <p:cNvPicPr>
            <a:picLocks noGrp="1" noChangeAspect="1" noChangeArrowheads="1"/>
          </p:cNvPicPr>
          <p:nvPr>
            <p:ph idx="1"/>
          </p:nvPr>
        </p:nvPicPr>
        <p:blipFill>
          <a:blip r:embed="rId2" cstate="print"/>
          <a:srcRect/>
          <a:stretch>
            <a:fillRect/>
          </a:stretch>
        </p:blipFill>
        <p:spPr bwMode="auto">
          <a:xfrm>
            <a:off x="1538582" y="1600201"/>
            <a:ext cx="6066837" cy="4525963"/>
          </a:xfrm>
          <a:prstGeom prst="rect">
            <a:avLst/>
          </a:prstGeom>
          <a:noFill/>
          <a:ln w="9525">
            <a:noFill/>
            <a:miter lim="800000"/>
            <a:headEnd/>
            <a:tailEnd/>
          </a:ln>
        </p:spPr>
      </p:pic>
      <p:pic>
        <p:nvPicPr>
          <p:cNvPr id="5" name="4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3118317" cy="161869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11266" name="Picture 2"/>
          <p:cNvPicPr>
            <a:picLocks noChangeAspect="1" noChangeArrowheads="1"/>
          </p:cNvPicPr>
          <p:nvPr/>
        </p:nvPicPr>
        <p:blipFill>
          <a:blip r:embed="rId2" cstate="print"/>
          <a:srcRect/>
          <a:stretch>
            <a:fillRect/>
          </a:stretch>
        </p:blipFill>
        <p:spPr bwMode="auto">
          <a:xfrm>
            <a:off x="1" y="1"/>
            <a:ext cx="10810875" cy="7953375"/>
          </a:xfrm>
          <a:prstGeom prst="rect">
            <a:avLst/>
          </a:prstGeom>
          <a:noFill/>
          <a:ln w="9525">
            <a:noFill/>
            <a:miter lim="800000"/>
            <a:headEnd/>
            <a:tailEnd/>
          </a:ln>
        </p:spPr>
      </p:pic>
      <p:pic>
        <p:nvPicPr>
          <p:cNvPr id="5" name="4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9512" y="0"/>
            <a:ext cx="3118317" cy="161869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dirty="0"/>
          </a:p>
        </p:txBody>
      </p:sp>
      <p:pic>
        <p:nvPicPr>
          <p:cNvPr id="12290" name="Picture 2"/>
          <p:cNvPicPr>
            <a:picLocks noChangeAspect="1" noChangeArrowheads="1"/>
          </p:cNvPicPr>
          <p:nvPr/>
        </p:nvPicPr>
        <p:blipFill>
          <a:blip r:embed="rId2" cstate="print"/>
          <a:srcRect/>
          <a:stretch>
            <a:fillRect/>
          </a:stretch>
        </p:blipFill>
        <p:spPr bwMode="auto">
          <a:xfrm>
            <a:off x="1475656" y="2420888"/>
            <a:ext cx="6715125" cy="4152900"/>
          </a:xfrm>
          <a:prstGeom prst="rect">
            <a:avLst/>
          </a:prstGeom>
          <a:noFill/>
          <a:ln w="9525">
            <a:noFill/>
            <a:miter lim="800000"/>
            <a:headEnd/>
            <a:tailEnd/>
          </a:ln>
        </p:spPr>
      </p:pic>
      <p:pic>
        <p:nvPicPr>
          <p:cNvPr id="5" name="4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93882" y="154127"/>
            <a:ext cx="3118317" cy="161869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pic>
        <p:nvPicPr>
          <p:cNvPr id="13314" name="Picture 2"/>
          <p:cNvPicPr>
            <a:picLocks noGrp="1" noChangeAspect="1" noChangeArrowheads="1"/>
          </p:cNvPicPr>
          <p:nvPr>
            <p:ph idx="1"/>
          </p:nvPr>
        </p:nvPicPr>
        <p:blipFill>
          <a:blip r:embed="rId2" cstate="print"/>
          <a:srcRect/>
          <a:stretch>
            <a:fillRect/>
          </a:stretch>
        </p:blipFill>
        <p:spPr bwMode="auto">
          <a:xfrm>
            <a:off x="1619674" y="1844825"/>
            <a:ext cx="6017855" cy="4525963"/>
          </a:xfrm>
          <a:prstGeom prst="rect">
            <a:avLst/>
          </a:prstGeom>
          <a:noFill/>
          <a:ln w="9525">
            <a:noFill/>
            <a:miter lim="800000"/>
            <a:headEnd/>
            <a:tailEnd/>
          </a:ln>
        </p:spPr>
      </p:pic>
      <p:pic>
        <p:nvPicPr>
          <p:cNvPr id="5" name="4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3118317" cy="161869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14338" name="Picture 2"/>
          <p:cNvPicPr>
            <a:picLocks noChangeAspect="1" noChangeArrowheads="1"/>
          </p:cNvPicPr>
          <p:nvPr/>
        </p:nvPicPr>
        <p:blipFill>
          <a:blip r:embed="rId2" cstate="print"/>
          <a:srcRect/>
          <a:stretch>
            <a:fillRect/>
          </a:stretch>
        </p:blipFill>
        <p:spPr bwMode="auto">
          <a:xfrm>
            <a:off x="1" y="0"/>
            <a:ext cx="9744075" cy="71628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15362" name="Picture 2"/>
          <p:cNvPicPr>
            <a:picLocks noChangeAspect="1" noChangeArrowheads="1"/>
          </p:cNvPicPr>
          <p:nvPr/>
        </p:nvPicPr>
        <p:blipFill>
          <a:blip r:embed="rId2" cstate="print"/>
          <a:srcRect/>
          <a:stretch>
            <a:fillRect/>
          </a:stretch>
        </p:blipFill>
        <p:spPr bwMode="auto">
          <a:xfrm>
            <a:off x="0" y="0"/>
            <a:ext cx="9772651" cy="721995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139952" y="1268761"/>
            <a:ext cx="4896544" cy="5016758"/>
          </a:xfrm>
          <a:prstGeom prst="rect">
            <a:avLst/>
          </a:prstGeom>
          <a:noFill/>
        </p:spPr>
        <p:txBody>
          <a:bodyPr wrap="square" rtlCol="0">
            <a:spAutoFit/>
          </a:bodyPr>
          <a:lstStyle/>
          <a:p>
            <a:pPr marL="285750" indent="-285750">
              <a:buFont typeface="Arial" panose="020B0604020202020204" pitchFamily="34" charset="0"/>
              <a:buChar char="•"/>
            </a:pPr>
            <a:r>
              <a:rPr lang="es-MX" sz="2000" dirty="0" smtClean="0">
                <a:effectLst>
                  <a:outerShdw blurRad="38100" dist="38100" dir="2700000" algn="tl">
                    <a:srgbClr val="000000">
                      <a:alpha val="43137"/>
                    </a:srgbClr>
                  </a:outerShdw>
                </a:effectLst>
              </a:rPr>
              <a:t>SANDRA LUZ MEJÍA SILVA</a:t>
            </a:r>
          </a:p>
          <a:p>
            <a:r>
              <a:rPr lang="es-MX" sz="2000" dirty="0" smtClean="0">
                <a:effectLst>
                  <a:outerShdw blurRad="38100" dist="38100" dir="2700000" algn="tl">
                    <a:srgbClr val="000000">
                      <a:alpha val="43137"/>
                    </a:srgbClr>
                  </a:outerShdw>
                </a:effectLst>
              </a:rPr>
              <a:t>ORIENTACIÓN EDUCATIVA V</a:t>
            </a:r>
          </a:p>
          <a:p>
            <a:endParaRPr lang="es-MX" sz="2000" dirty="0">
              <a:effectLst>
                <a:outerShdw blurRad="38100" dist="38100" dir="2700000" algn="tl">
                  <a:srgbClr val="000000">
                    <a:alpha val="43137"/>
                  </a:srgbClr>
                </a:outerShdw>
              </a:effectLst>
            </a:endParaRPr>
          </a:p>
          <a:p>
            <a:pPr marL="285750" indent="-285750">
              <a:buFont typeface="Arial" panose="020B0604020202020204" pitchFamily="34" charset="0"/>
              <a:buChar char="•"/>
            </a:pPr>
            <a:r>
              <a:rPr lang="es-MX" sz="2000" dirty="0" smtClean="0">
                <a:effectLst>
                  <a:outerShdw blurRad="38100" dist="38100" dir="2700000" algn="tl">
                    <a:srgbClr val="000000">
                      <a:alpha val="43137"/>
                    </a:srgbClr>
                  </a:outerShdw>
                </a:effectLst>
              </a:rPr>
              <a:t>LAURA MENESES TRUJILLO</a:t>
            </a:r>
          </a:p>
          <a:p>
            <a:r>
              <a:rPr lang="es-MX" sz="2000" dirty="0">
                <a:effectLst>
                  <a:outerShdw blurRad="38100" dist="38100" dir="2700000" algn="tl">
                    <a:srgbClr val="000000">
                      <a:alpha val="43137"/>
                    </a:srgbClr>
                  </a:outerShdw>
                </a:effectLst>
              </a:rPr>
              <a:t>É</a:t>
            </a:r>
            <a:r>
              <a:rPr lang="es-MX" sz="2000" dirty="0" smtClean="0">
                <a:effectLst>
                  <a:outerShdw blurRad="38100" dist="38100" dir="2700000" algn="tl">
                    <a:srgbClr val="000000">
                      <a:alpha val="43137"/>
                    </a:srgbClr>
                  </a:outerShdw>
                </a:effectLst>
              </a:rPr>
              <a:t>TICA</a:t>
            </a:r>
          </a:p>
          <a:p>
            <a:endParaRPr lang="es-MX" sz="2000" dirty="0">
              <a:effectLst>
                <a:outerShdw blurRad="38100" dist="38100" dir="2700000" algn="tl">
                  <a:srgbClr val="000000">
                    <a:alpha val="43137"/>
                  </a:srgbClr>
                </a:outerShdw>
              </a:effectLst>
            </a:endParaRPr>
          </a:p>
          <a:p>
            <a:pPr marL="285750" indent="-285750">
              <a:buFont typeface="Arial" panose="020B0604020202020204" pitchFamily="34" charset="0"/>
              <a:buChar char="•"/>
            </a:pPr>
            <a:r>
              <a:rPr lang="es-MX" sz="2000" dirty="0" smtClean="0">
                <a:effectLst>
                  <a:outerShdw blurRad="38100" dist="38100" dir="2700000" algn="tl">
                    <a:srgbClr val="000000">
                      <a:alpha val="43137"/>
                    </a:srgbClr>
                  </a:outerShdw>
                </a:effectLst>
              </a:rPr>
              <a:t>SAID HERNÁNDEZ VILLEGAS</a:t>
            </a:r>
          </a:p>
          <a:p>
            <a:r>
              <a:rPr lang="es-MX" sz="2000" dirty="0" smtClean="0">
                <a:effectLst>
                  <a:outerShdw blurRad="38100" dist="38100" dir="2700000" algn="tl">
                    <a:srgbClr val="000000">
                      <a:alpha val="43137"/>
                    </a:srgbClr>
                  </a:outerShdw>
                </a:effectLst>
              </a:rPr>
              <a:t>MATEMÁTICAS V</a:t>
            </a:r>
          </a:p>
          <a:p>
            <a:endParaRPr lang="es-MX" sz="2000" dirty="0">
              <a:effectLst>
                <a:outerShdw blurRad="38100" dist="38100" dir="2700000" algn="tl">
                  <a:srgbClr val="000000">
                    <a:alpha val="43137"/>
                  </a:srgbClr>
                </a:outerShdw>
              </a:effectLst>
            </a:endParaRPr>
          </a:p>
          <a:p>
            <a:pPr marL="285750" indent="-285750">
              <a:buFont typeface="Arial" panose="020B0604020202020204" pitchFamily="34" charset="0"/>
              <a:buChar char="•"/>
            </a:pPr>
            <a:r>
              <a:rPr lang="es-MX" sz="2000" dirty="0" smtClean="0">
                <a:effectLst>
                  <a:outerShdw blurRad="38100" dist="38100" dir="2700000" algn="tl">
                    <a:srgbClr val="000000">
                      <a:alpha val="43137"/>
                    </a:srgbClr>
                  </a:outerShdw>
                </a:effectLst>
              </a:rPr>
              <a:t>GUADALUPE VILLEGAS PLATA</a:t>
            </a:r>
          </a:p>
          <a:p>
            <a:r>
              <a:rPr lang="es-MX" sz="2000" dirty="0" smtClean="0">
                <a:effectLst>
                  <a:outerShdw blurRad="38100" dist="38100" dir="2700000" algn="tl">
                    <a:srgbClr val="000000">
                      <a:alpha val="43137"/>
                    </a:srgbClr>
                  </a:outerShdw>
                </a:effectLst>
              </a:rPr>
              <a:t>LANGUAGE</a:t>
            </a:r>
          </a:p>
          <a:p>
            <a:endParaRPr lang="es-MX" sz="2000" dirty="0" smtClean="0">
              <a:effectLst>
                <a:outerShdw blurRad="38100" dist="38100" dir="2700000" algn="tl">
                  <a:srgbClr val="000000">
                    <a:alpha val="43137"/>
                  </a:srgbClr>
                </a:outerShdw>
              </a:effectLst>
            </a:endParaRPr>
          </a:p>
          <a:p>
            <a:pPr marL="285750" indent="-285750">
              <a:buFont typeface="Arial" panose="020B0604020202020204" pitchFamily="34" charset="0"/>
              <a:buChar char="•"/>
            </a:pPr>
            <a:r>
              <a:rPr lang="es-MX" sz="2000" dirty="0" smtClean="0">
                <a:effectLst>
                  <a:outerShdw blurRad="38100" dist="38100" dir="2700000" algn="tl">
                    <a:srgbClr val="000000">
                      <a:alpha val="43137"/>
                    </a:srgbClr>
                  </a:outerShdw>
                </a:effectLst>
              </a:rPr>
              <a:t>EDGAR DAVID MORÁN VALENCIA</a:t>
            </a:r>
          </a:p>
          <a:p>
            <a:r>
              <a:rPr lang="es-MX" sz="2000" dirty="0" smtClean="0">
                <a:effectLst>
                  <a:outerShdw blurRad="38100" dist="38100" dir="2700000" algn="tl">
                    <a:srgbClr val="000000">
                      <a:alpha val="43137"/>
                    </a:srgbClr>
                  </a:outerShdw>
                </a:effectLst>
              </a:rPr>
              <a:t>EDUCACIÓN ESTÉTICA Y ARTÍSTICA </a:t>
            </a:r>
          </a:p>
          <a:p>
            <a:r>
              <a:rPr lang="es-MX" sz="2000" dirty="0" smtClean="0">
                <a:effectLst>
                  <a:outerShdw blurRad="38100" dist="38100" dir="2700000" algn="tl">
                    <a:srgbClr val="000000">
                      <a:alpha val="43137"/>
                    </a:srgbClr>
                  </a:outerShdw>
                </a:effectLst>
              </a:rPr>
              <a:t>MÚSICA  V</a:t>
            </a:r>
            <a:endParaRPr lang="es-MX" sz="2000" dirty="0">
              <a:effectLst>
                <a:outerShdw blurRad="38100" dist="38100" dir="2700000" algn="tl">
                  <a:srgbClr val="000000">
                    <a:alpha val="43137"/>
                  </a:srgbClr>
                </a:outerShdw>
              </a:effectLst>
            </a:endParaRPr>
          </a:p>
          <a:p>
            <a:endParaRPr lang="es-MX" sz="2000" dirty="0">
              <a:effectLst>
                <a:outerShdw blurRad="38100" dist="38100" dir="2700000" algn="tl">
                  <a:srgbClr val="000000">
                    <a:alpha val="43137"/>
                  </a:srgbClr>
                </a:outerShdw>
              </a:effectLst>
            </a:endParaRPr>
          </a:p>
        </p:txBody>
      </p:sp>
      <p:sp>
        <p:nvSpPr>
          <p:cNvPr id="3" name="2 CuadroTexto"/>
          <p:cNvSpPr txBox="1"/>
          <p:nvPr/>
        </p:nvSpPr>
        <p:spPr>
          <a:xfrm>
            <a:off x="4761148" y="188641"/>
            <a:ext cx="2866490" cy="646331"/>
          </a:xfrm>
          <a:prstGeom prst="rect">
            <a:avLst/>
          </a:prstGeom>
          <a:noFill/>
        </p:spPr>
        <p:txBody>
          <a:bodyPr wrap="none" rtlCol="0">
            <a:spAutoFit/>
          </a:bodyPr>
          <a:lstStyle/>
          <a:p>
            <a:r>
              <a:rPr lang="es-MX" sz="3600" b="1" dirty="0" smtClean="0">
                <a:effectLst>
                  <a:outerShdw blurRad="38100" dist="38100" dir="2700000" algn="tl">
                    <a:srgbClr val="000000">
                      <a:alpha val="43137"/>
                    </a:srgbClr>
                  </a:outerShdw>
                </a:effectLst>
              </a:rPr>
              <a:t>INTEGRANTES</a:t>
            </a:r>
            <a:endParaRPr lang="es-MX" sz="3600" b="1" dirty="0">
              <a:effectLst>
                <a:outerShdw blurRad="38100" dist="38100" dir="2700000" algn="tl">
                  <a:srgbClr val="000000">
                    <a:alpha val="43137"/>
                  </a:srgbClr>
                </a:outerShdw>
              </a:effectLst>
            </a:endParaRPr>
          </a:p>
        </p:txBody>
      </p:sp>
      <p:pic>
        <p:nvPicPr>
          <p:cNvPr id="5" name="4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93882" y="154127"/>
            <a:ext cx="3118317" cy="1618690"/>
          </a:xfrm>
          <a:prstGeom prst="rect">
            <a:avLst/>
          </a:prstGeom>
        </p:spPr>
      </p:pic>
    </p:spTree>
    <p:extLst>
      <p:ext uri="{BB962C8B-B14F-4D97-AF65-F5344CB8AC3E}">
        <p14:creationId xmlns:p14="http://schemas.microsoft.com/office/powerpoint/2010/main" xmlns="" val="16113545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16386" name="Picture 2"/>
          <p:cNvPicPr>
            <a:picLocks noChangeAspect="1" noChangeArrowheads="1"/>
          </p:cNvPicPr>
          <p:nvPr/>
        </p:nvPicPr>
        <p:blipFill>
          <a:blip r:embed="rId2" cstate="print"/>
          <a:srcRect/>
          <a:stretch>
            <a:fillRect/>
          </a:stretch>
        </p:blipFill>
        <p:spPr bwMode="auto">
          <a:xfrm>
            <a:off x="1" y="0"/>
            <a:ext cx="9144000" cy="68580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17410" name="Picture 2"/>
          <p:cNvPicPr>
            <a:picLocks noChangeAspect="1" noChangeArrowheads="1"/>
          </p:cNvPicPr>
          <p:nvPr/>
        </p:nvPicPr>
        <p:blipFill>
          <a:blip r:embed="rId2" cstate="print"/>
          <a:srcRect/>
          <a:stretch>
            <a:fillRect/>
          </a:stretch>
        </p:blipFill>
        <p:spPr bwMode="auto">
          <a:xfrm>
            <a:off x="1" y="0"/>
            <a:ext cx="9801225" cy="702945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18434" name="Picture 2"/>
          <p:cNvPicPr>
            <a:picLocks noChangeAspect="1" noChangeArrowheads="1"/>
          </p:cNvPicPr>
          <p:nvPr/>
        </p:nvPicPr>
        <p:blipFill>
          <a:blip r:embed="rId2" cstate="print"/>
          <a:srcRect/>
          <a:stretch>
            <a:fillRect/>
          </a:stretch>
        </p:blipFill>
        <p:spPr bwMode="auto">
          <a:xfrm>
            <a:off x="0" y="1"/>
            <a:ext cx="9401175" cy="6867525"/>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19458" name="Picture 2"/>
          <p:cNvPicPr>
            <a:picLocks noChangeAspect="1" noChangeArrowheads="1"/>
          </p:cNvPicPr>
          <p:nvPr/>
        </p:nvPicPr>
        <p:blipFill>
          <a:blip r:embed="rId2" cstate="print"/>
          <a:srcRect/>
          <a:stretch>
            <a:fillRect/>
          </a:stretch>
        </p:blipFill>
        <p:spPr bwMode="auto">
          <a:xfrm>
            <a:off x="114300" y="85725"/>
            <a:ext cx="8915400" cy="668655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20482" name="Picture 2"/>
          <p:cNvPicPr>
            <a:picLocks noChangeAspect="1" noChangeArrowheads="1"/>
          </p:cNvPicPr>
          <p:nvPr/>
        </p:nvPicPr>
        <p:blipFill>
          <a:blip r:embed="rId2" cstate="print"/>
          <a:srcRect/>
          <a:stretch>
            <a:fillRect/>
          </a:stretch>
        </p:blipFill>
        <p:spPr bwMode="auto">
          <a:xfrm>
            <a:off x="4764" y="119063"/>
            <a:ext cx="9134475" cy="6619875"/>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21506" name="Picture 2"/>
          <p:cNvPicPr>
            <a:picLocks noChangeAspect="1" noChangeArrowheads="1"/>
          </p:cNvPicPr>
          <p:nvPr/>
        </p:nvPicPr>
        <p:blipFill>
          <a:blip r:embed="rId2" cstate="print"/>
          <a:srcRect/>
          <a:stretch>
            <a:fillRect/>
          </a:stretch>
        </p:blipFill>
        <p:spPr bwMode="auto">
          <a:xfrm>
            <a:off x="138114" y="152400"/>
            <a:ext cx="8867775" cy="65532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22530" name="Picture 2"/>
          <p:cNvPicPr>
            <a:picLocks noChangeAspect="1" noChangeArrowheads="1"/>
          </p:cNvPicPr>
          <p:nvPr/>
        </p:nvPicPr>
        <p:blipFill>
          <a:blip r:embed="rId2" cstate="print"/>
          <a:srcRect/>
          <a:stretch>
            <a:fillRect/>
          </a:stretch>
        </p:blipFill>
        <p:spPr bwMode="auto">
          <a:xfrm>
            <a:off x="38100" y="128588"/>
            <a:ext cx="9067800" cy="6600825"/>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23554" name="Picture 2"/>
          <p:cNvPicPr>
            <a:picLocks noChangeAspect="1" noChangeArrowheads="1"/>
          </p:cNvPicPr>
          <p:nvPr/>
        </p:nvPicPr>
        <p:blipFill>
          <a:blip r:embed="rId2" cstate="print"/>
          <a:srcRect/>
          <a:stretch>
            <a:fillRect/>
          </a:stretch>
        </p:blipFill>
        <p:spPr bwMode="auto">
          <a:xfrm>
            <a:off x="109539" y="188641"/>
            <a:ext cx="8924925" cy="6408711"/>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24578" name="Picture 2"/>
          <p:cNvPicPr>
            <a:picLocks noChangeAspect="1" noChangeArrowheads="1"/>
          </p:cNvPicPr>
          <p:nvPr/>
        </p:nvPicPr>
        <p:blipFill>
          <a:blip r:embed="rId2" cstate="print"/>
          <a:srcRect/>
          <a:stretch>
            <a:fillRect/>
          </a:stretch>
        </p:blipFill>
        <p:spPr bwMode="auto">
          <a:xfrm>
            <a:off x="123826" y="0"/>
            <a:ext cx="8896351" cy="725805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25602" name="Picture 2"/>
          <p:cNvPicPr>
            <a:picLocks noChangeAspect="1" noChangeArrowheads="1"/>
          </p:cNvPicPr>
          <p:nvPr/>
        </p:nvPicPr>
        <p:blipFill>
          <a:blip r:embed="rId2" cstate="print"/>
          <a:srcRect/>
          <a:stretch>
            <a:fillRect/>
          </a:stretch>
        </p:blipFill>
        <p:spPr bwMode="auto">
          <a:xfrm>
            <a:off x="100014" y="42863"/>
            <a:ext cx="8943975" cy="677227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5536" y="2394754"/>
            <a:ext cx="8280920" cy="1754326"/>
          </a:xfrm>
          <a:prstGeom prst="rect">
            <a:avLst/>
          </a:prstGeom>
          <a:noFill/>
        </p:spPr>
        <p:txBody>
          <a:bodyPr wrap="square" rtlCol="0">
            <a:spAutoFit/>
          </a:bodyPr>
          <a:lstStyle/>
          <a:p>
            <a:pPr algn="ctr"/>
            <a:r>
              <a:rPr lang="es-MX" sz="5400" b="1" dirty="0" smtClean="0">
                <a:effectLst>
                  <a:outerShdw blurRad="38100" dist="38100" dir="2700000" algn="tl">
                    <a:srgbClr val="000000">
                      <a:alpha val="43137"/>
                    </a:srgbClr>
                  </a:outerShdw>
                </a:effectLst>
              </a:rPr>
              <a:t>CURSO 2018-2019</a:t>
            </a:r>
          </a:p>
          <a:p>
            <a:pPr algn="ctr"/>
            <a:r>
              <a:rPr lang="es-MX" sz="5400" b="1" dirty="0" smtClean="0">
                <a:effectLst>
                  <a:outerShdw blurRad="38100" dist="38100" dir="2700000" algn="tl">
                    <a:srgbClr val="000000">
                      <a:alpha val="43137"/>
                    </a:srgbClr>
                  </a:outerShdw>
                </a:effectLst>
              </a:rPr>
              <a:t>5o</a:t>
            </a:r>
            <a:endParaRPr lang="es-MX" sz="5400" b="1" dirty="0">
              <a:effectLst>
                <a:outerShdw blurRad="38100" dist="38100" dir="2700000" algn="tl">
                  <a:srgbClr val="000000">
                    <a:alpha val="43137"/>
                  </a:srgbClr>
                </a:outerShdw>
              </a:effectLst>
            </a:endParaRPr>
          </a:p>
        </p:txBody>
      </p:sp>
      <p:pic>
        <p:nvPicPr>
          <p:cNvPr id="3" name="2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93882" y="154127"/>
            <a:ext cx="3118317" cy="1618690"/>
          </a:xfrm>
          <a:prstGeom prst="rect">
            <a:avLst/>
          </a:prstGeom>
        </p:spPr>
      </p:pic>
    </p:spTree>
    <p:extLst>
      <p:ext uri="{BB962C8B-B14F-4D97-AF65-F5344CB8AC3E}">
        <p14:creationId xmlns:p14="http://schemas.microsoft.com/office/powerpoint/2010/main" xmlns="" val="39632100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26626" name="Picture 2"/>
          <p:cNvPicPr>
            <a:picLocks noChangeAspect="1" noChangeArrowheads="1"/>
          </p:cNvPicPr>
          <p:nvPr/>
        </p:nvPicPr>
        <p:blipFill>
          <a:blip r:embed="rId2" cstate="print"/>
          <a:srcRect/>
          <a:stretch>
            <a:fillRect/>
          </a:stretch>
        </p:blipFill>
        <p:spPr bwMode="auto">
          <a:xfrm>
            <a:off x="52389" y="9525"/>
            <a:ext cx="9039225" cy="683895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27650" name="Picture 2"/>
          <p:cNvPicPr>
            <a:picLocks noChangeAspect="1" noChangeArrowheads="1"/>
          </p:cNvPicPr>
          <p:nvPr/>
        </p:nvPicPr>
        <p:blipFill>
          <a:blip r:embed="rId2" cstate="print"/>
          <a:srcRect/>
          <a:stretch>
            <a:fillRect/>
          </a:stretch>
        </p:blipFill>
        <p:spPr bwMode="auto">
          <a:xfrm>
            <a:off x="90489" y="0"/>
            <a:ext cx="8963025" cy="691515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28674" name="Picture 2"/>
          <p:cNvPicPr>
            <a:picLocks noChangeAspect="1" noChangeArrowheads="1"/>
          </p:cNvPicPr>
          <p:nvPr/>
        </p:nvPicPr>
        <p:blipFill>
          <a:blip r:embed="rId2" cstate="print"/>
          <a:srcRect/>
          <a:stretch>
            <a:fillRect/>
          </a:stretch>
        </p:blipFill>
        <p:spPr bwMode="auto">
          <a:xfrm>
            <a:off x="1" y="1"/>
            <a:ext cx="9210675" cy="7096125"/>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29698" name="Picture 2"/>
          <p:cNvPicPr>
            <a:picLocks noChangeAspect="1" noChangeArrowheads="1"/>
          </p:cNvPicPr>
          <p:nvPr/>
        </p:nvPicPr>
        <p:blipFill>
          <a:blip r:embed="rId2" cstate="print"/>
          <a:srcRect/>
          <a:stretch>
            <a:fillRect/>
          </a:stretch>
        </p:blipFill>
        <p:spPr bwMode="auto">
          <a:xfrm>
            <a:off x="123826" y="1"/>
            <a:ext cx="8896351" cy="6905625"/>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30722" name="Picture 2"/>
          <p:cNvPicPr>
            <a:picLocks noChangeAspect="1" noChangeArrowheads="1"/>
          </p:cNvPicPr>
          <p:nvPr/>
        </p:nvPicPr>
        <p:blipFill>
          <a:blip r:embed="rId2" cstate="print"/>
          <a:srcRect/>
          <a:stretch>
            <a:fillRect/>
          </a:stretch>
        </p:blipFill>
        <p:spPr bwMode="auto">
          <a:xfrm>
            <a:off x="66675" y="1"/>
            <a:ext cx="9010651" cy="6886575"/>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31746" name="Picture 2"/>
          <p:cNvPicPr>
            <a:picLocks noChangeAspect="1" noChangeArrowheads="1"/>
          </p:cNvPicPr>
          <p:nvPr/>
        </p:nvPicPr>
        <p:blipFill>
          <a:blip r:embed="rId2" cstate="print"/>
          <a:srcRect/>
          <a:stretch>
            <a:fillRect/>
          </a:stretch>
        </p:blipFill>
        <p:spPr bwMode="auto">
          <a:xfrm>
            <a:off x="14289" y="1"/>
            <a:ext cx="9115425" cy="6962775"/>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Justificación</a:t>
            </a:r>
            <a:endParaRPr lang="es-ES" dirty="0"/>
          </a:p>
        </p:txBody>
      </p:sp>
      <p:sp>
        <p:nvSpPr>
          <p:cNvPr id="3" name="2 Marcador de contenido"/>
          <p:cNvSpPr>
            <a:spLocks noGrp="1"/>
          </p:cNvSpPr>
          <p:nvPr>
            <p:ph idx="1"/>
          </p:nvPr>
        </p:nvSpPr>
        <p:spPr/>
        <p:txBody>
          <a:bodyPr>
            <a:normAutofit fontScale="92500" lnSpcReduction="10000"/>
          </a:bodyPr>
          <a:lstStyle/>
          <a:p>
            <a:pPr algn="just"/>
            <a:r>
              <a:rPr lang="es-ES" dirty="0" smtClean="0"/>
              <a:t>Los alumnos de la 5to año de preparatoria se encuentran en un proceso fundamental de elección de carrera, la toma de decisión es multifactorial y afecta la elección de su futuro, se ha generado una gran preocupación por la etiquetas negativas que se han generado dificultad para elegir una carrera de carácter artístico, siendo importante tomar en cuenta diferentes razonamientos éticos en torno de la felicidad para tener una mejor elección de carrera</a:t>
            </a:r>
          </a:p>
          <a:p>
            <a:pPr algn="just"/>
            <a:endParaRPr lang="es-ES" dirty="0"/>
          </a:p>
        </p:txBody>
      </p:sp>
      <p:pic>
        <p:nvPicPr>
          <p:cNvPr id="4" name="3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3118317" cy="161869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Intención</a:t>
            </a:r>
            <a:endParaRPr lang="es-ES" dirty="0"/>
          </a:p>
        </p:txBody>
      </p:sp>
      <p:sp>
        <p:nvSpPr>
          <p:cNvPr id="3" name="2 Marcador de contenido"/>
          <p:cNvSpPr>
            <a:spLocks noGrp="1"/>
          </p:cNvSpPr>
          <p:nvPr>
            <p:ph idx="1"/>
          </p:nvPr>
        </p:nvSpPr>
        <p:spPr/>
        <p:txBody>
          <a:bodyPr>
            <a:normAutofit/>
          </a:bodyPr>
          <a:lstStyle/>
          <a:p>
            <a:pPr algn="just"/>
            <a:r>
              <a:rPr lang="es-ES" dirty="0" smtClean="0"/>
              <a:t>Este proyecto busca mejorar la toma de decisión de elección de carrera gracias a la evaluación ética y valoración artística, para buscar la felicidad en la elección de carrera y no solo el dinero</a:t>
            </a:r>
          </a:p>
          <a:p>
            <a:endParaRPr lang="es-ES" dirty="0"/>
          </a:p>
        </p:txBody>
      </p:sp>
      <p:pic>
        <p:nvPicPr>
          <p:cNvPr id="4" name="3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3118317" cy="161869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r"/>
            <a:r>
              <a:rPr lang="es-ES" dirty="0" smtClean="0"/>
              <a:t>Objetivo General</a:t>
            </a:r>
            <a:endParaRPr lang="es-ES" dirty="0"/>
          </a:p>
        </p:txBody>
      </p:sp>
      <p:sp>
        <p:nvSpPr>
          <p:cNvPr id="3" name="2 Marcador de contenido"/>
          <p:cNvSpPr>
            <a:spLocks noGrp="1"/>
          </p:cNvSpPr>
          <p:nvPr>
            <p:ph idx="1"/>
          </p:nvPr>
        </p:nvSpPr>
        <p:spPr/>
        <p:txBody>
          <a:bodyPr>
            <a:normAutofit/>
          </a:bodyPr>
          <a:lstStyle/>
          <a:p>
            <a:pPr algn="just"/>
            <a:r>
              <a:rPr lang="es-ES" dirty="0" smtClean="0"/>
              <a:t>Que los alumnos de 5to año de preparatoria tengan herramientas bastas para poder elegir una carrera profesional basándose en la felicidad y no en un miedo sustentado en la negativa social por la falta de dinero en las profesiones artísticas. </a:t>
            </a:r>
            <a:endParaRPr lang="es-ES" dirty="0"/>
          </a:p>
        </p:txBody>
      </p:sp>
      <p:pic>
        <p:nvPicPr>
          <p:cNvPr id="4" name="3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3118317" cy="161869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r"/>
            <a:endParaRPr lang="es-ES" dirty="0"/>
          </a:p>
        </p:txBody>
      </p:sp>
      <p:sp>
        <p:nvSpPr>
          <p:cNvPr id="3" name="2 Marcador de contenido"/>
          <p:cNvSpPr>
            <a:spLocks noGrp="1"/>
          </p:cNvSpPr>
          <p:nvPr>
            <p:ph idx="1"/>
          </p:nvPr>
        </p:nvSpPr>
        <p:spPr/>
        <p:txBody>
          <a:bodyPr>
            <a:normAutofit/>
          </a:bodyPr>
          <a:lstStyle/>
          <a:p>
            <a:pPr algn="ctr">
              <a:buNone/>
            </a:pPr>
            <a:endParaRPr lang="es-ES" sz="5400" dirty="0" smtClean="0"/>
          </a:p>
          <a:p>
            <a:pPr algn="ctr">
              <a:buNone/>
            </a:pPr>
            <a:r>
              <a:rPr lang="es-ES" sz="5400" dirty="0" smtClean="0"/>
              <a:t>Tipos de evaluaciones </a:t>
            </a:r>
            <a:endParaRPr lang="es-ES" sz="5400" dirty="0"/>
          </a:p>
        </p:txBody>
      </p:sp>
      <p:pic>
        <p:nvPicPr>
          <p:cNvPr id="4" name="3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3118317" cy="161869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95536" y="2865710"/>
            <a:ext cx="8280920" cy="923330"/>
          </a:xfrm>
          <a:prstGeom prst="rect">
            <a:avLst/>
          </a:prstGeom>
          <a:noFill/>
        </p:spPr>
        <p:txBody>
          <a:bodyPr wrap="square" rtlCol="0">
            <a:spAutoFit/>
          </a:bodyPr>
          <a:lstStyle/>
          <a:p>
            <a:pPr algn="ctr"/>
            <a:r>
              <a:rPr lang="en-US" sz="5400" b="1" dirty="0" smtClean="0">
                <a:effectLst>
                  <a:outerShdw blurRad="38100" dist="38100" dir="2700000" algn="tl">
                    <a:srgbClr val="000000">
                      <a:alpha val="43137"/>
                    </a:srgbClr>
                  </a:outerShdw>
                </a:effectLst>
              </a:rPr>
              <a:t>MONEY OR HAPPINESS</a:t>
            </a:r>
            <a:endParaRPr lang="en-US" sz="5400" b="1" dirty="0">
              <a:effectLst>
                <a:outerShdw blurRad="38100" dist="38100" dir="2700000" algn="tl">
                  <a:srgbClr val="000000">
                    <a:alpha val="43137"/>
                  </a:srgbClr>
                </a:outerShdw>
              </a:effectLst>
            </a:endParaRPr>
          </a:p>
        </p:txBody>
      </p:sp>
      <p:pic>
        <p:nvPicPr>
          <p:cNvPr id="3" name="2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93882" y="154127"/>
            <a:ext cx="3118317" cy="1618690"/>
          </a:xfrm>
          <a:prstGeom prst="rect">
            <a:avLst/>
          </a:prstGeom>
        </p:spPr>
      </p:pic>
    </p:spTree>
    <p:extLst>
      <p:ext uri="{BB962C8B-B14F-4D97-AF65-F5344CB8AC3E}">
        <p14:creationId xmlns:p14="http://schemas.microsoft.com/office/powerpoint/2010/main" xmlns="" val="21703212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Sumativa</a:t>
            </a:r>
            <a:endParaRPr lang="es-ES" dirty="0"/>
          </a:p>
        </p:txBody>
      </p:sp>
      <p:sp>
        <p:nvSpPr>
          <p:cNvPr id="3" name="2 Marcador de contenido"/>
          <p:cNvSpPr>
            <a:spLocks noGrp="1"/>
          </p:cNvSpPr>
          <p:nvPr>
            <p:ph idx="1"/>
          </p:nvPr>
        </p:nvSpPr>
        <p:spPr/>
        <p:txBody>
          <a:bodyPr/>
          <a:lstStyle/>
          <a:p>
            <a:endParaRPr lang="es-ES"/>
          </a:p>
        </p:txBody>
      </p:sp>
      <p:pic>
        <p:nvPicPr>
          <p:cNvPr id="32770" name="Picture 2"/>
          <p:cNvPicPr>
            <a:picLocks noChangeAspect="1" noChangeArrowheads="1"/>
          </p:cNvPicPr>
          <p:nvPr/>
        </p:nvPicPr>
        <p:blipFill>
          <a:blip r:embed="rId2" cstate="print"/>
          <a:srcRect/>
          <a:stretch>
            <a:fillRect/>
          </a:stretch>
        </p:blipFill>
        <p:spPr bwMode="auto">
          <a:xfrm>
            <a:off x="0" y="1412776"/>
            <a:ext cx="9144000" cy="5445224"/>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Formativa</a:t>
            </a:r>
            <a:endParaRPr lang="es-ES" dirty="0"/>
          </a:p>
        </p:txBody>
      </p:sp>
      <p:sp>
        <p:nvSpPr>
          <p:cNvPr id="3" name="2 Marcador de contenido"/>
          <p:cNvSpPr>
            <a:spLocks noGrp="1"/>
          </p:cNvSpPr>
          <p:nvPr>
            <p:ph idx="1"/>
          </p:nvPr>
        </p:nvSpPr>
        <p:spPr/>
        <p:txBody>
          <a:bodyPr/>
          <a:lstStyle/>
          <a:p>
            <a:endParaRPr lang="es-ES"/>
          </a:p>
        </p:txBody>
      </p:sp>
      <p:pic>
        <p:nvPicPr>
          <p:cNvPr id="33794" name="Picture 2"/>
          <p:cNvPicPr>
            <a:picLocks noChangeAspect="1" noChangeArrowheads="1"/>
          </p:cNvPicPr>
          <p:nvPr/>
        </p:nvPicPr>
        <p:blipFill>
          <a:blip r:embed="rId2" cstate="print"/>
          <a:srcRect/>
          <a:stretch>
            <a:fillRect/>
          </a:stretch>
        </p:blipFill>
        <p:spPr bwMode="auto">
          <a:xfrm>
            <a:off x="181610" y="1556793"/>
            <a:ext cx="8962391" cy="4942681"/>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Diagnóstica</a:t>
            </a:r>
            <a:endParaRPr lang="es-ES" dirty="0"/>
          </a:p>
        </p:txBody>
      </p:sp>
      <p:sp>
        <p:nvSpPr>
          <p:cNvPr id="3" name="2 Marcador de contenido"/>
          <p:cNvSpPr>
            <a:spLocks noGrp="1"/>
          </p:cNvSpPr>
          <p:nvPr>
            <p:ph idx="1"/>
          </p:nvPr>
        </p:nvSpPr>
        <p:spPr/>
        <p:txBody>
          <a:bodyPr/>
          <a:lstStyle/>
          <a:p>
            <a:endParaRPr lang="es-ES"/>
          </a:p>
        </p:txBody>
      </p:sp>
      <p:pic>
        <p:nvPicPr>
          <p:cNvPr id="1026" name="Picture 2"/>
          <p:cNvPicPr>
            <a:picLocks noChangeAspect="1" noChangeArrowheads="1"/>
          </p:cNvPicPr>
          <p:nvPr/>
        </p:nvPicPr>
        <p:blipFill>
          <a:blip r:embed="rId2" cstate="print"/>
          <a:srcRect/>
          <a:stretch>
            <a:fillRect/>
          </a:stretch>
        </p:blipFill>
        <p:spPr bwMode="auto">
          <a:xfrm>
            <a:off x="0" y="1340768"/>
            <a:ext cx="9144000" cy="5517232"/>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r"/>
            <a:endParaRPr lang="es-ES" dirty="0"/>
          </a:p>
        </p:txBody>
      </p:sp>
      <p:sp>
        <p:nvSpPr>
          <p:cNvPr id="3" name="2 Marcador de contenido"/>
          <p:cNvSpPr>
            <a:spLocks noGrp="1"/>
          </p:cNvSpPr>
          <p:nvPr>
            <p:ph idx="1"/>
          </p:nvPr>
        </p:nvSpPr>
        <p:spPr/>
        <p:txBody>
          <a:bodyPr>
            <a:normAutofit/>
          </a:bodyPr>
          <a:lstStyle/>
          <a:p>
            <a:pPr algn="ctr">
              <a:buNone/>
            </a:pPr>
            <a:r>
              <a:rPr lang="es-ES" sz="5400" dirty="0" smtClean="0"/>
              <a:t>Formatos de evaluación sesión por sesión</a:t>
            </a:r>
          </a:p>
          <a:p>
            <a:pPr algn="ctr">
              <a:buNone/>
            </a:pPr>
            <a:r>
              <a:rPr lang="es-ES" sz="5400" dirty="0" smtClean="0"/>
              <a:t>propuestos</a:t>
            </a:r>
          </a:p>
        </p:txBody>
      </p:sp>
      <p:pic>
        <p:nvPicPr>
          <p:cNvPr id="4" name="3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3118317" cy="161869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t>Formato 1</a:t>
            </a:r>
            <a:endParaRPr lang="es-ES" dirty="0"/>
          </a:p>
        </p:txBody>
      </p:sp>
      <p:pic>
        <p:nvPicPr>
          <p:cNvPr id="3075" name="Picture 3"/>
          <p:cNvPicPr>
            <a:picLocks noGrp="1" noChangeAspect="1" noChangeArrowheads="1"/>
          </p:cNvPicPr>
          <p:nvPr>
            <p:ph idx="1"/>
          </p:nvPr>
        </p:nvPicPr>
        <p:blipFill>
          <a:blip r:embed="rId2" cstate="print"/>
          <a:srcRect/>
          <a:stretch>
            <a:fillRect/>
          </a:stretch>
        </p:blipFill>
        <p:spPr bwMode="auto">
          <a:xfrm>
            <a:off x="1805754" y="1556792"/>
            <a:ext cx="5532493" cy="4968552"/>
          </a:xfrm>
          <a:prstGeom prst="rect">
            <a:avLst/>
          </a:prstGeom>
          <a:noFill/>
          <a:ln w="9525">
            <a:noFill/>
            <a:miter lim="800000"/>
            <a:headEnd/>
            <a:tailEnd/>
          </a:ln>
        </p:spPr>
      </p:pic>
      <p:pic>
        <p:nvPicPr>
          <p:cNvPr id="7" name="6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 y="1"/>
            <a:ext cx="2915816" cy="1513574"/>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Formato 2</a:t>
            </a:r>
            <a:endParaRPr lang="es-ES" dirty="0"/>
          </a:p>
        </p:txBody>
      </p:sp>
      <p:sp>
        <p:nvSpPr>
          <p:cNvPr id="7" name="6 Marcador de contenido"/>
          <p:cNvSpPr>
            <a:spLocks noGrp="1"/>
          </p:cNvSpPr>
          <p:nvPr>
            <p:ph idx="1"/>
          </p:nvPr>
        </p:nvSpPr>
        <p:spPr/>
        <p:txBody>
          <a:bodyPr/>
          <a:lstStyle/>
          <a:p>
            <a:endParaRPr lang="es-ES"/>
          </a:p>
        </p:txBody>
      </p:sp>
      <p:pic>
        <p:nvPicPr>
          <p:cNvPr id="2053" name="Picture 5"/>
          <p:cNvPicPr>
            <a:picLocks noChangeAspect="1" noChangeArrowheads="1"/>
          </p:cNvPicPr>
          <p:nvPr/>
        </p:nvPicPr>
        <p:blipFill>
          <a:blip r:embed="rId2" cstate="print"/>
          <a:srcRect/>
          <a:stretch>
            <a:fillRect/>
          </a:stretch>
        </p:blipFill>
        <p:spPr bwMode="auto">
          <a:xfrm>
            <a:off x="1259632" y="1412777"/>
            <a:ext cx="6299995" cy="4955895"/>
          </a:xfrm>
          <a:prstGeom prst="rect">
            <a:avLst/>
          </a:prstGeom>
          <a:noFill/>
          <a:ln w="9525">
            <a:noFill/>
            <a:miter lim="800000"/>
            <a:headEnd/>
            <a:tailEnd/>
          </a:ln>
        </p:spPr>
      </p:pic>
      <p:pic>
        <p:nvPicPr>
          <p:cNvPr id="9" name="8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 y="1"/>
            <a:ext cx="2555775" cy="132668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Formato 3</a:t>
            </a:r>
            <a:endParaRPr lang="es-ES"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2195737" y="1340769"/>
            <a:ext cx="4903091" cy="5040560"/>
          </a:xfrm>
          <a:prstGeom prst="rect">
            <a:avLst/>
          </a:prstGeom>
          <a:noFill/>
          <a:ln w="9525">
            <a:noFill/>
            <a:miter lim="800000"/>
            <a:headEnd/>
            <a:tailEnd/>
          </a:ln>
        </p:spPr>
      </p:pic>
      <p:pic>
        <p:nvPicPr>
          <p:cNvPr id="5" name="4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 y="1"/>
            <a:ext cx="2483767" cy="1289301"/>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Formato seleccionado para evaluación por sesión </a:t>
            </a:r>
            <a:endParaRPr lang="es-ES" dirty="0"/>
          </a:p>
        </p:txBody>
      </p:sp>
      <p:pic>
        <p:nvPicPr>
          <p:cNvPr id="4" name="Picture 5"/>
          <p:cNvPicPr>
            <a:picLocks noGrp="1" noChangeAspect="1" noChangeArrowheads="1"/>
          </p:cNvPicPr>
          <p:nvPr>
            <p:ph idx="1"/>
          </p:nvPr>
        </p:nvPicPr>
        <p:blipFill>
          <a:blip r:embed="rId2" cstate="print"/>
          <a:srcRect/>
          <a:stretch>
            <a:fillRect/>
          </a:stretch>
        </p:blipFill>
        <p:spPr bwMode="auto">
          <a:xfrm>
            <a:off x="1695271" y="1600201"/>
            <a:ext cx="5753459" cy="4525963"/>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r"/>
            <a:endParaRPr lang="es-ES" dirty="0"/>
          </a:p>
        </p:txBody>
      </p:sp>
      <p:sp>
        <p:nvSpPr>
          <p:cNvPr id="3" name="2 Marcador de contenido"/>
          <p:cNvSpPr>
            <a:spLocks noGrp="1"/>
          </p:cNvSpPr>
          <p:nvPr>
            <p:ph idx="1"/>
          </p:nvPr>
        </p:nvSpPr>
        <p:spPr/>
        <p:txBody>
          <a:bodyPr>
            <a:normAutofit/>
          </a:bodyPr>
          <a:lstStyle/>
          <a:p>
            <a:pPr algn="ctr">
              <a:buNone/>
            </a:pPr>
            <a:r>
              <a:rPr lang="es-ES" sz="5400" dirty="0" smtClean="0"/>
              <a:t>Formatos de evaluación del proyecto interdisciplinario</a:t>
            </a:r>
          </a:p>
          <a:p>
            <a:pPr algn="ctr">
              <a:buNone/>
            </a:pPr>
            <a:r>
              <a:rPr lang="es-ES" sz="5400" dirty="0" smtClean="0"/>
              <a:t>propuestos</a:t>
            </a:r>
          </a:p>
        </p:txBody>
      </p:sp>
      <p:pic>
        <p:nvPicPr>
          <p:cNvPr id="4" name="3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3118317" cy="1618690"/>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Formato 1</a:t>
            </a:r>
            <a:endParaRPr lang="es-ES"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2627785" y="1600200"/>
            <a:ext cx="4121623" cy="5175523"/>
          </a:xfrm>
          <a:prstGeom prst="rect">
            <a:avLst/>
          </a:prstGeom>
          <a:noFill/>
          <a:ln w="9525">
            <a:noFill/>
            <a:miter lim="800000"/>
            <a:headEnd/>
            <a:tailEnd/>
          </a:ln>
        </p:spPr>
      </p:pic>
      <p:pic>
        <p:nvPicPr>
          <p:cNvPr id="5" name="4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 y="1"/>
            <a:ext cx="2699792" cy="140143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1026" name="Picture 2"/>
          <p:cNvPicPr>
            <a:picLocks noChangeAspect="1" noChangeArrowheads="1"/>
          </p:cNvPicPr>
          <p:nvPr/>
        </p:nvPicPr>
        <p:blipFill>
          <a:blip r:embed="rId2" cstate="print"/>
          <a:srcRect/>
          <a:stretch>
            <a:fillRect/>
          </a:stretch>
        </p:blipFill>
        <p:spPr bwMode="auto">
          <a:xfrm>
            <a:off x="1" y="0"/>
            <a:ext cx="9886951" cy="7543800"/>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6146" name="Picture 2"/>
          <p:cNvPicPr>
            <a:picLocks noGrp="1" noChangeAspect="1" noChangeArrowheads="1"/>
          </p:cNvPicPr>
          <p:nvPr>
            <p:ph idx="1"/>
          </p:nvPr>
        </p:nvPicPr>
        <p:blipFill>
          <a:blip r:embed="rId2" cstate="print"/>
          <a:srcRect/>
          <a:stretch>
            <a:fillRect/>
          </a:stretch>
        </p:blipFill>
        <p:spPr bwMode="auto">
          <a:xfrm>
            <a:off x="1876183" y="1600201"/>
            <a:ext cx="5391636" cy="4525963"/>
          </a:xfrm>
          <a:prstGeom prst="rect">
            <a:avLst/>
          </a:prstGeom>
          <a:noFill/>
          <a:ln w="9525">
            <a:noFill/>
            <a:miter lim="800000"/>
            <a:headEnd/>
            <a:tailEnd/>
          </a:ln>
        </p:spPr>
      </p:pic>
      <p:pic>
        <p:nvPicPr>
          <p:cNvPr id="5" name="4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 y="1"/>
            <a:ext cx="2627784" cy="1364059"/>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Formato 2</a:t>
            </a:r>
            <a:endParaRPr lang="es-ES" dirty="0"/>
          </a:p>
        </p:txBody>
      </p:sp>
      <p:pic>
        <p:nvPicPr>
          <p:cNvPr id="4" name="3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1"/>
            <a:ext cx="2483768" cy="1289301"/>
          </a:xfrm>
          <a:prstGeom prst="rect">
            <a:avLst/>
          </a:prstGeom>
        </p:spPr>
      </p:pic>
      <p:pic>
        <p:nvPicPr>
          <p:cNvPr id="7170" name="Picture 2"/>
          <p:cNvPicPr>
            <a:picLocks noGrp="1" noChangeAspect="1" noChangeArrowheads="1"/>
          </p:cNvPicPr>
          <p:nvPr>
            <p:ph idx="1"/>
          </p:nvPr>
        </p:nvPicPr>
        <p:blipFill>
          <a:blip r:embed="rId3" cstate="print"/>
          <a:srcRect/>
          <a:stretch>
            <a:fillRect/>
          </a:stretch>
        </p:blipFill>
        <p:spPr bwMode="auto">
          <a:xfrm>
            <a:off x="1979712" y="1600201"/>
            <a:ext cx="5760640" cy="5141168"/>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Formato 3 </a:t>
            </a:r>
            <a:endParaRPr lang="es-ES" dirty="0"/>
          </a:p>
        </p:txBody>
      </p:sp>
      <p:pic>
        <p:nvPicPr>
          <p:cNvPr id="8194" name="Picture 2"/>
          <p:cNvPicPr>
            <a:picLocks noGrp="1" noChangeAspect="1" noChangeArrowheads="1"/>
          </p:cNvPicPr>
          <p:nvPr>
            <p:ph idx="1"/>
          </p:nvPr>
        </p:nvPicPr>
        <p:blipFill>
          <a:blip r:embed="rId2" cstate="print"/>
          <a:srcRect/>
          <a:stretch>
            <a:fillRect/>
          </a:stretch>
        </p:blipFill>
        <p:spPr bwMode="auto">
          <a:xfrm>
            <a:off x="1040020" y="1600201"/>
            <a:ext cx="7063960" cy="4525963"/>
          </a:xfrm>
          <a:prstGeom prst="rect">
            <a:avLst/>
          </a:prstGeom>
          <a:noFill/>
          <a:ln w="9525">
            <a:noFill/>
            <a:miter lim="800000"/>
            <a:headEnd/>
            <a:tailEnd/>
          </a:ln>
        </p:spPr>
      </p:pic>
      <p:pic>
        <p:nvPicPr>
          <p:cNvPr id="5" name="4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 y="1"/>
            <a:ext cx="2483768" cy="1289301"/>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9218" name="Picture 2"/>
          <p:cNvPicPr>
            <a:picLocks noGrp="1" noChangeAspect="1" noChangeArrowheads="1"/>
          </p:cNvPicPr>
          <p:nvPr>
            <p:ph idx="1"/>
          </p:nvPr>
        </p:nvPicPr>
        <p:blipFill>
          <a:blip r:embed="rId2" cstate="print"/>
          <a:srcRect/>
          <a:stretch>
            <a:fillRect/>
          </a:stretch>
        </p:blipFill>
        <p:spPr bwMode="auto">
          <a:xfrm>
            <a:off x="827585" y="1916833"/>
            <a:ext cx="7604964" cy="4525963"/>
          </a:xfrm>
          <a:prstGeom prst="rect">
            <a:avLst/>
          </a:prstGeom>
          <a:noFill/>
          <a:ln w="9525">
            <a:noFill/>
            <a:miter lim="800000"/>
            <a:headEnd/>
            <a:tailEnd/>
          </a:ln>
        </p:spPr>
      </p:pic>
      <p:pic>
        <p:nvPicPr>
          <p:cNvPr id="5" name="4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 y="1"/>
            <a:ext cx="2483768" cy="1289301"/>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10242" name="Picture 2"/>
          <p:cNvPicPr>
            <a:picLocks noGrp="1" noChangeAspect="1" noChangeArrowheads="1"/>
          </p:cNvPicPr>
          <p:nvPr>
            <p:ph idx="1"/>
          </p:nvPr>
        </p:nvPicPr>
        <p:blipFill>
          <a:blip r:embed="rId2" cstate="print"/>
          <a:srcRect/>
          <a:stretch>
            <a:fillRect/>
          </a:stretch>
        </p:blipFill>
        <p:spPr bwMode="auto">
          <a:xfrm>
            <a:off x="802979" y="1600201"/>
            <a:ext cx="7538043" cy="4525963"/>
          </a:xfrm>
          <a:prstGeom prst="rect">
            <a:avLst/>
          </a:prstGeom>
          <a:noFill/>
          <a:ln w="9525">
            <a:noFill/>
            <a:miter lim="800000"/>
            <a:headEnd/>
            <a:tailEnd/>
          </a:ln>
        </p:spPr>
      </p:pic>
      <p:pic>
        <p:nvPicPr>
          <p:cNvPr id="5" name="4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 y="1"/>
            <a:ext cx="2483768" cy="1289301"/>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Formato seleccionado para evaluación de proyecto interdisciplinario</a:t>
            </a:r>
            <a:endParaRPr lang="es-ES"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1040020" y="1600201"/>
            <a:ext cx="7063960" cy="4525963"/>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smtClean="0"/>
              <a:t>Producto 13 Pasos para hacer una infografía</a:t>
            </a:r>
            <a:endParaRPr lang="es-ES" b="1" dirty="0"/>
          </a:p>
        </p:txBody>
      </p:sp>
      <p:sp>
        <p:nvSpPr>
          <p:cNvPr id="3" name="2 Marcador de contenido"/>
          <p:cNvSpPr>
            <a:spLocks noGrp="1"/>
          </p:cNvSpPr>
          <p:nvPr>
            <p:ph idx="1"/>
          </p:nvPr>
        </p:nvSpPr>
        <p:spPr/>
        <p:txBody>
          <a:bodyPr>
            <a:normAutofit fontScale="62500" lnSpcReduction="20000"/>
          </a:bodyPr>
          <a:lstStyle/>
          <a:p>
            <a:pPr>
              <a:buNone/>
            </a:pPr>
            <a:endParaRPr lang="es-ES" dirty="0" smtClean="0"/>
          </a:p>
          <a:p>
            <a:pPr>
              <a:buNone/>
            </a:pPr>
            <a:r>
              <a:rPr lang="es-MX" dirty="0" smtClean="0"/>
              <a:t>1.- Elegir el tema de interés. </a:t>
            </a:r>
            <a:endParaRPr lang="es-ES" dirty="0" smtClean="0"/>
          </a:p>
          <a:p>
            <a:pPr>
              <a:buNone/>
            </a:pPr>
            <a:r>
              <a:rPr lang="es-MX" dirty="0" smtClean="0"/>
              <a:t>2.- Recopilar información necesaria de diversas fuentes.</a:t>
            </a:r>
            <a:endParaRPr lang="es-ES" dirty="0" smtClean="0"/>
          </a:p>
          <a:p>
            <a:pPr>
              <a:buNone/>
            </a:pPr>
            <a:r>
              <a:rPr lang="es-MX" dirty="0" smtClean="0"/>
              <a:t>3.- Seleccionar la información más importante. </a:t>
            </a:r>
            <a:endParaRPr lang="es-ES" dirty="0" smtClean="0"/>
          </a:p>
          <a:p>
            <a:pPr>
              <a:buNone/>
            </a:pPr>
            <a:r>
              <a:rPr lang="es-MX" dirty="0" smtClean="0"/>
              <a:t>4.- Elegir tipo de infografía: Descriptiva, Secuencial, Estadística, Decisión, Interactiva , Jerárquica  o Geográfica.</a:t>
            </a:r>
            <a:endParaRPr lang="es-ES" dirty="0" smtClean="0"/>
          </a:p>
          <a:p>
            <a:pPr>
              <a:buNone/>
            </a:pPr>
            <a:r>
              <a:rPr lang="es-MX" dirty="0" smtClean="0"/>
              <a:t>5.- Elaborar un borrador para evaluación.</a:t>
            </a:r>
            <a:endParaRPr lang="es-ES" dirty="0" smtClean="0"/>
          </a:p>
          <a:p>
            <a:pPr>
              <a:buNone/>
            </a:pPr>
            <a:r>
              <a:rPr lang="es-MX" dirty="0" smtClean="0"/>
              <a:t>6.- Diseñar con una aplicación de infografías. </a:t>
            </a:r>
          </a:p>
          <a:p>
            <a:pPr>
              <a:buNone/>
            </a:pPr>
            <a:r>
              <a:rPr lang="es-MX" dirty="0" smtClean="0"/>
              <a:t>7.- Mencionar las fuentes de información en la infografía. </a:t>
            </a:r>
            <a:endParaRPr lang="es-ES" dirty="0" smtClean="0"/>
          </a:p>
          <a:p>
            <a:pPr>
              <a:buNone/>
            </a:pPr>
            <a:r>
              <a:rPr lang="es-MX" dirty="0" smtClean="0"/>
              <a:t>8.- Revisar la infografía para hacer una edición en caso de ser necesario.</a:t>
            </a:r>
            <a:endParaRPr lang="es-ES" dirty="0" smtClean="0"/>
          </a:p>
          <a:p>
            <a:pPr>
              <a:buNone/>
            </a:pPr>
            <a:r>
              <a:rPr lang="es-MX" dirty="0" smtClean="0"/>
              <a:t>9.-Publicar.</a:t>
            </a:r>
            <a:endParaRPr lang="es-ES" dirty="0" smtClean="0"/>
          </a:p>
          <a:p>
            <a:pPr>
              <a:buNone/>
            </a:pPr>
            <a:r>
              <a:rPr lang="es-MX" dirty="0" smtClean="0"/>
              <a:t>10.- Medir el impacto de la infografía. </a:t>
            </a:r>
            <a:endParaRPr lang="es-ES" dirty="0" smtClean="0"/>
          </a:p>
          <a:p>
            <a:pPr>
              <a:buNone/>
            </a:pPr>
            <a:r>
              <a:rPr lang="es-MX" dirty="0" smtClean="0"/>
              <a:t>11.- Mencionar todas las fuentes de las que se extrajo la información para crear la infografía</a:t>
            </a:r>
            <a:endParaRPr lang="es-ES" dirty="0" smtClean="0"/>
          </a:p>
          <a:p>
            <a:endParaRPr lang="es-ES" dirty="0" smtClean="0"/>
          </a:p>
          <a:p>
            <a:endParaRPr lang="es-E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Producto 14 Infografía </a:t>
            </a:r>
            <a:endParaRPr lang="es-ES" dirty="0"/>
          </a:p>
        </p:txBody>
      </p:sp>
      <p:pic>
        <p:nvPicPr>
          <p:cNvPr id="6" name="5 Marcador de contenido" descr="money-or-happin_31011734.png"/>
          <p:cNvPicPr>
            <a:picLocks noGrp="1" noChangeAspect="1"/>
          </p:cNvPicPr>
          <p:nvPr>
            <p:ph idx="1"/>
          </p:nvPr>
        </p:nvPicPr>
        <p:blipFill>
          <a:blip r:embed="rId2" cstate="print"/>
          <a:stretch>
            <a:fillRect/>
          </a:stretch>
        </p:blipFill>
        <p:spPr>
          <a:xfrm>
            <a:off x="3419872" y="1196752"/>
            <a:ext cx="2214189" cy="5457977"/>
          </a:xfr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Producto 15 Reflexiones Individuales </a:t>
            </a:r>
            <a:endParaRPr lang="es-ES" dirty="0"/>
          </a:p>
        </p:txBody>
      </p:sp>
      <p:sp>
        <p:nvSpPr>
          <p:cNvPr id="3" name="2 Marcador de contenido"/>
          <p:cNvSpPr>
            <a:spLocks noGrp="1"/>
          </p:cNvSpPr>
          <p:nvPr>
            <p:ph idx="1"/>
          </p:nvPr>
        </p:nvSpPr>
        <p:spPr/>
        <p:txBody>
          <a:bodyPr>
            <a:normAutofit fontScale="77500" lnSpcReduction="20000"/>
          </a:bodyPr>
          <a:lstStyle/>
          <a:p>
            <a:pPr algn="ctr">
              <a:buNone/>
            </a:pPr>
            <a:r>
              <a:rPr lang="es-ES" dirty="0" smtClean="0"/>
              <a:t>Reflexión- Sandra Mejía Orientación Vocacional</a:t>
            </a:r>
          </a:p>
          <a:p>
            <a:pPr algn="ctr">
              <a:buNone/>
            </a:pPr>
            <a:endParaRPr lang="es-ES" dirty="0" smtClean="0"/>
          </a:p>
          <a:p>
            <a:pPr algn="just">
              <a:buNone/>
            </a:pPr>
            <a:r>
              <a:rPr lang="es-ES" dirty="0" smtClean="0"/>
              <a:t>	Este trabajo interdisciplinario entre la plantilla docente me dio la oportunidad de poder ser empática con el proceso que llevan nuestros alumnos en procesos similares. Un reto importante para mí fue visualizar cómo es que cada una de las materias podría conectarse, a pesar de las diferencias que hay en los programas, sin embargo, fue muy enriquecedor ver cómo es que finalmente tienen una relación cuando se ve más allá de lo evidente, es por ello que mantuvimos nuestro tema y trabajamos sobre él. En mi caso espero que este trabajo ayude a mis propios alumnos en la elección de carrera. </a:t>
            </a:r>
          </a:p>
          <a:p>
            <a:pPr algn="ctr">
              <a:buNone/>
            </a:pPr>
            <a:endParaRPr lang="es-E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88641"/>
            <a:ext cx="8229600" cy="5937523"/>
          </a:xfrm>
        </p:spPr>
        <p:txBody>
          <a:bodyPr>
            <a:normAutofit/>
          </a:bodyPr>
          <a:lstStyle/>
          <a:p>
            <a:pPr algn="ctr">
              <a:buNone/>
            </a:pPr>
            <a:r>
              <a:rPr lang="es-ES" sz="2500" dirty="0" smtClean="0"/>
              <a:t>Reflexión- Said Hernández Matemáticas V</a:t>
            </a:r>
          </a:p>
          <a:p>
            <a:pPr algn="just">
              <a:buNone/>
            </a:pPr>
            <a:endParaRPr lang="es-ES" sz="2500" dirty="0" smtClean="0"/>
          </a:p>
          <a:p>
            <a:pPr algn="just">
              <a:buNone/>
            </a:pPr>
            <a:r>
              <a:rPr lang="es-ES" sz="2400" dirty="0" smtClean="0"/>
              <a:t> 	Al ser profesores especializados en una materia, es complicado el analizar aplicaciones o relaciones que pueda tener en otras áreas del conocimiento todos los contenidos estudiados. Por otra parte me permitió reflexionar acerca de la orientación que se le pueda dar a los temas de cada unidad del programa de mi materia para fomentar en los alumnos el proceso interdisciplinario sobre todo en matemáticas que es una pregunta recurrente el ¿para qué me sirve aprender esto? Esto presenta un nuevo panorama como docente para la modificación o reestructuración del plan de estudio tomando como objetivo la interdisciplinariedad.</a:t>
            </a:r>
          </a:p>
          <a:p>
            <a:pPr>
              <a:buNone/>
            </a:pPr>
            <a:endParaRPr lang="es-ES"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95536" y="2865710"/>
            <a:ext cx="8280920" cy="923330"/>
          </a:xfrm>
          <a:prstGeom prst="rect">
            <a:avLst/>
          </a:prstGeom>
          <a:noFill/>
        </p:spPr>
        <p:txBody>
          <a:bodyPr wrap="square" rtlCol="0">
            <a:spAutoFit/>
          </a:bodyPr>
          <a:lstStyle/>
          <a:p>
            <a:pPr algn="ctr"/>
            <a:r>
              <a:rPr lang="en-US" sz="5400" b="1" dirty="0" smtClean="0">
                <a:effectLst>
                  <a:outerShdw blurRad="38100" dist="38100" dir="2700000" algn="tl">
                    <a:srgbClr val="000000">
                      <a:alpha val="43137"/>
                    </a:srgbClr>
                  </a:outerShdw>
                </a:effectLst>
              </a:rPr>
              <a:t>MONEY OR HAPPINESS</a:t>
            </a:r>
            <a:endParaRPr lang="en-US" sz="5400" b="1" dirty="0">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2" cstate="print"/>
          <a:srcRect/>
          <a:stretch>
            <a:fillRect/>
          </a:stretch>
        </p:blipFill>
        <p:spPr bwMode="auto">
          <a:xfrm>
            <a:off x="2" y="23813"/>
            <a:ext cx="9858375" cy="6810375"/>
          </a:xfrm>
          <a:prstGeom prst="rect">
            <a:avLst/>
          </a:prstGeom>
          <a:noFill/>
          <a:ln w="9525">
            <a:noFill/>
            <a:miter lim="800000"/>
            <a:headEnd/>
            <a:tailEnd/>
          </a:ln>
        </p:spPr>
      </p:pic>
    </p:spTree>
    <p:extLst>
      <p:ext uri="{BB962C8B-B14F-4D97-AF65-F5344CB8AC3E}">
        <p14:creationId xmlns:p14="http://schemas.microsoft.com/office/powerpoint/2010/main" xmlns="" val="217032129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p:cNvSpPr>
            <a:spLocks noGrp="1"/>
          </p:cNvSpPr>
          <p:nvPr>
            <p:ph idx="1"/>
          </p:nvPr>
        </p:nvSpPr>
        <p:spPr>
          <a:xfrm>
            <a:off x="457200" y="188641"/>
            <a:ext cx="8229600" cy="5937523"/>
          </a:xfrm>
        </p:spPr>
        <p:txBody>
          <a:bodyPr>
            <a:normAutofit/>
          </a:bodyPr>
          <a:lstStyle/>
          <a:p>
            <a:pPr algn="ctr">
              <a:buNone/>
            </a:pPr>
            <a:r>
              <a:rPr lang="es-ES" sz="2500" dirty="0" smtClean="0"/>
              <a:t>Reflexión-David Morán Valencia </a:t>
            </a:r>
          </a:p>
          <a:p>
            <a:pPr algn="ctr">
              <a:buNone/>
            </a:pPr>
            <a:r>
              <a:rPr lang="es-ES" sz="2500" dirty="0" smtClean="0"/>
              <a:t>Actividades Estéticas (Música) V</a:t>
            </a:r>
          </a:p>
          <a:p>
            <a:pPr algn="just">
              <a:buNone/>
            </a:pPr>
            <a:endParaRPr lang="es-ES" sz="2500" dirty="0" smtClean="0"/>
          </a:p>
          <a:p>
            <a:pPr algn="just">
              <a:buNone/>
            </a:pPr>
            <a:r>
              <a:rPr lang="es-ES" sz="2400" dirty="0" smtClean="0"/>
              <a:t> 	Este proyecto representó un reto interesante para nosotros, puesto que las asignaturas que confluyeron en nuestro equipo encontraban pocos puntos de conexión entre sí. Sin embargo, ese factor nos llevó a experimentar las gracias de un proyecto de esta naturaleza, es decir, fue necesaria la conjunción de ideas, áreas de interés particulares, experiencia profesional y la creatividad que necesitamos desarrollar nos llevaron a encontrar soluciones  a los retos planteados.  Otro factor  muy enriquecedor fue conocer los planes de estudio de cada asignatura y cómo es posible encontrar factores de unión que sean de crecimiento académico para nuestros alumnos. </a:t>
            </a:r>
          </a:p>
          <a:p>
            <a:pPr>
              <a:buNone/>
            </a:pPr>
            <a:endParaRPr lang="es-ES" sz="24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800" dirty="0" smtClean="0"/>
              <a:t>Reflexión Laura Meneses</a:t>
            </a:r>
            <a:br>
              <a:rPr lang="es-ES" sz="2800" dirty="0" smtClean="0"/>
            </a:br>
            <a:r>
              <a:rPr lang="es-ES" sz="2800" dirty="0" smtClean="0"/>
              <a:t>Materia: Ética V</a:t>
            </a:r>
            <a:endParaRPr lang="es-ES" sz="2800" dirty="0"/>
          </a:p>
        </p:txBody>
      </p:sp>
      <p:sp>
        <p:nvSpPr>
          <p:cNvPr id="3" name="2 Marcador de contenido"/>
          <p:cNvSpPr>
            <a:spLocks noGrp="1"/>
          </p:cNvSpPr>
          <p:nvPr>
            <p:ph idx="1"/>
          </p:nvPr>
        </p:nvSpPr>
        <p:spPr/>
        <p:txBody>
          <a:bodyPr>
            <a:normAutofit/>
          </a:bodyPr>
          <a:lstStyle/>
          <a:p>
            <a:pPr algn="just"/>
            <a:r>
              <a:rPr lang="es-ES" sz="2400" dirty="0" smtClean="0"/>
              <a:t>Este proyecto representó un reto al tener que encontrar cosas en común entre materias que lidian con capacidades diferentes de los alumnos. Sin embargo, fue interesante ver cómo todos nos dimos cuenta de un problema que tienen los niños en el grado que damos (5to) es el problema de la elección de carrera, y logramos identificar cómo cada materia podía aportar a este problema desde su perspectiva tan diferente. Es importante que siempre tengamos en cuenta en nuestras materias las aplicaciones que tienen en cada problema con el que lidian los niños, y el modo como podemos ayudarnos entre profesores para dirigir a los alumnos de la mejor manera posible. </a:t>
            </a:r>
            <a:endParaRPr lang="es-E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3074" name="Picture 2"/>
          <p:cNvPicPr>
            <a:picLocks noChangeAspect="1" noChangeArrowheads="1"/>
          </p:cNvPicPr>
          <p:nvPr/>
        </p:nvPicPr>
        <p:blipFill>
          <a:blip r:embed="rId2" cstate="print"/>
          <a:srcRect/>
          <a:stretch>
            <a:fillRect/>
          </a:stretch>
        </p:blipFill>
        <p:spPr bwMode="auto">
          <a:xfrm>
            <a:off x="0" y="1"/>
            <a:ext cx="9686925" cy="755332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4098" name="Picture 2"/>
          <p:cNvPicPr>
            <a:picLocks noChangeAspect="1" noChangeArrowheads="1"/>
          </p:cNvPicPr>
          <p:nvPr/>
        </p:nvPicPr>
        <p:blipFill>
          <a:blip r:embed="rId2" cstate="print"/>
          <a:srcRect/>
          <a:stretch>
            <a:fillRect/>
          </a:stretch>
        </p:blipFill>
        <p:spPr bwMode="auto">
          <a:xfrm>
            <a:off x="0" y="0"/>
            <a:ext cx="10001251" cy="76962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5122" name="Picture 2"/>
          <p:cNvPicPr>
            <a:picLocks noChangeAspect="1" noChangeArrowheads="1"/>
          </p:cNvPicPr>
          <p:nvPr/>
        </p:nvPicPr>
        <p:blipFill>
          <a:blip r:embed="rId2" cstate="print"/>
          <a:srcRect/>
          <a:stretch>
            <a:fillRect/>
          </a:stretch>
        </p:blipFill>
        <p:spPr bwMode="auto">
          <a:xfrm>
            <a:off x="0" y="1"/>
            <a:ext cx="9772651" cy="762952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1061</TotalTime>
  <Words>522</Words>
  <Application>Microsoft Office PowerPoint</Application>
  <PresentationFormat>Presentación en pantalla (4:3)</PresentationFormat>
  <Paragraphs>73</Paragraphs>
  <Slides>61</Slides>
  <Notes>0</Notes>
  <HiddenSlides>0</HiddenSlides>
  <MMClips>0</MMClips>
  <ScaleCrop>false</ScaleCrop>
  <HeadingPairs>
    <vt:vector size="4" baseType="variant">
      <vt:variant>
        <vt:lpstr>Tema</vt:lpstr>
      </vt:variant>
      <vt:variant>
        <vt:i4>1</vt:i4>
      </vt:variant>
      <vt:variant>
        <vt:lpstr>Títulos de diapositiva</vt:lpstr>
      </vt:variant>
      <vt:variant>
        <vt:i4>61</vt:i4>
      </vt:variant>
    </vt:vector>
  </HeadingPairs>
  <TitlesOfParts>
    <vt:vector size="62"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Organizador gráfico</vt:lpstr>
      <vt:lpstr>El equipo</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Justificación</vt:lpstr>
      <vt:lpstr>Intención</vt:lpstr>
      <vt:lpstr>Objetivo General</vt:lpstr>
      <vt:lpstr>Diapositiva 39</vt:lpstr>
      <vt:lpstr>Sumativa</vt:lpstr>
      <vt:lpstr>Formativa</vt:lpstr>
      <vt:lpstr>Diagnóstica</vt:lpstr>
      <vt:lpstr>Diapositiva 43</vt:lpstr>
      <vt:lpstr>Formato 1</vt:lpstr>
      <vt:lpstr>Formato 2</vt:lpstr>
      <vt:lpstr>Formato 3</vt:lpstr>
      <vt:lpstr>Formato seleccionado para evaluación por sesión </vt:lpstr>
      <vt:lpstr>Diapositiva 48</vt:lpstr>
      <vt:lpstr>Formato 1</vt:lpstr>
      <vt:lpstr>Diapositiva 50</vt:lpstr>
      <vt:lpstr>Formato 2</vt:lpstr>
      <vt:lpstr>Formato 3 </vt:lpstr>
      <vt:lpstr>Diapositiva 53</vt:lpstr>
      <vt:lpstr>Diapositiva 54</vt:lpstr>
      <vt:lpstr>Formato seleccionado para evaluación de proyecto interdisciplinario</vt:lpstr>
      <vt:lpstr>Producto 13 Pasos para hacer una infografía</vt:lpstr>
      <vt:lpstr>Producto 14 Infografía </vt:lpstr>
      <vt:lpstr>Producto 15 Reflexiones Individuales </vt:lpstr>
      <vt:lpstr>Diapositiva 59</vt:lpstr>
      <vt:lpstr>Diapositiva 60</vt:lpstr>
      <vt:lpstr>Reflexión Laura Meneses Materia: Ética V</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David Moran Valencia</dc:creator>
  <cp:lastModifiedBy>LuzMa</cp:lastModifiedBy>
  <cp:revision>12</cp:revision>
  <dcterms:created xsi:type="dcterms:W3CDTF">2017-10-20T18:24:43Z</dcterms:created>
  <dcterms:modified xsi:type="dcterms:W3CDTF">2018-06-20T17:25:44Z</dcterms:modified>
</cp:coreProperties>
</file>