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76"/>
  </p:notesMasterIdLst>
  <p:sldIdLst>
    <p:sldId id="326" r:id="rId2"/>
    <p:sldId id="327" r:id="rId3"/>
    <p:sldId id="329" r:id="rId4"/>
    <p:sldId id="330" r:id="rId5"/>
    <p:sldId id="331" r:id="rId6"/>
    <p:sldId id="332" r:id="rId7"/>
    <p:sldId id="333" r:id="rId8"/>
    <p:sldId id="259" r:id="rId9"/>
    <p:sldId id="260" r:id="rId10"/>
    <p:sldId id="261" r:id="rId11"/>
    <p:sldId id="262" r:id="rId12"/>
    <p:sldId id="335" r:id="rId13"/>
    <p:sldId id="334" r:id="rId14"/>
    <p:sldId id="336" r:id="rId15"/>
    <p:sldId id="337"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x="12192000" cy="6858000"/>
  <p:notesSz cx="6858000" cy="9144000"/>
  <p:embeddedFontLst>
    <p:embeddedFont>
      <p:font typeface="Century Gothic" panose="020B0502020202020204" pitchFamily="34" charset="0"/>
      <p:regular r:id="rId77"/>
      <p:bold r:id="rId78"/>
      <p:italic r:id="rId79"/>
      <p:boldItalic r:id="rId80"/>
    </p:embeddedFont>
    <p:embeddedFont>
      <p:font typeface="Calibri" panose="020F050202020403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B2B840-1736-45F2-BDAB-B6EB504A5928}">
  <a:tblStyle styleId="{B9B2B840-1736-45F2-BDAB-B6EB504A5928}"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7E6"/>
          </a:solidFill>
        </a:fill>
      </a:tcStyle>
    </a:wholeTbl>
    <a:band1H>
      <a:tcTxStyle/>
      <a:tcStyle>
        <a:tcBdr/>
        <a:fill>
          <a:solidFill>
            <a:srgbClr val="E0CCCA"/>
          </a:solidFill>
        </a:fill>
      </a:tcStyle>
    </a:band1H>
    <a:band2H>
      <a:tcTxStyle/>
      <a:tcStyle>
        <a:tcBdr/>
      </a:tcStyle>
    </a:band2H>
    <a:band1V>
      <a:tcTxStyle/>
      <a:tcStyle>
        <a:tcBdr/>
        <a:fill>
          <a:solidFill>
            <a:srgbClr val="E0CC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539731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93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184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47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42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506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cee537a8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4cee537a8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82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cee537a8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4cee537a8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64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5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27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527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84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602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060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933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9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614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7897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379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931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68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437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13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cede2dd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4cede2dd8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185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075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078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014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348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124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4813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061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726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646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86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80d8283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80d8283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1837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59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766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988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389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526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61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426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493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484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88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cede2dd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cede2dd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956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957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35034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188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605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0651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63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8343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86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9420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13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cede2dd8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cede2dd8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6771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104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668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232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3033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469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376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0967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5535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1466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30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cede2dd8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cede2dd8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0482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1925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224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9195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4" name="Google Shape;66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598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11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60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61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8"/>
        <p:cNvGrpSpPr/>
        <p:nvPr/>
      </p:nvGrpSpPr>
      <p:grpSpPr>
        <a:xfrm>
          <a:off x="0" y="0"/>
          <a:ext cx="0" cy="0"/>
          <a:chOff x="0" y="0"/>
          <a:chExt cx="0" cy="0"/>
        </a:xfrm>
      </p:grpSpPr>
      <p:sp>
        <p:nvSpPr>
          <p:cNvPr id="39" name="Google Shape;39;p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41" name="Google Shape;41;p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07" name="Google Shape;107;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4" name="Google Shape;114;p12"/>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5" name="Google Shape;115;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2"/>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19" name="Google Shape;119;p12"/>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4" name="Google Shape;12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4"/>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1" name="Google Shape;131;p14"/>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2" name="Google Shape;132;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136" name="Google Shape;136;p14"/>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5"/>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15"/>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2" name="Google Shape;142;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5"/>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6"/>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9" name="Google Shape;14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7"/>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6" name="Google Shape;15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5"/>
        <p:cNvGrpSpPr/>
        <p:nvPr/>
      </p:nvGrpSpPr>
      <p:grpSpPr>
        <a:xfrm>
          <a:off x="0" y="0"/>
          <a:ext cx="0" cy="0"/>
          <a:chOff x="0" y="0"/>
          <a:chExt cx="0" cy="0"/>
        </a:xfrm>
      </p:grpSpPr>
      <p:sp>
        <p:nvSpPr>
          <p:cNvPr id="46" name="Google Shape;46;p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53" name="Google Shape;53;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60" name="Google Shape;60;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7" name="Google Shape;67;p6"/>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8" name="Google Shape;68;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2"/>
        <p:cNvGrpSpPr/>
        <p:nvPr/>
      </p:nvGrpSpPr>
      <p:grpSpPr>
        <a:xfrm>
          <a:off x="0" y="0"/>
          <a:ext cx="0" cy="0"/>
          <a:chOff x="0" y="0"/>
          <a:chExt cx="0" cy="0"/>
        </a:xfrm>
      </p:grpSpPr>
      <p:sp>
        <p:nvSpPr>
          <p:cNvPr id="73" name="Google Shape;73;p7"/>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5" name="Google Shape;75;p7"/>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6" name="Google Shape;76;p7"/>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7" name="Google Shape;77;p7"/>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8" name="Google Shape;78;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8"/>
        <p:cNvGrpSpPr/>
        <p:nvPr/>
      </p:nvGrpSpPr>
      <p:grpSpPr>
        <a:xfrm>
          <a:off x="0" y="0"/>
          <a:ext cx="0" cy="0"/>
          <a:chOff x="0" y="0"/>
          <a:chExt cx="0" cy="0"/>
        </a:xfrm>
      </p:grpSpPr>
      <p:sp>
        <p:nvSpPr>
          <p:cNvPr id="89" name="Google Shape;89;p9"/>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1" name="Google Shape;91;p9"/>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2" name="Google Shape;92;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0"/>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99" name="Google Shape;99;p10"/>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0" name="Google Shape;100;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
          <p:cNvGrpSpPr/>
          <p:nvPr/>
        </p:nvGrpSpPr>
        <p:grpSpPr>
          <a:xfrm>
            <a:off x="27222" y="-786"/>
            <a:ext cx="2356674" cy="6854039"/>
            <a:chOff x="6627813" y="194833"/>
            <a:chExt cx="1952625" cy="5678918"/>
          </a:xfrm>
        </p:grpSpPr>
        <p:sp>
          <p:nvSpPr>
            <p:cNvPr id="20" name="Google Shape;20;p1"/>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mage.slidesharecdn.com/caractersticasdeltrabajocolaborativo-140703151723-phpapp01/95/caractersticas-del-trabajo-colaborativo-5-638.jpg?cb=140441738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7.jpg"/><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8"/>
          <p:cNvPicPr preferRelativeResize="0"/>
          <p:nvPr/>
        </p:nvPicPr>
        <p:blipFill rotWithShape="1">
          <a:blip r:embed="rId3">
            <a:alphaModFix/>
          </a:blip>
          <a:srcRect t="26739"/>
          <a:stretch/>
        </p:blipFill>
        <p:spPr>
          <a:xfrm>
            <a:off x="1588175" y="2099625"/>
            <a:ext cx="10222824" cy="3744675"/>
          </a:xfrm>
          <a:prstGeom prst="rect">
            <a:avLst/>
          </a:prstGeom>
          <a:noFill/>
          <a:ln>
            <a:noFill/>
          </a:ln>
        </p:spPr>
      </p:pic>
      <p:sp>
        <p:nvSpPr>
          <p:cNvPr id="165" name="Google Shape;165;p18"/>
          <p:cNvSpPr txBox="1">
            <a:spLocks noGrp="1"/>
          </p:cNvSpPr>
          <p:nvPr>
            <p:ph type="ctrTitle"/>
          </p:nvPr>
        </p:nvSpPr>
        <p:spPr>
          <a:xfrm>
            <a:off x="1265375" y="1188325"/>
            <a:ext cx="10336800" cy="1282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400"/>
              <a:buFont typeface="Arial"/>
              <a:buNone/>
            </a:pPr>
            <a:r>
              <a:rPr lang="es-ES">
                <a:solidFill>
                  <a:srgbClr val="980000"/>
                </a:solidFill>
                <a:latin typeface="Arial"/>
                <a:ea typeface="Arial"/>
                <a:cs typeface="Arial"/>
                <a:sym typeface="Arial"/>
              </a:rPr>
              <a:t>“La escala de nuestras raíces”</a:t>
            </a:r>
            <a:endParaRPr>
              <a:solidFill>
                <a:srgbClr val="980000"/>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s-ES" sz="2400" b="1">
                <a:solidFill>
                  <a:srgbClr val="0000FF"/>
                </a:solidFill>
              </a:rPr>
              <a:t> Si conoces tu pasado, entonces proyectarás mejor tu futuro</a:t>
            </a:r>
            <a:endParaRPr>
              <a:solidFill>
                <a:srgbClr val="0000FF"/>
              </a:solidFill>
              <a:latin typeface="Arial"/>
              <a:ea typeface="Arial"/>
              <a:cs typeface="Arial"/>
              <a:sym typeface="Arial"/>
            </a:endParaRPr>
          </a:p>
        </p:txBody>
      </p:sp>
      <p:sp>
        <p:nvSpPr>
          <p:cNvPr id="166" name="Google Shape;166;p18"/>
          <p:cNvSpPr txBox="1">
            <a:spLocks noGrp="1"/>
          </p:cNvSpPr>
          <p:nvPr>
            <p:ph type="subTitle" idx="1"/>
          </p:nvPr>
        </p:nvSpPr>
        <p:spPr>
          <a:xfrm>
            <a:off x="8082150" y="2549850"/>
            <a:ext cx="3582600" cy="1973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800"/>
              <a:buNone/>
            </a:pPr>
            <a:r>
              <a:rPr lang="es-ES" sz="2400" b="1">
                <a:solidFill>
                  <a:srgbClr val="000000"/>
                </a:solidFill>
                <a:latin typeface="Arial"/>
                <a:ea typeface="Arial"/>
                <a:cs typeface="Arial"/>
                <a:sym typeface="Arial"/>
              </a:rPr>
              <a:t>Colegio</a:t>
            </a:r>
            <a:r>
              <a:rPr lang="es-ES" sz="2400">
                <a:solidFill>
                  <a:srgbClr val="000000"/>
                </a:solidFill>
                <a:latin typeface="Arial"/>
                <a:ea typeface="Arial"/>
                <a:cs typeface="Arial"/>
                <a:sym typeface="Arial"/>
              </a:rPr>
              <a:t>: Or Hajayim</a:t>
            </a:r>
            <a:endParaRPr sz="2400">
              <a:solidFill>
                <a:srgbClr val="000000"/>
              </a:solidFill>
              <a:latin typeface="Arial"/>
              <a:ea typeface="Arial"/>
              <a:cs typeface="Arial"/>
              <a:sym typeface="Arial"/>
            </a:endParaRPr>
          </a:p>
          <a:p>
            <a:pPr marL="0" lvl="0" indent="0" algn="r" rtl="0">
              <a:spcBef>
                <a:spcPts val="0"/>
              </a:spcBef>
              <a:spcAft>
                <a:spcPts val="0"/>
              </a:spcAft>
              <a:buSzPts val="1800"/>
              <a:buNone/>
            </a:pPr>
            <a:r>
              <a:rPr lang="es-ES" sz="2400" b="1">
                <a:solidFill>
                  <a:srgbClr val="000000"/>
                </a:solidFill>
                <a:latin typeface="Arial"/>
                <a:ea typeface="Arial"/>
                <a:cs typeface="Arial"/>
                <a:sym typeface="Arial"/>
              </a:rPr>
              <a:t>Clave</a:t>
            </a:r>
            <a:r>
              <a:rPr lang="es-ES" sz="2400">
                <a:solidFill>
                  <a:srgbClr val="000000"/>
                </a:solidFill>
                <a:latin typeface="Arial"/>
                <a:ea typeface="Arial"/>
                <a:cs typeface="Arial"/>
                <a:sym typeface="Arial"/>
              </a:rPr>
              <a:t>: 7349</a:t>
            </a:r>
            <a:endParaRPr sz="2400">
              <a:solidFill>
                <a:srgbClr val="000000"/>
              </a:solidFill>
              <a:latin typeface="Arial"/>
              <a:ea typeface="Arial"/>
              <a:cs typeface="Arial"/>
              <a:sym typeface="Arial"/>
            </a:endParaRPr>
          </a:p>
          <a:p>
            <a:pPr marL="0" lvl="0" indent="0" algn="r" rtl="0">
              <a:spcBef>
                <a:spcPts val="0"/>
              </a:spcBef>
              <a:spcAft>
                <a:spcPts val="0"/>
              </a:spcAft>
              <a:buSzPts val="1800"/>
              <a:buNone/>
            </a:pPr>
            <a:r>
              <a:rPr lang="es-ES" sz="2400" b="1">
                <a:solidFill>
                  <a:srgbClr val="000000"/>
                </a:solidFill>
                <a:latin typeface="Arial"/>
                <a:ea typeface="Arial"/>
                <a:cs typeface="Arial"/>
                <a:sym typeface="Arial"/>
              </a:rPr>
              <a:t>Equipo: </a:t>
            </a:r>
            <a:r>
              <a:rPr lang="es-ES" sz="2400">
                <a:solidFill>
                  <a:srgbClr val="000000"/>
                </a:solidFill>
                <a:latin typeface="Arial"/>
                <a:ea typeface="Arial"/>
                <a:cs typeface="Arial"/>
                <a:sym typeface="Arial"/>
              </a:rPr>
              <a:t> 3</a:t>
            </a:r>
            <a:endParaRPr sz="2400">
              <a:solidFill>
                <a:srgbClr val="000000"/>
              </a:solidFill>
              <a:latin typeface="Arial"/>
              <a:ea typeface="Arial"/>
              <a:cs typeface="Arial"/>
              <a:sym typeface="Arial"/>
            </a:endParaRPr>
          </a:p>
          <a:p>
            <a:pPr marL="0" lvl="0" indent="0" algn="l" rtl="0">
              <a:spcBef>
                <a:spcPts val="1000"/>
              </a:spcBef>
              <a:spcAft>
                <a:spcPts val="0"/>
              </a:spcAft>
              <a:buSzPts val="1800"/>
              <a:buNone/>
            </a:pPr>
            <a:endParaRPr/>
          </a:p>
        </p:txBody>
      </p:sp>
      <p:pic>
        <p:nvPicPr>
          <p:cNvPr id="167" name="Google Shape;167;p18"/>
          <p:cNvPicPr preferRelativeResize="0"/>
          <p:nvPr/>
        </p:nvPicPr>
        <p:blipFill rotWithShape="1">
          <a:blip r:embed="rId4">
            <a:alphaModFix/>
          </a:blip>
          <a:srcRect/>
          <a:stretch/>
        </p:blipFill>
        <p:spPr>
          <a:xfrm>
            <a:off x="8258801" y="124050"/>
            <a:ext cx="3343499" cy="985250"/>
          </a:xfrm>
          <a:prstGeom prst="rect">
            <a:avLst/>
          </a:prstGeom>
          <a:noFill/>
          <a:ln>
            <a:noFill/>
          </a:ln>
        </p:spPr>
      </p:pic>
      <p:pic>
        <p:nvPicPr>
          <p:cNvPr id="168" name="Google Shape;168;p18"/>
          <p:cNvPicPr preferRelativeResize="0"/>
          <p:nvPr/>
        </p:nvPicPr>
        <p:blipFill rotWithShape="1">
          <a:blip r:embed="rId5">
            <a:alphaModFix/>
          </a:blip>
          <a:srcRect/>
          <a:stretch/>
        </p:blipFill>
        <p:spPr>
          <a:xfrm>
            <a:off x="1191625" y="62050"/>
            <a:ext cx="5758074" cy="1047250"/>
          </a:xfrm>
          <a:prstGeom prst="rect">
            <a:avLst/>
          </a:prstGeom>
          <a:noFill/>
          <a:ln>
            <a:noFill/>
          </a:ln>
        </p:spPr>
      </p:pic>
      <p:sp>
        <p:nvSpPr>
          <p:cNvPr id="169" name="Google Shape;169;p18"/>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1</a:t>
            </a:r>
            <a:endParaRPr sz="1800" b="1">
              <a:solidFill>
                <a:srgbClr val="0000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0035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3"/>
          <p:cNvPicPr preferRelativeResize="0"/>
          <p:nvPr/>
        </p:nvPicPr>
        <p:blipFill rotWithShape="1">
          <a:blip r:embed="rId3">
            <a:alphaModFix/>
          </a:blip>
          <a:srcRect/>
          <a:stretch/>
        </p:blipFill>
        <p:spPr>
          <a:xfrm>
            <a:off x="1224461" y="584311"/>
            <a:ext cx="9036496" cy="1643531"/>
          </a:xfrm>
          <a:prstGeom prst="rect">
            <a:avLst/>
          </a:prstGeom>
          <a:noFill/>
          <a:ln>
            <a:noFill/>
          </a:ln>
        </p:spPr>
      </p:pic>
      <p:graphicFrame>
        <p:nvGraphicFramePr>
          <p:cNvPr id="198" name="Google Shape;198;p23"/>
          <p:cNvGraphicFramePr/>
          <p:nvPr/>
        </p:nvGraphicFramePr>
        <p:xfrm>
          <a:off x="1804054" y="2321432"/>
          <a:ext cx="3000000" cy="3000000"/>
        </p:xfrm>
        <a:graphic>
          <a:graphicData uri="http://schemas.openxmlformats.org/drawingml/2006/table">
            <a:tbl>
              <a:tblPr>
                <a:noFill/>
                <a:tableStyleId>{B9B2B840-1736-45F2-BDAB-B6EB504A5928}</a:tableStyleId>
              </a:tblPr>
              <a:tblGrid>
                <a:gridCol w="1032450"/>
                <a:gridCol w="6200625"/>
              </a:tblGrid>
              <a:tr h="1203350">
                <a:tc>
                  <a:txBody>
                    <a:bodyPr/>
                    <a:lstStyle/>
                    <a:p>
                      <a:pPr marL="0" marR="0" lvl="0" indent="0" algn="l" rtl="0">
                        <a:lnSpc>
                          <a:spcPct val="115000"/>
                        </a:lnSpc>
                        <a:spcBef>
                          <a:spcPts val="0"/>
                        </a:spcBef>
                        <a:spcAft>
                          <a:spcPts val="0"/>
                        </a:spcAft>
                        <a:buNone/>
                      </a:pPr>
                      <a:r>
                        <a:rPr lang="es-ES" sz="800" u="none" strike="noStrike" cap="none"/>
                        <a:t>6. ¿Qué papel </a:t>
                      </a:r>
                      <a:endParaRPr sz="900" u="none" strike="noStrike" cap="none"/>
                    </a:p>
                    <a:p>
                      <a:pPr marL="0" marR="0" lvl="0" indent="0" algn="l" rtl="0">
                        <a:lnSpc>
                          <a:spcPct val="115000"/>
                        </a:lnSpc>
                        <a:spcBef>
                          <a:spcPts val="0"/>
                        </a:spcBef>
                        <a:spcAft>
                          <a:spcPts val="0"/>
                        </a:spcAft>
                        <a:buNone/>
                      </a:pPr>
                      <a:r>
                        <a:rPr lang="es-ES" sz="800" u="none" strike="noStrike" cap="none"/>
                        <a:t>     juega la </a:t>
                      </a:r>
                      <a:endParaRPr sz="900" u="none" strike="noStrike" cap="none"/>
                    </a:p>
                    <a:p>
                      <a:pPr marL="0" marR="0" lvl="0" indent="0" algn="l" rtl="0">
                        <a:lnSpc>
                          <a:spcPct val="115000"/>
                        </a:lnSpc>
                        <a:spcBef>
                          <a:spcPts val="0"/>
                        </a:spcBef>
                        <a:spcAft>
                          <a:spcPts val="0"/>
                        </a:spcAft>
                        <a:buNone/>
                      </a:pPr>
                      <a:r>
                        <a:rPr lang="es-ES" sz="800" u="none" strike="noStrike" cap="none"/>
                        <a:t>     planeación en</a:t>
                      </a:r>
                      <a:endParaRPr sz="900" u="none" strike="noStrike" cap="none"/>
                    </a:p>
                    <a:p>
                      <a:pPr marL="0" marR="0" lvl="0" indent="0" algn="l" rtl="0">
                        <a:lnSpc>
                          <a:spcPct val="115000"/>
                        </a:lnSpc>
                        <a:spcBef>
                          <a:spcPts val="0"/>
                        </a:spcBef>
                        <a:spcAft>
                          <a:spcPts val="0"/>
                        </a:spcAft>
                        <a:buNone/>
                      </a:pPr>
                      <a:r>
                        <a:rPr lang="es-ES" sz="800" u="none" strike="noStrike" cap="none"/>
                        <a:t>     el trabajo</a:t>
                      </a:r>
                      <a:endParaRPr sz="900" u="none" strike="noStrike" cap="none"/>
                    </a:p>
                    <a:p>
                      <a:pPr marL="0" marR="0" lvl="0" indent="0" algn="l" rtl="0">
                        <a:lnSpc>
                          <a:spcPct val="115000"/>
                        </a:lnSpc>
                        <a:spcBef>
                          <a:spcPts val="0"/>
                        </a:spcBef>
                        <a:spcAft>
                          <a:spcPts val="0"/>
                        </a:spcAft>
                        <a:buNone/>
                      </a:pPr>
                      <a:r>
                        <a:rPr lang="es-ES" sz="800" u="none" strike="noStrike" cap="none"/>
                        <a:t>     interdisciplinario</a:t>
                      </a:r>
                      <a:endParaRPr sz="900" u="none" strike="noStrike" cap="none"/>
                    </a:p>
                    <a:p>
                      <a:pPr marL="0" marR="0" lvl="0" indent="0" algn="l" rtl="0">
                        <a:lnSpc>
                          <a:spcPct val="115000"/>
                        </a:lnSpc>
                        <a:spcBef>
                          <a:spcPts val="0"/>
                        </a:spcBef>
                        <a:spcAft>
                          <a:spcPts val="0"/>
                        </a:spcAft>
                        <a:buNone/>
                      </a:pPr>
                      <a:r>
                        <a:rPr lang="es-ES" sz="800" u="none" strike="noStrike" cap="none"/>
                        <a:t>     y qué </a:t>
                      </a:r>
                      <a:endParaRPr sz="900" u="none" strike="noStrike" cap="none"/>
                    </a:p>
                    <a:p>
                      <a:pPr marL="0" marR="0" lvl="0" indent="0" algn="l" rtl="0">
                        <a:lnSpc>
                          <a:spcPct val="115000"/>
                        </a:lnSpc>
                        <a:spcBef>
                          <a:spcPts val="0"/>
                        </a:spcBef>
                        <a:spcAft>
                          <a:spcPts val="0"/>
                        </a:spcAft>
                        <a:buNone/>
                      </a:pPr>
                      <a:r>
                        <a:rPr lang="es-ES" sz="800" u="none" strike="noStrike" cap="none"/>
                        <a:t>     características</a:t>
                      </a:r>
                      <a:endParaRPr sz="900" u="none" strike="noStrike" cap="none"/>
                    </a:p>
                    <a:p>
                      <a:pPr marL="0" marR="0" lvl="0" indent="0" algn="l" rtl="0">
                        <a:lnSpc>
                          <a:spcPct val="115000"/>
                        </a:lnSpc>
                        <a:spcBef>
                          <a:spcPts val="0"/>
                        </a:spcBef>
                        <a:spcAft>
                          <a:spcPts val="0"/>
                        </a:spcAft>
                        <a:buNone/>
                      </a:pPr>
                      <a:r>
                        <a:rPr lang="es-ES" sz="800" u="none" strike="noStrike" cap="none"/>
                        <a:t>     debe tener? </a:t>
                      </a:r>
                      <a:endParaRPr sz="900" u="none" strike="noStrike" cap="none">
                        <a:solidFill>
                          <a:srgbClr val="000000"/>
                        </a:solidFill>
                        <a:latin typeface="Arial"/>
                        <a:ea typeface="Arial"/>
                        <a:cs typeface="Arial"/>
                        <a:sym typeface="Arial"/>
                      </a:endParaRPr>
                    </a:p>
                  </a:txBody>
                  <a:tcPr marL="49975" marR="49975" marT="49975" marB="49975" anchor="ctr"/>
                </a:tc>
                <a:tc>
                  <a:txBody>
                    <a:bodyPr/>
                    <a:lstStyle/>
                    <a:p>
                      <a:pPr marL="0" marR="0" lvl="0" indent="0" algn="l" rtl="0">
                        <a:lnSpc>
                          <a:spcPct val="115000"/>
                        </a:lnSpc>
                        <a:spcBef>
                          <a:spcPts val="0"/>
                        </a:spcBef>
                        <a:spcAft>
                          <a:spcPts val="0"/>
                        </a:spcAft>
                        <a:buNone/>
                      </a:pPr>
                      <a:r>
                        <a:rPr lang="es-ES" sz="800" u="none" strike="noStrike" cap="none"/>
                        <a:t>Juega un papel primordial, ya que la planeación de un proyecto se debe planear en fases en la cuales haya indagación de los temas, desarrollo y conclusión y evaluación.</a:t>
                      </a:r>
                      <a:endParaRPr sz="900" u="none" strike="noStrike" cap="none">
                        <a:solidFill>
                          <a:srgbClr val="000000"/>
                        </a:solidFill>
                        <a:latin typeface="Arial"/>
                        <a:ea typeface="Arial"/>
                        <a:cs typeface="Arial"/>
                        <a:sym typeface="Arial"/>
                      </a:endParaRPr>
                    </a:p>
                  </a:txBody>
                  <a:tcPr marL="49975" marR="49975" marT="49975" marB="49975"/>
                </a:tc>
              </a:tr>
              <a:tr h="237875">
                <a:tc gridSpan="2">
                  <a:txBody>
                    <a:bodyPr/>
                    <a:lstStyle/>
                    <a:p>
                      <a:pPr marL="0" marR="0" lvl="0" indent="0" algn="ctr" rtl="0">
                        <a:lnSpc>
                          <a:spcPct val="115000"/>
                        </a:lnSpc>
                        <a:spcBef>
                          <a:spcPts val="0"/>
                        </a:spcBef>
                        <a:spcAft>
                          <a:spcPts val="0"/>
                        </a:spcAft>
                        <a:buNone/>
                      </a:pPr>
                      <a:r>
                        <a:rPr lang="es-ES" sz="800" u="none" strike="noStrike" cap="none"/>
                        <a:t>El Aprendizaje Cooperativo</a:t>
                      </a:r>
                      <a:endParaRPr sz="900" u="none" strike="noStrike" cap="none">
                        <a:solidFill>
                          <a:srgbClr val="000000"/>
                        </a:solidFill>
                        <a:latin typeface="Arial"/>
                        <a:ea typeface="Arial"/>
                        <a:cs typeface="Arial"/>
                        <a:sym typeface="Arial"/>
                      </a:endParaRPr>
                    </a:p>
                  </a:txBody>
                  <a:tcPr marL="49975" marR="49975" marT="49975" marB="49975"/>
                </a:tc>
                <a:tc hMerge="1">
                  <a:txBody>
                    <a:bodyPr/>
                    <a:lstStyle/>
                    <a:p>
                      <a:endParaRPr lang="es-MX"/>
                    </a:p>
                  </a:txBody>
                  <a:tcPr/>
                </a:tc>
              </a:tr>
              <a:tr h="789575">
                <a:tc>
                  <a:txBody>
                    <a:bodyPr/>
                    <a:lstStyle/>
                    <a:p>
                      <a:pPr marL="0" marR="0" lvl="0" indent="0" algn="l" rtl="0">
                        <a:lnSpc>
                          <a:spcPct val="115000"/>
                        </a:lnSpc>
                        <a:spcBef>
                          <a:spcPts val="0"/>
                        </a:spcBef>
                        <a:spcAft>
                          <a:spcPts val="0"/>
                        </a:spcAft>
                        <a:buNone/>
                      </a:pPr>
                      <a:r>
                        <a:rPr lang="es-ES" sz="800" u="none" strike="noStrike" cap="none"/>
                        <a:t>1. ¿Qué es?</a:t>
                      </a:r>
                      <a:endParaRPr sz="900" u="none" strike="noStrike" cap="none">
                        <a:solidFill>
                          <a:srgbClr val="000000"/>
                        </a:solidFill>
                        <a:latin typeface="Arial"/>
                        <a:ea typeface="Arial"/>
                        <a:cs typeface="Arial"/>
                        <a:sym typeface="Arial"/>
                      </a:endParaRPr>
                    </a:p>
                  </a:txBody>
                  <a:tcPr marL="49975" marR="49975" marT="49975" marB="49975" anchor="ctr"/>
                </a:tc>
                <a:tc>
                  <a:txBody>
                    <a:bodyPr/>
                    <a:lstStyle/>
                    <a:p>
                      <a:pPr marL="0" marR="0" lvl="0" indent="0" algn="l" rtl="0">
                        <a:lnSpc>
                          <a:spcPct val="115000"/>
                        </a:lnSpc>
                        <a:spcBef>
                          <a:spcPts val="0"/>
                        </a:spcBef>
                        <a:spcAft>
                          <a:spcPts val="0"/>
                        </a:spcAft>
                        <a:buNone/>
                      </a:pPr>
                      <a:r>
                        <a:rPr lang="es-ES" sz="800" u="none" strike="noStrike" cap="none"/>
                        <a:t>El trabajo de los estudiantes de forma conjunta para lograr un objetivo en común; desde la resolución de un problema hasta un proyecto. No es lo mismo cooperativo a colaborativo; lo cooperativo apela al trabajo constante en equipo. Sin una de sus partes no puede funcionar el conjunto.</a:t>
                      </a:r>
                      <a:endParaRPr sz="900" u="none" strike="noStrike" cap="none"/>
                    </a:p>
                    <a:p>
                      <a:pPr marL="0" marR="0" lvl="0" indent="0" algn="l" rtl="0">
                        <a:lnSpc>
                          <a:spcPct val="115000"/>
                        </a:lnSpc>
                        <a:spcBef>
                          <a:spcPts val="0"/>
                        </a:spcBef>
                        <a:spcAft>
                          <a:spcPts val="0"/>
                        </a:spcAft>
                        <a:buNone/>
                      </a:pPr>
                      <a:r>
                        <a:rPr lang="es-ES" sz="800" u="none" strike="noStrike" cap="none"/>
                        <a:t> </a:t>
                      </a:r>
                      <a:endParaRPr sz="900" u="none" strike="noStrike" cap="none"/>
                    </a:p>
                    <a:p>
                      <a:pPr marL="0" marR="0" lvl="0" indent="0" algn="l" rtl="0">
                        <a:lnSpc>
                          <a:spcPct val="115000"/>
                        </a:lnSpc>
                        <a:spcBef>
                          <a:spcPts val="0"/>
                        </a:spcBef>
                        <a:spcAft>
                          <a:spcPts val="0"/>
                        </a:spcAft>
                        <a:buNone/>
                      </a:pPr>
                      <a:r>
                        <a:rPr lang="es-ES" sz="800" u="none" strike="noStrike" cap="none"/>
                        <a:t>“Los estudiantes pueden beneficiarse mutuamente” (Ferreriro y Calderón, 2014)</a:t>
                      </a:r>
                      <a:endParaRPr sz="900" u="none" strike="noStrike" cap="none">
                        <a:solidFill>
                          <a:srgbClr val="000000"/>
                        </a:solidFill>
                        <a:latin typeface="Arial"/>
                        <a:ea typeface="Arial"/>
                        <a:cs typeface="Arial"/>
                        <a:sym typeface="Arial"/>
                      </a:endParaRPr>
                    </a:p>
                  </a:txBody>
                  <a:tcPr marL="49975" marR="49975" marT="49975" marB="49975"/>
                </a:tc>
              </a:tr>
              <a:tr h="2120550">
                <a:tc>
                  <a:txBody>
                    <a:bodyPr/>
                    <a:lstStyle/>
                    <a:p>
                      <a:pPr marL="0" marR="0" lvl="0" indent="0" algn="l" rtl="0">
                        <a:lnSpc>
                          <a:spcPct val="115000"/>
                        </a:lnSpc>
                        <a:spcBef>
                          <a:spcPts val="0"/>
                        </a:spcBef>
                        <a:spcAft>
                          <a:spcPts val="0"/>
                        </a:spcAft>
                        <a:buNone/>
                      </a:pPr>
                      <a:r>
                        <a:rPr lang="es-ES" sz="800" u="none" strike="noStrike" cap="none"/>
                        <a:t>2. ¿Cuáles son</a:t>
                      </a:r>
                      <a:endParaRPr sz="900" u="none" strike="noStrike" cap="none"/>
                    </a:p>
                    <a:p>
                      <a:pPr marL="0" marR="0" lvl="0" indent="0" algn="l" rtl="0">
                        <a:lnSpc>
                          <a:spcPct val="115000"/>
                        </a:lnSpc>
                        <a:spcBef>
                          <a:spcPts val="0"/>
                        </a:spcBef>
                        <a:spcAft>
                          <a:spcPts val="0"/>
                        </a:spcAft>
                        <a:buNone/>
                      </a:pPr>
                      <a:r>
                        <a:rPr lang="es-ES" sz="800" u="none" strike="noStrike" cap="none"/>
                        <a:t>    sus </a:t>
                      </a:r>
                      <a:endParaRPr sz="900" u="none" strike="noStrike" cap="none"/>
                    </a:p>
                    <a:p>
                      <a:pPr marL="0" marR="0" lvl="0" indent="0" algn="l" rtl="0">
                        <a:lnSpc>
                          <a:spcPct val="115000"/>
                        </a:lnSpc>
                        <a:spcBef>
                          <a:spcPts val="0"/>
                        </a:spcBef>
                        <a:spcAft>
                          <a:spcPts val="0"/>
                        </a:spcAft>
                        <a:buNone/>
                      </a:pPr>
                      <a:r>
                        <a:rPr lang="es-ES" sz="800" u="none" strike="noStrike" cap="none"/>
                        <a:t>    características?</a:t>
                      </a:r>
                      <a:endParaRPr sz="900" u="none" strike="noStrike" cap="none">
                        <a:solidFill>
                          <a:srgbClr val="000000"/>
                        </a:solidFill>
                        <a:latin typeface="Arial"/>
                        <a:ea typeface="Arial"/>
                        <a:cs typeface="Arial"/>
                        <a:sym typeface="Arial"/>
                      </a:endParaRPr>
                    </a:p>
                  </a:txBody>
                  <a:tcPr marL="49975" marR="49975" marT="49975" marB="49975" anchor="ctr"/>
                </a:tc>
                <a:tc>
                  <a:txBody>
                    <a:bodyPr/>
                    <a:lstStyle/>
                    <a:p>
                      <a:pPr marL="0" marR="0" lvl="0" indent="0" algn="l" rtl="0">
                        <a:lnSpc>
                          <a:spcPct val="115000"/>
                        </a:lnSpc>
                        <a:spcBef>
                          <a:spcPts val="0"/>
                        </a:spcBef>
                        <a:spcAft>
                          <a:spcPts val="0"/>
                        </a:spcAft>
                        <a:buNone/>
                      </a:pPr>
                      <a:r>
                        <a:rPr lang="es-ES" sz="800" u="none" strike="noStrike" cap="none"/>
                        <a:t>El trabajo colaborativo promueve lograr metas comunes en un pequeño equipo de personas, siendo el factor principal la interdependencia positiva.</a:t>
                      </a:r>
                      <a:endParaRPr sz="900" u="none" strike="noStrike" cap="none"/>
                    </a:p>
                    <a:p>
                      <a:pPr marL="0" marR="0" lvl="0" indent="0" algn="l" rtl="0">
                        <a:lnSpc>
                          <a:spcPct val="115000"/>
                        </a:lnSpc>
                        <a:spcBef>
                          <a:spcPts val="0"/>
                        </a:spcBef>
                        <a:spcAft>
                          <a:spcPts val="0"/>
                        </a:spcAft>
                        <a:buNone/>
                      </a:pPr>
                      <a:r>
                        <a:rPr lang="es-ES" sz="800" u="none" strike="noStrike" cap="none"/>
                        <a:t> Es un medio que permite la creación de saberes en conjunto y donde la virtualidad se encuentra al servicio de la construcción de conocimiento Algunas ventajas del trabajo colaborativo: </a:t>
                      </a:r>
                      <a:endParaRPr sz="900" u="none" strike="noStrike" cap="none"/>
                    </a:p>
                    <a:p>
                      <a:pPr marL="0" marR="0" lvl="0" indent="0" algn="l" rtl="0">
                        <a:lnSpc>
                          <a:spcPct val="115000"/>
                        </a:lnSpc>
                        <a:spcBef>
                          <a:spcPts val="0"/>
                        </a:spcBef>
                        <a:spcAft>
                          <a:spcPts val="0"/>
                        </a:spcAft>
                        <a:buNone/>
                      </a:pPr>
                      <a:r>
                        <a:rPr lang="es-ES" sz="800" u="none" strike="noStrike" cap="none"/>
                        <a:t>Estimular habilidades personales ⎫Disminuir los sentimientos de aislamiento </a:t>
                      </a:r>
                      <a:endParaRPr sz="900" u="none" strike="noStrike" cap="none"/>
                    </a:p>
                    <a:p>
                      <a:pPr marL="0" marR="0" lvl="0" indent="0" algn="l" rtl="0">
                        <a:lnSpc>
                          <a:spcPct val="115000"/>
                        </a:lnSpc>
                        <a:spcBef>
                          <a:spcPts val="0"/>
                        </a:spcBef>
                        <a:spcAft>
                          <a:spcPts val="0"/>
                        </a:spcAft>
                        <a:buNone/>
                      </a:pPr>
                      <a:r>
                        <a:rPr lang="es-ES" sz="800" u="none" strike="noStrike" cap="none"/>
                        <a:t>Propiciar la responsabilidad compartida con el grupo a partir de la participación individual En relación al conocimiento: ⎫Permite el logro de objetivos mucho más ricos en contenidos ⎫Se comparte información ⎫</a:t>
                      </a:r>
                      <a:endParaRPr sz="900" u="none" strike="noStrike" cap="none"/>
                    </a:p>
                    <a:p>
                      <a:pPr marL="0" marR="0" lvl="0" indent="0" algn="l" rtl="0">
                        <a:lnSpc>
                          <a:spcPct val="115000"/>
                        </a:lnSpc>
                        <a:spcBef>
                          <a:spcPts val="0"/>
                        </a:spcBef>
                        <a:spcAft>
                          <a:spcPts val="0"/>
                        </a:spcAft>
                        <a:buNone/>
                      </a:pPr>
                      <a:r>
                        <a:rPr lang="es-ES" sz="800" u="none" strike="noStrike" cap="none"/>
                        <a:t>Se interacciona con pares ⎫</a:t>
                      </a:r>
                      <a:endParaRPr sz="900" u="none" strike="noStrike" cap="none"/>
                    </a:p>
                    <a:p>
                      <a:pPr marL="0" marR="0" lvl="0" indent="0" algn="l" rtl="0">
                        <a:lnSpc>
                          <a:spcPct val="115000"/>
                        </a:lnSpc>
                        <a:spcBef>
                          <a:spcPts val="0"/>
                        </a:spcBef>
                        <a:spcAft>
                          <a:spcPts val="0"/>
                        </a:spcAft>
                        <a:buNone/>
                      </a:pPr>
                      <a:r>
                        <a:rPr lang="es-ES" sz="800" u="none" strike="noStrike" cap="none"/>
                        <a:t>El aporte individual es muy valioso al no permanecer como un ente pasivo que sólo capta información</a:t>
                      </a:r>
                      <a:endParaRPr sz="900" u="none" strike="noStrike" cap="none"/>
                    </a:p>
                    <a:p>
                      <a:pPr marL="0" marR="0" lvl="0" indent="0" algn="l" rtl="0">
                        <a:lnSpc>
                          <a:spcPct val="115000"/>
                        </a:lnSpc>
                        <a:spcBef>
                          <a:spcPts val="0"/>
                        </a:spcBef>
                        <a:spcAft>
                          <a:spcPts val="0"/>
                        </a:spcAft>
                        <a:buNone/>
                      </a:pPr>
                      <a:r>
                        <a:rPr lang="es-ES" sz="800" u="none" strike="noStrike" cap="none"/>
                        <a:t>El trabajo colaborativo es una conjunción de varios elementos: ϖTecnológico (aplicaciones, redes e internet) ϖPsicológico (cognitividad) </a:t>
                      </a:r>
                      <a:endParaRPr sz="900" u="none" strike="noStrike" cap="none"/>
                    </a:p>
                    <a:p>
                      <a:pPr marL="0" marR="0" lvl="0" indent="0" algn="l" rtl="0">
                        <a:lnSpc>
                          <a:spcPct val="115000"/>
                        </a:lnSpc>
                        <a:spcBef>
                          <a:spcPts val="0"/>
                        </a:spcBef>
                        <a:spcAft>
                          <a:spcPts val="0"/>
                        </a:spcAft>
                        <a:buNone/>
                      </a:pPr>
                      <a:r>
                        <a:rPr lang="es-ES" sz="800" u="sng" strike="noStrike" cap="none">
                          <a:solidFill>
                            <a:schemeClr val="hlink"/>
                          </a:solidFill>
                          <a:hlinkClick r:id="rId4"/>
                        </a:rPr>
                        <a:t> </a:t>
                      </a:r>
                      <a:r>
                        <a:rPr lang="es-ES" sz="800" u="none" strike="noStrike" cap="none"/>
                        <a:t>La interacción está mediada por la tecnología digital, siendo uno de sus aspectos más relevantes el grado de sociabilidad y socialización que inducen los ambientes colaborativos en los grupos de usuarios de estas aplicaciones.</a:t>
                      </a:r>
                      <a:endParaRPr sz="900" u="none" strike="noStrike" cap="none"/>
                    </a:p>
                    <a:p>
                      <a:pPr marL="0" marR="0" lvl="0" indent="0" algn="l" rtl="0">
                        <a:lnSpc>
                          <a:spcPct val="115000"/>
                        </a:lnSpc>
                        <a:spcBef>
                          <a:spcPts val="0"/>
                        </a:spcBef>
                        <a:spcAft>
                          <a:spcPts val="0"/>
                        </a:spcAft>
                        <a:buNone/>
                      </a:pPr>
                      <a:r>
                        <a:rPr lang="es-ES" sz="800" u="none" strike="noStrike" cap="none"/>
                        <a:t> </a:t>
                      </a:r>
                      <a:endParaRPr sz="900" u="none" strike="noStrike" cap="none">
                        <a:solidFill>
                          <a:srgbClr val="000000"/>
                        </a:solidFill>
                        <a:latin typeface="Arial"/>
                        <a:ea typeface="Arial"/>
                        <a:cs typeface="Arial"/>
                        <a:sym typeface="Arial"/>
                      </a:endParaRPr>
                    </a:p>
                  </a:txBody>
                  <a:tcPr marL="49975" marR="49975" marT="49975" marB="4997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4"/>
          <p:cNvPicPr preferRelativeResize="0"/>
          <p:nvPr/>
        </p:nvPicPr>
        <p:blipFill rotWithShape="1">
          <a:blip r:embed="rId3">
            <a:alphaModFix/>
          </a:blip>
          <a:srcRect/>
          <a:stretch/>
        </p:blipFill>
        <p:spPr>
          <a:xfrm>
            <a:off x="1224461" y="584311"/>
            <a:ext cx="9036496" cy="1643531"/>
          </a:xfrm>
          <a:prstGeom prst="rect">
            <a:avLst/>
          </a:prstGeom>
          <a:noFill/>
          <a:ln>
            <a:noFill/>
          </a:ln>
        </p:spPr>
      </p:pic>
      <p:graphicFrame>
        <p:nvGraphicFramePr>
          <p:cNvPr id="204" name="Google Shape;204;p24"/>
          <p:cNvGraphicFramePr/>
          <p:nvPr/>
        </p:nvGraphicFramePr>
        <p:xfrm>
          <a:off x="1386205" y="2515394"/>
          <a:ext cx="9190975" cy="3886200"/>
        </p:xfrm>
        <a:graphic>
          <a:graphicData uri="http://schemas.openxmlformats.org/drawingml/2006/table">
            <a:tbl>
              <a:tblPr>
                <a:noFill/>
                <a:tableStyleId>{B9B2B840-1736-45F2-BDAB-B6EB504A5928}</a:tableStyleId>
              </a:tblPr>
              <a:tblGrid>
                <a:gridCol w="1311900"/>
                <a:gridCol w="7879075"/>
              </a:tblGrid>
              <a:tr h="711200">
                <a:tc>
                  <a:txBody>
                    <a:bodyPr/>
                    <a:lstStyle/>
                    <a:p>
                      <a:pPr marL="0" marR="0" lvl="0" indent="0" algn="l" rtl="0">
                        <a:lnSpc>
                          <a:spcPct val="115000"/>
                        </a:lnSpc>
                        <a:spcBef>
                          <a:spcPts val="0"/>
                        </a:spcBef>
                        <a:spcAft>
                          <a:spcPts val="0"/>
                        </a:spcAft>
                        <a:buNone/>
                      </a:pPr>
                      <a:r>
                        <a:rPr lang="es-ES" sz="1000" u="none" strike="noStrike" cap="none"/>
                        <a:t>3. ¿ Cuáles son sus</a:t>
                      </a:r>
                      <a:endParaRPr sz="1100" u="none" strike="noStrike" cap="none"/>
                    </a:p>
                    <a:p>
                      <a:pPr marL="0" marR="0" lvl="0" indent="0" algn="l" rtl="0">
                        <a:lnSpc>
                          <a:spcPct val="115000"/>
                        </a:lnSpc>
                        <a:spcBef>
                          <a:spcPts val="0"/>
                        </a:spcBef>
                        <a:spcAft>
                          <a:spcPts val="0"/>
                        </a:spcAft>
                        <a:buNone/>
                      </a:pPr>
                      <a:r>
                        <a:rPr lang="es-ES" sz="1000" u="none" strike="noStrike" cap="none"/>
                        <a:t>    objetivos? </a:t>
                      </a:r>
                      <a:endParaRPr sz="1100" u="none" strike="noStrike" cap="none"/>
                    </a:p>
                    <a:p>
                      <a:pPr marL="0" marR="0" lvl="0" indent="0" algn="l" rtl="0">
                        <a:lnSpc>
                          <a:spcPct val="115000"/>
                        </a:lnSpc>
                        <a:spcBef>
                          <a:spcPts val="0"/>
                        </a:spcBef>
                        <a:spcAft>
                          <a:spcPts val="0"/>
                        </a:spcAft>
                        <a:buNone/>
                      </a:pPr>
                      <a:r>
                        <a:rPr lang="es-ES" sz="1000" u="none" strike="noStrike" cap="none"/>
                        <a:t> </a:t>
                      </a:r>
                      <a:endParaRPr sz="1100" u="none" strike="noStrike" cap="none">
                        <a:solidFill>
                          <a:srgbClr val="000000"/>
                        </a:solidFill>
                        <a:latin typeface="Arial"/>
                        <a:ea typeface="Arial"/>
                        <a:cs typeface="Arial"/>
                        <a:sym typeface="Arial"/>
                      </a:endParaRPr>
                    </a:p>
                  </a:txBody>
                  <a:tcPr marL="63500" marR="63500" marT="63500" marB="63500" anchor="ctr"/>
                </a:tc>
                <a:tc>
                  <a:txBody>
                    <a:bodyPr/>
                    <a:lstStyle/>
                    <a:p>
                      <a:pPr marL="0" marR="0" lvl="0" indent="0" algn="l" rtl="0">
                        <a:lnSpc>
                          <a:spcPct val="115000"/>
                        </a:lnSpc>
                        <a:spcBef>
                          <a:spcPts val="0"/>
                        </a:spcBef>
                        <a:spcAft>
                          <a:spcPts val="0"/>
                        </a:spcAft>
                        <a:buNone/>
                      </a:pPr>
                      <a:r>
                        <a:rPr lang="es-ES" sz="1000" u="none" strike="noStrike" cap="none"/>
                        <a:t>1.- Es recomendable en aquellas tareas donde las metas de aprendizaje puedan precisarse y exijan el esfuerzo de un grupo para dar una respuesta de calidad.</a:t>
                      </a:r>
                      <a:endParaRPr sz="1100" u="none" strike="noStrike" cap="none"/>
                    </a:p>
                    <a:p>
                      <a:pPr marL="0" marR="0" lvl="0" indent="0" algn="l" rtl="0">
                        <a:lnSpc>
                          <a:spcPct val="115000"/>
                        </a:lnSpc>
                        <a:spcBef>
                          <a:spcPts val="0"/>
                        </a:spcBef>
                        <a:spcAft>
                          <a:spcPts val="0"/>
                        </a:spcAft>
                        <a:buNone/>
                      </a:pPr>
                      <a:r>
                        <a:rPr lang="es-ES" sz="1000" u="none" strike="noStrike" cap="none"/>
                        <a:t>2.- Generar comunidades de aprendizaje.</a:t>
                      </a:r>
                      <a:endParaRPr sz="1100" u="none" strike="noStrike" cap="none"/>
                    </a:p>
                    <a:p>
                      <a:pPr marL="0" marR="0" lvl="0" indent="0" algn="l" rtl="0">
                        <a:lnSpc>
                          <a:spcPct val="115000"/>
                        </a:lnSpc>
                        <a:spcBef>
                          <a:spcPts val="0"/>
                        </a:spcBef>
                        <a:spcAft>
                          <a:spcPts val="0"/>
                        </a:spcAft>
                        <a:buNone/>
                      </a:pPr>
                      <a:r>
                        <a:rPr lang="es-ES" sz="1000" u="none" strike="noStrike" cap="none"/>
                        <a:t>3.- Principio de liderazgo distribuido</a:t>
                      </a:r>
                      <a:endParaRPr sz="1100" u="none" strike="noStrike" cap="none">
                        <a:solidFill>
                          <a:srgbClr val="000000"/>
                        </a:solidFill>
                        <a:latin typeface="Arial"/>
                        <a:ea typeface="Arial"/>
                        <a:cs typeface="Arial"/>
                        <a:sym typeface="Arial"/>
                      </a:endParaRPr>
                    </a:p>
                  </a:txBody>
                  <a:tcPr marL="63500" marR="63500" marT="63500" marB="63500"/>
                </a:tc>
              </a:tr>
              <a:tr h="711200">
                <a:tc>
                  <a:txBody>
                    <a:bodyPr/>
                    <a:lstStyle/>
                    <a:p>
                      <a:pPr marL="0" marR="0" lvl="0" indent="0" algn="l" rtl="0">
                        <a:lnSpc>
                          <a:spcPct val="115000"/>
                        </a:lnSpc>
                        <a:spcBef>
                          <a:spcPts val="0"/>
                        </a:spcBef>
                        <a:spcAft>
                          <a:spcPts val="0"/>
                        </a:spcAft>
                        <a:buNone/>
                      </a:pPr>
                      <a:r>
                        <a:rPr lang="es-ES" sz="1000" u="none" strike="noStrike" cap="none"/>
                        <a:t>4. ¿Cuáles son las</a:t>
                      </a:r>
                      <a:endParaRPr sz="1100" u="none" strike="noStrike" cap="none"/>
                    </a:p>
                    <a:p>
                      <a:pPr marL="0" marR="0" lvl="0" indent="0" algn="l" rtl="0">
                        <a:lnSpc>
                          <a:spcPct val="115000"/>
                        </a:lnSpc>
                        <a:spcBef>
                          <a:spcPts val="0"/>
                        </a:spcBef>
                        <a:spcAft>
                          <a:spcPts val="0"/>
                        </a:spcAft>
                        <a:buNone/>
                      </a:pPr>
                      <a:r>
                        <a:rPr lang="es-ES" sz="1000" u="none" strike="noStrike" cap="none"/>
                        <a:t>     acciones de  </a:t>
                      </a:r>
                      <a:endParaRPr sz="1100" u="none" strike="noStrike" cap="none"/>
                    </a:p>
                    <a:p>
                      <a:pPr marL="0" marR="0" lvl="0" indent="0" algn="l" rtl="0">
                        <a:lnSpc>
                          <a:spcPct val="115000"/>
                        </a:lnSpc>
                        <a:spcBef>
                          <a:spcPts val="0"/>
                        </a:spcBef>
                        <a:spcAft>
                          <a:spcPts val="0"/>
                        </a:spcAft>
                        <a:buNone/>
                      </a:pPr>
                      <a:r>
                        <a:rPr lang="es-ES" sz="1000" u="none" strike="noStrike" cap="none"/>
                        <a:t>     planeación y   acompañamiento </a:t>
                      </a:r>
                      <a:endParaRPr sz="1100" u="none" strike="noStrike" cap="none"/>
                    </a:p>
                    <a:p>
                      <a:pPr marL="0" marR="0" lvl="0" indent="0" algn="l" rtl="0">
                        <a:lnSpc>
                          <a:spcPct val="115000"/>
                        </a:lnSpc>
                        <a:spcBef>
                          <a:spcPts val="0"/>
                        </a:spcBef>
                        <a:spcAft>
                          <a:spcPts val="0"/>
                        </a:spcAft>
                        <a:buNone/>
                      </a:pPr>
                      <a:r>
                        <a:rPr lang="es-ES" sz="1000" u="none" strike="noStrike" cap="none"/>
                        <a:t>    más importantes </a:t>
                      </a:r>
                      <a:endParaRPr sz="1100" u="none" strike="noStrike" cap="none"/>
                    </a:p>
                    <a:p>
                      <a:pPr marL="0" marR="0" lvl="0" indent="0" algn="l" rtl="0">
                        <a:lnSpc>
                          <a:spcPct val="115000"/>
                        </a:lnSpc>
                        <a:spcBef>
                          <a:spcPts val="0"/>
                        </a:spcBef>
                        <a:spcAft>
                          <a:spcPts val="0"/>
                        </a:spcAft>
                        <a:buNone/>
                      </a:pPr>
                      <a:r>
                        <a:rPr lang="es-ES" sz="1000" u="none" strike="noStrike" cap="none"/>
                        <a:t>    del  profesor, en</a:t>
                      </a:r>
                      <a:endParaRPr sz="1100" u="none" strike="noStrike" cap="none"/>
                    </a:p>
                    <a:p>
                      <a:pPr marL="0" marR="0" lvl="0" indent="0" algn="l" rtl="0">
                        <a:lnSpc>
                          <a:spcPct val="115000"/>
                        </a:lnSpc>
                        <a:spcBef>
                          <a:spcPts val="0"/>
                        </a:spcBef>
                        <a:spcAft>
                          <a:spcPts val="0"/>
                        </a:spcAft>
                        <a:buNone/>
                      </a:pPr>
                      <a:r>
                        <a:rPr lang="es-ES" sz="1000" u="none" strike="noStrike" cap="none"/>
                        <a:t>    éste tipo de</a:t>
                      </a:r>
                      <a:endParaRPr sz="1100" u="none" strike="noStrike" cap="none"/>
                    </a:p>
                    <a:p>
                      <a:pPr marL="0" marR="0" lvl="0" indent="0" algn="l" rtl="0">
                        <a:lnSpc>
                          <a:spcPct val="115000"/>
                        </a:lnSpc>
                        <a:spcBef>
                          <a:spcPts val="0"/>
                        </a:spcBef>
                        <a:spcAft>
                          <a:spcPts val="0"/>
                        </a:spcAft>
                        <a:buNone/>
                      </a:pPr>
                      <a:r>
                        <a:rPr lang="es-ES" sz="1000" u="none" strike="noStrike" cap="none"/>
                        <a:t>     trabajo?</a:t>
                      </a:r>
                      <a:endParaRPr sz="1100" u="none" strike="noStrike" cap="none"/>
                    </a:p>
                    <a:p>
                      <a:pPr marL="0" marR="0" lvl="0" indent="0" algn="l" rtl="0">
                        <a:lnSpc>
                          <a:spcPct val="115000"/>
                        </a:lnSpc>
                        <a:spcBef>
                          <a:spcPts val="0"/>
                        </a:spcBef>
                        <a:spcAft>
                          <a:spcPts val="0"/>
                        </a:spcAft>
                        <a:buNone/>
                      </a:pPr>
                      <a:r>
                        <a:rPr lang="es-ES" sz="1000" u="none" strike="noStrike" cap="none"/>
                        <a:t> </a:t>
                      </a:r>
                      <a:endParaRPr sz="1100" u="none" strike="noStrike" cap="none">
                        <a:solidFill>
                          <a:srgbClr val="000000"/>
                        </a:solidFill>
                        <a:latin typeface="Arial"/>
                        <a:ea typeface="Arial"/>
                        <a:cs typeface="Arial"/>
                        <a:sym typeface="Arial"/>
                      </a:endParaRPr>
                    </a:p>
                  </a:txBody>
                  <a:tcPr marL="63500" marR="63500" marT="63500" marB="63500" anchor="ctr"/>
                </a:tc>
                <a:tc>
                  <a:txBody>
                    <a:bodyPr/>
                    <a:lstStyle/>
                    <a:p>
                      <a:pPr marL="0" marR="0" lvl="0" indent="0" algn="l" rtl="0">
                        <a:lnSpc>
                          <a:spcPct val="115000"/>
                        </a:lnSpc>
                        <a:spcBef>
                          <a:spcPts val="0"/>
                        </a:spcBef>
                        <a:spcAft>
                          <a:spcPts val="0"/>
                        </a:spcAft>
                        <a:buNone/>
                      </a:pPr>
                      <a:r>
                        <a:rPr lang="es-ES" sz="1000" u="none" strike="noStrike" cap="none"/>
                        <a:t>Trabaja con el principio de la Sona de Desarrollo Próximo (ZDP) de Lev Vigotski y el concepto del andamiaje; el profesor sirve de apoyo y andamio en el proceso educativo de los estudiantes. Para que ellos construyan su propio conocimiento.</a:t>
                      </a:r>
                      <a:endParaRPr sz="1100" u="none" strike="noStrike" cap="none">
                        <a:solidFill>
                          <a:srgbClr val="000000"/>
                        </a:solidFill>
                        <a:latin typeface="Arial"/>
                        <a:ea typeface="Arial"/>
                        <a:cs typeface="Arial"/>
                        <a:sym typeface="Arial"/>
                      </a:endParaRPr>
                    </a:p>
                  </a:txBody>
                  <a:tcPr marL="63500" marR="63500" marT="63500" marB="63500"/>
                </a:tc>
              </a:tr>
              <a:tr h="711200">
                <a:tc>
                  <a:txBody>
                    <a:bodyPr/>
                    <a:lstStyle/>
                    <a:p>
                      <a:pPr marL="0" marR="0" lvl="0" indent="0" algn="l" rtl="0">
                        <a:lnSpc>
                          <a:spcPct val="115000"/>
                        </a:lnSpc>
                        <a:spcBef>
                          <a:spcPts val="0"/>
                        </a:spcBef>
                        <a:spcAft>
                          <a:spcPts val="0"/>
                        </a:spcAft>
                        <a:buNone/>
                      </a:pPr>
                      <a:r>
                        <a:rPr lang="es-ES" sz="1000" u="none" strike="noStrike" cap="none"/>
                        <a:t>5. ¿De qué</a:t>
                      </a:r>
                      <a:endParaRPr sz="1100" u="none" strike="noStrike" cap="none"/>
                    </a:p>
                    <a:p>
                      <a:pPr marL="0" marR="0" lvl="0" indent="0" algn="l" rtl="0">
                        <a:lnSpc>
                          <a:spcPct val="115000"/>
                        </a:lnSpc>
                        <a:spcBef>
                          <a:spcPts val="0"/>
                        </a:spcBef>
                        <a:spcAft>
                          <a:spcPts val="0"/>
                        </a:spcAft>
                        <a:buNone/>
                      </a:pPr>
                      <a:r>
                        <a:rPr lang="es-ES" sz="1000" u="none" strike="noStrike" cap="none"/>
                        <a:t>    manera</a:t>
                      </a:r>
                      <a:endParaRPr sz="1100" u="none" strike="noStrike" cap="none"/>
                    </a:p>
                    <a:p>
                      <a:pPr marL="0" marR="0" lvl="0" indent="0" algn="l" rtl="0">
                        <a:lnSpc>
                          <a:spcPct val="115000"/>
                        </a:lnSpc>
                        <a:spcBef>
                          <a:spcPts val="0"/>
                        </a:spcBef>
                        <a:spcAft>
                          <a:spcPts val="0"/>
                        </a:spcAft>
                        <a:buNone/>
                      </a:pPr>
                      <a:r>
                        <a:rPr lang="es-ES" sz="1000" u="none" strike="noStrike" cap="none"/>
                        <a:t>    se  vinculan  el</a:t>
                      </a:r>
                      <a:endParaRPr sz="1100" u="none" strike="noStrike" cap="none"/>
                    </a:p>
                    <a:p>
                      <a:pPr marL="0" marR="0" lvl="0" indent="0" algn="l" rtl="0">
                        <a:lnSpc>
                          <a:spcPct val="115000"/>
                        </a:lnSpc>
                        <a:spcBef>
                          <a:spcPts val="0"/>
                        </a:spcBef>
                        <a:spcAft>
                          <a:spcPts val="0"/>
                        </a:spcAft>
                        <a:buNone/>
                      </a:pPr>
                      <a:r>
                        <a:rPr lang="es-ES" sz="1000" u="none" strike="noStrike" cap="none"/>
                        <a:t>    trabajo</a:t>
                      </a:r>
                      <a:endParaRPr sz="1100" u="none" strike="noStrike" cap="none"/>
                    </a:p>
                    <a:p>
                      <a:pPr marL="0" marR="0" lvl="0" indent="0" algn="l" rtl="0">
                        <a:lnSpc>
                          <a:spcPct val="115000"/>
                        </a:lnSpc>
                        <a:spcBef>
                          <a:spcPts val="0"/>
                        </a:spcBef>
                        <a:spcAft>
                          <a:spcPts val="0"/>
                        </a:spcAft>
                        <a:buNone/>
                      </a:pPr>
                      <a:r>
                        <a:rPr lang="es-ES" sz="1000" u="none" strike="noStrike" cap="none"/>
                        <a:t>    interdisciplinario, </a:t>
                      </a:r>
                      <a:endParaRPr sz="1100" u="none" strike="noStrike" cap="none"/>
                    </a:p>
                    <a:p>
                      <a:pPr marL="0" marR="0" lvl="0" indent="0" algn="l" rtl="0">
                        <a:lnSpc>
                          <a:spcPct val="115000"/>
                        </a:lnSpc>
                        <a:spcBef>
                          <a:spcPts val="0"/>
                        </a:spcBef>
                        <a:spcAft>
                          <a:spcPts val="0"/>
                        </a:spcAft>
                        <a:buNone/>
                      </a:pPr>
                      <a:r>
                        <a:rPr lang="es-ES" sz="1000" u="none" strike="noStrike" cap="none"/>
                        <a:t>    y el aprendizaje</a:t>
                      </a:r>
                      <a:endParaRPr sz="1100" u="none" strike="noStrike" cap="none"/>
                    </a:p>
                    <a:p>
                      <a:pPr marL="0" marR="0" lvl="0" indent="0" algn="l" rtl="0">
                        <a:lnSpc>
                          <a:spcPct val="115000"/>
                        </a:lnSpc>
                        <a:spcBef>
                          <a:spcPts val="0"/>
                        </a:spcBef>
                        <a:spcAft>
                          <a:spcPts val="0"/>
                        </a:spcAft>
                        <a:buNone/>
                      </a:pPr>
                      <a:r>
                        <a:rPr lang="es-ES" sz="1000" u="none" strike="noStrike" cap="none"/>
                        <a:t>    cooperativo?</a:t>
                      </a:r>
                      <a:endParaRPr sz="1100" u="none" strike="noStrike" cap="none">
                        <a:solidFill>
                          <a:srgbClr val="000000"/>
                        </a:solidFill>
                        <a:latin typeface="Arial"/>
                        <a:ea typeface="Arial"/>
                        <a:cs typeface="Arial"/>
                        <a:sym typeface="Arial"/>
                      </a:endParaRPr>
                    </a:p>
                  </a:txBody>
                  <a:tcPr marL="63500" marR="63500" marT="63500" marB="63500" anchor="ctr"/>
                </a:tc>
                <a:tc>
                  <a:txBody>
                    <a:bodyPr/>
                    <a:lstStyle/>
                    <a:p>
                      <a:pPr marL="0" marR="0" lvl="0" indent="0" algn="l" rtl="0">
                        <a:lnSpc>
                          <a:spcPct val="115000"/>
                        </a:lnSpc>
                        <a:spcBef>
                          <a:spcPts val="0"/>
                        </a:spcBef>
                        <a:spcAft>
                          <a:spcPts val="0"/>
                        </a:spcAft>
                        <a:buNone/>
                      </a:pPr>
                      <a:r>
                        <a:rPr lang="es-ES" sz="1000" u="none" strike="noStrike" cap="none"/>
                        <a:t>Porque los estudiantes pueden desempeñarse en diversas tareas que requieran la aplicación de sus conocimientos en otras áreas.</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p:nvPr/>
        </p:nvSpPr>
        <p:spPr>
          <a:xfrm>
            <a:off x="150786" y="238024"/>
            <a:ext cx="1077537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dk1"/>
                </a:solidFill>
                <a:latin typeface="Century Gothic"/>
                <a:ea typeface="Century Gothic"/>
                <a:cs typeface="Century Gothic"/>
                <a:sym typeface="Century Gothic"/>
              </a:rPr>
              <a:t>Organizador</a:t>
            </a:r>
            <a:endParaRPr sz="1800">
              <a:solidFill>
                <a:schemeClr val="dk1"/>
              </a:solidFill>
              <a:latin typeface="Century Gothic"/>
              <a:ea typeface="Century Gothic"/>
              <a:cs typeface="Century Gothic"/>
              <a:sym typeface="Century Gothic"/>
            </a:endParaRPr>
          </a:p>
        </p:txBody>
      </p:sp>
      <p:pic>
        <p:nvPicPr>
          <p:cNvPr id="210" name="Google Shape;210;p25"/>
          <p:cNvPicPr preferRelativeResize="0"/>
          <p:nvPr/>
        </p:nvPicPr>
        <p:blipFill rotWithShape="1">
          <a:blip r:embed="rId3">
            <a:alphaModFix/>
          </a:blip>
          <a:srcRect/>
          <a:stretch/>
        </p:blipFill>
        <p:spPr>
          <a:xfrm>
            <a:off x="2681107" y="607356"/>
            <a:ext cx="5714733" cy="5921035"/>
          </a:xfrm>
          <a:prstGeom prst="rect">
            <a:avLst/>
          </a:prstGeom>
          <a:noFill/>
          <a:ln>
            <a:noFill/>
          </a:ln>
        </p:spPr>
      </p:pic>
    </p:spTree>
    <p:extLst>
      <p:ext uri="{BB962C8B-B14F-4D97-AF65-F5344CB8AC3E}">
        <p14:creationId xmlns:p14="http://schemas.microsoft.com/office/powerpoint/2010/main" val="12104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8"/>
          <p:cNvPicPr preferRelativeResize="0"/>
          <p:nvPr/>
        </p:nvPicPr>
        <p:blipFill>
          <a:blip r:embed="rId3">
            <a:alphaModFix/>
          </a:blip>
          <a:stretch>
            <a:fillRect/>
          </a:stretch>
        </p:blipFill>
        <p:spPr>
          <a:xfrm>
            <a:off x="6575947" y="3828375"/>
            <a:ext cx="3627750" cy="2720820"/>
          </a:xfrm>
          <a:prstGeom prst="rect">
            <a:avLst/>
          </a:prstGeom>
          <a:noFill/>
          <a:ln>
            <a:noFill/>
          </a:ln>
        </p:spPr>
      </p:pic>
      <p:pic>
        <p:nvPicPr>
          <p:cNvPr id="258" name="Google Shape;258;p28"/>
          <p:cNvPicPr preferRelativeResize="0"/>
          <p:nvPr/>
        </p:nvPicPr>
        <p:blipFill>
          <a:blip r:embed="rId4">
            <a:alphaModFix/>
          </a:blip>
          <a:stretch>
            <a:fillRect/>
          </a:stretch>
        </p:blipFill>
        <p:spPr>
          <a:xfrm>
            <a:off x="1178275" y="3980800"/>
            <a:ext cx="3627749" cy="2481850"/>
          </a:xfrm>
          <a:prstGeom prst="rect">
            <a:avLst/>
          </a:prstGeom>
          <a:noFill/>
          <a:ln>
            <a:noFill/>
          </a:ln>
        </p:spPr>
      </p:pic>
      <p:sp>
        <p:nvSpPr>
          <p:cNvPr id="259" name="Google Shape;259;p28"/>
          <p:cNvSpPr txBox="1"/>
          <p:nvPr/>
        </p:nvSpPr>
        <p:spPr>
          <a:xfrm>
            <a:off x="9057900" y="6158925"/>
            <a:ext cx="29043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5a. Producto 3</a:t>
            </a:r>
            <a:endParaRPr sz="1800" b="1">
              <a:solidFill>
                <a:srgbClr val="0000FF"/>
              </a:solidFill>
              <a:latin typeface="Century Gothic"/>
              <a:ea typeface="Century Gothic"/>
              <a:cs typeface="Century Gothic"/>
              <a:sym typeface="Century Gothic"/>
            </a:endParaRPr>
          </a:p>
        </p:txBody>
      </p:sp>
      <p:sp>
        <p:nvSpPr>
          <p:cNvPr id="260" name="Google Shape;260;p28"/>
          <p:cNvSpPr txBox="1"/>
          <p:nvPr/>
        </p:nvSpPr>
        <p:spPr>
          <a:xfrm>
            <a:off x="4542975" y="981850"/>
            <a:ext cx="3818400" cy="65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400" b="1">
                <a:latin typeface="Century Gothic"/>
                <a:ea typeface="Century Gothic"/>
                <a:cs typeface="Century Gothic"/>
                <a:sym typeface="Century Gothic"/>
              </a:rPr>
              <a:t>Fotografías de la sesión</a:t>
            </a:r>
            <a:endParaRPr sz="2400" b="1">
              <a:latin typeface="Century Gothic"/>
              <a:ea typeface="Century Gothic"/>
              <a:cs typeface="Century Gothic"/>
              <a:sym typeface="Century Gothic"/>
            </a:endParaRPr>
          </a:p>
        </p:txBody>
      </p:sp>
      <p:pic>
        <p:nvPicPr>
          <p:cNvPr id="261" name="Google Shape;261;p28"/>
          <p:cNvPicPr preferRelativeResize="0"/>
          <p:nvPr/>
        </p:nvPicPr>
        <p:blipFill rotWithShape="1">
          <a:blip r:embed="rId5">
            <a:alphaModFix/>
          </a:blip>
          <a:srcRect/>
          <a:stretch/>
        </p:blipFill>
        <p:spPr>
          <a:xfrm>
            <a:off x="8340236" y="195925"/>
            <a:ext cx="3233714" cy="952900"/>
          </a:xfrm>
          <a:prstGeom prst="rect">
            <a:avLst/>
          </a:prstGeom>
          <a:noFill/>
          <a:ln>
            <a:noFill/>
          </a:ln>
        </p:spPr>
      </p:pic>
      <p:pic>
        <p:nvPicPr>
          <p:cNvPr id="262" name="Google Shape;262;p28"/>
          <p:cNvPicPr preferRelativeResize="0"/>
          <p:nvPr/>
        </p:nvPicPr>
        <p:blipFill rotWithShape="1">
          <a:blip r:embed="rId6">
            <a:alphaModFix/>
          </a:blip>
          <a:srcRect/>
          <a:stretch/>
        </p:blipFill>
        <p:spPr>
          <a:xfrm>
            <a:off x="1651700" y="162675"/>
            <a:ext cx="5422125" cy="986150"/>
          </a:xfrm>
          <a:prstGeom prst="rect">
            <a:avLst/>
          </a:prstGeom>
          <a:noFill/>
          <a:ln>
            <a:noFill/>
          </a:ln>
        </p:spPr>
      </p:pic>
      <p:pic>
        <p:nvPicPr>
          <p:cNvPr id="263" name="Google Shape;263;p28"/>
          <p:cNvPicPr preferRelativeResize="0"/>
          <p:nvPr/>
        </p:nvPicPr>
        <p:blipFill>
          <a:blip r:embed="rId7">
            <a:alphaModFix/>
          </a:blip>
          <a:stretch>
            <a:fillRect/>
          </a:stretch>
        </p:blipFill>
        <p:spPr>
          <a:xfrm>
            <a:off x="8524325" y="1170375"/>
            <a:ext cx="3515274" cy="2636450"/>
          </a:xfrm>
          <a:prstGeom prst="rect">
            <a:avLst/>
          </a:prstGeom>
          <a:noFill/>
          <a:ln>
            <a:noFill/>
          </a:ln>
        </p:spPr>
      </p:pic>
      <p:pic>
        <p:nvPicPr>
          <p:cNvPr id="264" name="Google Shape;264;p28"/>
          <p:cNvPicPr preferRelativeResize="0"/>
          <p:nvPr/>
        </p:nvPicPr>
        <p:blipFill>
          <a:blip r:embed="rId8">
            <a:alphaModFix/>
          </a:blip>
          <a:stretch>
            <a:fillRect/>
          </a:stretch>
        </p:blipFill>
        <p:spPr>
          <a:xfrm>
            <a:off x="1178275" y="1287900"/>
            <a:ext cx="3201875" cy="2401406"/>
          </a:xfrm>
          <a:prstGeom prst="rect">
            <a:avLst/>
          </a:prstGeom>
          <a:noFill/>
          <a:ln>
            <a:noFill/>
          </a:ln>
        </p:spPr>
      </p:pic>
      <p:pic>
        <p:nvPicPr>
          <p:cNvPr id="265" name="Google Shape;265;p28"/>
          <p:cNvPicPr preferRelativeResize="0"/>
          <p:nvPr/>
        </p:nvPicPr>
        <p:blipFill>
          <a:blip r:embed="rId9">
            <a:alphaModFix/>
          </a:blip>
          <a:stretch>
            <a:fillRect/>
          </a:stretch>
        </p:blipFill>
        <p:spPr>
          <a:xfrm>
            <a:off x="4542975" y="1776606"/>
            <a:ext cx="3818525" cy="2863894"/>
          </a:xfrm>
          <a:prstGeom prst="rect">
            <a:avLst/>
          </a:prstGeom>
          <a:noFill/>
          <a:ln>
            <a:noFill/>
          </a:ln>
        </p:spPr>
      </p:pic>
    </p:spTree>
    <p:extLst>
      <p:ext uri="{BB962C8B-B14F-4D97-AF65-F5344CB8AC3E}">
        <p14:creationId xmlns:p14="http://schemas.microsoft.com/office/powerpoint/2010/main" val="351486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0"/>
          <p:cNvSpPr txBox="1"/>
          <p:nvPr/>
        </p:nvSpPr>
        <p:spPr>
          <a:xfrm>
            <a:off x="2684325" y="1304500"/>
            <a:ext cx="8187000" cy="507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a:solidFill>
                  <a:schemeClr val="dk1"/>
                </a:solidFill>
                <a:latin typeface="Century Gothic"/>
                <a:ea typeface="Century Gothic"/>
                <a:cs typeface="Century Gothic"/>
                <a:sym typeface="Century Gothic"/>
              </a:rPr>
              <a:t>Introducción o justificación. Descripción del proyecto</a:t>
            </a:r>
            <a:endParaRPr sz="2400" b="1">
              <a:solidFill>
                <a:schemeClr val="dk1"/>
              </a:solidFill>
              <a:latin typeface="Century Gothic"/>
              <a:ea typeface="Century Gothic"/>
              <a:cs typeface="Century Gothic"/>
              <a:sym typeface="Century Gothic"/>
            </a:endParaRPr>
          </a:p>
        </p:txBody>
      </p:sp>
      <p:sp>
        <p:nvSpPr>
          <p:cNvPr id="280" name="Google Shape;280;p30"/>
          <p:cNvSpPr txBox="1"/>
          <p:nvPr/>
        </p:nvSpPr>
        <p:spPr>
          <a:xfrm>
            <a:off x="9057900" y="6158925"/>
            <a:ext cx="29043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5c</a:t>
            </a:r>
            <a:endParaRPr sz="1800" b="1">
              <a:solidFill>
                <a:srgbClr val="0000FF"/>
              </a:solidFill>
              <a:latin typeface="Century Gothic"/>
              <a:ea typeface="Century Gothic"/>
              <a:cs typeface="Century Gothic"/>
              <a:sym typeface="Century Gothic"/>
            </a:endParaRPr>
          </a:p>
        </p:txBody>
      </p:sp>
      <p:pic>
        <p:nvPicPr>
          <p:cNvPr id="281" name="Google Shape;281;p30"/>
          <p:cNvPicPr preferRelativeResize="0"/>
          <p:nvPr/>
        </p:nvPicPr>
        <p:blipFill rotWithShape="1">
          <a:blip r:embed="rId3">
            <a:alphaModFix/>
          </a:blip>
          <a:srcRect/>
          <a:stretch/>
        </p:blipFill>
        <p:spPr>
          <a:xfrm>
            <a:off x="1651700" y="162675"/>
            <a:ext cx="5422125" cy="986150"/>
          </a:xfrm>
          <a:prstGeom prst="rect">
            <a:avLst/>
          </a:prstGeom>
          <a:noFill/>
          <a:ln>
            <a:noFill/>
          </a:ln>
        </p:spPr>
      </p:pic>
      <p:pic>
        <p:nvPicPr>
          <p:cNvPr id="282" name="Google Shape;282;p30"/>
          <p:cNvPicPr preferRelativeResize="0"/>
          <p:nvPr/>
        </p:nvPicPr>
        <p:blipFill rotWithShape="1">
          <a:blip r:embed="rId4">
            <a:alphaModFix/>
          </a:blip>
          <a:srcRect/>
          <a:stretch/>
        </p:blipFill>
        <p:spPr>
          <a:xfrm>
            <a:off x="8340236" y="195925"/>
            <a:ext cx="3233714" cy="952900"/>
          </a:xfrm>
          <a:prstGeom prst="rect">
            <a:avLst/>
          </a:prstGeom>
          <a:noFill/>
          <a:ln>
            <a:noFill/>
          </a:ln>
        </p:spPr>
      </p:pic>
      <p:sp>
        <p:nvSpPr>
          <p:cNvPr id="283" name="Google Shape;283;p30"/>
          <p:cNvSpPr txBox="1"/>
          <p:nvPr/>
        </p:nvSpPr>
        <p:spPr>
          <a:xfrm>
            <a:off x="1651700" y="1967775"/>
            <a:ext cx="9807300" cy="38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a:latin typeface="Century Gothic"/>
                <a:ea typeface="Century Gothic"/>
                <a:cs typeface="Century Gothic"/>
                <a:sym typeface="Century Gothic"/>
              </a:rPr>
              <a:t>Los alumnos aplicarán los conceptos de </a:t>
            </a:r>
            <a:r>
              <a:rPr lang="es-ES" sz="1800" b="1">
                <a:latin typeface="Century Gothic"/>
                <a:ea typeface="Century Gothic"/>
                <a:cs typeface="Century Gothic"/>
                <a:sym typeface="Century Gothic"/>
              </a:rPr>
              <a:t>semejanza de triángulos</a:t>
            </a:r>
            <a:r>
              <a:rPr lang="es-ES" sz="1800">
                <a:latin typeface="Century Gothic"/>
                <a:ea typeface="Century Gothic"/>
                <a:cs typeface="Century Gothic"/>
                <a:sym typeface="Century Gothic"/>
              </a:rPr>
              <a:t>, programa de Matemáticas II, en un caso práctico, a fin de </a:t>
            </a:r>
            <a:r>
              <a:rPr lang="es-ES" sz="1800" b="1">
                <a:latin typeface="Century Gothic"/>
                <a:ea typeface="Century Gothic"/>
                <a:cs typeface="Century Gothic"/>
                <a:sym typeface="Century Gothic"/>
              </a:rPr>
              <a:t>determinar la altura de la Pirámide del Sol</a:t>
            </a:r>
            <a:r>
              <a:rPr lang="es-ES" sz="1800">
                <a:latin typeface="Century Gothic"/>
                <a:ea typeface="Century Gothic"/>
                <a:cs typeface="Century Gothic"/>
                <a:sym typeface="Century Gothic"/>
              </a:rPr>
              <a:t> en el sitio arqueológico de Teotihuacan, con esta información </a:t>
            </a:r>
            <a:r>
              <a:rPr lang="es-ES" sz="1800" b="1">
                <a:latin typeface="Century Gothic"/>
                <a:ea typeface="Century Gothic"/>
                <a:cs typeface="Century Gothic"/>
                <a:sym typeface="Century Gothic"/>
              </a:rPr>
              <a:t>producirán </a:t>
            </a:r>
            <a:r>
              <a:rPr lang="es-ES" sz="1800">
                <a:latin typeface="Century Gothic"/>
                <a:ea typeface="Century Gothic"/>
                <a:cs typeface="Century Gothic"/>
                <a:sym typeface="Century Gothic"/>
              </a:rPr>
              <a:t>una </a:t>
            </a:r>
            <a:r>
              <a:rPr lang="es-ES" sz="1800" b="1">
                <a:latin typeface="Century Gothic"/>
                <a:ea typeface="Century Gothic"/>
                <a:cs typeface="Century Gothic"/>
                <a:sym typeface="Century Gothic"/>
              </a:rPr>
              <a:t>maqueta a escala</a:t>
            </a:r>
            <a:r>
              <a:rPr lang="es-ES" sz="1800">
                <a:latin typeface="Century Gothic"/>
                <a:ea typeface="Century Gothic"/>
                <a:cs typeface="Century Gothic"/>
                <a:sym typeface="Century Gothic"/>
              </a:rPr>
              <a:t> un</a:t>
            </a:r>
            <a:r>
              <a:rPr lang="es-ES" sz="1800" b="1">
                <a:latin typeface="Century Gothic"/>
                <a:ea typeface="Century Gothic"/>
                <a:cs typeface="Century Gothic"/>
                <a:sym typeface="Century Gothic"/>
              </a:rPr>
              <a:t> folleto bilingüe (español-inglés) </a:t>
            </a:r>
            <a:r>
              <a:rPr lang="es-ES" sz="1800">
                <a:latin typeface="Century Gothic"/>
                <a:ea typeface="Century Gothic"/>
                <a:cs typeface="Century Gothic"/>
                <a:sym typeface="Century Gothic"/>
              </a:rPr>
              <a:t>y un</a:t>
            </a:r>
            <a:r>
              <a:rPr lang="es-ES" sz="1800" b="1">
                <a:latin typeface="Century Gothic"/>
                <a:ea typeface="Century Gothic"/>
                <a:cs typeface="Century Gothic"/>
                <a:sym typeface="Century Gothic"/>
              </a:rPr>
              <a:t> artículo Editorial, </a:t>
            </a:r>
            <a:r>
              <a:rPr lang="es-ES" sz="1800">
                <a:latin typeface="Century Gothic"/>
                <a:ea typeface="Century Gothic"/>
                <a:cs typeface="Century Gothic"/>
                <a:sym typeface="Century Gothic"/>
              </a:rPr>
              <a:t>también en ambos idiomas. Un </a:t>
            </a:r>
            <a:r>
              <a:rPr lang="es-ES" sz="1800" b="1">
                <a:latin typeface="Century Gothic"/>
                <a:ea typeface="Century Gothic"/>
                <a:cs typeface="Century Gothic"/>
                <a:sym typeface="Century Gothic"/>
              </a:rPr>
              <a:t>podcast </a:t>
            </a:r>
            <a:r>
              <a:rPr lang="es-ES" sz="1800">
                <a:latin typeface="Century Gothic"/>
                <a:ea typeface="Century Gothic"/>
                <a:cs typeface="Century Gothic"/>
                <a:sym typeface="Century Gothic"/>
              </a:rPr>
              <a:t>y una </a:t>
            </a:r>
            <a:r>
              <a:rPr lang="es-ES" sz="1800" b="1">
                <a:latin typeface="Century Gothic"/>
                <a:ea typeface="Century Gothic"/>
                <a:cs typeface="Century Gothic"/>
                <a:sym typeface="Century Gothic"/>
              </a:rPr>
              <a:t>Página Web </a:t>
            </a:r>
            <a:r>
              <a:rPr lang="es-ES" sz="1800">
                <a:latin typeface="Century Gothic"/>
                <a:ea typeface="Century Gothic"/>
                <a:cs typeface="Century Gothic"/>
                <a:sym typeface="Century Gothic"/>
              </a:rPr>
              <a:t>en inglés</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r>
              <a:rPr lang="es-ES" sz="1800">
                <a:latin typeface="Century Gothic"/>
                <a:ea typeface="Century Gothic"/>
                <a:cs typeface="Century Gothic"/>
                <a:sym typeface="Century Gothic"/>
              </a:rPr>
              <a:t>Esta actividad los identificará con sus raíces prehispánicas y las diferentes formas de aplicar la geometría analítica en una edificación real. A partir de esta etapa los alumnos emplearán las diversas habilidades de comunicación que han adquirido en TLRIID e Inglés, para expresar lo aprendido a través de un </a:t>
            </a:r>
            <a:r>
              <a:rPr lang="es-ES" sz="1800" b="1">
                <a:latin typeface="Century Gothic"/>
                <a:ea typeface="Century Gothic"/>
                <a:cs typeface="Century Gothic"/>
                <a:sym typeface="Century Gothic"/>
              </a:rPr>
              <a:t>folleto </a:t>
            </a:r>
            <a:r>
              <a:rPr lang="es-ES" sz="1800">
                <a:latin typeface="Century Gothic"/>
                <a:ea typeface="Century Gothic"/>
                <a:cs typeface="Century Gothic"/>
                <a:sym typeface="Century Gothic"/>
              </a:rPr>
              <a:t>bilingüe  y un </a:t>
            </a:r>
            <a:r>
              <a:rPr lang="es-ES" sz="1800" b="1">
                <a:latin typeface="Century Gothic"/>
                <a:ea typeface="Century Gothic"/>
                <a:cs typeface="Century Gothic"/>
                <a:sym typeface="Century Gothic"/>
              </a:rPr>
              <a:t>artículo Editorial</a:t>
            </a:r>
            <a:r>
              <a:rPr lang="es-ES" sz="1800">
                <a:latin typeface="Century Gothic"/>
                <a:ea typeface="Century Gothic"/>
                <a:cs typeface="Century Gothic"/>
                <a:sym typeface="Century Gothic"/>
              </a:rPr>
              <a:t>, en español e inglés. Todo lo anterior se presentará en una </a:t>
            </a:r>
            <a:r>
              <a:rPr lang="es-ES" sz="1800" b="1">
                <a:latin typeface="Century Gothic"/>
                <a:ea typeface="Century Gothic"/>
                <a:cs typeface="Century Gothic"/>
                <a:sym typeface="Century Gothic"/>
              </a:rPr>
              <a:t>página Web</a:t>
            </a:r>
            <a:r>
              <a:rPr lang="es-ES" sz="1800">
                <a:latin typeface="Century Gothic"/>
                <a:ea typeface="Century Gothic"/>
                <a:cs typeface="Century Gothic"/>
                <a:sym typeface="Century Gothic"/>
              </a:rPr>
              <a:t> que contendrá un </a:t>
            </a:r>
            <a:r>
              <a:rPr lang="es-ES" sz="1800" b="1">
                <a:latin typeface="Century Gothic"/>
                <a:ea typeface="Century Gothic"/>
                <a:cs typeface="Century Gothic"/>
                <a:sym typeface="Century Gothic"/>
              </a:rPr>
              <a:t>podcast</a:t>
            </a:r>
            <a:r>
              <a:rPr lang="es-ES" sz="1800">
                <a:latin typeface="Century Gothic"/>
                <a:ea typeface="Century Gothic"/>
                <a:cs typeface="Century Gothic"/>
                <a:sym typeface="Century Gothic"/>
              </a:rPr>
              <a:t> con la información</a:t>
            </a: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p:txBody>
      </p:sp>
    </p:spTree>
    <p:extLst>
      <p:ext uri="{BB962C8B-B14F-4D97-AF65-F5344CB8AC3E}">
        <p14:creationId xmlns:p14="http://schemas.microsoft.com/office/powerpoint/2010/main" val="106194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1"/>
          <p:cNvPicPr preferRelativeResize="0"/>
          <p:nvPr/>
        </p:nvPicPr>
        <p:blipFill>
          <a:blip r:embed="rId3">
            <a:alphaModFix/>
          </a:blip>
          <a:stretch>
            <a:fillRect/>
          </a:stretch>
        </p:blipFill>
        <p:spPr>
          <a:xfrm>
            <a:off x="7481100" y="1300938"/>
            <a:ext cx="4460849" cy="2856126"/>
          </a:xfrm>
          <a:prstGeom prst="rect">
            <a:avLst/>
          </a:prstGeom>
          <a:noFill/>
          <a:ln>
            <a:noFill/>
          </a:ln>
        </p:spPr>
      </p:pic>
      <p:sp>
        <p:nvSpPr>
          <p:cNvPr id="289" name="Google Shape;289;p31"/>
          <p:cNvSpPr txBox="1"/>
          <p:nvPr/>
        </p:nvSpPr>
        <p:spPr>
          <a:xfrm>
            <a:off x="1707900" y="973750"/>
            <a:ext cx="5773200" cy="620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a:solidFill>
                  <a:schemeClr val="dk1"/>
                </a:solidFill>
                <a:latin typeface="Century Gothic"/>
                <a:ea typeface="Century Gothic"/>
                <a:cs typeface="Century Gothic"/>
                <a:sym typeface="Century Gothic"/>
              </a:rPr>
              <a:t>Objetivo general del proyecto</a:t>
            </a:r>
            <a:endParaRPr sz="2400" b="1">
              <a:solidFill>
                <a:schemeClr val="dk1"/>
              </a:solidFill>
              <a:latin typeface="Century Gothic"/>
              <a:ea typeface="Century Gothic"/>
              <a:cs typeface="Century Gothic"/>
              <a:sym typeface="Century Gothic"/>
            </a:endParaRPr>
          </a:p>
        </p:txBody>
      </p:sp>
      <p:sp>
        <p:nvSpPr>
          <p:cNvPr id="290" name="Google Shape;290;p31"/>
          <p:cNvSpPr txBox="1"/>
          <p:nvPr/>
        </p:nvSpPr>
        <p:spPr>
          <a:xfrm>
            <a:off x="9057900" y="6158925"/>
            <a:ext cx="29043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5c</a:t>
            </a:r>
            <a:endParaRPr sz="1800" b="1">
              <a:solidFill>
                <a:srgbClr val="0000FF"/>
              </a:solidFill>
              <a:latin typeface="Century Gothic"/>
              <a:ea typeface="Century Gothic"/>
              <a:cs typeface="Century Gothic"/>
              <a:sym typeface="Century Gothic"/>
            </a:endParaRPr>
          </a:p>
        </p:txBody>
      </p:sp>
      <p:pic>
        <p:nvPicPr>
          <p:cNvPr id="291" name="Google Shape;291;p31"/>
          <p:cNvPicPr preferRelativeResize="0"/>
          <p:nvPr/>
        </p:nvPicPr>
        <p:blipFill rotWithShape="1">
          <a:blip r:embed="rId4">
            <a:alphaModFix/>
          </a:blip>
          <a:srcRect/>
          <a:stretch/>
        </p:blipFill>
        <p:spPr>
          <a:xfrm>
            <a:off x="1707900" y="86475"/>
            <a:ext cx="5164249" cy="939250"/>
          </a:xfrm>
          <a:prstGeom prst="rect">
            <a:avLst/>
          </a:prstGeom>
          <a:noFill/>
          <a:ln>
            <a:noFill/>
          </a:ln>
        </p:spPr>
      </p:pic>
      <p:pic>
        <p:nvPicPr>
          <p:cNvPr id="292" name="Google Shape;292;p31"/>
          <p:cNvPicPr preferRelativeResize="0"/>
          <p:nvPr/>
        </p:nvPicPr>
        <p:blipFill rotWithShape="1">
          <a:blip r:embed="rId5">
            <a:alphaModFix/>
          </a:blip>
          <a:srcRect/>
          <a:stretch/>
        </p:blipFill>
        <p:spPr>
          <a:xfrm>
            <a:off x="8153285" y="124575"/>
            <a:ext cx="2928815" cy="863050"/>
          </a:xfrm>
          <a:prstGeom prst="rect">
            <a:avLst/>
          </a:prstGeom>
          <a:noFill/>
          <a:ln>
            <a:noFill/>
          </a:ln>
        </p:spPr>
      </p:pic>
      <p:sp>
        <p:nvSpPr>
          <p:cNvPr id="293" name="Google Shape;293;p31"/>
          <p:cNvSpPr txBox="1"/>
          <p:nvPr/>
        </p:nvSpPr>
        <p:spPr>
          <a:xfrm>
            <a:off x="1433600" y="1532325"/>
            <a:ext cx="6047400" cy="30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800">
                <a:latin typeface="Century Gothic"/>
                <a:ea typeface="Century Gothic"/>
                <a:cs typeface="Century Gothic"/>
                <a:sym typeface="Century Gothic"/>
              </a:rPr>
              <a:t>Los alumnos deben</a:t>
            </a:r>
            <a:r>
              <a:rPr lang="es-ES" sz="1800" b="1">
                <a:latin typeface="Century Gothic"/>
                <a:ea typeface="Century Gothic"/>
                <a:cs typeface="Century Gothic"/>
                <a:sym typeface="Century Gothic"/>
              </a:rPr>
              <a:t> informarse </a:t>
            </a:r>
            <a:r>
              <a:rPr lang="es-ES" sz="1800">
                <a:latin typeface="Century Gothic"/>
                <a:ea typeface="Century Gothic"/>
                <a:cs typeface="Century Gothic"/>
                <a:sym typeface="Century Gothic"/>
              </a:rPr>
              <a:t>sobre las medidas de la base de la Pirámide del Sol, así como de la sombra que proyecta en un momento dado. </a:t>
            </a:r>
            <a:endParaRPr sz="1800">
              <a:latin typeface="Century Gothic"/>
              <a:ea typeface="Century Gothic"/>
              <a:cs typeface="Century Gothic"/>
              <a:sym typeface="Century Gothic"/>
            </a:endParaRPr>
          </a:p>
          <a:p>
            <a:pPr marL="0" lvl="0" indent="0" algn="l" rtl="0">
              <a:spcBef>
                <a:spcPts val="0"/>
              </a:spcBef>
              <a:spcAft>
                <a:spcPts val="0"/>
              </a:spcAft>
              <a:buNone/>
            </a:pPr>
            <a:endParaRPr sz="1000">
              <a:latin typeface="Century Gothic"/>
              <a:ea typeface="Century Gothic"/>
              <a:cs typeface="Century Gothic"/>
              <a:sym typeface="Century Gothic"/>
            </a:endParaRPr>
          </a:p>
          <a:p>
            <a:pPr marL="0" lvl="0" indent="0" algn="l" rtl="0">
              <a:spcBef>
                <a:spcPts val="0"/>
              </a:spcBef>
              <a:spcAft>
                <a:spcPts val="0"/>
              </a:spcAft>
              <a:buNone/>
            </a:pPr>
            <a:r>
              <a:rPr lang="es-ES" sz="1800">
                <a:latin typeface="Century Gothic"/>
                <a:ea typeface="Century Gothic"/>
                <a:cs typeface="Century Gothic"/>
                <a:sym typeface="Century Gothic"/>
              </a:rPr>
              <a:t>Determinado esto </a:t>
            </a:r>
            <a:r>
              <a:rPr lang="es-ES" sz="1800" b="1">
                <a:latin typeface="Century Gothic"/>
                <a:ea typeface="Century Gothic"/>
                <a:cs typeface="Century Gothic"/>
                <a:sym typeface="Century Gothic"/>
              </a:rPr>
              <a:t>emplearán </a:t>
            </a:r>
            <a:r>
              <a:rPr lang="es-ES" sz="1800">
                <a:latin typeface="Century Gothic"/>
                <a:ea typeface="Century Gothic"/>
                <a:cs typeface="Century Gothic"/>
                <a:sym typeface="Century Gothic"/>
              </a:rPr>
              <a:t>los conceptos de semejanza de triángulos a fin de </a:t>
            </a:r>
            <a:r>
              <a:rPr lang="es-ES" sz="1800" b="1">
                <a:latin typeface="Century Gothic"/>
                <a:ea typeface="Century Gothic"/>
                <a:cs typeface="Century Gothic"/>
                <a:sym typeface="Century Gothic"/>
              </a:rPr>
              <a:t>calcular </a:t>
            </a:r>
            <a:r>
              <a:rPr lang="es-ES" sz="1800">
                <a:latin typeface="Century Gothic"/>
                <a:ea typeface="Century Gothic"/>
                <a:cs typeface="Century Gothic"/>
                <a:sym typeface="Century Gothic"/>
              </a:rPr>
              <a:t>la altura del edificio. </a:t>
            </a:r>
            <a:endParaRPr sz="1800">
              <a:latin typeface="Century Gothic"/>
              <a:ea typeface="Century Gothic"/>
              <a:cs typeface="Century Gothic"/>
              <a:sym typeface="Century Gothic"/>
            </a:endParaRPr>
          </a:p>
          <a:p>
            <a:pPr marL="0" lvl="0" indent="0" algn="l" rtl="0">
              <a:spcBef>
                <a:spcPts val="0"/>
              </a:spcBef>
              <a:spcAft>
                <a:spcPts val="0"/>
              </a:spcAft>
              <a:buNone/>
            </a:pPr>
            <a:endParaRPr sz="1000">
              <a:latin typeface="Century Gothic"/>
              <a:ea typeface="Century Gothic"/>
              <a:cs typeface="Century Gothic"/>
              <a:sym typeface="Century Gothic"/>
            </a:endParaRPr>
          </a:p>
          <a:p>
            <a:pPr marL="0" lvl="0" indent="0" algn="l" rtl="0">
              <a:spcBef>
                <a:spcPts val="0"/>
              </a:spcBef>
              <a:spcAft>
                <a:spcPts val="0"/>
              </a:spcAft>
              <a:buNone/>
            </a:pPr>
            <a:r>
              <a:rPr lang="es-ES" sz="1800">
                <a:latin typeface="Century Gothic"/>
                <a:ea typeface="Century Gothic"/>
                <a:cs typeface="Century Gothic"/>
                <a:sym typeface="Century Gothic"/>
              </a:rPr>
              <a:t>Los alumnos deberán resolver la siguiente pregunta: </a:t>
            </a:r>
            <a:r>
              <a:rPr lang="es-ES" sz="1800" b="1">
                <a:latin typeface="Century Gothic"/>
                <a:ea typeface="Century Gothic"/>
                <a:cs typeface="Century Gothic"/>
                <a:sym typeface="Century Gothic"/>
              </a:rPr>
              <a:t>¿Cómo usarías la información obtenida para generar un modelo a escala de la Pirámide del Sol?</a:t>
            </a:r>
            <a:endParaRPr sz="1800" b="1">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endParaRPr sz="1800">
              <a:latin typeface="Century Gothic"/>
              <a:ea typeface="Century Gothic"/>
              <a:cs typeface="Century Gothic"/>
              <a:sym typeface="Century Gothic"/>
            </a:endParaRPr>
          </a:p>
          <a:p>
            <a:pPr marL="0" lvl="0" indent="0" algn="l" rtl="0">
              <a:spcBef>
                <a:spcPts val="0"/>
              </a:spcBef>
              <a:spcAft>
                <a:spcPts val="0"/>
              </a:spcAft>
              <a:buNone/>
            </a:pPr>
            <a:endParaRPr sz="1800" b="1">
              <a:latin typeface="Century Gothic"/>
              <a:ea typeface="Century Gothic"/>
              <a:cs typeface="Century Gothic"/>
              <a:sym typeface="Century Gothic"/>
            </a:endParaRPr>
          </a:p>
        </p:txBody>
      </p:sp>
      <p:sp>
        <p:nvSpPr>
          <p:cNvPr id="294" name="Google Shape;294;p31"/>
          <p:cNvSpPr txBox="1"/>
          <p:nvPr/>
        </p:nvSpPr>
        <p:spPr>
          <a:xfrm>
            <a:off x="1489850" y="4470375"/>
            <a:ext cx="10452000" cy="18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sz="1800">
                <a:solidFill>
                  <a:schemeClr val="dk1"/>
                </a:solidFill>
                <a:latin typeface="Century Gothic"/>
                <a:ea typeface="Century Gothic"/>
                <a:cs typeface="Century Gothic"/>
                <a:sym typeface="Century Gothic"/>
              </a:rPr>
              <a:t>Las materias de TLRIID  e Inglés serán la que provean los medios de expresión necesarios para la </a:t>
            </a:r>
            <a:r>
              <a:rPr lang="es-ES" sz="1800" b="1">
                <a:solidFill>
                  <a:schemeClr val="dk1"/>
                </a:solidFill>
                <a:latin typeface="Century Gothic"/>
                <a:ea typeface="Century Gothic"/>
                <a:cs typeface="Century Gothic"/>
                <a:sym typeface="Century Gothic"/>
              </a:rPr>
              <a:t>presentar </a:t>
            </a:r>
            <a:r>
              <a:rPr lang="es-ES" sz="1800">
                <a:solidFill>
                  <a:schemeClr val="dk1"/>
                </a:solidFill>
                <a:latin typeface="Century Gothic"/>
                <a:ea typeface="Century Gothic"/>
                <a:cs typeface="Century Gothic"/>
                <a:sym typeface="Century Gothic"/>
              </a:rPr>
              <a:t>la </a:t>
            </a:r>
            <a:r>
              <a:rPr lang="es-ES" sz="1800" b="1">
                <a:solidFill>
                  <a:schemeClr val="dk1"/>
                </a:solidFill>
                <a:latin typeface="Century Gothic"/>
                <a:ea typeface="Century Gothic"/>
                <a:cs typeface="Century Gothic"/>
                <a:sym typeface="Century Gothic"/>
              </a:rPr>
              <a:t>interpretación </a:t>
            </a:r>
            <a:r>
              <a:rPr lang="es-ES" sz="1800">
                <a:solidFill>
                  <a:schemeClr val="dk1"/>
                </a:solidFill>
                <a:latin typeface="Century Gothic"/>
                <a:ea typeface="Century Gothic"/>
                <a:cs typeface="Century Gothic"/>
                <a:sym typeface="Century Gothic"/>
              </a:rPr>
              <a:t>personal que los alumnos hagan sobre la actividad. A través de la conformación de un </a:t>
            </a:r>
            <a:r>
              <a:rPr lang="es-ES" sz="1800" b="1">
                <a:solidFill>
                  <a:schemeClr val="dk1"/>
                </a:solidFill>
                <a:latin typeface="Century Gothic"/>
                <a:ea typeface="Century Gothic"/>
                <a:cs typeface="Century Gothic"/>
                <a:sym typeface="Century Gothic"/>
              </a:rPr>
              <a:t>folleto </a:t>
            </a:r>
            <a:r>
              <a:rPr lang="es-ES" sz="1800">
                <a:solidFill>
                  <a:schemeClr val="dk1"/>
                </a:solidFill>
                <a:latin typeface="Century Gothic"/>
                <a:ea typeface="Century Gothic"/>
                <a:cs typeface="Century Gothic"/>
                <a:sym typeface="Century Gothic"/>
              </a:rPr>
              <a:t>y un </a:t>
            </a:r>
            <a:r>
              <a:rPr lang="es-ES" sz="1800" b="1">
                <a:solidFill>
                  <a:schemeClr val="dk1"/>
                </a:solidFill>
                <a:latin typeface="Century Gothic"/>
                <a:ea typeface="Century Gothic"/>
                <a:cs typeface="Century Gothic"/>
                <a:sym typeface="Century Gothic"/>
              </a:rPr>
              <a:t>artículo Editorial</a:t>
            </a:r>
            <a:r>
              <a:rPr lang="es-ES" sz="1800">
                <a:solidFill>
                  <a:schemeClr val="dk1"/>
                </a:solidFill>
                <a:latin typeface="Century Gothic"/>
                <a:ea typeface="Century Gothic"/>
                <a:cs typeface="Century Gothic"/>
                <a:sym typeface="Century Gothic"/>
              </a:rPr>
              <a:t> en el que se observen la propiedades textuales, el lenguaje verbal, paraverbal e icónico y, por supuesto, las habilidades de </a:t>
            </a:r>
            <a:r>
              <a:rPr lang="es-ES" sz="1800" b="1">
                <a:solidFill>
                  <a:schemeClr val="dk1"/>
                </a:solidFill>
                <a:latin typeface="Century Gothic"/>
                <a:ea typeface="Century Gothic"/>
                <a:cs typeface="Century Gothic"/>
                <a:sym typeface="Century Gothic"/>
              </a:rPr>
              <a:t>traducción </a:t>
            </a:r>
            <a:r>
              <a:rPr lang="es-ES" sz="1800">
                <a:solidFill>
                  <a:schemeClr val="dk1"/>
                </a:solidFill>
                <a:latin typeface="Century Gothic"/>
                <a:ea typeface="Century Gothic"/>
                <a:cs typeface="Century Gothic"/>
                <a:sym typeface="Century Gothic"/>
              </a:rPr>
              <a:t>e </a:t>
            </a:r>
            <a:r>
              <a:rPr lang="es-ES" sz="1800" b="1">
                <a:solidFill>
                  <a:schemeClr val="dk1"/>
                </a:solidFill>
                <a:latin typeface="Century Gothic"/>
                <a:ea typeface="Century Gothic"/>
                <a:cs typeface="Century Gothic"/>
                <a:sym typeface="Century Gothic"/>
              </a:rPr>
              <a:t>interpretación </a:t>
            </a:r>
            <a:r>
              <a:rPr lang="es-ES" sz="1800">
                <a:solidFill>
                  <a:schemeClr val="dk1"/>
                </a:solidFill>
                <a:latin typeface="Century Gothic"/>
                <a:ea typeface="Century Gothic"/>
                <a:cs typeface="Century Gothic"/>
                <a:sym typeface="Century Gothic"/>
              </a:rPr>
              <a:t>de un texto. Todo lo anterior se </a:t>
            </a:r>
            <a:r>
              <a:rPr lang="es-ES" sz="1800" b="1">
                <a:solidFill>
                  <a:schemeClr val="dk1"/>
                </a:solidFill>
                <a:latin typeface="Century Gothic"/>
                <a:ea typeface="Century Gothic"/>
                <a:cs typeface="Century Gothic"/>
                <a:sym typeface="Century Gothic"/>
              </a:rPr>
              <a:t>estructurará </a:t>
            </a:r>
            <a:r>
              <a:rPr lang="es-ES" sz="1800">
                <a:solidFill>
                  <a:schemeClr val="dk1"/>
                </a:solidFill>
                <a:latin typeface="Century Gothic"/>
                <a:ea typeface="Century Gothic"/>
                <a:cs typeface="Century Gothic"/>
                <a:sym typeface="Century Gothic"/>
              </a:rPr>
              <a:t>y </a:t>
            </a:r>
            <a:r>
              <a:rPr lang="es-ES" sz="1800" b="1">
                <a:solidFill>
                  <a:schemeClr val="dk1"/>
                </a:solidFill>
                <a:latin typeface="Century Gothic"/>
                <a:ea typeface="Century Gothic"/>
                <a:cs typeface="Century Gothic"/>
                <a:sym typeface="Century Gothic"/>
              </a:rPr>
              <a:t>presentará </a:t>
            </a:r>
            <a:r>
              <a:rPr lang="es-ES" sz="1800">
                <a:solidFill>
                  <a:schemeClr val="dk1"/>
                </a:solidFill>
                <a:latin typeface="Century Gothic"/>
                <a:ea typeface="Century Gothic"/>
                <a:cs typeface="Century Gothic"/>
                <a:sym typeface="Century Gothic"/>
              </a:rPr>
              <a:t>en una </a:t>
            </a:r>
            <a:r>
              <a:rPr lang="es-ES" sz="1800" b="1">
                <a:solidFill>
                  <a:schemeClr val="dk1"/>
                </a:solidFill>
                <a:latin typeface="Century Gothic"/>
                <a:ea typeface="Century Gothic"/>
                <a:cs typeface="Century Gothic"/>
                <a:sym typeface="Century Gothic"/>
              </a:rPr>
              <a:t>página Web</a:t>
            </a:r>
            <a:r>
              <a:rPr lang="es-ES" sz="1800">
                <a:solidFill>
                  <a:schemeClr val="dk1"/>
                </a:solidFill>
                <a:latin typeface="Century Gothic"/>
                <a:ea typeface="Century Gothic"/>
                <a:cs typeface="Century Gothic"/>
                <a:sym typeface="Century Gothic"/>
              </a:rPr>
              <a:t>, en la que se publicará un </a:t>
            </a:r>
            <a:r>
              <a:rPr lang="es-ES" sz="1800" b="1">
                <a:solidFill>
                  <a:schemeClr val="dk1"/>
                </a:solidFill>
                <a:latin typeface="Century Gothic"/>
                <a:ea typeface="Century Gothic"/>
                <a:cs typeface="Century Gothic"/>
                <a:sym typeface="Century Gothic"/>
              </a:rPr>
              <a:t>podcast</a:t>
            </a:r>
            <a:r>
              <a:rPr lang="es-ES" sz="1800">
                <a:solidFill>
                  <a:schemeClr val="dk1"/>
                </a:solidFill>
                <a:latin typeface="Century Gothic"/>
                <a:ea typeface="Century Gothic"/>
                <a:cs typeface="Century Gothic"/>
                <a:sym typeface="Century Gothic"/>
              </a:rPr>
              <a:t> con la información.</a:t>
            </a:r>
            <a:endParaRPr>
              <a:latin typeface="Century Gothic"/>
              <a:ea typeface="Century Gothic"/>
              <a:cs typeface="Century Gothic"/>
              <a:sym typeface="Century Gothic"/>
            </a:endParaRPr>
          </a:p>
        </p:txBody>
      </p:sp>
    </p:spTree>
    <p:extLst>
      <p:ext uri="{BB962C8B-B14F-4D97-AF65-F5344CB8AC3E}">
        <p14:creationId xmlns:p14="http://schemas.microsoft.com/office/powerpoint/2010/main" val="2018837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ANALISIS MESA DE EXPERTOS</a:t>
            </a:r>
            <a:r>
              <a:rPr lang="es-ES" sz="3240"/>
              <a:t/>
            </a:r>
            <a:br>
              <a:rPr lang="es-ES" sz="3240"/>
            </a:br>
            <a:r>
              <a:rPr lang="es-ES" sz="3240" b="1"/>
              <a:t>General</a:t>
            </a:r>
            <a:r>
              <a:rPr lang="es-ES" sz="3240"/>
              <a:t/>
            </a:r>
            <a:br>
              <a:rPr lang="es-ES" sz="3240"/>
            </a:br>
            <a:endParaRPr sz="3240"/>
          </a:p>
        </p:txBody>
      </p:sp>
      <p:sp>
        <p:nvSpPr>
          <p:cNvPr id="228" name="Google Shape;228;p2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395"/>
              <a:buChar char="•"/>
            </a:pPr>
            <a:r>
              <a:rPr lang="es-ES" sz="1395" b="1"/>
              <a:t>Trabajo en Sesión Plenaria.</a:t>
            </a:r>
            <a:endParaRPr sz="1395"/>
          </a:p>
          <a:p>
            <a:pPr marL="342900" lvl="0" indent="-342900" algn="l" rtl="0">
              <a:lnSpc>
                <a:spcPct val="80000"/>
              </a:lnSpc>
              <a:spcBef>
                <a:spcPts val="1000"/>
              </a:spcBef>
              <a:spcAft>
                <a:spcPts val="0"/>
              </a:spcAft>
              <a:buSzPts val="1395"/>
              <a:buChar char="•"/>
            </a:pPr>
            <a:r>
              <a:rPr lang="es-ES" sz="1395" b="1"/>
              <a:t>      </a:t>
            </a:r>
            <a:endParaRPr sz="1395"/>
          </a:p>
          <a:p>
            <a:pPr marL="342900" lvl="0" indent="-342900" algn="l" rtl="0">
              <a:lnSpc>
                <a:spcPct val="80000"/>
              </a:lnSpc>
              <a:spcBef>
                <a:spcPts val="1000"/>
              </a:spcBef>
              <a:spcAft>
                <a:spcPts val="0"/>
              </a:spcAft>
              <a:buSzPts val="1395"/>
              <a:buChar char="•"/>
            </a:pPr>
            <a:r>
              <a:rPr lang="es-ES" sz="1395"/>
              <a:t>   </a:t>
            </a:r>
            <a:r>
              <a:rPr lang="es-ES" sz="1395" b="1"/>
              <a:t>EL  Coordinador:</a:t>
            </a:r>
            <a:endParaRPr sz="1395"/>
          </a:p>
          <a:p>
            <a:pPr marL="342900" lvl="0" indent="-342900" algn="l" rtl="0">
              <a:lnSpc>
                <a:spcPct val="80000"/>
              </a:lnSpc>
              <a:spcBef>
                <a:spcPts val="1000"/>
              </a:spcBef>
              <a:spcAft>
                <a:spcPts val="0"/>
              </a:spcAft>
              <a:buSzPts val="1395"/>
              <a:buChar char="•"/>
            </a:pPr>
            <a:r>
              <a:rPr lang="es-ES" sz="1395"/>
              <a:t>Dirige la sesión, para ello toma en cuenta las preguntas asentadas en el presente documento. </a:t>
            </a:r>
            <a:endParaRPr sz="1395"/>
          </a:p>
          <a:p>
            <a:pPr marL="342900" lvl="0" indent="-342900" algn="l" rtl="0">
              <a:lnSpc>
                <a:spcPct val="80000"/>
              </a:lnSpc>
              <a:spcBef>
                <a:spcPts val="1000"/>
              </a:spcBef>
              <a:spcAft>
                <a:spcPts val="0"/>
              </a:spcAft>
              <a:buSzPts val="1395"/>
              <a:buChar char="•"/>
            </a:pPr>
            <a:r>
              <a:rPr lang="es-ES" sz="1395"/>
              <a:t>Redacta la respuesta</a:t>
            </a:r>
            <a:r>
              <a:rPr lang="es-ES" sz="1395" b="1"/>
              <a:t> (consensuada) </a:t>
            </a:r>
            <a:r>
              <a:rPr lang="es-ES" sz="1395"/>
              <a:t>a cada una de dichas preguntas, en los espacios que para tal efecto se dan.</a:t>
            </a:r>
            <a:endParaRPr sz="1395"/>
          </a:p>
          <a:p>
            <a:pPr marL="342900" lvl="0" indent="-342900" algn="l" rtl="0">
              <a:lnSpc>
                <a:spcPct val="80000"/>
              </a:lnSpc>
              <a:spcBef>
                <a:spcPts val="1000"/>
              </a:spcBef>
              <a:spcAft>
                <a:spcPts val="0"/>
              </a:spcAft>
              <a:buSzPts val="1395"/>
              <a:buChar char="•"/>
            </a:pPr>
            <a:r>
              <a:rPr lang="es-ES" sz="1395"/>
              <a:t>Borra las indicaciones para utilizar el presente documento, así como la NOTA.</a:t>
            </a:r>
            <a:endParaRPr sz="1395"/>
          </a:p>
          <a:p>
            <a:pPr marL="342900" lvl="0" indent="-342900" algn="l" rtl="0">
              <a:lnSpc>
                <a:spcPct val="80000"/>
              </a:lnSpc>
              <a:spcBef>
                <a:spcPts val="1000"/>
              </a:spcBef>
              <a:spcAft>
                <a:spcPts val="0"/>
              </a:spcAft>
              <a:buSzPts val="1395"/>
              <a:buChar char="•"/>
            </a:pPr>
            <a:r>
              <a:rPr lang="es-ES" sz="1395"/>
              <a:t>Envía el documento a los</a:t>
            </a:r>
            <a:r>
              <a:rPr lang="es-ES" sz="1395" b="1"/>
              <a:t> </a:t>
            </a:r>
            <a:r>
              <a:rPr lang="es-ES" sz="1395"/>
              <a:t>diferentes grupos de trabajo en formato </a:t>
            </a:r>
            <a:r>
              <a:rPr lang="es-ES" sz="1395" i="1"/>
              <a:t>PDF.</a:t>
            </a:r>
            <a:endParaRPr sz="1395"/>
          </a:p>
          <a:p>
            <a:pPr marL="342900" lvl="0" indent="-342900" algn="l" rtl="0">
              <a:lnSpc>
                <a:spcPct val="80000"/>
              </a:lnSpc>
              <a:spcBef>
                <a:spcPts val="1000"/>
              </a:spcBef>
              <a:spcAft>
                <a:spcPts val="0"/>
              </a:spcAft>
              <a:buSzPts val="1395"/>
              <a:buChar char="•"/>
            </a:pPr>
            <a:r>
              <a:rPr lang="es-ES" sz="1395" b="1"/>
              <a:t> </a:t>
            </a:r>
            <a:endParaRPr sz="1395"/>
          </a:p>
          <a:p>
            <a:pPr marL="342900" lvl="0" indent="-342900" algn="l" rtl="0">
              <a:lnSpc>
                <a:spcPct val="80000"/>
              </a:lnSpc>
              <a:spcBef>
                <a:spcPts val="1000"/>
              </a:spcBef>
              <a:spcAft>
                <a:spcPts val="0"/>
              </a:spcAft>
              <a:buSzPts val="1395"/>
              <a:buChar char="•"/>
            </a:pPr>
            <a:r>
              <a:rPr lang="es-ES" sz="1395" b="1"/>
              <a:t> NOTA.  </a:t>
            </a:r>
            <a:r>
              <a:rPr lang="es-ES" sz="1395"/>
              <a:t> Los profesores elegidos, para representar a su equipo en esta sesión, serán quienes participen activamente en ella,     </a:t>
            </a:r>
            <a:endParaRPr sz="1395"/>
          </a:p>
          <a:p>
            <a:pPr marL="342900" lvl="0" indent="-342900" algn="l" rtl="0">
              <a:lnSpc>
                <a:spcPct val="80000"/>
              </a:lnSpc>
              <a:spcBef>
                <a:spcPts val="1000"/>
              </a:spcBef>
              <a:spcAft>
                <a:spcPts val="0"/>
              </a:spcAft>
              <a:buSzPts val="1395"/>
              <a:buChar char="•"/>
            </a:pPr>
            <a:r>
              <a:rPr lang="es-ES" sz="1395"/>
              <a:t>               Cada representante tomará en cuenta lo asentado en del documento c) A.M.E. Grupos  Heterogéneos, antes</a:t>
            </a:r>
            <a:endParaRPr sz="1395"/>
          </a:p>
          <a:p>
            <a:pPr marL="342900" lvl="0" indent="-342900" algn="l" rtl="0">
              <a:lnSpc>
                <a:spcPct val="80000"/>
              </a:lnSpc>
              <a:spcBef>
                <a:spcPts val="1000"/>
              </a:spcBef>
              <a:spcAft>
                <a:spcPts val="0"/>
              </a:spcAft>
              <a:buSzPts val="1395"/>
              <a:buChar char="•"/>
            </a:pPr>
            <a:r>
              <a:rPr lang="es-ES" sz="1395"/>
              <a:t>               Redactado. </a:t>
            </a:r>
            <a:endParaRPr sz="1395"/>
          </a:p>
          <a:p>
            <a:pPr marL="342900" lvl="0" indent="-254317" algn="l" rtl="0">
              <a:lnSpc>
                <a:spcPct val="80000"/>
              </a:lnSpc>
              <a:spcBef>
                <a:spcPts val="1000"/>
              </a:spcBef>
              <a:spcAft>
                <a:spcPts val="0"/>
              </a:spcAft>
              <a:buSzPts val="1395"/>
              <a:buNone/>
            </a:pPr>
            <a:endParaRPr sz="139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b="1" i="1"/>
              <a:t> Planeación de proyectos Interdisciplinarios</a:t>
            </a:r>
            <a:endParaRPr/>
          </a:p>
        </p:txBody>
      </p:sp>
      <p:sp>
        <p:nvSpPr>
          <p:cNvPr id="234" name="Google Shape;234;p29"/>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800"/>
              <a:buChar char="•"/>
            </a:pPr>
            <a:r>
              <a:rPr lang="es-ES" b="1"/>
              <a:t>¿A qué responde la necesidad de crear proyectos interdisciplinarios como medio de aprendizaje? </a:t>
            </a:r>
            <a:endParaRPr/>
          </a:p>
          <a:p>
            <a:pPr marL="342900" lvl="0" indent="-342900" algn="l" rtl="0">
              <a:lnSpc>
                <a:spcPct val="90000"/>
              </a:lnSpc>
              <a:spcBef>
                <a:spcPts val="1000"/>
              </a:spcBef>
              <a:spcAft>
                <a:spcPts val="0"/>
              </a:spcAft>
              <a:buSzPts val="1800"/>
              <a:buChar char="•"/>
            </a:pPr>
            <a:r>
              <a:rPr lang="es-ES"/>
              <a:t>Responde a los procesos innovadores de la educación.</a:t>
            </a:r>
            <a:endParaRPr/>
          </a:p>
          <a:p>
            <a:pPr marL="342900" lvl="0" indent="-342900" algn="l" rtl="0">
              <a:lnSpc>
                <a:spcPct val="90000"/>
              </a:lnSpc>
              <a:spcBef>
                <a:spcPts val="1000"/>
              </a:spcBef>
              <a:spcAft>
                <a:spcPts val="0"/>
              </a:spcAft>
              <a:buSzPts val="1800"/>
              <a:buChar char="•"/>
            </a:pPr>
            <a:r>
              <a:rPr lang="es-ES"/>
              <a:t>A los procesos  de indagación, a la formulación de preguntas.</a:t>
            </a:r>
            <a:endParaRPr/>
          </a:p>
          <a:p>
            <a:pPr marL="342900" lvl="0" indent="-342900" algn="l" rtl="0">
              <a:lnSpc>
                <a:spcPct val="90000"/>
              </a:lnSpc>
              <a:spcBef>
                <a:spcPts val="1000"/>
              </a:spcBef>
              <a:spcAft>
                <a:spcPts val="0"/>
              </a:spcAft>
              <a:buSzPts val="1800"/>
              <a:buChar char="•"/>
            </a:pPr>
            <a:r>
              <a:rPr lang="es-ES"/>
              <a:t> Al trabajo compartido del docente y del alumno.</a:t>
            </a:r>
            <a:endParaRPr/>
          </a:p>
          <a:p>
            <a:pPr marL="342900" lvl="0" indent="-342900" algn="l" rtl="0">
              <a:lnSpc>
                <a:spcPct val="90000"/>
              </a:lnSpc>
              <a:spcBef>
                <a:spcPts val="1000"/>
              </a:spcBef>
              <a:spcAft>
                <a:spcPts val="0"/>
              </a:spcAft>
              <a:buSzPts val="1800"/>
              <a:buChar char="•"/>
            </a:pPr>
            <a:r>
              <a:rPr lang="es-ES"/>
              <a:t>A sociabilizar la esencia del docente.</a:t>
            </a:r>
            <a:endParaRPr/>
          </a:p>
          <a:p>
            <a:pPr marL="342900" lvl="0" indent="-342900" algn="l" rtl="0">
              <a:lnSpc>
                <a:spcPct val="90000"/>
              </a:lnSpc>
              <a:spcBef>
                <a:spcPts val="1000"/>
              </a:spcBef>
              <a:spcAft>
                <a:spcPts val="0"/>
              </a:spcAft>
              <a:buSzPts val="1800"/>
              <a:buChar char="•"/>
            </a:pPr>
            <a:r>
              <a:rPr lang="es-ES"/>
              <a:t>A los retos de la educación del siglo XXI</a:t>
            </a:r>
            <a:endParaRPr/>
          </a:p>
          <a:p>
            <a:pPr marL="342900" lvl="0" indent="-342900" algn="l" rtl="0">
              <a:lnSpc>
                <a:spcPct val="90000"/>
              </a:lnSpc>
              <a:spcBef>
                <a:spcPts val="1000"/>
              </a:spcBef>
              <a:spcAft>
                <a:spcPts val="0"/>
              </a:spcAft>
              <a:buSzPts val="1800"/>
              <a:buChar char="•"/>
            </a:pPr>
            <a:r>
              <a:rPr lang="es-ES"/>
              <a:t>A que los alumnos puedan tener un trabajo autónomo y fortalecer las relaciones socio-constructivistas que demanda la educación del siglo XXI.</a:t>
            </a:r>
            <a:endParaRPr/>
          </a:p>
          <a:p>
            <a:pPr marL="342900" lvl="0" indent="-342900" algn="l" rtl="0">
              <a:lnSpc>
                <a:spcPct val="90000"/>
              </a:lnSpc>
              <a:spcBef>
                <a:spcPts val="1000"/>
              </a:spcBef>
              <a:spcAft>
                <a:spcPts val="0"/>
              </a:spcAft>
              <a:buSzPts val="1800"/>
              <a:buChar char="•"/>
            </a:pPr>
            <a:r>
              <a:rPr lang="es-ES"/>
              <a:t>Se involucra más el trabajo autónomo de los alumnos en una visión socio-constructivista y cognitiva.</a:t>
            </a:r>
            <a:endParaRPr/>
          </a:p>
          <a:p>
            <a:pPr marL="342900" lvl="0" indent="-228600" algn="l" rtl="0">
              <a:lnSpc>
                <a:spcPct val="90000"/>
              </a:lnSpc>
              <a:spcBef>
                <a:spcPts val="1000"/>
              </a:spcBef>
              <a:spcAft>
                <a:spcPts val="0"/>
              </a:spcAft>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b="1" i="1"/>
              <a:t>Documentación del proceso y portafolios de evidencias</a:t>
            </a:r>
            <a:endParaRPr/>
          </a:p>
        </p:txBody>
      </p:sp>
      <p:sp>
        <p:nvSpPr>
          <p:cNvPr id="240" name="Google Shape;240;p3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s-ES" b="1" i="1"/>
              <a:t>¿Qué se entiende por “Documentación”?</a:t>
            </a:r>
            <a:endParaRPr/>
          </a:p>
          <a:p>
            <a:pPr marL="342900" lvl="0" indent="-342900" algn="l" rtl="0">
              <a:spcBef>
                <a:spcPts val="1000"/>
              </a:spcBef>
              <a:spcAft>
                <a:spcPts val="0"/>
              </a:spcAft>
              <a:buSzPts val="1800"/>
              <a:buChar char="•"/>
            </a:pPr>
            <a:r>
              <a:rPr lang="es-ES" b="1" i="1"/>
              <a:t> </a:t>
            </a:r>
            <a:r>
              <a:rPr lang="es-ES"/>
              <a:t>Es un diario de trabajo, es trabajar en profundidad, es guardar las experiencias adquiridas, es la manera de consolidar el aprendizaje, realizar preguntas iniciales,  realizar de un portafolio de evidencias, recopilar la información necesaria para responder a las preguntas iniciales, hacer las predicciones necesarias para encontrar las respuestas al planteamiento del problema., es el análisis de datos y resultados de la investigación.</a:t>
            </a:r>
            <a:endParaRPr/>
          </a:p>
          <a:p>
            <a:pPr marL="342900" lvl="0" indent="-342900" algn="l" rtl="0">
              <a:spcBef>
                <a:spcPts val="1000"/>
              </a:spcBef>
              <a:spcAft>
                <a:spcPts val="0"/>
              </a:spcAft>
              <a:buSzPts val="1800"/>
              <a:buChar char="•"/>
            </a:pPr>
            <a:r>
              <a:rPr lang="es-ES"/>
              <a:t>El compartir lo que se ha aprendido durante la indagación con otras personas.</a:t>
            </a:r>
            <a:endParaRPr/>
          </a:p>
          <a:p>
            <a:pPr marL="342900" lvl="0" indent="-228600" algn="l" rtl="0">
              <a:spcBef>
                <a:spcPts val="100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body" idx="1"/>
          </p:nvPr>
        </p:nvSpPr>
        <p:spPr>
          <a:xfrm>
            <a:off x="2589212" y="617839"/>
            <a:ext cx="8915400" cy="568410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530"/>
              <a:buChar char="•"/>
            </a:pPr>
            <a:r>
              <a:rPr lang="es-ES" sz="1530" b="1"/>
              <a:t>¿Cuáles son los elementos fundamentales para la estructuración y planeación de los proyectos interdisciplinarios?</a:t>
            </a:r>
            <a:endParaRPr sz="1530"/>
          </a:p>
          <a:p>
            <a:pPr marL="342900" lvl="0" indent="-342900" algn="l" rtl="0">
              <a:lnSpc>
                <a:spcPct val="90000"/>
              </a:lnSpc>
              <a:spcBef>
                <a:spcPts val="1000"/>
              </a:spcBef>
              <a:spcAft>
                <a:spcPts val="0"/>
              </a:spcAft>
              <a:buSzPts val="1530"/>
              <a:buChar char="•"/>
            </a:pPr>
            <a:r>
              <a:rPr lang="es-ES" sz="1530"/>
              <a:t>Temas  de interés de los alumnos, formulación de preguntas, acercamiento del docente al proyecto compromiso  por parte del docente, generar las conexiones a la curricula.</a:t>
            </a:r>
            <a:endParaRPr sz="1530"/>
          </a:p>
          <a:p>
            <a:pPr marL="342900" lvl="0" indent="-342900" algn="l" rtl="0">
              <a:lnSpc>
                <a:spcPct val="90000"/>
              </a:lnSpc>
              <a:spcBef>
                <a:spcPts val="1000"/>
              </a:spcBef>
              <a:spcAft>
                <a:spcPts val="0"/>
              </a:spcAft>
              <a:buSzPts val="1530"/>
              <a:buChar char="•"/>
            </a:pPr>
            <a:r>
              <a:rPr lang="es-ES" sz="1530"/>
              <a:t>Reflexionar sobre el mundo que nos rodea por medio de la observación, recopilación, organización y síntesis de la información, analizar la información y crear modelos.</a:t>
            </a:r>
            <a:endParaRPr sz="1530"/>
          </a:p>
          <a:p>
            <a:pPr marL="342900" lvl="0" indent="-342900" algn="l" rtl="0">
              <a:lnSpc>
                <a:spcPct val="90000"/>
              </a:lnSpc>
              <a:spcBef>
                <a:spcPts val="1000"/>
              </a:spcBef>
              <a:spcAft>
                <a:spcPts val="0"/>
              </a:spcAft>
              <a:buSzPts val="1530"/>
              <a:buChar char="•"/>
            </a:pPr>
            <a:r>
              <a:rPr lang="es-ES" sz="1530" b="1"/>
              <a:t>¿Cuál es “el método” o “los pasos” para acercarse a la Interdisciplinariedad”?</a:t>
            </a:r>
            <a:endParaRPr sz="1530"/>
          </a:p>
          <a:p>
            <a:pPr marL="342900" lvl="0" indent="-342900" algn="l" rtl="0">
              <a:lnSpc>
                <a:spcPct val="90000"/>
              </a:lnSpc>
              <a:spcBef>
                <a:spcPts val="1000"/>
              </a:spcBef>
              <a:spcAft>
                <a:spcPts val="0"/>
              </a:spcAft>
              <a:buSzPts val="1530"/>
              <a:buChar char="•"/>
            </a:pPr>
            <a:r>
              <a:rPr lang="es-ES" sz="1530"/>
              <a:t>Concientizar que el conocimiento se encuentra en un proceso de desarrollo.</a:t>
            </a:r>
            <a:endParaRPr sz="1530"/>
          </a:p>
          <a:p>
            <a:pPr marL="342900" lvl="0" indent="-342900" algn="l" rtl="0">
              <a:lnSpc>
                <a:spcPct val="90000"/>
              </a:lnSpc>
              <a:spcBef>
                <a:spcPts val="1000"/>
              </a:spcBef>
              <a:spcAft>
                <a:spcPts val="0"/>
              </a:spcAft>
              <a:buSzPts val="1530"/>
              <a:buChar char="•"/>
            </a:pPr>
            <a:r>
              <a:rPr lang="es-ES" sz="1530"/>
              <a:t>Reconocer que no existe una sola forma de transmitir el conocimiento (docente).</a:t>
            </a:r>
            <a:endParaRPr sz="1530"/>
          </a:p>
          <a:p>
            <a:pPr marL="342900" lvl="0" indent="-342900" algn="l" rtl="0">
              <a:lnSpc>
                <a:spcPct val="90000"/>
              </a:lnSpc>
              <a:spcBef>
                <a:spcPts val="1000"/>
              </a:spcBef>
              <a:spcAft>
                <a:spcPts val="0"/>
              </a:spcAft>
              <a:buSzPts val="1530"/>
              <a:buChar char="•"/>
            </a:pPr>
            <a:r>
              <a:rPr lang="es-ES" sz="1530"/>
              <a:t>Reconocer que no existe una sola forma para comprender el conocimiento (alumno).</a:t>
            </a:r>
            <a:endParaRPr sz="1530"/>
          </a:p>
          <a:p>
            <a:pPr marL="342900" lvl="0" indent="-342900" algn="l" rtl="0">
              <a:lnSpc>
                <a:spcPct val="90000"/>
              </a:lnSpc>
              <a:spcBef>
                <a:spcPts val="1000"/>
              </a:spcBef>
              <a:spcAft>
                <a:spcPts val="0"/>
              </a:spcAft>
              <a:buSzPts val="1530"/>
              <a:buChar char="•"/>
            </a:pPr>
            <a:r>
              <a:rPr lang="es-ES" sz="1530"/>
              <a:t>Identificar y transmitir las formas de acceder a las diferentes fuentes de información.</a:t>
            </a:r>
            <a:endParaRPr sz="1530"/>
          </a:p>
          <a:p>
            <a:pPr marL="342900" lvl="0" indent="-342900" algn="l" rtl="0">
              <a:lnSpc>
                <a:spcPct val="90000"/>
              </a:lnSpc>
              <a:spcBef>
                <a:spcPts val="1000"/>
              </a:spcBef>
              <a:spcAft>
                <a:spcPts val="0"/>
              </a:spcAft>
              <a:buSzPts val="1530"/>
              <a:buChar char="•"/>
            </a:pPr>
            <a:r>
              <a:rPr lang="es-ES" sz="1530" b="1"/>
              <a:t> </a:t>
            </a:r>
            <a:endParaRPr sz="1530"/>
          </a:p>
          <a:p>
            <a:pPr marL="342900" lvl="0" indent="-342900" algn="l" rtl="0">
              <a:lnSpc>
                <a:spcPct val="90000"/>
              </a:lnSpc>
              <a:spcBef>
                <a:spcPts val="1000"/>
              </a:spcBef>
              <a:spcAft>
                <a:spcPts val="0"/>
              </a:spcAft>
              <a:buSzPts val="1530"/>
              <a:buChar char="•"/>
            </a:pPr>
            <a:r>
              <a:rPr lang="es-ES" sz="1530" b="1"/>
              <a:t>¿Qué características debe de tener el nombre del proyecto interdisciplinario?</a:t>
            </a:r>
            <a:endParaRPr sz="1530"/>
          </a:p>
          <a:p>
            <a:pPr marL="342900" lvl="0" indent="-342900" algn="l" rtl="0">
              <a:lnSpc>
                <a:spcPct val="90000"/>
              </a:lnSpc>
              <a:spcBef>
                <a:spcPts val="1000"/>
              </a:spcBef>
              <a:spcAft>
                <a:spcPts val="0"/>
              </a:spcAft>
              <a:buSzPts val="1530"/>
              <a:buChar char="•"/>
            </a:pPr>
            <a:r>
              <a:rPr lang="es-ES" sz="1530"/>
              <a:t>Un título creativo, vinculada con todo ,detonación</a:t>
            </a:r>
            <a:endParaRPr sz="1530"/>
          </a:p>
          <a:p>
            <a:pPr marL="342900" lvl="0" indent="-342900" algn="l" rtl="0">
              <a:lnSpc>
                <a:spcPct val="90000"/>
              </a:lnSpc>
              <a:spcBef>
                <a:spcPts val="1000"/>
              </a:spcBef>
              <a:spcAft>
                <a:spcPts val="0"/>
              </a:spcAft>
              <a:buSzPts val="1530"/>
              <a:buChar char="•"/>
            </a:pPr>
            <a:r>
              <a:rPr lang="es-ES" sz="1530"/>
              <a:t>Interesante que abarque las diferentes asignaturas que intervienen en el proyecto</a:t>
            </a:r>
            <a:r>
              <a:rPr lang="es-ES" sz="1530" b="1"/>
              <a:t>, </a:t>
            </a:r>
            <a:r>
              <a:rPr lang="es-ES" sz="1530"/>
              <a:t>generar preguntas detonadoras que se acerquen e integren a las asignaturas participantes  en el desarrollo del proyecto.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p:nvPr/>
        </p:nvSpPr>
        <p:spPr>
          <a:xfrm>
            <a:off x="1119775" y="1697076"/>
            <a:ext cx="10297500" cy="432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800" b="1">
                <a:solidFill>
                  <a:srgbClr val="980000"/>
                </a:solidFill>
                <a:latin typeface="Century Gothic"/>
                <a:ea typeface="Century Gothic"/>
                <a:cs typeface="Century Gothic"/>
                <a:sym typeface="Century Gothic"/>
              </a:rPr>
              <a:t>Ciclo escolar 2019-2020</a:t>
            </a:r>
            <a:endParaRPr sz="4800" b="1">
              <a:solidFill>
                <a:srgbClr val="980000"/>
              </a:solidFill>
              <a:latin typeface="Century Gothic"/>
              <a:ea typeface="Century Gothic"/>
              <a:cs typeface="Century Gothic"/>
              <a:sym typeface="Century Gothic"/>
            </a:endParaRPr>
          </a:p>
          <a:p>
            <a:pPr marL="0" marR="0" lvl="0" indent="0" algn="ctr" rtl="0">
              <a:spcBef>
                <a:spcPts val="0"/>
              </a:spcBef>
              <a:spcAft>
                <a:spcPts val="0"/>
              </a:spcAft>
              <a:buNone/>
            </a:pPr>
            <a:r>
              <a:rPr lang="es-ES" sz="4800" b="1">
                <a:solidFill>
                  <a:srgbClr val="980000"/>
                </a:solidFill>
                <a:latin typeface="Century Gothic"/>
                <a:ea typeface="Century Gothic"/>
                <a:cs typeface="Century Gothic"/>
                <a:sym typeface="Century Gothic"/>
              </a:rPr>
              <a:t>septiembre- noviembre 2019</a:t>
            </a:r>
            <a:endParaRPr sz="4800" b="1">
              <a:solidFill>
                <a:srgbClr val="980000"/>
              </a:solidFill>
              <a:latin typeface="Century Gothic"/>
              <a:ea typeface="Century Gothic"/>
              <a:cs typeface="Century Gothic"/>
              <a:sym typeface="Century Gothic"/>
            </a:endParaRPr>
          </a:p>
          <a:p>
            <a:pPr marL="0" lvl="0" indent="0" algn="l" rtl="0">
              <a:spcBef>
                <a:spcPts val="0"/>
              </a:spcBef>
              <a:spcAft>
                <a:spcPts val="0"/>
              </a:spcAft>
              <a:buNone/>
            </a:pPr>
            <a:endParaRPr sz="36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Font typeface="Arial"/>
              <a:buNone/>
            </a:pPr>
            <a:r>
              <a:rPr lang="es-ES" sz="3600" b="1">
                <a:solidFill>
                  <a:schemeClr val="dk1"/>
                </a:solidFill>
                <a:latin typeface="Century Gothic"/>
                <a:ea typeface="Century Gothic"/>
                <a:cs typeface="Century Gothic"/>
                <a:sym typeface="Century Gothic"/>
              </a:rPr>
              <a:t>Integrantes del Equipo:</a:t>
            </a:r>
            <a:endParaRPr sz="36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s-ES" sz="3000">
                <a:solidFill>
                  <a:schemeClr val="dk1"/>
                </a:solidFill>
                <a:latin typeface="Century Gothic"/>
                <a:ea typeface="Century Gothic"/>
                <a:cs typeface="Century Gothic"/>
                <a:sym typeface="Century Gothic"/>
              </a:rPr>
              <a:t>Alejandro Villegas   Vicencio              Matemáticas II </a:t>
            </a:r>
            <a:endParaRPr sz="3000"/>
          </a:p>
          <a:p>
            <a:pPr marL="0" marR="0" lvl="0" indent="0" algn="l" rtl="0">
              <a:spcBef>
                <a:spcPts val="0"/>
              </a:spcBef>
              <a:spcAft>
                <a:spcPts val="0"/>
              </a:spcAft>
              <a:buNone/>
            </a:pPr>
            <a:r>
              <a:rPr lang="es-ES" sz="3000">
                <a:solidFill>
                  <a:schemeClr val="dk1"/>
                </a:solidFill>
                <a:latin typeface="Century Gothic"/>
                <a:ea typeface="Century Gothic"/>
                <a:cs typeface="Century Gothic"/>
                <a:sym typeface="Century Gothic"/>
              </a:rPr>
              <a:t>Julio César Mundo Carrillo                  Inglés</a:t>
            </a:r>
            <a:endParaRPr sz="3000"/>
          </a:p>
          <a:p>
            <a:pPr marL="0" marR="0" lvl="0" indent="0" algn="l" rtl="0">
              <a:spcBef>
                <a:spcPts val="0"/>
              </a:spcBef>
              <a:spcAft>
                <a:spcPts val="0"/>
              </a:spcAft>
              <a:buNone/>
            </a:pPr>
            <a:r>
              <a:rPr lang="es-ES" sz="3000">
                <a:solidFill>
                  <a:schemeClr val="dk1"/>
                </a:solidFill>
                <a:latin typeface="Century Gothic"/>
                <a:ea typeface="Century Gothic"/>
                <a:cs typeface="Century Gothic"/>
                <a:sym typeface="Century Gothic"/>
              </a:rPr>
              <a:t>Rocío de Monserrat Barrera Tapia     TLRIID III</a:t>
            </a:r>
            <a:endParaRPr sz="3000">
              <a:solidFill>
                <a:schemeClr val="dk1"/>
              </a:solidFill>
              <a:latin typeface="Century Gothic"/>
              <a:ea typeface="Century Gothic"/>
              <a:cs typeface="Century Gothic"/>
              <a:sym typeface="Century Gothic"/>
            </a:endParaRPr>
          </a:p>
        </p:txBody>
      </p:sp>
      <p:sp>
        <p:nvSpPr>
          <p:cNvPr id="175" name="Google Shape;175;p19"/>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2</a:t>
            </a:r>
            <a:endParaRPr sz="1800" b="1">
              <a:solidFill>
                <a:srgbClr val="0000FF"/>
              </a:solidFill>
              <a:latin typeface="Century Gothic"/>
              <a:ea typeface="Century Gothic"/>
              <a:cs typeface="Century Gothic"/>
              <a:sym typeface="Century Gothic"/>
            </a:endParaRPr>
          </a:p>
        </p:txBody>
      </p:sp>
      <p:pic>
        <p:nvPicPr>
          <p:cNvPr id="176" name="Google Shape;176;p19"/>
          <p:cNvPicPr preferRelativeResize="0"/>
          <p:nvPr/>
        </p:nvPicPr>
        <p:blipFill rotWithShape="1">
          <a:blip r:embed="rId3">
            <a:alphaModFix/>
          </a:blip>
          <a:srcRect/>
          <a:stretch/>
        </p:blipFill>
        <p:spPr>
          <a:xfrm>
            <a:off x="1651700" y="162675"/>
            <a:ext cx="5422125" cy="986150"/>
          </a:xfrm>
          <a:prstGeom prst="rect">
            <a:avLst/>
          </a:prstGeom>
          <a:noFill/>
          <a:ln>
            <a:noFill/>
          </a:ln>
        </p:spPr>
      </p:pic>
      <p:pic>
        <p:nvPicPr>
          <p:cNvPr id="177" name="Google Shape;177;p19"/>
          <p:cNvPicPr preferRelativeResize="0"/>
          <p:nvPr/>
        </p:nvPicPr>
        <p:blipFill rotWithShape="1">
          <a:blip r:embed="rId4">
            <a:alphaModFix/>
          </a:blip>
          <a:srcRect/>
          <a:stretch/>
        </p:blipFill>
        <p:spPr>
          <a:xfrm>
            <a:off x="7968219" y="224700"/>
            <a:ext cx="3346532" cy="986150"/>
          </a:xfrm>
          <a:prstGeom prst="rect">
            <a:avLst/>
          </a:prstGeom>
          <a:noFill/>
          <a:ln>
            <a:noFill/>
          </a:ln>
        </p:spPr>
      </p:pic>
    </p:spTree>
    <p:extLst>
      <p:ext uri="{BB962C8B-B14F-4D97-AF65-F5344CB8AC3E}">
        <p14:creationId xmlns:p14="http://schemas.microsoft.com/office/powerpoint/2010/main" val="9193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body" idx="1"/>
          </p:nvPr>
        </p:nvSpPr>
        <p:spPr>
          <a:xfrm>
            <a:off x="2589212" y="469557"/>
            <a:ext cx="8915400" cy="5869459"/>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530"/>
              <a:buChar char="•"/>
            </a:pPr>
            <a:r>
              <a:rPr lang="es-ES" sz="1530" b="1"/>
              <a:t>¿Qué evidencias de documentación concretas se esperan  cuando se  trabaja de manera interdisciplinaria?</a:t>
            </a:r>
            <a:endParaRPr sz="1530"/>
          </a:p>
          <a:p>
            <a:pPr marL="342900" lvl="0" indent="-342900" algn="l" rtl="0">
              <a:lnSpc>
                <a:spcPct val="80000"/>
              </a:lnSpc>
              <a:spcBef>
                <a:spcPts val="1000"/>
              </a:spcBef>
              <a:spcAft>
                <a:spcPts val="0"/>
              </a:spcAft>
              <a:buSzPts val="1530"/>
              <a:buChar char="•"/>
            </a:pPr>
            <a:r>
              <a:rPr lang="es-ES" sz="1530" b="1"/>
              <a:t> </a:t>
            </a:r>
            <a:r>
              <a:rPr lang="es-ES" sz="1530"/>
              <a:t>Las ideas de los estudiantes que convergen ante un proyecto puedan quedar materializadas como evidencia. Las formas en que estas evidencias pueden quedar materializadas pueden ser utilizando la tecnología. Algunas de estas evidencia pueden ser:</a:t>
            </a:r>
            <a:endParaRPr sz="1530"/>
          </a:p>
          <a:p>
            <a:pPr marL="342900" lvl="0" indent="-342900" algn="l" rtl="0">
              <a:lnSpc>
                <a:spcPct val="80000"/>
              </a:lnSpc>
              <a:spcBef>
                <a:spcPts val="1000"/>
              </a:spcBef>
              <a:spcAft>
                <a:spcPts val="0"/>
              </a:spcAft>
              <a:buSzPts val="1530"/>
              <a:buChar char="•"/>
            </a:pPr>
            <a:r>
              <a:rPr lang="es-ES" sz="1530"/>
              <a:t>La palabra</a:t>
            </a:r>
            <a:endParaRPr sz="1530"/>
          </a:p>
          <a:p>
            <a:pPr marL="342900" lvl="0" indent="-342900" algn="l" rtl="0">
              <a:lnSpc>
                <a:spcPct val="80000"/>
              </a:lnSpc>
              <a:spcBef>
                <a:spcPts val="1000"/>
              </a:spcBef>
              <a:spcAft>
                <a:spcPts val="0"/>
              </a:spcAft>
              <a:buSzPts val="1530"/>
              <a:buChar char="•"/>
            </a:pPr>
            <a:r>
              <a:rPr lang="es-ES" sz="1530"/>
              <a:t> Grabaciones de la discusión </a:t>
            </a:r>
            <a:endParaRPr sz="1530"/>
          </a:p>
          <a:p>
            <a:pPr marL="342900" lvl="0" indent="-342900" algn="l" rtl="0">
              <a:lnSpc>
                <a:spcPct val="80000"/>
              </a:lnSpc>
              <a:spcBef>
                <a:spcPts val="1000"/>
              </a:spcBef>
              <a:spcAft>
                <a:spcPts val="0"/>
              </a:spcAft>
              <a:buSzPts val="1530"/>
              <a:buChar char="•"/>
            </a:pPr>
            <a:r>
              <a:rPr lang="es-ES" sz="1530"/>
              <a:t>Fotos</a:t>
            </a:r>
            <a:endParaRPr sz="1530"/>
          </a:p>
          <a:p>
            <a:pPr marL="342900" lvl="0" indent="-342900" algn="l" rtl="0">
              <a:lnSpc>
                <a:spcPct val="80000"/>
              </a:lnSpc>
              <a:spcBef>
                <a:spcPts val="1000"/>
              </a:spcBef>
              <a:spcAft>
                <a:spcPts val="0"/>
              </a:spcAft>
              <a:buSzPts val="1530"/>
              <a:buChar char="•"/>
            </a:pPr>
            <a:r>
              <a:rPr lang="es-ES" sz="1530"/>
              <a:t> Videograbación </a:t>
            </a:r>
            <a:endParaRPr sz="1530"/>
          </a:p>
          <a:p>
            <a:pPr marL="342900" lvl="0" indent="-342900" algn="l" rtl="0">
              <a:lnSpc>
                <a:spcPct val="80000"/>
              </a:lnSpc>
              <a:spcBef>
                <a:spcPts val="1000"/>
              </a:spcBef>
              <a:spcAft>
                <a:spcPts val="0"/>
              </a:spcAft>
              <a:buSzPts val="1530"/>
              <a:buChar char="•"/>
            </a:pPr>
            <a:r>
              <a:rPr lang="es-ES" sz="1530"/>
              <a:t>Visitas virtuales </a:t>
            </a:r>
            <a:endParaRPr sz="1530"/>
          </a:p>
          <a:p>
            <a:pPr marL="342900" lvl="0" indent="-342900" algn="l" rtl="0">
              <a:lnSpc>
                <a:spcPct val="80000"/>
              </a:lnSpc>
              <a:spcBef>
                <a:spcPts val="1000"/>
              </a:spcBef>
              <a:spcAft>
                <a:spcPts val="0"/>
              </a:spcAft>
              <a:buSzPts val="1530"/>
              <a:buChar char="•"/>
            </a:pPr>
            <a:r>
              <a:rPr lang="es-ES" sz="1530"/>
              <a:t>Pensamiento visible	</a:t>
            </a:r>
            <a:endParaRPr sz="1530"/>
          </a:p>
          <a:p>
            <a:pPr marL="0" lvl="0" indent="0" algn="l" rtl="0">
              <a:lnSpc>
                <a:spcPct val="80000"/>
              </a:lnSpc>
              <a:spcBef>
                <a:spcPts val="1000"/>
              </a:spcBef>
              <a:spcAft>
                <a:spcPts val="0"/>
              </a:spcAft>
              <a:buSzPts val="1530"/>
              <a:buNone/>
            </a:pPr>
            <a:endParaRPr sz="1530"/>
          </a:p>
          <a:p>
            <a:pPr marL="342900" lvl="0" indent="-342900" algn="l" rtl="0">
              <a:lnSpc>
                <a:spcPct val="80000"/>
              </a:lnSpc>
              <a:spcBef>
                <a:spcPts val="1000"/>
              </a:spcBef>
              <a:spcAft>
                <a:spcPts val="0"/>
              </a:spcAft>
              <a:buSzPts val="1530"/>
              <a:buChar char="•"/>
            </a:pPr>
            <a:r>
              <a:rPr lang="es-ES" sz="1530" b="1"/>
              <a:t>¿Cuál es la intención de documentar en un proyecto y quién lo debe de hacer?</a:t>
            </a:r>
            <a:endParaRPr sz="1530"/>
          </a:p>
          <a:p>
            <a:pPr marL="342900" lvl="0" indent="-342900" algn="l" rtl="0">
              <a:lnSpc>
                <a:spcPct val="80000"/>
              </a:lnSpc>
              <a:spcBef>
                <a:spcPts val="1000"/>
              </a:spcBef>
              <a:spcAft>
                <a:spcPts val="0"/>
              </a:spcAft>
              <a:buSzPts val="1530"/>
              <a:buChar char="•"/>
            </a:pPr>
            <a:r>
              <a:rPr lang="es-ES" sz="1530"/>
              <a:t>La intención es enriquecer a los docentes sobre las actividades que funcionaron y las que no, y ayudar a los alumnos y darse cuenta de la manera en la que aprendieron y en la que se consolidan los conocimientos.</a:t>
            </a:r>
            <a:endParaRPr sz="1530"/>
          </a:p>
          <a:p>
            <a:pPr marL="342900" lvl="0" indent="-342900" algn="l" rtl="0">
              <a:lnSpc>
                <a:spcPct val="80000"/>
              </a:lnSpc>
              <a:spcBef>
                <a:spcPts val="1000"/>
              </a:spcBef>
              <a:spcAft>
                <a:spcPts val="0"/>
              </a:spcAft>
              <a:buSzPts val="1530"/>
              <a:buChar char="•"/>
            </a:pPr>
            <a:r>
              <a:rPr lang="es-ES" sz="1530"/>
              <a:t>El proceso de documentación es distinto al proceso de evaluación. El docente es un observador del proceso de investigación de sus estudiantes. Todo indicio de comprensión de sus alumnos debe ser documentado, desde la realización de preguntas. Surge del docente como observador. Permite al docente contar con evidencias claras y objetivas del proceso de construcción que se está viviendo detrás del proyecto.</a:t>
            </a:r>
            <a:endParaRPr sz="153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b="1" i="1"/>
              <a:t>Gestión de Proyectos interdisciplinarios</a:t>
            </a:r>
            <a:endParaRPr/>
          </a:p>
        </p:txBody>
      </p:sp>
      <p:sp>
        <p:nvSpPr>
          <p:cNvPr id="256" name="Google Shape;256;p33"/>
          <p:cNvSpPr txBox="1">
            <a:spLocks noGrp="1"/>
          </p:cNvSpPr>
          <p:nvPr>
            <p:ph type="body" idx="1"/>
          </p:nvPr>
        </p:nvSpPr>
        <p:spPr>
          <a:xfrm>
            <a:off x="2589212" y="1594021"/>
            <a:ext cx="8915400" cy="4880919"/>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665"/>
              <a:buChar char="•"/>
            </a:pPr>
            <a:r>
              <a:rPr lang="es-ES" sz="1665" b="1"/>
              <a:t>¿Qué factores se deben tomar en cuenta para hacer un proyecto? ¿Cómo se deben organizar?</a:t>
            </a:r>
            <a:endParaRPr sz="1665"/>
          </a:p>
          <a:p>
            <a:pPr marL="342900" lvl="0" indent="-342900" algn="l" rtl="0">
              <a:lnSpc>
                <a:spcPct val="80000"/>
              </a:lnSpc>
              <a:spcBef>
                <a:spcPts val="1000"/>
              </a:spcBef>
              <a:spcAft>
                <a:spcPts val="0"/>
              </a:spcAft>
              <a:buSzPts val="1665"/>
              <a:buChar char="•"/>
            </a:pPr>
            <a:r>
              <a:rPr lang="es-ES" sz="1665"/>
              <a:t>Conocer el programa propio.</a:t>
            </a:r>
            <a:endParaRPr sz="1665"/>
          </a:p>
          <a:p>
            <a:pPr marL="342900" lvl="0" indent="-342900" algn="l" rtl="0">
              <a:lnSpc>
                <a:spcPct val="80000"/>
              </a:lnSpc>
              <a:spcBef>
                <a:spcPts val="1000"/>
              </a:spcBef>
              <a:spcAft>
                <a:spcPts val="0"/>
              </a:spcAft>
              <a:buSzPts val="1665"/>
              <a:buChar char="•"/>
            </a:pPr>
            <a:r>
              <a:rPr lang="es-ES" sz="1665"/>
              <a:t>-Intercambiar los programas para que todos los docentes involucrados los conozcan.</a:t>
            </a:r>
            <a:endParaRPr sz="1665"/>
          </a:p>
          <a:p>
            <a:pPr marL="342900" lvl="0" indent="-342900" algn="l" rtl="0">
              <a:lnSpc>
                <a:spcPct val="80000"/>
              </a:lnSpc>
              <a:spcBef>
                <a:spcPts val="1000"/>
              </a:spcBef>
              <a:spcAft>
                <a:spcPts val="0"/>
              </a:spcAft>
              <a:buSzPts val="1665"/>
              <a:buChar char="•"/>
            </a:pPr>
            <a:r>
              <a:rPr lang="es-ES" sz="1665"/>
              <a:t>-Sacar la propuesta problematizadora.</a:t>
            </a:r>
            <a:endParaRPr sz="1665"/>
          </a:p>
          <a:p>
            <a:pPr marL="342900" lvl="0" indent="-342900" algn="l" rtl="0">
              <a:lnSpc>
                <a:spcPct val="80000"/>
              </a:lnSpc>
              <a:spcBef>
                <a:spcPts val="1000"/>
              </a:spcBef>
              <a:spcAft>
                <a:spcPts val="0"/>
              </a:spcAft>
              <a:buSzPts val="1665"/>
              <a:buChar char="•"/>
            </a:pPr>
            <a:r>
              <a:rPr lang="es-ES" sz="1665"/>
              <a:t>-Elegir un momento adecuado del año para desarrollar el proyecto.</a:t>
            </a:r>
            <a:endParaRPr sz="1665"/>
          </a:p>
          <a:p>
            <a:pPr marL="342900" lvl="0" indent="-342900" algn="l" rtl="0">
              <a:lnSpc>
                <a:spcPct val="80000"/>
              </a:lnSpc>
              <a:spcBef>
                <a:spcPts val="1000"/>
              </a:spcBef>
              <a:spcAft>
                <a:spcPts val="0"/>
              </a:spcAft>
              <a:buSzPts val="1665"/>
              <a:buChar char="•"/>
            </a:pPr>
            <a:r>
              <a:rPr lang="es-ES" sz="1665"/>
              <a:t>-Organizar los horarios de la semana para que todos los profesores puedan participar con los alumnos.</a:t>
            </a:r>
            <a:endParaRPr sz="1665"/>
          </a:p>
          <a:p>
            <a:pPr marL="342900" lvl="0" indent="-342900" algn="l" rtl="0">
              <a:lnSpc>
                <a:spcPct val="80000"/>
              </a:lnSpc>
              <a:spcBef>
                <a:spcPts val="1000"/>
              </a:spcBef>
              <a:spcAft>
                <a:spcPts val="0"/>
              </a:spcAft>
              <a:buSzPts val="1665"/>
              <a:buChar char="•"/>
            </a:pPr>
            <a:r>
              <a:rPr lang="es-ES" sz="1665"/>
              <a:t>-Dividir el proyecto en etapas y ver qué alumnos son capaces de llevar a cabo la autogestión y quienes requieren de un seguimiento más puntual.</a:t>
            </a:r>
            <a:endParaRPr sz="1665"/>
          </a:p>
          <a:p>
            <a:pPr marL="342900" lvl="0" indent="-342900" algn="l" rtl="0">
              <a:lnSpc>
                <a:spcPct val="80000"/>
              </a:lnSpc>
              <a:spcBef>
                <a:spcPts val="1000"/>
              </a:spcBef>
              <a:spcAft>
                <a:spcPts val="0"/>
              </a:spcAft>
              <a:buSzPts val="1665"/>
              <a:buChar char="•"/>
            </a:pPr>
            <a:r>
              <a:rPr lang="es-ES" sz="1665"/>
              <a:t>-Desarrollar productos parciales y medibles en cada etapa.</a:t>
            </a:r>
            <a:endParaRPr sz="1665"/>
          </a:p>
          <a:p>
            <a:pPr marL="342900" lvl="0" indent="-342900" algn="l" rtl="0">
              <a:lnSpc>
                <a:spcPct val="80000"/>
              </a:lnSpc>
              <a:spcBef>
                <a:spcPts val="1000"/>
              </a:spcBef>
              <a:spcAft>
                <a:spcPts val="0"/>
              </a:spcAft>
              <a:buSzPts val="1665"/>
              <a:buChar char="•"/>
            </a:pPr>
            <a:r>
              <a:rPr lang="es-ES" sz="1665"/>
              <a:t>-Identificar momentos de evaluación formativa o parcial para identificar que los contenidos se están aplicando de manera adecuada.</a:t>
            </a:r>
            <a:endParaRPr sz="1665"/>
          </a:p>
          <a:p>
            <a:pPr marL="342900" lvl="0" indent="-342900" algn="l" rtl="0">
              <a:lnSpc>
                <a:spcPct val="80000"/>
              </a:lnSpc>
              <a:spcBef>
                <a:spcPts val="1000"/>
              </a:spcBef>
              <a:spcAft>
                <a:spcPts val="0"/>
              </a:spcAft>
              <a:buSzPts val="1665"/>
              <a:buChar char="•"/>
            </a:pPr>
            <a:r>
              <a:rPr lang="es-ES" sz="1665"/>
              <a:t>-Llegar a un producto o elemento que concreta el proyecto y difundirlo a padres de familia y otros alumnos explicando el producto, el proceso que se llevó a cabo y las habilidades necesarias para llevar a cabo el proyecto.</a:t>
            </a:r>
            <a:endParaRPr sz="1665"/>
          </a:p>
          <a:p>
            <a:pPr marL="342900" lvl="0" indent="-237172" algn="l" rtl="0">
              <a:lnSpc>
                <a:spcPct val="80000"/>
              </a:lnSpc>
              <a:spcBef>
                <a:spcPts val="1000"/>
              </a:spcBef>
              <a:spcAft>
                <a:spcPts val="0"/>
              </a:spcAft>
              <a:buSzPts val="1665"/>
              <a:buNone/>
            </a:pPr>
            <a:endParaRPr sz="1665"/>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sp>
        <p:nvSpPr>
          <p:cNvPr id="262" name="Google Shape;262;p3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665"/>
              <a:buChar char="•"/>
            </a:pPr>
            <a:r>
              <a:rPr lang="es-ES" sz="1665" b="1"/>
              <a:t>¿Cómo se pueden identificar los puntos de interacción que permitan una indagación, desde situaciones complejas o la problematización?</a:t>
            </a:r>
            <a:endParaRPr sz="1665"/>
          </a:p>
          <a:p>
            <a:pPr marL="342900" lvl="0" indent="-342900" algn="l" rtl="0">
              <a:lnSpc>
                <a:spcPct val="80000"/>
              </a:lnSpc>
              <a:spcBef>
                <a:spcPts val="1000"/>
              </a:spcBef>
              <a:spcAft>
                <a:spcPts val="0"/>
              </a:spcAft>
              <a:buSzPts val="1665"/>
              <a:buChar char="•"/>
            </a:pPr>
            <a:r>
              <a:rPr lang="es-ES" sz="1665"/>
              <a:t>El maestro es el primer investigador, frente a la realidad de lo que puede plantear, tiene que entender cuáles son los factores involucrados dentro de la problematización. Una vez que se tiene el concepto, se debe hacer una lluvia de preguntas y buscar las que no se tengan respuesta inmediata.</a:t>
            </a:r>
            <a:endParaRPr sz="1665"/>
          </a:p>
          <a:p>
            <a:pPr marL="342900" lvl="0" indent="-342900" algn="l" rtl="0">
              <a:lnSpc>
                <a:spcPct val="80000"/>
              </a:lnSpc>
              <a:spcBef>
                <a:spcPts val="1000"/>
              </a:spcBef>
              <a:spcAft>
                <a:spcPts val="0"/>
              </a:spcAft>
              <a:buSzPts val="1665"/>
              <a:buChar char="•"/>
            </a:pPr>
            <a:r>
              <a:rPr lang="es-ES" sz="1665"/>
              <a:t>Se debe de tomar en cuenta que </a:t>
            </a:r>
            <a:endParaRPr sz="1665"/>
          </a:p>
          <a:p>
            <a:pPr marL="0" lvl="0" indent="0" algn="l" rtl="0">
              <a:lnSpc>
                <a:spcPct val="80000"/>
              </a:lnSpc>
              <a:spcBef>
                <a:spcPts val="1000"/>
              </a:spcBef>
              <a:spcAft>
                <a:spcPts val="0"/>
              </a:spcAft>
              <a:buSzPts val="1665"/>
              <a:buNone/>
            </a:pPr>
            <a:endParaRPr sz="1665"/>
          </a:p>
          <a:p>
            <a:pPr marL="342900" lvl="0" indent="-342900" algn="l" rtl="0">
              <a:lnSpc>
                <a:spcPct val="80000"/>
              </a:lnSpc>
              <a:spcBef>
                <a:spcPts val="1000"/>
              </a:spcBef>
              <a:spcAft>
                <a:spcPts val="0"/>
              </a:spcAft>
              <a:buSzPts val="1665"/>
              <a:buChar char="•"/>
            </a:pPr>
            <a:r>
              <a:rPr lang="es-ES" sz="1665"/>
              <a:t>1.- el conocimiento no está acabado.</a:t>
            </a:r>
            <a:endParaRPr sz="1665"/>
          </a:p>
          <a:p>
            <a:pPr marL="342900" lvl="0" indent="-342900" algn="l" rtl="0">
              <a:lnSpc>
                <a:spcPct val="80000"/>
              </a:lnSpc>
              <a:spcBef>
                <a:spcPts val="1000"/>
              </a:spcBef>
              <a:spcAft>
                <a:spcPts val="0"/>
              </a:spcAft>
              <a:buSzPts val="1665"/>
              <a:buChar char="•"/>
            </a:pPr>
            <a:r>
              <a:rPr lang="es-ES" sz="1665"/>
              <a:t>2.- no hay una única forma de transmisión del conocimiento.</a:t>
            </a:r>
            <a:endParaRPr sz="1665"/>
          </a:p>
          <a:p>
            <a:pPr marL="342900" lvl="0" indent="-342900" algn="l" rtl="0">
              <a:lnSpc>
                <a:spcPct val="80000"/>
              </a:lnSpc>
              <a:spcBef>
                <a:spcPts val="1000"/>
              </a:spcBef>
              <a:spcAft>
                <a:spcPts val="0"/>
              </a:spcAft>
              <a:buSzPts val="1665"/>
              <a:buChar char="•"/>
            </a:pPr>
            <a:r>
              <a:rPr lang="es-ES" sz="1665"/>
              <a:t>3.- no hay una única manera de que el conocimiento sea comprendido por el estudiante.</a:t>
            </a:r>
            <a:endParaRPr sz="1665"/>
          </a:p>
          <a:p>
            <a:pPr marL="342900" lvl="0" indent="-342900" algn="l" rtl="0">
              <a:lnSpc>
                <a:spcPct val="80000"/>
              </a:lnSpc>
              <a:spcBef>
                <a:spcPts val="1000"/>
              </a:spcBef>
              <a:spcAft>
                <a:spcPts val="0"/>
              </a:spcAft>
              <a:buSzPts val="1665"/>
              <a:buChar char="•"/>
            </a:pPr>
            <a:r>
              <a:rPr lang="es-ES" sz="1665"/>
              <a:t>4.- el modo de acceder al conocimiento no es único.</a:t>
            </a:r>
            <a:endParaRPr sz="1665"/>
          </a:p>
          <a:p>
            <a:pPr marL="342900" lvl="0" indent="-237172" algn="l" rtl="0">
              <a:lnSpc>
                <a:spcPct val="80000"/>
              </a:lnSpc>
              <a:spcBef>
                <a:spcPts val="1000"/>
              </a:spcBef>
              <a:spcAft>
                <a:spcPts val="0"/>
              </a:spcAft>
              <a:buSzPts val="1665"/>
              <a:buNone/>
            </a:pPr>
            <a:endParaRPr sz="1665"/>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body" idx="1"/>
          </p:nvPr>
        </p:nvSpPr>
        <p:spPr>
          <a:xfrm>
            <a:off x="2589212" y="976185"/>
            <a:ext cx="8915400" cy="49350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800"/>
              <a:buChar char="•"/>
            </a:pPr>
            <a:r>
              <a:rPr lang="es-ES" b="1"/>
              <a:t>Si se toma en cuenta lo que se hace generalmente, para el trabajo en clase ¿Qué cambios  deben  hacerse para generar un proyecto interdisciplinario?</a:t>
            </a:r>
            <a:endParaRPr/>
          </a:p>
          <a:p>
            <a:pPr marL="342900" lvl="0" indent="-342900" algn="l" rtl="0">
              <a:lnSpc>
                <a:spcPct val="90000"/>
              </a:lnSpc>
              <a:spcBef>
                <a:spcPts val="1000"/>
              </a:spcBef>
              <a:spcAft>
                <a:spcPts val="0"/>
              </a:spcAft>
              <a:buSzPts val="1800"/>
              <a:buChar char="•"/>
            </a:pPr>
            <a:r>
              <a:rPr lang="es-ES"/>
              <a:t>Maestro como primer investigador.</a:t>
            </a:r>
            <a:endParaRPr/>
          </a:p>
          <a:p>
            <a:pPr marL="342900" lvl="0" indent="-342900" algn="l" rtl="0">
              <a:lnSpc>
                <a:spcPct val="90000"/>
              </a:lnSpc>
              <a:spcBef>
                <a:spcPts val="1000"/>
              </a:spcBef>
              <a:spcAft>
                <a:spcPts val="0"/>
              </a:spcAft>
              <a:buSzPts val="1800"/>
              <a:buChar char="•"/>
            </a:pPr>
            <a:r>
              <a:rPr lang="es-ES"/>
              <a:t>Definir preguntas a partir de conocimientos previos.</a:t>
            </a:r>
            <a:endParaRPr/>
          </a:p>
          <a:p>
            <a:pPr marL="342900" lvl="0" indent="-342900" algn="l" rtl="0">
              <a:lnSpc>
                <a:spcPct val="90000"/>
              </a:lnSpc>
              <a:spcBef>
                <a:spcPts val="1000"/>
              </a:spcBef>
              <a:spcAft>
                <a:spcPts val="0"/>
              </a:spcAft>
              <a:buSzPts val="1800"/>
              <a:buChar char="•"/>
            </a:pPr>
            <a:r>
              <a:rPr lang="es-ES"/>
              <a:t>Postura del maestro como primer observador.</a:t>
            </a:r>
            <a:endParaRPr/>
          </a:p>
          <a:p>
            <a:pPr marL="342900" lvl="0" indent="-342900" algn="l" rtl="0">
              <a:lnSpc>
                <a:spcPct val="90000"/>
              </a:lnSpc>
              <a:spcBef>
                <a:spcPts val="1000"/>
              </a:spcBef>
              <a:spcAft>
                <a:spcPts val="0"/>
              </a:spcAft>
              <a:buSzPts val="1800"/>
              <a:buChar char="•"/>
            </a:pPr>
            <a:r>
              <a:rPr lang="es-ES"/>
              <a:t>Establecer conexiones con la misma asignatura y con las otras que participan en el proyecto.</a:t>
            </a:r>
            <a:endParaRPr/>
          </a:p>
          <a:p>
            <a:pPr marL="0" lvl="0" indent="0" algn="l" rtl="0">
              <a:lnSpc>
                <a:spcPct val="90000"/>
              </a:lnSpc>
              <a:spcBef>
                <a:spcPts val="1000"/>
              </a:spcBef>
              <a:spcAft>
                <a:spcPts val="0"/>
              </a:spcAft>
              <a:buSzPts val="1800"/>
              <a:buNone/>
            </a:pPr>
            <a:endParaRPr/>
          </a:p>
          <a:p>
            <a:pPr marL="342900" lvl="0" indent="-342900" algn="l" rtl="0">
              <a:lnSpc>
                <a:spcPct val="90000"/>
              </a:lnSpc>
              <a:spcBef>
                <a:spcPts val="1000"/>
              </a:spcBef>
              <a:spcAft>
                <a:spcPts val="0"/>
              </a:spcAft>
              <a:buSzPts val="1800"/>
              <a:buChar char="•"/>
            </a:pPr>
            <a:r>
              <a:rPr lang="es-ES" b="1"/>
              <a:t>¿Cómo beneficia al aprendizaje el trabajo interdisciplinario?</a:t>
            </a:r>
            <a:endParaRPr/>
          </a:p>
          <a:p>
            <a:pPr marL="342900" lvl="0" indent="-342900" algn="l" rtl="0">
              <a:lnSpc>
                <a:spcPct val="90000"/>
              </a:lnSpc>
              <a:spcBef>
                <a:spcPts val="1000"/>
              </a:spcBef>
              <a:spcAft>
                <a:spcPts val="0"/>
              </a:spcAft>
              <a:buSzPts val="1800"/>
              <a:buChar char="•"/>
            </a:pPr>
            <a:r>
              <a:rPr lang="es-ES"/>
              <a:t>El maestro no lo es sólo de asignatura, sino formación y de vida. No solo evaluamos nuestra asignatura, sino también la forma en que los alumnos colaboran con otros, conocen su mundo, confrontan su realidad, se conocen a sí mismos, y adquieren valores, etc. El proyecto nos ayuda a reconocernos no solo como maestros de asignatura, sino como modelo, guía y mediador de este proceso.</a:t>
            </a:r>
            <a:endParaRPr/>
          </a:p>
          <a:p>
            <a:pPr marL="342900" lvl="0" indent="-228600" algn="l" rtl="0">
              <a:lnSpc>
                <a:spcPct val="90000"/>
              </a:lnSpc>
              <a:spcBef>
                <a:spcPts val="1000"/>
              </a:spcBef>
              <a:spcAft>
                <a:spcPts val="0"/>
              </a:spcAft>
              <a:buSzPts val="1800"/>
              <a:buNone/>
            </a:pPr>
            <a:endParaRPr/>
          </a:p>
          <a:p>
            <a:pPr marL="342900" lvl="0" indent="-228600" algn="l" rtl="0">
              <a:lnSpc>
                <a:spcPct val="90000"/>
              </a:lnSpc>
              <a:spcBef>
                <a:spcPts val="100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b="1" i="1"/>
              <a:t> El desarrollo profesional y la formación docente</a:t>
            </a:r>
            <a:endParaRPr/>
          </a:p>
        </p:txBody>
      </p:sp>
      <p:sp>
        <p:nvSpPr>
          <p:cNvPr id="273" name="Google Shape;273;p36"/>
          <p:cNvSpPr txBox="1">
            <a:spLocks noGrp="1"/>
          </p:cNvSpPr>
          <p:nvPr>
            <p:ph type="body" idx="1"/>
          </p:nvPr>
        </p:nvSpPr>
        <p:spPr>
          <a:xfrm>
            <a:off x="2624288" y="2034745"/>
            <a:ext cx="8915400" cy="4341341"/>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530"/>
              <a:buChar char="•"/>
            </a:pPr>
            <a:r>
              <a:rPr lang="es-ES" sz="1530" b="1"/>
              <a:t>¿Qué implicaciones tiene, dentro del esquema de formación docente, el trabajo orientado hacia la interdisciplinariedad? </a:t>
            </a:r>
            <a:endParaRPr sz="1530"/>
          </a:p>
          <a:p>
            <a:pPr marL="342900" lvl="0" indent="-342900" algn="l" rtl="0">
              <a:lnSpc>
                <a:spcPct val="80000"/>
              </a:lnSpc>
              <a:spcBef>
                <a:spcPts val="1000"/>
              </a:spcBef>
              <a:spcAft>
                <a:spcPts val="0"/>
              </a:spcAft>
              <a:buSzPts val="1530"/>
              <a:buChar char="•"/>
            </a:pPr>
            <a:r>
              <a:rPr lang="es-ES" sz="1530"/>
              <a:t>Enriquecer la esencia del docente y su asignatura.</a:t>
            </a:r>
            <a:endParaRPr sz="1530"/>
          </a:p>
          <a:p>
            <a:pPr marL="342900" lvl="0" indent="-342900" algn="l" rtl="0">
              <a:lnSpc>
                <a:spcPct val="80000"/>
              </a:lnSpc>
              <a:spcBef>
                <a:spcPts val="1000"/>
              </a:spcBef>
              <a:spcAft>
                <a:spcPts val="0"/>
              </a:spcAft>
              <a:buSzPts val="1530"/>
              <a:buChar char="•"/>
            </a:pPr>
            <a:r>
              <a:rPr lang="es-ES" sz="1530"/>
              <a:t>Obtener retos personales y profesionales</a:t>
            </a:r>
            <a:endParaRPr sz="1530"/>
          </a:p>
          <a:p>
            <a:pPr marL="342900" lvl="0" indent="-342900" algn="l" rtl="0">
              <a:lnSpc>
                <a:spcPct val="80000"/>
              </a:lnSpc>
              <a:spcBef>
                <a:spcPts val="1000"/>
              </a:spcBef>
              <a:spcAft>
                <a:spcPts val="0"/>
              </a:spcAft>
              <a:buSzPts val="1530"/>
              <a:buChar char="•"/>
            </a:pPr>
            <a:r>
              <a:rPr lang="es-ES" sz="1530"/>
              <a:t>Reconocer habilidades de los alumnos y de  el mismo.</a:t>
            </a:r>
            <a:endParaRPr sz="1530"/>
          </a:p>
          <a:p>
            <a:pPr marL="342900" lvl="0" indent="-342900" algn="l" rtl="0">
              <a:lnSpc>
                <a:spcPct val="80000"/>
              </a:lnSpc>
              <a:spcBef>
                <a:spcPts val="1000"/>
              </a:spcBef>
              <a:spcAft>
                <a:spcPts val="0"/>
              </a:spcAft>
              <a:buSzPts val="1530"/>
              <a:buChar char="•"/>
            </a:pPr>
            <a:r>
              <a:rPr lang="es-ES" sz="1530"/>
              <a:t>Promover una motivación intrínseca en el alumno</a:t>
            </a:r>
            <a:endParaRPr sz="1530"/>
          </a:p>
          <a:p>
            <a:pPr marL="342900" lvl="0" indent="-342900" algn="l" rtl="0">
              <a:lnSpc>
                <a:spcPct val="80000"/>
              </a:lnSpc>
              <a:spcBef>
                <a:spcPts val="1000"/>
              </a:spcBef>
              <a:spcAft>
                <a:spcPts val="0"/>
              </a:spcAft>
              <a:buSzPts val="1530"/>
              <a:buChar char="•"/>
            </a:pPr>
            <a:r>
              <a:rPr lang="es-ES" sz="1530"/>
              <a:t>Oportunidades de desarrollar el pensamiento crítico, la toma de decisiones, resolución de problemas.</a:t>
            </a:r>
            <a:endParaRPr sz="1530"/>
          </a:p>
          <a:p>
            <a:pPr marL="0" lvl="0" indent="0" algn="l" rtl="0">
              <a:lnSpc>
                <a:spcPct val="80000"/>
              </a:lnSpc>
              <a:spcBef>
                <a:spcPts val="1000"/>
              </a:spcBef>
              <a:spcAft>
                <a:spcPts val="0"/>
              </a:spcAft>
              <a:buSzPts val="1530"/>
              <a:buNone/>
            </a:pPr>
            <a:endParaRPr sz="1530"/>
          </a:p>
          <a:p>
            <a:pPr marL="342900" lvl="0" indent="-342900" algn="l" rtl="0">
              <a:lnSpc>
                <a:spcPct val="80000"/>
              </a:lnSpc>
              <a:spcBef>
                <a:spcPts val="1000"/>
              </a:spcBef>
              <a:spcAft>
                <a:spcPts val="0"/>
              </a:spcAft>
              <a:buSzPts val="1530"/>
              <a:buChar char="•"/>
            </a:pPr>
            <a:r>
              <a:rPr lang="es-ES" sz="1530" b="1"/>
              <a:t>¿Qué dimensiones deben tenerse en cuenta para proyectos interdisciplinarios?</a:t>
            </a:r>
            <a:endParaRPr sz="1530"/>
          </a:p>
          <a:p>
            <a:pPr marL="342900" lvl="0" indent="-342900" algn="l" rtl="0">
              <a:lnSpc>
                <a:spcPct val="80000"/>
              </a:lnSpc>
              <a:spcBef>
                <a:spcPts val="1000"/>
              </a:spcBef>
              <a:spcAft>
                <a:spcPts val="0"/>
              </a:spcAft>
              <a:buSzPts val="1530"/>
              <a:buChar char="•"/>
            </a:pPr>
            <a:r>
              <a:rPr lang="es-ES" sz="1530"/>
              <a:t>Claridad en los objetivos, reflexión de ampliar el conocimiento. Participar con otras asignaturas. Generar líneas de acción que fortalezcan el proceso de enseñanza aprendizaje,</a:t>
            </a:r>
            <a:endParaRPr sz="1530"/>
          </a:p>
          <a:p>
            <a:pPr marL="342900" lvl="0" indent="-342900" algn="l" rtl="0">
              <a:lnSpc>
                <a:spcPct val="80000"/>
              </a:lnSpc>
              <a:spcBef>
                <a:spcPts val="1000"/>
              </a:spcBef>
              <a:spcAft>
                <a:spcPts val="0"/>
              </a:spcAft>
              <a:buSzPts val="1530"/>
              <a:buChar char="•"/>
            </a:pPr>
            <a:r>
              <a:rPr lang="es-ES" sz="1530"/>
              <a:t>Crear modelos de investigación.</a:t>
            </a:r>
            <a:endParaRPr sz="1530"/>
          </a:p>
          <a:p>
            <a:pPr marL="342900" lvl="0" indent="-342900" algn="l" rtl="0">
              <a:lnSpc>
                <a:spcPct val="80000"/>
              </a:lnSpc>
              <a:spcBef>
                <a:spcPts val="1000"/>
              </a:spcBef>
              <a:spcAft>
                <a:spcPts val="0"/>
              </a:spcAft>
              <a:buSzPts val="1530"/>
              <a:buChar char="•"/>
            </a:pPr>
            <a:r>
              <a:rPr lang="es-ES" sz="1530"/>
              <a:t>Tener la idea que no somos maestros de asignatura, somos maestros de vida, refinar la comprensión a través de los aprendizajes significativos.</a:t>
            </a:r>
            <a:endParaRPr sz="153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sp>
        <p:nvSpPr>
          <p:cNvPr id="279" name="Google Shape;279;p37"/>
          <p:cNvSpPr/>
          <p:nvPr/>
        </p:nvSpPr>
        <p:spPr>
          <a:xfrm>
            <a:off x="3535796" y="1188202"/>
            <a:ext cx="5486400" cy="1198562"/>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s-ES" sz="2800" b="0" i="0" u="none" strike="noStrike" cap="none">
                <a:solidFill>
                  <a:schemeClr val="dk1"/>
                </a:solidFill>
                <a:latin typeface="Calibri"/>
                <a:ea typeface="Calibri"/>
                <a:cs typeface="Calibri"/>
                <a:sym typeface="Calibri"/>
              </a:rPr>
              <a:t>         Saber hacer las preguntas correctas / Preguntas esenciales</a:t>
            </a:r>
            <a:endParaRPr sz="2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800"/>
              <a:buFont typeface="Century Gothic"/>
              <a:buNone/>
            </a:pPr>
            <a:endParaRPr sz="2800" b="0" i="0" u="none" strike="noStrike" cap="none">
              <a:solidFill>
                <a:schemeClr val="dk1"/>
              </a:solidFill>
              <a:latin typeface="Arial"/>
              <a:ea typeface="Arial"/>
              <a:cs typeface="Arial"/>
              <a:sym typeface="Arial"/>
            </a:endParaRPr>
          </a:p>
        </p:txBody>
      </p:sp>
      <p:cxnSp>
        <p:nvCxnSpPr>
          <p:cNvPr id="280" name="Google Shape;280;p37"/>
          <p:cNvCxnSpPr/>
          <p:nvPr/>
        </p:nvCxnSpPr>
        <p:spPr>
          <a:xfrm flipH="1">
            <a:off x="4298591" y="2748357"/>
            <a:ext cx="66674" cy="1329056"/>
          </a:xfrm>
          <a:prstGeom prst="straightConnector1">
            <a:avLst/>
          </a:prstGeom>
          <a:noFill/>
          <a:ln w="9525" cap="rnd" cmpd="sng">
            <a:solidFill>
              <a:srgbClr val="9D2D0F"/>
            </a:solidFill>
            <a:prstDash val="solid"/>
            <a:round/>
            <a:headEnd type="none" w="sm" len="sm"/>
            <a:tailEnd type="none" w="sm" len="sm"/>
          </a:ln>
        </p:spPr>
      </p:cxnSp>
      <p:cxnSp>
        <p:nvCxnSpPr>
          <p:cNvPr id="281" name="Google Shape;281;p37"/>
          <p:cNvCxnSpPr/>
          <p:nvPr/>
        </p:nvCxnSpPr>
        <p:spPr>
          <a:xfrm>
            <a:off x="5920220" y="2952499"/>
            <a:ext cx="35737" cy="886690"/>
          </a:xfrm>
          <a:prstGeom prst="straightConnector1">
            <a:avLst/>
          </a:prstGeom>
          <a:noFill/>
          <a:ln w="9525" cap="rnd" cmpd="sng">
            <a:solidFill>
              <a:srgbClr val="9D2D0F"/>
            </a:solidFill>
            <a:prstDash val="solid"/>
            <a:round/>
            <a:headEnd type="none" w="sm" len="sm"/>
            <a:tailEnd type="none" w="sm" len="sm"/>
          </a:ln>
        </p:spPr>
      </p:cxnSp>
      <p:cxnSp>
        <p:nvCxnSpPr>
          <p:cNvPr id="282" name="Google Shape;282;p37"/>
          <p:cNvCxnSpPr/>
          <p:nvPr/>
        </p:nvCxnSpPr>
        <p:spPr>
          <a:xfrm flipH="1">
            <a:off x="2745564" y="2714106"/>
            <a:ext cx="790232" cy="1125083"/>
          </a:xfrm>
          <a:prstGeom prst="straightConnector1">
            <a:avLst/>
          </a:prstGeom>
          <a:noFill/>
          <a:ln w="9525" cap="rnd" cmpd="sng">
            <a:solidFill>
              <a:srgbClr val="9D2D0F"/>
            </a:solidFill>
            <a:prstDash val="solid"/>
            <a:round/>
            <a:headEnd type="none" w="sm" len="sm"/>
            <a:tailEnd type="none" w="sm" len="sm"/>
          </a:ln>
        </p:spPr>
      </p:cxnSp>
      <p:cxnSp>
        <p:nvCxnSpPr>
          <p:cNvPr id="283" name="Google Shape;283;p37"/>
          <p:cNvCxnSpPr/>
          <p:nvPr/>
        </p:nvCxnSpPr>
        <p:spPr>
          <a:xfrm>
            <a:off x="7353410" y="2890884"/>
            <a:ext cx="133350" cy="771525"/>
          </a:xfrm>
          <a:prstGeom prst="straightConnector1">
            <a:avLst/>
          </a:prstGeom>
          <a:noFill/>
          <a:ln w="9525" cap="rnd" cmpd="sng">
            <a:solidFill>
              <a:srgbClr val="9D2D0F"/>
            </a:solidFill>
            <a:prstDash val="solid"/>
            <a:round/>
            <a:headEnd type="none" w="sm" len="sm"/>
            <a:tailEnd type="none" w="sm" len="sm"/>
          </a:ln>
        </p:spPr>
      </p:cxnSp>
      <p:cxnSp>
        <p:nvCxnSpPr>
          <p:cNvPr id="284" name="Google Shape;284;p37"/>
          <p:cNvCxnSpPr/>
          <p:nvPr/>
        </p:nvCxnSpPr>
        <p:spPr>
          <a:xfrm>
            <a:off x="8258517" y="2802470"/>
            <a:ext cx="409575" cy="752475"/>
          </a:xfrm>
          <a:prstGeom prst="straightConnector1">
            <a:avLst/>
          </a:prstGeom>
          <a:noFill/>
          <a:ln w="9525" cap="rnd" cmpd="sng">
            <a:solidFill>
              <a:srgbClr val="9D2D0F"/>
            </a:solidFill>
            <a:prstDash val="solid"/>
            <a:round/>
            <a:headEnd type="none" w="sm" len="sm"/>
            <a:tailEnd type="none" w="sm" len="sm"/>
          </a:ln>
        </p:spPr>
      </p:cxnSp>
      <p:cxnSp>
        <p:nvCxnSpPr>
          <p:cNvPr id="285" name="Google Shape;285;p37"/>
          <p:cNvCxnSpPr/>
          <p:nvPr/>
        </p:nvCxnSpPr>
        <p:spPr>
          <a:xfrm>
            <a:off x="9249208" y="2300185"/>
            <a:ext cx="676275" cy="666750"/>
          </a:xfrm>
          <a:prstGeom prst="straightConnector1">
            <a:avLst/>
          </a:prstGeom>
          <a:noFill/>
          <a:ln w="9525" cap="rnd" cmpd="sng">
            <a:solidFill>
              <a:srgbClr val="9D2D0F"/>
            </a:solidFill>
            <a:prstDash val="solid"/>
            <a:round/>
            <a:headEnd type="none" w="sm" len="sm"/>
            <a:tailEnd type="none" w="sm" len="sm"/>
          </a:ln>
        </p:spPr>
      </p:cxnSp>
      <p:sp>
        <p:nvSpPr>
          <p:cNvPr id="286" name="Google Shape;286;p37"/>
          <p:cNvSpPr/>
          <p:nvPr/>
        </p:nvSpPr>
        <p:spPr>
          <a:xfrm>
            <a:off x="2010208" y="4057029"/>
            <a:ext cx="933450" cy="866775"/>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Cuestionar metas y </a:t>
            </a:r>
            <a:r>
              <a:rPr lang="es-ES" sz="1100" b="1" i="0" u="none" strike="noStrike" cap="none">
                <a:solidFill>
                  <a:schemeClr val="dk1"/>
                </a:solidFill>
                <a:latin typeface="Calibri"/>
                <a:ea typeface="Calibri"/>
                <a:cs typeface="Calibri"/>
                <a:sym typeface="Calibri"/>
              </a:rPr>
              <a:t>propósitos </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287" name="Google Shape;287;p37"/>
          <p:cNvSpPr/>
          <p:nvPr/>
        </p:nvSpPr>
        <p:spPr>
          <a:xfrm>
            <a:off x="5385194" y="4057029"/>
            <a:ext cx="981075" cy="590550"/>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Cuestionar las preguntas</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288" name="Google Shape;288;p37"/>
          <p:cNvSpPr/>
          <p:nvPr/>
        </p:nvSpPr>
        <p:spPr>
          <a:xfrm>
            <a:off x="7033698" y="3801861"/>
            <a:ext cx="981075" cy="876300"/>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Cuestionar la información, los datos y la experiencia</a:t>
            </a:r>
            <a:endParaRPr sz="1800" b="0" i="0" u="none" strike="noStrike" cap="none">
              <a:solidFill>
                <a:schemeClr val="dk1"/>
              </a:solidFill>
              <a:latin typeface="Arial"/>
              <a:ea typeface="Arial"/>
              <a:cs typeface="Arial"/>
              <a:sym typeface="Arial"/>
            </a:endParaRPr>
          </a:p>
        </p:txBody>
      </p:sp>
      <p:sp>
        <p:nvSpPr>
          <p:cNvPr id="289" name="Google Shape;289;p37"/>
          <p:cNvSpPr/>
          <p:nvPr/>
        </p:nvSpPr>
        <p:spPr>
          <a:xfrm>
            <a:off x="8319842" y="3671266"/>
            <a:ext cx="981075" cy="771525"/>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Cuestionar inferencias y conclusiones</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290" name="Google Shape;290;p37"/>
          <p:cNvSpPr/>
          <p:nvPr/>
        </p:nvSpPr>
        <p:spPr>
          <a:xfrm>
            <a:off x="9834306" y="3218300"/>
            <a:ext cx="1416531" cy="1069440"/>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s-ES" sz="1000" b="0" i="0" u="none" strike="noStrike" cap="none">
                <a:solidFill>
                  <a:schemeClr val="dk1"/>
                </a:solidFill>
                <a:latin typeface="Calibri"/>
                <a:ea typeface="Calibri"/>
                <a:cs typeface="Calibri"/>
                <a:sym typeface="Calibri"/>
              </a:rPr>
              <a:t>Cuestionar conceptos e ideas, suposiciones, implicaciones y consecuencias </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291" name="Google Shape;291;p37"/>
          <p:cNvSpPr/>
          <p:nvPr/>
        </p:nvSpPr>
        <p:spPr>
          <a:xfrm>
            <a:off x="3436560" y="4197886"/>
            <a:ext cx="1409699" cy="957794"/>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Cuestionar puntos de vista y perspectivas </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292" name="Google Shape;292;p37"/>
          <p:cNvSpPr/>
          <p:nvPr/>
        </p:nvSpPr>
        <p:spPr>
          <a:xfrm>
            <a:off x="3491346" y="2028306"/>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93" name="Google Shape;293;p37"/>
          <p:cNvSpPr/>
          <p:nvPr/>
        </p:nvSpPr>
        <p:spPr>
          <a:xfrm>
            <a:off x="3491346" y="2485506"/>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sp>
        <p:nvSpPr>
          <p:cNvPr id="299" name="Google Shape;299;p3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1800"/>
              <a:buNone/>
            </a:pPr>
            <a:endParaRPr/>
          </a:p>
        </p:txBody>
      </p:sp>
      <p:sp>
        <p:nvSpPr>
          <p:cNvPr id="300" name="Google Shape;300;p38"/>
          <p:cNvSpPr/>
          <p:nvPr/>
        </p:nvSpPr>
        <p:spPr>
          <a:xfrm>
            <a:off x="6266656" y="3267075"/>
            <a:ext cx="1657350" cy="1409700"/>
          </a:xfrm>
          <a:prstGeom prst="ellipse">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ESTRUCTURAS UNIVERSALES DE PENSAMIENTO</a:t>
            </a:r>
            <a:endParaRPr sz="1800" b="0" i="0" u="none" strike="noStrike" cap="none">
              <a:solidFill>
                <a:schemeClr val="dk1"/>
              </a:solidFill>
              <a:latin typeface="Arial"/>
              <a:ea typeface="Arial"/>
              <a:cs typeface="Arial"/>
              <a:sym typeface="Arial"/>
            </a:endParaRPr>
          </a:p>
        </p:txBody>
      </p:sp>
      <p:cxnSp>
        <p:nvCxnSpPr>
          <p:cNvPr id="301" name="Google Shape;301;p38"/>
          <p:cNvCxnSpPr/>
          <p:nvPr/>
        </p:nvCxnSpPr>
        <p:spPr>
          <a:xfrm>
            <a:off x="8057356" y="3409589"/>
            <a:ext cx="619125" cy="0"/>
          </a:xfrm>
          <a:prstGeom prst="straightConnector1">
            <a:avLst/>
          </a:prstGeom>
          <a:noFill/>
          <a:ln w="9525" cap="rnd" cmpd="sng">
            <a:solidFill>
              <a:srgbClr val="9D2D0F"/>
            </a:solidFill>
            <a:prstDash val="solid"/>
            <a:round/>
            <a:headEnd type="none" w="sm" len="sm"/>
            <a:tailEnd type="triangle" w="med" len="med"/>
          </a:ln>
        </p:spPr>
      </p:cxnSp>
      <p:cxnSp>
        <p:nvCxnSpPr>
          <p:cNvPr id="302" name="Google Shape;302;p38"/>
          <p:cNvCxnSpPr/>
          <p:nvPr/>
        </p:nvCxnSpPr>
        <p:spPr>
          <a:xfrm>
            <a:off x="8057356" y="4109315"/>
            <a:ext cx="400050" cy="447675"/>
          </a:xfrm>
          <a:prstGeom prst="straightConnector1">
            <a:avLst/>
          </a:prstGeom>
          <a:noFill/>
          <a:ln w="9525" cap="rnd" cmpd="sng">
            <a:solidFill>
              <a:srgbClr val="9D2D0F"/>
            </a:solidFill>
            <a:prstDash val="solid"/>
            <a:round/>
            <a:headEnd type="none" w="sm" len="sm"/>
            <a:tailEnd type="triangle" w="med" len="med"/>
          </a:ln>
        </p:spPr>
      </p:cxnSp>
      <p:cxnSp>
        <p:nvCxnSpPr>
          <p:cNvPr id="303" name="Google Shape;303;p38"/>
          <p:cNvCxnSpPr/>
          <p:nvPr/>
        </p:nvCxnSpPr>
        <p:spPr>
          <a:xfrm rot="10800000">
            <a:off x="5147467" y="3011091"/>
            <a:ext cx="847725" cy="171450"/>
          </a:xfrm>
          <a:prstGeom prst="straightConnector1">
            <a:avLst/>
          </a:prstGeom>
          <a:noFill/>
          <a:ln w="9525" cap="rnd" cmpd="sng">
            <a:solidFill>
              <a:srgbClr val="9D2D0F"/>
            </a:solidFill>
            <a:prstDash val="solid"/>
            <a:round/>
            <a:headEnd type="none" w="sm" len="sm"/>
            <a:tailEnd type="triangle" w="med" len="med"/>
          </a:ln>
        </p:spPr>
      </p:cxnSp>
      <p:cxnSp>
        <p:nvCxnSpPr>
          <p:cNvPr id="304" name="Google Shape;304;p38"/>
          <p:cNvCxnSpPr/>
          <p:nvPr/>
        </p:nvCxnSpPr>
        <p:spPr>
          <a:xfrm rot="10800000">
            <a:off x="5218905" y="3973487"/>
            <a:ext cx="704850" cy="9525"/>
          </a:xfrm>
          <a:prstGeom prst="straightConnector1">
            <a:avLst/>
          </a:prstGeom>
          <a:noFill/>
          <a:ln w="9525" cap="rnd" cmpd="sng">
            <a:solidFill>
              <a:srgbClr val="9D2D0F"/>
            </a:solidFill>
            <a:prstDash val="solid"/>
            <a:round/>
            <a:headEnd type="none" w="sm" len="sm"/>
            <a:tailEnd type="triangle" w="med" len="med"/>
          </a:ln>
        </p:spPr>
      </p:cxnSp>
      <p:cxnSp>
        <p:nvCxnSpPr>
          <p:cNvPr id="305" name="Google Shape;305;p38"/>
          <p:cNvCxnSpPr/>
          <p:nvPr/>
        </p:nvCxnSpPr>
        <p:spPr>
          <a:xfrm flipH="1">
            <a:off x="5641589" y="4333153"/>
            <a:ext cx="523875" cy="352425"/>
          </a:xfrm>
          <a:prstGeom prst="straightConnector1">
            <a:avLst/>
          </a:prstGeom>
          <a:noFill/>
          <a:ln w="9525" cap="rnd" cmpd="sng">
            <a:solidFill>
              <a:srgbClr val="9D2D0F"/>
            </a:solidFill>
            <a:prstDash val="solid"/>
            <a:round/>
            <a:headEnd type="none" w="sm" len="sm"/>
            <a:tailEnd type="triangle" w="med" len="med"/>
          </a:ln>
        </p:spPr>
      </p:cxnSp>
      <p:cxnSp>
        <p:nvCxnSpPr>
          <p:cNvPr id="306" name="Google Shape;306;p38"/>
          <p:cNvCxnSpPr/>
          <p:nvPr/>
        </p:nvCxnSpPr>
        <p:spPr>
          <a:xfrm rot="10800000">
            <a:off x="6647936" y="2384598"/>
            <a:ext cx="265055" cy="549737"/>
          </a:xfrm>
          <a:prstGeom prst="straightConnector1">
            <a:avLst/>
          </a:prstGeom>
          <a:noFill/>
          <a:ln w="9525" cap="rnd" cmpd="sng">
            <a:solidFill>
              <a:srgbClr val="9D2D0F"/>
            </a:solidFill>
            <a:prstDash val="solid"/>
            <a:round/>
            <a:headEnd type="none" w="sm" len="sm"/>
            <a:tailEnd type="triangle" w="med" len="med"/>
          </a:ln>
        </p:spPr>
      </p:cxnSp>
      <p:cxnSp>
        <p:nvCxnSpPr>
          <p:cNvPr id="307" name="Google Shape;307;p38"/>
          <p:cNvCxnSpPr/>
          <p:nvPr/>
        </p:nvCxnSpPr>
        <p:spPr>
          <a:xfrm flipH="1">
            <a:off x="7120001" y="4831268"/>
            <a:ext cx="19050" cy="438150"/>
          </a:xfrm>
          <a:prstGeom prst="straightConnector1">
            <a:avLst/>
          </a:prstGeom>
          <a:noFill/>
          <a:ln w="9525" cap="rnd" cmpd="sng">
            <a:solidFill>
              <a:srgbClr val="9D2D0F"/>
            </a:solidFill>
            <a:prstDash val="solid"/>
            <a:round/>
            <a:headEnd type="none" w="sm" len="sm"/>
            <a:tailEnd type="triangle" w="med" len="med"/>
          </a:ln>
        </p:spPr>
      </p:cxnSp>
      <p:cxnSp>
        <p:nvCxnSpPr>
          <p:cNvPr id="308" name="Google Shape;308;p38"/>
          <p:cNvCxnSpPr/>
          <p:nvPr/>
        </p:nvCxnSpPr>
        <p:spPr>
          <a:xfrm rot="10800000" flipH="1">
            <a:off x="7647888" y="2643829"/>
            <a:ext cx="685800" cy="361950"/>
          </a:xfrm>
          <a:prstGeom prst="straightConnector1">
            <a:avLst/>
          </a:prstGeom>
          <a:noFill/>
          <a:ln w="9525" cap="rnd" cmpd="sng">
            <a:solidFill>
              <a:srgbClr val="9D2D0F"/>
            </a:solidFill>
            <a:prstDash val="solid"/>
            <a:round/>
            <a:headEnd type="none" w="sm" len="sm"/>
            <a:tailEnd type="triangle" w="med" len="med"/>
          </a:ln>
        </p:spPr>
      </p:cxnSp>
      <p:sp>
        <p:nvSpPr>
          <p:cNvPr id="309" name="Google Shape;309;p38"/>
          <p:cNvSpPr/>
          <p:nvPr/>
        </p:nvSpPr>
        <p:spPr>
          <a:xfrm>
            <a:off x="8678991" y="1796500"/>
            <a:ext cx="1438275" cy="723900"/>
          </a:xfrm>
          <a:prstGeom prst="rect">
            <a:avLst/>
          </a:prstGeom>
          <a:solidFill>
            <a:srgbClr val="FFFFFF"/>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1.CUANDO PENSAMOS, tenemos un propósito</a:t>
            </a:r>
            <a:endParaRPr sz="1800" b="0" i="0" u="none" strike="noStrike" cap="none">
              <a:solidFill>
                <a:schemeClr val="dk1"/>
              </a:solidFill>
              <a:latin typeface="Arial"/>
              <a:ea typeface="Arial"/>
              <a:cs typeface="Arial"/>
              <a:sym typeface="Arial"/>
            </a:endParaRPr>
          </a:p>
        </p:txBody>
      </p:sp>
      <p:sp>
        <p:nvSpPr>
          <p:cNvPr id="310" name="Google Shape;310;p38"/>
          <p:cNvSpPr/>
          <p:nvPr/>
        </p:nvSpPr>
        <p:spPr>
          <a:xfrm>
            <a:off x="8841805" y="2996650"/>
            <a:ext cx="1581150" cy="742950"/>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2.dentro de un punto de vista</a:t>
            </a:r>
            <a:endParaRPr sz="1800" b="0" i="0" u="none" strike="noStrike" cap="none">
              <a:solidFill>
                <a:schemeClr val="dk1"/>
              </a:solidFill>
              <a:latin typeface="Arial"/>
              <a:ea typeface="Arial"/>
              <a:cs typeface="Arial"/>
              <a:sym typeface="Arial"/>
            </a:endParaRPr>
          </a:p>
        </p:txBody>
      </p:sp>
      <p:sp>
        <p:nvSpPr>
          <p:cNvPr id="311" name="Google Shape;311;p38"/>
          <p:cNvSpPr/>
          <p:nvPr/>
        </p:nvSpPr>
        <p:spPr>
          <a:xfrm>
            <a:off x="8742759" y="4439648"/>
            <a:ext cx="1409700" cy="771525"/>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3.basado en suposiciones</a:t>
            </a:r>
            <a:endParaRPr sz="1800" b="0" i="0" u="none" strike="noStrike" cap="none">
              <a:solidFill>
                <a:schemeClr val="dk1"/>
              </a:solidFill>
              <a:latin typeface="Arial"/>
              <a:ea typeface="Arial"/>
              <a:cs typeface="Arial"/>
              <a:sym typeface="Arial"/>
            </a:endParaRPr>
          </a:p>
        </p:txBody>
      </p:sp>
      <p:sp>
        <p:nvSpPr>
          <p:cNvPr id="312" name="Google Shape;312;p38"/>
          <p:cNvSpPr/>
          <p:nvPr/>
        </p:nvSpPr>
        <p:spPr>
          <a:xfrm>
            <a:off x="5923755" y="1200869"/>
            <a:ext cx="1457325" cy="828675"/>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8.al intentar contestar una pregunta o resolver un problema</a:t>
            </a:r>
            <a:endParaRPr sz="1800" b="0" i="0" u="none" strike="noStrike" cap="none">
              <a:solidFill>
                <a:schemeClr val="dk1"/>
              </a:solidFill>
              <a:latin typeface="Arial"/>
              <a:ea typeface="Arial"/>
              <a:cs typeface="Arial"/>
              <a:sym typeface="Arial"/>
            </a:endParaRPr>
          </a:p>
        </p:txBody>
      </p:sp>
      <p:sp>
        <p:nvSpPr>
          <p:cNvPr id="313" name="Google Shape;313;p38"/>
          <p:cNvSpPr/>
          <p:nvPr/>
        </p:nvSpPr>
        <p:spPr>
          <a:xfrm>
            <a:off x="266700" y="5592445"/>
            <a:ext cx="45085" cy="45085"/>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4" name="Google Shape;314;p38"/>
          <p:cNvSpPr/>
          <p:nvPr/>
        </p:nvSpPr>
        <p:spPr>
          <a:xfrm>
            <a:off x="3562350" y="2359849"/>
            <a:ext cx="1295400" cy="657225"/>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7.basados en conceptos y teorías</a:t>
            </a:r>
            <a:endParaRPr sz="1800" b="0" i="0" u="none" strike="noStrike" cap="none">
              <a:solidFill>
                <a:schemeClr val="dk1"/>
              </a:solidFill>
              <a:latin typeface="Arial"/>
              <a:ea typeface="Arial"/>
              <a:cs typeface="Arial"/>
              <a:sym typeface="Arial"/>
            </a:endParaRPr>
          </a:p>
        </p:txBody>
      </p:sp>
      <p:sp>
        <p:nvSpPr>
          <p:cNvPr id="315" name="Google Shape;315;p38"/>
          <p:cNvSpPr/>
          <p:nvPr/>
        </p:nvSpPr>
        <p:spPr>
          <a:xfrm>
            <a:off x="3546454" y="3593566"/>
            <a:ext cx="1276350" cy="733425"/>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6.para hacer inferencias y emitir juicios</a:t>
            </a:r>
            <a:endParaRPr sz="1800" b="0" i="0" u="none" strike="noStrike" cap="none">
              <a:solidFill>
                <a:schemeClr val="dk1"/>
              </a:solidFill>
              <a:latin typeface="Arial"/>
              <a:ea typeface="Arial"/>
              <a:cs typeface="Arial"/>
              <a:sym typeface="Arial"/>
            </a:endParaRPr>
          </a:p>
        </p:txBody>
      </p:sp>
      <p:sp>
        <p:nvSpPr>
          <p:cNvPr id="316" name="Google Shape;316;p38"/>
          <p:cNvSpPr/>
          <p:nvPr/>
        </p:nvSpPr>
        <p:spPr>
          <a:xfrm>
            <a:off x="4332286" y="4750854"/>
            <a:ext cx="1219200" cy="857250"/>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5.Usamos datos, hechos y experiencias</a:t>
            </a:r>
            <a:endParaRPr sz="1800" b="0" i="0" u="none" strike="noStrike" cap="none">
              <a:solidFill>
                <a:schemeClr val="dk1"/>
              </a:solidFill>
              <a:latin typeface="Arial"/>
              <a:ea typeface="Arial"/>
              <a:cs typeface="Arial"/>
              <a:sym typeface="Arial"/>
            </a:endParaRPr>
          </a:p>
        </p:txBody>
      </p:sp>
      <p:sp>
        <p:nvSpPr>
          <p:cNvPr id="317" name="Google Shape;317;p38"/>
          <p:cNvSpPr/>
          <p:nvPr/>
        </p:nvSpPr>
        <p:spPr>
          <a:xfrm>
            <a:off x="6479273" y="5377582"/>
            <a:ext cx="1238250" cy="800100"/>
          </a:xfrm>
          <a:prstGeom prst="rect">
            <a:avLst/>
          </a:prstGeom>
          <a:solidFill>
            <a:srgbClr val="FFFFFF"/>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4.que llevan a implicaciones y consecuencias</a:t>
            </a:r>
            <a:endParaRPr sz="1800" b="0" i="0" u="none" strike="noStrike" cap="none">
              <a:solidFill>
                <a:schemeClr val="dk1"/>
              </a:solidFill>
              <a:latin typeface="Arial"/>
              <a:ea typeface="Arial"/>
              <a:cs typeface="Arial"/>
              <a:sym typeface="Arial"/>
            </a:endParaRPr>
          </a:p>
        </p:txBody>
      </p:sp>
      <p:sp>
        <p:nvSpPr>
          <p:cNvPr id="318" name="Google Shape;318;p38"/>
          <p:cNvSpPr/>
          <p:nvPr/>
        </p:nvSpPr>
        <p:spPr>
          <a:xfrm>
            <a:off x="0" y="0"/>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19" name="Google Shape;319;p38"/>
          <p:cNvSpPr/>
          <p:nvPr/>
        </p:nvSpPr>
        <p:spPr>
          <a:xfrm>
            <a:off x="0" y="457200"/>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txBox="1">
            <a:spLocks noGrp="1"/>
          </p:cNvSpPr>
          <p:nvPr>
            <p:ph type="title"/>
          </p:nvPr>
        </p:nvSpPr>
        <p:spPr>
          <a:xfrm>
            <a:off x="1581665" y="624110"/>
            <a:ext cx="8971005" cy="128089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3600"/>
              <a:buFont typeface="Century Gothic"/>
              <a:buNone/>
            </a:pPr>
            <a:r>
              <a:rPr lang="es-ES"/>
              <a:t>Proceso de indagación</a:t>
            </a:r>
            <a:endParaRPr/>
          </a:p>
        </p:txBody>
      </p:sp>
      <p:sp>
        <p:nvSpPr>
          <p:cNvPr id="325" name="Google Shape;325;p39"/>
          <p:cNvSpPr txBox="1">
            <a:spLocks noGrp="1"/>
          </p:cNvSpPr>
          <p:nvPr>
            <p:ph type="body" idx="1"/>
          </p:nvPr>
        </p:nvSpPr>
        <p:spPr>
          <a:xfrm>
            <a:off x="2589212" y="2133600"/>
            <a:ext cx="7049058" cy="377762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400"/>
              <a:buNone/>
            </a:pPr>
            <a:r>
              <a:rPr lang="es-ES" sz="1400"/>
              <a:t> siete actividades para saber que se está realizando indagación en el aula o el laboratorio</a:t>
            </a:r>
            <a:br>
              <a:rPr lang="es-ES" sz="1400"/>
            </a:br>
            <a:endParaRPr sz="1400"/>
          </a:p>
        </p:txBody>
      </p:sp>
      <p:sp>
        <p:nvSpPr>
          <p:cNvPr id="326" name="Google Shape;326;p39"/>
          <p:cNvSpPr/>
          <p:nvPr/>
        </p:nvSpPr>
        <p:spPr>
          <a:xfrm>
            <a:off x="536146" y="440722"/>
            <a:ext cx="1618735" cy="1606379"/>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1. Identificar y </a:t>
            </a:r>
            <a:r>
              <a:rPr lang="es-ES" sz="1200">
                <a:solidFill>
                  <a:schemeClr val="lt1"/>
                </a:solidFill>
                <a:latin typeface="Century Gothic"/>
                <a:ea typeface="Century Gothic"/>
                <a:cs typeface="Century Gothic"/>
                <a:sym typeface="Century Gothic"/>
              </a:rPr>
              <a:t>plantear preguntas que puedan ser respondidas mediante la </a:t>
            </a:r>
            <a:r>
              <a:rPr lang="es-ES" sz="1800">
                <a:solidFill>
                  <a:schemeClr val="lt1"/>
                </a:solidFill>
                <a:latin typeface="Century Gothic"/>
                <a:ea typeface="Century Gothic"/>
                <a:cs typeface="Century Gothic"/>
                <a:sym typeface="Century Gothic"/>
              </a:rPr>
              <a:t>indagación</a:t>
            </a:r>
            <a:endParaRPr/>
          </a:p>
        </p:txBody>
      </p:sp>
      <p:sp>
        <p:nvSpPr>
          <p:cNvPr id="327" name="Google Shape;327;p39"/>
          <p:cNvSpPr/>
          <p:nvPr/>
        </p:nvSpPr>
        <p:spPr>
          <a:xfrm>
            <a:off x="441068" y="4119348"/>
            <a:ext cx="1689100" cy="1377950"/>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2. Definir y </a:t>
            </a:r>
            <a:r>
              <a:rPr lang="es-ES" sz="1200">
                <a:solidFill>
                  <a:schemeClr val="lt1"/>
                </a:solidFill>
                <a:latin typeface="Century Gothic"/>
                <a:ea typeface="Century Gothic"/>
                <a:cs typeface="Century Gothic"/>
                <a:sym typeface="Century Gothic"/>
              </a:rPr>
              <a:t>analizar bien el problema a resolver e identificar sus aspectos </a:t>
            </a:r>
            <a:r>
              <a:rPr lang="es-ES" sz="1800">
                <a:solidFill>
                  <a:schemeClr val="lt1"/>
                </a:solidFill>
                <a:latin typeface="Century Gothic"/>
                <a:ea typeface="Century Gothic"/>
                <a:cs typeface="Century Gothic"/>
                <a:sym typeface="Century Gothic"/>
              </a:rPr>
              <a:t>relevantes</a:t>
            </a:r>
            <a:endParaRPr/>
          </a:p>
        </p:txBody>
      </p:sp>
      <p:sp>
        <p:nvSpPr>
          <p:cNvPr id="328" name="Google Shape;328;p39"/>
          <p:cNvSpPr/>
          <p:nvPr/>
        </p:nvSpPr>
        <p:spPr>
          <a:xfrm>
            <a:off x="2810688" y="4272579"/>
            <a:ext cx="1641390" cy="1272660"/>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chemeClr val="lt1"/>
                </a:solidFill>
                <a:latin typeface="Century Gothic"/>
                <a:ea typeface="Century Gothic"/>
                <a:cs typeface="Century Gothic"/>
                <a:sym typeface="Century Gothic"/>
              </a:rPr>
              <a:t>3. Reunir información bibliográfica para que sirva de prueba</a:t>
            </a:r>
            <a:endParaRPr/>
          </a:p>
        </p:txBody>
      </p:sp>
      <p:sp>
        <p:nvSpPr>
          <p:cNvPr id="329" name="Google Shape;329;p39"/>
          <p:cNvSpPr/>
          <p:nvPr/>
        </p:nvSpPr>
        <p:spPr>
          <a:xfrm>
            <a:off x="5488394" y="4319861"/>
            <a:ext cx="1591276" cy="1225378"/>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4. Formular </a:t>
            </a:r>
            <a:r>
              <a:rPr lang="es-ES" sz="1200">
                <a:solidFill>
                  <a:schemeClr val="lt1"/>
                </a:solidFill>
                <a:latin typeface="Century Gothic"/>
                <a:ea typeface="Century Gothic"/>
                <a:cs typeface="Century Gothic"/>
                <a:sym typeface="Century Gothic"/>
              </a:rPr>
              <a:t>explicaciones al problema planteado, a partir de las pruebas</a:t>
            </a:r>
            <a:endParaRPr/>
          </a:p>
        </p:txBody>
      </p:sp>
      <p:sp>
        <p:nvSpPr>
          <p:cNvPr id="330" name="Google Shape;330;p39"/>
          <p:cNvSpPr/>
          <p:nvPr/>
        </p:nvSpPr>
        <p:spPr>
          <a:xfrm>
            <a:off x="7949170" y="4319861"/>
            <a:ext cx="1689100" cy="1257300"/>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5. Plantear </a:t>
            </a:r>
            <a:r>
              <a:rPr lang="es-ES" sz="1200">
                <a:solidFill>
                  <a:schemeClr val="lt1"/>
                </a:solidFill>
                <a:latin typeface="Century Gothic"/>
                <a:ea typeface="Century Gothic"/>
                <a:cs typeface="Century Gothic"/>
                <a:sym typeface="Century Gothic"/>
              </a:rPr>
              <a:t>problemas de la vida cotidiana y tocar aspectos históricos </a:t>
            </a:r>
            <a:r>
              <a:rPr lang="es-ES" sz="1800">
                <a:solidFill>
                  <a:schemeClr val="lt1"/>
                </a:solidFill>
                <a:latin typeface="Century Gothic"/>
                <a:ea typeface="Century Gothic"/>
                <a:cs typeface="Century Gothic"/>
                <a:sym typeface="Century Gothic"/>
              </a:rPr>
              <a:t>relevantes</a:t>
            </a:r>
            <a:endParaRPr/>
          </a:p>
        </p:txBody>
      </p:sp>
      <p:sp>
        <p:nvSpPr>
          <p:cNvPr id="331" name="Google Shape;331;p39"/>
          <p:cNvSpPr/>
          <p:nvPr/>
        </p:nvSpPr>
        <p:spPr>
          <a:xfrm>
            <a:off x="10097314" y="3237470"/>
            <a:ext cx="1689100" cy="1272746"/>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800">
                <a:solidFill>
                  <a:schemeClr val="lt1"/>
                </a:solidFill>
                <a:latin typeface="Century Gothic"/>
                <a:ea typeface="Century Gothic"/>
                <a:cs typeface="Century Gothic"/>
                <a:sym typeface="Century Gothic"/>
              </a:rPr>
              <a:t>6. Diseñar y conducir </a:t>
            </a:r>
            <a:r>
              <a:rPr lang="es-ES" sz="1200">
                <a:solidFill>
                  <a:schemeClr val="lt1"/>
                </a:solidFill>
                <a:latin typeface="Century Gothic"/>
                <a:ea typeface="Century Gothic"/>
                <a:cs typeface="Century Gothic"/>
                <a:sym typeface="Century Gothic"/>
              </a:rPr>
              <a:t>trabajo de investigación a través de diversas </a:t>
            </a:r>
            <a:r>
              <a:rPr lang="es-ES" sz="1800">
                <a:solidFill>
                  <a:schemeClr val="lt1"/>
                </a:solidFill>
                <a:latin typeface="Century Gothic"/>
                <a:ea typeface="Century Gothic"/>
                <a:cs typeface="Century Gothic"/>
                <a:sym typeface="Century Gothic"/>
              </a:rPr>
              <a:t>acciones</a:t>
            </a:r>
            <a:endParaRPr/>
          </a:p>
        </p:txBody>
      </p:sp>
      <p:sp>
        <p:nvSpPr>
          <p:cNvPr id="332" name="Google Shape;332;p39"/>
          <p:cNvSpPr/>
          <p:nvPr/>
        </p:nvSpPr>
        <p:spPr>
          <a:xfrm>
            <a:off x="9966196" y="840259"/>
            <a:ext cx="1689100" cy="1902941"/>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7. Compartir con </a:t>
            </a:r>
            <a:r>
              <a:rPr lang="es-ES" sz="1200">
                <a:solidFill>
                  <a:schemeClr val="lt1"/>
                </a:solidFill>
                <a:latin typeface="Century Gothic"/>
                <a:ea typeface="Century Gothic"/>
                <a:cs typeface="Century Gothic"/>
                <a:sym typeface="Century Gothic"/>
              </a:rPr>
              <a:t>otros mediante argumentación lo que ha sido aprendido a través </a:t>
            </a:r>
            <a:r>
              <a:rPr lang="es-ES" sz="1800">
                <a:solidFill>
                  <a:schemeClr val="lt1"/>
                </a:solidFill>
                <a:latin typeface="Century Gothic"/>
                <a:ea typeface="Century Gothic"/>
                <a:cs typeface="Century Gothic"/>
                <a:sym typeface="Century Gothic"/>
              </a:rPr>
              <a:t>de indagación</a:t>
            </a:r>
            <a:endParaRPr/>
          </a:p>
        </p:txBody>
      </p:sp>
      <p:cxnSp>
        <p:nvCxnSpPr>
          <p:cNvPr id="333" name="Google Shape;333;p39"/>
          <p:cNvCxnSpPr/>
          <p:nvPr/>
        </p:nvCxnSpPr>
        <p:spPr>
          <a:xfrm flipH="1">
            <a:off x="4211397" y="2866768"/>
            <a:ext cx="240681" cy="1007075"/>
          </a:xfrm>
          <a:prstGeom prst="straightConnector1">
            <a:avLst/>
          </a:prstGeom>
          <a:noFill/>
          <a:ln w="9525" cap="rnd" cmpd="sng">
            <a:solidFill>
              <a:srgbClr val="9D2D0F"/>
            </a:solidFill>
            <a:prstDash val="solid"/>
            <a:round/>
            <a:headEnd type="none" w="sm" len="sm"/>
            <a:tailEnd type="triangle" w="med" len="med"/>
          </a:ln>
        </p:spPr>
      </p:cxnSp>
      <p:cxnSp>
        <p:nvCxnSpPr>
          <p:cNvPr id="334" name="Google Shape;334;p39"/>
          <p:cNvCxnSpPr/>
          <p:nvPr/>
        </p:nvCxnSpPr>
        <p:spPr>
          <a:xfrm>
            <a:off x="6166022" y="2866768"/>
            <a:ext cx="0" cy="1252580"/>
          </a:xfrm>
          <a:prstGeom prst="straightConnector1">
            <a:avLst/>
          </a:prstGeom>
          <a:noFill/>
          <a:ln w="9525" cap="rnd" cmpd="sng">
            <a:solidFill>
              <a:srgbClr val="9D2D0F"/>
            </a:solidFill>
            <a:prstDash val="solid"/>
            <a:round/>
            <a:headEnd type="none" w="sm" len="sm"/>
            <a:tailEnd type="triangle" w="med" len="med"/>
          </a:ln>
        </p:spPr>
      </p:cxnSp>
      <p:cxnSp>
        <p:nvCxnSpPr>
          <p:cNvPr id="335" name="Google Shape;335;p39"/>
          <p:cNvCxnSpPr/>
          <p:nvPr/>
        </p:nvCxnSpPr>
        <p:spPr>
          <a:xfrm rot="10800000">
            <a:off x="2535988" y="1291913"/>
            <a:ext cx="960974" cy="613087"/>
          </a:xfrm>
          <a:prstGeom prst="straightConnector1">
            <a:avLst/>
          </a:prstGeom>
          <a:noFill/>
          <a:ln w="9525" cap="rnd" cmpd="sng">
            <a:solidFill>
              <a:srgbClr val="9D2D0F"/>
            </a:solidFill>
            <a:prstDash val="solid"/>
            <a:round/>
            <a:headEnd type="none" w="sm" len="sm"/>
            <a:tailEnd type="triangle" w="med" len="med"/>
          </a:ln>
        </p:spPr>
      </p:cxnSp>
      <p:cxnSp>
        <p:nvCxnSpPr>
          <p:cNvPr id="336" name="Google Shape;336;p39"/>
          <p:cNvCxnSpPr/>
          <p:nvPr/>
        </p:nvCxnSpPr>
        <p:spPr>
          <a:xfrm flipH="1">
            <a:off x="2314511" y="3002692"/>
            <a:ext cx="798202" cy="717909"/>
          </a:xfrm>
          <a:prstGeom prst="straightConnector1">
            <a:avLst/>
          </a:prstGeom>
          <a:noFill/>
          <a:ln w="9525" cap="rnd" cmpd="sng">
            <a:solidFill>
              <a:srgbClr val="9D2D0F"/>
            </a:solidFill>
            <a:prstDash val="solid"/>
            <a:round/>
            <a:headEnd type="none" w="sm" len="sm"/>
            <a:tailEnd type="triangle" w="med" len="med"/>
          </a:ln>
        </p:spPr>
      </p:cxnSp>
      <p:cxnSp>
        <p:nvCxnSpPr>
          <p:cNvPr id="337" name="Google Shape;337;p39"/>
          <p:cNvCxnSpPr/>
          <p:nvPr/>
        </p:nvCxnSpPr>
        <p:spPr>
          <a:xfrm>
            <a:off x="7376984" y="2866768"/>
            <a:ext cx="572186" cy="1155643"/>
          </a:xfrm>
          <a:prstGeom prst="straightConnector1">
            <a:avLst/>
          </a:prstGeom>
          <a:noFill/>
          <a:ln w="9525" cap="rnd" cmpd="sng">
            <a:solidFill>
              <a:srgbClr val="9D2D0F"/>
            </a:solidFill>
            <a:prstDash val="solid"/>
            <a:round/>
            <a:headEnd type="none" w="sm" len="sm"/>
            <a:tailEnd type="triangle" w="med" len="med"/>
          </a:ln>
        </p:spPr>
      </p:cxnSp>
      <p:cxnSp>
        <p:nvCxnSpPr>
          <p:cNvPr id="338" name="Google Shape;338;p39"/>
          <p:cNvCxnSpPr/>
          <p:nvPr/>
        </p:nvCxnSpPr>
        <p:spPr>
          <a:xfrm>
            <a:off x="8612659" y="2866768"/>
            <a:ext cx="1025611" cy="626290"/>
          </a:xfrm>
          <a:prstGeom prst="straightConnector1">
            <a:avLst/>
          </a:prstGeom>
          <a:noFill/>
          <a:ln w="9525" cap="rnd" cmpd="sng">
            <a:solidFill>
              <a:srgbClr val="9D2D0F"/>
            </a:solidFill>
            <a:prstDash val="solid"/>
            <a:round/>
            <a:headEnd type="none" w="sm" len="sm"/>
            <a:tailEnd type="triangle" w="med" len="med"/>
          </a:ln>
        </p:spPr>
      </p:cxnSp>
      <p:cxnSp>
        <p:nvCxnSpPr>
          <p:cNvPr id="339" name="Google Shape;339;p39"/>
          <p:cNvCxnSpPr/>
          <p:nvPr/>
        </p:nvCxnSpPr>
        <p:spPr>
          <a:xfrm rot="10800000" flipH="1">
            <a:off x="8501449" y="1495168"/>
            <a:ext cx="1136821" cy="551933"/>
          </a:xfrm>
          <a:prstGeom prst="straightConnector1">
            <a:avLst/>
          </a:prstGeom>
          <a:noFill/>
          <a:ln w="9525" cap="rnd" cmpd="sng">
            <a:solidFill>
              <a:srgbClr val="9D2D0F"/>
            </a:solidFill>
            <a:prstDash val="solid"/>
            <a:round/>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sp>
        <p:nvSpPr>
          <p:cNvPr id="345" name="Google Shape;345;p40"/>
          <p:cNvSpPr>
            <a:spLocks noGrp="1"/>
          </p:cNvSpPr>
          <p:nvPr>
            <p:ph type="body" idx="1"/>
          </p:nvPr>
        </p:nvSpPr>
        <p:spPr>
          <a:xfrm>
            <a:off x="4479796" y="366584"/>
            <a:ext cx="3712734" cy="1795941"/>
          </a:xfrm>
          <a:prstGeom prst="ellipse">
            <a:avLst/>
          </a:prstGeom>
          <a:solidFill>
            <a:srgbClr val="EABAA0"/>
          </a:solidFill>
          <a:ln w="9525" cap="rnd" cmpd="sng">
            <a:solidFill>
              <a:srgbClr val="D3781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7000"/>
              </a:lnSpc>
              <a:spcBef>
                <a:spcPts val="0"/>
              </a:spcBef>
              <a:spcAft>
                <a:spcPts val="0"/>
              </a:spcAft>
              <a:buSzPts val="1400"/>
              <a:buNone/>
            </a:pPr>
            <a:r>
              <a:rPr lang="es-ES" sz="1400">
                <a:solidFill>
                  <a:schemeClr val="dk1"/>
                </a:solidFill>
                <a:latin typeface="Century Gothic"/>
                <a:ea typeface="Century Gothic"/>
                <a:cs typeface="Century Gothic"/>
                <a:sym typeface="Century Gothic"/>
              </a:rPr>
              <a:t> </a:t>
            </a:r>
            <a:endParaRPr sz="1100"/>
          </a:p>
          <a:p>
            <a:pPr marL="0" lvl="0" indent="0" algn="ctr" rtl="0">
              <a:lnSpc>
                <a:spcPct val="107000"/>
              </a:lnSpc>
              <a:spcBef>
                <a:spcPts val="1800"/>
              </a:spcBef>
              <a:spcAft>
                <a:spcPts val="0"/>
              </a:spcAft>
              <a:buSzPts val="1400"/>
              <a:buNone/>
            </a:pPr>
            <a:r>
              <a:rPr lang="es-ES" sz="1400">
                <a:solidFill>
                  <a:schemeClr val="dk1"/>
                </a:solidFill>
                <a:latin typeface="Century Gothic"/>
                <a:ea typeface="Century Gothic"/>
                <a:cs typeface="Century Gothic"/>
                <a:sym typeface="Century Gothic"/>
              </a:rPr>
              <a:t>¿Qué es la indagación y</a:t>
            </a:r>
            <a:endParaRPr sz="1100"/>
          </a:p>
          <a:p>
            <a:pPr marL="0" lvl="0" indent="0" algn="ctr" rtl="0">
              <a:lnSpc>
                <a:spcPct val="107000"/>
              </a:lnSpc>
              <a:spcBef>
                <a:spcPts val="1800"/>
              </a:spcBef>
              <a:spcAft>
                <a:spcPts val="0"/>
              </a:spcAft>
              <a:buSzPts val="1400"/>
              <a:buNone/>
            </a:pPr>
            <a:r>
              <a:rPr lang="es-ES" sz="1400">
                <a:solidFill>
                  <a:schemeClr val="dk1"/>
                </a:solidFill>
                <a:latin typeface="Century Gothic"/>
                <a:ea typeface="Century Gothic"/>
                <a:cs typeface="Century Gothic"/>
                <a:sym typeface="Century Gothic"/>
              </a:rPr>
              <a:t>cómo la definen diferentes </a:t>
            </a:r>
            <a:endParaRPr sz="1100"/>
          </a:p>
          <a:p>
            <a:pPr marL="0" lvl="0" indent="0" algn="ctr" rtl="0">
              <a:lnSpc>
                <a:spcPct val="107000"/>
              </a:lnSpc>
              <a:spcBef>
                <a:spcPts val="1800"/>
              </a:spcBef>
              <a:spcAft>
                <a:spcPts val="0"/>
              </a:spcAft>
              <a:buSzPts val="1400"/>
              <a:buNone/>
            </a:pPr>
            <a:r>
              <a:rPr lang="es-ES" sz="1400">
                <a:solidFill>
                  <a:schemeClr val="dk1"/>
                </a:solidFill>
                <a:latin typeface="Century Gothic"/>
                <a:ea typeface="Century Gothic"/>
                <a:cs typeface="Century Gothic"/>
                <a:sym typeface="Century Gothic"/>
              </a:rPr>
              <a:t>autores?</a:t>
            </a:r>
            <a:endParaRPr sz="1100"/>
          </a:p>
          <a:p>
            <a:pPr marL="342900" lvl="0" indent="-273050" algn="ctr" rtl="0">
              <a:lnSpc>
                <a:spcPct val="107000"/>
              </a:lnSpc>
              <a:spcBef>
                <a:spcPts val="1800"/>
              </a:spcBef>
              <a:spcAft>
                <a:spcPts val="0"/>
              </a:spcAft>
              <a:buSzPts val="1100"/>
              <a:buNone/>
            </a:pPr>
            <a:endParaRPr sz="1100"/>
          </a:p>
          <a:p>
            <a:pPr marL="0" lvl="0" indent="0" algn="ctr" rtl="0">
              <a:lnSpc>
                <a:spcPct val="107000"/>
              </a:lnSpc>
              <a:spcBef>
                <a:spcPts val="1800"/>
              </a:spcBef>
              <a:spcAft>
                <a:spcPts val="0"/>
              </a:spcAft>
              <a:buSzPts val="1100"/>
              <a:buNone/>
            </a:pPr>
            <a:endParaRPr sz="1100"/>
          </a:p>
        </p:txBody>
      </p:sp>
      <p:cxnSp>
        <p:nvCxnSpPr>
          <p:cNvPr id="346" name="Google Shape;346;p40"/>
          <p:cNvCxnSpPr/>
          <p:nvPr/>
        </p:nvCxnSpPr>
        <p:spPr>
          <a:xfrm flipH="1">
            <a:off x="3426362" y="2458995"/>
            <a:ext cx="428625" cy="962025"/>
          </a:xfrm>
          <a:prstGeom prst="straightConnector1">
            <a:avLst/>
          </a:prstGeom>
          <a:noFill/>
          <a:ln w="9525" cap="rnd" cmpd="sng">
            <a:solidFill>
              <a:schemeClr val="dk1"/>
            </a:solidFill>
            <a:prstDash val="solid"/>
            <a:round/>
            <a:headEnd type="none" w="sm" len="sm"/>
            <a:tailEnd type="triangle" w="med" len="med"/>
          </a:ln>
        </p:spPr>
      </p:cxnSp>
      <p:cxnSp>
        <p:nvCxnSpPr>
          <p:cNvPr id="347" name="Google Shape;347;p40"/>
          <p:cNvCxnSpPr/>
          <p:nvPr/>
        </p:nvCxnSpPr>
        <p:spPr>
          <a:xfrm>
            <a:off x="6156990" y="3534126"/>
            <a:ext cx="9525" cy="1076325"/>
          </a:xfrm>
          <a:prstGeom prst="straightConnector1">
            <a:avLst/>
          </a:prstGeom>
          <a:noFill/>
          <a:ln w="9525" cap="rnd" cmpd="sng">
            <a:solidFill>
              <a:schemeClr val="dk1"/>
            </a:solidFill>
            <a:prstDash val="solid"/>
            <a:round/>
            <a:headEnd type="none" w="sm" len="sm"/>
            <a:tailEnd type="triangle" w="med" len="med"/>
          </a:ln>
        </p:spPr>
      </p:cxnSp>
      <p:cxnSp>
        <p:nvCxnSpPr>
          <p:cNvPr id="348" name="Google Shape;348;p40"/>
          <p:cNvCxnSpPr/>
          <p:nvPr/>
        </p:nvCxnSpPr>
        <p:spPr>
          <a:xfrm>
            <a:off x="8969783" y="2610201"/>
            <a:ext cx="600075" cy="914400"/>
          </a:xfrm>
          <a:prstGeom prst="straightConnector1">
            <a:avLst/>
          </a:prstGeom>
          <a:noFill/>
          <a:ln w="9525" cap="rnd" cmpd="sng">
            <a:solidFill>
              <a:schemeClr val="dk1"/>
            </a:solidFill>
            <a:prstDash val="solid"/>
            <a:round/>
            <a:headEnd type="none" w="sm" len="sm"/>
            <a:tailEnd type="triangle" w="med" len="med"/>
          </a:ln>
        </p:spPr>
      </p:cxnSp>
      <p:sp>
        <p:nvSpPr>
          <p:cNvPr id="349" name="Google Shape;349;p40"/>
          <p:cNvSpPr/>
          <p:nvPr/>
        </p:nvSpPr>
        <p:spPr>
          <a:xfrm>
            <a:off x="4497860" y="2810568"/>
            <a:ext cx="3829050" cy="610451"/>
          </a:xfrm>
          <a:prstGeom prst="rect">
            <a:avLst/>
          </a:prstGeom>
          <a:solidFill>
            <a:srgbClr val="5B9BD5"/>
          </a:solidFill>
          <a:ln w="12700" cap="flat" cmpd="sng">
            <a:solidFill>
              <a:srgbClr val="1F4D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400"/>
              <a:buFont typeface="Calibri"/>
              <a:buNone/>
            </a:pPr>
            <a:r>
              <a:rPr lang="es-ES" sz="1400" b="0" i="0" u="none" strike="noStrike" cap="none">
                <a:solidFill>
                  <a:schemeClr val="dk1"/>
                </a:solidFill>
                <a:latin typeface="Calibri"/>
                <a:ea typeface="Calibri"/>
                <a:cs typeface="Calibri"/>
                <a:sym typeface="Calibri"/>
              </a:rPr>
              <a:t>     </a:t>
            </a:r>
            <a:endParaRPr/>
          </a:p>
          <a:p>
            <a:pPr marL="0" marR="0" lvl="0" indent="0" algn="just" rtl="0">
              <a:lnSpc>
                <a:spcPct val="100000"/>
              </a:lnSpc>
              <a:spcBef>
                <a:spcPts val="0"/>
              </a:spcBef>
              <a:spcAft>
                <a:spcPts val="0"/>
              </a:spcAft>
              <a:buClr>
                <a:schemeClr val="dk1"/>
              </a:buClr>
              <a:buSzPts val="1400"/>
              <a:buFont typeface="Calibri"/>
              <a:buNone/>
            </a:pPr>
            <a:r>
              <a:rPr lang="es-ES" sz="1400" b="0" i="0" u="none" strike="noStrike" cap="none">
                <a:solidFill>
                  <a:schemeClr val="dk1"/>
                </a:solidFill>
                <a:latin typeface="Calibri"/>
                <a:ea typeface="Calibri"/>
                <a:cs typeface="Calibri"/>
                <a:sym typeface="Calibri"/>
              </a:rPr>
              <a:t> Existen múltiples posturas y formas de definir  </a:t>
            </a:r>
            <a:endParaRPr/>
          </a:p>
          <a:p>
            <a:pPr marL="0" marR="0" lvl="0" indent="0" algn="just" rtl="0">
              <a:lnSpc>
                <a:spcPct val="100000"/>
              </a:lnSpc>
              <a:spcBef>
                <a:spcPts val="0"/>
              </a:spcBef>
              <a:spcAft>
                <a:spcPts val="0"/>
              </a:spcAft>
              <a:buClr>
                <a:schemeClr val="dk1"/>
              </a:buClr>
              <a:buSzPts val="1400"/>
              <a:buFont typeface="Calibri"/>
              <a:buNone/>
            </a:pPr>
            <a:r>
              <a:rPr lang="es-ES" sz="1400">
                <a:solidFill>
                  <a:schemeClr val="dk1"/>
                </a:solidFill>
                <a:latin typeface="Calibri"/>
                <a:ea typeface="Calibri"/>
                <a:cs typeface="Calibri"/>
                <a:sym typeface="Calibri"/>
              </a:rPr>
              <a:t>                                </a:t>
            </a:r>
            <a:r>
              <a:rPr lang="es-ES" sz="1400" b="0" i="0" u="none" strike="noStrike" cap="none">
                <a:solidFill>
                  <a:schemeClr val="dk1"/>
                </a:solidFill>
                <a:latin typeface="Calibri"/>
                <a:ea typeface="Calibri"/>
                <a:cs typeface="Calibri"/>
                <a:sym typeface="Calibri"/>
              </a:rPr>
              <a:t>la </a:t>
            </a:r>
            <a:r>
              <a:rPr lang="es-ES" sz="1400" b="1" i="0" u="none" strike="noStrike" cap="none">
                <a:solidFill>
                  <a:schemeClr val="dk1"/>
                </a:solidFill>
                <a:latin typeface="Calibri"/>
                <a:ea typeface="Calibri"/>
                <a:cs typeface="Calibri"/>
                <a:sym typeface="Calibri"/>
              </a:rPr>
              <a:t>indagación</a:t>
            </a:r>
            <a:endParaRPr sz="14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350" name="Google Shape;350;p40"/>
          <p:cNvSpPr/>
          <p:nvPr/>
        </p:nvSpPr>
        <p:spPr>
          <a:xfrm>
            <a:off x="1545175" y="3524601"/>
            <a:ext cx="2095500" cy="2952750"/>
          </a:xfrm>
          <a:prstGeom prst="ellipse">
            <a:avLst/>
          </a:prstGeom>
          <a:gradFill>
            <a:gsLst>
              <a:gs pos="0">
                <a:srgbClr val="D2D2D2"/>
              </a:gs>
              <a:gs pos="50000">
                <a:srgbClr val="C8C8C8"/>
              </a:gs>
              <a:gs pos="100000">
                <a:srgbClr val="C0C0C0"/>
              </a:gs>
            </a:gsLst>
            <a:lin ang="5400000" scaled="0"/>
          </a:gra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“La indagación científica se refiere a las diversas formas en las cuales los científicos abordan el conocimiento de la naturaleza y proponen explicaciones basadas en las pruebas derivadas de su trabajo”</a:t>
            </a:r>
            <a:endParaRPr sz="1800" b="0" i="0" u="none" strike="noStrike" cap="none">
              <a:solidFill>
                <a:schemeClr val="dk1"/>
              </a:solidFill>
              <a:latin typeface="Arial"/>
              <a:ea typeface="Arial"/>
              <a:cs typeface="Arial"/>
              <a:sym typeface="Arial"/>
            </a:endParaRPr>
          </a:p>
        </p:txBody>
      </p:sp>
      <p:sp>
        <p:nvSpPr>
          <p:cNvPr id="351" name="Google Shape;351;p40"/>
          <p:cNvSpPr/>
          <p:nvPr/>
        </p:nvSpPr>
        <p:spPr>
          <a:xfrm>
            <a:off x="5109240" y="4723558"/>
            <a:ext cx="2095500" cy="1971676"/>
          </a:xfrm>
          <a:prstGeom prst="ellipse">
            <a:avLst/>
          </a:prstGeom>
          <a:gradFill>
            <a:gsLst>
              <a:gs pos="0">
                <a:srgbClr val="D2D2D2"/>
              </a:gs>
              <a:gs pos="50000">
                <a:srgbClr val="C8C8C8"/>
              </a:gs>
              <a:gs pos="100000">
                <a:srgbClr val="C0C0C0"/>
              </a:gs>
            </a:gsLst>
            <a:lin ang="5400000" scaled="0"/>
          </a:gra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“Actividades estudiantiles en las cuales se desarrollan conocimiento y entendimiento de las ideas científicas”</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352" name="Google Shape;352;p40"/>
          <p:cNvSpPr/>
          <p:nvPr/>
        </p:nvSpPr>
        <p:spPr>
          <a:xfrm>
            <a:off x="9169237" y="3534126"/>
            <a:ext cx="2095500" cy="2943225"/>
          </a:xfrm>
          <a:prstGeom prst="ellipse">
            <a:avLst/>
          </a:prstGeom>
          <a:gradFill>
            <a:gsLst>
              <a:gs pos="0">
                <a:srgbClr val="D2D2D2"/>
              </a:gs>
              <a:gs pos="50000">
                <a:srgbClr val="C8C8C8"/>
              </a:gs>
              <a:gs pos="100000">
                <a:srgbClr val="C0C0C0"/>
              </a:gs>
            </a:gsLst>
            <a:lin ang="5400000" scaled="0"/>
          </a:gra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100"/>
              <a:buFont typeface="Calibri"/>
              <a:buNone/>
            </a:pPr>
            <a:r>
              <a:rPr lang="es-ES" sz="1100" b="0" i="0" u="none" strike="noStrike" cap="none">
                <a:solidFill>
                  <a:schemeClr val="dk1"/>
                </a:solidFill>
                <a:latin typeface="Calibri"/>
                <a:ea typeface="Calibri"/>
                <a:cs typeface="Calibri"/>
                <a:sym typeface="Calibri"/>
              </a:rPr>
              <a:t>“Un método pedagógico que combina actividades ‘manos a la obra’ con la discusión y el descubrimiento de conceptos con centro en el estudiante” </a:t>
            </a:r>
            <a:endParaRPr sz="12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
        <p:nvSpPr>
          <p:cNvPr id="353" name="Google Shape;353;p40"/>
          <p:cNvSpPr/>
          <p:nvPr/>
        </p:nvSpPr>
        <p:spPr>
          <a:xfrm>
            <a:off x="4497860" y="2162526"/>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54" name="Google Shape;354;p40"/>
          <p:cNvSpPr/>
          <p:nvPr/>
        </p:nvSpPr>
        <p:spPr>
          <a:xfrm>
            <a:off x="4497860" y="2619726"/>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cxnSp>
        <p:nvCxnSpPr>
          <p:cNvPr id="355" name="Google Shape;355;p40"/>
          <p:cNvCxnSpPr>
            <a:stCxn id="345" idx="4"/>
          </p:cNvCxnSpPr>
          <p:nvPr/>
        </p:nvCxnSpPr>
        <p:spPr>
          <a:xfrm>
            <a:off x="6336163" y="2162525"/>
            <a:ext cx="0" cy="457200"/>
          </a:xfrm>
          <a:prstGeom prst="straightConnector1">
            <a:avLst/>
          </a:prstGeom>
          <a:noFill/>
          <a:ln w="9525" cap="rnd" cmpd="sng">
            <a:solidFill>
              <a:srgbClr val="9D2D0F"/>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Estructura Inicial de Planeación</a:t>
            </a:r>
            <a:r>
              <a:rPr lang="es-ES" sz="3240"/>
              <a:t/>
            </a:r>
            <a:br>
              <a:rPr lang="es-ES" sz="3240"/>
            </a:br>
            <a:r>
              <a:rPr lang="es-ES" sz="3240" b="1"/>
              <a:t>E.I.P. Resumen (Señalado. Producto7.)</a:t>
            </a:r>
            <a:r>
              <a:rPr lang="es-ES" sz="3240"/>
              <a:t/>
            </a:r>
            <a:br>
              <a:rPr lang="es-ES" sz="3240"/>
            </a:br>
            <a:endParaRPr sz="3240"/>
          </a:p>
        </p:txBody>
      </p:sp>
      <p:sp>
        <p:nvSpPr>
          <p:cNvPr id="361" name="Google Shape;361;p41"/>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665"/>
              <a:buNone/>
            </a:pPr>
            <a:r>
              <a:rPr lang="es-ES" sz="1665" b="1"/>
              <a:t>El equipo heterogéneo:</a:t>
            </a:r>
            <a:endParaRPr sz="1665"/>
          </a:p>
          <a:p>
            <a:pPr marL="342900" lvl="0" indent="-342900" algn="l" rtl="0">
              <a:lnSpc>
                <a:spcPct val="80000"/>
              </a:lnSpc>
              <a:spcBef>
                <a:spcPts val="1000"/>
              </a:spcBef>
              <a:spcAft>
                <a:spcPts val="0"/>
              </a:spcAft>
              <a:buSzPts val="1665"/>
              <a:buChar char="•"/>
            </a:pPr>
            <a:r>
              <a:rPr lang="es-ES" sz="1665"/>
              <a:t>Revisa  el análisis de cada Experiencia Exitosa elegida. </a:t>
            </a:r>
            <a:endParaRPr sz="1665"/>
          </a:p>
          <a:p>
            <a:pPr marL="342900" lvl="0" indent="-342900" algn="l" rtl="0">
              <a:lnSpc>
                <a:spcPct val="80000"/>
              </a:lnSpc>
              <a:spcBef>
                <a:spcPts val="1000"/>
              </a:spcBef>
              <a:spcAft>
                <a:spcPts val="0"/>
              </a:spcAft>
              <a:buSzPts val="1665"/>
              <a:buChar char="•"/>
            </a:pPr>
            <a:r>
              <a:rPr lang="es-ES" sz="1665"/>
              <a:t>Reflexiona, acuerda y lleva a cabo, </a:t>
            </a:r>
            <a:r>
              <a:rPr lang="es-ES" sz="1665" b="1"/>
              <a:t>a manera de resumen</a:t>
            </a:r>
            <a:r>
              <a:rPr lang="es-ES" sz="1665"/>
              <a:t>, el registro de los puntos de todas las Experiencias Exitosas analizadas, que se </a:t>
            </a:r>
            <a:r>
              <a:rPr lang="es-ES" sz="1665" b="1"/>
              <a:t>podrían tomar en cuenta para el propio proyecto</a:t>
            </a:r>
            <a:r>
              <a:rPr lang="es-ES" sz="1665"/>
              <a:t>.</a:t>
            </a:r>
            <a:endParaRPr sz="1665"/>
          </a:p>
          <a:p>
            <a:pPr marL="342900" lvl="0" indent="-342900" algn="l" rtl="0">
              <a:lnSpc>
                <a:spcPct val="80000"/>
              </a:lnSpc>
              <a:spcBef>
                <a:spcPts val="1000"/>
              </a:spcBef>
              <a:spcAft>
                <a:spcPts val="0"/>
              </a:spcAft>
              <a:buSzPts val="1665"/>
              <a:buChar char="•"/>
            </a:pPr>
            <a:r>
              <a:rPr lang="es-ES" sz="1665"/>
              <a:t>Al terminar el </a:t>
            </a:r>
            <a:r>
              <a:rPr lang="es-ES" sz="1665" b="1"/>
              <a:t>Resumen</a:t>
            </a:r>
            <a:r>
              <a:rPr lang="es-ES" sz="1665"/>
              <a:t>, revisa y reflexiona sobre lo anotado</a:t>
            </a:r>
            <a:r>
              <a:rPr lang="es-ES" sz="1665" b="1"/>
              <a:t>, </a:t>
            </a:r>
            <a:r>
              <a:rPr lang="es-ES" sz="1665"/>
              <a:t> acuerda aquello que </a:t>
            </a:r>
            <a:r>
              <a:rPr lang="es-ES" sz="1665" b="1"/>
              <a:t>será tomado en cuenta</a:t>
            </a:r>
            <a:r>
              <a:rPr lang="es-ES" sz="1665"/>
              <a:t>  en la construcción del propio proyecto y  lo </a:t>
            </a:r>
            <a:r>
              <a:rPr lang="es-ES" sz="1665" b="1"/>
              <a:t>señala</a:t>
            </a:r>
            <a:r>
              <a:rPr lang="es-ES" sz="1665"/>
              <a:t> de alguna manera.</a:t>
            </a:r>
            <a:endParaRPr sz="1665"/>
          </a:p>
          <a:p>
            <a:pPr marL="342900" lvl="0" indent="-342900" algn="l" rtl="0">
              <a:lnSpc>
                <a:spcPct val="80000"/>
              </a:lnSpc>
              <a:spcBef>
                <a:spcPts val="1000"/>
              </a:spcBef>
              <a:spcAft>
                <a:spcPts val="0"/>
              </a:spcAft>
              <a:buSzPts val="1665"/>
              <a:buChar char="•"/>
            </a:pPr>
            <a:r>
              <a:rPr lang="es-ES" sz="1665" b="1"/>
              <a:t>Nombre de los  proyectos revisados:</a:t>
            </a:r>
            <a:endParaRPr sz="1665"/>
          </a:p>
          <a:p>
            <a:pPr marL="342900" lvl="0" indent="-342900" algn="l" rtl="0">
              <a:lnSpc>
                <a:spcPct val="80000"/>
              </a:lnSpc>
              <a:spcBef>
                <a:spcPts val="1000"/>
              </a:spcBef>
              <a:spcAft>
                <a:spcPts val="0"/>
              </a:spcAft>
              <a:buSzPts val="1665"/>
              <a:buChar char="•"/>
            </a:pPr>
            <a:r>
              <a:rPr lang="es-ES" sz="1665" b="1"/>
              <a:t>COMBATIENDO ASERTIVAMENTE LA VIOLENCIA INTRAFAMILIAR</a:t>
            </a:r>
            <a:endParaRPr sz="1665"/>
          </a:p>
          <a:p>
            <a:pPr marL="342900" lvl="0" indent="-342900" algn="l" rtl="0">
              <a:lnSpc>
                <a:spcPct val="80000"/>
              </a:lnSpc>
              <a:spcBef>
                <a:spcPts val="1000"/>
              </a:spcBef>
              <a:spcAft>
                <a:spcPts val="0"/>
              </a:spcAft>
              <a:buSzPts val="1665"/>
              <a:buChar char="•"/>
            </a:pPr>
            <a:r>
              <a:rPr lang="es-ES" sz="1665" b="1"/>
              <a:t>LOS DIFERENTES ÁNGULOS DE LA GUERRA </a:t>
            </a:r>
            <a:endParaRPr sz="1665"/>
          </a:p>
          <a:p>
            <a:pPr marL="342900" lvl="0" indent="-342900" algn="l" rtl="0">
              <a:lnSpc>
                <a:spcPct val="80000"/>
              </a:lnSpc>
              <a:spcBef>
                <a:spcPts val="1000"/>
              </a:spcBef>
              <a:spcAft>
                <a:spcPts val="0"/>
              </a:spcAft>
              <a:buSzPts val="1665"/>
              <a:buChar char="•"/>
            </a:pPr>
            <a:r>
              <a:rPr lang="es-ES" sz="1665" b="1"/>
              <a:t>COMENCEMOS A SER EMPRENDEDORAS</a:t>
            </a:r>
            <a:endParaRPr sz="1665"/>
          </a:p>
          <a:p>
            <a:pPr marL="0" lvl="0" indent="0" algn="l" rtl="0">
              <a:lnSpc>
                <a:spcPct val="80000"/>
              </a:lnSpc>
              <a:spcBef>
                <a:spcPts val="1000"/>
              </a:spcBef>
              <a:spcAft>
                <a:spcPts val="0"/>
              </a:spcAft>
              <a:buSzPts val="1665"/>
              <a:buNone/>
            </a:pPr>
            <a:endParaRPr sz="1665"/>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0"/>
          <p:cNvPicPr preferRelativeResize="0"/>
          <p:nvPr/>
        </p:nvPicPr>
        <p:blipFill>
          <a:blip r:embed="rId3">
            <a:alphaModFix/>
          </a:blip>
          <a:stretch>
            <a:fillRect/>
          </a:stretch>
        </p:blipFill>
        <p:spPr>
          <a:xfrm>
            <a:off x="3815253" y="2055250"/>
            <a:ext cx="5622200" cy="3041625"/>
          </a:xfrm>
          <a:prstGeom prst="rect">
            <a:avLst/>
          </a:prstGeom>
          <a:noFill/>
          <a:ln>
            <a:noFill/>
          </a:ln>
        </p:spPr>
      </p:pic>
      <p:sp>
        <p:nvSpPr>
          <p:cNvPr id="183" name="Google Shape;183;p20"/>
          <p:cNvSpPr txBox="1"/>
          <p:nvPr/>
        </p:nvSpPr>
        <p:spPr>
          <a:xfrm>
            <a:off x="2501650" y="1210850"/>
            <a:ext cx="8249400" cy="76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800" b="1">
                <a:solidFill>
                  <a:srgbClr val="980000"/>
                </a:solidFill>
                <a:latin typeface="Century Gothic"/>
                <a:ea typeface="Century Gothic"/>
                <a:cs typeface="Century Gothic"/>
                <a:sym typeface="Century Gothic"/>
              </a:rPr>
              <a:t>Ciclo escolar 2019-2020</a:t>
            </a:r>
            <a:endParaRPr sz="4800" b="1">
              <a:solidFill>
                <a:srgbClr val="980000"/>
              </a:solidFill>
              <a:latin typeface="Century Gothic"/>
              <a:ea typeface="Century Gothic"/>
              <a:cs typeface="Century Gothic"/>
              <a:sym typeface="Century Gothic"/>
            </a:endParaRPr>
          </a:p>
          <a:p>
            <a:pPr marL="0" lvl="0" indent="0" algn="l" rtl="0">
              <a:spcBef>
                <a:spcPts val="0"/>
              </a:spcBef>
              <a:spcAft>
                <a:spcPts val="0"/>
              </a:spcAft>
              <a:buNone/>
            </a:pPr>
            <a:endParaRPr sz="36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Font typeface="Arial"/>
              <a:buNone/>
            </a:pPr>
            <a:endParaRPr sz="3000">
              <a:solidFill>
                <a:schemeClr val="dk1"/>
              </a:solidFill>
              <a:latin typeface="Century Gothic"/>
              <a:ea typeface="Century Gothic"/>
              <a:cs typeface="Century Gothic"/>
              <a:sym typeface="Century Gothic"/>
            </a:endParaRPr>
          </a:p>
        </p:txBody>
      </p:sp>
      <p:sp>
        <p:nvSpPr>
          <p:cNvPr id="184" name="Google Shape;184;p20"/>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3</a:t>
            </a:r>
            <a:endParaRPr sz="1800" b="1">
              <a:solidFill>
                <a:srgbClr val="0000FF"/>
              </a:solidFill>
              <a:latin typeface="Century Gothic"/>
              <a:ea typeface="Century Gothic"/>
              <a:cs typeface="Century Gothic"/>
              <a:sym typeface="Century Gothic"/>
            </a:endParaRPr>
          </a:p>
        </p:txBody>
      </p:sp>
      <p:pic>
        <p:nvPicPr>
          <p:cNvPr id="185" name="Google Shape;185;p20"/>
          <p:cNvPicPr preferRelativeResize="0"/>
          <p:nvPr/>
        </p:nvPicPr>
        <p:blipFill rotWithShape="1">
          <a:blip r:embed="rId4">
            <a:alphaModFix/>
          </a:blip>
          <a:srcRect/>
          <a:stretch/>
        </p:blipFill>
        <p:spPr>
          <a:xfrm>
            <a:off x="1651700" y="148300"/>
            <a:ext cx="5422125" cy="986150"/>
          </a:xfrm>
          <a:prstGeom prst="rect">
            <a:avLst/>
          </a:prstGeom>
          <a:noFill/>
          <a:ln>
            <a:noFill/>
          </a:ln>
        </p:spPr>
      </p:pic>
      <p:pic>
        <p:nvPicPr>
          <p:cNvPr id="186" name="Google Shape;186;p20"/>
          <p:cNvPicPr preferRelativeResize="0"/>
          <p:nvPr/>
        </p:nvPicPr>
        <p:blipFill rotWithShape="1">
          <a:blip r:embed="rId5">
            <a:alphaModFix/>
          </a:blip>
          <a:srcRect/>
          <a:stretch/>
        </p:blipFill>
        <p:spPr>
          <a:xfrm>
            <a:off x="7968219" y="224700"/>
            <a:ext cx="3346532" cy="986150"/>
          </a:xfrm>
          <a:prstGeom prst="rect">
            <a:avLst/>
          </a:prstGeom>
          <a:noFill/>
          <a:ln>
            <a:noFill/>
          </a:ln>
        </p:spPr>
      </p:pic>
      <p:sp>
        <p:nvSpPr>
          <p:cNvPr id="187" name="Google Shape;187;p20"/>
          <p:cNvSpPr txBox="1"/>
          <p:nvPr/>
        </p:nvSpPr>
        <p:spPr>
          <a:xfrm>
            <a:off x="1475650" y="5123000"/>
            <a:ext cx="98391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s-ES" sz="4800" b="1">
                <a:solidFill>
                  <a:srgbClr val="0000FF"/>
                </a:solidFill>
                <a:latin typeface="Century Gothic"/>
                <a:ea typeface="Century Gothic"/>
                <a:cs typeface="Century Gothic"/>
                <a:sym typeface="Century Gothic"/>
              </a:rPr>
              <a:t>septiembre-noviembre 2019</a:t>
            </a:r>
            <a:endParaRPr sz="4800" b="1">
              <a:solidFill>
                <a:srgbClr val="0000FF"/>
              </a:solidFill>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extLst>
      <p:ext uri="{BB962C8B-B14F-4D97-AF65-F5344CB8AC3E}">
        <p14:creationId xmlns:p14="http://schemas.microsoft.com/office/powerpoint/2010/main" val="2192513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30"/>
              <a:buFont typeface="Century Gothic"/>
              <a:buNone/>
            </a:pPr>
            <a:r>
              <a:rPr lang="es-ES" sz="2430" b="1"/>
              <a:t>I. Contexto. </a:t>
            </a:r>
            <a:r>
              <a:rPr lang="es-ES" sz="2430"/>
              <a:t>Justifica las circunstancias o elementos de la realidad en la que se da el problema o propuesta.</a:t>
            </a:r>
            <a:br>
              <a:rPr lang="es-ES" sz="2430"/>
            </a:br>
            <a:r>
              <a:rPr lang="es-ES" sz="2430" b="1"/>
              <a:t>     Introducción y/o justificación del proyecto. </a:t>
            </a:r>
            <a:r>
              <a:rPr lang="es-ES" sz="2430"/>
              <a:t/>
            </a:r>
            <a:br>
              <a:rPr lang="es-ES" sz="2430"/>
            </a:br>
            <a:r>
              <a:rPr lang="es-ES" sz="3240" b="1"/>
              <a:t> </a:t>
            </a:r>
            <a:r>
              <a:rPr lang="es-ES" sz="3240"/>
              <a:t/>
            </a:r>
            <a:br>
              <a:rPr lang="es-ES" sz="3240"/>
            </a:br>
            <a:endParaRPr sz="3240"/>
          </a:p>
        </p:txBody>
      </p:sp>
      <p:sp>
        <p:nvSpPr>
          <p:cNvPr id="367" name="Google Shape;367;p42"/>
          <p:cNvSpPr txBox="1">
            <a:spLocks noGrp="1"/>
          </p:cNvSpPr>
          <p:nvPr>
            <p:ph type="body" idx="1"/>
          </p:nvPr>
        </p:nvSpPr>
        <p:spPr>
          <a:xfrm>
            <a:off x="2100649" y="2133600"/>
            <a:ext cx="9688169"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s-ES"/>
              <a:t>A partir de las ideas e inquietudes planteadas por los alumnos se decide apoyar y realizar un proyecto interdisciplinario. Los temas;  violencia intrafamiliar, la Primera Guerra Mundial o cómo ser emprendedor, responden a una problemática planteada desde diferentes materias relacionadas.</a:t>
            </a:r>
            <a:endParaRPr/>
          </a:p>
          <a:p>
            <a:pPr marL="342900" lvl="0" indent="-342900" algn="l" rtl="0">
              <a:spcBef>
                <a:spcPts val="1000"/>
              </a:spcBef>
              <a:spcAft>
                <a:spcPts val="0"/>
              </a:spcAft>
              <a:buSzPts val="1800"/>
              <a:buChar char="•"/>
            </a:pPr>
            <a:r>
              <a:rPr lang="es-ES"/>
              <a:t>Ante un conflicto/idea/inquietud surgen distintas consideraciones que dan lugar a distintas acciones o interpretaciones y se recurre a diferentes asignaturas que aborden y analicen el planteamiento. </a:t>
            </a:r>
            <a:endParaRPr/>
          </a:p>
          <a:p>
            <a:pPr marL="0" lvl="0" indent="0" algn="l" rtl="0">
              <a:spcBef>
                <a:spcPts val="1000"/>
              </a:spcBef>
              <a:spcAft>
                <a:spcPts val="0"/>
              </a:spcAft>
              <a:buSzPts val="1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II. Intención. Sólo una de las propuestas da nombre al proyecto. </a:t>
            </a:r>
            <a:r>
              <a:rPr lang="es-ES" sz="3240"/>
              <a:t/>
            </a:r>
            <a:br>
              <a:rPr lang="es-ES" sz="3240"/>
            </a:br>
            <a:endParaRPr sz="3240"/>
          </a:p>
        </p:txBody>
      </p:sp>
      <p:graphicFrame>
        <p:nvGraphicFramePr>
          <p:cNvPr id="373" name="Google Shape;373;p43"/>
          <p:cNvGraphicFramePr/>
          <p:nvPr/>
        </p:nvGraphicFramePr>
        <p:xfrm>
          <a:off x="2694623" y="2835402"/>
          <a:ext cx="3000000" cy="3000000"/>
        </p:xfrm>
        <a:graphic>
          <a:graphicData uri="http://schemas.openxmlformats.org/drawingml/2006/table">
            <a:tbl>
              <a:tblPr>
                <a:noFill/>
                <a:tableStyleId>{B9B2B840-1736-45F2-BDAB-B6EB504A5928}</a:tableStyleId>
              </a:tblPr>
              <a:tblGrid>
                <a:gridCol w="2064375"/>
                <a:gridCol w="2064375"/>
                <a:gridCol w="2065025"/>
                <a:gridCol w="2510800"/>
              </a:tblGrid>
              <a:tr h="0">
                <a:tc>
                  <a:txBody>
                    <a:bodyPr/>
                    <a:lstStyle/>
                    <a:p>
                      <a:pPr marL="0" marR="0" lvl="0" indent="0" algn="ctr" rtl="0">
                        <a:lnSpc>
                          <a:spcPct val="115000"/>
                        </a:lnSpc>
                        <a:spcBef>
                          <a:spcPts val="0"/>
                        </a:spcBef>
                        <a:spcAft>
                          <a:spcPts val="0"/>
                        </a:spcAft>
                        <a:buNone/>
                      </a:pPr>
                      <a:r>
                        <a:rPr lang="es-ES" sz="1100" u="none" strike="noStrike" cap="none"/>
                        <a:t>Dar explicación</a:t>
                      </a:r>
                      <a:endParaRPr sz="1100" u="none" strike="noStrike" cap="none"/>
                    </a:p>
                    <a:p>
                      <a:pPr marL="0" marR="0" lvl="0" indent="0" algn="ctr" rtl="0">
                        <a:lnSpc>
                          <a:spcPct val="115000"/>
                        </a:lnSpc>
                        <a:spcBef>
                          <a:spcPts val="0"/>
                        </a:spcBef>
                        <a:spcAft>
                          <a:spcPts val="0"/>
                        </a:spcAft>
                        <a:buNone/>
                      </a:pPr>
                      <a:r>
                        <a:rPr lang="es-ES" sz="1100" u="none" strike="noStrike" cap="none"/>
                        <a:t>¿Por qué algo es cómo es?</a:t>
                      </a:r>
                      <a:endParaRPr sz="1100" u="none" strike="noStrike" cap="none"/>
                    </a:p>
                    <a:p>
                      <a:pPr marL="0" marR="0" lvl="0" indent="0" algn="ctr" rtl="0">
                        <a:lnSpc>
                          <a:spcPct val="115000"/>
                        </a:lnSpc>
                        <a:spcBef>
                          <a:spcPts val="0"/>
                        </a:spcBef>
                        <a:spcAft>
                          <a:spcPts val="0"/>
                        </a:spcAft>
                        <a:buNone/>
                      </a:pPr>
                      <a:r>
                        <a:rPr lang="es-ES" sz="1100" u="none" strike="noStrike" cap="none"/>
                        <a:t>Determinar las razones que generan el problema o la situación.</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Resolver un problema</a:t>
                      </a:r>
                      <a:endParaRPr sz="1100" u="none" strike="noStrike" cap="none"/>
                    </a:p>
                    <a:p>
                      <a:pPr marL="0" marR="0" lvl="0" indent="0" algn="ctr" rtl="0">
                        <a:lnSpc>
                          <a:spcPct val="115000"/>
                        </a:lnSpc>
                        <a:spcBef>
                          <a:spcPts val="0"/>
                        </a:spcBef>
                        <a:spcAft>
                          <a:spcPts val="0"/>
                        </a:spcAft>
                        <a:buNone/>
                      </a:pPr>
                      <a:r>
                        <a:rPr lang="es-ES" sz="1100" u="none" strike="noStrike" cap="none"/>
                        <a:t>Explicar de manera detallada cómo se puede abordar y/o solucionar el problema.</a:t>
                      </a:r>
                      <a:endParaRPr sz="1100" u="none" strike="noStrike" cap="none"/>
                    </a:p>
                    <a:p>
                      <a:pPr marL="0" marR="0" lvl="0" indent="0" algn="ctr"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Hacer más eficiente o mejorar algo</a:t>
                      </a:r>
                      <a:endParaRPr sz="1100" u="none" strike="noStrike" cap="none"/>
                    </a:p>
                    <a:p>
                      <a:pPr marL="0" marR="0" lvl="0" indent="0" algn="ctr" rtl="0">
                        <a:lnSpc>
                          <a:spcPct val="115000"/>
                        </a:lnSpc>
                        <a:spcBef>
                          <a:spcPts val="0"/>
                        </a:spcBef>
                        <a:spcAft>
                          <a:spcPts val="0"/>
                        </a:spcAft>
                        <a:buNone/>
                      </a:pPr>
                      <a:r>
                        <a:rPr lang="es-ES" sz="1100" u="none" strike="noStrike" cap="none"/>
                        <a:t>Explicar de qué manera se pueden optimizar los procesos para alcanzar el objetivo.</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Inventar, innovar,  diseñar o crear algo nuevo</a:t>
                      </a:r>
                      <a:endParaRPr sz="1100" u="none" strike="noStrike" cap="none"/>
                    </a:p>
                    <a:p>
                      <a:pPr marL="0" marR="0" lvl="0" indent="0" algn="ctr" rtl="0">
                        <a:lnSpc>
                          <a:spcPct val="115000"/>
                        </a:lnSpc>
                        <a:spcBef>
                          <a:spcPts val="0"/>
                        </a:spcBef>
                        <a:spcAft>
                          <a:spcPts val="0"/>
                        </a:spcAft>
                        <a:buNone/>
                      </a:pPr>
                      <a:r>
                        <a:rPr lang="es-ES" sz="1100" u="none" strike="noStrike" cap="none"/>
                        <a:t>¿Cómo podría ser diferente?</a:t>
                      </a:r>
                      <a:endParaRPr sz="1100" u="none" strike="noStrike" cap="none"/>
                    </a:p>
                    <a:p>
                      <a:pPr marL="0" marR="0" lvl="0" indent="0" algn="ctr" rtl="0">
                        <a:lnSpc>
                          <a:spcPct val="115000"/>
                        </a:lnSpc>
                        <a:spcBef>
                          <a:spcPts val="0"/>
                        </a:spcBef>
                        <a:spcAft>
                          <a:spcPts val="0"/>
                        </a:spcAft>
                        <a:buNone/>
                      </a:pPr>
                      <a:r>
                        <a:rPr lang="es-ES" sz="1100" u="none" strike="noStrike" cap="none"/>
                        <a:t>¿Qué nuevo producto o propuesta puedo hacer?</a:t>
                      </a:r>
                      <a:endParaRPr sz="1100" u="none" strike="noStrike" cap="none">
                        <a:solidFill>
                          <a:srgbClr val="000000"/>
                        </a:solidFill>
                        <a:latin typeface="Arial"/>
                        <a:ea typeface="Arial"/>
                        <a:cs typeface="Arial"/>
                        <a:sym typeface="Arial"/>
                      </a:endParaRPr>
                    </a:p>
                  </a:txBody>
                  <a:tcPr marL="63500" marR="63500" marT="63500" marB="63500"/>
                </a:tc>
              </a:tr>
              <a:tr h="266700">
                <a:tc gridSpan="4">
                  <a:txBody>
                    <a:bodyPr/>
                    <a:lstStyle/>
                    <a:p>
                      <a:pPr marL="0" marR="0" lvl="0" indent="0" algn="l" rtl="0">
                        <a:lnSpc>
                          <a:spcPct val="115000"/>
                        </a:lnSpc>
                        <a:spcBef>
                          <a:spcPts val="0"/>
                        </a:spcBef>
                        <a:spcAft>
                          <a:spcPts val="0"/>
                        </a:spcAft>
                        <a:buNone/>
                      </a:pPr>
                      <a:r>
                        <a:rPr lang="es-ES" sz="1100" u="none" strike="noStrike" cap="none"/>
                        <a:t>Plantear la problemática </a:t>
                      </a:r>
                      <a:endParaRPr sz="1100" u="none" strike="noStrike" cap="none"/>
                    </a:p>
                    <a:p>
                      <a:pPr marL="0" marR="0" lvl="0" indent="0" algn="l" rtl="0">
                        <a:lnSpc>
                          <a:spcPct val="115000"/>
                        </a:lnSpc>
                        <a:spcBef>
                          <a:spcPts val="0"/>
                        </a:spcBef>
                        <a:spcAft>
                          <a:spcPts val="0"/>
                        </a:spcAft>
                        <a:buNone/>
                      </a:pPr>
                      <a:r>
                        <a:rPr lang="es-ES" sz="1100" u="none" strike="noStrike" cap="none"/>
                        <a:t>Buscar resolver el problema a través de las diferentes disciplinas involucradas</a:t>
                      </a:r>
                      <a:endParaRPr sz="1100" u="none" strike="noStrike" cap="none"/>
                    </a:p>
                    <a:p>
                      <a:pPr marL="0" marR="0" lvl="0" indent="0" algn="l" rtl="0">
                        <a:lnSpc>
                          <a:spcPct val="115000"/>
                        </a:lnSpc>
                        <a:spcBef>
                          <a:spcPts val="0"/>
                        </a:spcBef>
                        <a:spcAft>
                          <a:spcPts val="0"/>
                        </a:spcAft>
                        <a:buNone/>
                      </a:pPr>
                      <a:r>
                        <a:rPr lang="es-ES" sz="1100" u="none" strike="noStrike" cap="none"/>
                        <a:t>Dar seguimiento por asignatura </a:t>
                      </a:r>
                      <a:endParaRPr sz="1100" u="none" strike="noStrike" cap="none"/>
                    </a:p>
                    <a:p>
                      <a:pPr marL="0" marR="0" lvl="0" indent="0" algn="l" rtl="0">
                        <a:lnSpc>
                          <a:spcPct val="115000"/>
                        </a:lnSpc>
                        <a:spcBef>
                          <a:spcPts val="0"/>
                        </a:spcBef>
                        <a:spcAft>
                          <a:spcPts val="0"/>
                        </a:spcAft>
                        <a:buNone/>
                      </a:pPr>
                      <a:r>
                        <a:rPr lang="es-ES" sz="1100" u="none" strike="noStrike" cap="none"/>
                        <a:t>Elaborar nuevo producto, propuesta o idea (innovar), solucionar un problema, entender profundamente un fenómeno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30"/>
              <a:buFont typeface="Century Gothic"/>
              <a:buNone/>
            </a:pPr>
            <a:r>
              <a:rPr lang="es-ES" sz="2430" b="1"/>
              <a:t>III. Objetivo general del proyecto. Toma en cuenta a todas las asignaturas  involucradas.</a:t>
            </a:r>
            <a:r>
              <a:rPr lang="es-ES" sz="2430"/>
              <a:t/>
            </a:r>
            <a:br>
              <a:rPr lang="es-ES" sz="2430"/>
            </a:br>
            <a:r>
              <a:rPr lang="es-ES" sz="3240" b="1"/>
              <a:t> </a:t>
            </a:r>
            <a:endParaRPr sz="3240"/>
          </a:p>
        </p:txBody>
      </p:sp>
      <p:sp>
        <p:nvSpPr>
          <p:cNvPr id="379" name="Google Shape;379;p44"/>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530"/>
              <a:buChar char="•"/>
            </a:pPr>
            <a:r>
              <a:rPr lang="es-ES" sz="1530" b="1"/>
              <a:t>Objetivo general del proyecto: </a:t>
            </a:r>
            <a:r>
              <a:rPr lang="es-ES" sz="1530"/>
              <a:t>Que los alumnos comprendan la multidimensionalidad de un conflicto bélico.</a:t>
            </a:r>
            <a:endParaRPr sz="1530"/>
          </a:p>
          <a:p>
            <a:pPr marL="342900" lvl="0" indent="-342900" algn="l" rtl="0">
              <a:lnSpc>
                <a:spcPct val="80000"/>
              </a:lnSpc>
              <a:spcBef>
                <a:spcPts val="1000"/>
              </a:spcBef>
              <a:spcAft>
                <a:spcPts val="0"/>
              </a:spcAft>
              <a:buSzPts val="1530"/>
              <a:buChar char="•"/>
            </a:pPr>
            <a:r>
              <a:rPr lang="es-ES" sz="1530" b="1"/>
              <a:t>Física:</a:t>
            </a:r>
            <a:r>
              <a:rPr lang="es-ES" sz="1530"/>
              <a:t> Reflexión sobre el impacto de la Ciencia </a:t>
            </a:r>
            <a:endParaRPr sz="1530"/>
          </a:p>
          <a:p>
            <a:pPr marL="342900" lvl="0" indent="-342900" algn="l" rtl="0">
              <a:lnSpc>
                <a:spcPct val="80000"/>
              </a:lnSpc>
              <a:spcBef>
                <a:spcPts val="1000"/>
              </a:spcBef>
              <a:spcAft>
                <a:spcPts val="0"/>
              </a:spcAft>
              <a:buSzPts val="1530"/>
              <a:buChar char="•"/>
            </a:pPr>
            <a:r>
              <a:rPr lang="es-ES" sz="1530" b="1"/>
              <a:t>Literatura:</a:t>
            </a:r>
            <a:r>
              <a:rPr lang="es-ES" sz="1530"/>
              <a:t> Análisis de textos </a:t>
            </a:r>
            <a:endParaRPr sz="1530"/>
          </a:p>
          <a:p>
            <a:pPr marL="342900" lvl="0" indent="-342900" algn="l" rtl="0">
              <a:lnSpc>
                <a:spcPct val="80000"/>
              </a:lnSpc>
              <a:spcBef>
                <a:spcPts val="1000"/>
              </a:spcBef>
              <a:spcAft>
                <a:spcPts val="0"/>
              </a:spcAft>
              <a:buSzPts val="1530"/>
              <a:buChar char="•"/>
            </a:pPr>
            <a:r>
              <a:rPr lang="es-ES" sz="1530" b="1"/>
              <a:t>Historia:</a:t>
            </a:r>
            <a:r>
              <a:rPr lang="es-ES" sz="1530"/>
              <a:t> Pensamiento crítico</a:t>
            </a:r>
            <a:endParaRPr sz="1530"/>
          </a:p>
          <a:p>
            <a:pPr marL="342900" lvl="0" indent="-342900" algn="l" rtl="0">
              <a:lnSpc>
                <a:spcPct val="80000"/>
              </a:lnSpc>
              <a:spcBef>
                <a:spcPts val="1000"/>
              </a:spcBef>
              <a:spcAft>
                <a:spcPts val="0"/>
              </a:spcAft>
              <a:buSzPts val="1530"/>
              <a:buChar char="•"/>
            </a:pPr>
            <a:r>
              <a:rPr lang="es-ES" sz="1530"/>
              <a:t> </a:t>
            </a:r>
            <a:endParaRPr sz="1530"/>
          </a:p>
          <a:p>
            <a:pPr marL="342900" lvl="0" indent="-342900" algn="l" rtl="0">
              <a:lnSpc>
                <a:spcPct val="80000"/>
              </a:lnSpc>
              <a:spcBef>
                <a:spcPts val="1000"/>
              </a:spcBef>
              <a:spcAft>
                <a:spcPts val="0"/>
              </a:spcAft>
              <a:buSzPts val="1530"/>
              <a:buChar char="•"/>
            </a:pPr>
            <a:r>
              <a:rPr lang="es-ES" sz="1530" b="1"/>
              <a:t>Objetivo general del proyecto: </a:t>
            </a:r>
            <a:r>
              <a:rPr lang="es-ES" sz="1530"/>
              <a:t>Lanzar una campaña publicitaria para reducir la violencia intrafamiliar en la colonia Madero en Huixquilucan, edo. de México.</a:t>
            </a:r>
            <a:endParaRPr sz="1530"/>
          </a:p>
          <a:p>
            <a:pPr marL="342900" lvl="0" indent="-342900" algn="l" rtl="0">
              <a:lnSpc>
                <a:spcPct val="80000"/>
              </a:lnSpc>
              <a:spcBef>
                <a:spcPts val="1000"/>
              </a:spcBef>
              <a:spcAft>
                <a:spcPts val="0"/>
              </a:spcAft>
              <a:buSzPts val="1530"/>
              <a:buChar char="•"/>
            </a:pPr>
            <a:r>
              <a:rPr lang="es-ES" sz="1530" b="1"/>
              <a:t>Sociología: </a:t>
            </a:r>
            <a:r>
              <a:rPr lang="es-ES" sz="1530"/>
              <a:t>Identificar elementos de la sociedad mexicana que favorecen o generan la violencia intrafamiliar.</a:t>
            </a:r>
            <a:endParaRPr sz="1530"/>
          </a:p>
          <a:p>
            <a:pPr marL="342900" lvl="0" indent="-342900" algn="l" rtl="0">
              <a:lnSpc>
                <a:spcPct val="80000"/>
              </a:lnSpc>
              <a:spcBef>
                <a:spcPts val="1000"/>
              </a:spcBef>
              <a:spcAft>
                <a:spcPts val="0"/>
              </a:spcAft>
              <a:buSzPts val="1530"/>
              <a:buChar char="•"/>
            </a:pPr>
            <a:r>
              <a:rPr lang="es-ES" sz="1530" b="1"/>
              <a:t>Administración:</a:t>
            </a:r>
            <a:r>
              <a:rPr lang="es-ES" sz="1530"/>
              <a:t> Plan de financiamiento y búsqueda de patrocinadores y personal para su ejecución.</a:t>
            </a:r>
            <a:endParaRPr sz="1530"/>
          </a:p>
          <a:p>
            <a:pPr marL="342900" lvl="0" indent="-342900" algn="l" rtl="0">
              <a:lnSpc>
                <a:spcPct val="80000"/>
              </a:lnSpc>
              <a:spcBef>
                <a:spcPts val="1000"/>
              </a:spcBef>
              <a:spcAft>
                <a:spcPts val="0"/>
              </a:spcAft>
              <a:buSzPts val="1530"/>
              <a:buChar char="•"/>
            </a:pPr>
            <a:r>
              <a:rPr lang="es-ES" sz="1530" b="1"/>
              <a:t>Derecho:</a:t>
            </a:r>
            <a:r>
              <a:rPr lang="es-ES" sz="1530"/>
              <a:t> Documentos legales sobre familia, la violencia y derechos fundamentales.</a:t>
            </a:r>
            <a:endParaRPr sz="1530"/>
          </a:p>
          <a:p>
            <a:pPr marL="0" lvl="0" indent="0" algn="l" rtl="0">
              <a:lnSpc>
                <a:spcPct val="80000"/>
              </a:lnSpc>
              <a:spcBef>
                <a:spcPts val="1000"/>
              </a:spcBef>
              <a:spcAft>
                <a:spcPts val="0"/>
              </a:spcAft>
              <a:buSzPts val="1530"/>
              <a:buNone/>
            </a:pPr>
            <a:endParaRPr sz="153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IV. Disciplinas involucradas en el  trabajo interdisciplinario.</a:t>
            </a:r>
            <a:r>
              <a:rPr lang="es-ES" sz="3240"/>
              <a:t/>
            </a:r>
            <a:br>
              <a:rPr lang="es-ES" sz="3240"/>
            </a:br>
            <a:endParaRPr sz="3240"/>
          </a:p>
        </p:txBody>
      </p:sp>
      <p:graphicFrame>
        <p:nvGraphicFramePr>
          <p:cNvPr id="385" name="Google Shape;385;p45"/>
          <p:cNvGraphicFramePr/>
          <p:nvPr/>
        </p:nvGraphicFramePr>
        <p:xfrm>
          <a:off x="2592926" y="2059303"/>
          <a:ext cx="3000000" cy="3000000"/>
        </p:xfrm>
        <a:graphic>
          <a:graphicData uri="http://schemas.openxmlformats.org/drawingml/2006/table">
            <a:tbl>
              <a:tblPr>
                <a:noFill/>
                <a:tableStyleId>{B9B2B840-1736-45F2-BDAB-B6EB504A5928}</a:tableStyleId>
              </a:tblPr>
              <a:tblGrid>
                <a:gridCol w="1782425"/>
                <a:gridCol w="1885750"/>
                <a:gridCol w="1868550"/>
                <a:gridCol w="2332375"/>
              </a:tblGrid>
              <a:tr h="402200">
                <a:tc>
                  <a:txBody>
                    <a:bodyPr/>
                    <a:lstStyle/>
                    <a:p>
                      <a:pPr marL="0" marR="0" lvl="0" indent="0" algn="ctr" rtl="0">
                        <a:lnSpc>
                          <a:spcPct val="115000"/>
                        </a:lnSpc>
                        <a:spcBef>
                          <a:spcPts val="0"/>
                        </a:spcBef>
                        <a:spcAft>
                          <a:spcPts val="0"/>
                        </a:spcAft>
                        <a:buNone/>
                      </a:pPr>
                      <a:r>
                        <a:rPr lang="es-ES" sz="900" u="none" strike="noStrike" cap="none"/>
                        <a:t>Disciplinas:</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ctr" rtl="0">
                        <a:lnSpc>
                          <a:spcPct val="115000"/>
                        </a:lnSpc>
                        <a:spcBef>
                          <a:spcPts val="0"/>
                        </a:spcBef>
                        <a:spcAft>
                          <a:spcPts val="0"/>
                        </a:spcAft>
                        <a:buNone/>
                      </a:pPr>
                      <a:r>
                        <a:rPr lang="es-ES" sz="900" u="none" strike="noStrike" cap="none"/>
                        <a:t>Disciplina 1. ___Sociología_____________</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ctr" rtl="0">
                        <a:lnSpc>
                          <a:spcPct val="115000"/>
                        </a:lnSpc>
                        <a:spcBef>
                          <a:spcPts val="0"/>
                        </a:spcBef>
                        <a:spcAft>
                          <a:spcPts val="0"/>
                        </a:spcAft>
                        <a:buNone/>
                      </a:pPr>
                      <a:r>
                        <a:rPr lang="es-ES" sz="900" u="none" strike="noStrike" cap="none"/>
                        <a:t>Disciplina 2. Física___________________</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ctr" rtl="0">
                        <a:lnSpc>
                          <a:spcPct val="115000"/>
                        </a:lnSpc>
                        <a:spcBef>
                          <a:spcPts val="0"/>
                        </a:spcBef>
                        <a:spcAft>
                          <a:spcPts val="0"/>
                        </a:spcAft>
                        <a:buNone/>
                      </a:pPr>
                      <a:r>
                        <a:rPr lang="es-ES" sz="900" u="none" strike="noStrike" cap="none"/>
                        <a:t>Disciplina 3. Administración________________</a:t>
                      </a:r>
                      <a:endParaRPr sz="900" u="none" strike="noStrike" cap="none">
                        <a:solidFill>
                          <a:srgbClr val="000000"/>
                        </a:solidFill>
                        <a:latin typeface="Arial"/>
                        <a:ea typeface="Arial"/>
                        <a:cs typeface="Arial"/>
                        <a:sym typeface="Arial"/>
                      </a:endParaRPr>
                    </a:p>
                  </a:txBody>
                  <a:tcPr marL="49825" marR="49825" marT="49825" marB="49825"/>
                </a:tc>
              </a:tr>
              <a:tr h="1461125">
                <a:tc>
                  <a:txBody>
                    <a:bodyPr/>
                    <a:lstStyle/>
                    <a:p>
                      <a:pPr marL="0" marR="0" lvl="0" indent="0" algn="l" rtl="0">
                        <a:lnSpc>
                          <a:spcPct val="115000"/>
                        </a:lnSpc>
                        <a:spcBef>
                          <a:spcPts val="0"/>
                        </a:spcBef>
                        <a:spcAft>
                          <a:spcPts val="0"/>
                        </a:spcAft>
                        <a:buNone/>
                      </a:pPr>
                      <a:r>
                        <a:rPr lang="es-ES" sz="900" u="none" strike="noStrike" cap="none"/>
                        <a:t>1. Contenidos / Temas</a:t>
                      </a:r>
                      <a:endParaRPr sz="900" u="none" strike="noStrike" cap="none"/>
                    </a:p>
                    <a:p>
                      <a:pPr marL="0" marR="0" lvl="0" indent="0" algn="l" rtl="0">
                        <a:lnSpc>
                          <a:spcPct val="115000"/>
                        </a:lnSpc>
                        <a:spcBef>
                          <a:spcPts val="0"/>
                        </a:spcBef>
                        <a:spcAft>
                          <a:spcPts val="0"/>
                        </a:spcAft>
                        <a:buNone/>
                      </a:pPr>
                      <a:r>
                        <a:rPr lang="es-ES" sz="900" u="none" strike="noStrike" cap="none"/>
                        <a:t>     involucrados.</a:t>
                      </a:r>
                      <a:endParaRPr sz="900" u="none" strike="noStrike" cap="none"/>
                    </a:p>
                    <a:p>
                      <a:pPr marL="204470" marR="0" lvl="0" indent="0" algn="l" rtl="0">
                        <a:lnSpc>
                          <a:spcPct val="115000"/>
                        </a:lnSpc>
                        <a:spcBef>
                          <a:spcPts val="0"/>
                        </a:spcBef>
                        <a:spcAft>
                          <a:spcPts val="0"/>
                        </a:spcAft>
                        <a:buNone/>
                      </a:pPr>
                      <a:r>
                        <a:rPr lang="es-ES" sz="900" u="none" strike="noStrike" cap="none"/>
                        <a:t>Temas y contenidos  del  programa, que se consideran.</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l" rtl="0">
                        <a:lnSpc>
                          <a:spcPct val="115000"/>
                        </a:lnSpc>
                        <a:spcBef>
                          <a:spcPts val="0"/>
                        </a:spcBef>
                        <a:spcAft>
                          <a:spcPts val="0"/>
                        </a:spcAft>
                        <a:buNone/>
                      </a:pPr>
                      <a:r>
                        <a:rPr lang="es-ES" sz="900" u="none" strike="noStrike" cap="none"/>
                        <a:t>Identificar elementos propios de la asignatura como el estudio de las sociedades, su comportamiento, los conflictos, guerras, manejo de economía, búsqueda de bienestar social, etc. </a:t>
                      </a:r>
                      <a:endParaRPr sz="900" u="none" strike="noStrike" cap="none"/>
                    </a:p>
                    <a:p>
                      <a:pPr marL="0" marR="0" lvl="0" indent="0" algn="l" rtl="0">
                        <a:lnSpc>
                          <a:spcPct val="115000"/>
                        </a:lnSpc>
                        <a:spcBef>
                          <a:spcPts val="0"/>
                        </a:spcBef>
                        <a:spcAft>
                          <a:spcPts val="0"/>
                        </a:spcAft>
                        <a:buNone/>
                      </a:pPr>
                      <a:r>
                        <a:rPr lang="es-ES" sz="900" u="none" strike="noStrike" cap="none"/>
                        <a:t> </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l" rtl="0">
                        <a:lnSpc>
                          <a:spcPct val="115000"/>
                        </a:lnSpc>
                        <a:spcBef>
                          <a:spcPts val="0"/>
                        </a:spcBef>
                        <a:spcAft>
                          <a:spcPts val="0"/>
                        </a:spcAft>
                        <a:buNone/>
                      </a:pPr>
                      <a:r>
                        <a:rPr lang="es-ES" sz="900" u="none" strike="noStrike" cap="none"/>
                        <a:t>Analizar fenómenos físicos relacionados con el proyecto. </a:t>
                      </a:r>
                      <a:endParaRPr sz="900" u="none" strike="noStrike" cap="none"/>
                    </a:p>
                    <a:p>
                      <a:pPr marL="0" marR="0" lvl="0" indent="0" algn="l" rtl="0">
                        <a:lnSpc>
                          <a:spcPct val="115000"/>
                        </a:lnSpc>
                        <a:spcBef>
                          <a:spcPts val="0"/>
                        </a:spcBef>
                        <a:spcAft>
                          <a:spcPts val="0"/>
                        </a:spcAft>
                        <a:buNone/>
                      </a:pPr>
                      <a:r>
                        <a:rPr lang="es-ES" sz="900" u="none" strike="noStrike" cap="none"/>
                        <a:t>Recurrir el método científico experimental y observar el proceso. </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l" rtl="0">
                        <a:lnSpc>
                          <a:spcPct val="115000"/>
                        </a:lnSpc>
                        <a:spcBef>
                          <a:spcPts val="0"/>
                        </a:spcBef>
                        <a:spcAft>
                          <a:spcPts val="0"/>
                        </a:spcAft>
                        <a:buNone/>
                      </a:pPr>
                      <a:r>
                        <a:rPr lang="es-ES" sz="900" u="none" strike="noStrike" cap="none"/>
                        <a:t>Plan de financiamiento y búsqueda de patrocinadores y personal para su ejecución.</a:t>
                      </a:r>
                      <a:endParaRPr sz="900" u="none" strike="noStrike" cap="none"/>
                    </a:p>
                    <a:p>
                      <a:pPr marL="0" marR="0" lvl="0" indent="0" algn="l" rtl="0">
                        <a:lnSpc>
                          <a:spcPct val="115000"/>
                        </a:lnSpc>
                        <a:spcBef>
                          <a:spcPts val="0"/>
                        </a:spcBef>
                        <a:spcAft>
                          <a:spcPts val="0"/>
                        </a:spcAft>
                        <a:buNone/>
                      </a:pPr>
                      <a:r>
                        <a:rPr lang="es-ES" sz="900" u="none" strike="noStrike" cap="none"/>
                        <a:t>Planeación, organización, logística y producción.</a:t>
                      </a:r>
                      <a:endParaRPr sz="900" u="none" strike="noStrike" cap="none">
                        <a:solidFill>
                          <a:srgbClr val="000000"/>
                        </a:solidFill>
                        <a:latin typeface="Arial"/>
                        <a:ea typeface="Arial"/>
                        <a:cs typeface="Arial"/>
                        <a:sym typeface="Arial"/>
                      </a:endParaRPr>
                    </a:p>
                  </a:txBody>
                  <a:tcPr marL="49825" marR="49825" marT="49825" marB="49825"/>
                </a:tc>
              </a:tr>
              <a:tr h="1914925">
                <a:tc>
                  <a:txBody>
                    <a:bodyPr/>
                    <a:lstStyle/>
                    <a:p>
                      <a:pPr marL="0" marR="0" lvl="0" indent="0" algn="l" rtl="0">
                        <a:lnSpc>
                          <a:spcPct val="115000"/>
                        </a:lnSpc>
                        <a:spcBef>
                          <a:spcPts val="0"/>
                        </a:spcBef>
                        <a:spcAft>
                          <a:spcPts val="0"/>
                        </a:spcAft>
                        <a:buNone/>
                      </a:pPr>
                      <a:r>
                        <a:rPr lang="es-ES" sz="900" u="none" strike="noStrike" cap="none"/>
                        <a:t>2. Conceptos clave,</a:t>
                      </a:r>
                      <a:endParaRPr sz="900" u="none" strike="noStrike" cap="none"/>
                    </a:p>
                    <a:p>
                      <a:pPr marL="0" marR="0" lvl="0" indent="0" algn="l" rtl="0">
                        <a:lnSpc>
                          <a:spcPct val="115000"/>
                        </a:lnSpc>
                        <a:spcBef>
                          <a:spcPts val="0"/>
                        </a:spcBef>
                        <a:spcAft>
                          <a:spcPts val="0"/>
                        </a:spcAft>
                        <a:buNone/>
                      </a:pPr>
                      <a:r>
                        <a:rPr lang="es-ES" sz="900" u="none" strike="noStrike" cap="none"/>
                        <a:t>     trascendentales.</a:t>
                      </a:r>
                      <a:endParaRPr sz="900" u="none" strike="noStrike" cap="none"/>
                    </a:p>
                    <a:p>
                      <a:pPr marL="176530" marR="0" lvl="0" indent="0" algn="l" rtl="0">
                        <a:lnSpc>
                          <a:spcPct val="115000"/>
                        </a:lnSpc>
                        <a:spcBef>
                          <a:spcPts val="0"/>
                        </a:spcBef>
                        <a:spcAft>
                          <a:spcPts val="0"/>
                        </a:spcAft>
                        <a:buNone/>
                      </a:pPr>
                      <a:r>
                        <a:rPr lang="es-ES" sz="900" u="none" strike="noStrike" cap="none"/>
                        <a:t>Conceptos básicos que surgen  del proyecto,  permiten la comprensión del mismo y  pueden ser transferibles a otros ámbitos.</a:t>
                      </a:r>
                      <a:endParaRPr sz="900" u="none" strike="noStrike" cap="none"/>
                    </a:p>
                    <a:p>
                      <a:pPr marL="176530" marR="0" lvl="0" indent="0" algn="l" rtl="0">
                        <a:lnSpc>
                          <a:spcPct val="115000"/>
                        </a:lnSpc>
                        <a:spcBef>
                          <a:spcPts val="0"/>
                        </a:spcBef>
                        <a:spcAft>
                          <a:spcPts val="0"/>
                        </a:spcAft>
                        <a:buNone/>
                      </a:pPr>
                      <a:r>
                        <a:rPr lang="es-ES" sz="900" u="none" strike="noStrike" cap="none"/>
                        <a:t>Se consideran parte de un  Glosario.</a:t>
                      </a:r>
                      <a:endParaRPr sz="900" u="none" strike="noStrike" cap="none"/>
                    </a:p>
                    <a:p>
                      <a:pPr marL="176530" marR="0" lvl="0" indent="0" algn="l" rtl="0">
                        <a:lnSpc>
                          <a:spcPct val="115000"/>
                        </a:lnSpc>
                        <a:spcBef>
                          <a:spcPts val="0"/>
                        </a:spcBef>
                        <a:spcAft>
                          <a:spcPts val="0"/>
                        </a:spcAft>
                        <a:buNone/>
                      </a:pPr>
                      <a:r>
                        <a:rPr lang="es-ES" sz="900" u="none" strike="noStrike" cap="none"/>
                        <a:t> </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l" rtl="0">
                        <a:lnSpc>
                          <a:spcPct val="115000"/>
                        </a:lnSpc>
                        <a:spcBef>
                          <a:spcPts val="0"/>
                        </a:spcBef>
                        <a:spcAft>
                          <a:spcPts val="0"/>
                        </a:spcAft>
                        <a:buNone/>
                      </a:pPr>
                      <a:r>
                        <a:rPr lang="es-ES" sz="900" u="none" strike="noStrike" cap="none"/>
                        <a:t>*Bienestar </a:t>
                      </a:r>
                      <a:endParaRPr sz="900" u="none" strike="noStrike" cap="none"/>
                    </a:p>
                    <a:p>
                      <a:pPr marL="0" marR="0" lvl="0" indent="0" algn="l" rtl="0">
                        <a:lnSpc>
                          <a:spcPct val="115000"/>
                        </a:lnSpc>
                        <a:spcBef>
                          <a:spcPts val="0"/>
                        </a:spcBef>
                        <a:spcAft>
                          <a:spcPts val="0"/>
                        </a:spcAft>
                        <a:buNone/>
                      </a:pPr>
                      <a:r>
                        <a:rPr lang="es-ES" sz="900" u="none" strike="noStrike" cap="none"/>
                        <a:t>*Educación </a:t>
                      </a:r>
                      <a:endParaRPr sz="900" u="none" strike="noStrike" cap="none"/>
                    </a:p>
                    <a:p>
                      <a:pPr marL="0" marR="0" lvl="0" indent="0" algn="l" rtl="0">
                        <a:lnSpc>
                          <a:spcPct val="115000"/>
                        </a:lnSpc>
                        <a:spcBef>
                          <a:spcPts val="0"/>
                        </a:spcBef>
                        <a:spcAft>
                          <a:spcPts val="0"/>
                        </a:spcAft>
                        <a:buNone/>
                      </a:pPr>
                      <a:r>
                        <a:rPr lang="es-ES" sz="900" u="none" strike="noStrike" cap="none"/>
                        <a:t>*Conflicto Social</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l" rtl="0">
                        <a:lnSpc>
                          <a:spcPct val="115000"/>
                        </a:lnSpc>
                        <a:spcBef>
                          <a:spcPts val="0"/>
                        </a:spcBef>
                        <a:spcAft>
                          <a:spcPts val="0"/>
                        </a:spcAft>
                        <a:buNone/>
                      </a:pPr>
                      <a:r>
                        <a:rPr lang="es-ES" sz="900" u="none" strike="noStrike" cap="none"/>
                        <a:t>* Tiempo, lugar y espacio </a:t>
                      </a:r>
                      <a:endParaRPr sz="900" u="none" strike="noStrike" cap="none"/>
                    </a:p>
                    <a:p>
                      <a:pPr marL="0" marR="0" lvl="0" indent="0" algn="l" rtl="0">
                        <a:lnSpc>
                          <a:spcPct val="115000"/>
                        </a:lnSpc>
                        <a:spcBef>
                          <a:spcPts val="0"/>
                        </a:spcBef>
                        <a:spcAft>
                          <a:spcPts val="0"/>
                        </a:spcAft>
                        <a:buNone/>
                      </a:pPr>
                      <a:r>
                        <a:rPr lang="es-ES" sz="900" u="none" strike="noStrike" cap="none"/>
                        <a:t>* Perspectiva</a:t>
                      </a:r>
                      <a:endParaRPr sz="900" u="none" strike="noStrike" cap="none"/>
                    </a:p>
                    <a:p>
                      <a:pPr marL="0" marR="0" lvl="0" indent="0" algn="l" rtl="0">
                        <a:lnSpc>
                          <a:spcPct val="115000"/>
                        </a:lnSpc>
                        <a:spcBef>
                          <a:spcPts val="0"/>
                        </a:spcBef>
                        <a:spcAft>
                          <a:spcPts val="0"/>
                        </a:spcAft>
                        <a:buNone/>
                      </a:pPr>
                      <a:r>
                        <a:rPr lang="es-ES" sz="900" u="none" strike="noStrike" cap="none"/>
                        <a:t> </a:t>
                      </a:r>
                      <a:endParaRPr sz="900" u="none" strike="noStrike" cap="none">
                        <a:solidFill>
                          <a:srgbClr val="000000"/>
                        </a:solidFill>
                        <a:latin typeface="Arial"/>
                        <a:ea typeface="Arial"/>
                        <a:cs typeface="Arial"/>
                        <a:sym typeface="Arial"/>
                      </a:endParaRPr>
                    </a:p>
                  </a:txBody>
                  <a:tcPr marL="49825" marR="49825" marT="49825" marB="49825"/>
                </a:tc>
                <a:tc>
                  <a:txBody>
                    <a:bodyPr/>
                    <a:lstStyle/>
                    <a:p>
                      <a:pPr marL="0" marR="0" lvl="0" indent="0" algn="l" rtl="0">
                        <a:lnSpc>
                          <a:spcPct val="115000"/>
                        </a:lnSpc>
                        <a:spcBef>
                          <a:spcPts val="0"/>
                        </a:spcBef>
                        <a:spcAft>
                          <a:spcPts val="0"/>
                        </a:spcAft>
                        <a:buNone/>
                      </a:pPr>
                      <a:r>
                        <a:rPr lang="es-ES" sz="900" u="none" strike="noStrike" cap="none"/>
                        <a:t>*Planeación, organización, logística y producción.</a:t>
                      </a:r>
                      <a:endParaRPr sz="900" u="none" strike="noStrike" cap="none"/>
                    </a:p>
                    <a:p>
                      <a:pPr marL="0" marR="0" lvl="0" indent="0" algn="l" rtl="0">
                        <a:lnSpc>
                          <a:spcPct val="115000"/>
                        </a:lnSpc>
                        <a:spcBef>
                          <a:spcPts val="0"/>
                        </a:spcBef>
                        <a:spcAft>
                          <a:spcPts val="0"/>
                        </a:spcAft>
                        <a:buNone/>
                      </a:pPr>
                      <a:r>
                        <a:rPr lang="es-ES" sz="900" u="none" strike="noStrike" cap="none"/>
                        <a:t>*Finanzas</a:t>
                      </a:r>
                      <a:endParaRPr sz="900" u="none" strike="noStrike" cap="none">
                        <a:solidFill>
                          <a:srgbClr val="000000"/>
                        </a:solidFill>
                        <a:latin typeface="Arial"/>
                        <a:ea typeface="Arial"/>
                        <a:cs typeface="Arial"/>
                        <a:sym typeface="Arial"/>
                      </a:endParaRPr>
                    </a:p>
                  </a:txBody>
                  <a:tcPr marL="49825" marR="49825" marT="49825" marB="498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391" name="Google Shape;391;p46"/>
          <p:cNvGraphicFramePr/>
          <p:nvPr/>
        </p:nvGraphicFramePr>
        <p:xfrm>
          <a:off x="2458994" y="902043"/>
          <a:ext cx="3000000" cy="3000000"/>
        </p:xfrm>
        <a:graphic>
          <a:graphicData uri="http://schemas.openxmlformats.org/drawingml/2006/table">
            <a:tbl>
              <a:tblPr>
                <a:noFill/>
                <a:tableStyleId>{B9B2B840-1736-45F2-BDAB-B6EB504A5928}</a:tableStyleId>
              </a:tblPr>
              <a:tblGrid>
                <a:gridCol w="1945525"/>
                <a:gridCol w="2058325"/>
                <a:gridCol w="2039525"/>
                <a:gridCol w="2545800"/>
              </a:tblGrid>
              <a:tr h="1880575">
                <a:tc>
                  <a:txBody>
                    <a:bodyPr/>
                    <a:lstStyle/>
                    <a:p>
                      <a:pPr marL="204470" marR="0" lvl="0" indent="-180975" algn="l" rtl="0">
                        <a:lnSpc>
                          <a:spcPct val="115000"/>
                        </a:lnSpc>
                        <a:spcBef>
                          <a:spcPts val="0"/>
                        </a:spcBef>
                        <a:spcAft>
                          <a:spcPts val="0"/>
                        </a:spcAft>
                        <a:buNone/>
                      </a:pPr>
                      <a:r>
                        <a:rPr lang="es-ES" sz="1000" u="none" strike="noStrike" cap="none"/>
                        <a:t>3. Objetivos o propósitos alcanzados. </a:t>
                      </a:r>
                      <a:endParaRPr sz="1000" u="none" strike="noStrike" cap="none">
                        <a:solidFill>
                          <a:srgbClr val="000000"/>
                        </a:solidFill>
                        <a:latin typeface="Arial"/>
                        <a:ea typeface="Arial"/>
                        <a:cs typeface="Arial"/>
                        <a:sym typeface="Arial"/>
                      </a:endParaRPr>
                    </a:p>
                  </a:txBody>
                  <a:tcPr marL="58375" marR="58375" marT="58375" marB="58375"/>
                </a:tc>
                <a:tc>
                  <a:txBody>
                    <a:bodyPr/>
                    <a:lstStyle/>
                    <a:p>
                      <a:pPr marL="0" marR="114300" lvl="0" indent="0" algn="l" rtl="0">
                        <a:lnSpc>
                          <a:spcPct val="115000"/>
                        </a:lnSpc>
                        <a:spcBef>
                          <a:spcPts val="0"/>
                        </a:spcBef>
                        <a:spcAft>
                          <a:spcPts val="0"/>
                        </a:spcAft>
                        <a:buNone/>
                      </a:pPr>
                      <a:r>
                        <a:rPr lang="es-ES" sz="1000" u="none" strike="noStrike" cap="none"/>
                        <a:t>a) Describir y resumir las implicaciones del uso de la ciencia y su aplicación para resolver una cuestión o un problema concretos, interactuando con un factor </a:t>
                      </a:r>
                      <a:endParaRPr sz="1000" u="none" strike="noStrike" cap="none"/>
                    </a:p>
                    <a:p>
                      <a:pPr marL="0" marR="114300" lvl="0" indent="0" algn="l" rtl="0">
                        <a:lnSpc>
                          <a:spcPct val="115000"/>
                        </a:lnSpc>
                        <a:spcBef>
                          <a:spcPts val="0"/>
                        </a:spcBef>
                        <a:spcAft>
                          <a:spcPts val="0"/>
                        </a:spcAft>
                        <a:buNone/>
                      </a:pPr>
                      <a:r>
                        <a:rPr lang="es-ES" sz="1000" u="none" strike="noStrike" cap="none"/>
                        <a:t>b) Aplicar lenguaje científico sistemáticamente para transmitir su comprensión de manera clara y precisa </a:t>
                      </a:r>
                      <a:endParaRPr sz="1000" u="none" strike="noStrike" cap="none"/>
                    </a:p>
                    <a:p>
                      <a:pPr marL="0" marR="0" lvl="0" indent="0" algn="l" rtl="0">
                        <a:lnSpc>
                          <a:spcPct val="115000"/>
                        </a:lnSpc>
                        <a:spcBef>
                          <a:spcPts val="0"/>
                        </a:spcBef>
                        <a:spcAft>
                          <a:spcPts val="0"/>
                        </a:spcAft>
                        <a:buNone/>
                      </a:pPr>
                      <a:r>
                        <a:rPr lang="es-ES" sz="1000" u="none" strike="noStrike" cap="none"/>
                        <a:t>c) Documentar las fuentes completamente.</a:t>
                      </a:r>
                      <a:endParaRPr sz="1000" u="none" strike="noStrike" cap="none"/>
                    </a:p>
                    <a:p>
                      <a:pPr marL="0" marR="0" lvl="0" indent="0" algn="l" rtl="0">
                        <a:lnSpc>
                          <a:spcPct val="115000"/>
                        </a:lnSpc>
                        <a:spcBef>
                          <a:spcPts val="0"/>
                        </a:spcBef>
                        <a:spcAft>
                          <a:spcPts val="0"/>
                        </a:spcAft>
                        <a:buNone/>
                      </a:pPr>
                      <a:r>
                        <a:rPr lang="es-ES" sz="1000" u="none" strike="noStrike" cap="none"/>
                        <a:t> </a:t>
                      </a:r>
                      <a:endParaRPr sz="1000" u="none" strike="noStrike" cap="none">
                        <a:solidFill>
                          <a:srgbClr val="000000"/>
                        </a:solidFill>
                        <a:latin typeface="Arial"/>
                        <a:ea typeface="Arial"/>
                        <a:cs typeface="Arial"/>
                        <a:sym typeface="Arial"/>
                      </a:endParaRPr>
                    </a:p>
                  </a:txBody>
                  <a:tcPr marL="58375" marR="58375" marT="58375" marB="58375"/>
                </a:tc>
                <a:tc>
                  <a:txBody>
                    <a:bodyPr/>
                    <a:lstStyle/>
                    <a:p>
                      <a:pPr marL="0" marR="114300" lvl="0" indent="0" algn="l" rtl="0">
                        <a:lnSpc>
                          <a:spcPct val="115000"/>
                        </a:lnSpc>
                        <a:spcBef>
                          <a:spcPts val="0"/>
                        </a:spcBef>
                        <a:spcAft>
                          <a:spcPts val="0"/>
                        </a:spcAft>
                        <a:buNone/>
                      </a:pPr>
                      <a:r>
                        <a:rPr lang="es-ES" sz="1000" u="none" strike="noStrike" cap="none"/>
                        <a:t>a) Justificar opiniones e ideas utilizando ejemplos, explicaciones y terminología</a:t>
                      </a:r>
                      <a:endParaRPr sz="1000" u="none" strike="noStrike" cap="none"/>
                    </a:p>
                    <a:p>
                      <a:pPr marL="0" marR="0" lvl="0" indent="0" algn="l" rtl="0">
                        <a:lnSpc>
                          <a:spcPct val="115000"/>
                        </a:lnSpc>
                        <a:spcBef>
                          <a:spcPts val="0"/>
                        </a:spcBef>
                        <a:spcAft>
                          <a:spcPts val="0"/>
                        </a:spcAft>
                        <a:buNone/>
                      </a:pPr>
                      <a:r>
                        <a:rPr lang="es-ES" sz="1000" u="none" strike="noStrike" cap="none"/>
                        <a:t> </a:t>
                      </a:r>
                      <a:endParaRPr sz="1000" u="none" strike="noStrike" cap="none">
                        <a:solidFill>
                          <a:srgbClr val="000000"/>
                        </a:solidFill>
                        <a:latin typeface="Arial"/>
                        <a:ea typeface="Arial"/>
                        <a:cs typeface="Arial"/>
                        <a:sym typeface="Arial"/>
                      </a:endParaRPr>
                    </a:p>
                  </a:txBody>
                  <a:tcPr marL="58375" marR="58375" marT="58375" marB="58375"/>
                </a:tc>
                <a:tc>
                  <a:txBody>
                    <a:bodyPr/>
                    <a:lstStyle/>
                    <a:p>
                      <a:pPr marL="0" marR="0" lvl="0" indent="0" algn="l" rtl="0">
                        <a:lnSpc>
                          <a:spcPct val="115000"/>
                        </a:lnSpc>
                        <a:spcBef>
                          <a:spcPts val="0"/>
                        </a:spcBef>
                        <a:spcAft>
                          <a:spcPts val="0"/>
                        </a:spcAft>
                        <a:buNone/>
                      </a:pPr>
                      <a:r>
                        <a:rPr lang="es-ES" sz="1000" u="none" strike="noStrike" cap="none"/>
                        <a:t>a) Interpretar perspectivas diferentes y sus implicaciones</a:t>
                      </a:r>
                      <a:endParaRPr sz="1000" u="none" strike="noStrike" cap="none">
                        <a:solidFill>
                          <a:srgbClr val="000000"/>
                        </a:solidFill>
                        <a:latin typeface="Arial"/>
                        <a:ea typeface="Arial"/>
                        <a:cs typeface="Arial"/>
                        <a:sym typeface="Arial"/>
                      </a:endParaRPr>
                    </a:p>
                  </a:txBody>
                  <a:tcPr marL="58375" marR="58375" marT="58375" marB="58375"/>
                </a:tc>
              </a:tr>
              <a:tr h="1054925">
                <a:tc>
                  <a:txBody>
                    <a:bodyPr/>
                    <a:lstStyle/>
                    <a:p>
                      <a:pPr marL="0" marR="0" lvl="0" indent="0" algn="l" rtl="0">
                        <a:lnSpc>
                          <a:spcPct val="115000"/>
                        </a:lnSpc>
                        <a:spcBef>
                          <a:spcPts val="0"/>
                        </a:spcBef>
                        <a:spcAft>
                          <a:spcPts val="0"/>
                        </a:spcAft>
                        <a:buNone/>
                      </a:pPr>
                      <a:r>
                        <a:rPr lang="es-ES" sz="1000" u="none" strike="noStrike" cap="none"/>
                        <a:t>4. Evaluación.</a:t>
                      </a:r>
                      <a:endParaRPr sz="1000" u="none" strike="noStrike" cap="none"/>
                    </a:p>
                    <a:p>
                      <a:pPr marL="0" marR="0" lvl="0" indent="0" algn="l" rtl="0">
                        <a:lnSpc>
                          <a:spcPct val="115000"/>
                        </a:lnSpc>
                        <a:spcBef>
                          <a:spcPts val="0"/>
                        </a:spcBef>
                        <a:spcAft>
                          <a:spcPts val="0"/>
                        </a:spcAft>
                        <a:buNone/>
                      </a:pPr>
                      <a:r>
                        <a:rPr lang="es-ES" sz="1000" u="none" strike="noStrike" cap="none"/>
                        <a:t>    Productos /evidencias</a:t>
                      </a:r>
                      <a:endParaRPr sz="1000" u="none" strike="noStrike" cap="none"/>
                    </a:p>
                    <a:p>
                      <a:pPr marL="0" marR="0" lvl="0" indent="0" algn="l" rtl="0">
                        <a:lnSpc>
                          <a:spcPct val="115000"/>
                        </a:lnSpc>
                        <a:spcBef>
                          <a:spcPts val="0"/>
                        </a:spcBef>
                        <a:spcAft>
                          <a:spcPts val="0"/>
                        </a:spcAft>
                        <a:buNone/>
                      </a:pPr>
                      <a:r>
                        <a:rPr lang="es-ES" sz="1000" u="none" strike="noStrike" cap="none"/>
                        <a:t>    de aprendizaje, que</a:t>
                      </a:r>
                      <a:endParaRPr sz="1000" u="none" strike="noStrike" cap="none"/>
                    </a:p>
                    <a:p>
                      <a:pPr marL="0" marR="0" lvl="0" indent="0" algn="l" rtl="0">
                        <a:lnSpc>
                          <a:spcPct val="115000"/>
                        </a:lnSpc>
                        <a:spcBef>
                          <a:spcPts val="0"/>
                        </a:spcBef>
                        <a:spcAft>
                          <a:spcPts val="0"/>
                        </a:spcAft>
                        <a:buNone/>
                      </a:pPr>
                      <a:r>
                        <a:rPr lang="es-ES" sz="1000" u="none" strike="noStrike" cap="none"/>
                        <a:t>    demuestran el avance </a:t>
                      </a:r>
                      <a:endParaRPr sz="1000" u="none" strike="noStrike" cap="none"/>
                    </a:p>
                    <a:p>
                      <a:pPr marL="0" marR="0" lvl="0" indent="0" algn="l" rtl="0">
                        <a:lnSpc>
                          <a:spcPct val="115000"/>
                        </a:lnSpc>
                        <a:spcBef>
                          <a:spcPts val="0"/>
                        </a:spcBef>
                        <a:spcAft>
                          <a:spcPts val="0"/>
                        </a:spcAft>
                        <a:buNone/>
                      </a:pPr>
                      <a:r>
                        <a:rPr lang="es-ES" sz="1000" u="none" strike="noStrike" cap="none"/>
                        <a:t>    en el proceso y el logro</a:t>
                      </a:r>
                      <a:endParaRPr sz="1000" u="none" strike="noStrike" cap="none"/>
                    </a:p>
                    <a:p>
                      <a:pPr marL="0" marR="0" lvl="0" indent="0" algn="l" rtl="0">
                        <a:lnSpc>
                          <a:spcPct val="115000"/>
                        </a:lnSpc>
                        <a:spcBef>
                          <a:spcPts val="0"/>
                        </a:spcBef>
                        <a:spcAft>
                          <a:spcPts val="0"/>
                        </a:spcAft>
                        <a:buNone/>
                      </a:pPr>
                      <a:r>
                        <a:rPr lang="es-ES" sz="1000" u="none" strike="noStrike" cap="none"/>
                        <a:t>    del objetivo   propuesto.</a:t>
                      </a:r>
                      <a:endParaRPr sz="1000" u="none" strike="noStrike" cap="none"/>
                    </a:p>
                    <a:p>
                      <a:pPr marL="0" marR="0" lvl="0" indent="0" algn="l" rtl="0">
                        <a:lnSpc>
                          <a:spcPct val="115000"/>
                        </a:lnSpc>
                        <a:spcBef>
                          <a:spcPts val="0"/>
                        </a:spcBef>
                        <a:spcAft>
                          <a:spcPts val="0"/>
                        </a:spcAft>
                        <a:buNone/>
                      </a:pPr>
                      <a:r>
                        <a:rPr lang="es-ES" sz="1000" u="none" strike="noStrike" cap="none"/>
                        <a:t> </a:t>
                      </a:r>
                      <a:endParaRPr sz="1000" u="none" strike="noStrike" cap="none">
                        <a:solidFill>
                          <a:srgbClr val="000000"/>
                        </a:solidFill>
                        <a:latin typeface="Arial"/>
                        <a:ea typeface="Arial"/>
                        <a:cs typeface="Arial"/>
                        <a:sym typeface="Arial"/>
                      </a:endParaRPr>
                    </a:p>
                  </a:txBody>
                  <a:tcPr marL="58375" marR="58375" marT="58375" marB="58375"/>
                </a:tc>
                <a:tc>
                  <a:txBody>
                    <a:bodyPr/>
                    <a:lstStyle/>
                    <a:p>
                      <a:pPr marL="0" marR="0" lvl="0" indent="0" algn="l" rtl="0">
                        <a:lnSpc>
                          <a:spcPct val="115000"/>
                        </a:lnSpc>
                        <a:spcBef>
                          <a:spcPts val="0"/>
                        </a:spcBef>
                        <a:spcAft>
                          <a:spcPts val="0"/>
                        </a:spcAft>
                        <a:buNone/>
                      </a:pPr>
                      <a:r>
                        <a:rPr lang="es-ES" sz="1000" u="none" strike="noStrike" cap="none"/>
                        <a:t>El proyecto permitió que los alumnos establecieran una clara interconexión conceptual y práctica de 4 asignaturas propias del programa de estudios de preparatoria UNAM.  </a:t>
                      </a:r>
                      <a:endParaRPr sz="1000" u="none" strike="noStrike" cap="none">
                        <a:solidFill>
                          <a:srgbClr val="000000"/>
                        </a:solidFill>
                        <a:latin typeface="Arial"/>
                        <a:ea typeface="Arial"/>
                        <a:cs typeface="Arial"/>
                        <a:sym typeface="Arial"/>
                      </a:endParaRPr>
                    </a:p>
                  </a:txBody>
                  <a:tcPr marL="58375" marR="58375" marT="58375" marB="58375"/>
                </a:tc>
                <a:tc>
                  <a:txBody>
                    <a:bodyPr/>
                    <a:lstStyle/>
                    <a:p>
                      <a:pPr marL="0" marR="0" lvl="0" indent="0" algn="l" rtl="0">
                        <a:lnSpc>
                          <a:spcPct val="115000"/>
                        </a:lnSpc>
                        <a:spcBef>
                          <a:spcPts val="0"/>
                        </a:spcBef>
                        <a:spcAft>
                          <a:spcPts val="0"/>
                        </a:spcAft>
                        <a:buNone/>
                      </a:pPr>
                      <a:r>
                        <a:rPr lang="es-ES" sz="1000" u="none" strike="noStrike" cap="none"/>
                        <a:t>El proyecto permitió integrar los elementos informáticos estudiados dentro del programa de estudios de esta materia, haciendo patente su eficacia y eficiencia en la cultura digital actual.</a:t>
                      </a:r>
                      <a:endParaRPr sz="1000" u="none" strike="noStrike" cap="none">
                        <a:solidFill>
                          <a:srgbClr val="000000"/>
                        </a:solidFill>
                        <a:latin typeface="Arial"/>
                        <a:ea typeface="Arial"/>
                        <a:cs typeface="Arial"/>
                        <a:sym typeface="Arial"/>
                      </a:endParaRPr>
                    </a:p>
                  </a:txBody>
                  <a:tcPr marL="58375" marR="58375" marT="58375" marB="58375"/>
                </a:tc>
                <a:tc>
                  <a:txBody>
                    <a:bodyPr/>
                    <a:lstStyle/>
                    <a:p>
                      <a:pPr marL="0" marR="0" lvl="0" indent="0" algn="l" rtl="0">
                        <a:lnSpc>
                          <a:spcPct val="115000"/>
                        </a:lnSpc>
                        <a:spcBef>
                          <a:spcPts val="0"/>
                        </a:spcBef>
                        <a:spcAft>
                          <a:spcPts val="0"/>
                        </a:spcAft>
                        <a:buNone/>
                      </a:pPr>
                      <a:r>
                        <a:rPr lang="es-ES" sz="1000" u="none" strike="noStrike" cap="none"/>
                        <a:t>El proyecto permitió generar un producto/ idea / propuesta a la problemática planteada desde un punto de vista interdisciplinario.</a:t>
                      </a:r>
                      <a:endParaRPr sz="1000" u="none" strike="noStrike" cap="none"/>
                    </a:p>
                    <a:p>
                      <a:pPr marL="0" marR="0" lvl="0" indent="0" algn="l" rtl="0">
                        <a:lnSpc>
                          <a:spcPct val="115000"/>
                        </a:lnSpc>
                        <a:spcBef>
                          <a:spcPts val="0"/>
                        </a:spcBef>
                        <a:spcAft>
                          <a:spcPts val="0"/>
                        </a:spcAft>
                        <a:buNone/>
                      </a:pPr>
                      <a:r>
                        <a:rPr lang="es-ES" sz="1000" u="none" strike="noStrike" cap="none"/>
                        <a:t> </a:t>
                      </a:r>
                      <a:endParaRPr sz="1000" u="none" strike="noStrike" cap="none">
                        <a:solidFill>
                          <a:srgbClr val="000000"/>
                        </a:solidFill>
                        <a:latin typeface="Arial"/>
                        <a:ea typeface="Arial"/>
                        <a:cs typeface="Arial"/>
                        <a:sym typeface="Arial"/>
                      </a:endParaRPr>
                    </a:p>
                  </a:txBody>
                  <a:tcPr marL="58375" marR="58375" marT="58375" marB="58375"/>
                </a:tc>
              </a:tr>
            </a:tbl>
          </a:graphicData>
        </a:graphic>
      </p:graphicFrame>
      <p:graphicFrame>
        <p:nvGraphicFramePr>
          <p:cNvPr id="392" name="Google Shape;392;p46"/>
          <p:cNvGraphicFramePr/>
          <p:nvPr/>
        </p:nvGraphicFramePr>
        <p:xfrm>
          <a:off x="2458994" y="4806777"/>
          <a:ext cx="3000000" cy="3000000"/>
        </p:xfrm>
        <a:graphic>
          <a:graphicData uri="http://schemas.openxmlformats.org/drawingml/2006/table">
            <a:tbl>
              <a:tblPr>
                <a:noFill/>
                <a:tableStyleId>{B9B2B840-1736-45F2-BDAB-B6EB504A5928}</a:tableStyleId>
              </a:tblPr>
              <a:tblGrid>
                <a:gridCol w="2025050"/>
                <a:gridCol w="2142450"/>
                <a:gridCol w="2122875"/>
                <a:gridCol w="2649850"/>
              </a:tblGrid>
              <a:tr h="998025">
                <a:tc>
                  <a:txBody>
                    <a:bodyPr/>
                    <a:lstStyle/>
                    <a:p>
                      <a:pPr marL="0" marR="0" lvl="0" indent="0" algn="l" rtl="0">
                        <a:lnSpc>
                          <a:spcPct val="115000"/>
                        </a:lnSpc>
                        <a:spcBef>
                          <a:spcPts val="0"/>
                        </a:spcBef>
                        <a:spcAft>
                          <a:spcPts val="0"/>
                        </a:spcAft>
                        <a:buNone/>
                      </a:pPr>
                      <a:r>
                        <a:rPr lang="es-ES" sz="1100" u="none" strike="noStrike" cap="none"/>
                        <a:t>5. Tipos </a:t>
                      </a:r>
                      <a:r>
                        <a:rPr lang="es-ES" sz="1200" u="none" strike="noStrike" cap="none"/>
                        <a:t>y</a:t>
                      </a:r>
                      <a:r>
                        <a:rPr lang="es-ES" sz="1100" u="none" strike="noStrike" cap="none"/>
                        <a:t> herramientas de</a:t>
                      </a:r>
                      <a:endParaRPr sz="1100" u="none" strike="noStrike" cap="none"/>
                    </a:p>
                    <a:p>
                      <a:pPr marL="0" marR="0" lvl="0" indent="0" algn="l" rtl="0">
                        <a:lnSpc>
                          <a:spcPct val="115000"/>
                        </a:lnSpc>
                        <a:spcBef>
                          <a:spcPts val="0"/>
                        </a:spcBef>
                        <a:spcAft>
                          <a:spcPts val="0"/>
                        </a:spcAft>
                        <a:buNone/>
                      </a:pPr>
                      <a:r>
                        <a:rPr lang="es-ES" sz="1100" u="none" strike="noStrike" cap="none"/>
                        <a:t>    evaluación.</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Lectura del texto y análisis del mismo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Exposiciones / indagaciones / redacción del guion para el video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Ensayo para grabación</a:t>
                      </a:r>
                      <a:endParaRPr sz="1100" u="none" strike="noStrike" cap="none"/>
                    </a:p>
                    <a:p>
                      <a:pPr marL="0" marR="0" lvl="0" indent="0" algn="l" rtl="0">
                        <a:lnSpc>
                          <a:spcPct val="115000"/>
                        </a:lnSpc>
                        <a:spcBef>
                          <a:spcPts val="0"/>
                        </a:spcBef>
                        <a:spcAft>
                          <a:spcPts val="0"/>
                        </a:spcAft>
                        <a:buNone/>
                      </a:pPr>
                      <a:r>
                        <a:rPr lang="es-ES" sz="1100" u="none" strike="noStrike" cap="none"/>
                        <a:t>Ver un video de expresión oral</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V. Esquema del proceso de construcción del proyecto por disciplinas.</a:t>
            </a:r>
            <a:r>
              <a:rPr lang="es-ES" sz="3240"/>
              <a:t/>
            </a:r>
            <a:br>
              <a:rPr lang="es-ES" sz="3240"/>
            </a:br>
            <a:endParaRPr sz="3240"/>
          </a:p>
        </p:txBody>
      </p:sp>
      <p:graphicFrame>
        <p:nvGraphicFramePr>
          <p:cNvPr id="398" name="Google Shape;398;p47"/>
          <p:cNvGraphicFramePr/>
          <p:nvPr/>
        </p:nvGraphicFramePr>
        <p:xfrm>
          <a:off x="1853514" y="2113006"/>
          <a:ext cx="3000000" cy="3000000"/>
        </p:xfrm>
        <a:graphic>
          <a:graphicData uri="http://schemas.openxmlformats.org/drawingml/2006/table">
            <a:tbl>
              <a:tblPr>
                <a:noFill/>
                <a:tableStyleId>{B9B2B840-1736-45F2-BDAB-B6EB504A5928}</a:tableStyleId>
              </a:tblPr>
              <a:tblGrid>
                <a:gridCol w="2896275"/>
                <a:gridCol w="1807800"/>
                <a:gridCol w="1760475"/>
                <a:gridCol w="2185150"/>
              </a:tblGrid>
              <a:tr h="217275">
                <a:tc>
                  <a:txBody>
                    <a:bodyPr/>
                    <a:lstStyle/>
                    <a:p>
                      <a:pPr marL="0" marR="0" lvl="0" indent="0" algn="l" rtl="0">
                        <a:lnSpc>
                          <a:spcPct val="115000"/>
                        </a:lnSpc>
                        <a:spcBef>
                          <a:spcPts val="0"/>
                        </a:spcBef>
                        <a:spcAft>
                          <a:spcPts val="0"/>
                        </a:spcAft>
                        <a:buNone/>
                      </a:pPr>
                      <a:r>
                        <a:rPr lang="es-ES" sz="600" u="none" strike="noStrike" cap="none"/>
                        <a:t> </a:t>
                      </a:r>
                      <a:endParaRPr sz="600" u="none" strike="noStrike" cap="none">
                        <a:solidFill>
                          <a:srgbClr val="000000"/>
                        </a:solidFill>
                        <a:latin typeface="Arial"/>
                        <a:ea typeface="Arial"/>
                        <a:cs typeface="Arial"/>
                        <a:sym typeface="Arial"/>
                      </a:endParaRPr>
                    </a:p>
                  </a:txBody>
                  <a:tcPr marL="33975" marR="33975" marT="33975" marB="33975"/>
                </a:tc>
                <a:tc>
                  <a:txBody>
                    <a:bodyPr/>
                    <a:lstStyle/>
                    <a:p>
                      <a:pPr marL="0" marR="0" lvl="0" indent="0" algn="ctr" rtl="0">
                        <a:lnSpc>
                          <a:spcPct val="115000"/>
                        </a:lnSpc>
                        <a:spcBef>
                          <a:spcPts val="0"/>
                        </a:spcBef>
                        <a:spcAft>
                          <a:spcPts val="0"/>
                        </a:spcAft>
                        <a:buNone/>
                      </a:pPr>
                      <a:r>
                        <a:rPr lang="es-ES" sz="600" u="none" strike="noStrike" cap="none"/>
                        <a:t>Disciplina 1.</a:t>
                      </a:r>
                      <a:endParaRPr sz="600" u="none" strike="noStrike" cap="none">
                        <a:solidFill>
                          <a:srgbClr val="000000"/>
                        </a:solidFill>
                        <a:latin typeface="Arial"/>
                        <a:ea typeface="Arial"/>
                        <a:cs typeface="Arial"/>
                        <a:sym typeface="Arial"/>
                      </a:endParaRPr>
                    </a:p>
                  </a:txBody>
                  <a:tcPr marL="33975" marR="33975" marT="33975" marB="33975"/>
                </a:tc>
                <a:tc>
                  <a:txBody>
                    <a:bodyPr/>
                    <a:lstStyle/>
                    <a:p>
                      <a:pPr marL="0" marR="0" lvl="0" indent="0" algn="ctr" rtl="0">
                        <a:lnSpc>
                          <a:spcPct val="115000"/>
                        </a:lnSpc>
                        <a:spcBef>
                          <a:spcPts val="0"/>
                        </a:spcBef>
                        <a:spcAft>
                          <a:spcPts val="0"/>
                        </a:spcAft>
                        <a:buNone/>
                      </a:pPr>
                      <a:r>
                        <a:rPr lang="es-ES" sz="600" u="none" strike="noStrike" cap="none"/>
                        <a:t>Disciplina 2.</a:t>
                      </a:r>
                      <a:endParaRPr sz="600" u="none" strike="noStrike" cap="none">
                        <a:solidFill>
                          <a:srgbClr val="000000"/>
                        </a:solidFill>
                        <a:latin typeface="Arial"/>
                        <a:ea typeface="Arial"/>
                        <a:cs typeface="Arial"/>
                        <a:sym typeface="Arial"/>
                      </a:endParaRPr>
                    </a:p>
                  </a:txBody>
                  <a:tcPr marL="33975" marR="33975" marT="33975" marB="33975"/>
                </a:tc>
                <a:tc>
                  <a:txBody>
                    <a:bodyPr/>
                    <a:lstStyle/>
                    <a:p>
                      <a:pPr marL="0" marR="0" lvl="0" indent="0" algn="ctr" rtl="0">
                        <a:lnSpc>
                          <a:spcPct val="115000"/>
                        </a:lnSpc>
                        <a:spcBef>
                          <a:spcPts val="0"/>
                        </a:spcBef>
                        <a:spcAft>
                          <a:spcPts val="0"/>
                        </a:spcAft>
                        <a:buNone/>
                      </a:pPr>
                      <a:r>
                        <a:rPr lang="es-ES" sz="600" u="none" strike="noStrike" cap="none"/>
                        <a:t>Disciplina 3.</a:t>
                      </a:r>
                      <a:endParaRPr sz="600" u="none" strike="noStrike" cap="none">
                        <a:solidFill>
                          <a:srgbClr val="000000"/>
                        </a:solidFill>
                        <a:latin typeface="Arial"/>
                        <a:ea typeface="Arial"/>
                        <a:cs typeface="Arial"/>
                        <a:sym typeface="Arial"/>
                      </a:endParaRPr>
                    </a:p>
                  </a:txBody>
                  <a:tcPr marL="33975" marR="33975" marT="33975" marB="33975"/>
                </a:tc>
              </a:tr>
              <a:tr h="1379800">
                <a:tc>
                  <a:txBody>
                    <a:bodyPr/>
                    <a:lstStyle/>
                    <a:p>
                      <a:pPr marL="275590" marR="0" lvl="0" indent="-180340" algn="l" rtl="0">
                        <a:lnSpc>
                          <a:spcPct val="115000"/>
                        </a:lnSpc>
                        <a:spcBef>
                          <a:spcPts val="0"/>
                        </a:spcBef>
                        <a:spcAft>
                          <a:spcPts val="0"/>
                        </a:spcAft>
                        <a:buNone/>
                      </a:pPr>
                      <a:r>
                        <a:rPr lang="es-ES" sz="600" u="none" strike="noStrike" cap="none"/>
                        <a:t>1. Preguntar y cuestionar.</a:t>
                      </a:r>
                      <a:endParaRPr sz="600" u="none" strike="noStrike" cap="none"/>
                    </a:p>
                    <a:p>
                      <a:pPr marL="275590" marR="0" lvl="0" indent="-180340" algn="l" rtl="0">
                        <a:lnSpc>
                          <a:spcPct val="115000"/>
                        </a:lnSpc>
                        <a:spcBef>
                          <a:spcPts val="0"/>
                        </a:spcBef>
                        <a:spcAft>
                          <a:spcPts val="0"/>
                        </a:spcAft>
                        <a:buNone/>
                      </a:pPr>
                      <a:r>
                        <a:rPr lang="es-ES" sz="600" u="none" strike="noStrike" cap="none"/>
                        <a:t>     Preguntas que dirigen la Investigación Interdisciplinaria.</a:t>
                      </a:r>
                      <a:endParaRPr sz="600" u="none" strike="noStrike" cap="none">
                        <a:solidFill>
                          <a:srgbClr val="000000"/>
                        </a:solidFill>
                        <a:latin typeface="Arial"/>
                        <a:ea typeface="Arial"/>
                        <a:cs typeface="Arial"/>
                        <a:sym typeface="Arial"/>
                      </a:endParaRPr>
                    </a:p>
                  </a:txBody>
                  <a:tcPr marL="33975" marR="33975" marT="33975" marB="33975"/>
                </a:tc>
                <a:tc gridSpan="3">
                  <a:txBody>
                    <a:bodyPr/>
                    <a:lstStyle/>
                    <a:p>
                      <a:pPr marL="0" marR="0" lvl="0" indent="0" algn="l" rtl="0">
                        <a:lnSpc>
                          <a:spcPct val="115000"/>
                        </a:lnSpc>
                        <a:spcBef>
                          <a:spcPts val="0"/>
                        </a:spcBef>
                        <a:spcAft>
                          <a:spcPts val="0"/>
                        </a:spcAft>
                        <a:buNone/>
                      </a:pPr>
                      <a:r>
                        <a:rPr lang="es-ES" sz="600" u="none" strike="noStrike" cap="none"/>
                        <a:t>Sociología                                                </a:t>
                      </a:r>
                      <a:endParaRPr sz="600" u="none" strike="noStrike" cap="none"/>
                    </a:p>
                    <a:p>
                      <a:pPr marL="0" marR="0" lvl="0" indent="0" algn="l" rtl="0">
                        <a:lnSpc>
                          <a:spcPct val="115000"/>
                        </a:lnSpc>
                        <a:spcBef>
                          <a:spcPts val="0"/>
                        </a:spcBef>
                        <a:spcAft>
                          <a:spcPts val="0"/>
                        </a:spcAft>
                        <a:buNone/>
                      </a:pPr>
                      <a:r>
                        <a:rPr lang="es-ES" sz="600" u="none" strike="noStrike" cap="none"/>
                        <a:t>¿Cuáles son las características de una sociedad violenta y las relaciones de conflicto que pueden establecerse?</a:t>
                      </a:r>
                      <a:endParaRPr sz="600" u="none" strike="noStrike" cap="none"/>
                    </a:p>
                    <a:p>
                      <a:pPr marL="0" marR="0" lvl="0" indent="0" algn="l" rtl="0">
                        <a:lnSpc>
                          <a:spcPct val="115000"/>
                        </a:lnSpc>
                        <a:spcBef>
                          <a:spcPts val="0"/>
                        </a:spcBef>
                        <a:spcAft>
                          <a:spcPts val="0"/>
                        </a:spcAft>
                        <a:buNone/>
                      </a:pPr>
                      <a:r>
                        <a:rPr lang="es-ES" sz="600" u="none" strike="noStrike" cap="none"/>
                        <a:t>Administración  </a:t>
                      </a:r>
                      <a:endParaRPr sz="600" u="none" strike="noStrike" cap="none"/>
                    </a:p>
                    <a:p>
                      <a:pPr marL="0" marR="0" lvl="0" indent="0" algn="l" rtl="0">
                        <a:lnSpc>
                          <a:spcPct val="115000"/>
                        </a:lnSpc>
                        <a:spcBef>
                          <a:spcPts val="0"/>
                        </a:spcBef>
                        <a:spcAft>
                          <a:spcPts val="0"/>
                        </a:spcAft>
                        <a:buNone/>
                      </a:pPr>
                      <a:r>
                        <a:rPr lang="es-ES" sz="600" u="none" strike="noStrike" cap="none"/>
                        <a:t>¿Cuáles son los requisitos para el financiamiento de una campaña o proyecto de acción social? ¿Qué opciones existen?</a:t>
                      </a:r>
                      <a:endParaRPr sz="600" u="none" strike="noStrike" cap="none"/>
                    </a:p>
                    <a:p>
                      <a:pPr marL="0" marR="0" lvl="0" indent="0" algn="l" rtl="0">
                        <a:lnSpc>
                          <a:spcPct val="115000"/>
                        </a:lnSpc>
                        <a:spcBef>
                          <a:spcPts val="0"/>
                        </a:spcBef>
                        <a:spcAft>
                          <a:spcPts val="0"/>
                        </a:spcAft>
                        <a:buNone/>
                      </a:pPr>
                      <a:r>
                        <a:rPr lang="es-ES" sz="600" u="none" strike="noStrike" cap="none"/>
                        <a:t>Derecho</a:t>
                      </a:r>
                      <a:endParaRPr sz="600" u="none" strike="noStrike" cap="none"/>
                    </a:p>
                    <a:p>
                      <a:pPr marL="0" marR="0" lvl="0" indent="0" algn="l" rtl="0">
                        <a:lnSpc>
                          <a:spcPct val="115000"/>
                        </a:lnSpc>
                        <a:spcBef>
                          <a:spcPts val="0"/>
                        </a:spcBef>
                        <a:spcAft>
                          <a:spcPts val="0"/>
                        </a:spcAft>
                        <a:buNone/>
                      </a:pPr>
                      <a:r>
                        <a:rPr lang="es-ES" sz="600" u="none" strike="noStrike" cap="none"/>
                        <a:t>¿Cuál es la legislación actual en términos de violencia intrafamiliar en México y cómo cambia dentro de la federación?</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solidFill>
                          <a:srgbClr val="000000"/>
                        </a:solidFill>
                        <a:latin typeface="Arial"/>
                        <a:ea typeface="Arial"/>
                        <a:cs typeface="Arial"/>
                        <a:sym typeface="Arial"/>
                      </a:endParaRPr>
                    </a:p>
                  </a:txBody>
                  <a:tcPr marL="33975" marR="33975" marT="33975" marB="33975"/>
                </a:tc>
                <a:tc hMerge="1">
                  <a:txBody>
                    <a:bodyPr/>
                    <a:lstStyle/>
                    <a:p>
                      <a:endParaRPr lang="es-MX"/>
                    </a:p>
                  </a:txBody>
                  <a:tcPr/>
                </a:tc>
                <a:tc hMerge="1">
                  <a:txBody>
                    <a:bodyPr/>
                    <a:lstStyle/>
                    <a:p>
                      <a:endParaRPr lang="es-MX"/>
                    </a:p>
                  </a:txBody>
                  <a:tcPr/>
                </a:tc>
              </a:tr>
              <a:tr h="1379800">
                <a:tc>
                  <a:txBody>
                    <a:bodyPr/>
                    <a:lstStyle/>
                    <a:p>
                      <a:pPr marL="275590" marR="0" lvl="0" indent="-180340" algn="l" rtl="0">
                        <a:lnSpc>
                          <a:spcPct val="115000"/>
                        </a:lnSpc>
                        <a:spcBef>
                          <a:spcPts val="0"/>
                        </a:spcBef>
                        <a:spcAft>
                          <a:spcPts val="0"/>
                        </a:spcAft>
                        <a:buNone/>
                      </a:pPr>
                      <a:r>
                        <a:rPr lang="es-ES" sz="600" u="none" strike="noStrike" cap="none"/>
                        <a:t>2. Despertar el interés (detonar).</a:t>
                      </a:r>
                      <a:endParaRPr sz="600" u="none" strike="noStrike" cap="none"/>
                    </a:p>
                    <a:p>
                      <a:pPr marL="270510" marR="0" lvl="0" indent="-180339" algn="l" rtl="0">
                        <a:lnSpc>
                          <a:spcPct val="115000"/>
                        </a:lnSpc>
                        <a:spcBef>
                          <a:spcPts val="0"/>
                        </a:spcBef>
                        <a:spcAft>
                          <a:spcPts val="0"/>
                        </a:spcAft>
                        <a:buNone/>
                      </a:pPr>
                      <a:r>
                        <a:rPr lang="es-ES" sz="600" u="none" strike="noStrike" cap="none"/>
                        <a:t>     Estrategias para involucrar a los estudiantes con la problemática planteada, en el salón de clase.</a:t>
                      </a:r>
                      <a:endParaRPr sz="600" u="none" strike="noStrike" cap="none">
                        <a:solidFill>
                          <a:srgbClr val="000000"/>
                        </a:solidFill>
                        <a:latin typeface="Arial"/>
                        <a:ea typeface="Arial"/>
                        <a:cs typeface="Arial"/>
                        <a:sym typeface="Arial"/>
                      </a:endParaRPr>
                    </a:p>
                  </a:txBody>
                  <a:tcPr marL="33975" marR="33975" marT="33975" marB="33975"/>
                </a:tc>
                <a:tc gridSpan="3">
                  <a:txBody>
                    <a:bodyPr/>
                    <a:lstStyle/>
                    <a:p>
                      <a:pPr marL="0" marR="0" lvl="0" indent="0" algn="l" rtl="0">
                        <a:lnSpc>
                          <a:spcPct val="115000"/>
                        </a:lnSpc>
                        <a:spcBef>
                          <a:spcPts val="0"/>
                        </a:spcBef>
                        <a:spcAft>
                          <a:spcPts val="0"/>
                        </a:spcAft>
                        <a:buNone/>
                      </a:pPr>
                      <a:r>
                        <a:rPr lang="es-ES" sz="600" u="none" strike="noStrike" cap="none"/>
                        <a:t>Se les pidió a los estudiantes que trajeran información sobre la violencia intrafamiliar en México, apoyándose de diversas fuentes: 1. Noticias 2. Definición 3. Impacto 4. Modalidades 5. Estadísticas Podrían traer información en: libros, páginas válidas, estadísticas, videos, campañas, etc. A su vez, se tuvo un testimonio real de una persona que presentó su caso en una conferencia para los alumnos. Los alumnos presentaron y discutieron sobre la realidad de nuestro país en este aspecto y se les indicó que dieran algunas ideas sobre lo que se podría hacer para erradicar esta realidad. Los alumnos se sensibilizaron a tal grado que de inmediato empezaron a idear la campaña.</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solidFill>
                          <a:srgbClr val="000000"/>
                        </a:solidFill>
                        <a:latin typeface="Arial"/>
                        <a:ea typeface="Arial"/>
                        <a:cs typeface="Arial"/>
                        <a:sym typeface="Arial"/>
                      </a:endParaRPr>
                    </a:p>
                  </a:txBody>
                  <a:tcPr marL="33975" marR="33975" marT="33975" marB="33975"/>
                </a:tc>
                <a:tc hMerge="1">
                  <a:txBody>
                    <a:bodyPr/>
                    <a:lstStyle/>
                    <a:p>
                      <a:endParaRPr lang="es-MX"/>
                    </a:p>
                  </a:txBody>
                  <a:tcPr/>
                </a:tc>
                <a:tc hMerge="1">
                  <a:txBody>
                    <a:bodyPr/>
                    <a:lstStyle/>
                    <a:p>
                      <a:endParaRPr lang="es-MX"/>
                    </a:p>
                  </a:txBody>
                  <a:tcPr/>
                </a:tc>
              </a:tr>
              <a:tr h="1768150">
                <a:tc>
                  <a:txBody>
                    <a:bodyPr/>
                    <a:lstStyle/>
                    <a:p>
                      <a:pPr marL="275590" marR="0" lvl="0" indent="-180340" algn="l" rtl="0">
                        <a:lnSpc>
                          <a:spcPct val="115000"/>
                        </a:lnSpc>
                        <a:spcBef>
                          <a:spcPts val="0"/>
                        </a:spcBef>
                        <a:spcAft>
                          <a:spcPts val="0"/>
                        </a:spcAft>
                        <a:buNone/>
                      </a:pPr>
                      <a:r>
                        <a:rPr lang="es-ES" sz="600" u="none" strike="noStrike" cap="none"/>
                        <a:t>3. Recopilar información a través de la investigación.</a:t>
                      </a:r>
                      <a:endParaRPr sz="600" u="none" strike="noStrike" cap="none"/>
                    </a:p>
                    <a:p>
                      <a:pPr marL="275590" marR="0" lvl="0" indent="-180340" algn="l" rtl="0">
                        <a:lnSpc>
                          <a:spcPct val="115000"/>
                        </a:lnSpc>
                        <a:spcBef>
                          <a:spcPts val="0"/>
                        </a:spcBef>
                        <a:spcAft>
                          <a:spcPts val="0"/>
                        </a:spcAft>
                        <a:buNone/>
                      </a:pPr>
                      <a:r>
                        <a:rPr lang="es-ES" sz="600" u="none" strike="noStrike" cap="none"/>
                        <a:t>    Lo que se investiga.</a:t>
                      </a:r>
                      <a:endParaRPr sz="600" u="none" strike="noStrike" cap="none"/>
                    </a:p>
                    <a:p>
                      <a:pPr marL="275590" marR="0" lvl="0" indent="-180340" algn="l" rtl="0">
                        <a:lnSpc>
                          <a:spcPct val="115000"/>
                        </a:lnSpc>
                        <a:spcBef>
                          <a:spcPts val="0"/>
                        </a:spcBef>
                        <a:spcAft>
                          <a:spcPts val="0"/>
                        </a:spcAft>
                        <a:buNone/>
                      </a:pPr>
                      <a:r>
                        <a:rPr lang="es-ES" sz="600" u="none" strike="noStrike" cap="none"/>
                        <a:t>    Fuentes  que se utilizan. </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solidFill>
                          <a:srgbClr val="000000"/>
                        </a:solidFill>
                        <a:latin typeface="Arial"/>
                        <a:ea typeface="Arial"/>
                        <a:cs typeface="Arial"/>
                        <a:sym typeface="Arial"/>
                      </a:endParaRPr>
                    </a:p>
                  </a:txBody>
                  <a:tcPr marL="33975" marR="33975" marT="33975" marB="33975"/>
                </a:tc>
                <a:tc>
                  <a:txBody>
                    <a:bodyPr/>
                    <a:lstStyle/>
                    <a:p>
                      <a:pPr marL="0" marR="0" lvl="0" indent="0" algn="l" rtl="0">
                        <a:lnSpc>
                          <a:spcPct val="115000"/>
                        </a:lnSpc>
                        <a:spcBef>
                          <a:spcPts val="0"/>
                        </a:spcBef>
                        <a:spcAft>
                          <a:spcPts val="0"/>
                        </a:spcAft>
                        <a:buNone/>
                      </a:pPr>
                      <a:r>
                        <a:rPr lang="es-ES" sz="600" u="none" strike="noStrike" cap="none"/>
                        <a:t>Podrían consultar fuentes primarias o elementos editados, pero verificando su vigencia.</a:t>
                      </a:r>
                      <a:endParaRPr sz="600" u="none" strike="noStrike" cap="none"/>
                    </a:p>
                    <a:p>
                      <a:pPr marL="0" marR="0" lvl="0" indent="0" algn="l" rtl="0">
                        <a:lnSpc>
                          <a:spcPct val="115000"/>
                        </a:lnSpc>
                        <a:spcBef>
                          <a:spcPts val="0"/>
                        </a:spcBef>
                        <a:spcAft>
                          <a:spcPts val="0"/>
                        </a:spcAft>
                        <a:buNone/>
                      </a:pPr>
                      <a:r>
                        <a:rPr lang="es-ES" sz="600" u="none" strike="noStrike" cap="none"/>
                        <a:t>¿Cuáles son las características de una sociedad violenta y las relaciones de conflicto que pueden establecerse?</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solidFill>
                          <a:srgbClr val="000000"/>
                        </a:solidFill>
                        <a:latin typeface="Arial"/>
                        <a:ea typeface="Arial"/>
                        <a:cs typeface="Arial"/>
                        <a:sym typeface="Arial"/>
                      </a:endParaRPr>
                    </a:p>
                  </a:txBody>
                  <a:tcPr marL="33975" marR="33975" marT="33975" marB="33975"/>
                </a:tc>
                <a:tc>
                  <a:txBody>
                    <a:bodyPr/>
                    <a:lstStyle/>
                    <a:p>
                      <a:pPr marL="0" marR="0" lvl="0" indent="0" algn="l" rtl="0">
                        <a:lnSpc>
                          <a:spcPct val="115000"/>
                        </a:lnSpc>
                        <a:spcBef>
                          <a:spcPts val="0"/>
                        </a:spcBef>
                        <a:spcAft>
                          <a:spcPts val="0"/>
                        </a:spcAft>
                        <a:buNone/>
                      </a:pPr>
                      <a:r>
                        <a:rPr lang="es-ES" sz="600" u="none" strike="noStrike" cap="none"/>
                        <a:t>Podrían consultar fuentes primarias o elementos editados, pero verificando su vigencia.</a:t>
                      </a:r>
                      <a:endParaRPr sz="600" u="none" strike="noStrike" cap="none"/>
                    </a:p>
                    <a:p>
                      <a:pPr marL="0" marR="0" lvl="0" indent="0" algn="l" rtl="0">
                        <a:lnSpc>
                          <a:spcPct val="115000"/>
                        </a:lnSpc>
                        <a:spcBef>
                          <a:spcPts val="0"/>
                        </a:spcBef>
                        <a:spcAft>
                          <a:spcPts val="0"/>
                        </a:spcAft>
                        <a:buNone/>
                      </a:pPr>
                      <a:r>
                        <a:rPr lang="es-ES" sz="600" u="none" strike="noStrike" cap="none"/>
                        <a:t>¿Cuáles son los requisitos para el financiamiento de una campaña o proyecto de acción social? ¿Qué opciones existen?</a:t>
                      </a:r>
                      <a:endParaRPr sz="600" u="none" strike="noStrike" cap="none"/>
                    </a:p>
                    <a:p>
                      <a:pPr marL="0" marR="0" lvl="0" indent="0" algn="l" rtl="0">
                        <a:lnSpc>
                          <a:spcPct val="115000"/>
                        </a:lnSpc>
                        <a:spcBef>
                          <a:spcPts val="0"/>
                        </a:spcBef>
                        <a:spcAft>
                          <a:spcPts val="0"/>
                        </a:spcAft>
                        <a:buNone/>
                      </a:pPr>
                      <a:r>
                        <a:rPr lang="es-ES" sz="600" u="none" strike="noStrike" cap="none"/>
                        <a:t> </a:t>
                      </a:r>
                      <a:endParaRPr sz="600" u="none" strike="noStrike" cap="none">
                        <a:solidFill>
                          <a:srgbClr val="000000"/>
                        </a:solidFill>
                        <a:latin typeface="Arial"/>
                        <a:ea typeface="Arial"/>
                        <a:cs typeface="Arial"/>
                        <a:sym typeface="Arial"/>
                      </a:endParaRPr>
                    </a:p>
                  </a:txBody>
                  <a:tcPr marL="33975" marR="33975" marT="33975" marB="33975"/>
                </a:tc>
                <a:tc>
                  <a:txBody>
                    <a:bodyPr/>
                    <a:lstStyle/>
                    <a:p>
                      <a:pPr marL="0" marR="0" lvl="0" indent="0" algn="l" rtl="0">
                        <a:lnSpc>
                          <a:spcPct val="115000"/>
                        </a:lnSpc>
                        <a:spcBef>
                          <a:spcPts val="0"/>
                        </a:spcBef>
                        <a:spcAft>
                          <a:spcPts val="0"/>
                        </a:spcAft>
                        <a:buNone/>
                      </a:pPr>
                      <a:r>
                        <a:rPr lang="es-ES" sz="600" u="none" strike="noStrike" cap="none"/>
                        <a:t>Podrían consultar fuentes primarias o elementos editados, pero verificando su vigencia.</a:t>
                      </a:r>
                      <a:endParaRPr sz="600" u="none" strike="noStrike" cap="none"/>
                    </a:p>
                    <a:p>
                      <a:pPr marL="0" marR="0" lvl="0" indent="0" algn="l" rtl="0">
                        <a:lnSpc>
                          <a:spcPct val="115000"/>
                        </a:lnSpc>
                        <a:spcBef>
                          <a:spcPts val="0"/>
                        </a:spcBef>
                        <a:spcAft>
                          <a:spcPts val="0"/>
                        </a:spcAft>
                        <a:buNone/>
                      </a:pPr>
                      <a:r>
                        <a:rPr lang="es-ES" sz="600" u="none" strike="noStrike" cap="none"/>
                        <a:t>¿Cuál es la legislación actual en términos de violencia intrafamiliar en México y cómo cambia dentro de la federación?</a:t>
                      </a:r>
                      <a:endParaRPr sz="600" u="none" strike="noStrike" cap="none">
                        <a:solidFill>
                          <a:srgbClr val="000000"/>
                        </a:solidFill>
                        <a:latin typeface="Arial"/>
                        <a:ea typeface="Arial"/>
                        <a:cs typeface="Arial"/>
                        <a:sym typeface="Arial"/>
                      </a:endParaRPr>
                    </a:p>
                  </a:txBody>
                  <a:tcPr marL="33975" marR="33975" marT="33975" marB="3397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04" name="Google Shape;404;p48"/>
          <p:cNvGraphicFramePr/>
          <p:nvPr/>
        </p:nvGraphicFramePr>
        <p:xfrm>
          <a:off x="3064476" y="2038805"/>
          <a:ext cx="3000000" cy="3000000"/>
        </p:xfrm>
        <a:graphic>
          <a:graphicData uri="http://schemas.openxmlformats.org/drawingml/2006/table">
            <a:tbl>
              <a:tblPr>
                <a:noFill/>
                <a:tableStyleId>{B9B2B840-1736-45F2-BDAB-B6EB504A5928}</a:tableStyleId>
              </a:tblPr>
              <a:tblGrid>
                <a:gridCol w="2379000"/>
                <a:gridCol w="1484925"/>
                <a:gridCol w="1446050"/>
                <a:gridCol w="1794875"/>
              </a:tblGrid>
              <a:tr h="2199575">
                <a:tc>
                  <a:txBody>
                    <a:bodyPr/>
                    <a:lstStyle/>
                    <a:p>
                      <a:pPr marL="275590" marR="0" lvl="0" indent="-180340" algn="l" rtl="0">
                        <a:lnSpc>
                          <a:spcPct val="115000"/>
                        </a:lnSpc>
                        <a:spcBef>
                          <a:spcPts val="0"/>
                        </a:spcBef>
                        <a:spcAft>
                          <a:spcPts val="0"/>
                        </a:spcAft>
                        <a:buNone/>
                      </a:pPr>
                      <a:r>
                        <a:rPr lang="es-ES" sz="800" u="none" strike="noStrike" cap="none"/>
                        <a:t>4. Organizar la información.</a:t>
                      </a:r>
                      <a:endParaRPr sz="800" u="none" strike="noStrike" cap="none"/>
                    </a:p>
                    <a:p>
                      <a:pPr marL="275590" marR="0" lvl="0" indent="-180340" algn="l" rtl="0">
                        <a:lnSpc>
                          <a:spcPct val="115000"/>
                        </a:lnSpc>
                        <a:spcBef>
                          <a:spcPts val="0"/>
                        </a:spcBef>
                        <a:spcAft>
                          <a:spcPts val="0"/>
                        </a:spcAft>
                        <a:buNone/>
                      </a:pPr>
                      <a:r>
                        <a:rPr lang="es-ES" sz="800" u="none" strike="noStrike" cap="none"/>
                        <a:t>    Implica:</a:t>
                      </a:r>
                      <a:endParaRPr sz="800" u="none" strike="noStrike" cap="none"/>
                    </a:p>
                    <a:p>
                      <a:pPr marL="275590" marR="0" lvl="0" indent="-180340" algn="l" rtl="0">
                        <a:lnSpc>
                          <a:spcPct val="115000"/>
                        </a:lnSpc>
                        <a:spcBef>
                          <a:spcPts val="0"/>
                        </a:spcBef>
                        <a:spcAft>
                          <a:spcPts val="0"/>
                        </a:spcAft>
                        <a:buNone/>
                      </a:pPr>
                      <a:r>
                        <a:rPr lang="es-ES" sz="800" u="none" strike="noStrike" cap="none"/>
                        <a:t>    clasificación de datos obtenidos,</a:t>
                      </a:r>
                      <a:endParaRPr sz="800" u="none" strike="noStrike" cap="none"/>
                    </a:p>
                    <a:p>
                      <a:pPr marL="275590" marR="0" lvl="0" indent="-180340" algn="l" rtl="0">
                        <a:lnSpc>
                          <a:spcPct val="115000"/>
                        </a:lnSpc>
                        <a:spcBef>
                          <a:spcPts val="0"/>
                        </a:spcBef>
                        <a:spcAft>
                          <a:spcPts val="0"/>
                        </a:spcAft>
                        <a:buNone/>
                      </a:pPr>
                      <a:r>
                        <a:rPr lang="es-ES" sz="800" u="none" strike="noStrike" cap="none"/>
                        <a:t>    análisis de los datos obtenidos,            registro de la información.</a:t>
                      </a:r>
                      <a:endParaRPr sz="800" u="none" strike="noStrike" cap="none"/>
                    </a:p>
                    <a:p>
                      <a:pPr marL="275590" marR="0" lvl="0" indent="-180340" algn="l" rtl="0">
                        <a:lnSpc>
                          <a:spcPct val="115000"/>
                        </a:lnSpc>
                        <a:spcBef>
                          <a:spcPts val="0"/>
                        </a:spcBef>
                        <a:spcAft>
                          <a:spcPts val="0"/>
                        </a:spcAft>
                        <a:buNone/>
                      </a:pPr>
                      <a:r>
                        <a:rPr lang="es-ES" sz="800" u="none" strike="noStrike" cap="none"/>
                        <a:t>    conclusiones por disciplina,</a:t>
                      </a:r>
                      <a:endParaRPr sz="800" u="none" strike="noStrike" cap="none"/>
                    </a:p>
                    <a:p>
                      <a:pPr marL="275590" marR="0" lvl="0" indent="-180340" algn="l" rtl="0">
                        <a:lnSpc>
                          <a:spcPct val="115000"/>
                        </a:lnSpc>
                        <a:spcBef>
                          <a:spcPts val="0"/>
                        </a:spcBef>
                        <a:spcAft>
                          <a:spcPts val="0"/>
                        </a:spcAft>
                        <a:buNone/>
                      </a:pPr>
                      <a:r>
                        <a:rPr lang="es-ES" sz="800" u="none" strike="noStrike" cap="none"/>
                        <a:t>    conclusiones conjuntas.</a:t>
                      </a:r>
                      <a:endParaRPr sz="800" u="none" strike="noStrike" cap="none"/>
                    </a:p>
                    <a:p>
                      <a:pPr marL="275590" marR="0" lvl="0" indent="-180340" algn="l" rtl="0">
                        <a:lnSpc>
                          <a:spcPct val="115000"/>
                        </a:lnSpc>
                        <a:spcBef>
                          <a:spcPts val="0"/>
                        </a:spcBef>
                        <a:spcAft>
                          <a:spcPts val="0"/>
                        </a:spcAft>
                        <a:buNone/>
                      </a:pPr>
                      <a:r>
                        <a:rPr lang="es-ES" sz="800" u="none" strike="noStrike" cap="none"/>
                        <a:t> </a:t>
                      </a:r>
                      <a:endParaRPr sz="800" u="none" strike="noStrike" cap="none">
                        <a:solidFill>
                          <a:srgbClr val="000000"/>
                        </a:solidFill>
                        <a:latin typeface="Arial"/>
                        <a:ea typeface="Arial"/>
                        <a:cs typeface="Arial"/>
                        <a:sym typeface="Arial"/>
                      </a:endParaRPr>
                    </a:p>
                  </a:txBody>
                  <a:tcPr marL="45550" marR="45550" marT="45550" marB="45550"/>
                </a:tc>
                <a:tc>
                  <a:txBody>
                    <a:bodyPr/>
                    <a:lstStyle/>
                    <a:p>
                      <a:pPr marL="0" marR="0" lvl="0" indent="0" algn="l" rtl="0">
                        <a:lnSpc>
                          <a:spcPct val="115000"/>
                        </a:lnSpc>
                        <a:spcBef>
                          <a:spcPts val="0"/>
                        </a:spcBef>
                        <a:spcAft>
                          <a:spcPts val="0"/>
                        </a:spcAft>
                        <a:buNone/>
                      </a:pPr>
                      <a:r>
                        <a:rPr lang="es-ES" sz="800" u="none" strike="noStrike" cap="none"/>
                        <a:t>Sociología</a:t>
                      </a:r>
                      <a:endParaRPr sz="800" u="none" strike="noStrike" cap="none"/>
                    </a:p>
                    <a:p>
                      <a:pPr marL="0" marR="0" lvl="0" indent="0" algn="l" rtl="0">
                        <a:lnSpc>
                          <a:spcPct val="115000"/>
                        </a:lnSpc>
                        <a:spcBef>
                          <a:spcPts val="0"/>
                        </a:spcBef>
                        <a:spcAft>
                          <a:spcPts val="0"/>
                        </a:spcAft>
                        <a:buNone/>
                      </a:pPr>
                      <a:r>
                        <a:rPr lang="es-ES" sz="800" u="none" strike="noStrike" cap="none"/>
                        <a:t>Reconocieron la existencia de violencia intrafamiliar que no está sólo relacionada con el género o edad.</a:t>
                      </a:r>
                      <a:endParaRPr sz="800" u="none" strike="noStrike" cap="none"/>
                    </a:p>
                    <a:p>
                      <a:pPr marL="0" marR="0" lvl="0" indent="0" algn="l" rtl="0">
                        <a:lnSpc>
                          <a:spcPct val="115000"/>
                        </a:lnSpc>
                        <a:spcBef>
                          <a:spcPts val="0"/>
                        </a:spcBef>
                        <a:spcAft>
                          <a:spcPts val="0"/>
                        </a:spcAft>
                        <a:buNone/>
                      </a:pPr>
                      <a:r>
                        <a:rPr lang="es-ES" sz="800" u="none" strike="noStrike" cap="none"/>
                        <a:t> </a:t>
                      </a:r>
                      <a:endParaRPr sz="800" u="none" strike="noStrike" cap="none">
                        <a:solidFill>
                          <a:srgbClr val="000000"/>
                        </a:solidFill>
                        <a:latin typeface="Arial"/>
                        <a:ea typeface="Arial"/>
                        <a:cs typeface="Arial"/>
                        <a:sym typeface="Arial"/>
                      </a:endParaRPr>
                    </a:p>
                  </a:txBody>
                  <a:tcPr marL="45550" marR="45550" marT="45550" marB="45550"/>
                </a:tc>
                <a:tc>
                  <a:txBody>
                    <a:bodyPr/>
                    <a:lstStyle/>
                    <a:p>
                      <a:pPr marL="0" marR="0" lvl="0" indent="0" algn="l" rtl="0">
                        <a:lnSpc>
                          <a:spcPct val="115000"/>
                        </a:lnSpc>
                        <a:spcBef>
                          <a:spcPts val="0"/>
                        </a:spcBef>
                        <a:spcAft>
                          <a:spcPts val="0"/>
                        </a:spcAft>
                        <a:buNone/>
                      </a:pPr>
                      <a:r>
                        <a:rPr lang="es-ES" sz="800" u="none" strike="noStrike" cap="none"/>
                        <a:t>Tecnología</a:t>
                      </a:r>
                      <a:endParaRPr sz="800" u="none" strike="noStrike" cap="none"/>
                    </a:p>
                    <a:p>
                      <a:pPr marL="0" marR="0" lvl="0" indent="0" algn="l" rtl="0">
                        <a:lnSpc>
                          <a:spcPct val="115000"/>
                        </a:lnSpc>
                        <a:spcBef>
                          <a:spcPts val="0"/>
                        </a:spcBef>
                        <a:spcAft>
                          <a:spcPts val="0"/>
                        </a:spcAft>
                        <a:buNone/>
                      </a:pPr>
                      <a:r>
                        <a:rPr lang="es-ES" sz="800" u="none" strike="noStrike" cap="none"/>
                        <a:t>Indagaron en Tecnología sobre varias plataformas o aplicaciones electrónicas donde podrían apoyarse para realizar sus campañas. Los maestros apoyaron y acompañaron todo el proceso de producción.</a:t>
                      </a:r>
                      <a:endParaRPr sz="800" u="none" strike="noStrike" cap="none">
                        <a:solidFill>
                          <a:srgbClr val="000000"/>
                        </a:solidFill>
                        <a:latin typeface="Arial"/>
                        <a:ea typeface="Arial"/>
                        <a:cs typeface="Arial"/>
                        <a:sym typeface="Arial"/>
                      </a:endParaRPr>
                    </a:p>
                  </a:txBody>
                  <a:tcPr marL="45550" marR="45550" marT="45550" marB="45550"/>
                </a:tc>
                <a:tc>
                  <a:txBody>
                    <a:bodyPr/>
                    <a:lstStyle/>
                    <a:p>
                      <a:pPr marL="0" marR="0" lvl="0" indent="0" algn="l" rtl="0">
                        <a:lnSpc>
                          <a:spcPct val="115000"/>
                        </a:lnSpc>
                        <a:spcBef>
                          <a:spcPts val="0"/>
                        </a:spcBef>
                        <a:spcAft>
                          <a:spcPts val="0"/>
                        </a:spcAft>
                        <a:buNone/>
                      </a:pPr>
                      <a:r>
                        <a:rPr lang="es-ES" sz="800" u="none" strike="noStrike" cap="none"/>
                        <a:t>Comunicación visual</a:t>
                      </a:r>
                      <a:endParaRPr sz="800" u="none" strike="noStrike" cap="none"/>
                    </a:p>
                    <a:p>
                      <a:pPr marL="0" marR="0" lvl="0" indent="0" algn="l" rtl="0">
                        <a:lnSpc>
                          <a:spcPct val="115000"/>
                        </a:lnSpc>
                        <a:spcBef>
                          <a:spcPts val="0"/>
                        </a:spcBef>
                        <a:spcAft>
                          <a:spcPts val="0"/>
                        </a:spcAft>
                        <a:buNone/>
                      </a:pPr>
                      <a:r>
                        <a:rPr lang="es-ES" sz="800" u="none" strike="noStrike" cap="none"/>
                        <a:t>Los alumnos establecieron que una campaña efectiva, debía tener elementos estéticos básicos para que tuvieran una comunicación efectiva, es así que se consultó y fueron asesorados por los maestros de comunicación visual, quienes mostraron la importancia de la comunicación clara, asertiva, y pertinente, de acuerdo a la gente a la que va dirigida la campaña.</a:t>
                      </a:r>
                      <a:endParaRPr sz="800" u="none" strike="noStrike" cap="none">
                        <a:solidFill>
                          <a:srgbClr val="000000"/>
                        </a:solidFill>
                        <a:latin typeface="Arial"/>
                        <a:ea typeface="Arial"/>
                        <a:cs typeface="Arial"/>
                        <a:sym typeface="Arial"/>
                      </a:endParaRPr>
                    </a:p>
                  </a:txBody>
                  <a:tcPr marL="45550" marR="45550" marT="45550" marB="45550"/>
                </a:tc>
              </a:tr>
              <a:tr h="1889125">
                <a:tc>
                  <a:txBody>
                    <a:bodyPr/>
                    <a:lstStyle/>
                    <a:p>
                      <a:pPr marL="0" marR="0" lvl="0" indent="0" algn="l" rtl="0">
                        <a:lnSpc>
                          <a:spcPct val="115000"/>
                        </a:lnSpc>
                        <a:spcBef>
                          <a:spcPts val="0"/>
                        </a:spcBef>
                        <a:spcAft>
                          <a:spcPts val="0"/>
                        </a:spcAft>
                        <a:buNone/>
                      </a:pPr>
                      <a:r>
                        <a:rPr lang="es-ES" sz="800" u="none" strike="noStrike" cap="none"/>
                        <a:t>  5. Llegar a conclusiones parciales </a:t>
                      </a:r>
                      <a:endParaRPr sz="800" u="none" strike="noStrike" cap="none"/>
                    </a:p>
                    <a:p>
                      <a:pPr marL="0" marR="0" lvl="0" indent="0" algn="l" rtl="0">
                        <a:lnSpc>
                          <a:spcPct val="115000"/>
                        </a:lnSpc>
                        <a:spcBef>
                          <a:spcPts val="0"/>
                        </a:spcBef>
                        <a:spcAft>
                          <a:spcPts val="0"/>
                        </a:spcAft>
                        <a:buNone/>
                      </a:pPr>
                      <a:r>
                        <a:rPr lang="es-ES" sz="800" u="none" strike="noStrike" cap="none"/>
                        <a:t>         (por disciplina) útiles para el </a:t>
                      </a:r>
                      <a:endParaRPr sz="800" u="none" strike="noStrike" cap="none"/>
                    </a:p>
                    <a:p>
                      <a:pPr marL="0" marR="0" lvl="0" indent="0" algn="l" rtl="0">
                        <a:lnSpc>
                          <a:spcPct val="115000"/>
                        </a:lnSpc>
                        <a:spcBef>
                          <a:spcPts val="0"/>
                        </a:spcBef>
                        <a:spcAft>
                          <a:spcPts val="0"/>
                        </a:spcAft>
                        <a:buNone/>
                      </a:pPr>
                      <a:r>
                        <a:rPr lang="es-ES" sz="800" u="none" strike="noStrike" cap="none"/>
                        <a:t>         proyecto, de tal forma que lo </a:t>
                      </a:r>
                      <a:endParaRPr sz="800" u="none" strike="noStrike" cap="none"/>
                    </a:p>
                    <a:p>
                      <a:pPr marL="0" marR="0" lvl="0" indent="0" algn="l" rtl="0">
                        <a:lnSpc>
                          <a:spcPct val="115000"/>
                        </a:lnSpc>
                        <a:spcBef>
                          <a:spcPts val="0"/>
                        </a:spcBef>
                        <a:spcAft>
                          <a:spcPts val="0"/>
                        </a:spcAft>
                        <a:buNone/>
                      </a:pPr>
                      <a:r>
                        <a:rPr lang="es-ES" sz="800" u="none" strike="noStrike" cap="none"/>
                        <a:t>         aclaran, describen o descifran,  </a:t>
                      </a:r>
                      <a:endParaRPr sz="800" u="none" strike="noStrike" cap="none"/>
                    </a:p>
                    <a:p>
                      <a:pPr marL="0" marR="0" lvl="0" indent="0" algn="l" rtl="0">
                        <a:lnSpc>
                          <a:spcPct val="115000"/>
                        </a:lnSpc>
                        <a:spcBef>
                          <a:spcPts val="0"/>
                        </a:spcBef>
                        <a:spcAft>
                          <a:spcPts val="0"/>
                        </a:spcAft>
                        <a:buNone/>
                      </a:pPr>
                      <a:r>
                        <a:rPr lang="es-ES" sz="800" u="none" strike="noStrike" cap="none"/>
                        <a:t>         (fruto de la reflexión colaborativa</a:t>
                      </a:r>
                      <a:endParaRPr sz="800" u="none" strike="noStrike" cap="none"/>
                    </a:p>
                    <a:p>
                      <a:pPr marL="0" marR="0" lvl="0" indent="0" algn="l" rtl="0">
                        <a:lnSpc>
                          <a:spcPct val="115000"/>
                        </a:lnSpc>
                        <a:spcBef>
                          <a:spcPts val="0"/>
                        </a:spcBef>
                        <a:spcAft>
                          <a:spcPts val="0"/>
                        </a:spcAft>
                        <a:buNone/>
                      </a:pPr>
                      <a:r>
                        <a:rPr lang="es-ES" sz="800" u="none" strike="noStrike" cap="none"/>
                        <a:t>         de los estudiantes).</a:t>
                      </a:r>
                      <a:endParaRPr sz="800" u="none" strike="noStrike" cap="none"/>
                    </a:p>
                    <a:p>
                      <a:pPr marL="0" marR="0" lvl="0" indent="0" algn="l" rtl="0">
                        <a:lnSpc>
                          <a:spcPct val="115000"/>
                        </a:lnSpc>
                        <a:spcBef>
                          <a:spcPts val="0"/>
                        </a:spcBef>
                        <a:spcAft>
                          <a:spcPts val="0"/>
                        </a:spcAft>
                        <a:buNone/>
                      </a:pPr>
                      <a:r>
                        <a:rPr lang="es-ES" sz="800" u="none" strike="noStrike" cap="none"/>
                        <a:t>         ¿Cómo se lograron?</a:t>
                      </a:r>
                      <a:endParaRPr sz="800" u="none" strike="noStrike" cap="none"/>
                    </a:p>
                    <a:p>
                      <a:pPr marL="0" marR="0" lvl="0" indent="0" algn="l" rtl="0">
                        <a:lnSpc>
                          <a:spcPct val="115000"/>
                        </a:lnSpc>
                        <a:spcBef>
                          <a:spcPts val="0"/>
                        </a:spcBef>
                        <a:spcAft>
                          <a:spcPts val="0"/>
                        </a:spcAft>
                        <a:buNone/>
                      </a:pPr>
                      <a:r>
                        <a:rPr lang="es-ES" sz="800" u="none" strike="noStrike" cap="none"/>
                        <a:t> </a:t>
                      </a:r>
                      <a:endParaRPr sz="800" u="none" strike="noStrike" cap="none">
                        <a:solidFill>
                          <a:srgbClr val="000000"/>
                        </a:solidFill>
                        <a:latin typeface="Arial"/>
                        <a:ea typeface="Arial"/>
                        <a:cs typeface="Arial"/>
                        <a:sym typeface="Arial"/>
                      </a:endParaRPr>
                    </a:p>
                  </a:txBody>
                  <a:tcPr marL="45550" marR="45550" marT="45550" marB="45550"/>
                </a:tc>
                <a:tc>
                  <a:txBody>
                    <a:bodyPr/>
                    <a:lstStyle/>
                    <a:p>
                      <a:pPr marL="0" marR="0" lvl="0" indent="0" algn="l" rtl="0">
                        <a:lnSpc>
                          <a:spcPct val="115000"/>
                        </a:lnSpc>
                        <a:spcBef>
                          <a:spcPts val="0"/>
                        </a:spcBef>
                        <a:spcAft>
                          <a:spcPts val="0"/>
                        </a:spcAft>
                        <a:buNone/>
                      </a:pPr>
                      <a:r>
                        <a:rPr lang="es-ES" sz="800" u="none" strike="noStrike" cap="none"/>
                        <a:t>En cada asignatura realizaron conclusiones apropiadas que fueron establecidas como elementos funcionales en el diseño de estrategias pertinentes y efectivas para la mitigación de esta situación en nuestro país, y particularmente en las colonias marginadas de las Ciudad de México.</a:t>
                      </a:r>
                      <a:endParaRPr sz="800" u="none" strike="noStrike" cap="none"/>
                    </a:p>
                    <a:p>
                      <a:pPr marL="0" marR="0" lvl="0" indent="0" algn="l" rtl="0">
                        <a:lnSpc>
                          <a:spcPct val="115000"/>
                        </a:lnSpc>
                        <a:spcBef>
                          <a:spcPts val="0"/>
                        </a:spcBef>
                        <a:spcAft>
                          <a:spcPts val="0"/>
                        </a:spcAft>
                        <a:buNone/>
                      </a:pPr>
                      <a:r>
                        <a:rPr lang="es-ES" sz="800" u="none" strike="noStrike" cap="none"/>
                        <a:t> </a:t>
                      </a:r>
                      <a:endParaRPr sz="800" u="none" strike="noStrike" cap="none">
                        <a:solidFill>
                          <a:srgbClr val="000000"/>
                        </a:solidFill>
                        <a:latin typeface="Arial"/>
                        <a:ea typeface="Arial"/>
                        <a:cs typeface="Arial"/>
                        <a:sym typeface="Arial"/>
                      </a:endParaRPr>
                    </a:p>
                  </a:txBody>
                  <a:tcPr marL="45550" marR="45550" marT="45550" marB="45550"/>
                </a:tc>
                <a:tc>
                  <a:txBody>
                    <a:bodyPr/>
                    <a:lstStyle/>
                    <a:p>
                      <a:pPr marL="0" marR="0" lvl="0" indent="0" algn="l" rtl="0">
                        <a:lnSpc>
                          <a:spcPct val="115000"/>
                        </a:lnSpc>
                        <a:spcBef>
                          <a:spcPts val="0"/>
                        </a:spcBef>
                        <a:spcAft>
                          <a:spcPts val="0"/>
                        </a:spcAft>
                        <a:buNone/>
                      </a:pPr>
                      <a:r>
                        <a:rPr lang="es-ES" sz="800" u="none" strike="noStrike" cap="none"/>
                        <a:t>Los alumnos definieron que se podría crear una campaña publicitaria a través de radio o Televisión, ya que son medios que llegan a la población de Huixquilucan. Después de un breve sondeo, se detectó que, incluso más que la radio, la TV sería un medio más eficaz.</a:t>
                      </a:r>
                      <a:endParaRPr sz="800" u="none" strike="noStrike" cap="none"/>
                    </a:p>
                    <a:p>
                      <a:pPr marL="0" marR="0" lvl="0" indent="0" algn="l" rtl="0">
                        <a:lnSpc>
                          <a:spcPct val="115000"/>
                        </a:lnSpc>
                        <a:spcBef>
                          <a:spcPts val="0"/>
                        </a:spcBef>
                        <a:spcAft>
                          <a:spcPts val="0"/>
                        </a:spcAft>
                        <a:buNone/>
                      </a:pPr>
                      <a:r>
                        <a:rPr lang="es-ES" sz="800" u="none" strike="noStrike" cap="none"/>
                        <a:t> </a:t>
                      </a:r>
                      <a:endParaRPr sz="800" u="none" strike="noStrike" cap="none">
                        <a:solidFill>
                          <a:srgbClr val="000000"/>
                        </a:solidFill>
                        <a:latin typeface="Arial"/>
                        <a:ea typeface="Arial"/>
                        <a:cs typeface="Arial"/>
                        <a:sym typeface="Arial"/>
                      </a:endParaRPr>
                    </a:p>
                  </a:txBody>
                  <a:tcPr marL="45550" marR="45550" marT="45550" marB="45550"/>
                </a:tc>
                <a:tc>
                  <a:txBody>
                    <a:bodyPr/>
                    <a:lstStyle/>
                    <a:p>
                      <a:pPr marL="0" marR="0" lvl="0" indent="0" algn="l" rtl="0">
                        <a:lnSpc>
                          <a:spcPct val="115000"/>
                        </a:lnSpc>
                        <a:spcBef>
                          <a:spcPts val="0"/>
                        </a:spcBef>
                        <a:spcAft>
                          <a:spcPts val="0"/>
                        </a:spcAft>
                        <a:buNone/>
                      </a:pPr>
                      <a:r>
                        <a:rPr lang="es-ES" sz="800" u="none" strike="noStrike" cap="small"/>
                        <a:t>L</a:t>
                      </a:r>
                      <a:r>
                        <a:rPr lang="es-ES" sz="800" u="none" strike="noStrike" cap="none"/>
                        <a:t>os alumnos comenzaron a buscar comerciales o cápsulas ya existentes, realizadas en México y otros países para atacar la violencia entre los miembros de una familia.</a:t>
                      </a:r>
                      <a:endParaRPr sz="800" u="none" strike="noStrike" cap="none"/>
                    </a:p>
                    <a:p>
                      <a:pPr marL="0" marR="0" lvl="0" indent="0" algn="l" rtl="0">
                        <a:lnSpc>
                          <a:spcPct val="115000"/>
                        </a:lnSpc>
                        <a:spcBef>
                          <a:spcPts val="0"/>
                        </a:spcBef>
                        <a:spcAft>
                          <a:spcPts val="0"/>
                        </a:spcAft>
                        <a:buNone/>
                      </a:pPr>
                      <a:r>
                        <a:rPr lang="es-ES" sz="800" u="none" strike="noStrike" cap="none"/>
                        <a:t> </a:t>
                      </a:r>
                      <a:endParaRPr sz="800" u="none" strike="noStrike" cap="none">
                        <a:solidFill>
                          <a:srgbClr val="000000"/>
                        </a:solidFill>
                        <a:latin typeface="Arial"/>
                        <a:ea typeface="Arial"/>
                        <a:cs typeface="Arial"/>
                        <a:sym typeface="Arial"/>
                      </a:endParaRPr>
                    </a:p>
                  </a:txBody>
                  <a:tcPr marL="45550" marR="45550" marT="45550" marB="4555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10" name="Google Shape;410;p49"/>
          <p:cNvGraphicFramePr/>
          <p:nvPr/>
        </p:nvGraphicFramePr>
        <p:xfrm>
          <a:off x="2446638" y="2106432"/>
          <a:ext cx="3000000" cy="3000000"/>
        </p:xfrm>
        <a:graphic>
          <a:graphicData uri="http://schemas.openxmlformats.org/drawingml/2006/table">
            <a:tbl>
              <a:tblPr>
                <a:noFill/>
                <a:tableStyleId>{B9B2B840-1736-45F2-BDAB-B6EB504A5928}</a:tableStyleId>
              </a:tblPr>
              <a:tblGrid>
                <a:gridCol w="2714850"/>
                <a:gridCol w="5393050"/>
              </a:tblGrid>
              <a:tr h="1500700">
                <a:tc>
                  <a:txBody>
                    <a:bodyPr/>
                    <a:lstStyle/>
                    <a:p>
                      <a:pPr marL="0" marR="0" lvl="0" indent="0" algn="l" rtl="0">
                        <a:lnSpc>
                          <a:spcPct val="115000"/>
                        </a:lnSpc>
                        <a:spcBef>
                          <a:spcPts val="0"/>
                        </a:spcBef>
                        <a:spcAft>
                          <a:spcPts val="0"/>
                        </a:spcAft>
                        <a:buNone/>
                      </a:pPr>
                      <a:r>
                        <a:rPr lang="es-ES" sz="900" u="none" strike="noStrike" cap="none"/>
                        <a:t>  6. Conectar.</a:t>
                      </a:r>
                      <a:endParaRPr sz="900" u="none" strike="noStrike" cap="none"/>
                    </a:p>
                    <a:p>
                      <a:pPr marL="0" marR="0" lvl="0" indent="0" algn="l" rtl="0">
                        <a:lnSpc>
                          <a:spcPct val="115000"/>
                        </a:lnSpc>
                        <a:spcBef>
                          <a:spcPts val="0"/>
                        </a:spcBef>
                        <a:spcAft>
                          <a:spcPts val="0"/>
                        </a:spcAft>
                        <a:buNone/>
                      </a:pPr>
                      <a:r>
                        <a:rPr lang="es-ES" sz="900" u="none" strike="noStrike" cap="none"/>
                        <a:t>     Manera en que las conclusiones</a:t>
                      </a:r>
                      <a:endParaRPr sz="900" u="none" strike="noStrike" cap="none"/>
                    </a:p>
                    <a:p>
                      <a:pPr marL="450215" marR="0" lvl="0" indent="-450215" algn="l" rtl="0">
                        <a:lnSpc>
                          <a:spcPct val="115000"/>
                        </a:lnSpc>
                        <a:spcBef>
                          <a:spcPts val="0"/>
                        </a:spcBef>
                        <a:spcAft>
                          <a:spcPts val="0"/>
                        </a:spcAft>
                        <a:buNone/>
                      </a:pPr>
                      <a:r>
                        <a:rPr lang="es-ES" sz="900" u="none" strike="noStrike" cap="none"/>
                        <a:t>     de cada disciplina dan</a:t>
                      </a:r>
                      <a:endParaRPr sz="900" u="none" strike="noStrike" cap="none"/>
                    </a:p>
                    <a:p>
                      <a:pPr marL="0" marR="0" lvl="0" indent="0" algn="l" rtl="0">
                        <a:lnSpc>
                          <a:spcPct val="115000"/>
                        </a:lnSpc>
                        <a:spcBef>
                          <a:spcPts val="0"/>
                        </a:spcBef>
                        <a:spcAft>
                          <a:spcPts val="0"/>
                        </a:spcAft>
                        <a:buNone/>
                      </a:pPr>
                      <a:r>
                        <a:rPr lang="es-ES" sz="900" u="none" strike="noStrike" cap="none"/>
                        <a:t>     respuesta  o se vinculan con</a:t>
                      </a:r>
                      <a:endParaRPr sz="900" u="none" strike="noStrike" cap="none"/>
                    </a:p>
                    <a:p>
                      <a:pPr marL="0" marR="0" lvl="0" indent="0" algn="l" rtl="0">
                        <a:lnSpc>
                          <a:spcPct val="115000"/>
                        </a:lnSpc>
                        <a:spcBef>
                          <a:spcPts val="0"/>
                        </a:spcBef>
                        <a:spcAft>
                          <a:spcPts val="0"/>
                        </a:spcAft>
                        <a:buNone/>
                      </a:pPr>
                      <a:r>
                        <a:rPr lang="es-ES" sz="900" u="none" strike="noStrike" cap="none"/>
                        <a:t>     la pregunta  disparadora del</a:t>
                      </a:r>
                      <a:endParaRPr sz="900" u="none" strike="noStrike" cap="none"/>
                    </a:p>
                    <a:p>
                      <a:pPr marL="0" marR="0" lvl="0" indent="0" algn="l" rtl="0">
                        <a:lnSpc>
                          <a:spcPct val="115000"/>
                        </a:lnSpc>
                        <a:spcBef>
                          <a:spcPts val="0"/>
                        </a:spcBef>
                        <a:spcAft>
                          <a:spcPts val="0"/>
                        </a:spcAft>
                        <a:buNone/>
                      </a:pPr>
                      <a:r>
                        <a:rPr lang="es-ES" sz="900" u="none" strike="noStrike" cap="none"/>
                        <a:t>     proyecto. </a:t>
                      </a:r>
                      <a:endParaRPr sz="900" u="none" strike="noStrike" cap="none"/>
                    </a:p>
                    <a:p>
                      <a:pPr marL="0" marR="0" lvl="0" indent="0" algn="l" rtl="0">
                        <a:lnSpc>
                          <a:spcPct val="115000"/>
                        </a:lnSpc>
                        <a:spcBef>
                          <a:spcPts val="0"/>
                        </a:spcBef>
                        <a:spcAft>
                          <a:spcPts val="0"/>
                        </a:spcAft>
                        <a:buNone/>
                      </a:pPr>
                      <a:r>
                        <a:rPr lang="es-ES" sz="900" u="none" strike="noStrike" cap="none"/>
                        <a:t>     Estrategia o  actividad para lograr</a:t>
                      </a:r>
                      <a:endParaRPr sz="900" u="none" strike="noStrike" cap="none"/>
                    </a:p>
                    <a:p>
                      <a:pPr marL="204470" marR="0" lvl="0" indent="-204470" algn="l" rtl="0">
                        <a:lnSpc>
                          <a:spcPct val="115000"/>
                        </a:lnSpc>
                        <a:spcBef>
                          <a:spcPts val="0"/>
                        </a:spcBef>
                        <a:spcAft>
                          <a:spcPts val="0"/>
                        </a:spcAft>
                        <a:buNone/>
                      </a:pPr>
                      <a:r>
                        <a:rPr lang="es-ES" sz="900" u="none" strike="noStrike" cap="none"/>
                        <a:t>       que haya   conciencia de ello.</a:t>
                      </a:r>
                      <a:endParaRPr sz="900" u="none" strike="noStrike" cap="none">
                        <a:solidFill>
                          <a:srgbClr val="000000"/>
                        </a:solidFill>
                        <a:latin typeface="Arial"/>
                        <a:ea typeface="Arial"/>
                        <a:cs typeface="Arial"/>
                        <a:sym typeface="Arial"/>
                      </a:endParaRPr>
                    </a:p>
                  </a:txBody>
                  <a:tcPr marL="51175" marR="51175" marT="51175" marB="51175"/>
                </a:tc>
                <a:tc>
                  <a:txBody>
                    <a:bodyPr/>
                    <a:lstStyle/>
                    <a:p>
                      <a:pPr marL="0" marR="0" lvl="0" indent="0" algn="l" rtl="0">
                        <a:lnSpc>
                          <a:spcPct val="115000"/>
                        </a:lnSpc>
                        <a:spcBef>
                          <a:spcPts val="0"/>
                        </a:spcBef>
                        <a:spcAft>
                          <a:spcPts val="0"/>
                        </a:spcAft>
                        <a:buNone/>
                      </a:pPr>
                      <a:r>
                        <a:rPr lang="es-ES" sz="900" u="none" strike="noStrike" cap="none"/>
                        <a:t>Física: El contexto histórico de la Primera Guerra Mundial exige cambios en la ciencia.</a:t>
                      </a:r>
                      <a:endParaRPr sz="900" u="none" strike="noStrike" cap="none"/>
                    </a:p>
                    <a:p>
                      <a:pPr marL="0" marR="0" lvl="0" indent="0" algn="l" rtl="0">
                        <a:lnSpc>
                          <a:spcPct val="115000"/>
                        </a:lnSpc>
                        <a:spcBef>
                          <a:spcPts val="0"/>
                        </a:spcBef>
                        <a:spcAft>
                          <a:spcPts val="0"/>
                        </a:spcAft>
                        <a:buNone/>
                      </a:pPr>
                      <a:r>
                        <a:rPr lang="es-ES" sz="900" u="none" strike="noStrike" cap="none"/>
                        <a:t> </a:t>
                      </a:r>
                      <a:endParaRPr sz="900" u="none" strike="noStrike" cap="none"/>
                    </a:p>
                    <a:p>
                      <a:pPr marL="0" marR="0" lvl="0" indent="0" algn="l" rtl="0">
                        <a:lnSpc>
                          <a:spcPct val="115000"/>
                        </a:lnSpc>
                        <a:spcBef>
                          <a:spcPts val="0"/>
                        </a:spcBef>
                        <a:spcAft>
                          <a:spcPts val="0"/>
                        </a:spcAft>
                        <a:buNone/>
                      </a:pPr>
                      <a:r>
                        <a:rPr lang="es-ES" sz="900" u="none" strike="noStrike" cap="none"/>
                        <a:t>Literatura: La lengua y la literatura responden con nuevas corrientes al contexto bélico de la Primera Guerra Mundial.</a:t>
                      </a:r>
                      <a:endParaRPr sz="900" u="none" strike="noStrike" cap="none"/>
                    </a:p>
                    <a:p>
                      <a:pPr marL="0" marR="0" lvl="0" indent="0" algn="l" rtl="0">
                        <a:lnSpc>
                          <a:spcPct val="115000"/>
                        </a:lnSpc>
                        <a:spcBef>
                          <a:spcPts val="0"/>
                        </a:spcBef>
                        <a:spcAft>
                          <a:spcPts val="0"/>
                        </a:spcAft>
                        <a:buNone/>
                      </a:pPr>
                      <a:r>
                        <a:rPr lang="es-ES" sz="900" u="none" strike="noStrike" cap="none"/>
                        <a:t> </a:t>
                      </a:r>
                      <a:endParaRPr sz="900" u="none" strike="noStrike" cap="none"/>
                    </a:p>
                    <a:p>
                      <a:pPr marL="0" marR="0" lvl="0" indent="0" algn="l" rtl="0">
                        <a:lnSpc>
                          <a:spcPct val="115000"/>
                        </a:lnSpc>
                        <a:spcBef>
                          <a:spcPts val="0"/>
                        </a:spcBef>
                        <a:spcAft>
                          <a:spcPts val="0"/>
                        </a:spcAft>
                        <a:buNone/>
                      </a:pPr>
                      <a:r>
                        <a:rPr lang="es-ES" sz="900" u="none" strike="noStrike" cap="none"/>
                        <a:t>Historia: El desarrollo histórico-social del conflicto bélico</a:t>
                      </a:r>
                      <a:endParaRPr sz="900" u="none" strike="noStrike" cap="none"/>
                    </a:p>
                    <a:p>
                      <a:pPr marL="0" marR="0" lvl="0" indent="0" algn="l" rtl="0">
                        <a:lnSpc>
                          <a:spcPct val="115000"/>
                        </a:lnSpc>
                        <a:spcBef>
                          <a:spcPts val="0"/>
                        </a:spcBef>
                        <a:spcAft>
                          <a:spcPts val="0"/>
                        </a:spcAft>
                        <a:buNone/>
                      </a:pPr>
                      <a:r>
                        <a:rPr lang="es-ES" sz="900" u="none" strike="noStrike" cap="none"/>
                        <a:t> </a:t>
                      </a:r>
                      <a:endParaRPr sz="900" u="none" strike="noStrike" cap="none"/>
                    </a:p>
                    <a:p>
                      <a:pPr marL="0" marR="0" lvl="0" indent="0" algn="l" rtl="0">
                        <a:lnSpc>
                          <a:spcPct val="115000"/>
                        </a:lnSpc>
                        <a:spcBef>
                          <a:spcPts val="0"/>
                        </a:spcBef>
                        <a:spcAft>
                          <a:spcPts val="0"/>
                        </a:spcAft>
                        <a:buNone/>
                      </a:pPr>
                      <a:r>
                        <a:rPr lang="es-ES" sz="900" u="none" strike="noStrike" cap="none"/>
                        <a:t>Reflexión: ¿En qué medida aquél que tiene ideas controla el mundo?</a:t>
                      </a:r>
                      <a:endParaRPr sz="900" u="none" strike="noStrike" cap="none"/>
                    </a:p>
                    <a:p>
                      <a:pPr marL="0" marR="0" lvl="0" indent="0" algn="l" rtl="0">
                        <a:lnSpc>
                          <a:spcPct val="115000"/>
                        </a:lnSpc>
                        <a:spcBef>
                          <a:spcPts val="0"/>
                        </a:spcBef>
                        <a:spcAft>
                          <a:spcPts val="0"/>
                        </a:spcAft>
                        <a:buNone/>
                      </a:pPr>
                      <a:r>
                        <a:rPr lang="es-ES" sz="900" u="none" strike="noStrike" cap="none"/>
                        <a:t> </a:t>
                      </a:r>
                      <a:endParaRPr sz="900" u="none" strike="noStrike" cap="none">
                        <a:solidFill>
                          <a:srgbClr val="000000"/>
                        </a:solidFill>
                        <a:latin typeface="Arial"/>
                        <a:ea typeface="Arial"/>
                        <a:cs typeface="Arial"/>
                        <a:sym typeface="Arial"/>
                      </a:endParaRPr>
                    </a:p>
                  </a:txBody>
                  <a:tcPr marL="51175" marR="51175" marT="51175" marB="51175"/>
                </a:tc>
              </a:tr>
              <a:tr h="2277550">
                <a:tc>
                  <a:txBody>
                    <a:bodyPr/>
                    <a:lstStyle/>
                    <a:p>
                      <a:pPr marL="0" marR="0" lvl="0" indent="0" algn="l" rtl="0">
                        <a:lnSpc>
                          <a:spcPct val="115000"/>
                        </a:lnSpc>
                        <a:spcBef>
                          <a:spcPts val="0"/>
                        </a:spcBef>
                        <a:spcAft>
                          <a:spcPts val="0"/>
                        </a:spcAft>
                        <a:buNone/>
                      </a:pPr>
                      <a:r>
                        <a:rPr lang="es-ES" sz="900" u="none" strike="noStrike" cap="none"/>
                        <a:t>7.  Evaluar la información generada.</a:t>
                      </a:r>
                      <a:endParaRPr sz="900" u="none" strike="noStrike" cap="none"/>
                    </a:p>
                    <a:p>
                      <a:pPr marL="180340" marR="0" lvl="0" indent="0" algn="l" rtl="0">
                        <a:lnSpc>
                          <a:spcPct val="115000"/>
                        </a:lnSpc>
                        <a:spcBef>
                          <a:spcPts val="0"/>
                        </a:spcBef>
                        <a:spcAft>
                          <a:spcPts val="0"/>
                        </a:spcAft>
                        <a:buNone/>
                      </a:pPr>
                      <a:r>
                        <a:rPr lang="es-ES" sz="900" u="none" strike="noStrike" cap="none"/>
                        <a:t>¿La información obtenida cubre las necesidades para la solución del problema?</a:t>
                      </a:r>
                      <a:endParaRPr sz="900" u="none" strike="noStrike" cap="none"/>
                    </a:p>
                    <a:p>
                      <a:pPr marL="180340" marR="0" lvl="0" indent="0" algn="l" rtl="0">
                        <a:lnSpc>
                          <a:spcPct val="115000"/>
                        </a:lnSpc>
                        <a:spcBef>
                          <a:spcPts val="0"/>
                        </a:spcBef>
                        <a:spcAft>
                          <a:spcPts val="0"/>
                        </a:spcAft>
                        <a:buNone/>
                      </a:pPr>
                      <a:r>
                        <a:rPr lang="es-ES" sz="900" u="none" strike="noStrike" cap="none"/>
                        <a:t>Propuesta de investigaciones para complementar el proyecto.</a:t>
                      </a:r>
                      <a:endParaRPr sz="900" u="none" strike="noStrike" cap="none">
                        <a:solidFill>
                          <a:srgbClr val="000000"/>
                        </a:solidFill>
                        <a:latin typeface="Arial"/>
                        <a:ea typeface="Arial"/>
                        <a:cs typeface="Arial"/>
                        <a:sym typeface="Arial"/>
                      </a:endParaRPr>
                    </a:p>
                  </a:txBody>
                  <a:tcPr marL="51175" marR="51175" marT="51175" marB="51175"/>
                </a:tc>
                <a:tc>
                  <a:txBody>
                    <a:bodyPr/>
                    <a:lstStyle/>
                    <a:p>
                      <a:pPr marL="0" marR="0" lvl="0" indent="0" algn="l" rtl="0">
                        <a:lnSpc>
                          <a:spcPct val="115000"/>
                        </a:lnSpc>
                        <a:spcBef>
                          <a:spcPts val="0"/>
                        </a:spcBef>
                        <a:spcAft>
                          <a:spcPts val="0"/>
                        </a:spcAft>
                        <a:buNone/>
                      </a:pPr>
                      <a:r>
                        <a:rPr lang="es-ES" sz="900" u="none" strike="noStrike" cap="none"/>
                        <a:t>* Presentación oral de los alumnos en clase con sesión de preguntas sobre la historia del Barón Rojo y su contexto histórico, así como un análisis sobre modificaciones en la aviación. Trabajo colaborativo.</a:t>
                      </a:r>
                      <a:endParaRPr sz="900" u="none" strike="noStrike" cap="none"/>
                    </a:p>
                    <a:p>
                      <a:pPr marL="0" marR="0" lvl="0" indent="0" algn="l" rtl="0">
                        <a:lnSpc>
                          <a:spcPct val="115000"/>
                        </a:lnSpc>
                        <a:spcBef>
                          <a:spcPts val="0"/>
                        </a:spcBef>
                        <a:spcAft>
                          <a:spcPts val="0"/>
                        </a:spcAft>
                        <a:buNone/>
                      </a:pPr>
                      <a:r>
                        <a:rPr lang="es-ES" sz="900" u="none" strike="noStrike" cap="none"/>
                        <a:t>* Línea del tiempo sobre las causas económicas, políticas, sociales e ideológicas de la Primera Guerra Mundial, trabajo colaborativo. </a:t>
                      </a:r>
                      <a:endParaRPr sz="900" u="none" strike="noStrike" cap="none"/>
                    </a:p>
                    <a:p>
                      <a:pPr marL="0" marR="0" lvl="0" indent="0" algn="l" rtl="0">
                        <a:lnSpc>
                          <a:spcPct val="115000"/>
                        </a:lnSpc>
                        <a:spcBef>
                          <a:spcPts val="0"/>
                        </a:spcBef>
                        <a:spcAft>
                          <a:spcPts val="0"/>
                        </a:spcAft>
                        <a:buNone/>
                      </a:pPr>
                      <a:r>
                        <a:rPr lang="es-ES" sz="900" u="none" strike="noStrike" cap="none"/>
                        <a:t>* Ejercicios de análisis y comparación sobre producciones literarias, trabajo individual. </a:t>
                      </a:r>
                      <a:endParaRPr sz="900" u="none" strike="noStrike" cap="none"/>
                    </a:p>
                    <a:p>
                      <a:pPr marL="0" marR="0" lvl="0" indent="0" algn="l" rtl="0">
                        <a:lnSpc>
                          <a:spcPct val="115000"/>
                        </a:lnSpc>
                        <a:spcBef>
                          <a:spcPts val="0"/>
                        </a:spcBef>
                        <a:spcAft>
                          <a:spcPts val="0"/>
                        </a:spcAft>
                        <a:buNone/>
                      </a:pPr>
                      <a:r>
                        <a:rPr lang="es-ES" sz="900" u="none" strike="noStrike" cap="none"/>
                        <a:t>* Mapas mentales, trabajo colaborativo.</a:t>
                      </a:r>
                      <a:endParaRPr sz="900" u="none" strike="noStrike" cap="none"/>
                    </a:p>
                    <a:p>
                      <a:pPr marL="0" marR="0" lvl="0" indent="0" algn="l" rtl="0">
                        <a:lnSpc>
                          <a:spcPct val="115000"/>
                        </a:lnSpc>
                        <a:spcBef>
                          <a:spcPts val="0"/>
                        </a:spcBef>
                        <a:spcAft>
                          <a:spcPts val="0"/>
                        </a:spcAft>
                        <a:buNone/>
                      </a:pPr>
                      <a:r>
                        <a:rPr lang="es-ES" sz="900" u="none" strike="noStrike" cap="none"/>
                        <a:t>* Informe de Laboratorio sobre el análisis de fuerzas en diferentes tipos de paracaídas en función de área, altura de caída y peso del aviador, trabajo individual. </a:t>
                      </a:r>
                      <a:endParaRPr sz="900" u="none" strike="noStrike" cap="none"/>
                    </a:p>
                    <a:p>
                      <a:pPr marL="0" marR="0" lvl="0" indent="0" algn="l" rtl="0">
                        <a:lnSpc>
                          <a:spcPct val="115000"/>
                        </a:lnSpc>
                        <a:spcBef>
                          <a:spcPts val="0"/>
                        </a:spcBef>
                        <a:spcAft>
                          <a:spcPts val="0"/>
                        </a:spcAft>
                        <a:buNone/>
                      </a:pPr>
                      <a:r>
                        <a:rPr lang="es-ES" sz="900" u="none" strike="noStrike" cap="none"/>
                        <a:t>* Mesa redonda considerando preguntas guía. Trabajo colaborativo. </a:t>
                      </a:r>
                      <a:endParaRPr sz="900" u="none" strike="noStrike" cap="none"/>
                    </a:p>
                    <a:p>
                      <a:pPr marL="0" marR="0" lvl="0" indent="0" algn="l" rtl="0">
                        <a:lnSpc>
                          <a:spcPct val="115000"/>
                        </a:lnSpc>
                        <a:spcBef>
                          <a:spcPts val="0"/>
                        </a:spcBef>
                        <a:spcAft>
                          <a:spcPts val="0"/>
                        </a:spcAft>
                        <a:buNone/>
                      </a:pPr>
                      <a:r>
                        <a:rPr lang="es-ES" sz="900" u="none" strike="noStrike" cap="none"/>
                        <a:t>* Tabla comparativa, diferencia del futurismo con otras vanguardias.</a:t>
                      </a:r>
                      <a:endParaRPr sz="900" u="none" strike="noStrike" cap="none"/>
                    </a:p>
                    <a:p>
                      <a:pPr marL="0" marR="0" lvl="0" indent="0" algn="l" rtl="0">
                        <a:lnSpc>
                          <a:spcPct val="115000"/>
                        </a:lnSpc>
                        <a:spcBef>
                          <a:spcPts val="0"/>
                        </a:spcBef>
                        <a:spcAft>
                          <a:spcPts val="0"/>
                        </a:spcAft>
                        <a:buNone/>
                      </a:pPr>
                      <a:r>
                        <a:rPr lang="es-ES" sz="900" u="none" strike="noStrike" cap="none"/>
                        <a:t>* Guion de cada equipo para llevar a cabo el juego de roles sobre el Tratado de Versalles, trabajo colaborativo.</a:t>
                      </a:r>
                      <a:endParaRPr sz="900" u="none" strike="noStrike" cap="none"/>
                    </a:p>
                    <a:p>
                      <a:pPr marL="0" marR="0" lvl="0" indent="0" algn="l" rtl="0">
                        <a:lnSpc>
                          <a:spcPct val="115000"/>
                        </a:lnSpc>
                        <a:spcBef>
                          <a:spcPts val="0"/>
                        </a:spcBef>
                        <a:spcAft>
                          <a:spcPts val="0"/>
                        </a:spcAft>
                        <a:buNone/>
                      </a:pPr>
                      <a:r>
                        <a:rPr lang="es-ES" sz="900" u="none" strike="noStrike" cap="none"/>
                        <a:t>* Videograbación del debate con la personificación de los alumnos, incluyendo guion.</a:t>
                      </a:r>
                      <a:endParaRPr sz="900" u="none" strike="noStrike" cap="none">
                        <a:solidFill>
                          <a:srgbClr val="000000"/>
                        </a:solidFill>
                        <a:latin typeface="Arial"/>
                        <a:ea typeface="Arial"/>
                        <a:cs typeface="Arial"/>
                        <a:sym typeface="Arial"/>
                      </a:endParaRPr>
                    </a:p>
                  </a:txBody>
                  <a:tcPr marL="51175" marR="51175" marT="51175" marB="5117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1260"/>
              <a:buFont typeface="Century Gothic"/>
              <a:buNone/>
            </a:pPr>
            <a:r>
              <a:rPr lang="es-ES" sz="1260" b="1"/>
              <a:t/>
            </a:r>
            <a:br>
              <a:rPr lang="es-ES" sz="1260" b="1"/>
            </a:br>
            <a:r>
              <a:rPr lang="es-ES" sz="1260" b="1"/>
              <a:t/>
            </a:r>
            <a:br>
              <a:rPr lang="es-ES" sz="1260" b="1"/>
            </a:br>
            <a:r>
              <a:rPr lang="es-ES" sz="1260" b="1"/>
              <a:t/>
            </a:r>
            <a:br>
              <a:rPr lang="es-ES" sz="1260" b="1"/>
            </a:br>
            <a:r>
              <a:rPr lang="es-ES" sz="1260" b="1"/>
              <a:t/>
            </a:r>
            <a:br>
              <a:rPr lang="es-ES" sz="1260" b="1"/>
            </a:br>
            <a:r>
              <a:rPr lang="es-ES" sz="1260" b="1"/>
              <a:t>VI. División del tiempo.                                                                                         VII. Presentación.</a:t>
            </a:r>
            <a:r>
              <a:rPr lang="es-ES" sz="1260"/>
              <a:t/>
            </a:r>
            <a:br>
              <a:rPr lang="es-ES" sz="1260"/>
            </a:br>
            <a:endParaRPr sz="1260"/>
          </a:p>
        </p:txBody>
      </p:sp>
      <p:graphicFrame>
        <p:nvGraphicFramePr>
          <p:cNvPr id="416" name="Google Shape;416;p50"/>
          <p:cNvGraphicFramePr/>
          <p:nvPr/>
        </p:nvGraphicFramePr>
        <p:xfrm>
          <a:off x="2001796" y="2070969"/>
          <a:ext cx="3000000" cy="3000000"/>
        </p:xfrm>
        <a:graphic>
          <a:graphicData uri="http://schemas.openxmlformats.org/drawingml/2006/table">
            <a:tbl>
              <a:tblPr>
                <a:noFill/>
                <a:tableStyleId>{B9B2B840-1736-45F2-BDAB-B6EB504A5928}</a:tableStyleId>
              </a:tblPr>
              <a:tblGrid>
                <a:gridCol w="4464775"/>
                <a:gridCol w="4403975"/>
              </a:tblGrid>
              <a:tr h="958000">
                <a:tc>
                  <a:txBody>
                    <a:bodyPr/>
                    <a:lstStyle/>
                    <a:p>
                      <a:pPr marL="0" marR="0" lvl="0" indent="0" algn="ctr" rtl="0">
                        <a:lnSpc>
                          <a:spcPct val="115000"/>
                        </a:lnSpc>
                        <a:spcBef>
                          <a:spcPts val="0"/>
                        </a:spcBef>
                        <a:spcAft>
                          <a:spcPts val="0"/>
                        </a:spcAft>
                        <a:buNone/>
                      </a:pPr>
                      <a:r>
                        <a:rPr lang="es-ES" sz="1000" u="none" strike="noStrike" cap="none"/>
                        <a:t>Tiempos dedicados al proyecto cada semana.</a:t>
                      </a:r>
                      <a:endParaRPr sz="1000" u="none" strike="noStrike" cap="none"/>
                    </a:p>
                    <a:p>
                      <a:pPr marL="0" marR="0" lvl="0" indent="0" algn="ctr" rtl="0">
                        <a:lnSpc>
                          <a:spcPct val="115000"/>
                        </a:lnSpc>
                        <a:spcBef>
                          <a:spcPts val="0"/>
                        </a:spcBef>
                        <a:spcAft>
                          <a:spcPts val="0"/>
                        </a:spcAft>
                        <a:buNone/>
                      </a:pPr>
                      <a:r>
                        <a:rPr lang="es-ES" sz="1000" u="none" strike="noStrike" cap="none"/>
                        <a:t>      Momentos  se destinados al Proyecto.</a:t>
                      </a:r>
                      <a:endParaRPr sz="1000" u="none" strike="noStrike" cap="none"/>
                    </a:p>
                    <a:p>
                      <a:pPr marL="0" marR="0" lvl="0" indent="0" algn="ctr" rtl="0">
                        <a:lnSpc>
                          <a:spcPct val="115000"/>
                        </a:lnSpc>
                        <a:spcBef>
                          <a:spcPts val="0"/>
                        </a:spcBef>
                        <a:spcAft>
                          <a:spcPts val="0"/>
                        </a:spcAft>
                        <a:buNone/>
                      </a:pPr>
                      <a:r>
                        <a:rPr lang="es-ES" sz="1000" u="none" strike="noStrike" cap="none"/>
                        <a:t>     Horas de trabajó dedicadas al trabajo disciplinario. </a:t>
                      </a:r>
                      <a:endParaRPr sz="1000" u="none" strike="noStrike" cap="none"/>
                    </a:p>
                    <a:p>
                      <a:pPr marL="0" marR="0" lvl="0" indent="0" algn="ctr" rtl="0">
                        <a:lnSpc>
                          <a:spcPct val="115000"/>
                        </a:lnSpc>
                        <a:spcBef>
                          <a:spcPts val="0"/>
                        </a:spcBef>
                        <a:spcAft>
                          <a:spcPts val="0"/>
                        </a:spcAft>
                        <a:buNone/>
                      </a:pPr>
                      <a:r>
                        <a:rPr lang="es-ES" sz="1000" u="none" strike="noStrike" cap="none"/>
                        <a:t>Horas de trabajo dedicadas al trabajo interdisciplinario. </a:t>
                      </a:r>
                      <a:endParaRPr sz="1000" u="none" strike="noStrike" cap="none"/>
                    </a:p>
                    <a:p>
                      <a:pPr marL="0" marR="0" lvl="0" indent="0" algn="ctr" rtl="0">
                        <a:lnSpc>
                          <a:spcPct val="115000"/>
                        </a:lnSpc>
                        <a:spcBef>
                          <a:spcPts val="0"/>
                        </a:spcBef>
                        <a:spcAft>
                          <a:spcPts val="0"/>
                        </a:spcAft>
                        <a:buNone/>
                      </a:pPr>
                      <a:r>
                        <a:rPr lang="es-ES" sz="1000" u="none" strike="noStrike" cap="none"/>
                        <a:t> </a:t>
                      </a:r>
                      <a:endParaRPr sz="1000" u="none" strike="noStrike" cap="none">
                        <a:solidFill>
                          <a:srgbClr val="000000"/>
                        </a:solidFill>
                        <a:latin typeface="Arial"/>
                        <a:ea typeface="Arial"/>
                        <a:cs typeface="Arial"/>
                        <a:sym typeface="Arial"/>
                      </a:endParaRPr>
                    </a:p>
                  </a:txBody>
                  <a:tcPr marL="55775" marR="55775" marT="55775" marB="55775"/>
                </a:tc>
                <a:tc>
                  <a:txBody>
                    <a:bodyPr/>
                    <a:lstStyle/>
                    <a:p>
                      <a:pPr marL="0" marR="0" lvl="0" indent="0" algn="ctr" rtl="0">
                        <a:lnSpc>
                          <a:spcPct val="115000"/>
                        </a:lnSpc>
                        <a:spcBef>
                          <a:spcPts val="0"/>
                        </a:spcBef>
                        <a:spcAft>
                          <a:spcPts val="0"/>
                        </a:spcAft>
                        <a:buNone/>
                      </a:pPr>
                      <a:r>
                        <a:rPr lang="es-ES" sz="1000" u="none" strike="noStrike" cap="none"/>
                        <a:t>Presentación del proyecto (producto).</a:t>
                      </a:r>
                      <a:endParaRPr sz="1000" u="none" strike="noStrike" cap="none"/>
                    </a:p>
                    <a:p>
                      <a:pPr marL="0" marR="0" lvl="0" indent="0" algn="ctr" rtl="0">
                        <a:lnSpc>
                          <a:spcPct val="115000"/>
                        </a:lnSpc>
                        <a:spcBef>
                          <a:spcPts val="0"/>
                        </a:spcBef>
                        <a:spcAft>
                          <a:spcPts val="0"/>
                        </a:spcAft>
                        <a:buNone/>
                      </a:pPr>
                      <a:r>
                        <a:rPr lang="es-ES" sz="1000" u="none" strike="noStrike" cap="none"/>
                        <a:t>Características de la presentación.</a:t>
                      </a:r>
                      <a:endParaRPr sz="1000" u="none" strike="noStrike" cap="none"/>
                    </a:p>
                    <a:p>
                      <a:pPr marL="0" marR="0" lvl="0" indent="0" algn="ctr" rtl="0">
                        <a:lnSpc>
                          <a:spcPct val="115000"/>
                        </a:lnSpc>
                        <a:spcBef>
                          <a:spcPts val="0"/>
                        </a:spcBef>
                        <a:spcAft>
                          <a:spcPts val="0"/>
                        </a:spcAft>
                        <a:buNone/>
                      </a:pPr>
                      <a:r>
                        <a:rPr lang="es-ES" sz="1000" u="none" strike="noStrike" cap="none"/>
                        <a:t>¿Qué se presenta? ¿Cuándo? ¿Dónde? ¿Con qué? </a:t>
                      </a:r>
                      <a:endParaRPr sz="1000" u="none" strike="noStrike" cap="none"/>
                    </a:p>
                    <a:p>
                      <a:pPr marL="0" marR="0" lvl="0" indent="0" algn="ctr" rtl="0">
                        <a:lnSpc>
                          <a:spcPct val="115000"/>
                        </a:lnSpc>
                        <a:spcBef>
                          <a:spcPts val="0"/>
                        </a:spcBef>
                        <a:spcAft>
                          <a:spcPts val="0"/>
                        </a:spcAft>
                        <a:buNone/>
                      </a:pPr>
                      <a:r>
                        <a:rPr lang="es-ES" sz="1000" u="none" strike="noStrike" cap="none"/>
                        <a:t>¿A quién, por qué, para qué?</a:t>
                      </a:r>
                      <a:endParaRPr sz="1000" u="none" strike="noStrike" cap="none">
                        <a:solidFill>
                          <a:srgbClr val="000000"/>
                        </a:solidFill>
                        <a:latin typeface="Arial"/>
                        <a:ea typeface="Arial"/>
                        <a:cs typeface="Arial"/>
                        <a:sym typeface="Arial"/>
                      </a:endParaRPr>
                    </a:p>
                  </a:txBody>
                  <a:tcPr marL="55775" marR="55775" marT="55775" marB="55775"/>
                </a:tc>
              </a:tr>
              <a:tr h="2820250">
                <a:tc>
                  <a:txBody>
                    <a:bodyPr/>
                    <a:lstStyle/>
                    <a:p>
                      <a:pPr marL="0" marR="0" lvl="0" indent="0" algn="l" rtl="0">
                        <a:lnSpc>
                          <a:spcPct val="115000"/>
                        </a:lnSpc>
                        <a:spcBef>
                          <a:spcPts val="0"/>
                        </a:spcBef>
                        <a:spcAft>
                          <a:spcPts val="0"/>
                        </a:spcAft>
                        <a:buNone/>
                      </a:pPr>
                      <a:r>
                        <a:rPr lang="es-ES" sz="1000" u="none" strike="noStrike" cap="none"/>
                        <a:t>Historia – 10 horas</a:t>
                      </a:r>
                      <a:endParaRPr sz="1000" u="none" strike="noStrike" cap="none"/>
                    </a:p>
                    <a:p>
                      <a:pPr marL="0" marR="0" lvl="0" indent="0" algn="l" rtl="0">
                        <a:lnSpc>
                          <a:spcPct val="115000"/>
                        </a:lnSpc>
                        <a:spcBef>
                          <a:spcPts val="0"/>
                        </a:spcBef>
                        <a:spcAft>
                          <a:spcPts val="0"/>
                        </a:spcAft>
                        <a:buNone/>
                      </a:pPr>
                      <a:r>
                        <a:rPr lang="es-ES" sz="1000" u="none" strike="noStrike" cap="none"/>
                        <a:t>Lengua y literatura – 4 horas</a:t>
                      </a:r>
                      <a:endParaRPr sz="1000" u="none" strike="noStrike" cap="none"/>
                    </a:p>
                    <a:p>
                      <a:pPr marL="0" marR="0" lvl="0" indent="0" algn="l" rtl="0">
                        <a:lnSpc>
                          <a:spcPct val="115000"/>
                        </a:lnSpc>
                        <a:spcBef>
                          <a:spcPts val="0"/>
                        </a:spcBef>
                        <a:spcAft>
                          <a:spcPts val="0"/>
                        </a:spcAft>
                        <a:buNone/>
                      </a:pPr>
                      <a:r>
                        <a:rPr lang="es-ES" sz="1000" u="none" strike="noStrike" cap="none"/>
                        <a:t>Física – 4 horas</a:t>
                      </a:r>
                      <a:endParaRPr sz="1000" u="none" strike="noStrike" cap="none">
                        <a:solidFill>
                          <a:srgbClr val="000000"/>
                        </a:solidFill>
                        <a:latin typeface="Arial"/>
                        <a:ea typeface="Arial"/>
                        <a:cs typeface="Arial"/>
                        <a:sym typeface="Arial"/>
                      </a:endParaRPr>
                    </a:p>
                  </a:txBody>
                  <a:tcPr marL="55775" marR="55775" marT="55775" marB="55775"/>
                </a:tc>
                <a:tc>
                  <a:txBody>
                    <a:bodyPr/>
                    <a:lstStyle/>
                    <a:p>
                      <a:pPr marL="0" marR="0" lvl="0" indent="0" algn="l" rtl="0">
                        <a:lnSpc>
                          <a:spcPct val="115000"/>
                        </a:lnSpc>
                        <a:spcBef>
                          <a:spcPts val="0"/>
                        </a:spcBef>
                        <a:spcAft>
                          <a:spcPts val="0"/>
                        </a:spcAft>
                        <a:buNone/>
                      </a:pPr>
                      <a:r>
                        <a:rPr lang="es-ES" sz="1000" u="none" strike="noStrike" cap="none"/>
                        <a:t>¿Quién?: Los alumnos participantes del proyecto, caracterizando a uno de los personajes propuestos.</a:t>
                      </a:r>
                      <a:endParaRPr sz="1000" u="none" strike="noStrike" cap="none"/>
                    </a:p>
                    <a:p>
                      <a:pPr marL="0" marR="0" lvl="0" indent="0" algn="l" rtl="0">
                        <a:lnSpc>
                          <a:spcPct val="115000"/>
                        </a:lnSpc>
                        <a:spcBef>
                          <a:spcPts val="0"/>
                        </a:spcBef>
                        <a:spcAft>
                          <a:spcPts val="0"/>
                        </a:spcAft>
                        <a:buNone/>
                      </a:pPr>
                      <a:r>
                        <a:rPr lang="es-ES" sz="1000" u="none" strike="noStrike" cap="none"/>
                        <a:t>¿Cómo?: Por medio de la puesta en escena de un Talk Show en el que se discutirá la perspectiva de distintos personajes.</a:t>
                      </a:r>
                      <a:endParaRPr sz="1000" u="none" strike="noStrike" cap="none"/>
                    </a:p>
                    <a:p>
                      <a:pPr marL="0" marR="0" lvl="0" indent="0" algn="l" rtl="0">
                        <a:lnSpc>
                          <a:spcPct val="115000"/>
                        </a:lnSpc>
                        <a:spcBef>
                          <a:spcPts val="0"/>
                        </a:spcBef>
                        <a:spcAft>
                          <a:spcPts val="0"/>
                        </a:spcAft>
                        <a:buNone/>
                      </a:pPr>
                      <a:r>
                        <a:rPr lang="es-ES" sz="1000" u="none" strike="noStrike" cap="none"/>
                        <a:t>¿Cuándo?: El video se entregará en una memoria USB limpia que se deberá entregar el día 28 de abril a las 10 am.</a:t>
                      </a:r>
                      <a:endParaRPr sz="1000" u="none" strike="noStrike" cap="none"/>
                    </a:p>
                    <a:p>
                      <a:pPr marL="0" marR="0" lvl="0" indent="0" algn="l" rtl="0">
                        <a:lnSpc>
                          <a:spcPct val="115000"/>
                        </a:lnSpc>
                        <a:spcBef>
                          <a:spcPts val="0"/>
                        </a:spcBef>
                        <a:spcAft>
                          <a:spcPts val="0"/>
                        </a:spcAft>
                        <a:buNone/>
                      </a:pPr>
                      <a:r>
                        <a:rPr lang="es-ES" sz="1000" u="none" strike="noStrike" cap="none"/>
                        <a:t>¿Dónde?: La entrega de la USB con el video se realizará en la oficina de la Profesora Elynn Vázquez Wong. </a:t>
                      </a:r>
                      <a:endParaRPr sz="1000" u="none" strike="noStrike" cap="none"/>
                    </a:p>
                    <a:p>
                      <a:pPr marL="0" marR="0" lvl="0" indent="0" algn="l" rtl="0">
                        <a:lnSpc>
                          <a:spcPct val="115000"/>
                        </a:lnSpc>
                        <a:spcBef>
                          <a:spcPts val="0"/>
                        </a:spcBef>
                        <a:spcAft>
                          <a:spcPts val="0"/>
                        </a:spcAft>
                        <a:buNone/>
                      </a:pPr>
                      <a:r>
                        <a:rPr lang="es-ES" sz="1000" u="none" strike="noStrike" cap="none"/>
                        <a:t>¿Con qué?: Por medio de la entrega de un guion previo donde se hacen patentes las diferencias de perspectivas entre los participantes. Posteriormente, se realiza un video.              </a:t>
                      </a:r>
                      <a:endParaRPr sz="1000" u="none" strike="noStrike" cap="none"/>
                    </a:p>
                    <a:p>
                      <a:pPr marL="0" marR="0" lvl="0" indent="0" algn="l" rtl="0">
                        <a:lnSpc>
                          <a:spcPct val="115000"/>
                        </a:lnSpc>
                        <a:spcBef>
                          <a:spcPts val="0"/>
                        </a:spcBef>
                        <a:spcAft>
                          <a:spcPts val="0"/>
                        </a:spcAft>
                        <a:buNone/>
                      </a:pPr>
                      <a:r>
                        <a:rPr lang="es-ES" sz="1000" u="none" strike="noStrike" cap="none"/>
                        <a:t>¿Para qué?: Con el fin de mostrar las diferentes perspectivas y opiniones de los personajes representados llevando a cabo un diálogo fluido de ideas e intercambios de puntos de vista.</a:t>
                      </a:r>
                      <a:endParaRPr sz="1000" u="none" strike="noStrike" cap="none"/>
                    </a:p>
                    <a:p>
                      <a:pPr marL="0" marR="0" lvl="0" indent="0" algn="l" rtl="0">
                        <a:lnSpc>
                          <a:spcPct val="115000"/>
                        </a:lnSpc>
                        <a:spcBef>
                          <a:spcPts val="0"/>
                        </a:spcBef>
                        <a:spcAft>
                          <a:spcPts val="0"/>
                        </a:spcAft>
                        <a:buNone/>
                      </a:pPr>
                      <a:r>
                        <a:rPr lang="es-ES" sz="1000" u="none" strike="noStrike" cap="none"/>
                        <a:t>¿A quién?: La audiencia será la comunidad estudiantil.</a:t>
                      </a:r>
                      <a:endParaRPr sz="1000" u="none" strike="noStrike" cap="none"/>
                    </a:p>
                    <a:p>
                      <a:pPr marL="0" marR="0" lvl="0" indent="0" algn="l" rtl="0">
                        <a:lnSpc>
                          <a:spcPct val="115000"/>
                        </a:lnSpc>
                        <a:spcBef>
                          <a:spcPts val="0"/>
                        </a:spcBef>
                        <a:spcAft>
                          <a:spcPts val="0"/>
                        </a:spcAft>
                        <a:buNone/>
                      </a:pPr>
                      <a:r>
                        <a:rPr lang="es-ES" sz="1000" u="none" strike="noStrike" cap="none"/>
                        <a:t> </a:t>
                      </a:r>
                      <a:endParaRPr sz="1000" u="none" strike="noStrike" cap="none">
                        <a:solidFill>
                          <a:srgbClr val="000000"/>
                        </a:solidFill>
                        <a:latin typeface="Arial"/>
                        <a:ea typeface="Arial"/>
                        <a:cs typeface="Arial"/>
                        <a:sym typeface="Arial"/>
                      </a:endParaRPr>
                    </a:p>
                  </a:txBody>
                  <a:tcPr marL="55775" marR="55775" marT="55775" marB="5577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b="1"/>
              <a:t>VIII. Evaluación del Proyecto.</a:t>
            </a:r>
            <a:r>
              <a:rPr lang="es-ES"/>
              <a:t/>
            </a:r>
            <a:br>
              <a:rPr lang="es-ES"/>
            </a:br>
            <a:endParaRPr/>
          </a:p>
        </p:txBody>
      </p:sp>
      <p:graphicFrame>
        <p:nvGraphicFramePr>
          <p:cNvPr id="422" name="Google Shape;422;p51"/>
          <p:cNvGraphicFramePr/>
          <p:nvPr/>
        </p:nvGraphicFramePr>
        <p:xfrm>
          <a:off x="1977083" y="2421924"/>
          <a:ext cx="3000000" cy="3000000"/>
        </p:xfrm>
        <a:graphic>
          <a:graphicData uri="http://schemas.openxmlformats.org/drawingml/2006/table">
            <a:tbl>
              <a:tblPr>
                <a:noFill/>
                <a:tableStyleId>{B9B2B840-1736-45F2-BDAB-B6EB504A5928}</a:tableStyleId>
              </a:tblPr>
              <a:tblGrid>
                <a:gridCol w="2290175"/>
                <a:gridCol w="3733000"/>
                <a:gridCol w="3232025"/>
              </a:tblGrid>
              <a:tr h="704325">
                <a:tc>
                  <a:txBody>
                    <a:bodyPr/>
                    <a:lstStyle/>
                    <a:p>
                      <a:pPr marL="0" marR="0" lvl="0" indent="0" algn="ctr" rtl="0">
                        <a:lnSpc>
                          <a:spcPct val="115000"/>
                        </a:lnSpc>
                        <a:spcBef>
                          <a:spcPts val="0"/>
                        </a:spcBef>
                        <a:spcAft>
                          <a:spcPts val="0"/>
                        </a:spcAft>
                        <a:buNone/>
                      </a:pPr>
                      <a:r>
                        <a:rPr lang="es-ES" sz="1100" u="none" strike="noStrike" cap="none"/>
                        <a:t>1. ¿Qué aspectos se evalúan del proyecto?</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2. ¿Cuáles son los criterios que se utilizan para evaluar cada aspecto?</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3. Herramientas e instrumentos de evaluación que se utilizan.</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pic>
        <p:nvPicPr>
          <p:cNvPr id="423" name="Google Shape;423;p51"/>
          <p:cNvPicPr preferRelativeResize="0"/>
          <p:nvPr/>
        </p:nvPicPr>
        <p:blipFill rotWithShape="1">
          <a:blip r:embed="rId3">
            <a:alphaModFix/>
          </a:blip>
          <a:srcRect l="29811" t="19298" r="35006" b="61404"/>
          <a:stretch/>
        </p:blipFill>
        <p:spPr>
          <a:xfrm>
            <a:off x="3020377" y="3643183"/>
            <a:ext cx="6151245" cy="21892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p:nvPr/>
        </p:nvSpPr>
        <p:spPr>
          <a:xfrm>
            <a:off x="1577900" y="1148825"/>
            <a:ext cx="9920400" cy="117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262626"/>
              </a:buClr>
              <a:buSzPts val="5400"/>
              <a:buFont typeface="Arial"/>
              <a:buNone/>
            </a:pPr>
            <a:r>
              <a:rPr lang="es-ES" sz="5400">
                <a:solidFill>
                  <a:srgbClr val="262626"/>
                </a:solidFill>
              </a:rPr>
              <a:t>La escala de “Nuestras raíces”</a:t>
            </a:r>
            <a:endParaRPr sz="3000" b="1">
              <a:solidFill>
                <a:srgbClr val="FF0000"/>
              </a:solidFill>
              <a:latin typeface="Century Gothic"/>
              <a:ea typeface="Century Gothic"/>
              <a:cs typeface="Century Gothic"/>
              <a:sym typeface="Century Gothic"/>
            </a:endParaRPr>
          </a:p>
          <a:p>
            <a:pPr marL="0" lvl="0" indent="0" algn="ctr" rtl="0">
              <a:spcBef>
                <a:spcPts val="0"/>
              </a:spcBef>
              <a:spcAft>
                <a:spcPts val="0"/>
              </a:spcAft>
              <a:buNone/>
            </a:pPr>
            <a:r>
              <a:rPr lang="es-ES" sz="2400" b="1">
                <a:latin typeface="Century Gothic"/>
                <a:ea typeface="Century Gothic"/>
                <a:cs typeface="Century Gothic"/>
                <a:sym typeface="Century Gothic"/>
              </a:rPr>
              <a:t>Si conoces tu pasado, entonces proyectarás mejor tu futuro</a:t>
            </a:r>
            <a:endParaRPr sz="2400" b="1">
              <a:latin typeface="Century Gothic"/>
              <a:ea typeface="Century Gothic"/>
              <a:cs typeface="Century Gothic"/>
              <a:sym typeface="Century Gothic"/>
            </a:endParaRPr>
          </a:p>
        </p:txBody>
      </p:sp>
      <p:sp>
        <p:nvSpPr>
          <p:cNvPr id="193" name="Google Shape;193;p21"/>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4</a:t>
            </a:r>
            <a:endParaRPr sz="1800" b="1">
              <a:solidFill>
                <a:srgbClr val="0000FF"/>
              </a:solidFill>
              <a:latin typeface="Century Gothic"/>
              <a:ea typeface="Century Gothic"/>
              <a:cs typeface="Century Gothic"/>
              <a:sym typeface="Century Gothic"/>
            </a:endParaRPr>
          </a:p>
        </p:txBody>
      </p:sp>
      <p:pic>
        <p:nvPicPr>
          <p:cNvPr id="194" name="Google Shape;194;p21"/>
          <p:cNvPicPr preferRelativeResize="0"/>
          <p:nvPr/>
        </p:nvPicPr>
        <p:blipFill rotWithShape="1">
          <a:blip r:embed="rId3">
            <a:alphaModFix/>
          </a:blip>
          <a:srcRect/>
          <a:stretch/>
        </p:blipFill>
        <p:spPr>
          <a:xfrm>
            <a:off x="8340236" y="195925"/>
            <a:ext cx="3233714" cy="952900"/>
          </a:xfrm>
          <a:prstGeom prst="rect">
            <a:avLst/>
          </a:prstGeom>
          <a:noFill/>
          <a:ln>
            <a:noFill/>
          </a:ln>
        </p:spPr>
      </p:pic>
      <p:pic>
        <p:nvPicPr>
          <p:cNvPr id="195" name="Google Shape;195;p21"/>
          <p:cNvPicPr preferRelativeResize="0"/>
          <p:nvPr/>
        </p:nvPicPr>
        <p:blipFill rotWithShape="1">
          <a:blip r:embed="rId4">
            <a:alphaModFix/>
          </a:blip>
          <a:srcRect/>
          <a:stretch/>
        </p:blipFill>
        <p:spPr>
          <a:xfrm>
            <a:off x="1651700" y="162675"/>
            <a:ext cx="5422125" cy="986150"/>
          </a:xfrm>
          <a:prstGeom prst="rect">
            <a:avLst/>
          </a:prstGeom>
          <a:noFill/>
          <a:ln>
            <a:noFill/>
          </a:ln>
        </p:spPr>
      </p:pic>
      <p:graphicFrame>
        <p:nvGraphicFramePr>
          <p:cNvPr id="196" name="Google Shape;196;p21"/>
          <p:cNvGraphicFramePr/>
          <p:nvPr/>
        </p:nvGraphicFramePr>
        <p:xfrm>
          <a:off x="1319450" y="2499900"/>
          <a:ext cx="10085375" cy="3779460"/>
        </p:xfrm>
        <a:graphic>
          <a:graphicData uri="http://schemas.openxmlformats.org/drawingml/2006/table">
            <a:tbl>
              <a:tblPr>
                <a:noFill/>
              </a:tblPr>
              <a:tblGrid>
                <a:gridCol w="1772675"/>
                <a:gridCol w="2534650"/>
                <a:gridCol w="1913050"/>
                <a:gridCol w="1847925"/>
                <a:gridCol w="2017075"/>
              </a:tblGrid>
              <a:tr h="604050">
                <a:tc>
                  <a:txBody>
                    <a:bodyPr/>
                    <a:lstStyle/>
                    <a:p>
                      <a:pPr marL="0" lvl="0" indent="0" algn="ctr" rtl="0">
                        <a:spcBef>
                          <a:spcPts val="0"/>
                        </a:spcBef>
                        <a:spcAft>
                          <a:spcPts val="0"/>
                        </a:spcAft>
                        <a:buNone/>
                      </a:pPr>
                      <a:r>
                        <a:rPr lang="es-ES" b="1"/>
                        <a:t>Dar explicación </a:t>
                      </a:r>
                      <a:endParaRPr b="1"/>
                    </a:p>
                    <a:p>
                      <a:pPr marL="0" lvl="0" indent="0" algn="ctr" rtl="0">
                        <a:spcBef>
                          <a:spcPts val="0"/>
                        </a:spcBef>
                        <a:spcAft>
                          <a:spcPts val="0"/>
                        </a:spcAft>
                        <a:buNone/>
                      </a:pPr>
                      <a:r>
                        <a:rPr lang="es-ES" b="1"/>
                        <a:t>de algo</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s-ES" b="1"/>
                        <a:t>Resolver un</a:t>
                      </a:r>
                      <a:endParaRPr b="1"/>
                    </a:p>
                    <a:p>
                      <a:pPr marL="0" lvl="0" indent="0" algn="ctr" rtl="0">
                        <a:spcBef>
                          <a:spcPts val="0"/>
                        </a:spcBef>
                        <a:spcAft>
                          <a:spcPts val="0"/>
                        </a:spcAft>
                        <a:buNone/>
                      </a:pPr>
                      <a:r>
                        <a:rPr lang="es-ES" b="1"/>
                        <a:t>problema</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s-ES" b="1"/>
                        <a:t>Hacer más</a:t>
                      </a:r>
                      <a:endParaRPr b="1"/>
                    </a:p>
                    <a:p>
                      <a:pPr marL="0" lvl="0" indent="0" algn="ctr" rtl="0">
                        <a:spcBef>
                          <a:spcPts val="0"/>
                        </a:spcBef>
                        <a:spcAft>
                          <a:spcPts val="0"/>
                        </a:spcAft>
                        <a:buNone/>
                      </a:pPr>
                      <a:r>
                        <a:rPr lang="es-ES" b="1"/>
                        <a:t> eficiente algo</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s-ES" b="1"/>
                        <a:t>Mejorar algo</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None/>
                      </a:pPr>
                      <a:r>
                        <a:rPr lang="es-ES" b="1"/>
                        <a:t>Inventar, diseñar o crear algo nuevo</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r>
              <a:tr h="24702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s-ES"/>
                        <a:t>Los alumnos </a:t>
                      </a:r>
                      <a:r>
                        <a:rPr lang="es-ES" b="1"/>
                        <a:t>integrarán </a:t>
                      </a:r>
                      <a:r>
                        <a:rPr lang="es-ES"/>
                        <a:t>los </a:t>
                      </a:r>
                      <a:r>
                        <a:rPr lang="es-ES" b="1"/>
                        <a:t>conceptos </a:t>
                      </a:r>
                      <a:r>
                        <a:rPr lang="es-ES"/>
                        <a:t>de </a:t>
                      </a:r>
                      <a:r>
                        <a:rPr lang="es-ES" b="1"/>
                        <a:t>semejanza </a:t>
                      </a:r>
                      <a:r>
                        <a:rPr lang="es-ES"/>
                        <a:t>de </a:t>
                      </a:r>
                      <a:r>
                        <a:rPr lang="es-ES" b="1"/>
                        <a:t>triángulos </a:t>
                      </a:r>
                      <a:r>
                        <a:rPr lang="es-ES"/>
                        <a:t>en la medición de la </a:t>
                      </a:r>
                      <a:r>
                        <a:rPr lang="es-ES" b="1" i="1">
                          <a:solidFill>
                            <a:srgbClr val="980000"/>
                          </a:solidFill>
                        </a:rPr>
                        <a:t>pirámide del Sol del sitio de Teotihuacán</a:t>
                      </a:r>
                      <a:r>
                        <a:rPr lang="es-ES"/>
                        <a:t> y reproducirán un </a:t>
                      </a:r>
                      <a:r>
                        <a:rPr lang="es-ES" b="1"/>
                        <a:t>modelo a escala </a:t>
                      </a:r>
                      <a:r>
                        <a:rPr lang="es-ES"/>
                        <a:t>de la misma, utilizando los conceptos de proporciones. La información la vertirán en un </a:t>
                      </a:r>
                      <a:r>
                        <a:rPr lang="es-ES" b="1"/>
                        <a:t>folleto informativo bilingüe</a:t>
                      </a:r>
                      <a:r>
                        <a:rPr lang="es-ES"/>
                        <a:t> y en un artículo </a:t>
                      </a:r>
                      <a:r>
                        <a:rPr lang="es-ES" b="1"/>
                        <a:t>Editorial </a:t>
                      </a:r>
                      <a:r>
                        <a:rPr lang="es-ES"/>
                        <a:t>que se publicará en una </a:t>
                      </a:r>
                      <a:r>
                        <a:rPr lang="es-ES" b="1"/>
                        <a:t>Página Web</a:t>
                      </a:r>
                      <a:r>
                        <a:rPr lang="es-ES"/>
                        <a:t> que incluirá un </a:t>
                      </a:r>
                      <a:r>
                        <a:rPr lang="es-ES" b="1"/>
                        <a:t>podcast</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Font typeface="Arial"/>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
        <p:nvSpPr>
          <p:cNvPr id="197" name="Google Shape;197;p21"/>
          <p:cNvSpPr txBox="1"/>
          <p:nvPr/>
        </p:nvSpPr>
        <p:spPr>
          <a:xfrm>
            <a:off x="14089975" y="4095625"/>
            <a:ext cx="8281500" cy="9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Tree>
    <p:extLst>
      <p:ext uri="{BB962C8B-B14F-4D97-AF65-F5344CB8AC3E}">
        <p14:creationId xmlns:p14="http://schemas.microsoft.com/office/powerpoint/2010/main" val="2722907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429" name="Google Shape;429;p52"/>
          <p:cNvPicPr preferRelativeResize="0">
            <a:picLocks noGrp="1"/>
          </p:cNvPicPr>
          <p:nvPr>
            <p:ph type="body" idx="1"/>
          </p:nvPr>
        </p:nvPicPr>
        <p:blipFill rotWithShape="1">
          <a:blip r:embed="rId3">
            <a:alphaModFix/>
          </a:blip>
          <a:srcRect l="29811" t="45223" r="35006" b="32359"/>
          <a:stretch/>
        </p:blipFill>
        <p:spPr>
          <a:xfrm>
            <a:off x="2965622" y="951471"/>
            <a:ext cx="5708823" cy="2334227"/>
          </a:xfrm>
          <a:prstGeom prst="rect">
            <a:avLst/>
          </a:prstGeom>
          <a:noFill/>
          <a:ln>
            <a:noFill/>
          </a:ln>
        </p:spPr>
      </p:pic>
      <p:pic>
        <p:nvPicPr>
          <p:cNvPr id="430" name="Google Shape;430;p52"/>
          <p:cNvPicPr preferRelativeResize="0"/>
          <p:nvPr/>
        </p:nvPicPr>
        <p:blipFill rotWithShape="1">
          <a:blip r:embed="rId4">
            <a:alphaModFix/>
          </a:blip>
          <a:srcRect l="23674" t="34308" r="30512" b="22416"/>
          <a:stretch/>
        </p:blipFill>
        <p:spPr>
          <a:xfrm>
            <a:off x="2867025" y="3484604"/>
            <a:ext cx="6457950" cy="265670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3"/>
          <p:cNvSpPr txBox="1">
            <a:spLocks noGrp="1"/>
          </p:cNvSpPr>
          <p:nvPr>
            <p:ph type="body" idx="1"/>
          </p:nvPr>
        </p:nvSpPr>
        <p:spPr>
          <a:xfrm>
            <a:off x="2589212" y="518984"/>
            <a:ext cx="8915400" cy="53922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s-ES" b="1"/>
              <a:t>Estructura Inicial de Planeación</a:t>
            </a:r>
            <a:endParaRPr/>
          </a:p>
          <a:p>
            <a:pPr marL="342900" lvl="0" indent="-342900" algn="l" rtl="0">
              <a:spcBef>
                <a:spcPts val="1000"/>
              </a:spcBef>
              <a:spcAft>
                <a:spcPts val="0"/>
              </a:spcAft>
              <a:buSzPts val="1800"/>
              <a:buChar char="•"/>
            </a:pPr>
            <a:r>
              <a:rPr lang="es-ES" b="1"/>
              <a:t>Elaboración del Proyecto  (Producto 8)</a:t>
            </a:r>
            <a:endParaRPr/>
          </a:p>
          <a:p>
            <a:pPr marL="342900" lvl="0" indent="-342900" algn="l" rtl="0">
              <a:spcBef>
                <a:spcPts val="1000"/>
              </a:spcBef>
              <a:spcAft>
                <a:spcPts val="0"/>
              </a:spcAft>
              <a:buSzPts val="1800"/>
              <a:buChar char="•"/>
            </a:pPr>
            <a:r>
              <a:rPr lang="es-ES" b="1"/>
              <a:t>Nombre del proyecto. Cuida tu vida, mide tu velocidad</a:t>
            </a:r>
            <a:endParaRPr/>
          </a:p>
          <a:p>
            <a:pPr marL="342900" lvl="0" indent="-342900" algn="l" rtl="0">
              <a:spcBef>
                <a:spcPts val="1000"/>
              </a:spcBef>
              <a:spcAft>
                <a:spcPts val="0"/>
              </a:spcAft>
              <a:buSzPts val="1800"/>
              <a:buChar char="•"/>
            </a:pPr>
            <a:r>
              <a:rPr lang="es-ES" b="1"/>
              <a:t>Nombre de los profesores participantes y asignaturas. Pedro Vargas (matemáticas), Alma Gonzáles (inglés) y Susana García (español). </a:t>
            </a:r>
            <a:endParaRPr/>
          </a:p>
          <a:p>
            <a:pPr marL="342900" lvl="0" indent="-342900" algn="l" rtl="0">
              <a:spcBef>
                <a:spcPts val="1000"/>
              </a:spcBef>
              <a:spcAft>
                <a:spcPts val="0"/>
              </a:spcAft>
              <a:buSzPts val="1800"/>
              <a:buChar char="•"/>
            </a:pPr>
            <a:r>
              <a:rPr lang="es-ES" b="1"/>
              <a:t>Contexto. </a:t>
            </a:r>
            <a:r>
              <a:rPr lang="es-ES"/>
              <a:t>Justifica las circunstancias o elementos de la realidad en los que se da el problema.</a:t>
            </a:r>
            <a:r>
              <a:rPr lang="es-ES" b="1"/>
              <a:t> </a:t>
            </a:r>
            <a:endParaRPr/>
          </a:p>
          <a:p>
            <a:pPr marL="342900" lvl="0" indent="-342900" algn="l" rtl="0">
              <a:spcBef>
                <a:spcPts val="1000"/>
              </a:spcBef>
              <a:spcAft>
                <a:spcPts val="0"/>
              </a:spcAft>
              <a:buSzPts val="1800"/>
              <a:buChar char="•"/>
            </a:pPr>
            <a:r>
              <a:rPr lang="es-ES" b="1"/>
              <a:t>Introducción y/o justificación del proyecto.</a:t>
            </a:r>
            <a:endParaRPr/>
          </a:p>
          <a:p>
            <a:pPr marL="0" lvl="0" indent="0" algn="l" rtl="0">
              <a:spcBef>
                <a:spcPts val="1000"/>
              </a:spcBef>
              <a:spcAft>
                <a:spcPts val="0"/>
              </a:spcAft>
              <a:buSzPts val="1800"/>
              <a:buNone/>
            </a:pPr>
            <a:endParaRPr b="1"/>
          </a:p>
          <a:p>
            <a:pPr marL="0" lvl="0" indent="0" algn="l" rtl="0">
              <a:spcBef>
                <a:spcPts val="1000"/>
              </a:spcBef>
              <a:spcAft>
                <a:spcPts val="0"/>
              </a:spcAft>
              <a:buSzPts val="1800"/>
              <a:buNone/>
            </a:pPr>
            <a:r>
              <a:rPr lang="es-ES"/>
              <a:t>Estadísticamente el 90% de los accidentes automovilísticos en nuestro país son causados por el exceso de velocidad, por lo que consideramos necesario concientizar a los jóvenes sobre el riesgo y la responsabilidad que implica la conducción de un vehículo.  </a:t>
            </a:r>
            <a:endParaRPr/>
          </a:p>
          <a:p>
            <a:pPr marL="0" lvl="0" indent="0" algn="l" rtl="0">
              <a:spcBef>
                <a:spcPts val="1000"/>
              </a:spcBef>
              <a:spcAft>
                <a:spcPts val="0"/>
              </a:spcAft>
              <a:buSzPts val="1800"/>
              <a:buNone/>
            </a:pPr>
            <a:endParaRPr/>
          </a:p>
          <a:p>
            <a:pPr marL="0" lvl="0" indent="0" algn="l" rtl="0">
              <a:spcBef>
                <a:spcPts val="1000"/>
              </a:spcBef>
              <a:spcAft>
                <a:spcPts val="0"/>
              </a:spcAft>
              <a:buSzPts val="1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C4587"/>
              </a:buClr>
              <a:buSzPts val="3240"/>
              <a:buFont typeface="Arial"/>
              <a:buNone/>
            </a:pPr>
            <a:r>
              <a:rPr lang="es-ES" sz="3240" b="1">
                <a:solidFill>
                  <a:srgbClr val="1C4587"/>
                </a:solidFill>
                <a:latin typeface="Arial"/>
                <a:ea typeface="Arial"/>
                <a:cs typeface="Arial"/>
                <a:sym typeface="Arial"/>
              </a:rPr>
              <a:t>II. Intención. </a:t>
            </a:r>
            <a:r>
              <a:rPr lang="es-ES" sz="3240">
                <a:solidFill>
                  <a:srgbClr val="1C4587"/>
                </a:solidFill>
                <a:latin typeface="Arial"/>
                <a:ea typeface="Arial"/>
                <a:cs typeface="Arial"/>
                <a:sym typeface="Arial"/>
              </a:rPr>
              <a:t> </a:t>
            </a:r>
            <a:r>
              <a:rPr lang="es-ES" sz="3240" b="1">
                <a:solidFill>
                  <a:srgbClr val="009999"/>
                </a:solidFill>
                <a:latin typeface="Arial"/>
                <a:ea typeface="Arial"/>
                <a:cs typeface="Arial"/>
                <a:sym typeface="Arial"/>
              </a:rPr>
              <a:t>Sólo una de las propuestas da nombre al proyecto. </a:t>
            </a:r>
            <a:r>
              <a:rPr lang="es-ES" sz="3240">
                <a:solidFill>
                  <a:srgbClr val="1C4587"/>
                </a:solidFill>
                <a:latin typeface="Arial"/>
                <a:ea typeface="Arial"/>
                <a:cs typeface="Arial"/>
                <a:sym typeface="Arial"/>
              </a:rPr>
              <a:t>Redactar como pregunta o premisa problematizadora. </a:t>
            </a:r>
            <a:r>
              <a:rPr lang="es-ES" sz="3600">
                <a:solidFill>
                  <a:schemeClr val="dk1"/>
                </a:solidFill>
                <a:latin typeface="Arial"/>
                <a:ea typeface="Arial"/>
                <a:cs typeface="Arial"/>
                <a:sym typeface="Arial"/>
              </a:rPr>
              <a:t/>
            </a:r>
            <a:br>
              <a:rPr lang="es-ES" sz="3600">
                <a:solidFill>
                  <a:schemeClr val="dk1"/>
                </a:solidFill>
                <a:latin typeface="Arial"/>
                <a:ea typeface="Arial"/>
                <a:cs typeface="Arial"/>
                <a:sym typeface="Arial"/>
              </a:rPr>
            </a:br>
            <a:r>
              <a:rPr lang="es-ES" sz="4860">
                <a:solidFill>
                  <a:schemeClr val="dk1"/>
                </a:solidFill>
                <a:latin typeface="Arial"/>
                <a:ea typeface="Arial"/>
                <a:cs typeface="Arial"/>
                <a:sym typeface="Arial"/>
              </a:rPr>
              <a:t/>
            </a:r>
            <a:br>
              <a:rPr lang="es-ES" sz="4860">
                <a:solidFill>
                  <a:schemeClr val="dk1"/>
                </a:solidFill>
                <a:latin typeface="Arial"/>
                <a:ea typeface="Arial"/>
                <a:cs typeface="Arial"/>
                <a:sym typeface="Arial"/>
              </a:rPr>
            </a:br>
            <a:endParaRPr sz="3240"/>
          </a:p>
        </p:txBody>
      </p:sp>
      <p:graphicFrame>
        <p:nvGraphicFramePr>
          <p:cNvPr id="441" name="Google Shape;441;p54"/>
          <p:cNvGraphicFramePr/>
          <p:nvPr/>
        </p:nvGraphicFramePr>
        <p:xfrm>
          <a:off x="2694623" y="2353437"/>
          <a:ext cx="3000000" cy="3000000"/>
        </p:xfrm>
        <a:graphic>
          <a:graphicData uri="http://schemas.openxmlformats.org/drawingml/2006/table">
            <a:tbl>
              <a:tblPr>
                <a:noFill/>
                <a:tableStyleId>{B9B2B840-1736-45F2-BDAB-B6EB504A5928}</a:tableStyleId>
              </a:tblPr>
              <a:tblGrid>
                <a:gridCol w="2064375"/>
                <a:gridCol w="2064375"/>
                <a:gridCol w="2065025"/>
                <a:gridCol w="2510800"/>
              </a:tblGrid>
              <a:tr h="0">
                <a:tc>
                  <a:txBody>
                    <a:bodyPr/>
                    <a:lstStyle/>
                    <a:p>
                      <a:pPr marL="0" marR="0" lvl="0" indent="0" algn="ctr" rtl="0">
                        <a:lnSpc>
                          <a:spcPct val="115000"/>
                        </a:lnSpc>
                        <a:spcBef>
                          <a:spcPts val="0"/>
                        </a:spcBef>
                        <a:spcAft>
                          <a:spcPts val="0"/>
                        </a:spcAft>
                        <a:buNone/>
                      </a:pPr>
                      <a:r>
                        <a:rPr lang="es-ES" sz="1100" u="none" strike="noStrike" cap="none"/>
                        <a:t>Dar explicación</a:t>
                      </a:r>
                      <a:endParaRPr sz="1100" u="none" strike="noStrike" cap="none"/>
                    </a:p>
                    <a:p>
                      <a:pPr marL="0" marR="0" lvl="0" indent="0" algn="ctr" rtl="0">
                        <a:lnSpc>
                          <a:spcPct val="115000"/>
                        </a:lnSpc>
                        <a:spcBef>
                          <a:spcPts val="0"/>
                        </a:spcBef>
                        <a:spcAft>
                          <a:spcPts val="0"/>
                        </a:spcAft>
                        <a:buNone/>
                      </a:pPr>
                      <a:r>
                        <a:rPr lang="es-ES" sz="1100" u="none" strike="noStrike" cap="none"/>
                        <a:t>¿Por qué algo es cómo es?</a:t>
                      </a:r>
                      <a:endParaRPr sz="1100" u="none" strike="noStrike" cap="none"/>
                    </a:p>
                    <a:p>
                      <a:pPr marL="0" marR="0" lvl="0" indent="0" algn="ctr" rtl="0">
                        <a:lnSpc>
                          <a:spcPct val="115000"/>
                        </a:lnSpc>
                        <a:spcBef>
                          <a:spcPts val="0"/>
                        </a:spcBef>
                        <a:spcAft>
                          <a:spcPts val="0"/>
                        </a:spcAft>
                        <a:buNone/>
                      </a:pPr>
                      <a:r>
                        <a:rPr lang="es-ES" sz="1100" u="none" strike="noStrike" cap="none"/>
                        <a:t>Determinar las razones que generan el problema o la situación.</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Resolver un problema</a:t>
                      </a:r>
                      <a:endParaRPr sz="1100" u="none" strike="noStrike" cap="none"/>
                    </a:p>
                    <a:p>
                      <a:pPr marL="0" marR="0" lvl="0" indent="0" algn="ctr" rtl="0">
                        <a:lnSpc>
                          <a:spcPct val="115000"/>
                        </a:lnSpc>
                        <a:spcBef>
                          <a:spcPts val="0"/>
                        </a:spcBef>
                        <a:spcAft>
                          <a:spcPts val="0"/>
                        </a:spcAft>
                        <a:buNone/>
                      </a:pPr>
                      <a:r>
                        <a:rPr lang="es-ES" sz="1100" u="none" strike="noStrike" cap="none"/>
                        <a:t>Explicar de manera detallada cómo se puede abordar y/o solucionar el problema.</a:t>
                      </a:r>
                      <a:endParaRPr sz="1100" u="none" strike="noStrike" cap="none"/>
                    </a:p>
                    <a:p>
                      <a:pPr marL="0" marR="0" lvl="0" indent="0" algn="ctr"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Hacer más eficiente o mejorar algo</a:t>
                      </a:r>
                      <a:endParaRPr sz="1100" u="none" strike="noStrike" cap="none"/>
                    </a:p>
                    <a:p>
                      <a:pPr marL="0" marR="0" lvl="0" indent="0" algn="ctr" rtl="0">
                        <a:lnSpc>
                          <a:spcPct val="115000"/>
                        </a:lnSpc>
                        <a:spcBef>
                          <a:spcPts val="0"/>
                        </a:spcBef>
                        <a:spcAft>
                          <a:spcPts val="0"/>
                        </a:spcAft>
                        <a:buNone/>
                      </a:pPr>
                      <a:r>
                        <a:rPr lang="es-ES" sz="1100" u="none" strike="noStrike" cap="none"/>
                        <a:t>¿De qué manera se pueden optimizar los procesos para alcanzar el objetivo propuesto?</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Inventar, innovar, diseñar o crear algo nuevo</a:t>
                      </a:r>
                      <a:endParaRPr sz="1100" u="none" strike="noStrike" cap="none"/>
                    </a:p>
                    <a:p>
                      <a:pPr marL="0" marR="0" lvl="0" indent="0" algn="ctr" rtl="0">
                        <a:lnSpc>
                          <a:spcPct val="115000"/>
                        </a:lnSpc>
                        <a:spcBef>
                          <a:spcPts val="0"/>
                        </a:spcBef>
                        <a:spcAft>
                          <a:spcPts val="0"/>
                        </a:spcAft>
                        <a:buNone/>
                      </a:pPr>
                      <a:r>
                        <a:rPr lang="es-ES" sz="1100" u="none" strike="noStrike" cap="none"/>
                        <a:t>¿Cómo podría ser diferente?</a:t>
                      </a:r>
                      <a:endParaRPr sz="1100" u="none" strike="noStrike" cap="none"/>
                    </a:p>
                    <a:p>
                      <a:pPr marL="0" marR="0" lvl="0" indent="0" algn="ctr" rtl="0">
                        <a:lnSpc>
                          <a:spcPct val="115000"/>
                        </a:lnSpc>
                        <a:spcBef>
                          <a:spcPts val="0"/>
                        </a:spcBef>
                        <a:spcAft>
                          <a:spcPts val="0"/>
                        </a:spcAft>
                        <a:buNone/>
                      </a:pPr>
                      <a:r>
                        <a:rPr lang="es-ES" sz="1100" u="none" strike="noStrike" cap="none"/>
                        <a:t>¿Qué nuevo producto o propuesta puedo hacer?</a:t>
                      </a:r>
                      <a:endParaRPr sz="1100" u="none" strike="noStrike" cap="none">
                        <a:solidFill>
                          <a:srgbClr val="000000"/>
                        </a:solidFill>
                        <a:latin typeface="Arial"/>
                        <a:ea typeface="Arial"/>
                        <a:cs typeface="Arial"/>
                        <a:sym typeface="Arial"/>
                      </a:endParaRPr>
                    </a:p>
                  </a:txBody>
                  <a:tcPr marL="63500" marR="63500" marT="63500" marB="63500"/>
                </a:tc>
              </a:tr>
              <a:tr h="0">
                <a:tc>
                  <a:txBody>
                    <a:bodyPr/>
                    <a:lstStyle/>
                    <a:p>
                      <a:pPr marL="0" marR="0" lvl="0" indent="0" algn="l" rtl="0">
                        <a:lnSpc>
                          <a:spcPct val="115000"/>
                        </a:lnSpc>
                        <a:spcBef>
                          <a:spcPts val="0"/>
                        </a:spcBef>
                        <a:spcAft>
                          <a:spcPts val="0"/>
                        </a:spcAft>
                        <a:buNone/>
                      </a:pPr>
                      <a:r>
                        <a:rPr lang="es-ES" sz="1100" u="none" strike="noStrike" cap="none"/>
                        <a:t>¿Qué hace que los jóvenes conduzcan a exceso de velocidad y cuáles son las consecuencias de hacerlo?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Es necesario crear conciencia sobre los riesgos y las consecuencias de conducir a exceso de velocidad. Esto se puede realizar por medio de campañas informativas que incluyan estadísticas, imágenes y presentaciones testimoniales o debates.</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Trabajando de manera interdisciplinario, haciendo un cronograma o planeación que integre el proceso del trabajo por asignaturas.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A través de las campañas creativas e innovadoras lideradas y diseñadas por los alumnos se buscará alcanzar el objetivo.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III. Objetivo general del proyecto. </a:t>
            </a:r>
            <a:r>
              <a:rPr lang="es-ES" sz="3240"/>
              <a:t>Tomar en cuenta todas las asignaturas  involucradas.</a:t>
            </a:r>
            <a:br>
              <a:rPr lang="es-ES" sz="3240"/>
            </a:br>
            <a:r>
              <a:rPr lang="es-ES" sz="3240"/>
              <a:t> </a:t>
            </a:r>
            <a:br>
              <a:rPr lang="es-ES" sz="3240"/>
            </a:br>
            <a:endParaRPr sz="3240"/>
          </a:p>
        </p:txBody>
      </p:sp>
      <p:sp>
        <p:nvSpPr>
          <p:cNvPr id="447" name="Google Shape;447;p5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s-ES"/>
              <a:t>Ayudar a disminuir la probabilidad de que nuestros alumnos se vean involucrados en un accidente de tránsito debido al exceso de velocidad. </a:t>
            </a:r>
            <a:endParaRPr/>
          </a:p>
          <a:p>
            <a:pPr marL="342900" lvl="0" indent="-228600" algn="l" rtl="0">
              <a:spcBef>
                <a:spcPts val="1000"/>
              </a:spcBef>
              <a:spcAft>
                <a:spcPts val="0"/>
              </a:spcAft>
              <a:buSzPts val="1800"/>
              <a:buNone/>
            </a:pPr>
            <a:endParaRPr/>
          </a:p>
          <a:p>
            <a:pPr marL="342900" lvl="0" indent="-228600" algn="l" rtl="0">
              <a:spcBef>
                <a:spcPts val="1000"/>
              </a:spcBef>
              <a:spcAft>
                <a:spcPts val="0"/>
              </a:spcAft>
              <a:buSzPts val="18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IV. Disciplinas involucradas en el  trabajo interdisciplinario.</a:t>
            </a:r>
            <a:r>
              <a:rPr lang="es-ES" sz="3240"/>
              <a:t/>
            </a:r>
            <a:br>
              <a:rPr lang="es-ES" sz="3240"/>
            </a:br>
            <a:r>
              <a:rPr lang="es-ES" sz="3240" b="1"/>
              <a:t> </a:t>
            </a:r>
            <a:r>
              <a:rPr lang="es-ES" sz="3240"/>
              <a:t/>
            </a:r>
            <a:br>
              <a:rPr lang="es-ES" sz="3240"/>
            </a:br>
            <a:endParaRPr sz="3240"/>
          </a:p>
        </p:txBody>
      </p:sp>
      <p:graphicFrame>
        <p:nvGraphicFramePr>
          <p:cNvPr id="453" name="Google Shape;453;p56"/>
          <p:cNvGraphicFramePr/>
          <p:nvPr/>
        </p:nvGraphicFramePr>
        <p:xfrm>
          <a:off x="2774315" y="2931795"/>
          <a:ext cx="3000000" cy="3000000"/>
        </p:xfrm>
        <a:graphic>
          <a:graphicData uri="http://schemas.openxmlformats.org/drawingml/2006/table">
            <a:tbl>
              <a:tblPr>
                <a:noFill/>
                <a:tableStyleId>{B9B2B840-1736-45F2-BDAB-B6EB504A5928}</a:tableStyleId>
              </a:tblPr>
              <a:tblGrid>
                <a:gridCol w="1971675"/>
                <a:gridCol w="2085975"/>
                <a:gridCol w="2066925"/>
                <a:gridCol w="2420625"/>
              </a:tblGrid>
              <a:tr h="0">
                <a:tc>
                  <a:txBody>
                    <a:bodyPr/>
                    <a:lstStyle/>
                    <a:p>
                      <a:pPr marL="0" marR="0" lvl="0" indent="0" algn="ctr" rtl="0">
                        <a:lnSpc>
                          <a:spcPct val="115000"/>
                        </a:lnSpc>
                        <a:spcBef>
                          <a:spcPts val="0"/>
                        </a:spcBef>
                        <a:spcAft>
                          <a:spcPts val="0"/>
                        </a:spcAft>
                        <a:buNone/>
                      </a:pPr>
                      <a:r>
                        <a:rPr lang="es-ES" sz="1100" u="none" strike="noStrike" cap="none"/>
                        <a:t>Disciplinas:</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Disciplina 1.</a:t>
                      </a:r>
                      <a:endParaRPr sz="1100" u="none" strike="noStrike" cap="none"/>
                    </a:p>
                    <a:p>
                      <a:pPr marL="0" marR="0" lvl="0" indent="0" algn="ctr" rtl="0">
                        <a:lnSpc>
                          <a:spcPct val="115000"/>
                        </a:lnSpc>
                        <a:spcBef>
                          <a:spcPts val="0"/>
                        </a:spcBef>
                        <a:spcAft>
                          <a:spcPts val="0"/>
                        </a:spcAft>
                        <a:buNone/>
                      </a:pPr>
                      <a:r>
                        <a:rPr lang="es-ES" sz="1100" u="none" strike="noStrike" cap="none"/>
                        <a:t>Español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Disciplina 2. </a:t>
                      </a:r>
                      <a:endParaRPr sz="1100" u="none" strike="noStrike" cap="none"/>
                    </a:p>
                    <a:p>
                      <a:pPr marL="0" marR="0" lvl="0" indent="0" algn="ctr" rtl="0">
                        <a:lnSpc>
                          <a:spcPct val="115000"/>
                        </a:lnSpc>
                        <a:spcBef>
                          <a:spcPts val="0"/>
                        </a:spcBef>
                        <a:spcAft>
                          <a:spcPts val="0"/>
                        </a:spcAft>
                        <a:buNone/>
                      </a:pPr>
                      <a:r>
                        <a:rPr lang="es-ES" sz="1100" u="none" strike="noStrike" cap="none"/>
                        <a:t>Matemáticas</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Disciplina 3.</a:t>
                      </a:r>
                      <a:endParaRPr sz="1100" u="none" strike="noStrike" cap="none"/>
                    </a:p>
                    <a:p>
                      <a:pPr marL="0" marR="0" lvl="0" indent="0" algn="ctr" rtl="0">
                        <a:lnSpc>
                          <a:spcPct val="115000"/>
                        </a:lnSpc>
                        <a:spcBef>
                          <a:spcPts val="0"/>
                        </a:spcBef>
                        <a:spcAft>
                          <a:spcPts val="0"/>
                        </a:spcAft>
                        <a:buNone/>
                      </a:pPr>
                      <a:r>
                        <a:rPr lang="es-ES" sz="1100" u="none" strike="noStrike" cap="none"/>
                        <a:t> Inglés</a:t>
                      </a:r>
                      <a:endParaRPr sz="1100" u="none" strike="noStrike" cap="none">
                        <a:solidFill>
                          <a:srgbClr val="000000"/>
                        </a:solidFill>
                        <a:latin typeface="Arial"/>
                        <a:ea typeface="Arial"/>
                        <a:cs typeface="Arial"/>
                        <a:sym typeface="Arial"/>
                      </a:endParaRPr>
                    </a:p>
                  </a:txBody>
                  <a:tcPr marL="63500" marR="63500" marT="63500" marB="63500"/>
                </a:tc>
              </a:tr>
              <a:tr h="876300">
                <a:tc>
                  <a:txBody>
                    <a:bodyPr/>
                    <a:lstStyle/>
                    <a:p>
                      <a:pPr marL="0" marR="0" lvl="0" indent="0" algn="just" rtl="0">
                        <a:lnSpc>
                          <a:spcPct val="115000"/>
                        </a:lnSpc>
                        <a:spcBef>
                          <a:spcPts val="0"/>
                        </a:spcBef>
                        <a:spcAft>
                          <a:spcPts val="0"/>
                        </a:spcAft>
                        <a:buNone/>
                      </a:pPr>
                      <a:r>
                        <a:rPr lang="es-ES" sz="1100" u="none" strike="noStrike" cap="none"/>
                        <a:t>1. Contenidos/Temas</a:t>
                      </a:r>
                      <a:endParaRPr sz="1100" u="none" strike="noStrike" cap="none"/>
                    </a:p>
                    <a:p>
                      <a:pPr marL="0" marR="0" lvl="0" indent="0" algn="just" rtl="0">
                        <a:lnSpc>
                          <a:spcPct val="115000"/>
                        </a:lnSpc>
                        <a:spcBef>
                          <a:spcPts val="0"/>
                        </a:spcBef>
                        <a:spcAft>
                          <a:spcPts val="0"/>
                        </a:spcAft>
                        <a:buNone/>
                      </a:pPr>
                      <a:r>
                        <a:rPr lang="es-ES" sz="1100" u="none" strike="noStrike" cap="none"/>
                        <a:t>    Involucrados</a:t>
                      </a:r>
                      <a:endParaRPr sz="1100" u="none" strike="noStrike" cap="none"/>
                    </a:p>
                    <a:p>
                      <a:pPr marL="180340" marR="0" lvl="0" indent="0" algn="just" rtl="0">
                        <a:lnSpc>
                          <a:spcPct val="115000"/>
                        </a:lnSpc>
                        <a:spcBef>
                          <a:spcPts val="0"/>
                        </a:spcBef>
                        <a:spcAft>
                          <a:spcPts val="0"/>
                        </a:spcAft>
                        <a:buNone/>
                      </a:pPr>
                      <a:r>
                        <a:rPr lang="es-ES" sz="1100" u="none" strike="noStrike" cap="none"/>
                        <a:t>del  programa, que se consideran.</a:t>
                      </a:r>
                      <a:endParaRPr sz="1100" u="none" strike="noStrike" cap="none"/>
                    </a:p>
                    <a:p>
                      <a:pPr marL="180340" marR="0" lvl="0" indent="0" algn="just" rtl="0">
                        <a:lnSpc>
                          <a:spcPct val="115000"/>
                        </a:lnSpc>
                        <a:spcBef>
                          <a:spcPts val="0"/>
                        </a:spcBef>
                        <a:spcAft>
                          <a:spcPts val="0"/>
                        </a:spcAft>
                        <a:buNone/>
                      </a:pPr>
                      <a:r>
                        <a:rPr lang="es-ES" sz="1100" u="none" strike="noStrike" cap="none"/>
                        <a:t> </a:t>
                      </a:r>
                      <a:endParaRPr sz="1100" u="none" strike="noStrike" cap="none"/>
                    </a:p>
                    <a:p>
                      <a:pPr marL="180340" marR="0" lvl="0" indent="0" algn="just"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Redacción de reportes y preparación de exposición para campañas.</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Modelajes matemáticos.</a:t>
                      </a:r>
                      <a:endParaRPr sz="1100" u="none" strike="noStrike" cap="none"/>
                    </a:p>
                    <a:p>
                      <a:pPr marL="0" marR="0" lvl="0" indent="0" algn="l" rtl="0">
                        <a:lnSpc>
                          <a:spcPct val="115000"/>
                        </a:lnSpc>
                        <a:spcBef>
                          <a:spcPts val="0"/>
                        </a:spcBef>
                        <a:spcAft>
                          <a:spcPts val="0"/>
                        </a:spcAft>
                        <a:buNone/>
                      </a:pPr>
                      <a:r>
                        <a:rPr lang="es-ES" sz="1100" u="none" strike="noStrike" cap="none"/>
                        <a:t>Ecuaciones lineales a través de métodos numéricos para obtener una pendiente de comportamiento y una ordenada al origen usando mínimos cuadrados para la aproximación.</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Oraciones condicionales.</a:t>
                      </a:r>
                      <a:endParaRPr sz="1100" u="none" strike="noStrike" cap="none"/>
                    </a:p>
                    <a:p>
                      <a:pPr marL="0" marR="0" lvl="0" indent="0" algn="l" rtl="0">
                        <a:lnSpc>
                          <a:spcPct val="115000"/>
                        </a:lnSpc>
                        <a:spcBef>
                          <a:spcPts val="0"/>
                        </a:spcBef>
                        <a:spcAft>
                          <a:spcPts val="0"/>
                        </a:spcAft>
                        <a:buNone/>
                      </a:pPr>
                      <a:r>
                        <a:rPr lang="es-ES" sz="1100" u="none" strike="noStrike" cap="none"/>
                        <a:t>Verb tenses, verb patterns, conditional tenses.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59" name="Google Shape;459;p57"/>
          <p:cNvGraphicFramePr/>
          <p:nvPr/>
        </p:nvGraphicFramePr>
        <p:xfrm>
          <a:off x="2774315" y="2802509"/>
          <a:ext cx="3000000" cy="3000000"/>
        </p:xfrm>
        <a:graphic>
          <a:graphicData uri="http://schemas.openxmlformats.org/drawingml/2006/table">
            <a:tbl>
              <a:tblPr>
                <a:noFill/>
                <a:tableStyleId>{B9B2B840-1736-45F2-BDAB-B6EB504A5928}</a:tableStyleId>
              </a:tblPr>
              <a:tblGrid>
                <a:gridCol w="1971675"/>
                <a:gridCol w="2085975"/>
                <a:gridCol w="2066925"/>
                <a:gridCol w="2420625"/>
              </a:tblGrid>
              <a:tr h="876300">
                <a:tc>
                  <a:txBody>
                    <a:bodyPr/>
                    <a:lstStyle/>
                    <a:p>
                      <a:pPr marL="0" marR="0" lvl="0" indent="0" algn="l" rtl="0">
                        <a:lnSpc>
                          <a:spcPct val="115000"/>
                        </a:lnSpc>
                        <a:spcBef>
                          <a:spcPts val="0"/>
                        </a:spcBef>
                        <a:spcAft>
                          <a:spcPts val="0"/>
                        </a:spcAft>
                        <a:buNone/>
                      </a:pPr>
                      <a:r>
                        <a:rPr lang="es-ES" sz="1100" u="none" strike="noStrike" cap="none"/>
                        <a:t>2. Conceptos clave,</a:t>
                      </a:r>
                      <a:endParaRPr sz="1100" u="none" strike="noStrike" cap="none"/>
                    </a:p>
                    <a:p>
                      <a:pPr marL="0" marR="0" lvl="0" indent="0" algn="l" rtl="0">
                        <a:lnSpc>
                          <a:spcPct val="115000"/>
                        </a:lnSpc>
                        <a:spcBef>
                          <a:spcPts val="0"/>
                        </a:spcBef>
                        <a:spcAft>
                          <a:spcPts val="0"/>
                        </a:spcAft>
                        <a:buNone/>
                      </a:pPr>
                      <a:r>
                        <a:rPr lang="es-ES" sz="1100" u="none" strike="noStrike" cap="none"/>
                        <a:t>     Trascendentales.</a:t>
                      </a:r>
                      <a:endParaRPr sz="1100" u="none" strike="noStrike" cap="none"/>
                    </a:p>
                    <a:p>
                      <a:pPr marL="176530" marR="0" lvl="0" indent="0" algn="l" rtl="0">
                        <a:lnSpc>
                          <a:spcPct val="115000"/>
                        </a:lnSpc>
                        <a:spcBef>
                          <a:spcPts val="0"/>
                        </a:spcBef>
                        <a:spcAft>
                          <a:spcPts val="0"/>
                        </a:spcAft>
                        <a:buNone/>
                      </a:pPr>
                      <a:r>
                        <a:rPr lang="es-ES" sz="1100" u="none" strike="noStrike" cap="none"/>
                        <a:t>Conceptos básicos que surgen  del proyecto,  permiten la comprensión del mismo y  pueden ser transferibles a otros ámbitos.</a:t>
                      </a:r>
                      <a:endParaRPr sz="1100" u="none" strike="noStrike" cap="none"/>
                    </a:p>
                    <a:p>
                      <a:pPr marL="176530" marR="0" lvl="0" indent="0" algn="l" rtl="0">
                        <a:lnSpc>
                          <a:spcPct val="115000"/>
                        </a:lnSpc>
                        <a:spcBef>
                          <a:spcPts val="0"/>
                        </a:spcBef>
                        <a:spcAft>
                          <a:spcPts val="0"/>
                        </a:spcAft>
                        <a:buNone/>
                      </a:pPr>
                      <a:r>
                        <a:rPr lang="es-ES" sz="1100" u="none" strike="noStrike" cap="none"/>
                        <a:t>Se consideran parte de un  Glosario.</a:t>
                      </a:r>
                      <a:endParaRPr sz="1100" u="none" strike="noStrike" cap="none"/>
                    </a:p>
                    <a:p>
                      <a:pPr marL="0" marR="0" lvl="0" indent="0" algn="just"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Campaña </a:t>
                      </a:r>
                      <a:endParaRPr sz="1100" u="none" strike="noStrike" cap="none"/>
                    </a:p>
                    <a:p>
                      <a:pPr marL="0" marR="0" lvl="0" indent="0" algn="l" rtl="0">
                        <a:lnSpc>
                          <a:spcPct val="115000"/>
                        </a:lnSpc>
                        <a:spcBef>
                          <a:spcPts val="0"/>
                        </a:spcBef>
                        <a:spcAft>
                          <a:spcPts val="0"/>
                        </a:spcAft>
                        <a:buNone/>
                      </a:pPr>
                      <a:r>
                        <a:rPr lang="es-ES" sz="1100" u="none" strike="noStrike" cap="none"/>
                        <a:t>Exposición</a:t>
                      </a:r>
                      <a:endParaRPr sz="1100" u="none" strike="noStrike" cap="none"/>
                    </a:p>
                    <a:p>
                      <a:pPr marL="0" marR="0" lvl="0" indent="0" algn="l" rtl="0">
                        <a:lnSpc>
                          <a:spcPct val="115000"/>
                        </a:lnSpc>
                        <a:spcBef>
                          <a:spcPts val="0"/>
                        </a:spcBef>
                        <a:spcAft>
                          <a:spcPts val="0"/>
                        </a:spcAft>
                        <a:buNone/>
                      </a:pPr>
                      <a:r>
                        <a:rPr lang="es-ES" sz="1100" u="none" strike="noStrike" cap="none"/>
                        <a:t>Redacción</a:t>
                      </a:r>
                      <a:endParaRPr sz="1100" u="none" strike="noStrike" cap="none"/>
                    </a:p>
                    <a:p>
                      <a:pPr marL="0" marR="0" lvl="0" indent="0" algn="l" rtl="0">
                        <a:lnSpc>
                          <a:spcPct val="115000"/>
                        </a:lnSpc>
                        <a:spcBef>
                          <a:spcPts val="0"/>
                        </a:spcBef>
                        <a:spcAft>
                          <a:spcPts val="0"/>
                        </a:spcAft>
                        <a:buNone/>
                      </a:pPr>
                      <a:r>
                        <a:rPr lang="es-ES" sz="1100" u="none" strike="noStrike" cap="none"/>
                        <a:t>Innovación </a:t>
                      </a:r>
                      <a:endParaRPr sz="1100" u="none" strike="noStrike" cap="none"/>
                    </a:p>
                    <a:p>
                      <a:pPr marL="0" marR="0" lvl="0" indent="0" algn="l" rtl="0">
                        <a:lnSpc>
                          <a:spcPct val="115000"/>
                        </a:lnSpc>
                        <a:spcBef>
                          <a:spcPts val="0"/>
                        </a:spcBef>
                        <a:spcAft>
                          <a:spcPts val="0"/>
                        </a:spcAft>
                        <a:buNone/>
                      </a:pPr>
                      <a:r>
                        <a:rPr lang="es-ES" sz="1100" u="none" strike="noStrike" cap="none"/>
                        <a:t>Creación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Porcentajes </a:t>
                      </a:r>
                      <a:endParaRPr sz="1100" u="none" strike="noStrike" cap="none"/>
                    </a:p>
                    <a:p>
                      <a:pPr marL="0" marR="0" lvl="0" indent="0" algn="l" rtl="0">
                        <a:lnSpc>
                          <a:spcPct val="115000"/>
                        </a:lnSpc>
                        <a:spcBef>
                          <a:spcPts val="0"/>
                        </a:spcBef>
                        <a:spcAft>
                          <a:spcPts val="0"/>
                        </a:spcAft>
                        <a:buNone/>
                      </a:pPr>
                      <a:r>
                        <a:rPr lang="es-ES" sz="1100" u="none" strike="noStrike" cap="none"/>
                        <a:t>Pendiente</a:t>
                      </a:r>
                      <a:endParaRPr sz="1100" u="none" strike="noStrike" cap="none"/>
                    </a:p>
                    <a:p>
                      <a:pPr marL="0" marR="0" lvl="0" indent="0" algn="l" rtl="0">
                        <a:lnSpc>
                          <a:spcPct val="115000"/>
                        </a:lnSpc>
                        <a:spcBef>
                          <a:spcPts val="0"/>
                        </a:spcBef>
                        <a:spcAft>
                          <a:spcPts val="0"/>
                        </a:spcAft>
                        <a:buNone/>
                      </a:pPr>
                      <a:r>
                        <a:rPr lang="es-ES" sz="1100" u="none" strike="noStrike" cap="none"/>
                        <a:t>Estadísticas </a:t>
                      </a:r>
                      <a:endParaRPr sz="1100" u="none" strike="noStrike" cap="none"/>
                    </a:p>
                    <a:p>
                      <a:pPr marL="0" marR="0" lvl="0" indent="0" algn="l" rtl="0">
                        <a:lnSpc>
                          <a:spcPct val="115000"/>
                        </a:lnSpc>
                        <a:spcBef>
                          <a:spcPts val="0"/>
                        </a:spcBef>
                        <a:spcAft>
                          <a:spcPts val="0"/>
                        </a:spcAft>
                        <a:buNone/>
                      </a:pPr>
                      <a:r>
                        <a:rPr lang="es-ES" sz="1100" u="none" strike="noStrike" cap="none"/>
                        <a:t>Gráficas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Causa / consecuencia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65" name="Google Shape;465;p58"/>
          <p:cNvGraphicFramePr/>
          <p:nvPr/>
        </p:nvGraphicFramePr>
        <p:xfrm>
          <a:off x="2774315" y="2496066"/>
          <a:ext cx="3000000" cy="3000000"/>
        </p:xfrm>
        <a:graphic>
          <a:graphicData uri="http://schemas.openxmlformats.org/drawingml/2006/table">
            <a:tbl>
              <a:tblPr>
                <a:noFill/>
                <a:tableStyleId>{B9B2B840-1736-45F2-BDAB-B6EB504A5928}</a:tableStyleId>
              </a:tblPr>
              <a:tblGrid>
                <a:gridCol w="1971675"/>
                <a:gridCol w="2085975"/>
                <a:gridCol w="2066925"/>
                <a:gridCol w="2420625"/>
              </a:tblGrid>
              <a:tr h="1470450">
                <a:tc>
                  <a:txBody>
                    <a:bodyPr/>
                    <a:lstStyle/>
                    <a:p>
                      <a:pPr marL="342900" marR="0" lvl="0" indent="-342900" algn="l" rtl="0">
                        <a:lnSpc>
                          <a:spcPct val="115000"/>
                        </a:lnSpc>
                        <a:spcBef>
                          <a:spcPts val="0"/>
                        </a:spcBef>
                        <a:spcAft>
                          <a:spcPts val="0"/>
                        </a:spcAft>
                        <a:buClr>
                          <a:schemeClr val="dk1"/>
                        </a:buClr>
                        <a:buSzPts val="1100"/>
                        <a:buFont typeface="Century Gothic"/>
                        <a:buAutoNum type="arabicPeriod" startAt="3"/>
                      </a:pPr>
                      <a:r>
                        <a:rPr lang="es-ES" sz="1100" u="none" strike="noStrike" cap="none"/>
                        <a:t>Objetivos o propósitos</a:t>
                      </a:r>
                      <a:endParaRPr sz="1100" u="none" strike="noStrike" cap="none"/>
                    </a:p>
                    <a:p>
                      <a:pPr marL="180340" marR="0" lvl="0" indent="0" algn="l" rtl="0">
                        <a:lnSpc>
                          <a:spcPct val="115000"/>
                        </a:lnSpc>
                        <a:spcBef>
                          <a:spcPts val="0"/>
                        </a:spcBef>
                        <a:spcAft>
                          <a:spcPts val="0"/>
                        </a:spcAft>
                        <a:buNone/>
                      </a:pPr>
                      <a:r>
                        <a:rPr lang="es-ES" sz="1100" u="none" strike="noStrike" cap="none"/>
                        <a:t>a alcanzar. </a:t>
                      </a:r>
                      <a:endParaRPr sz="1100" u="none" strike="noStrike" cap="none"/>
                    </a:p>
                    <a:p>
                      <a:pPr marL="0" marR="0" lvl="0" indent="0" algn="just" rtl="0">
                        <a:lnSpc>
                          <a:spcPct val="115000"/>
                        </a:lnSpc>
                        <a:spcBef>
                          <a:spcPts val="0"/>
                        </a:spcBef>
                        <a:spcAft>
                          <a:spcPts val="0"/>
                        </a:spcAft>
                        <a:buNone/>
                      </a:pPr>
                      <a:r>
                        <a:rPr lang="es-ES" sz="1100" u="none" strike="noStrike" cap="none"/>
                        <a:t>   </a:t>
                      </a:r>
                      <a:endParaRPr sz="1100" u="none" strike="noStrike" cap="none"/>
                    </a:p>
                    <a:p>
                      <a:pPr marL="0" marR="0" lvl="0" indent="0" algn="just" rtl="0">
                        <a:lnSpc>
                          <a:spcPct val="115000"/>
                        </a:lnSpc>
                        <a:spcBef>
                          <a:spcPts val="0"/>
                        </a:spcBef>
                        <a:spcAft>
                          <a:spcPts val="0"/>
                        </a:spcAft>
                        <a:buNone/>
                      </a:pPr>
                      <a:r>
                        <a:rPr lang="es-ES" sz="1100" u="none" strike="noStrike" cap="none"/>
                        <a:t> </a:t>
                      </a:r>
                      <a:endParaRPr sz="1100" u="none" strike="noStrike" cap="none"/>
                    </a:p>
                    <a:p>
                      <a:pPr marL="0" marR="0" lvl="0" indent="0" algn="just"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Elaborar mediante diferentes recursos, una campaña de concientización para prevenir índice de muertes por exceso de velocidad.</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Establecer la ecuación de regresión, relacionando las variables exceso de velocidad contra probabilidad de accidente.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Conocer los factores que provocan que los conductores  no respeten los límites de velocidad y realizar un reporte para una revista internacional.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graphicFrame>
        <p:nvGraphicFramePr>
          <p:cNvPr id="466" name="Google Shape;466;p58"/>
          <p:cNvGraphicFramePr/>
          <p:nvPr/>
        </p:nvGraphicFramePr>
        <p:xfrm>
          <a:off x="2774315" y="4337222"/>
          <a:ext cx="3000000" cy="3000000"/>
        </p:xfrm>
        <a:graphic>
          <a:graphicData uri="http://schemas.openxmlformats.org/drawingml/2006/table">
            <a:tbl>
              <a:tblPr>
                <a:noFill/>
                <a:tableStyleId>{B9B2B840-1736-45F2-BDAB-B6EB504A5928}</a:tableStyleId>
              </a:tblPr>
              <a:tblGrid>
                <a:gridCol w="1971675"/>
                <a:gridCol w="2085975"/>
                <a:gridCol w="2066925"/>
                <a:gridCol w="2420625"/>
              </a:tblGrid>
              <a:tr h="1680525">
                <a:tc>
                  <a:txBody>
                    <a:bodyPr/>
                    <a:lstStyle/>
                    <a:p>
                      <a:pPr marL="0" marR="0" lvl="0" indent="0" algn="l" rtl="0">
                        <a:lnSpc>
                          <a:spcPct val="115000"/>
                        </a:lnSpc>
                        <a:spcBef>
                          <a:spcPts val="0"/>
                        </a:spcBef>
                        <a:spcAft>
                          <a:spcPts val="0"/>
                        </a:spcAft>
                        <a:buNone/>
                      </a:pPr>
                      <a:r>
                        <a:rPr lang="es-ES" sz="1100" u="none" strike="noStrike" cap="none"/>
                        <a:t>4. Evaluación.</a:t>
                      </a:r>
                      <a:endParaRPr sz="1100" u="none" strike="noStrike" cap="none"/>
                    </a:p>
                    <a:p>
                      <a:pPr marL="0" marR="0" lvl="0" indent="0" algn="l" rtl="0">
                        <a:lnSpc>
                          <a:spcPct val="115000"/>
                        </a:lnSpc>
                        <a:spcBef>
                          <a:spcPts val="0"/>
                        </a:spcBef>
                        <a:spcAft>
                          <a:spcPts val="0"/>
                        </a:spcAft>
                        <a:buNone/>
                      </a:pPr>
                      <a:r>
                        <a:rPr lang="es-ES" sz="1100" u="none" strike="noStrike" cap="none"/>
                        <a:t>    Productos /evidencias</a:t>
                      </a:r>
                      <a:endParaRPr sz="1100" u="none" strike="noStrike" cap="none"/>
                    </a:p>
                    <a:p>
                      <a:pPr marL="0" marR="0" lvl="0" indent="0" algn="l" rtl="0">
                        <a:lnSpc>
                          <a:spcPct val="115000"/>
                        </a:lnSpc>
                        <a:spcBef>
                          <a:spcPts val="0"/>
                        </a:spcBef>
                        <a:spcAft>
                          <a:spcPts val="0"/>
                        </a:spcAft>
                        <a:buNone/>
                      </a:pPr>
                      <a:r>
                        <a:rPr lang="es-ES" sz="1100" u="none" strike="noStrike" cap="none"/>
                        <a:t>    de aprendizaje para </a:t>
                      </a:r>
                      <a:endParaRPr sz="1100" u="none" strike="noStrike" cap="none"/>
                    </a:p>
                    <a:p>
                      <a:pPr marL="0" marR="0" lvl="0" indent="0" algn="l" rtl="0">
                        <a:lnSpc>
                          <a:spcPct val="115000"/>
                        </a:lnSpc>
                        <a:spcBef>
                          <a:spcPts val="0"/>
                        </a:spcBef>
                        <a:spcAft>
                          <a:spcPts val="0"/>
                        </a:spcAft>
                        <a:buNone/>
                      </a:pPr>
                      <a:r>
                        <a:rPr lang="es-ES" sz="1100" u="none" strike="noStrike" cap="none"/>
                        <a:t>    demostrar el</a:t>
                      </a:r>
                      <a:endParaRPr sz="1100" u="none" strike="noStrike" cap="none"/>
                    </a:p>
                    <a:p>
                      <a:pPr marL="0" marR="0" lvl="0" indent="0" algn="l" rtl="0">
                        <a:lnSpc>
                          <a:spcPct val="115000"/>
                        </a:lnSpc>
                        <a:spcBef>
                          <a:spcPts val="0"/>
                        </a:spcBef>
                        <a:spcAft>
                          <a:spcPts val="0"/>
                        </a:spcAft>
                        <a:buNone/>
                      </a:pPr>
                      <a:r>
                        <a:rPr lang="es-ES" sz="1100" u="none" strike="noStrike" cap="none"/>
                        <a:t>    avance del  proceso  y </a:t>
                      </a:r>
                      <a:endParaRPr sz="1100" u="none" strike="noStrike" cap="none"/>
                    </a:p>
                    <a:p>
                      <a:pPr marL="0" marR="0" lvl="0" indent="0" algn="l" rtl="0">
                        <a:lnSpc>
                          <a:spcPct val="115000"/>
                        </a:lnSpc>
                        <a:spcBef>
                          <a:spcPts val="0"/>
                        </a:spcBef>
                        <a:spcAft>
                          <a:spcPts val="0"/>
                        </a:spcAft>
                        <a:buNone/>
                      </a:pPr>
                      <a:r>
                        <a:rPr lang="es-ES" sz="1100" u="none" strike="noStrike" cap="none"/>
                        <a:t>    el logro del  objetivo</a:t>
                      </a:r>
                      <a:endParaRPr sz="1100" u="none" strike="noStrike" cap="none"/>
                    </a:p>
                    <a:p>
                      <a:pPr marL="0" marR="0" lvl="0" indent="0" algn="l" rtl="0">
                        <a:lnSpc>
                          <a:spcPct val="115000"/>
                        </a:lnSpc>
                        <a:spcBef>
                          <a:spcPts val="0"/>
                        </a:spcBef>
                        <a:spcAft>
                          <a:spcPts val="0"/>
                        </a:spcAft>
                        <a:buNone/>
                      </a:pPr>
                      <a:r>
                        <a:rPr lang="es-ES" sz="1100" u="none" strike="noStrike" cap="none"/>
                        <a:t>    propuesto.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Campaña de concientización a través de mesas redondas, debates, seminarios y reporte escrito.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La ecuación y las gráficas.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Artículo de revista.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72" name="Google Shape;472;p59"/>
          <p:cNvGraphicFramePr/>
          <p:nvPr/>
        </p:nvGraphicFramePr>
        <p:xfrm>
          <a:off x="2774315" y="3468497"/>
          <a:ext cx="3000000" cy="3000000"/>
        </p:xfrm>
        <a:graphic>
          <a:graphicData uri="http://schemas.openxmlformats.org/drawingml/2006/table">
            <a:tbl>
              <a:tblPr>
                <a:noFill/>
                <a:tableStyleId>{B9B2B840-1736-45F2-BDAB-B6EB504A5928}</a:tableStyleId>
              </a:tblPr>
              <a:tblGrid>
                <a:gridCol w="1971675"/>
                <a:gridCol w="2085975"/>
                <a:gridCol w="2066925"/>
                <a:gridCol w="2420625"/>
              </a:tblGrid>
              <a:tr h="533400">
                <a:tc>
                  <a:txBody>
                    <a:bodyPr/>
                    <a:lstStyle/>
                    <a:p>
                      <a:pPr marL="0" marR="0" lvl="0" indent="0" algn="l" rtl="0">
                        <a:lnSpc>
                          <a:spcPct val="115000"/>
                        </a:lnSpc>
                        <a:spcBef>
                          <a:spcPts val="0"/>
                        </a:spcBef>
                        <a:spcAft>
                          <a:spcPts val="0"/>
                        </a:spcAft>
                        <a:buNone/>
                      </a:pPr>
                      <a:r>
                        <a:rPr lang="es-ES" sz="1100" u="none" strike="noStrike" cap="none"/>
                        <a:t>5. Tipos </a:t>
                      </a:r>
                      <a:r>
                        <a:rPr lang="es-ES" sz="1200" u="none" strike="noStrike" cap="none"/>
                        <a:t>y</a:t>
                      </a:r>
                      <a:r>
                        <a:rPr lang="es-ES" sz="1100" u="none" strike="noStrike" cap="none"/>
                        <a:t> herramientas de </a:t>
                      </a:r>
                      <a:endParaRPr sz="1100" u="none" strike="noStrike" cap="none"/>
                    </a:p>
                    <a:p>
                      <a:pPr marL="0" marR="0" lvl="0" indent="0" algn="l" rtl="0">
                        <a:lnSpc>
                          <a:spcPct val="115000"/>
                        </a:lnSpc>
                        <a:spcBef>
                          <a:spcPts val="0"/>
                        </a:spcBef>
                        <a:spcAft>
                          <a:spcPts val="0"/>
                        </a:spcAft>
                        <a:buNone/>
                      </a:pPr>
                      <a:r>
                        <a:rPr lang="es-ES" sz="1100" u="none" strike="noStrike" cap="none"/>
                        <a:t>    Evaluación.</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Rúbrica de expresión oral y escrita.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Exposiciones presentando avances.</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Rúbricas de expresión y escrita.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V. Esquema del proceso de construcción del proyecto por disciplinas.</a:t>
            </a:r>
            <a:r>
              <a:rPr lang="es-ES" sz="3240"/>
              <a:t/>
            </a:r>
            <a:br>
              <a:rPr lang="es-ES" sz="3240"/>
            </a:br>
            <a:endParaRPr sz="3240"/>
          </a:p>
        </p:txBody>
      </p:sp>
      <p:graphicFrame>
        <p:nvGraphicFramePr>
          <p:cNvPr id="478" name="Google Shape;478;p60"/>
          <p:cNvGraphicFramePr/>
          <p:nvPr/>
        </p:nvGraphicFramePr>
        <p:xfrm>
          <a:off x="2694623" y="3028188"/>
          <a:ext cx="3000000" cy="3000000"/>
        </p:xfrm>
        <a:graphic>
          <a:graphicData uri="http://schemas.openxmlformats.org/drawingml/2006/table">
            <a:tbl>
              <a:tblPr>
                <a:noFill/>
                <a:tableStyleId>{B9B2B840-1736-45F2-BDAB-B6EB504A5928}</a:tableStyleId>
              </a:tblPr>
              <a:tblGrid>
                <a:gridCol w="2914650"/>
                <a:gridCol w="1819275"/>
                <a:gridCol w="1771650"/>
                <a:gridCol w="2199000"/>
              </a:tblGrid>
              <a:tr h="266700">
                <a:tc>
                  <a:txBody>
                    <a:bodyPr/>
                    <a:lstStyle/>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Disciplina 1.</a:t>
                      </a:r>
                      <a:endParaRPr sz="1100" u="none" strike="noStrike" cap="none"/>
                    </a:p>
                    <a:p>
                      <a:pPr marL="0" marR="0" lvl="0" indent="0" algn="ctr" rtl="0">
                        <a:lnSpc>
                          <a:spcPct val="115000"/>
                        </a:lnSpc>
                        <a:spcBef>
                          <a:spcPts val="0"/>
                        </a:spcBef>
                        <a:spcAft>
                          <a:spcPts val="0"/>
                        </a:spcAft>
                        <a:buNone/>
                      </a:pPr>
                      <a:r>
                        <a:rPr lang="es-ES" sz="1100" u="none" strike="noStrike" cap="none"/>
                        <a:t>Español</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Disciplina 2.</a:t>
                      </a:r>
                      <a:endParaRPr sz="1100" u="none" strike="noStrike" cap="none"/>
                    </a:p>
                    <a:p>
                      <a:pPr marL="0" marR="0" lvl="0" indent="0" algn="ctr" rtl="0">
                        <a:lnSpc>
                          <a:spcPct val="115000"/>
                        </a:lnSpc>
                        <a:spcBef>
                          <a:spcPts val="0"/>
                        </a:spcBef>
                        <a:spcAft>
                          <a:spcPts val="0"/>
                        </a:spcAft>
                        <a:buNone/>
                      </a:pPr>
                      <a:r>
                        <a:rPr lang="es-ES" sz="1100" u="none" strike="noStrike" cap="none"/>
                        <a:t>Matemáticas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Disciplina 3.</a:t>
                      </a:r>
                      <a:endParaRPr sz="1100" u="none" strike="noStrike" cap="none"/>
                    </a:p>
                    <a:p>
                      <a:pPr marL="0" marR="0" lvl="0" indent="0" algn="ctr" rtl="0">
                        <a:lnSpc>
                          <a:spcPct val="115000"/>
                        </a:lnSpc>
                        <a:spcBef>
                          <a:spcPts val="0"/>
                        </a:spcBef>
                        <a:spcAft>
                          <a:spcPts val="0"/>
                        </a:spcAft>
                        <a:buNone/>
                      </a:pPr>
                      <a:r>
                        <a:rPr lang="es-ES" sz="1100" u="none" strike="noStrike" cap="none"/>
                        <a:t>Inglés</a:t>
                      </a:r>
                      <a:endParaRPr sz="1100" u="none" strike="noStrike" cap="none">
                        <a:solidFill>
                          <a:srgbClr val="000000"/>
                        </a:solidFill>
                        <a:latin typeface="Arial"/>
                        <a:ea typeface="Arial"/>
                        <a:cs typeface="Arial"/>
                        <a:sym typeface="Arial"/>
                      </a:endParaRPr>
                    </a:p>
                  </a:txBody>
                  <a:tcPr marL="63500" marR="63500" marT="63500" marB="63500"/>
                </a:tc>
              </a:tr>
              <a:tr h="965200">
                <a:tc>
                  <a:txBody>
                    <a:bodyPr/>
                    <a:lstStyle/>
                    <a:p>
                      <a:pPr marL="275590" marR="0" lvl="0" indent="-180340" algn="l" rtl="0">
                        <a:lnSpc>
                          <a:spcPct val="115000"/>
                        </a:lnSpc>
                        <a:spcBef>
                          <a:spcPts val="0"/>
                        </a:spcBef>
                        <a:spcAft>
                          <a:spcPts val="0"/>
                        </a:spcAft>
                        <a:buNone/>
                      </a:pPr>
                      <a:r>
                        <a:rPr lang="es-ES" sz="1100" u="none" strike="noStrike" cap="none"/>
                        <a:t>1.  Preguntar y cuestionar.</a:t>
                      </a:r>
                      <a:endParaRPr sz="1100" u="none" strike="noStrike" cap="none"/>
                    </a:p>
                    <a:p>
                      <a:pPr marL="275590" marR="0" lvl="0" indent="-180340" algn="l" rtl="0">
                        <a:lnSpc>
                          <a:spcPct val="115000"/>
                        </a:lnSpc>
                        <a:spcBef>
                          <a:spcPts val="0"/>
                        </a:spcBef>
                        <a:spcAft>
                          <a:spcPts val="0"/>
                        </a:spcAft>
                        <a:buNone/>
                      </a:pPr>
                      <a:r>
                        <a:rPr lang="es-ES" sz="1100" u="none" strike="noStrike" cap="none"/>
                        <a:t>     Preguntas para dirigir  la Investigación Interdisciplinaria.</a:t>
                      </a:r>
                      <a:endParaRPr sz="1100" u="none" strike="noStrike" cap="none">
                        <a:solidFill>
                          <a:srgbClr val="000000"/>
                        </a:solidFill>
                        <a:latin typeface="Arial"/>
                        <a:ea typeface="Arial"/>
                        <a:cs typeface="Arial"/>
                        <a:sym typeface="Arial"/>
                      </a:endParaRPr>
                    </a:p>
                  </a:txBody>
                  <a:tcPr marL="63500" marR="63500" marT="63500" marB="63500"/>
                </a:tc>
                <a:tc gridSpan="3">
                  <a:txBody>
                    <a:bodyPr/>
                    <a:lstStyle/>
                    <a:p>
                      <a:pPr marL="342900" marR="0" lvl="0" indent="-342900" algn="l" rtl="0">
                        <a:lnSpc>
                          <a:spcPct val="115000"/>
                        </a:lnSpc>
                        <a:spcBef>
                          <a:spcPts val="0"/>
                        </a:spcBef>
                        <a:spcAft>
                          <a:spcPts val="0"/>
                        </a:spcAft>
                        <a:buClr>
                          <a:schemeClr val="dk1"/>
                        </a:buClr>
                        <a:buSzPts val="1100"/>
                        <a:buFont typeface="Century Gothic"/>
                        <a:buAutoNum type="arabicPeriod"/>
                      </a:pPr>
                      <a:r>
                        <a:rPr lang="es-ES" sz="1100" u="none" strike="noStrike" cap="none"/>
                        <a:t>¿Por qué es necesario respetar los límites de velocidad estipulados en el reglamento de tránsito?</a:t>
                      </a:r>
                      <a:endParaRPr sz="1100" u="none" strike="noStrike" cap="none"/>
                    </a:p>
                    <a:p>
                      <a:pPr marL="342900" marR="0" lvl="0" indent="-342900" algn="l" rtl="0">
                        <a:lnSpc>
                          <a:spcPct val="115000"/>
                        </a:lnSpc>
                        <a:spcBef>
                          <a:spcPts val="0"/>
                        </a:spcBef>
                        <a:spcAft>
                          <a:spcPts val="0"/>
                        </a:spcAft>
                        <a:buClr>
                          <a:schemeClr val="dk1"/>
                        </a:buClr>
                        <a:buSzPts val="1100"/>
                        <a:buFont typeface="Century Gothic"/>
                        <a:buAutoNum type="arabicPeriod"/>
                      </a:pPr>
                      <a:r>
                        <a:rPr lang="es-ES" sz="1100" u="none" strike="noStrike" cap="none"/>
                        <a:t>¿Cuál es la probabilidad de accidente en relación al vehículo impactado?</a:t>
                      </a:r>
                      <a:endParaRPr sz="1100" u="none" strike="noStrike" cap="none"/>
                    </a:p>
                    <a:p>
                      <a:pPr marL="342900" marR="0" lvl="0" indent="-342900" algn="l" rtl="0">
                        <a:lnSpc>
                          <a:spcPct val="115000"/>
                        </a:lnSpc>
                        <a:spcBef>
                          <a:spcPts val="0"/>
                        </a:spcBef>
                        <a:spcAft>
                          <a:spcPts val="0"/>
                        </a:spcAft>
                        <a:buClr>
                          <a:schemeClr val="dk1"/>
                        </a:buClr>
                        <a:buSzPts val="1100"/>
                        <a:buFont typeface="Century Gothic"/>
                        <a:buAutoNum type="arabicPeriod"/>
                      </a:pPr>
                      <a:r>
                        <a:rPr lang="es-ES" sz="1100" u="none" strike="noStrike" cap="none"/>
                        <a:t>¿Cómo se puede reducir el riesgo de accidente?</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hMerge="1">
                  <a:txBody>
                    <a:bodyPr/>
                    <a:lstStyle/>
                    <a:p>
                      <a:endParaRPr lang="es-MX"/>
                    </a:p>
                  </a:txBody>
                  <a:tcPr/>
                </a:tc>
                <a:tc hMerge="1">
                  <a:txBody>
                    <a:bodyPr/>
                    <a:lstStyle/>
                    <a:p>
                      <a:endParaRPr lang="es-MX"/>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84" name="Google Shape;484;p61"/>
          <p:cNvGraphicFramePr/>
          <p:nvPr/>
        </p:nvGraphicFramePr>
        <p:xfrm>
          <a:off x="2694623" y="2449830"/>
          <a:ext cx="3000000" cy="3000000"/>
        </p:xfrm>
        <a:graphic>
          <a:graphicData uri="http://schemas.openxmlformats.org/drawingml/2006/table">
            <a:tbl>
              <a:tblPr>
                <a:noFill/>
                <a:tableStyleId>{B9B2B840-1736-45F2-BDAB-B6EB504A5928}</a:tableStyleId>
              </a:tblPr>
              <a:tblGrid>
                <a:gridCol w="2914650"/>
                <a:gridCol w="1819275"/>
                <a:gridCol w="1771650"/>
                <a:gridCol w="2199000"/>
              </a:tblGrid>
              <a:tr h="266700">
                <a:tc>
                  <a:txBody>
                    <a:bodyPr/>
                    <a:lstStyle/>
                    <a:p>
                      <a:pPr marL="275590" marR="0" lvl="0" indent="-180340" algn="l" rtl="0">
                        <a:lnSpc>
                          <a:spcPct val="115000"/>
                        </a:lnSpc>
                        <a:spcBef>
                          <a:spcPts val="0"/>
                        </a:spcBef>
                        <a:spcAft>
                          <a:spcPts val="0"/>
                        </a:spcAft>
                        <a:buNone/>
                      </a:pPr>
                      <a:r>
                        <a:rPr lang="es-ES" sz="1100" u="none" strike="noStrike" cap="none"/>
                        <a:t>2. Despertar el interés (detonar).</a:t>
                      </a:r>
                      <a:endParaRPr sz="1100" u="none" strike="noStrike" cap="none"/>
                    </a:p>
                    <a:p>
                      <a:pPr marL="270510" marR="0" lvl="0" indent="-180339" algn="l" rtl="0">
                        <a:lnSpc>
                          <a:spcPct val="115000"/>
                        </a:lnSpc>
                        <a:spcBef>
                          <a:spcPts val="0"/>
                        </a:spcBef>
                        <a:spcAft>
                          <a:spcPts val="0"/>
                        </a:spcAft>
                        <a:buNone/>
                      </a:pPr>
                      <a:r>
                        <a:rPr lang="es-ES" sz="1100" u="none" strike="noStrike" cap="none"/>
                        <a:t>    Estrategias para involucrar a los estudiantes con la problemática planteada, en el salón de clase</a:t>
                      </a:r>
                      <a:endParaRPr sz="1100" u="none" strike="noStrike" cap="none"/>
                    </a:p>
                    <a:p>
                      <a:pPr marL="275590" marR="0" lvl="0" indent="-180340" algn="l" rtl="0">
                        <a:lnSpc>
                          <a:spcPct val="115000"/>
                        </a:lnSpc>
                        <a:spcBef>
                          <a:spcPts val="0"/>
                        </a:spcBef>
                        <a:spcAft>
                          <a:spcPts val="0"/>
                        </a:spcAft>
                        <a:buNone/>
                      </a:pPr>
                      <a:r>
                        <a:rPr lang="es-ES" sz="1100" u="none" strike="noStrike" cap="none"/>
                        <a:t>    </a:t>
                      </a:r>
                      <a:endParaRPr sz="1100" u="none" strike="noStrike" cap="none"/>
                    </a:p>
                    <a:p>
                      <a:pPr marL="275590" marR="0" lvl="0" indent="-18034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gridSpan="3">
                  <a:txBody>
                    <a:bodyPr/>
                    <a:lstStyle/>
                    <a:p>
                      <a:pPr marL="0" marR="0" lvl="0" indent="0" algn="l" rtl="0">
                        <a:lnSpc>
                          <a:spcPct val="115000"/>
                        </a:lnSpc>
                        <a:spcBef>
                          <a:spcPts val="0"/>
                        </a:spcBef>
                        <a:spcAft>
                          <a:spcPts val="0"/>
                        </a:spcAft>
                        <a:buNone/>
                      </a:pPr>
                      <a:r>
                        <a:rPr lang="es-ES" sz="1100" u="none" strike="noStrike" cap="none"/>
                        <a:t>El 90% de los accidentes automovilísticos son provocados por excesos de velocidad.</a:t>
                      </a:r>
                      <a:endParaRPr sz="1100" u="none" strike="noStrike" cap="none"/>
                    </a:p>
                    <a:p>
                      <a:pPr marL="0" marR="0" lvl="0" indent="0" algn="l" rtl="0">
                        <a:lnSpc>
                          <a:spcPct val="115000"/>
                        </a:lnSpc>
                        <a:spcBef>
                          <a:spcPts val="0"/>
                        </a:spcBef>
                        <a:spcAft>
                          <a:spcPts val="0"/>
                        </a:spcAft>
                        <a:buNone/>
                      </a:pPr>
                      <a:r>
                        <a:rPr lang="es-ES" sz="1100" u="none" strike="noStrike" cap="none"/>
                        <a:t> ¿Cuántos adolescentes mueren al año en nuestro país por conducir a exceso de velocidad?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hMerge="1">
                  <a:txBody>
                    <a:bodyPr/>
                    <a:lstStyle/>
                    <a:p>
                      <a:endParaRPr lang="es-MX"/>
                    </a:p>
                  </a:txBody>
                  <a:tcPr/>
                </a:tc>
                <a:tc hMerge="1">
                  <a:txBody>
                    <a:bodyPr/>
                    <a:lstStyle/>
                    <a:p>
                      <a:endParaRPr lang="es-MX"/>
                    </a:p>
                  </a:txBody>
                  <a:tcPr/>
                </a:tc>
              </a:tr>
              <a:tr h="0">
                <a:tc>
                  <a:txBody>
                    <a:bodyPr/>
                    <a:lstStyle/>
                    <a:p>
                      <a:pPr marL="275590" marR="0" lvl="0" indent="-180340" algn="l" rtl="0">
                        <a:lnSpc>
                          <a:spcPct val="115000"/>
                        </a:lnSpc>
                        <a:spcBef>
                          <a:spcPts val="0"/>
                        </a:spcBef>
                        <a:spcAft>
                          <a:spcPts val="0"/>
                        </a:spcAft>
                        <a:buNone/>
                      </a:pPr>
                      <a:r>
                        <a:rPr lang="es-ES" sz="1100" u="none" strike="noStrike" cap="none"/>
                        <a:t>3. Recopilar información a través de la investigación.</a:t>
                      </a:r>
                      <a:endParaRPr sz="1100" u="none" strike="noStrike" cap="none"/>
                    </a:p>
                    <a:p>
                      <a:pPr marL="270510" marR="0" lvl="0" indent="-175259" algn="l" rtl="0">
                        <a:lnSpc>
                          <a:spcPct val="115000"/>
                        </a:lnSpc>
                        <a:spcBef>
                          <a:spcPts val="0"/>
                        </a:spcBef>
                        <a:spcAft>
                          <a:spcPts val="0"/>
                        </a:spcAft>
                        <a:buNone/>
                      </a:pPr>
                      <a:r>
                        <a:rPr lang="es-ES" sz="1100" u="none" strike="noStrike" cap="none"/>
                        <a:t>    Propuestas a investigar y sus fuentes.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Reglamento de tránsito vehicular vigente. </a:t>
                      </a:r>
                      <a:endParaRPr sz="1100" u="none" strike="noStrike" cap="none"/>
                    </a:p>
                    <a:p>
                      <a:pPr marL="0" marR="0" lvl="0" indent="0" algn="l" rtl="0">
                        <a:lnSpc>
                          <a:spcPct val="115000"/>
                        </a:lnSpc>
                        <a:spcBef>
                          <a:spcPts val="0"/>
                        </a:spcBef>
                        <a:spcAft>
                          <a:spcPts val="0"/>
                        </a:spcAft>
                        <a:buNone/>
                      </a:pPr>
                      <a:r>
                        <a:rPr lang="es-ES" sz="1100" u="none" strike="noStrike" cap="none"/>
                        <a:t>Páginas web.</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Libros de estadísticas.</a:t>
                      </a:r>
                      <a:endParaRPr sz="1100" u="none" strike="noStrike" cap="none"/>
                    </a:p>
                    <a:p>
                      <a:pPr marL="0" marR="0" lvl="0" indent="0" algn="l" rtl="0">
                        <a:lnSpc>
                          <a:spcPct val="115000"/>
                        </a:lnSpc>
                        <a:spcBef>
                          <a:spcPts val="0"/>
                        </a:spcBef>
                        <a:spcAft>
                          <a:spcPts val="0"/>
                        </a:spcAft>
                        <a:buNone/>
                      </a:pPr>
                      <a:r>
                        <a:rPr lang="es-ES" sz="1100" u="none" strike="noStrike" cap="none"/>
                        <a:t>Páginas web.</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Estadísticas nacionales e internacionales en diversas fuentes.</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1577900" y="1148825"/>
            <a:ext cx="2404800" cy="79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5400">
                <a:solidFill>
                  <a:srgbClr val="262626"/>
                </a:solidFill>
              </a:rPr>
              <a:t>Índice</a:t>
            </a:r>
            <a:endParaRPr sz="2400" b="1">
              <a:latin typeface="Century Gothic"/>
              <a:ea typeface="Century Gothic"/>
              <a:cs typeface="Century Gothic"/>
              <a:sym typeface="Century Gothic"/>
            </a:endParaRPr>
          </a:p>
        </p:txBody>
      </p:sp>
      <p:sp>
        <p:nvSpPr>
          <p:cNvPr id="203" name="Google Shape;203;p22"/>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5</a:t>
            </a:r>
            <a:endParaRPr sz="1800" b="1">
              <a:solidFill>
                <a:srgbClr val="0000FF"/>
              </a:solidFill>
              <a:latin typeface="Century Gothic"/>
              <a:ea typeface="Century Gothic"/>
              <a:cs typeface="Century Gothic"/>
              <a:sym typeface="Century Gothic"/>
            </a:endParaRPr>
          </a:p>
        </p:txBody>
      </p:sp>
      <p:pic>
        <p:nvPicPr>
          <p:cNvPr id="204" name="Google Shape;204;p22"/>
          <p:cNvPicPr preferRelativeResize="0"/>
          <p:nvPr/>
        </p:nvPicPr>
        <p:blipFill rotWithShape="1">
          <a:blip r:embed="rId3">
            <a:alphaModFix/>
          </a:blip>
          <a:srcRect/>
          <a:stretch/>
        </p:blipFill>
        <p:spPr>
          <a:xfrm>
            <a:off x="8340236" y="195925"/>
            <a:ext cx="3233714" cy="952900"/>
          </a:xfrm>
          <a:prstGeom prst="rect">
            <a:avLst/>
          </a:prstGeom>
          <a:noFill/>
          <a:ln>
            <a:noFill/>
          </a:ln>
        </p:spPr>
      </p:pic>
      <p:pic>
        <p:nvPicPr>
          <p:cNvPr id="205" name="Google Shape;205;p22"/>
          <p:cNvPicPr preferRelativeResize="0"/>
          <p:nvPr/>
        </p:nvPicPr>
        <p:blipFill rotWithShape="1">
          <a:blip r:embed="rId4">
            <a:alphaModFix/>
          </a:blip>
          <a:srcRect/>
          <a:stretch/>
        </p:blipFill>
        <p:spPr>
          <a:xfrm>
            <a:off x="1651700" y="162675"/>
            <a:ext cx="5422125" cy="986150"/>
          </a:xfrm>
          <a:prstGeom prst="rect">
            <a:avLst/>
          </a:prstGeom>
          <a:noFill/>
          <a:ln>
            <a:noFill/>
          </a:ln>
        </p:spPr>
      </p:pic>
      <p:sp>
        <p:nvSpPr>
          <p:cNvPr id="206" name="Google Shape;206;p22"/>
          <p:cNvSpPr txBox="1"/>
          <p:nvPr/>
        </p:nvSpPr>
        <p:spPr>
          <a:xfrm>
            <a:off x="14089975" y="4095625"/>
            <a:ext cx="8281500" cy="9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graphicFrame>
        <p:nvGraphicFramePr>
          <p:cNvPr id="207" name="Google Shape;207;p22"/>
          <p:cNvGraphicFramePr/>
          <p:nvPr/>
        </p:nvGraphicFramePr>
        <p:xfrm>
          <a:off x="952500" y="2217700"/>
          <a:ext cx="10287000" cy="3779250"/>
        </p:xfrm>
        <a:graphic>
          <a:graphicData uri="http://schemas.openxmlformats.org/drawingml/2006/table">
            <a:tbl>
              <a:tblPr>
                <a:noFill/>
              </a:tblPr>
              <a:tblGrid>
                <a:gridCol w="929250"/>
                <a:gridCol w="8717950"/>
                <a:gridCol w="639800"/>
              </a:tblGrid>
              <a:tr h="381000">
                <a:tc>
                  <a:txBody>
                    <a:bodyPr/>
                    <a:lstStyle/>
                    <a:p>
                      <a:pPr marL="0" lvl="0" indent="0" algn="l" rtl="0">
                        <a:spcBef>
                          <a:spcPts val="0"/>
                        </a:spcBef>
                        <a:spcAft>
                          <a:spcPts val="0"/>
                        </a:spcAft>
                        <a:buNone/>
                      </a:pPr>
                      <a:r>
                        <a:rPr lang="es-ES" b="1"/>
                        <a:t>5a</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Producto 1. C.A.I.A.C. Conclusiones Generales. Interdisciplinariedad.</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1</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Producto 3. Fotografías de la sesión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3</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5b</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Producto 2. Fotografía de Organizador gráfico</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4</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5c</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Introducción o justificación. Descripción del proyecto</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5</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5d</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Objetivo general del proyecto</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6</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Objetivo o propósitos a alcanzar, de cada asignatura involucrada.</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7</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5e</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Pregunta/s generadora/s, pregunta/s guía, problema/s a abordar,</a:t>
                      </a:r>
                      <a:endParaRPr/>
                    </a:p>
                    <a:p>
                      <a:pPr marL="0" lvl="0" indent="0" algn="l" rtl="0">
                        <a:spcBef>
                          <a:spcPts val="0"/>
                        </a:spcBef>
                        <a:spcAft>
                          <a:spcPts val="0"/>
                        </a:spcAft>
                        <a:buNone/>
                      </a:pPr>
                      <a:r>
                        <a:rPr lang="es-ES"/>
                        <a:t>asunto a resolver o a probar, propuesta, etcétera, del proyecto a realizar.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8</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5f</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Contenido. Temas y productos propuestos.</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9</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5g</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Planeación General</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11</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2551100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90" name="Google Shape;490;p62"/>
          <p:cNvGraphicFramePr/>
          <p:nvPr/>
        </p:nvGraphicFramePr>
        <p:xfrm>
          <a:off x="2694623" y="2257044"/>
          <a:ext cx="3000000" cy="3000000"/>
        </p:xfrm>
        <a:graphic>
          <a:graphicData uri="http://schemas.openxmlformats.org/drawingml/2006/table">
            <a:tbl>
              <a:tblPr>
                <a:noFill/>
                <a:tableStyleId>{B9B2B840-1736-45F2-BDAB-B6EB504A5928}</a:tableStyleId>
              </a:tblPr>
              <a:tblGrid>
                <a:gridCol w="2914650"/>
                <a:gridCol w="1819275"/>
                <a:gridCol w="1771650"/>
                <a:gridCol w="2199000"/>
              </a:tblGrid>
              <a:tr h="266700">
                <a:tc>
                  <a:txBody>
                    <a:bodyPr/>
                    <a:lstStyle/>
                    <a:p>
                      <a:pPr marL="275590" marR="0" lvl="0" indent="-180340" algn="l" rtl="0">
                        <a:lnSpc>
                          <a:spcPct val="115000"/>
                        </a:lnSpc>
                        <a:spcBef>
                          <a:spcPts val="0"/>
                        </a:spcBef>
                        <a:spcAft>
                          <a:spcPts val="0"/>
                        </a:spcAft>
                        <a:buNone/>
                      </a:pPr>
                      <a:r>
                        <a:rPr lang="es-ES" sz="1100" u="none" strike="noStrike" cap="none"/>
                        <a:t>4. Organizar la información.</a:t>
                      </a:r>
                      <a:endParaRPr sz="1100" u="none" strike="noStrike" cap="none"/>
                    </a:p>
                    <a:p>
                      <a:pPr marL="275590" marR="0" lvl="0" indent="-180340" algn="l" rtl="0">
                        <a:lnSpc>
                          <a:spcPct val="115000"/>
                        </a:lnSpc>
                        <a:spcBef>
                          <a:spcPts val="0"/>
                        </a:spcBef>
                        <a:spcAft>
                          <a:spcPts val="0"/>
                        </a:spcAft>
                        <a:buNone/>
                      </a:pPr>
                      <a:r>
                        <a:rPr lang="es-ES" sz="1100" u="none" strike="noStrike" cap="none"/>
                        <a:t>    Implica:</a:t>
                      </a:r>
                      <a:endParaRPr sz="1100" u="none" strike="noStrike" cap="none"/>
                    </a:p>
                    <a:p>
                      <a:pPr marL="275590" marR="0" lvl="0" indent="-180340" algn="l" rtl="0">
                        <a:lnSpc>
                          <a:spcPct val="115000"/>
                        </a:lnSpc>
                        <a:spcBef>
                          <a:spcPts val="0"/>
                        </a:spcBef>
                        <a:spcAft>
                          <a:spcPts val="0"/>
                        </a:spcAft>
                        <a:buNone/>
                      </a:pPr>
                      <a:r>
                        <a:rPr lang="es-ES" sz="1100" u="none" strike="noStrike" cap="none"/>
                        <a:t>    clasificación de datos obtenidos,</a:t>
                      </a:r>
                      <a:endParaRPr sz="1100" u="none" strike="noStrike" cap="none"/>
                    </a:p>
                    <a:p>
                      <a:pPr marL="275590" marR="0" lvl="0" indent="-180340" algn="l" rtl="0">
                        <a:lnSpc>
                          <a:spcPct val="115000"/>
                        </a:lnSpc>
                        <a:spcBef>
                          <a:spcPts val="0"/>
                        </a:spcBef>
                        <a:spcAft>
                          <a:spcPts val="0"/>
                        </a:spcAft>
                        <a:buNone/>
                      </a:pPr>
                      <a:r>
                        <a:rPr lang="es-ES" sz="1100" u="none" strike="noStrike" cap="none"/>
                        <a:t>    análisis de los datos obtenidos,            registro de la información.</a:t>
                      </a:r>
                      <a:endParaRPr sz="1100" u="none" strike="noStrike" cap="none"/>
                    </a:p>
                    <a:p>
                      <a:pPr marL="275590" marR="0" lvl="0" indent="-180340" algn="l" rtl="0">
                        <a:lnSpc>
                          <a:spcPct val="115000"/>
                        </a:lnSpc>
                        <a:spcBef>
                          <a:spcPts val="0"/>
                        </a:spcBef>
                        <a:spcAft>
                          <a:spcPts val="0"/>
                        </a:spcAft>
                        <a:buNone/>
                      </a:pPr>
                      <a:r>
                        <a:rPr lang="es-ES" sz="1100" u="none" strike="noStrike" cap="none"/>
                        <a:t>    conclusiones por disciplina,</a:t>
                      </a:r>
                      <a:endParaRPr sz="1100" u="none" strike="noStrike" cap="none"/>
                    </a:p>
                    <a:p>
                      <a:pPr marL="275590" marR="0" lvl="0" indent="-180340" algn="l" rtl="0">
                        <a:lnSpc>
                          <a:spcPct val="115000"/>
                        </a:lnSpc>
                        <a:spcBef>
                          <a:spcPts val="0"/>
                        </a:spcBef>
                        <a:spcAft>
                          <a:spcPts val="0"/>
                        </a:spcAft>
                        <a:buNone/>
                      </a:pPr>
                      <a:r>
                        <a:rPr lang="es-ES" sz="1100" u="none" strike="noStrike" cap="none"/>
                        <a:t>    conclusiones conjuntas.</a:t>
                      </a:r>
                      <a:endParaRPr sz="1100" u="none" strike="noStrike" cap="none"/>
                    </a:p>
                    <a:p>
                      <a:pPr marL="275590" marR="0" lvl="0" indent="-18034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gridSpan="3">
                  <a:txBody>
                    <a:bodyPr/>
                    <a:lstStyle/>
                    <a:p>
                      <a:pPr marL="0" marR="0" lvl="0" indent="0" algn="l" rtl="0">
                        <a:lnSpc>
                          <a:spcPct val="115000"/>
                        </a:lnSpc>
                        <a:spcBef>
                          <a:spcPts val="0"/>
                        </a:spcBef>
                        <a:spcAft>
                          <a:spcPts val="0"/>
                        </a:spcAft>
                        <a:buNone/>
                      </a:pPr>
                      <a:r>
                        <a:rPr lang="es-ES" sz="1100" u="none" strike="noStrike" cap="none"/>
                        <a:t>Recabar datos, información, estadísticas, porcentajes de accidentes a nivel nacional e internacional.</a:t>
                      </a:r>
                      <a:endParaRPr sz="1100" u="none" strike="noStrike" cap="none"/>
                    </a:p>
                    <a:p>
                      <a:pPr marL="0" marR="0" lvl="0" indent="0" algn="l" rtl="0">
                        <a:lnSpc>
                          <a:spcPct val="115000"/>
                        </a:lnSpc>
                        <a:spcBef>
                          <a:spcPts val="0"/>
                        </a:spcBef>
                        <a:spcAft>
                          <a:spcPts val="0"/>
                        </a:spcAft>
                        <a:buNone/>
                      </a:pPr>
                      <a:r>
                        <a:rPr lang="es-ES" sz="1100" u="none" strike="noStrike" cap="none"/>
                        <a:t>Establecer comparativos y estudiar las diferencias en educación y reglamento vial que hacen posibles estas diferencias.</a:t>
                      </a:r>
                      <a:endParaRPr sz="1100" u="none" strike="noStrike" cap="none"/>
                    </a:p>
                    <a:p>
                      <a:pPr marL="0" marR="0" lvl="0" indent="0" algn="l" rtl="0">
                        <a:lnSpc>
                          <a:spcPct val="115000"/>
                        </a:lnSpc>
                        <a:spcBef>
                          <a:spcPts val="0"/>
                        </a:spcBef>
                        <a:spcAft>
                          <a:spcPts val="0"/>
                        </a:spcAft>
                        <a:buNone/>
                      </a:pPr>
                      <a:r>
                        <a:rPr lang="es-ES" sz="1100" u="none" strike="noStrike" cap="none"/>
                        <a:t>La información se registra en bitácoras por equipo con el fin de contar con los elementos para realizar la campaña publicitaria de concientización.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hMerge="1">
                  <a:txBody>
                    <a:bodyPr/>
                    <a:lstStyle/>
                    <a:p>
                      <a:endParaRPr lang="es-MX"/>
                    </a:p>
                  </a:txBody>
                  <a:tcPr/>
                </a:tc>
                <a:tc hMerge="1">
                  <a:txBody>
                    <a:bodyPr/>
                    <a:lstStyle/>
                    <a:p>
                      <a:endParaRPr lang="es-MX"/>
                    </a:p>
                  </a:txBody>
                  <a:tcPr/>
                </a:tc>
              </a:tr>
              <a:tr h="266700">
                <a:tc>
                  <a:txBody>
                    <a:bodyPr/>
                    <a:lstStyle/>
                    <a:p>
                      <a:pPr marL="90170" marR="0" lvl="0" indent="0" algn="l" rtl="0">
                        <a:lnSpc>
                          <a:spcPct val="115000"/>
                        </a:lnSpc>
                        <a:spcBef>
                          <a:spcPts val="0"/>
                        </a:spcBef>
                        <a:spcAft>
                          <a:spcPts val="0"/>
                        </a:spcAft>
                        <a:buNone/>
                      </a:pPr>
                      <a:r>
                        <a:rPr lang="es-ES" sz="1100" u="none" strike="noStrike" cap="none"/>
                        <a:t>5.  Llegar a conclusiones parciales</a:t>
                      </a:r>
                      <a:endParaRPr sz="1100" u="none" strike="noStrike" cap="none"/>
                    </a:p>
                    <a:p>
                      <a:pPr marL="90170" marR="0" lvl="0" indent="0" algn="l" rtl="0">
                        <a:lnSpc>
                          <a:spcPct val="115000"/>
                        </a:lnSpc>
                        <a:spcBef>
                          <a:spcPts val="0"/>
                        </a:spcBef>
                        <a:spcAft>
                          <a:spcPts val="0"/>
                        </a:spcAft>
                        <a:buNone/>
                      </a:pPr>
                      <a:r>
                        <a:rPr lang="es-ES" sz="1100" u="none" strike="noStrike" cap="none"/>
                        <a:t>     (por disciplina).</a:t>
                      </a:r>
                      <a:endParaRPr sz="1100" u="none" strike="noStrike" cap="none"/>
                    </a:p>
                    <a:p>
                      <a:pPr marL="90170" marR="0" lvl="0" indent="0" algn="l" rtl="0">
                        <a:lnSpc>
                          <a:spcPct val="115000"/>
                        </a:lnSpc>
                        <a:spcBef>
                          <a:spcPts val="0"/>
                        </a:spcBef>
                        <a:spcAft>
                          <a:spcPts val="0"/>
                        </a:spcAft>
                        <a:buNone/>
                      </a:pPr>
                      <a:r>
                        <a:rPr lang="es-ES" sz="1100" u="none" strike="noStrike" cap="none"/>
                        <a:t>     Preguntas útiles para el </a:t>
                      </a:r>
                      <a:endParaRPr sz="1100" u="none" strike="noStrike" cap="none"/>
                    </a:p>
                    <a:p>
                      <a:pPr marL="90170" marR="0" lvl="0" indent="0" algn="l" rtl="0">
                        <a:lnSpc>
                          <a:spcPct val="115000"/>
                        </a:lnSpc>
                        <a:spcBef>
                          <a:spcPts val="0"/>
                        </a:spcBef>
                        <a:spcAft>
                          <a:spcPts val="0"/>
                        </a:spcAft>
                        <a:buNone/>
                      </a:pPr>
                      <a:r>
                        <a:rPr lang="es-ES" sz="1100" u="none" strike="noStrike" cap="none"/>
                        <a:t>     proyecto, de tal forma que lo </a:t>
                      </a:r>
                      <a:endParaRPr sz="1100" u="none" strike="noStrike" cap="none"/>
                    </a:p>
                    <a:p>
                      <a:pPr marL="90170" marR="0" lvl="0" indent="0" algn="l" rtl="0">
                        <a:lnSpc>
                          <a:spcPct val="115000"/>
                        </a:lnSpc>
                        <a:spcBef>
                          <a:spcPts val="0"/>
                        </a:spcBef>
                        <a:spcAft>
                          <a:spcPts val="0"/>
                        </a:spcAft>
                        <a:buNone/>
                      </a:pPr>
                      <a:r>
                        <a:rPr lang="es-ES" sz="1100" u="none" strike="noStrike" cap="none"/>
                        <a:t>     aclaren, describan o descifren  </a:t>
                      </a:r>
                      <a:endParaRPr sz="1100" u="none" strike="noStrike" cap="none"/>
                    </a:p>
                    <a:p>
                      <a:pPr marL="90170" marR="0" lvl="0" indent="0" algn="l" rtl="0">
                        <a:lnSpc>
                          <a:spcPct val="115000"/>
                        </a:lnSpc>
                        <a:spcBef>
                          <a:spcPts val="0"/>
                        </a:spcBef>
                        <a:spcAft>
                          <a:spcPts val="0"/>
                        </a:spcAft>
                        <a:buNone/>
                      </a:pPr>
                      <a:r>
                        <a:rPr lang="es-ES" sz="1100" u="none" strike="noStrike" cap="none"/>
                        <a:t>    (para la  reflexión colaborativa</a:t>
                      </a:r>
                      <a:endParaRPr sz="1100" u="none" strike="noStrike" cap="none"/>
                    </a:p>
                    <a:p>
                      <a:pPr marL="90170" marR="0" lvl="0" indent="0" algn="l" rtl="0">
                        <a:lnSpc>
                          <a:spcPct val="115000"/>
                        </a:lnSpc>
                        <a:spcBef>
                          <a:spcPts val="0"/>
                        </a:spcBef>
                        <a:spcAft>
                          <a:spcPts val="0"/>
                        </a:spcAft>
                        <a:buNone/>
                      </a:pPr>
                      <a:r>
                        <a:rPr lang="es-ES" sz="1100" u="none" strike="noStrike" cap="none"/>
                        <a:t>     de los estudiantes).</a:t>
                      </a:r>
                      <a:endParaRPr sz="1100" u="none" strike="noStrike" cap="none"/>
                    </a:p>
                    <a:p>
                      <a:pPr marL="90170" marR="0" lvl="0" indent="0" algn="l" rtl="0">
                        <a:lnSpc>
                          <a:spcPct val="115000"/>
                        </a:lnSpc>
                        <a:spcBef>
                          <a:spcPts val="0"/>
                        </a:spcBef>
                        <a:spcAft>
                          <a:spcPts val="0"/>
                        </a:spcAft>
                        <a:buNone/>
                      </a:pPr>
                      <a:r>
                        <a:rPr lang="es-ES" sz="1100" u="none" strike="noStrike" cap="none"/>
                        <a:t>     ¿Cómo se lograrán?</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¿Por qué es necesario respetar los límites de velocidad estipulados en el reglamento de tránsito?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¿Cuál es la probabilidad de accidente en relación al vehículo impactado?</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¿Cómo se puede reducir el riesgo de accidente?</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496" name="Google Shape;496;p63"/>
          <p:cNvGraphicFramePr/>
          <p:nvPr/>
        </p:nvGraphicFramePr>
        <p:xfrm>
          <a:off x="2694623" y="2353437"/>
          <a:ext cx="3000000" cy="3000000"/>
        </p:xfrm>
        <a:graphic>
          <a:graphicData uri="http://schemas.openxmlformats.org/drawingml/2006/table">
            <a:tbl>
              <a:tblPr>
                <a:noFill/>
                <a:tableStyleId>{B9B2B840-1736-45F2-BDAB-B6EB504A5928}</a:tableStyleId>
              </a:tblPr>
              <a:tblGrid>
                <a:gridCol w="2914650"/>
                <a:gridCol w="5789925"/>
              </a:tblGrid>
              <a:tr h="266700">
                <a:tc>
                  <a:txBody>
                    <a:bodyPr/>
                    <a:lstStyle/>
                    <a:p>
                      <a:pPr marL="0" marR="0" lvl="0" indent="0" algn="l" rtl="0">
                        <a:lnSpc>
                          <a:spcPct val="115000"/>
                        </a:lnSpc>
                        <a:spcBef>
                          <a:spcPts val="0"/>
                        </a:spcBef>
                        <a:spcAft>
                          <a:spcPts val="0"/>
                        </a:spcAft>
                        <a:buNone/>
                      </a:pPr>
                      <a:r>
                        <a:rPr lang="es-ES" sz="1100" u="none" strike="noStrike" cap="none"/>
                        <a:t>6. Conectar.</a:t>
                      </a:r>
                      <a:endParaRPr sz="1100" u="none" strike="noStrike" cap="none"/>
                    </a:p>
                    <a:p>
                      <a:pPr marL="0" marR="0" lvl="0" indent="0" algn="l" rtl="0">
                        <a:lnSpc>
                          <a:spcPct val="115000"/>
                        </a:lnSpc>
                        <a:spcBef>
                          <a:spcPts val="0"/>
                        </a:spcBef>
                        <a:spcAft>
                          <a:spcPts val="0"/>
                        </a:spcAft>
                        <a:buNone/>
                      </a:pPr>
                      <a:r>
                        <a:rPr lang="es-ES" sz="1100" u="none" strike="noStrike" cap="none"/>
                        <a:t>    ¿De qué manera  las </a:t>
                      </a:r>
                      <a:endParaRPr sz="1100" u="none" strike="noStrike" cap="none"/>
                    </a:p>
                    <a:p>
                      <a:pPr marL="0" marR="0" lvl="0" indent="0" algn="l" rtl="0">
                        <a:lnSpc>
                          <a:spcPct val="115000"/>
                        </a:lnSpc>
                        <a:spcBef>
                          <a:spcPts val="0"/>
                        </a:spcBef>
                        <a:spcAft>
                          <a:spcPts val="0"/>
                        </a:spcAft>
                        <a:buNone/>
                      </a:pPr>
                      <a:r>
                        <a:rPr lang="es-ES" sz="1100" u="none" strike="noStrike" cap="none"/>
                        <a:t>     conclusiones de cada disciplina</a:t>
                      </a:r>
                      <a:endParaRPr sz="1100" u="none" strike="noStrike" cap="none"/>
                    </a:p>
                    <a:p>
                      <a:pPr marL="0" marR="0" lvl="0" indent="0" algn="l" rtl="0">
                        <a:lnSpc>
                          <a:spcPct val="115000"/>
                        </a:lnSpc>
                        <a:spcBef>
                          <a:spcPts val="0"/>
                        </a:spcBef>
                        <a:spcAft>
                          <a:spcPts val="0"/>
                        </a:spcAft>
                        <a:buNone/>
                      </a:pPr>
                      <a:r>
                        <a:rPr lang="es-ES" sz="1100" u="none" strike="noStrike" cap="none"/>
                        <a:t>     se vincularán, para dar respuesta</a:t>
                      </a:r>
                      <a:endParaRPr sz="1100" u="none" strike="noStrike" cap="none"/>
                    </a:p>
                    <a:p>
                      <a:pPr marL="0" marR="0" lvl="0" indent="0" algn="l" rtl="0">
                        <a:lnSpc>
                          <a:spcPct val="115000"/>
                        </a:lnSpc>
                        <a:spcBef>
                          <a:spcPts val="0"/>
                        </a:spcBef>
                        <a:spcAft>
                          <a:spcPts val="0"/>
                        </a:spcAft>
                        <a:buNone/>
                      </a:pPr>
                      <a:r>
                        <a:rPr lang="es-ES" sz="1100" u="none" strike="noStrike" cap="none"/>
                        <a:t>     a  la pregunta disparadora del</a:t>
                      </a:r>
                      <a:endParaRPr sz="1100" u="none" strike="noStrike" cap="none"/>
                    </a:p>
                    <a:p>
                      <a:pPr marL="0" marR="0" lvl="0" indent="0" algn="l" rtl="0">
                        <a:lnSpc>
                          <a:spcPct val="115000"/>
                        </a:lnSpc>
                        <a:spcBef>
                          <a:spcPts val="0"/>
                        </a:spcBef>
                        <a:spcAft>
                          <a:spcPts val="0"/>
                        </a:spcAft>
                        <a:buNone/>
                      </a:pPr>
                      <a:r>
                        <a:rPr lang="es-ES" sz="1100" u="none" strike="noStrike" cap="none"/>
                        <a:t>     proyecto? </a:t>
                      </a:r>
                      <a:endParaRPr sz="1100" u="none" strike="noStrike" cap="none"/>
                    </a:p>
                    <a:p>
                      <a:pPr marL="0" marR="0" lvl="0" indent="0" algn="l" rtl="0">
                        <a:lnSpc>
                          <a:spcPct val="115000"/>
                        </a:lnSpc>
                        <a:spcBef>
                          <a:spcPts val="0"/>
                        </a:spcBef>
                        <a:spcAft>
                          <a:spcPts val="0"/>
                        </a:spcAft>
                        <a:buNone/>
                      </a:pPr>
                      <a:r>
                        <a:rPr lang="es-ES" sz="1100" u="none" strike="noStrike" cap="none"/>
                        <a:t>     ¿Cuál será la   estrategia o</a:t>
                      </a:r>
                      <a:endParaRPr sz="1100" u="none" strike="noStrike" cap="none"/>
                    </a:p>
                    <a:p>
                      <a:pPr marL="0" marR="0" lvl="0" indent="0" algn="l" rtl="0">
                        <a:lnSpc>
                          <a:spcPct val="115000"/>
                        </a:lnSpc>
                        <a:spcBef>
                          <a:spcPts val="0"/>
                        </a:spcBef>
                        <a:spcAft>
                          <a:spcPts val="0"/>
                        </a:spcAft>
                        <a:buNone/>
                      </a:pPr>
                      <a:r>
                        <a:rPr lang="es-ES" sz="1100" u="none" strike="noStrike" cap="none"/>
                        <a:t>     actividad  que se utilizará para </a:t>
                      </a:r>
                      <a:endParaRPr sz="1100" u="none" strike="noStrike" cap="none"/>
                    </a:p>
                    <a:p>
                      <a:pPr marL="0" marR="0" lvl="0" indent="0" algn="l" rtl="0">
                        <a:lnSpc>
                          <a:spcPct val="115000"/>
                        </a:lnSpc>
                        <a:spcBef>
                          <a:spcPts val="0"/>
                        </a:spcBef>
                        <a:spcAft>
                          <a:spcPts val="0"/>
                        </a:spcAft>
                        <a:buNone/>
                      </a:pPr>
                      <a:r>
                        <a:rPr lang="es-ES" sz="1100" u="none" strike="noStrike" cap="none"/>
                        <a:t>     lograr que haya conciencia de </a:t>
                      </a:r>
                      <a:endParaRPr sz="1100" u="none" strike="noStrike" cap="none"/>
                    </a:p>
                    <a:p>
                      <a:pPr marL="270510" marR="0" lvl="0" indent="-180339" algn="l" rtl="0">
                        <a:lnSpc>
                          <a:spcPct val="115000"/>
                        </a:lnSpc>
                        <a:spcBef>
                          <a:spcPts val="0"/>
                        </a:spcBef>
                        <a:spcAft>
                          <a:spcPts val="0"/>
                        </a:spcAft>
                        <a:buNone/>
                      </a:pPr>
                      <a:r>
                        <a:rPr lang="es-ES" sz="1100" u="none" strike="noStrike" cap="none"/>
                        <a:t>     ello?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A través de la campaña publicitaria se pueda sensibilizar a los alumnos de los riesgos que conlleva conducir a exceso de velocidad. </a:t>
                      </a:r>
                      <a:endParaRPr sz="1100" u="none" strike="noStrike" cap="none"/>
                    </a:p>
                    <a:p>
                      <a:pPr marL="0" marR="0" lvl="0" indent="0" algn="l" rtl="0">
                        <a:lnSpc>
                          <a:spcPct val="115000"/>
                        </a:lnSpc>
                        <a:spcBef>
                          <a:spcPts val="0"/>
                        </a:spcBef>
                        <a:spcAft>
                          <a:spcPts val="0"/>
                        </a:spcAft>
                        <a:buNone/>
                      </a:pPr>
                      <a:r>
                        <a:rPr lang="es-ES" sz="1100" u="none" strike="noStrike" cap="none"/>
                        <a:t>Se realizarán estudios comparativos entre nuestro país y otros de América Latina y Europa con el fin de descubrir las diferencias en las estadísticas y las acciones que se llevan a cabo en otros países con menor índice de muertes por exceso de velocidad. </a:t>
                      </a:r>
                      <a:endParaRPr sz="1100" u="none" strike="noStrike" cap="none"/>
                    </a:p>
                    <a:p>
                      <a:pPr marL="0" marR="0" lvl="0" indent="0" algn="l" rtl="0">
                        <a:lnSpc>
                          <a:spcPct val="115000"/>
                        </a:lnSpc>
                        <a:spcBef>
                          <a:spcPts val="0"/>
                        </a:spcBef>
                        <a:spcAft>
                          <a:spcPts val="0"/>
                        </a:spcAft>
                        <a:buNone/>
                      </a:pPr>
                      <a:r>
                        <a:rPr lang="es-ES" sz="1100" u="none" strike="noStrike" cap="none"/>
                        <a:t>Que los alumnos entiendan que a través de la educación vial pueden salvar su vida y la de los demás. </a:t>
                      </a:r>
                      <a:endParaRPr sz="1100" u="none" strike="noStrike" cap="none">
                        <a:solidFill>
                          <a:srgbClr val="000000"/>
                        </a:solidFill>
                        <a:latin typeface="Arial"/>
                        <a:ea typeface="Arial"/>
                        <a:cs typeface="Arial"/>
                        <a:sym typeface="Arial"/>
                      </a:endParaRPr>
                    </a:p>
                  </a:txBody>
                  <a:tcPr marL="63500" marR="63500" marT="63500" marB="63500"/>
                </a:tc>
              </a:tr>
              <a:tr h="266700">
                <a:tc>
                  <a:txBody>
                    <a:bodyPr/>
                    <a:lstStyle/>
                    <a:p>
                      <a:pPr marL="0" marR="0" lvl="0" indent="0" algn="l" rtl="0">
                        <a:lnSpc>
                          <a:spcPct val="115000"/>
                        </a:lnSpc>
                        <a:spcBef>
                          <a:spcPts val="0"/>
                        </a:spcBef>
                        <a:spcAft>
                          <a:spcPts val="0"/>
                        </a:spcAft>
                        <a:buNone/>
                      </a:pPr>
                      <a:r>
                        <a:rPr lang="es-ES" sz="1100" u="none" strike="noStrike" cap="none"/>
                        <a:t>  7. Evaluar la información generada.</a:t>
                      </a:r>
                      <a:endParaRPr sz="1100" u="none" strike="noStrike" cap="none"/>
                    </a:p>
                    <a:p>
                      <a:pPr marL="270510" marR="0" lvl="0" indent="0" algn="l" rtl="0">
                        <a:lnSpc>
                          <a:spcPct val="115000"/>
                        </a:lnSpc>
                        <a:spcBef>
                          <a:spcPts val="0"/>
                        </a:spcBef>
                        <a:spcAft>
                          <a:spcPts val="0"/>
                        </a:spcAft>
                        <a:buNone/>
                      </a:pPr>
                      <a:r>
                        <a:rPr lang="es-ES" sz="1100" u="none" strike="noStrike" cap="none"/>
                        <a:t>¿Qué otras investigaciones o asignaturas se pueden  proponer para complementar el proyecto?</a:t>
                      </a:r>
                      <a:endParaRPr sz="1100" u="none" strike="noStrike" cap="none"/>
                    </a:p>
                    <a:p>
                      <a:pPr marL="27051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Artes visuales.</a:t>
                      </a:r>
                      <a:endParaRPr sz="1100" u="none" strike="noStrike" cap="none"/>
                    </a:p>
                    <a:p>
                      <a:pPr marL="0" marR="0" lvl="0" indent="0" algn="l" rtl="0">
                        <a:lnSpc>
                          <a:spcPct val="115000"/>
                        </a:lnSpc>
                        <a:spcBef>
                          <a:spcPts val="0"/>
                        </a:spcBef>
                        <a:spcAft>
                          <a:spcPts val="0"/>
                        </a:spcAft>
                        <a:buNone/>
                      </a:pPr>
                      <a:r>
                        <a:rPr lang="es-ES" sz="1100" u="none" strike="noStrike" cap="none"/>
                        <a:t>Tecnología.</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VI. Tiempos que se dedicarán al proyecto cada semana.</a:t>
            </a:r>
            <a:r>
              <a:rPr lang="es-ES" sz="3240"/>
              <a:t> </a:t>
            </a:r>
            <a:br>
              <a:rPr lang="es-ES" sz="3240"/>
            </a:br>
            <a:r>
              <a:rPr lang="es-ES" sz="3240"/>
              <a:t> </a:t>
            </a:r>
            <a:br>
              <a:rPr lang="es-ES" sz="3240"/>
            </a:br>
            <a:endParaRPr sz="3240"/>
          </a:p>
        </p:txBody>
      </p:sp>
      <p:graphicFrame>
        <p:nvGraphicFramePr>
          <p:cNvPr id="502" name="Google Shape;502;p64"/>
          <p:cNvGraphicFramePr/>
          <p:nvPr/>
        </p:nvGraphicFramePr>
        <p:xfrm>
          <a:off x="2694623" y="3028188"/>
          <a:ext cx="3000000" cy="3000000"/>
        </p:xfrm>
        <a:graphic>
          <a:graphicData uri="http://schemas.openxmlformats.org/drawingml/2006/table">
            <a:tbl>
              <a:tblPr>
                <a:noFill/>
                <a:tableStyleId>{B9B2B840-1736-45F2-BDAB-B6EB504A5928}</a:tableStyleId>
              </a:tblPr>
              <a:tblGrid>
                <a:gridCol w="4276725"/>
                <a:gridCol w="4427850"/>
              </a:tblGrid>
              <a:tr h="0">
                <a:tc>
                  <a:txBody>
                    <a:bodyPr/>
                    <a:lstStyle/>
                    <a:p>
                      <a:pPr marL="342900" marR="0" lvl="0" indent="-342900" algn="ctr" rtl="0">
                        <a:lnSpc>
                          <a:spcPct val="115000"/>
                        </a:lnSpc>
                        <a:spcBef>
                          <a:spcPts val="0"/>
                        </a:spcBef>
                        <a:spcAft>
                          <a:spcPts val="0"/>
                        </a:spcAft>
                        <a:buClr>
                          <a:schemeClr val="dk1"/>
                        </a:buClr>
                        <a:buSzPts val="1100"/>
                        <a:buFont typeface="Century Gothic"/>
                        <a:buAutoNum type="arabicPeriod"/>
                      </a:pPr>
                      <a:r>
                        <a:rPr lang="es-ES" sz="1100" u="none" strike="noStrike" cap="none"/>
                        <a:t>¿Cuántas horas se trabajarán de manera  </a:t>
                      </a:r>
                      <a:endParaRPr sz="1100" u="none" strike="noStrike" cap="none"/>
                    </a:p>
                    <a:p>
                      <a:pPr marL="457200" marR="0" lvl="0" indent="0" algn="ctr" rtl="0">
                        <a:lnSpc>
                          <a:spcPct val="115000"/>
                        </a:lnSpc>
                        <a:spcBef>
                          <a:spcPts val="0"/>
                        </a:spcBef>
                        <a:spcAft>
                          <a:spcPts val="0"/>
                        </a:spcAft>
                        <a:buNone/>
                      </a:pPr>
                      <a:r>
                        <a:rPr lang="es-ES" sz="1100" u="none" strike="noStrike" cap="none"/>
                        <a:t>disciplinaria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2.  ¿Cuántas horas se trabajarán de manera interdisciplinaria?</a:t>
                      </a:r>
                      <a:endParaRPr sz="1100" u="none" strike="noStrike" cap="none"/>
                    </a:p>
                    <a:p>
                      <a:pPr marL="0" marR="0" lvl="0" indent="0" algn="ctr"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r h="520700">
                <a:tc>
                  <a:txBody>
                    <a:bodyPr/>
                    <a:lstStyle/>
                    <a:p>
                      <a:pPr marL="0" marR="0" lvl="0" indent="0" algn="l" rtl="0">
                        <a:lnSpc>
                          <a:spcPct val="115000"/>
                        </a:lnSpc>
                        <a:spcBef>
                          <a:spcPts val="0"/>
                        </a:spcBef>
                        <a:spcAft>
                          <a:spcPts val="0"/>
                        </a:spcAft>
                        <a:buNone/>
                      </a:pPr>
                      <a:r>
                        <a:rPr lang="es-ES" sz="1100" u="none" strike="noStrike" cap="none"/>
                        <a:t>10 horas de Inglés </a:t>
                      </a:r>
                      <a:endParaRPr sz="1100" u="none" strike="noStrike" cap="none"/>
                    </a:p>
                    <a:p>
                      <a:pPr marL="0" marR="0" lvl="0" indent="0" algn="l" rtl="0">
                        <a:lnSpc>
                          <a:spcPct val="115000"/>
                        </a:lnSpc>
                        <a:spcBef>
                          <a:spcPts val="0"/>
                        </a:spcBef>
                        <a:spcAft>
                          <a:spcPts val="0"/>
                        </a:spcAft>
                        <a:buNone/>
                      </a:pPr>
                      <a:r>
                        <a:rPr lang="es-ES" sz="1100" u="none" strike="noStrike" cap="none"/>
                        <a:t>12 horas de Matemáticas </a:t>
                      </a:r>
                      <a:endParaRPr sz="1100" u="none" strike="noStrike" cap="none"/>
                    </a:p>
                    <a:p>
                      <a:pPr marL="0" marR="0" lvl="0" indent="0" algn="l" rtl="0">
                        <a:lnSpc>
                          <a:spcPct val="115000"/>
                        </a:lnSpc>
                        <a:spcBef>
                          <a:spcPts val="0"/>
                        </a:spcBef>
                        <a:spcAft>
                          <a:spcPts val="0"/>
                        </a:spcAft>
                        <a:buNone/>
                      </a:pPr>
                      <a:r>
                        <a:rPr lang="es-ES" sz="1100" u="none" strike="noStrike" cap="none"/>
                        <a:t>10 horas de Español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15 horas en total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b="1"/>
              <a:t>VII. Presentación del proyecto (producto).</a:t>
            </a:r>
            <a:r>
              <a:rPr lang="es-ES" sz="3240"/>
              <a:t/>
            </a:r>
            <a:br>
              <a:rPr lang="es-ES" sz="3240"/>
            </a:br>
            <a:r>
              <a:rPr lang="es-ES" sz="3240"/>
              <a:t> </a:t>
            </a:r>
            <a:br>
              <a:rPr lang="es-ES" sz="3240"/>
            </a:br>
            <a:endParaRPr sz="3240"/>
          </a:p>
        </p:txBody>
      </p:sp>
      <p:graphicFrame>
        <p:nvGraphicFramePr>
          <p:cNvPr id="508" name="Google Shape;508;p65"/>
          <p:cNvGraphicFramePr/>
          <p:nvPr/>
        </p:nvGraphicFramePr>
        <p:xfrm>
          <a:off x="2694623" y="1905000"/>
          <a:ext cx="3000000" cy="3000000"/>
        </p:xfrm>
        <a:graphic>
          <a:graphicData uri="http://schemas.openxmlformats.org/drawingml/2006/table">
            <a:tbl>
              <a:tblPr>
                <a:noFill/>
                <a:tableStyleId>{B9B2B840-1736-45F2-BDAB-B6EB504A5928}</a:tableStyleId>
              </a:tblPr>
              <a:tblGrid>
                <a:gridCol w="8704575"/>
              </a:tblGrid>
              <a:tr h="630225">
                <a:tc>
                  <a:txBody>
                    <a:bodyPr/>
                    <a:lstStyle/>
                    <a:p>
                      <a:pPr marL="342900" marR="0" lvl="0" indent="-342900" algn="ctr" rtl="0">
                        <a:lnSpc>
                          <a:spcPct val="115000"/>
                        </a:lnSpc>
                        <a:spcBef>
                          <a:spcPts val="0"/>
                        </a:spcBef>
                        <a:spcAft>
                          <a:spcPts val="0"/>
                        </a:spcAft>
                        <a:buClr>
                          <a:schemeClr val="dk1"/>
                        </a:buClr>
                        <a:buSzPts val="1100"/>
                        <a:buFont typeface="Century Gothic"/>
                        <a:buAutoNum type="arabicPeriod"/>
                      </a:pPr>
                      <a:r>
                        <a:rPr lang="es-ES" sz="1100" u="none" strike="noStrike" cap="none"/>
                        <a:t>¿Qué se presentará?   2. ¿Cuándo?   3. ¿Cómo?  4. ¿Dónde?   5. ¿Con qué?</a:t>
                      </a:r>
                      <a:endParaRPr sz="1100" u="none" strike="noStrike" cap="none"/>
                    </a:p>
                    <a:p>
                      <a:pPr marL="457200" marR="0" lvl="0" indent="0" algn="ctr" rtl="0">
                        <a:lnSpc>
                          <a:spcPct val="115000"/>
                        </a:lnSpc>
                        <a:spcBef>
                          <a:spcPts val="0"/>
                        </a:spcBef>
                        <a:spcAft>
                          <a:spcPts val="0"/>
                        </a:spcAft>
                        <a:buNone/>
                      </a:pPr>
                      <a:r>
                        <a:rPr lang="es-ES" sz="1100" u="none" strike="noStrike" cap="none"/>
                        <a:t>6. ¿A quién, por qué y para qué?  </a:t>
                      </a:r>
                      <a:endParaRPr sz="1100" u="none" strike="noStrike" cap="none">
                        <a:solidFill>
                          <a:srgbClr val="000000"/>
                        </a:solidFill>
                        <a:latin typeface="Arial"/>
                        <a:ea typeface="Arial"/>
                        <a:cs typeface="Arial"/>
                        <a:sym typeface="Arial"/>
                      </a:endParaRPr>
                    </a:p>
                  </a:txBody>
                  <a:tcPr marL="63500" marR="63500" marT="63500" marB="63500"/>
                </a:tc>
              </a:tr>
              <a:tr h="2834575">
                <a:tc>
                  <a:txBody>
                    <a:bodyPr/>
                    <a:lstStyle/>
                    <a:p>
                      <a:pPr marL="1600200" marR="0" lvl="3" indent="-228600" algn="l" rtl="0">
                        <a:lnSpc>
                          <a:spcPct val="115000"/>
                        </a:lnSpc>
                        <a:spcBef>
                          <a:spcPts val="0"/>
                        </a:spcBef>
                        <a:spcAft>
                          <a:spcPts val="0"/>
                        </a:spcAft>
                        <a:buClr>
                          <a:schemeClr val="dk1"/>
                        </a:buClr>
                        <a:buSzPts val="1100"/>
                        <a:buFont typeface="Century Gothic"/>
                        <a:buAutoNum type="arabicPeriod"/>
                      </a:pPr>
                      <a:r>
                        <a:rPr lang="es-ES" sz="1100" u="none" strike="noStrike" cap="none"/>
                        <a:t>Una campaña publicitaria de concientización</a:t>
                      </a:r>
                      <a:endParaRPr sz="1100" u="none" strike="noStrike" cap="none"/>
                    </a:p>
                    <a:p>
                      <a:pPr marL="1600200" marR="0" lvl="3" indent="-228600" algn="l" rtl="0">
                        <a:lnSpc>
                          <a:spcPct val="115000"/>
                        </a:lnSpc>
                        <a:spcBef>
                          <a:spcPts val="0"/>
                        </a:spcBef>
                        <a:spcAft>
                          <a:spcPts val="0"/>
                        </a:spcAft>
                        <a:buClr>
                          <a:schemeClr val="dk1"/>
                        </a:buClr>
                        <a:buSzPts val="1100"/>
                        <a:buFont typeface="Century Gothic"/>
                        <a:buAutoNum type="arabicPeriod"/>
                      </a:pPr>
                      <a:r>
                        <a:rPr lang="es-ES" sz="1100" u="none" strike="noStrike" cap="none"/>
                        <a:t>Durante la tercera semana de marzo previo a las vacaciones de Semana Santa debido a que es durante los periodos vacacionales que aumenta drásticamente el índice de accidentes automovilísticos por exceso de velocidad en todas las carreteras del país.</a:t>
                      </a:r>
                      <a:endParaRPr sz="1100" u="none" strike="noStrike" cap="none"/>
                    </a:p>
                    <a:p>
                      <a:pPr marL="1600200" marR="0" lvl="3" indent="-228600" algn="l" rtl="0">
                        <a:lnSpc>
                          <a:spcPct val="115000"/>
                        </a:lnSpc>
                        <a:spcBef>
                          <a:spcPts val="0"/>
                        </a:spcBef>
                        <a:spcAft>
                          <a:spcPts val="0"/>
                        </a:spcAft>
                        <a:buClr>
                          <a:schemeClr val="dk1"/>
                        </a:buClr>
                        <a:buSzPts val="1100"/>
                        <a:buFont typeface="Century Gothic"/>
                        <a:buAutoNum type="arabicPeriod"/>
                      </a:pPr>
                      <a:r>
                        <a:rPr lang="es-ES" sz="1100" u="none" strike="noStrike" cap="none"/>
                        <a:t>Por medio de carteles y conferencias testimoniales.</a:t>
                      </a:r>
                      <a:endParaRPr sz="1100" u="none" strike="noStrike" cap="none"/>
                    </a:p>
                    <a:p>
                      <a:pPr marL="1600200" marR="0" lvl="3" indent="-228600" algn="l" rtl="0">
                        <a:lnSpc>
                          <a:spcPct val="115000"/>
                        </a:lnSpc>
                        <a:spcBef>
                          <a:spcPts val="0"/>
                        </a:spcBef>
                        <a:spcAft>
                          <a:spcPts val="0"/>
                        </a:spcAft>
                        <a:buClr>
                          <a:schemeClr val="dk1"/>
                        </a:buClr>
                        <a:buSzPts val="1100"/>
                        <a:buFont typeface="Century Gothic"/>
                        <a:buAutoNum type="arabicPeriod"/>
                      </a:pPr>
                      <a:r>
                        <a:rPr lang="es-ES" sz="1100" u="none" strike="noStrike" cap="none"/>
                        <a:t>Los carteles de la campaña se colocaran en lugares visibles en pasillos y salones del colegio. Las conferencias se realizarán en el auditorio del colegio. </a:t>
                      </a:r>
                      <a:endParaRPr sz="1100" u="none" strike="noStrike" cap="none"/>
                    </a:p>
                    <a:p>
                      <a:pPr marL="1600200" marR="0" lvl="3" indent="-228600" algn="l" rtl="0">
                        <a:lnSpc>
                          <a:spcPct val="115000"/>
                        </a:lnSpc>
                        <a:spcBef>
                          <a:spcPts val="0"/>
                        </a:spcBef>
                        <a:spcAft>
                          <a:spcPts val="0"/>
                        </a:spcAft>
                        <a:buClr>
                          <a:schemeClr val="dk1"/>
                        </a:buClr>
                        <a:buSzPts val="1100"/>
                        <a:buFont typeface="Century Gothic"/>
                        <a:buAutoNum type="arabicPeriod"/>
                      </a:pPr>
                      <a:r>
                        <a:rPr lang="es-ES" sz="1100" u="none" strike="noStrike" cap="none"/>
                        <a:t>Con la ayuda de profesores, alumnos y directivos.</a:t>
                      </a:r>
                      <a:endParaRPr sz="1100" u="none" strike="noStrike" cap="none"/>
                    </a:p>
                    <a:p>
                      <a:pPr marL="1600200" marR="0" lvl="3" indent="-228600" algn="l" rtl="0">
                        <a:lnSpc>
                          <a:spcPct val="115000"/>
                        </a:lnSpc>
                        <a:spcBef>
                          <a:spcPts val="0"/>
                        </a:spcBef>
                        <a:spcAft>
                          <a:spcPts val="0"/>
                        </a:spcAft>
                        <a:buClr>
                          <a:schemeClr val="dk1"/>
                        </a:buClr>
                        <a:buSzPts val="1100"/>
                        <a:buFont typeface="Century Gothic"/>
                        <a:buAutoNum type="arabicPeriod"/>
                      </a:pPr>
                      <a:r>
                        <a:rPr lang="es-ES" sz="1100" u="none" strike="noStrike" cap="none"/>
                        <a:t>A la comunidad escolar, para concientizar sobre la importancia de respetar el reglamento vial debido al alto índice de accidentes.</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b="1"/>
              <a:t>VIII. Evaluación del Proyecto.</a:t>
            </a:r>
            <a:r>
              <a:rPr lang="es-ES"/>
              <a:t/>
            </a:r>
            <a:br>
              <a:rPr lang="es-ES"/>
            </a:br>
            <a:r>
              <a:rPr lang="es-ES" b="1"/>
              <a:t> </a:t>
            </a:r>
            <a:endParaRPr/>
          </a:p>
        </p:txBody>
      </p:sp>
      <p:graphicFrame>
        <p:nvGraphicFramePr>
          <p:cNvPr id="514" name="Google Shape;514;p66"/>
          <p:cNvGraphicFramePr/>
          <p:nvPr/>
        </p:nvGraphicFramePr>
        <p:xfrm>
          <a:off x="2694623" y="2784475"/>
          <a:ext cx="3000000" cy="3000000"/>
        </p:xfrm>
        <a:graphic>
          <a:graphicData uri="http://schemas.openxmlformats.org/drawingml/2006/table">
            <a:tbl>
              <a:tblPr>
                <a:noFill/>
                <a:tableStyleId>{B9B2B840-1736-45F2-BDAB-B6EB504A5928}</a:tableStyleId>
              </a:tblPr>
              <a:tblGrid>
                <a:gridCol w="2743200"/>
                <a:gridCol w="2743200"/>
                <a:gridCol w="3218175"/>
              </a:tblGrid>
              <a:tr h="533400">
                <a:tc>
                  <a:txBody>
                    <a:bodyPr/>
                    <a:lstStyle/>
                    <a:p>
                      <a:pPr marL="0" marR="0" lvl="0" indent="0" algn="ctr" rtl="0">
                        <a:lnSpc>
                          <a:spcPct val="115000"/>
                        </a:lnSpc>
                        <a:spcBef>
                          <a:spcPts val="0"/>
                        </a:spcBef>
                        <a:spcAft>
                          <a:spcPts val="0"/>
                        </a:spcAft>
                        <a:buNone/>
                      </a:pPr>
                      <a:r>
                        <a:rPr lang="es-ES" sz="1100" u="none" strike="noStrike" cap="none"/>
                        <a:t>1. ¿Qué aspectos se evaluarán?</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2. ¿Cuáles son los criterios que se utilizarán para evaluar cada aspecto?</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s-ES" sz="1100" u="none" strike="noStrike" cap="none"/>
                        <a:t>3. Herramientas e instrumentos de evaluación que se utilizarán.</a:t>
                      </a:r>
                      <a:endParaRPr sz="1100" u="none" strike="noStrike" cap="none">
                        <a:solidFill>
                          <a:srgbClr val="000000"/>
                        </a:solidFill>
                        <a:latin typeface="Arial"/>
                        <a:ea typeface="Arial"/>
                        <a:cs typeface="Arial"/>
                        <a:sym typeface="Arial"/>
                      </a:endParaRPr>
                    </a:p>
                  </a:txBody>
                  <a:tcPr marL="63500" marR="63500" marT="63500" marB="63500"/>
                </a:tc>
              </a:tr>
              <a:tr h="1943100">
                <a:tc>
                  <a:txBody>
                    <a:bodyPr/>
                    <a:lstStyle/>
                    <a:p>
                      <a:pPr marL="0" marR="0" lvl="0" indent="0" algn="l" rtl="0">
                        <a:lnSpc>
                          <a:spcPct val="115000"/>
                        </a:lnSpc>
                        <a:spcBef>
                          <a:spcPts val="0"/>
                        </a:spcBef>
                        <a:spcAft>
                          <a:spcPts val="0"/>
                        </a:spcAft>
                        <a:buNone/>
                      </a:pPr>
                      <a:r>
                        <a:rPr lang="es-ES" sz="1100" u="none" strike="noStrike" cap="none"/>
                        <a:t>Los aspectos a evaluar dependerán de lo establecido para cada asignatura.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Exactitud en los datos</a:t>
                      </a:r>
                      <a:endParaRPr sz="1100" u="none" strike="noStrike" cap="none"/>
                    </a:p>
                    <a:p>
                      <a:pPr marL="0" marR="0" lvl="0" indent="0" algn="l" rtl="0">
                        <a:lnSpc>
                          <a:spcPct val="115000"/>
                        </a:lnSpc>
                        <a:spcBef>
                          <a:spcPts val="0"/>
                        </a:spcBef>
                        <a:spcAft>
                          <a:spcPts val="0"/>
                        </a:spcAft>
                        <a:buNone/>
                      </a:pPr>
                      <a:r>
                        <a:rPr lang="es-ES" sz="1100" u="none" strike="noStrike" cap="none"/>
                        <a:t>Impacto visual</a:t>
                      </a:r>
                      <a:endParaRPr sz="1100" u="none" strike="noStrike" cap="none"/>
                    </a:p>
                    <a:p>
                      <a:pPr marL="0" marR="0" lvl="0" indent="0" algn="l" rtl="0">
                        <a:lnSpc>
                          <a:spcPct val="115000"/>
                        </a:lnSpc>
                        <a:spcBef>
                          <a:spcPts val="0"/>
                        </a:spcBef>
                        <a:spcAft>
                          <a:spcPts val="0"/>
                        </a:spcAft>
                        <a:buNone/>
                      </a:pPr>
                      <a:r>
                        <a:rPr lang="es-ES" sz="1100" u="none" strike="noStrike" cap="none"/>
                        <a:t>Impacto del discurso</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s-ES" sz="1100" u="none" strike="noStrike" cap="none"/>
                        <a:t>Rúbricas por asignatura.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a:t>Tercera fase</a:t>
            </a:r>
            <a:br>
              <a:rPr lang="es-ES"/>
            </a:br>
            <a:r>
              <a:rPr lang="es-ES"/>
              <a:t>Producto 9</a:t>
            </a:r>
            <a:endParaRPr/>
          </a:p>
        </p:txBody>
      </p:sp>
      <p:pic>
        <p:nvPicPr>
          <p:cNvPr id="520" name="Google Shape;520;p67"/>
          <p:cNvPicPr preferRelativeResize="0">
            <a:picLocks noGrp="1"/>
          </p:cNvPicPr>
          <p:nvPr>
            <p:ph type="body" idx="1"/>
          </p:nvPr>
        </p:nvPicPr>
        <p:blipFill/>
        <p:spPr>
          <a:xfrm>
            <a:off x="986954" y="2187232"/>
            <a:ext cx="4953000" cy="2781300"/>
          </a:xfrm>
          <a:prstGeom prst="rect">
            <a:avLst/>
          </a:prstGeom>
          <a:solidFill>
            <a:srgbClr val="FFFFFF"/>
          </a:solidFill>
          <a:ln>
            <a:noFill/>
          </a:ln>
        </p:spPr>
      </p:pic>
      <p:pic>
        <p:nvPicPr>
          <p:cNvPr id="521" name="Google Shape;521;p67"/>
          <p:cNvPicPr preferRelativeResize="0"/>
          <p:nvPr/>
        </p:nvPicPr>
        <p:blipFill rotWithShape="1">
          <a:blip r:embed="rId3">
            <a:alphaModFix/>
          </a:blip>
          <a:srcRect/>
          <a:stretch/>
        </p:blipFill>
        <p:spPr>
          <a:xfrm>
            <a:off x="6869327" y="1905000"/>
            <a:ext cx="4953000" cy="27813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8"/>
          <p:cNvSpPr txBox="1">
            <a:spLocks noGrp="1"/>
          </p:cNvSpPr>
          <p:nvPr>
            <p:ph type="title"/>
          </p:nvPr>
        </p:nvSpPr>
        <p:spPr>
          <a:xfrm>
            <a:off x="2589212" y="8527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527" name="Google Shape;527;p68"/>
          <p:cNvPicPr preferRelativeResize="0">
            <a:picLocks noGrp="1"/>
          </p:cNvPicPr>
          <p:nvPr>
            <p:ph type="body" idx="1"/>
          </p:nvPr>
        </p:nvPicPr>
        <p:blipFill rotWithShape="1">
          <a:blip r:embed="rId3">
            <a:alphaModFix/>
          </a:blip>
          <a:srcRect/>
          <a:stretch/>
        </p:blipFill>
        <p:spPr>
          <a:xfrm>
            <a:off x="826316" y="1297546"/>
            <a:ext cx="4953000" cy="2781300"/>
          </a:xfrm>
          <a:prstGeom prst="rect">
            <a:avLst/>
          </a:prstGeom>
          <a:noFill/>
          <a:ln>
            <a:noFill/>
          </a:ln>
        </p:spPr>
      </p:pic>
      <p:pic>
        <p:nvPicPr>
          <p:cNvPr id="528" name="Google Shape;528;p68"/>
          <p:cNvPicPr preferRelativeResize="0"/>
          <p:nvPr/>
        </p:nvPicPr>
        <p:blipFill rotWithShape="1">
          <a:blip r:embed="rId4">
            <a:alphaModFix/>
          </a:blip>
          <a:srcRect/>
          <a:stretch/>
        </p:blipFill>
        <p:spPr>
          <a:xfrm>
            <a:off x="6471344" y="2688196"/>
            <a:ext cx="4953000" cy="2781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6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a:t>Producto 10</a:t>
            </a:r>
            <a:br>
              <a:rPr lang="es-ES" sz="3240"/>
            </a:br>
            <a:r>
              <a:rPr lang="es-ES" sz="3240"/>
              <a:t>Evaluación Diagnóstica</a:t>
            </a:r>
            <a:br>
              <a:rPr lang="es-ES" sz="3240"/>
            </a:br>
            <a:r>
              <a:rPr lang="es-ES" sz="989"/>
              <a:t>Díaz-Barriga Arceo, Frida. Estrategias docentes para un aprendizaje significativo, McGraw-Hill, México, 2010. </a:t>
            </a:r>
            <a:br>
              <a:rPr lang="es-ES" sz="989"/>
            </a:br>
            <a:r>
              <a:rPr lang="es-ES" sz="989"/>
              <a:t>Recuperado de https://des-for.infd.edu.ar/sitio/upload/diazbarrigacap8_EVALUACION.pdf </a:t>
            </a:r>
            <a:br>
              <a:rPr lang="es-ES" sz="989"/>
            </a:br>
            <a:endParaRPr sz="989"/>
          </a:p>
        </p:txBody>
      </p:sp>
      <p:sp>
        <p:nvSpPr>
          <p:cNvPr id="534" name="Google Shape;534;p69"/>
          <p:cNvSpPr txBox="1">
            <a:spLocks noGrp="1"/>
          </p:cNvSpPr>
          <p:nvPr>
            <p:ph type="body" idx="1"/>
          </p:nvPr>
        </p:nvSpPr>
        <p:spPr>
          <a:xfrm>
            <a:off x="2589212" y="2133599"/>
            <a:ext cx="8915400" cy="43166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a:p>
        </p:txBody>
      </p:sp>
      <p:sp>
        <p:nvSpPr>
          <p:cNvPr id="535" name="Google Shape;535;p69"/>
          <p:cNvSpPr/>
          <p:nvPr/>
        </p:nvSpPr>
        <p:spPr>
          <a:xfrm>
            <a:off x="6252519" y="2409568"/>
            <a:ext cx="2261286" cy="766118"/>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Evaluación diagnóstica</a:t>
            </a:r>
            <a:endParaRPr sz="1800">
              <a:solidFill>
                <a:schemeClr val="lt1"/>
              </a:solidFill>
              <a:latin typeface="Century Gothic"/>
              <a:ea typeface="Century Gothic"/>
              <a:cs typeface="Century Gothic"/>
              <a:sym typeface="Century Gothic"/>
            </a:endParaRPr>
          </a:p>
        </p:txBody>
      </p:sp>
      <p:cxnSp>
        <p:nvCxnSpPr>
          <p:cNvPr id="536" name="Google Shape;536;p69"/>
          <p:cNvCxnSpPr/>
          <p:nvPr/>
        </p:nvCxnSpPr>
        <p:spPr>
          <a:xfrm flipH="1">
            <a:off x="5486400" y="3064476"/>
            <a:ext cx="766119" cy="432486"/>
          </a:xfrm>
          <a:prstGeom prst="straightConnector1">
            <a:avLst/>
          </a:prstGeom>
          <a:noFill/>
          <a:ln w="9525" cap="rnd" cmpd="sng">
            <a:solidFill>
              <a:srgbClr val="9D2D0F"/>
            </a:solidFill>
            <a:prstDash val="solid"/>
            <a:round/>
            <a:headEnd type="none" w="sm" len="sm"/>
            <a:tailEnd type="triangle" w="med" len="med"/>
          </a:ln>
        </p:spPr>
      </p:cxnSp>
      <p:cxnSp>
        <p:nvCxnSpPr>
          <p:cNvPr id="537" name="Google Shape;537;p69"/>
          <p:cNvCxnSpPr/>
          <p:nvPr/>
        </p:nvCxnSpPr>
        <p:spPr>
          <a:xfrm>
            <a:off x="8513805" y="3052119"/>
            <a:ext cx="778476" cy="494270"/>
          </a:xfrm>
          <a:prstGeom prst="straightConnector1">
            <a:avLst/>
          </a:prstGeom>
          <a:noFill/>
          <a:ln w="9525" cap="rnd" cmpd="sng">
            <a:solidFill>
              <a:srgbClr val="9D2D0F"/>
            </a:solidFill>
            <a:prstDash val="solid"/>
            <a:round/>
            <a:headEnd type="none" w="sm" len="sm"/>
            <a:tailEnd type="triangle" w="med" len="med"/>
          </a:ln>
        </p:spPr>
      </p:cxnSp>
      <p:sp>
        <p:nvSpPr>
          <p:cNvPr id="538" name="Google Shape;538;p69"/>
          <p:cNvSpPr/>
          <p:nvPr/>
        </p:nvSpPr>
        <p:spPr>
          <a:xfrm>
            <a:off x="3144795" y="2959730"/>
            <a:ext cx="1977081" cy="1272746"/>
          </a:xfrm>
          <a:prstGeom prst="roundRect">
            <a:avLst>
              <a:gd name="adj" fmla="val 16667"/>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Se realiza previamente al desarrollo de un proceso educativo, cualquiera que éste sea. También se le ha denominado evaluación predictiva.</a:t>
            </a:r>
            <a:endParaRPr/>
          </a:p>
        </p:txBody>
      </p:sp>
      <p:sp>
        <p:nvSpPr>
          <p:cNvPr id="539" name="Google Shape;539;p69"/>
          <p:cNvSpPr/>
          <p:nvPr/>
        </p:nvSpPr>
        <p:spPr>
          <a:xfrm>
            <a:off x="9391135" y="2959730"/>
            <a:ext cx="2030304" cy="1426919"/>
          </a:xfrm>
          <a:prstGeom prst="roundRect">
            <a:avLst>
              <a:gd name="adj" fmla="val 16667"/>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Instrumentos preferibles: pruebas objetivas estructuradas, explorando la situación real de los estudiantes en relación con el hecho educativo.</a:t>
            </a:r>
            <a:endParaRPr/>
          </a:p>
        </p:txBody>
      </p:sp>
      <p:cxnSp>
        <p:nvCxnSpPr>
          <p:cNvPr id="540" name="Google Shape;540;p69"/>
          <p:cNvCxnSpPr/>
          <p:nvPr/>
        </p:nvCxnSpPr>
        <p:spPr>
          <a:xfrm>
            <a:off x="5276335" y="4001816"/>
            <a:ext cx="432487" cy="426022"/>
          </a:xfrm>
          <a:prstGeom prst="straightConnector1">
            <a:avLst/>
          </a:prstGeom>
          <a:noFill/>
          <a:ln w="9525" cap="rnd" cmpd="sng">
            <a:solidFill>
              <a:srgbClr val="9D2D0F"/>
            </a:solidFill>
            <a:prstDash val="solid"/>
            <a:round/>
            <a:headEnd type="none" w="sm" len="sm"/>
            <a:tailEnd type="triangle" w="med" len="med"/>
          </a:ln>
        </p:spPr>
      </p:cxnSp>
      <p:cxnSp>
        <p:nvCxnSpPr>
          <p:cNvPr id="541" name="Google Shape;541;p69"/>
          <p:cNvCxnSpPr/>
          <p:nvPr/>
        </p:nvCxnSpPr>
        <p:spPr>
          <a:xfrm flipH="1">
            <a:off x="8711514" y="3941805"/>
            <a:ext cx="580767" cy="486033"/>
          </a:xfrm>
          <a:prstGeom prst="straightConnector1">
            <a:avLst/>
          </a:prstGeom>
          <a:noFill/>
          <a:ln w="9525" cap="rnd" cmpd="sng">
            <a:solidFill>
              <a:srgbClr val="9D2D0F"/>
            </a:solidFill>
            <a:prstDash val="solid"/>
            <a:round/>
            <a:headEnd type="none" w="sm" len="sm"/>
            <a:tailEnd type="triangle" w="med" len="med"/>
          </a:ln>
        </p:spPr>
      </p:cxnSp>
      <p:sp>
        <p:nvSpPr>
          <p:cNvPr id="542" name="Google Shape;542;p69"/>
          <p:cNvSpPr/>
          <p:nvPr/>
        </p:nvSpPr>
        <p:spPr>
          <a:xfrm>
            <a:off x="5276335" y="4494026"/>
            <a:ext cx="976184" cy="518984"/>
          </a:xfrm>
          <a:prstGeom prst="roundRect">
            <a:avLst>
              <a:gd name="adj" fmla="val 16667"/>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Inicial </a:t>
            </a:r>
            <a:endParaRPr sz="1800">
              <a:solidFill>
                <a:schemeClr val="lt1"/>
              </a:solidFill>
              <a:latin typeface="Century Gothic"/>
              <a:ea typeface="Century Gothic"/>
              <a:cs typeface="Century Gothic"/>
              <a:sym typeface="Century Gothic"/>
            </a:endParaRPr>
          </a:p>
        </p:txBody>
      </p:sp>
      <p:sp>
        <p:nvSpPr>
          <p:cNvPr id="543" name="Google Shape;543;p69"/>
          <p:cNvSpPr/>
          <p:nvPr/>
        </p:nvSpPr>
        <p:spPr>
          <a:xfrm>
            <a:off x="8316096" y="4479323"/>
            <a:ext cx="1223319" cy="518984"/>
          </a:xfrm>
          <a:prstGeom prst="roundRect">
            <a:avLst>
              <a:gd name="adj" fmla="val 16667"/>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Puntual </a:t>
            </a:r>
            <a:endParaRPr sz="1800">
              <a:solidFill>
                <a:schemeClr val="lt1"/>
              </a:solidFill>
              <a:latin typeface="Century Gothic"/>
              <a:ea typeface="Century Gothic"/>
              <a:cs typeface="Century Gothic"/>
              <a:sym typeface="Century Gothic"/>
            </a:endParaRPr>
          </a:p>
        </p:txBody>
      </p:sp>
      <p:cxnSp>
        <p:nvCxnSpPr>
          <p:cNvPr id="544" name="Google Shape;544;p69"/>
          <p:cNvCxnSpPr/>
          <p:nvPr/>
        </p:nvCxnSpPr>
        <p:spPr>
          <a:xfrm rot="5400000">
            <a:off x="4834961" y="4809877"/>
            <a:ext cx="327000" cy="309300"/>
          </a:xfrm>
          <a:prstGeom prst="bentConnector3">
            <a:avLst>
              <a:gd name="adj1" fmla="val 50004"/>
            </a:avLst>
          </a:prstGeom>
          <a:noFill/>
          <a:ln w="9525" cap="rnd" cmpd="sng">
            <a:solidFill>
              <a:srgbClr val="9D2D0F"/>
            </a:solidFill>
            <a:prstDash val="solid"/>
            <a:round/>
            <a:headEnd type="none" w="sm" len="sm"/>
            <a:tailEnd type="triangle" w="med" len="med"/>
          </a:ln>
        </p:spPr>
      </p:cxnSp>
      <p:cxnSp>
        <p:nvCxnSpPr>
          <p:cNvPr id="545" name="Google Shape;545;p69"/>
          <p:cNvCxnSpPr/>
          <p:nvPr/>
        </p:nvCxnSpPr>
        <p:spPr>
          <a:xfrm>
            <a:off x="9156355" y="5153989"/>
            <a:ext cx="383100" cy="380100"/>
          </a:xfrm>
          <a:prstGeom prst="bentConnector3">
            <a:avLst>
              <a:gd name="adj1" fmla="val 50000"/>
            </a:avLst>
          </a:prstGeom>
          <a:noFill/>
          <a:ln w="9525" cap="rnd" cmpd="sng">
            <a:solidFill>
              <a:srgbClr val="9D2D0F"/>
            </a:solidFill>
            <a:prstDash val="solid"/>
            <a:round/>
            <a:headEnd type="none" w="sm" len="sm"/>
            <a:tailEnd type="triangle" w="med" len="med"/>
          </a:ln>
        </p:spPr>
      </p:cxnSp>
      <p:sp>
        <p:nvSpPr>
          <p:cNvPr id="546" name="Google Shape;546;p69"/>
          <p:cNvSpPr/>
          <p:nvPr/>
        </p:nvSpPr>
        <p:spPr>
          <a:xfrm>
            <a:off x="3620530" y="5241609"/>
            <a:ext cx="1865870" cy="1167998"/>
          </a:xfrm>
          <a:prstGeom prst="roundRect">
            <a:avLst>
              <a:gd name="adj" fmla="val 16667"/>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La inicial es la que se realiza de manera única y exclusiva antes de algún proceso o ciclo educativo amplio.</a:t>
            </a:r>
            <a:endParaRPr/>
          </a:p>
        </p:txBody>
      </p:sp>
      <p:sp>
        <p:nvSpPr>
          <p:cNvPr id="547" name="Google Shape;547;p69"/>
          <p:cNvSpPr/>
          <p:nvPr/>
        </p:nvSpPr>
        <p:spPr>
          <a:xfrm>
            <a:off x="9873049" y="4646141"/>
            <a:ext cx="1779374" cy="1821700"/>
          </a:xfrm>
          <a:prstGeom prst="roundRect">
            <a:avLst>
              <a:gd name="adj" fmla="val 16667"/>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000">
                <a:solidFill>
                  <a:schemeClr val="lt1"/>
                </a:solidFill>
                <a:latin typeface="Century Gothic"/>
                <a:ea typeface="Century Gothic"/>
                <a:cs typeface="Century Gothic"/>
                <a:sym typeface="Century Gothic"/>
              </a:rPr>
              <a:t>Debe entenderse como una evaluación que se realiza en distintos momentos antes de iniciar una secuencia o segmento de enseñanza perteneciente a un determinado curso.  </a:t>
            </a:r>
            <a:endParaRPr sz="1000">
              <a:solidFill>
                <a:schemeClr val="lt1"/>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a:t>Evaluación Formativa</a:t>
            </a:r>
            <a:br>
              <a:rPr lang="es-ES" sz="3240"/>
            </a:br>
            <a:r>
              <a:rPr lang="es-ES" sz="3240"/>
              <a:t/>
            </a:r>
            <a:br>
              <a:rPr lang="es-ES" sz="3240"/>
            </a:br>
            <a:r>
              <a:rPr lang="es-ES" sz="989"/>
              <a:t>Recuperado de http://www.educacionespecial.sep.gob.mx/pdf/doctos/2Academicos/h_4_Estrategias_instrume ntos_evaluacion.pdf</a:t>
            </a:r>
            <a:endParaRPr/>
          </a:p>
        </p:txBody>
      </p:sp>
      <p:sp>
        <p:nvSpPr>
          <p:cNvPr id="553" name="Google Shape;553;p7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1800"/>
              <a:buNone/>
            </a:pPr>
            <a:endParaRPr/>
          </a:p>
        </p:txBody>
      </p:sp>
      <p:sp>
        <p:nvSpPr>
          <p:cNvPr id="554" name="Google Shape;554;p70"/>
          <p:cNvSpPr/>
          <p:nvPr/>
        </p:nvSpPr>
        <p:spPr>
          <a:xfrm>
            <a:off x="6462584" y="3089189"/>
            <a:ext cx="1458097" cy="1161535"/>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chemeClr val="lt1"/>
                </a:solidFill>
                <a:latin typeface="Century Gothic"/>
                <a:ea typeface="Century Gothic"/>
                <a:cs typeface="Century Gothic"/>
                <a:sym typeface="Century Gothic"/>
              </a:rPr>
              <a:t>Evaluación formativa</a:t>
            </a:r>
            <a:endParaRPr sz="1200">
              <a:solidFill>
                <a:schemeClr val="lt1"/>
              </a:solidFill>
              <a:latin typeface="Century Gothic"/>
              <a:ea typeface="Century Gothic"/>
              <a:cs typeface="Century Gothic"/>
              <a:sym typeface="Century Gothic"/>
            </a:endParaRPr>
          </a:p>
        </p:txBody>
      </p:sp>
      <p:cxnSp>
        <p:nvCxnSpPr>
          <p:cNvPr id="555" name="Google Shape;555;p70"/>
          <p:cNvCxnSpPr/>
          <p:nvPr/>
        </p:nvCxnSpPr>
        <p:spPr>
          <a:xfrm>
            <a:off x="7655011" y="4144948"/>
            <a:ext cx="531340" cy="501192"/>
          </a:xfrm>
          <a:prstGeom prst="straightConnector1">
            <a:avLst/>
          </a:prstGeom>
          <a:noFill/>
          <a:ln w="9525" cap="rnd" cmpd="sng">
            <a:solidFill>
              <a:srgbClr val="9D2D0F"/>
            </a:solidFill>
            <a:prstDash val="solid"/>
            <a:round/>
            <a:headEnd type="none" w="sm" len="sm"/>
            <a:tailEnd type="triangle" w="med" len="med"/>
          </a:ln>
        </p:spPr>
      </p:cxnSp>
      <p:cxnSp>
        <p:nvCxnSpPr>
          <p:cNvPr id="556" name="Google Shape;556;p70"/>
          <p:cNvCxnSpPr/>
          <p:nvPr/>
        </p:nvCxnSpPr>
        <p:spPr>
          <a:xfrm flipH="1">
            <a:off x="6166023" y="4187168"/>
            <a:ext cx="667263" cy="434259"/>
          </a:xfrm>
          <a:prstGeom prst="straightConnector1">
            <a:avLst/>
          </a:prstGeom>
          <a:noFill/>
          <a:ln w="9525" cap="rnd" cmpd="sng">
            <a:solidFill>
              <a:srgbClr val="9D2D0F"/>
            </a:solidFill>
            <a:prstDash val="solid"/>
            <a:round/>
            <a:headEnd type="none" w="sm" len="sm"/>
            <a:tailEnd type="triangle" w="med" len="med"/>
          </a:ln>
        </p:spPr>
      </p:cxnSp>
      <p:cxnSp>
        <p:nvCxnSpPr>
          <p:cNvPr id="557" name="Google Shape;557;p70"/>
          <p:cNvCxnSpPr/>
          <p:nvPr/>
        </p:nvCxnSpPr>
        <p:spPr>
          <a:xfrm rot="10800000" flipH="1">
            <a:off x="7760042" y="3025675"/>
            <a:ext cx="457200" cy="202485"/>
          </a:xfrm>
          <a:prstGeom prst="straightConnector1">
            <a:avLst/>
          </a:prstGeom>
          <a:noFill/>
          <a:ln w="9525" cap="rnd" cmpd="sng">
            <a:solidFill>
              <a:srgbClr val="9D2D0F"/>
            </a:solidFill>
            <a:prstDash val="solid"/>
            <a:round/>
            <a:headEnd type="none" w="sm" len="sm"/>
            <a:tailEnd type="triangle" w="med" len="med"/>
          </a:ln>
        </p:spPr>
      </p:cxnSp>
      <p:cxnSp>
        <p:nvCxnSpPr>
          <p:cNvPr id="558" name="Google Shape;558;p70"/>
          <p:cNvCxnSpPr/>
          <p:nvPr/>
        </p:nvCxnSpPr>
        <p:spPr>
          <a:xfrm rot="10800000">
            <a:off x="6166022" y="3052119"/>
            <a:ext cx="667264" cy="259492"/>
          </a:xfrm>
          <a:prstGeom prst="straightConnector1">
            <a:avLst/>
          </a:prstGeom>
          <a:noFill/>
          <a:ln w="9525" cap="rnd" cmpd="sng">
            <a:solidFill>
              <a:srgbClr val="9D2D0F"/>
            </a:solidFill>
            <a:prstDash val="solid"/>
            <a:round/>
            <a:headEnd type="none" w="sm" len="sm"/>
            <a:tailEnd type="triangle" w="med" len="med"/>
          </a:ln>
        </p:spPr>
      </p:cxnSp>
      <p:sp>
        <p:nvSpPr>
          <p:cNvPr id="559" name="Google Shape;559;p70"/>
          <p:cNvSpPr/>
          <p:nvPr/>
        </p:nvSpPr>
        <p:spPr>
          <a:xfrm>
            <a:off x="4349579" y="2133600"/>
            <a:ext cx="1779373" cy="1272746"/>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Permite determinar qué han aprendido los estudiantes y qué les falta por aprender</a:t>
            </a:r>
            <a:r>
              <a:rPr lang="es-ES" sz="1800">
                <a:solidFill>
                  <a:schemeClr val="lt1"/>
                </a:solidFill>
                <a:latin typeface="Century Gothic"/>
                <a:ea typeface="Century Gothic"/>
                <a:cs typeface="Century Gothic"/>
                <a:sym typeface="Century Gothic"/>
              </a:rPr>
              <a:t>.</a:t>
            </a:r>
            <a:endParaRPr/>
          </a:p>
        </p:txBody>
      </p:sp>
      <p:sp>
        <p:nvSpPr>
          <p:cNvPr id="560" name="Google Shape;560;p70"/>
          <p:cNvSpPr/>
          <p:nvPr/>
        </p:nvSpPr>
        <p:spPr>
          <a:xfrm>
            <a:off x="8217242" y="3842952"/>
            <a:ext cx="1841158" cy="1680518"/>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Permite observar cómo se ha dado el aprendizaje y mejorar la planeación del docente</a:t>
            </a:r>
            <a:r>
              <a:rPr lang="es-ES" sz="1800">
                <a:solidFill>
                  <a:schemeClr val="lt1"/>
                </a:solidFill>
                <a:latin typeface="Century Gothic"/>
                <a:ea typeface="Century Gothic"/>
                <a:cs typeface="Century Gothic"/>
                <a:sym typeface="Century Gothic"/>
              </a:rPr>
              <a:t>.</a:t>
            </a:r>
            <a:endParaRPr/>
          </a:p>
        </p:txBody>
      </p:sp>
      <p:sp>
        <p:nvSpPr>
          <p:cNvPr id="561" name="Google Shape;561;p70"/>
          <p:cNvSpPr/>
          <p:nvPr/>
        </p:nvSpPr>
        <p:spPr>
          <a:xfrm>
            <a:off x="8357285" y="2162433"/>
            <a:ext cx="1573426" cy="1260389"/>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Tiene como fin mejorar procesos durante el desarrollo del aprendizaje.</a:t>
            </a:r>
            <a:endParaRPr/>
          </a:p>
        </p:txBody>
      </p:sp>
      <p:sp>
        <p:nvSpPr>
          <p:cNvPr id="562" name="Google Shape;562;p70"/>
          <p:cNvSpPr/>
          <p:nvPr/>
        </p:nvSpPr>
        <p:spPr>
          <a:xfrm>
            <a:off x="4201296" y="3842951"/>
            <a:ext cx="1824683" cy="1264795"/>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100">
                <a:solidFill>
                  <a:schemeClr val="lt1"/>
                </a:solidFill>
                <a:latin typeface="Century Gothic"/>
                <a:ea typeface="Century Gothic"/>
                <a:cs typeface="Century Gothic"/>
                <a:sym typeface="Century Gothic"/>
              </a:rPr>
              <a:t>Retroalimentar a los alumnos, principalmente los de bajo rendimiento</a:t>
            </a:r>
            <a:endParaRPr/>
          </a:p>
        </p:txBody>
      </p:sp>
      <p:cxnSp>
        <p:nvCxnSpPr>
          <p:cNvPr id="563" name="Google Shape;563;p70"/>
          <p:cNvCxnSpPr/>
          <p:nvPr/>
        </p:nvCxnSpPr>
        <p:spPr>
          <a:xfrm flipH="1">
            <a:off x="7760042" y="4942703"/>
            <a:ext cx="457200" cy="358200"/>
          </a:xfrm>
          <a:prstGeom prst="bentConnector3">
            <a:avLst>
              <a:gd name="adj1" fmla="val 50000"/>
            </a:avLst>
          </a:prstGeom>
          <a:noFill/>
          <a:ln w="9525" cap="rnd" cmpd="sng">
            <a:solidFill>
              <a:srgbClr val="9D2D0F"/>
            </a:solidFill>
            <a:prstDash val="solid"/>
            <a:round/>
            <a:headEnd type="none" w="sm" len="sm"/>
            <a:tailEnd type="triangle" w="med" len="med"/>
          </a:ln>
        </p:spPr>
      </p:cxnSp>
      <p:sp>
        <p:nvSpPr>
          <p:cNvPr id="564" name="Google Shape;564;p70"/>
          <p:cNvSpPr/>
          <p:nvPr/>
        </p:nvSpPr>
        <p:spPr>
          <a:xfrm>
            <a:off x="6500128" y="5107746"/>
            <a:ext cx="1154883" cy="588719"/>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100">
                <a:solidFill>
                  <a:schemeClr val="lt1"/>
                </a:solidFill>
                <a:latin typeface="Century Gothic"/>
                <a:ea typeface="Century Gothic"/>
                <a:cs typeface="Century Gothic"/>
                <a:sym typeface="Century Gothic"/>
              </a:rPr>
              <a:t>Modificación pedagógica</a:t>
            </a:r>
            <a:endParaRPr sz="1100">
              <a:solidFill>
                <a:schemeClr val="lt1"/>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40"/>
              <a:buFont typeface="Century Gothic"/>
              <a:buNone/>
            </a:pPr>
            <a:r>
              <a:rPr lang="es-ES" sz="3240"/>
              <a:t>Evaluación Sumativa</a:t>
            </a:r>
            <a:br>
              <a:rPr lang="es-ES" sz="3240"/>
            </a:br>
            <a:r>
              <a:rPr lang="es-ES" sz="3240"/>
              <a:t/>
            </a:r>
            <a:br>
              <a:rPr lang="es-ES" sz="3240"/>
            </a:br>
            <a:r>
              <a:rPr lang="es-ES" sz="1170"/>
              <a:t>Recuperado de </a:t>
            </a:r>
            <a:r>
              <a:rPr lang="es-ES" sz="1080"/>
              <a:t>http://cursa.ihmc.us/rid=1P14D3F6D-2BY10Y5-2JP8/mapa%20conceptual%20tipos%20de%20evaluacion.cmap</a:t>
            </a:r>
            <a:endParaRPr/>
          </a:p>
        </p:txBody>
      </p:sp>
      <p:sp>
        <p:nvSpPr>
          <p:cNvPr id="570" name="Google Shape;570;p71"/>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228600" algn="l" rtl="0">
              <a:spcBef>
                <a:spcPts val="0"/>
              </a:spcBef>
              <a:spcAft>
                <a:spcPts val="0"/>
              </a:spcAft>
              <a:buSzPts val="1800"/>
              <a:buNone/>
            </a:pPr>
            <a:endParaRPr/>
          </a:p>
        </p:txBody>
      </p:sp>
      <p:sp>
        <p:nvSpPr>
          <p:cNvPr id="571" name="Google Shape;571;p71"/>
          <p:cNvSpPr/>
          <p:nvPr/>
        </p:nvSpPr>
        <p:spPr>
          <a:xfrm>
            <a:off x="6252519" y="2347784"/>
            <a:ext cx="2014151" cy="889686"/>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a:solidFill>
                  <a:schemeClr val="lt1"/>
                </a:solidFill>
                <a:latin typeface="Century Gothic"/>
                <a:ea typeface="Century Gothic"/>
                <a:cs typeface="Century Gothic"/>
                <a:sym typeface="Century Gothic"/>
              </a:rPr>
              <a:t>Evaluación sumativa</a:t>
            </a:r>
            <a:endParaRPr sz="1800">
              <a:solidFill>
                <a:schemeClr val="lt1"/>
              </a:solidFill>
              <a:latin typeface="Century Gothic"/>
              <a:ea typeface="Century Gothic"/>
              <a:cs typeface="Century Gothic"/>
              <a:sym typeface="Century Gothic"/>
            </a:endParaRPr>
          </a:p>
        </p:txBody>
      </p:sp>
      <p:cxnSp>
        <p:nvCxnSpPr>
          <p:cNvPr id="572" name="Google Shape;572;p71"/>
          <p:cNvCxnSpPr/>
          <p:nvPr/>
        </p:nvCxnSpPr>
        <p:spPr>
          <a:xfrm rot="5400000">
            <a:off x="5758339" y="2594935"/>
            <a:ext cx="407700" cy="284100"/>
          </a:xfrm>
          <a:prstGeom prst="bentConnector3">
            <a:avLst>
              <a:gd name="adj1" fmla="val 50000"/>
            </a:avLst>
          </a:prstGeom>
          <a:noFill/>
          <a:ln w="9525" cap="rnd" cmpd="sng">
            <a:solidFill>
              <a:srgbClr val="9D2D0F"/>
            </a:solidFill>
            <a:prstDash val="solid"/>
            <a:round/>
            <a:headEnd type="none" w="sm" len="sm"/>
            <a:tailEnd type="triangle" w="med" len="med"/>
          </a:ln>
        </p:spPr>
      </p:cxnSp>
      <p:cxnSp>
        <p:nvCxnSpPr>
          <p:cNvPr id="573" name="Google Shape;573;p71"/>
          <p:cNvCxnSpPr/>
          <p:nvPr/>
        </p:nvCxnSpPr>
        <p:spPr>
          <a:xfrm rot="-5400000" flipH="1">
            <a:off x="8279050" y="2619607"/>
            <a:ext cx="506700" cy="234900"/>
          </a:xfrm>
          <a:prstGeom prst="bentConnector3">
            <a:avLst>
              <a:gd name="adj1" fmla="val 54870"/>
            </a:avLst>
          </a:prstGeom>
          <a:noFill/>
          <a:ln w="9525" cap="rnd" cmpd="sng">
            <a:solidFill>
              <a:srgbClr val="9D2D0F"/>
            </a:solidFill>
            <a:prstDash val="solid"/>
            <a:round/>
            <a:headEnd type="none" w="sm" len="sm"/>
            <a:tailEnd type="triangle" w="med" len="med"/>
          </a:ln>
        </p:spPr>
      </p:cxnSp>
      <p:sp>
        <p:nvSpPr>
          <p:cNvPr id="574" name="Google Shape;574;p71"/>
          <p:cNvSpPr/>
          <p:nvPr/>
        </p:nvSpPr>
        <p:spPr>
          <a:xfrm>
            <a:off x="3818237" y="2990334"/>
            <a:ext cx="1865871" cy="2619634"/>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chemeClr val="lt1"/>
                </a:solidFill>
                <a:latin typeface="Century Gothic"/>
                <a:ea typeface="Century Gothic"/>
                <a:cs typeface="Century Gothic"/>
                <a:sym typeface="Century Gothic"/>
              </a:rPr>
              <a:t>Consiste en determinar el logro de los aprendizajes desarrollados durante el proceso de enseñanza.</a:t>
            </a:r>
            <a:endParaRPr/>
          </a:p>
          <a:p>
            <a:pPr marL="0" marR="0" lvl="0" indent="0" algn="ctr" rtl="0">
              <a:spcBef>
                <a:spcPts val="0"/>
              </a:spcBef>
              <a:spcAft>
                <a:spcPts val="0"/>
              </a:spcAft>
              <a:buNone/>
            </a:pPr>
            <a:r>
              <a:rPr lang="es-ES" sz="1200">
                <a:solidFill>
                  <a:schemeClr val="lt1"/>
                </a:solidFill>
                <a:latin typeface="Century Gothic"/>
                <a:ea typeface="Century Gothic"/>
                <a:cs typeface="Century Gothic"/>
                <a:sym typeface="Century Gothic"/>
              </a:rPr>
              <a:t>Determina el nivel de logro de los alumnos, en términos de indicadores de evaluación previamente definidos.</a:t>
            </a:r>
            <a:endParaRPr sz="1200">
              <a:solidFill>
                <a:schemeClr val="lt1"/>
              </a:solidFill>
              <a:latin typeface="Century Gothic"/>
              <a:ea typeface="Century Gothic"/>
              <a:cs typeface="Century Gothic"/>
              <a:sym typeface="Century Gothic"/>
            </a:endParaRPr>
          </a:p>
        </p:txBody>
      </p:sp>
      <p:sp>
        <p:nvSpPr>
          <p:cNvPr id="575" name="Google Shape;575;p71"/>
          <p:cNvSpPr/>
          <p:nvPr/>
        </p:nvSpPr>
        <p:spPr>
          <a:xfrm>
            <a:off x="8266670" y="3165674"/>
            <a:ext cx="1482576" cy="1408671"/>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100">
                <a:solidFill>
                  <a:schemeClr val="lt1"/>
                </a:solidFill>
                <a:latin typeface="Century Gothic"/>
                <a:ea typeface="Century Gothic"/>
                <a:cs typeface="Century Gothic"/>
                <a:sym typeface="Century Gothic"/>
              </a:rPr>
              <a:t>Evaluación realizada al final para determinar logros obtenidos.</a:t>
            </a:r>
            <a:endParaRPr/>
          </a:p>
          <a:p>
            <a:pPr marL="0" marR="0" lvl="0" indent="0" algn="ctr" rtl="0">
              <a:spcBef>
                <a:spcPts val="0"/>
              </a:spcBef>
              <a:spcAft>
                <a:spcPts val="0"/>
              </a:spcAft>
              <a:buNone/>
            </a:pPr>
            <a:endParaRPr sz="1100">
              <a:solidFill>
                <a:schemeClr val="lt1"/>
              </a:solidFill>
              <a:latin typeface="Century Gothic"/>
              <a:ea typeface="Century Gothic"/>
              <a:cs typeface="Century Gothic"/>
              <a:sym typeface="Century Gothic"/>
            </a:endParaRPr>
          </a:p>
        </p:txBody>
      </p:sp>
      <p:cxnSp>
        <p:nvCxnSpPr>
          <p:cNvPr id="576" name="Google Shape;576;p71"/>
          <p:cNvCxnSpPr/>
          <p:nvPr/>
        </p:nvCxnSpPr>
        <p:spPr>
          <a:xfrm>
            <a:off x="7048768" y="3422822"/>
            <a:ext cx="0" cy="447187"/>
          </a:xfrm>
          <a:prstGeom prst="straightConnector1">
            <a:avLst/>
          </a:prstGeom>
          <a:noFill/>
          <a:ln w="9525" cap="rnd" cmpd="sng">
            <a:solidFill>
              <a:srgbClr val="9D2D0F"/>
            </a:solidFill>
            <a:prstDash val="solid"/>
            <a:round/>
            <a:headEnd type="none" w="sm" len="sm"/>
            <a:tailEnd type="triangle" w="med" len="med"/>
          </a:ln>
        </p:spPr>
      </p:cxnSp>
      <p:sp>
        <p:nvSpPr>
          <p:cNvPr id="577" name="Google Shape;577;p71"/>
          <p:cNvSpPr/>
          <p:nvPr/>
        </p:nvSpPr>
        <p:spPr>
          <a:xfrm>
            <a:off x="6351373" y="4055361"/>
            <a:ext cx="1594022" cy="1270401"/>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200">
                <a:solidFill>
                  <a:schemeClr val="lt1"/>
                </a:solidFill>
                <a:latin typeface="Century Gothic"/>
                <a:ea typeface="Century Gothic"/>
                <a:cs typeface="Century Gothic"/>
                <a:sym typeface="Century Gothic"/>
              </a:rPr>
              <a:t>Sirve para planificar el diseño del aprendizaje y que éste sea más efectivo.</a:t>
            </a:r>
            <a:endParaRPr sz="12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p:nvPr/>
        </p:nvSpPr>
        <p:spPr>
          <a:xfrm>
            <a:off x="1577900" y="971650"/>
            <a:ext cx="2404800" cy="59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3600">
                <a:solidFill>
                  <a:srgbClr val="262626"/>
                </a:solidFill>
              </a:rPr>
              <a:t>Índice</a:t>
            </a:r>
            <a:endParaRPr sz="3600" b="1">
              <a:latin typeface="Century Gothic"/>
              <a:ea typeface="Century Gothic"/>
              <a:cs typeface="Century Gothic"/>
              <a:sym typeface="Century Gothic"/>
            </a:endParaRPr>
          </a:p>
        </p:txBody>
      </p:sp>
      <p:sp>
        <p:nvSpPr>
          <p:cNvPr id="213" name="Google Shape;213;p23"/>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5i</a:t>
            </a:r>
            <a:endParaRPr sz="1800" b="1">
              <a:solidFill>
                <a:srgbClr val="0000FF"/>
              </a:solidFill>
              <a:latin typeface="Century Gothic"/>
              <a:ea typeface="Century Gothic"/>
              <a:cs typeface="Century Gothic"/>
              <a:sym typeface="Century Gothic"/>
            </a:endParaRPr>
          </a:p>
        </p:txBody>
      </p:sp>
      <p:pic>
        <p:nvPicPr>
          <p:cNvPr id="214" name="Google Shape;214;p23"/>
          <p:cNvPicPr preferRelativeResize="0"/>
          <p:nvPr/>
        </p:nvPicPr>
        <p:blipFill rotWithShape="1">
          <a:blip r:embed="rId3">
            <a:alphaModFix/>
          </a:blip>
          <a:srcRect/>
          <a:stretch/>
        </p:blipFill>
        <p:spPr>
          <a:xfrm>
            <a:off x="8340236" y="195925"/>
            <a:ext cx="3233714" cy="952900"/>
          </a:xfrm>
          <a:prstGeom prst="rect">
            <a:avLst/>
          </a:prstGeom>
          <a:noFill/>
          <a:ln>
            <a:noFill/>
          </a:ln>
        </p:spPr>
      </p:pic>
      <p:pic>
        <p:nvPicPr>
          <p:cNvPr id="215" name="Google Shape;215;p23"/>
          <p:cNvPicPr preferRelativeResize="0"/>
          <p:nvPr/>
        </p:nvPicPr>
        <p:blipFill rotWithShape="1">
          <a:blip r:embed="rId4">
            <a:alphaModFix/>
          </a:blip>
          <a:srcRect/>
          <a:stretch/>
        </p:blipFill>
        <p:spPr>
          <a:xfrm>
            <a:off x="1651700" y="162675"/>
            <a:ext cx="5422125" cy="986150"/>
          </a:xfrm>
          <a:prstGeom prst="rect">
            <a:avLst/>
          </a:prstGeom>
          <a:noFill/>
          <a:ln>
            <a:noFill/>
          </a:ln>
        </p:spPr>
      </p:pic>
      <p:sp>
        <p:nvSpPr>
          <p:cNvPr id="216" name="Google Shape;216;p23"/>
          <p:cNvSpPr txBox="1"/>
          <p:nvPr/>
        </p:nvSpPr>
        <p:spPr>
          <a:xfrm>
            <a:off x="14089975" y="4095625"/>
            <a:ext cx="8281500" cy="9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graphicFrame>
        <p:nvGraphicFramePr>
          <p:cNvPr id="217" name="Google Shape;217;p23"/>
          <p:cNvGraphicFramePr/>
          <p:nvPr/>
        </p:nvGraphicFramePr>
        <p:xfrm>
          <a:off x="952500" y="1563850"/>
          <a:ext cx="10287000" cy="4967880"/>
        </p:xfrm>
        <a:graphic>
          <a:graphicData uri="http://schemas.openxmlformats.org/drawingml/2006/table">
            <a:tbl>
              <a:tblPr>
                <a:noFill/>
              </a:tblPr>
              <a:tblGrid>
                <a:gridCol w="929250"/>
                <a:gridCol w="8717950"/>
                <a:gridCol w="639800"/>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Planeación día a día.</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18</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Seguimiento</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19</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Evaluación</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19</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Autoevaluación y Coevaluación</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19</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5h</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Reflexión. Grupo interdisciplinario.</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b="1"/>
                        <a:t>   22</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5i</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4. Organizador gráfico. Preguntas esenciales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23</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5. Organizador gráfico. Proceso de Indagación.</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s-ES" b="1"/>
                        <a:t>24</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5f</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6. e) A.M.E. general.</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r>
                        <a:rPr lang="es-ES" b="1"/>
                        <a:t>5g</a:t>
                      </a: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7. g) E.I.P. Resumen</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8. h) E.I.P. Elaboración de Proyecto.</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9. Fotografías de la sesión tomadas por la persona asignada para tal fin. Señalar que pertenecen a la 2a. R.T</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10. Evaluación. Tipos, herramientas y de Aprendizaje.</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1907890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a:t>Producto 11</a:t>
            </a:r>
            <a:endParaRPr/>
          </a:p>
        </p:txBody>
      </p:sp>
      <p:graphicFrame>
        <p:nvGraphicFramePr>
          <p:cNvPr id="583" name="Google Shape;583;p72"/>
          <p:cNvGraphicFramePr/>
          <p:nvPr/>
        </p:nvGraphicFramePr>
        <p:xfrm>
          <a:off x="3465882" y="2513965"/>
          <a:ext cx="3000000" cy="3000000"/>
        </p:xfrm>
        <a:graphic>
          <a:graphicData uri="http://schemas.openxmlformats.org/drawingml/2006/table">
            <a:tbl>
              <a:tblPr firstRow="1" firstCol="1" bandRow="1">
                <a:noFill/>
                <a:tableStyleId>{B9B2B840-1736-45F2-BDAB-B6EB504A5928}</a:tableStyleId>
              </a:tblPr>
              <a:tblGrid>
                <a:gridCol w="2724675"/>
                <a:gridCol w="1650375"/>
                <a:gridCol w="2787025"/>
              </a:tblGrid>
              <a:tr h="139700">
                <a:tc gridSpan="3">
                  <a:txBody>
                    <a:bodyPr/>
                    <a:lstStyle/>
                    <a:p>
                      <a:pPr marL="0" marR="0" lvl="0" indent="0" algn="l" rtl="0">
                        <a:lnSpc>
                          <a:spcPct val="150000"/>
                        </a:lnSpc>
                        <a:spcBef>
                          <a:spcPts val="0"/>
                        </a:spcBef>
                        <a:spcAft>
                          <a:spcPts val="0"/>
                        </a:spcAft>
                        <a:buNone/>
                      </a:pPr>
                      <a:r>
                        <a:rPr lang="es-ES" sz="1100" u="none" strike="noStrike" cap="none"/>
                        <a:t>DATOS GENERALES</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r>
              <a:tr h="139700">
                <a:tc>
                  <a:txBody>
                    <a:bodyPr/>
                    <a:lstStyle/>
                    <a:p>
                      <a:pPr marL="0" marR="0" lvl="0" indent="0" algn="l" rtl="0">
                        <a:lnSpc>
                          <a:spcPct val="150000"/>
                        </a:lnSpc>
                        <a:spcBef>
                          <a:spcPts val="0"/>
                        </a:spcBef>
                        <a:spcAft>
                          <a:spcPts val="0"/>
                        </a:spcAft>
                        <a:buNone/>
                      </a:pPr>
                      <a:r>
                        <a:rPr lang="es-ES" sz="1100" u="none" strike="noStrike" cap="none"/>
                        <a:t>Nombre de la institución</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Ciclo lectivo</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Grado / Semestre</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50000"/>
                        </a:lnSpc>
                        <a:spcBef>
                          <a:spcPts val="0"/>
                        </a:spcBef>
                        <a:spcAft>
                          <a:spcPts val="0"/>
                        </a:spcAft>
                        <a:buNone/>
                      </a:pPr>
                      <a:r>
                        <a:rPr lang="es-ES" sz="1100" u="none" strike="noStrike" cap="none"/>
                        <a:t>Asignaturas participantes</a:t>
                      </a:r>
                      <a:endParaRPr/>
                    </a:p>
                    <a:p>
                      <a:pPr marL="0" marR="0" lvl="0" indent="0" algn="l" rtl="0">
                        <a:lnSpc>
                          <a:spcPct val="150000"/>
                        </a:lnSpc>
                        <a:spcBef>
                          <a:spcPts val="0"/>
                        </a:spcBef>
                        <a:spcAft>
                          <a:spcPts val="0"/>
                        </a:spcAft>
                        <a:buNone/>
                      </a:pPr>
                      <a:r>
                        <a:rPr lang="es-ES" sz="1100" u="none" strike="noStrike" cap="none"/>
                        <a:t>1. </a:t>
                      </a:r>
                      <a:endParaRPr/>
                    </a:p>
                    <a:p>
                      <a:pPr marL="0" marR="0" lvl="0" indent="0" algn="l" rtl="0">
                        <a:lnSpc>
                          <a:spcPct val="150000"/>
                        </a:lnSpc>
                        <a:spcBef>
                          <a:spcPts val="0"/>
                        </a:spcBef>
                        <a:spcAft>
                          <a:spcPts val="0"/>
                        </a:spcAft>
                        <a:buNone/>
                      </a:pPr>
                      <a:r>
                        <a:rPr lang="es-ES" sz="1100" u="none" strike="noStrike" cap="none"/>
                        <a:t>2. </a:t>
                      </a:r>
                      <a:endParaRPr/>
                    </a:p>
                    <a:p>
                      <a:pPr marL="0" marR="0" lvl="0" indent="0" algn="l" rtl="0">
                        <a:lnSpc>
                          <a:spcPct val="150000"/>
                        </a:lnSpc>
                        <a:spcBef>
                          <a:spcPts val="0"/>
                        </a:spcBef>
                        <a:spcAft>
                          <a:spcPts val="0"/>
                        </a:spcAft>
                        <a:buNone/>
                      </a:pPr>
                      <a:r>
                        <a:rPr lang="es-ES" sz="1100" u="none" strike="noStrike" cap="none"/>
                        <a:t>3. </a:t>
                      </a:r>
                      <a:endParaRPr sz="1100" u="none" strike="noStrike" cap="none">
                        <a:latin typeface="Calibri"/>
                        <a:ea typeface="Calibri"/>
                        <a:cs typeface="Calibri"/>
                        <a:sym typeface="Calibri"/>
                      </a:endParaRPr>
                    </a:p>
                  </a:txBody>
                  <a:tcPr marL="68575" marR="68575" marT="0" marB="0"/>
                </a:tc>
                <a:tc gridSpan="2">
                  <a:txBody>
                    <a:bodyPr/>
                    <a:lstStyle/>
                    <a:p>
                      <a:pPr marL="0" marR="0" lvl="0" indent="0" algn="l" rtl="0">
                        <a:lnSpc>
                          <a:spcPct val="150000"/>
                        </a:lnSpc>
                        <a:spcBef>
                          <a:spcPts val="0"/>
                        </a:spcBef>
                        <a:spcAft>
                          <a:spcPts val="0"/>
                        </a:spcAft>
                        <a:buNone/>
                      </a:pPr>
                      <a:r>
                        <a:rPr lang="es-ES" sz="1100" u="none" strike="noStrike" cap="none"/>
                        <a:t>Responsable de las asignaturas</a:t>
                      </a:r>
                      <a:endParaRPr/>
                    </a:p>
                    <a:p>
                      <a:pPr marL="0" marR="0" lvl="0" indent="0" algn="l" rtl="0">
                        <a:lnSpc>
                          <a:spcPct val="150000"/>
                        </a:lnSpc>
                        <a:spcBef>
                          <a:spcPts val="0"/>
                        </a:spcBef>
                        <a:spcAft>
                          <a:spcPts val="0"/>
                        </a:spcAft>
                        <a:buNone/>
                      </a:pPr>
                      <a:r>
                        <a:rPr lang="es-ES" sz="1100" u="none" strike="noStrike" cap="none"/>
                        <a:t>1.</a:t>
                      </a:r>
                      <a:endParaRPr/>
                    </a:p>
                    <a:p>
                      <a:pPr marL="0" marR="0" lvl="0" indent="0" algn="l" rtl="0">
                        <a:lnSpc>
                          <a:spcPct val="150000"/>
                        </a:lnSpc>
                        <a:spcBef>
                          <a:spcPts val="0"/>
                        </a:spcBef>
                        <a:spcAft>
                          <a:spcPts val="0"/>
                        </a:spcAft>
                        <a:buNone/>
                      </a:pPr>
                      <a:r>
                        <a:rPr lang="es-ES" sz="1100" u="none" strike="noStrike" cap="none"/>
                        <a:t>2. </a:t>
                      </a:r>
                      <a:endParaRPr/>
                    </a:p>
                    <a:p>
                      <a:pPr marL="0" marR="0" lvl="0" indent="0" algn="l" rtl="0">
                        <a:lnSpc>
                          <a:spcPct val="150000"/>
                        </a:lnSpc>
                        <a:spcBef>
                          <a:spcPts val="0"/>
                        </a:spcBef>
                        <a:spcAft>
                          <a:spcPts val="0"/>
                        </a:spcAft>
                        <a:buNone/>
                      </a:pPr>
                      <a:r>
                        <a:rPr lang="es-ES" sz="1100" u="none" strike="noStrike" cap="none"/>
                        <a:t>3. </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r>
              <a:tr h="139700">
                <a:tc>
                  <a:txBody>
                    <a:bodyPr/>
                    <a:lstStyle/>
                    <a:p>
                      <a:pPr marL="0" marR="0" lvl="0" indent="0" algn="l" rtl="0">
                        <a:lnSpc>
                          <a:spcPct val="150000"/>
                        </a:lnSpc>
                        <a:spcBef>
                          <a:spcPts val="0"/>
                        </a:spcBef>
                        <a:spcAft>
                          <a:spcPts val="0"/>
                        </a:spcAft>
                        <a:buNone/>
                      </a:pPr>
                      <a:r>
                        <a:rPr lang="es-ES" sz="1100" u="none" strike="noStrike" cap="none"/>
                        <a:t>Unidad / Bloque </a:t>
                      </a:r>
                      <a:endParaRPr sz="1100" u="none" strike="noStrike" cap="none">
                        <a:latin typeface="Calibri"/>
                        <a:ea typeface="Calibri"/>
                        <a:cs typeface="Calibri"/>
                        <a:sym typeface="Calibri"/>
                      </a:endParaRPr>
                    </a:p>
                  </a:txBody>
                  <a:tcPr marL="68575" marR="68575" marT="0" marB="0"/>
                </a:tc>
                <a:tc gridSpan="2">
                  <a:txBody>
                    <a:bodyPr/>
                    <a:lstStyle/>
                    <a:p>
                      <a:pPr marL="0" marR="0" lvl="0" indent="0" algn="l" rtl="0">
                        <a:lnSpc>
                          <a:spcPct val="150000"/>
                        </a:lnSpc>
                        <a:spcBef>
                          <a:spcPts val="0"/>
                        </a:spcBef>
                        <a:spcAft>
                          <a:spcPts val="0"/>
                        </a:spcAft>
                        <a:buNone/>
                      </a:pPr>
                      <a:r>
                        <a:rPr lang="es-ES" sz="1100" u="none" strike="noStrike" cap="none"/>
                        <a:t>Periodo de ejecución</a:t>
                      </a:r>
                      <a:endParaRPr/>
                    </a:p>
                    <a:p>
                      <a:pPr marL="0" marR="0" lvl="0" indent="0" algn="l" rtl="0">
                        <a:lnSpc>
                          <a:spcPct val="150000"/>
                        </a:lnSpc>
                        <a:spcBef>
                          <a:spcPts val="0"/>
                        </a:spcBef>
                        <a:spcAft>
                          <a:spcPts val="0"/>
                        </a:spcAft>
                        <a:buNone/>
                      </a:pPr>
                      <a:r>
                        <a:rPr lang="es-ES" sz="1100" u="none" strike="noStrike" cap="none"/>
                        <a:t>Del _____ de _____________ de 20___ al _____ de _____________ de 20___</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7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589" name="Google Shape;589;p73"/>
          <p:cNvGraphicFramePr/>
          <p:nvPr/>
        </p:nvGraphicFramePr>
        <p:xfrm>
          <a:off x="2920683" y="2677318"/>
          <a:ext cx="3000000" cy="3000000"/>
        </p:xfrm>
        <a:graphic>
          <a:graphicData uri="http://schemas.openxmlformats.org/drawingml/2006/table">
            <a:tbl>
              <a:tblPr firstRow="1" firstCol="1" bandRow="1">
                <a:noFill/>
                <a:tableStyleId>{B9B2B840-1736-45F2-BDAB-B6EB504A5928}</a:tableStyleId>
              </a:tblPr>
              <a:tblGrid>
                <a:gridCol w="8252450"/>
              </a:tblGrid>
              <a:tr h="139700">
                <a:tc>
                  <a:txBody>
                    <a:bodyPr/>
                    <a:lstStyle/>
                    <a:p>
                      <a:pPr marL="0" marR="0" lvl="0" indent="0" algn="l" rtl="0">
                        <a:lnSpc>
                          <a:spcPct val="107000"/>
                        </a:lnSpc>
                        <a:spcBef>
                          <a:spcPts val="0"/>
                        </a:spcBef>
                        <a:spcAft>
                          <a:spcPts val="0"/>
                        </a:spcAft>
                        <a:buNone/>
                      </a:pPr>
                      <a:r>
                        <a:rPr lang="es-ES" sz="1100" u="none" strike="noStrike" cap="none"/>
                        <a:t>Nombre del proyecto</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Justificación y contexto</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Objetivo general</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595" name="Google Shape;595;p74"/>
          <p:cNvGraphicFramePr/>
          <p:nvPr/>
        </p:nvGraphicFramePr>
        <p:xfrm>
          <a:off x="2698261" y="677304"/>
          <a:ext cx="3000000" cy="3000000"/>
        </p:xfrm>
        <a:graphic>
          <a:graphicData uri="http://schemas.openxmlformats.org/drawingml/2006/table">
            <a:tbl>
              <a:tblPr firstRow="1" firstCol="1" bandRow="1">
                <a:noFill/>
                <a:tableStyleId>{B9B2B840-1736-45F2-BDAB-B6EB504A5928}</a:tableStyleId>
              </a:tblPr>
              <a:tblGrid>
                <a:gridCol w="2750825"/>
                <a:gridCol w="2750825"/>
                <a:gridCol w="2750825"/>
              </a:tblGrid>
              <a:tr h="152400">
                <a:tc gridSpan="3">
                  <a:txBody>
                    <a:bodyPr/>
                    <a:lstStyle/>
                    <a:p>
                      <a:pPr marL="0" marR="0" lvl="0" indent="0" algn="l" rtl="0">
                        <a:lnSpc>
                          <a:spcPct val="150000"/>
                        </a:lnSpc>
                        <a:spcBef>
                          <a:spcPts val="0"/>
                        </a:spcBef>
                        <a:spcAft>
                          <a:spcPts val="0"/>
                        </a:spcAft>
                        <a:buNone/>
                      </a:pPr>
                      <a:r>
                        <a:rPr lang="es-ES" sz="1200" u="none" strike="noStrike" cap="none"/>
                        <a:t>Objetivos por asignatura</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r>
              <a:tr h="139700">
                <a:tc>
                  <a:txBody>
                    <a:bodyPr/>
                    <a:lstStyle/>
                    <a:p>
                      <a:pPr marL="0" marR="0" lvl="0" indent="0" algn="l" rtl="0">
                        <a:lnSpc>
                          <a:spcPct val="150000"/>
                        </a:lnSpc>
                        <a:spcBef>
                          <a:spcPts val="0"/>
                        </a:spcBef>
                        <a:spcAft>
                          <a:spcPts val="0"/>
                        </a:spcAft>
                        <a:buNone/>
                      </a:pPr>
                      <a:r>
                        <a:rPr lang="es-ES" sz="1100" u="none" strike="noStrike" cap="none"/>
                        <a:t>Asignatura 1: _____________________</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Asignatura 2: _____________________</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Asignatura 3: _____________________</a:t>
                      </a:r>
                      <a:endParaRPr sz="1100" u="none" strike="noStrike" cap="none">
                        <a:latin typeface="Calibri"/>
                        <a:ea typeface="Calibri"/>
                        <a:cs typeface="Calibri"/>
                        <a:sym typeface="Calibri"/>
                      </a:endParaRPr>
                    </a:p>
                  </a:txBody>
                  <a:tcPr marL="68575" marR="68575" marT="0" marB="0"/>
                </a:tc>
              </a:tr>
            </a:tbl>
          </a:graphicData>
        </a:graphic>
      </p:graphicFrame>
      <p:graphicFrame>
        <p:nvGraphicFramePr>
          <p:cNvPr id="596" name="Google Shape;596;p74"/>
          <p:cNvGraphicFramePr/>
          <p:nvPr/>
        </p:nvGraphicFramePr>
        <p:xfrm>
          <a:off x="2807798" y="3363356"/>
          <a:ext cx="3000000" cy="3000000"/>
        </p:xfrm>
        <a:graphic>
          <a:graphicData uri="http://schemas.openxmlformats.org/drawingml/2006/table">
            <a:tbl>
              <a:tblPr firstRow="1" firstCol="1" bandRow="1">
                <a:noFill/>
                <a:tableStyleId>{B9B2B840-1736-45F2-BDAB-B6EB504A5928}</a:tableStyleId>
              </a:tblPr>
              <a:tblGrid>
                <a:gridCol w="2427600"/>
                <a:gridCol w="2430150"/>
                <a:gridCol w="1581150"/>
                <a:gridCol w="1594475"/>
              </a:tblGrid>
              <a:tr h="152400">
                <a:tc gridSpan="4">
                  <a:txBody>
                    <a:bodyPr/>
                    <a:lstStyle/>
                    <a:p>
                      <a:pPr marL="0" marR="0" lvl="0" indent="0" algn="l" rtl="0">
                        <a:lnSpc>
                          <a:spcPct val="150000"/>
                        </a:lnSpc>
                        <a:spcBef>
                          <a:spcPts val="0"/>
                        </a:spcBef>
                        <a:spcAft>
                          <a:spcPts val="0"/>
                        </a:spcAft>
                        <a:buNone/>
                      </a:pPr>
                      <a:r>
                        <a:rPr lang="es-ES" sz="1200" u="none" strike="noStrike" cap="none"/>
                        <a:t>Actividades por asignatura</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139700">
                <a:tc gridSpan="4">
                  <a:txBody>
                    <a:bodyPr/>
                    <a:lstStyle/>
                    <a:p>
                      <a:pPr marL="0" marR="0" lvl="0" indent="0" algn="l" rtl="0">
                        <a:lnSpc>
                          <a:spcPct val="150000"/>
                        </a:lnSpc>
                        <a:spcBef>
                          <a:spcPts val="0"/>
                        </a:spcBef>
                        <a:spcAft>
                          <a:spcPts val="0"/>
                        </a:spcAft>
                        <a:buNone/>
                      </a:pPr>
                      <a:r>
                        <a:rPr lang="es-ES" sz="1100" u="none" strike="noStrike" cap="none"/>
                        <a:t>Asignatura 1: _____________________</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139700">
                <a:tc>
                  <a:txBody>
                    <a:bodyPr/>
                    <a:lstStyle/>
                    <a:p>
                      <a:pPr marL="0" marR="0" lvl="0" indent="0" algn="ctr" rtl="0">
                        <a:lnSpc>
                          <a:spcPct val="107000"/>
                        </a:lnSpc>
                        <a:spcBef>
                          <a:spcPts val="0"/>
                        </a:spcBef>
                        <a:spcAft>
                          <a:spcPts val="0"/>
                        </a:spcAft>
                        <a:buNone/>
                      </a:pPr>
                      <a:r>
                        <a:rPr lang="es-ES" sz="1100" u="none" strike="noStrike" cap="none"/>
                        <a:t>Descripción</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Objetivo</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Participantes / Responsables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Fecha</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1.</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2.</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3.</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bl>
          </a:graphicData>
        </a:graphic>
      </p:graphicFrame>
      <p:sp>
        <p:nvSpPr>
          <p:cNvPr id="597" name="Google Shape;597;p74"/>
          <p:cNvSpPr/>
          <p:nvPr/>
        </p:nvSpPr>
        <p:spPr>
          <a:xfrm>
            <a:off x="-437295" y="1791730"/>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603" name="Google Shape;603;p75"/>
          <p:cNvGraphicFramePr/>
          <p:nvPr/>
        </p:nvGraphicFramePr>
        <p:xfrm>
          <a:off x="2592925" y="702658"/>
          <a:ext cx="3000000" cy="3000000"/>
        </p:xfrm>
        <a:graphic>
          <a:graphicData uri="http://schemas.openxmlformats.org/drawingml/2006/table">
            <a:tbl>
              <a:tblPr firstRow="1" firstCol="1" bandRow="1">
                <a:noFill/>
                <a:tableStyleId>{B9B2B840-1736-45F2-BDAB-B6EB504A5928}</a:tableStyleId>
              </a:tblPr>
              <a:tblGrid>
                <a:gridCol w="2427600"/>
                <a:gridCol w="2430150"/>
                <a:gridCol w="1581150"/>
                <a:gridCol w="1594475"/>
              </a:tblGrid>
              <a:tr h="180050">
                <a:tc gridSpan="4">
                  <a:txBody>
                    <a:bodyPr/>
                    <a:lstStyle/>
                    <a:p>
                      <a:pPr marL="0" marR="0" lvl="0" indent="0" algn="l" rtl="0">
                        <a:lnSpc>
                          <a:spcPct val="150000"/>
                        </a:lnSpc>
                        <a:spcBef>
                          <a:spcPts val="0"/>
                        </a:spcBef>
                        <a:spcAft>
                          <a:spcPts val="0"/>
                        </a:spcAft>
                        <a:buNone/>
                      </a:pPr>
                      <a:r>
                        <a:rPr lang="es-ES" sz="1200" u="none" strike="noStrike" cap="none"/>
                        <a:t>Actividades por asignatura</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139700">
                <a:tc gridSpan="4">
                  <a:txBody>
                    <a:bodyPr/>
                    <a:lstStyle/>
                    <a:p>
                      <a:pPr marL="0" marR="0" lvl="0" indent="0" algn="l" rtl="0">
                        <a:lnSpc>
                          <a:spcPct val="150000"/>
                        </a:lnSpc>
                        <a:spcBef>
                          <a:spcPts val="0"/>
                        </a:spcBef>
                        <a:spcAft>
                          <a:spcPts val="0"/>
                        </a:spcAft>
                        <a:buNone/>
                      </a:pPr>
                      <a:r>
                        <a:rPr lang="es-ES" sz="1100" u="none" strike="noStrike" cap="none"/>
                        <a:t>Asignatura 2: _____________________</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139700">
                <a:tc>
                  <a:txBody>
                    <a:bodyPr/>
                    <a:lstStyle/>
                    <a:p>
                      <a:pPr marL="0" marR="0" lvl="0" indent="0" algn="ctr" rtl="0">
                        <a:lnSpc>
                          <a:spcPct val="107000"/>
                        </a:lnSpc>
                        <a:spcBef>
                          <a:spcPts val="0"/>
                        </a:spcBef>
                        <a:spcAft>
                          <a:spcPts val="0"/>
                        </a:spcAft>
                        <a:buNone/>
                      </a:pPr>
                      <a:r>
                        <a:rPr lang="es-ES" sz="1100" u="none" strike="noStrike" cap="none"/>
                        <a:t>Descripción</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Objetivo</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Participantes / Responsables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Fecha</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1.</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2.</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3.</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bl>
          </a:graphicData>
        </a:graphic>
      </p:graphicFrame>
      <p:graphicFrame>
        <p:nvGraphicFramePr>
          <p:cNvPr id="604" name="Google Shape;604;p75"/>
          <p:cNvGraphicFramePr/>
          <p:nvPr/>
        </p:nvGraphicFramePr>
        <p:xfrm>
          <a:off x="2592924" y="3397631"/>
          <a:ext cx="3000000" cy="3000000"/>
        </p:xfrm>
        <a:graphic>
          <a:graphicData uri="http://schemas.openxmlformats.org/drawingml/2006/table">
            <a:tbl>
              <a:tblPr firstRow="1" firstCol="1" bandRow="1">
                <a:noFill/>
                <a:tableStyleId>{B9B2B840-1736-45F2-BDAB-B6EB504A5928}</a:tableStyleId>
              </a:tblPr>
              <a:tblGrid>
                <a:gridCol w="2427600"/>
                <a:gridCol w="2430150"/>
                <a:gridCol w="1581150"/>
                <a:gridCol w="1594475"/>
              </a:tblGrid>
              <a:tr h="152400">
                <a:tc gridSpan="4">
                  <a:txBody>
                    <a:bodyPr/>
                    <a:lstStyle/>
                    <a:p>
                      <a:pPr marL="0" marR="0" lvl="0" indent="0" algn="l" rtl="0">
                        <a:lnSpc>
                          <a:spcPct val="150000"/>
                        </a:lnSpc>
                        <a:spcBef>
                          <a:spcPts val="0"/>
                        </a:spcBef>
                        <a:spcAft>
                          <a:spcPts val="0"/>
                        </a:spcAft>
                        <a:buNone/>
                      </a:pPr>
                      <a:r>
                        <a:rPr lang="es-ES" sz="1200" u="none" strike="noStrike" cap="none"/>
                        <a:t>Actividades por asignatura</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139700">
                <a:tc gridSpan="4">
                  <a:txBody>
                    <a:bodyPr/>
                    <a:lstStyle/>
                    <a:p>
                      <a:pPr marL="0" marR="0" lvl="0" indent="0" algn="l" rtl="0">
                        <a:lnSpc>
                          <a:spcPct val="150000"/>
                        </a:lnSpc>
                        <a:spcBef>
                          <a:spcPts val="0"/>
                        </a:spcBef>
                        <a:spcAft>
                          <a:spcPts val="0"/>
                        </a:spcAft>
                        <a:buNone/>
                      </a:pPr>
                      <a:r>
                        <a:rPr lang="es-ES" sz="1100" u="none" strike="noStrike" cap="none"/>
                        <a:t>Asignatura 3: _____________________</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139700">
                <a:tc>
                  <a:txBody>
                    <a:bodyPr/>
                    <a:lstStyle/>
                    <a:p>
                      <a:pPr marL="0" marR="0" lvl="0" indent="0" algn="ctr" rtl="0">
                        <a:lnSpc>
                          <a:spcPct val="107000"/>
                        </a:lnSpc>
                        <a:spcBef>
                          <a:spcPts val="0"/>
                        </a:spcBef>
                        <a:spcAft>
                          <a:spcPts val="0"/>
                        </a:spcAft>
                        <a:buNone/>
                      </a:pPr>
                      <a:r>
                        <a:rPr lang="es-ES" sz="1100" u="none" strike="noStrike" cap="none"/>
                        <a:t>Descripción</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Objetivo</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Participantes / Responsables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s-ES" sz="1100" u="none" strike="noStrike" cap="none"/>
                        <a:t>Fecha</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1.</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2.</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r h="139700">
                <a:tc>
                  <a:txBody>
                    <a:bodyPr/>
                    <a:lstStyle/>
                    <a:p>
                      <a:pPr marL="0" marR="0" lvl="0" indent="0" algn="l" rtl="0">
                        <a:lnSpc>
                          <a:spcPct val="107000"/>
                        </a:lnSpc>
                        <a:spcBef>
                          <a:spcPts val="0"/>
                        </a:spcBef>
                        <a:spcAft>
                          <a:spcPts val="0"/>
                        </a:spcAft>
                        <a:buNone/>
                      </a:pPr>
                      <a:r>
                        <a:rPr lang="es-ES" sz="1100" u="none" strike="noStrike" cap="none"/>
                        <a:t>3.</a:t>
                      </a:r>
                      <a:endParaRPr/>
                    </a:p>
                    <a:p>
                      <a:pPr marL="0" marR="0" lvl="0" indent="0" algn="l" rtl="0">
                        <a:lnSpc>
                          <a:spcPct val="107000"/>
                        </a:lnSpc>
                        <a:spcBef>
                          <a:spcPts val="0"/>
                        </a:spcBef>
                        <a:spcAft>
                          <a:spcPts val="0"/>
                        </a:spcAft>
                        <a:buNone/>
                      </a:pPr>
                      <a:r>
                        <a:rPr lang="es-ES" sz="1100" u="none" strike="noStrike" cap="none"/>
                        <a:t> </a:t>
                      </a:r>
                      <a:endParaRPr/>
                    </a:p>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bl>
          </a:graphicData>
        </a:graphic>
      </p:graphicFrame>
      <p:sp>
        <p:nvSpPr>
          <p:cNvPr id="605" name="Google Shape;605;p75"/>
          <p:cNvSpPr/>
          <p:nvPr/>
        </p:nvSpPr>
        <p:spPr>
          <a:xfrm>
            <a:off x="-321276" y="914400"/>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graphicFrame>
        <p:nvGraphicFramePr>
          <p:cNvPr id="611" name="Google Shape;611;p76"/>
          <p:cNvGraphicFramePr/>
          <p:nvPr/>
        </p:nvGraphicFramePr>
        <p:xfrm>
          <a:off x="3002692" y="1655806"/>
          <a:ext cx="3000000" cy="3000000"/>
        </p:xfrm>
        <a:graphic>
          <a:graphicData uri="http://schemas.openxmlformats.org/drawingml/2006/table">
            <a:tbl>
              <a:tblPr firstRow="1" firstCol="1" bandRow="1">
                <a:noFill/>
                <a:tableStyleId>{B9B2B840-1736-45F2-BDAB-B6EB504A5928}</a:tableStyleId>
              </a:tblPr>
              <a:tblGrid>
                <a:gridCol w="2343875"/>
                <a:gridCol w="2343875"/>
                <a:gridCol w="2343875"/>
              </a:tblGrid>
              <a:tr h="164800">
                <a:tc gridSpan="3">
                  <a:txBody>
                    <a:bodyPr/>
                    <a:lstStyle/>
                    <a:p>
                      <a:pPr marL="0" marR="0" lvl="0" indent="0" algn="l" rtl="0">
                        <a:lnSpc>
                          <a:spcPct val="107000"/>
                        </a:lnSpc>
                        <a:spcBef>
                          <a:spcPts val="0"/>
                        </a:spcBef>
                        <a:spcAft>
                          <a:spcPts val="0"/>
                        </a:spcAft>
                        <a:buNone/>
                      </a:pPr>
                      <a:r>
                        <a:rPr lang="es-ES" sz="900" u="none" strike="noStrike" cap="none"/>
                        <a:t>Evaluación</a:t>
                      </a:r>
                      <a:endParaRPr sz="800" u="none" strike="noStrike" cap="none">
                        <a:latin typeface="Calibri"/>
                        <a:ea typeface="Calibri"/>
                        <a:cs typeface="Calibri"/>
                        <a:sym typeface="Calibri"/>
                      </a:endParaRPr>
                    </a:p>
                  </a:txBody>
                  <a:tcPr marL="49650" marR="49650" marT="0" marB="0"/>
                </a:tc>
                <a:tc hMerge="1">
                  <a:txBody>
                    <a:bodyPr/>
                    <a:lstStyle/>
                    <a:p>
                      <a:endParaRPr lang="es-MX"/>
                    </a:p>
                  </a:txBody>
                  <a:tcPr/>
                </a:tc>
                <a:tc hMerge="1">
                  <a:txBody>
                    <a:bodyPr/>
                    <a:lstStyle/>
                    <a:p>
                      <a:endParaRPr lang="es-MX"/>
                    </a:p>
                  </a:txBody>
                  <a:tcPr/>
                </a:tc>
              </a:tr>
              <a:tr h="146475">
                <a:tc>
                  <a:txBody>
                    <a:bodyPr/>
                    <a:lstStyle/>
                    <a:p>
                      <a:pPr marL="0" marR="0" lvl="0" indent="0" algn="ctr" rtl="0">
                        <a:lnSpc>
                          <a:spcPct val="107000"/>
                        </a:lnSpc>
                        <a:spcBef>
                          <a:spcPts val="0"/>
                        </a:spcBef>
                        <a:spcAft>
                          <a:spcPts val="0"/>
                        </a:spcAft>
                        <a:buNone/>
                      </a:pPr>
                      <a:r>
                        <a:rPr lang="es-ES" sz="800" u="none" strike="noStrike" cap="none"/>
                        <a:t>Aprendizajes esperados</a:t>
                      </a:r>
                      <a:endParaRPr sz="800" u="none" strike="noStrike" cap="none">
                        <a:latin typeface="Calibri"/>
                        <a:ea typeface="Calibri"/>
                        <a:cs typeface="Calibri"/>
                        <a:sym typeface="Calibri"/>
                      </a:endParaRPr>
                    </a:p>
                  </a:txBody>
                  <a:tcPr marL="49650" marR="49650" marT="0" marB="0"/>
                </a:tc>
                <a:tc>
                  <a:txBody>
                    <a:bodyPr/>
                    <a:lstStyle/>
                    <a:p>
                      <a:pPr marL="0" marR="0" lvl="0" indent="0" algn="ctr" rtl="0">
                        <a:lnSpc>
                          <a:spcPct val="107000"/>
                        </a:lnSpc>
                        <a:spcBef>
                          <a:spcPts val="0"/>
                        </a:spcBef>
                        <a:spcAft>
                          <a:spcPts val="0"/>
                        </a:spcAft>
                        <a:buNone/>
                      </a:pPr>
                      <a:r>
                        <a:rPr lang="es-ES" sz="800" u="none" strike="noStrike" cap="none"/>
                        <a:t>Aspectos a evaluar</a:t>
                      </a:r>
                      <a:endParaRPr sz="800" u="none" strike="noStrike" cap="none">
                        <a:latin typeface="Calibri"/>
                        <a:ea typeface="Calibri"/>
                        <a:cs typeface="Calibri"/>
                        <a:sym typeface="Calibri"/>
                      </a:endParaRPr>
                    </a:p>
                  </a:txBody>
                  <a:tcPr marL="49650" marR="49650" marT="0" marB="0"/>
                </a:tc>
                <a:tc>
                  <a:txBody>
                    <a:bodyPr/>
                    <a:lstStyle/>
                    <a:p>
                      <a:pPr marL="0" marR="0" lvl="0" indent="0" algn="ctr" rtl="0">
                        <a:lnSpc>
                          <a:spcPct val="107000"/>
                        </a:lnSpc>
                        <a:spcBef>
                          <a:spcPts val="0"/>
                        </a:spcBef>
                        <a:spcAft>
                          <a:spcPts val="0"/>
                        </a:spcAft>
                        <a:buNone/>
                      </a:pPr>
                      <a:r>
                        <a:rPr lang="es-ES" sz="800" u="none" strike="noStrike" cap="none"/>
                        <a:t>Instrumentos de evaluación</a:t>
                      </a:r>
                      <a:endParaRPr sz="800" u="none" strike="noStrike" cap="none">
                        <a:latin typeface="Calibri"/>
                        <a:ea typeface="Calibri"/>
                        <a:cs typeface="Calibri"/>
                        <a:sym typeface="Calibri"/>
                      </a:endParaRPr>
                    </a:p>
                  </a:txBody>
                  <a:tcPr marL="49650" marR="49650" marT="0" marB="0"/>
                </a:tc>
              </a:tr>
              <a:tr h="1318325">
                <a:tc>
                  <a:txBody>
                    <a:bodyPr/>
                    <a:lstStyle/>
                    <a:p>
                      <a:pPr marL="0" marR="0" lvl="0" indent="0" algn="l" rtl="0">
                        <a:lnSpc>
                          <a:spcPct val="107000"/>
                        </a:lnSpc>
                        <a:spcBef>
                          <a:spcPts val="0"/>
                        </a:spcBef>
                        <a:spcAft>
                          <a:spcPts val="0"/>
                        </a:spcAft>
                        <a:buNone/>
                      </a:pPr>
                      <a:r>
                        <a:rPr lang="es-ES" sz="800" u="none" strike="noStrike" cap="none"/>
                        <a:t>Asignatura 1: _____________________</a:t>
                      </a:r>
                      <a:endParaRPr sz="800" u="none" strike="noStrike" cap="none">
                        <a:latin typeface="Calibri"/>
                        <a:ea typeface="Calibri"/>
                        <a:cs typeface="Calibri"/>
                        <a:sym typeface="Calibri"/>
                      </a:endParaRPr>
                    </a:p>
                  </a:txBody>
                  <a:tcPr marL="49650" marR="49650" marT="0" marB="0"/>
                </a:tc>
                <a:tc>
                  <a:txBody>
                    <a:bodyPr/>
                    <a:lstStyle/>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sz="800" u="none" strike="noStrike" cap="none">
                        <a:latin typeface="Calibri"/>
                        <a:ea typeface="Calibri"/>
                        <a:cs typeface="Calibri"/>
                        <a:sym typeface="Calibri"/>
                      </a:endParaRPr>
                    </a:p>
                  </a:txBody>
                  <a:tcPr marL="49650" marR="49650" marT="0" marB="0"/>
                </a:tc>
                <a:tc>
                  <a:txBody>
                    <a:bodyPr/>
                    <a:lstStyle/>
                    <a:p>
                      <a:pPr marL="0" marR="0" lvl="0" indent="0" algn="l" rtl="0">
                        <a:lnSpc>
                          <a:spcPct val="107000"/>
                        </a:lnSpc>
                        <a:spcBef>
                          <a:spcPts val="0"/>
                        </a:spcBef>
                        <a:spcAft>
                          <a:spcPts val="0"/>
                        </a:spcAft>
                        <a:buNone/>
                      </a:pPr>
                      <a:r>
                        <a:rPr lang="es-ES" sz="800" u="none" strike="noStrike" cap="none"/>
                        <a:t> </a:t>
                      </a:r>
                      <a:endParaRPr sz="800" u="none" strike="noStrike" cap="none">
                        <a:latin typeface="Calibri"/>
                        <a:ea typeface="Calibri"/>
                        <a:cs typeface="Calibri"/>
                        <a:sym typeface="Calibri"/>
                      </a:endParaRPr>
                    </a:p>
                  </a:txBody>
                  <a:tcPr marL="49650" marR="49650" marT="0" marB="0"/>
                </a:tc>
              </a:tr>
              <a:tr h="1318325">
                <a:tc>
                  <a:txBody>
                    <a:bodyPr/>
                    <a:lstStyle/>
                    <a:p>
                      <a:pPr marL="0" marR="0" lvl="0" indent="0" algn="l" rtl="0">
                        <a:lnSpc>
                          <a:spcPct val="107000"/>
                        </a:lnSpc>
                        <a:spcBef>
                          <a:spcPts val="0"/>
                        </a:spcBef>
                        <a:spcAft>
                          <a:spcPts val="0"/>
                        </a:spcAft>
                        <a:buNone/>
                      </a:pPr>
                      <a:r>
                        <a:rPr lang="es-ES" sz="800" u="none" strike="noStrike" cap="none"/>
                        <a:t>Asignatura 2: _____________________</a:t>
                      </a:r>
                      <a:endParaRPr sz="800" u="none" strike="noStrike" cap="none">
                        <a:latin typeface="Calibri"/>
                        <a:ea typeface="Calibri"/>
                        <a:cs typeface="Calibri"/>
                        <a:sym typeface="Calibri"/>
                      </a:endParaRPr>
                    </a:p>
                  </a:txBody>
                  <a:tcPr marL="49650" marR="49650" marT="0" marB="0"/>
                </a:tc>
                <a:tc>
                  <a:txBody>
                    <a:bodyPr/>
                    <a:lstStyle/>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sz="800" u="none" strike="noStrike" cap="none">
                        <a:latin typeface="Calibri"/>
                        <a:ea typeface="Calibri"/>
                        <a:cs typeface="Calibri"/>
                        <a:sym typeface="Calibri"/>
                      </a:endParaRPr>
                    </a:p>
                  </a:txBody>
                  <a:tcPr marL="49650" marR="49650" marT="0" marB="0"/>
                </a:tc>
                <a:tc>
                  <a:txBody>
                    <a:bodyPr/>
                    <a:lstStyle/>
                    <a:p>
                      <a:pPr marL="0" marR="0" lvl="0" indent="0" algn="l" rtl="0">
                        <a:lnSpc>
                          <a:spcPct val="107000"/>
                        </a:lnSpc>
                        <a:spcBef>
                          <a:spcPts val="0"/>
                        </a:spcBef>
                        <a:spcAft>
                          <a:spcPts val="0"/>
                        </a:spcAft>
                        <a:buNone/>
                      </a:pPr>
                      <a:r>
                        <a:rPr lang="es-ES" sz="800" u="none" strike="noStrike" cap="none"/>
                        <a:t> </a:t>
                      </a:r>
                      <a:endParaRPr sz="800" u="none" strike="noStrike" cap="none">
                        <a:latin typeface="Calibri"/>
                        <a:ea typeface="Calibri"/>
                        <a:cs typeface="Calibri"/>
                        <a:sym typeface="Calibri"/>
                      </a:endParaRPr>
                    </a:p>
                  </a:txBody>
                  <a:tcPr marL="49650" marR="49650" marT="0" marB="0"/>
                </a:tc>
              </a:tr>
              <a:tr h="1318325">
                <a:tc>
                  <a:txBody>
                    <a:bodyPr/>
                    <a:lstStyle/>
                    <a:p>
                      <a:pPr marL="0" marR="0" lvl="0" indent="0" algn="l" rtl="0">
                        <a:lnSpc>
                          <a:spcPct val="107000"/>
                        </a:lnSpc>
                        <a:spcBef>
                          <a:spcPts val="0"/>
                        </a:spcBef>
                        <a:spcAft>
                          <a:spcPts val="0"/>
                        </a:spcAft>
                        <a:buNone/>
                      </a:pPr>
                      <a:r>
                        <a:rPr lang="es-ES" sz="800" u="none" strike="noStrike" cap="none"/>
                        <a:t>Asignatura 3: _____________________</a:t>
                      </a:r>
                      <a:endParaRPr sz="800" u="none" strike="noStrike" cap="none">
                        <a:latin typeface="Calibri"/>
                        <a:ea typeface="Calibri"/>
                        <a:cs typeface="Calibri"/>
                        <a:sym typeface="Calibri"/>
                      </a:endParaRPr>
                    </a:p>
                  </a:txBody>
                  <a:tcPr marL="49650" marR="49650" marT="0" marB="0"/>
                </a:tc>
                <a:tc>
                  <a:txBody>
                    <a:bodyPr/>
                    <a:lstStyle/>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a:p>
                    <a:p>
                      <a:pPr marL="0" marR="0" lvl="0" indent="0" algn="l" rtl="0">
                        <a:lnSpc>
                          <a:spcPct val="107000"/>
                        </a:lnSpc>
                        <a:spcBef>
                          <a:spcPts val="0"/>
                        </a:spcBef>
                        <a:spcAft>
                          <a:spcPts val="0"/>
                        </a:spcAft>
                        <a:buNone/>
                      </a:pPr>
                      <a:r>
                        <a:rPr lang="es-ES" sz="800" u="none" strike="noStrike" cap="none"/>
                        <a:t> </a:t>
                      </a:r>
                      <a:endParaRPr sz="800" u="none" strike="noStrike" cap="none">
                        <a:latin typeface="Calibri"/>
                        <a:ea typeface="Calibri"/>
                        <a:cs typeface="Calibri"/>
                        <a:sym typeface="Calibri"/>
                      </a:endParaRPr>
                    </a:p>
                  </a:txBody>
                  <a:tcPr marL="49650" marR="49650" marT="0" marB="0"/>
                </a:tc>
                <a:tc>
                  <a:txBody>
                    <a:bodyPr/>
                    <a:lstStyle/>
                    <a:p>
                      <a:pPr marL="0" marR="0" lvl="0" indent="0" algn="l" rtl="0">
                        <a:lnSpc>
                          <a:spcPct val="107000"/>
                        </a:lnSpc>
                        <a:spcBef>
                          <a:spcPts val="0"/>
                        </a:spcBef>
                        <a:spcAft>
                          <a:spcPts val="0"/>
                        </a:spcAft>
                        <a:buNone/>
                      </a:pPr>
                      <a:r>
                        <a:rPr lang="es-ES" sz="800" u="none" strike="noStrike" cap="none"/>
                        <a:t> </a:t>
                      </a:r>
                      <a:endParaRPr sz="800" u="none" strike="noStrike" cap="none">
                        <a:latin typeface="Calibri"/>
                        <a:ea typeface="Calibri"/>
                        <a:cs typeface="Calibri"/>
                        <a:sym typeface="Calibri"/>
                      </a:endParaRPr>
                    </a:p>
                  </a:txBody>
                  <a:tcPr marL="49650" marR="49650" marT="0" marB="0"/>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a:t>Cuadro sesión por sesión</a:t>
            </a:r>
            <a:endParaRPr/>
          </a:p>
        </p:txBody>
      </p:sp>
      <p:graphicFrame>
        <p:nvGraphicFramePr>
          <p:cNvPr id="617" name="Google Shape;617;p77"/>
          <p:cNvGraphicFramePr/>
          <p:nvPr/>
        </p:nvGraphicFramePr>
        <p:xfrm>
          <a:off x="2284310" y="1437925"/>
          <a:ext cx="3000000" cy="3000000"/>
        </p:xfrm>
        <a:graphic>
          <a:graphicData uri="http://schemas.openxmlformats.org/drawingml/2006/table">
            <a:tbl>
              <a:tblPr firstRow="1" firstCol="1" bandRow="1">
                <a:noFill/>
                <a:tableStyleId>{B9B2B840-1736-45F2-BDAB-B6EB504A5928}</a:tableStyleId>
              </a:tblPr>
              <a:tblGrid>
                <a:gridCol w="2981500"/>
                <a:gridCol w="1912300"/>
                <a:gridCol w="147900"/>
                <a:gridCol w="2753575"/>
              </a:tblGrid>
              <a:tr h="199575">
                <a:tc gridSpan="4">
                  <a:txBody>
                    <a:bodyPr/>
                    <a:lstStyle/>
                    <a:p>
                      <a:pPr marL="0" marR="0" lvl="0" indent="0" algn="l" rtl="0">
                        <a:lnSpc>
                          <a:spcPct val="150000"/>
                        </a:lnSpc>
                        <a:spcBef>
                          <a:spcPts val="0"/>
                        </a:spcBef>
                        <a:spcAft>
                          <a:spcPts val="0"/>
                        </a:spcAft>
                        <a:buNone/>
                      </a:pPr>
                      <a:r>
                        <a:rPr lang="es-ES" sz="1100" u="none" strike="noStrike" cap="none"/>
                        <a:t>DATOS GENERALES</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r>
              <a:tr h="423525">
                <a:tc>
                  <a:txBody>
                    <a:bodyPr/>
                    <a:lstStyle/>
                    <a:p>
                      <a:pPr marL="0" marR="0" lvl="0" indent="0" algn="l" rtl="0">
                        <a:lnSpc>
                          <a:spcPct val="150000"/>
                        </a:lnSpc>
                        <a:spcBef>
                          <a:spcPts val="0"/>
                        </a:spcBef>
                        <a:spcAft>
                          <a:spcPts val="0"/>
                        </a:spcAft>
                        <a:buNone/>
                      </a:pPr>
                      <a:r>
                        <a:rPr lang="es-ES" sz="1100" u="none" strike="noStrike" cap="none"/>
                        <a:t>Asignatura</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Grado / Semestre</a:t>
                      </a:r>
                      <a:endParaRPr sz="1100" u="none" strike="noStrike" cap="none">
                        <a:latin typeface="Calibri"/>
                        <a:ea typeface="Calibri"/>
                        <a:cs typeface="Calibri"/>
                        <a:sym typeface="Calibri"/>
                      </a:endParaRPr>
                    </a:p>
                  </a:txBody>
                  <a:tcPr marL="68575" marR="68575" marT="0" marB="0"/>
                </a:tc>
                <a:tc gridSpan="2">
                  <a:txBody>
                    <a:bodyPr/>
                    <a:lstStyle/>
                    <a:p>
                      <a:pPr marL="0" marR="0" lvl="0" indent="0" algn="l" rtl="0">
                        <a:lnSpc>
                          <a:spcPct val="150000"/>
                        </a:lnSpc>
                        <a:spcBef>
                          <a:spcPts val="0"/>
                        </a:spcBef>
                        <a:spcAft>
                          <a:spcPts val="0"/>
                        </a:spcAft>
                        <a:buNone/>
                      </a:pPr>
                      <a:r>
                        <a:rPr lang="es-ES" sz="1100" u="none" strike="noStrike" cap="none"/>
                        <a:t>Nombre del profesor</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r>
              <a:tr h="647575">
                <a:tc>
                  <a:txBody>
                    <a:bodyPr/>
                    <a:lstStyle/>
                    <a:p>
                      <a:pPr marL="0" marR="0" lvl="0" indent="0" algn="l" rtl="0">
                        <a:lnSpc>
                          <a:spcPct val="150000"/>
                        </a:lnSpc>
                        <a:spcBef>
                          <a:spcPts val="0"/>
                        </a:spcBef>
                        <a:spcAft>
                          <a:spcPts val="0"/>
                        </a:spcAft>
                        <a:buNone/>
                      </a:pPr>
                      <a:r>
                        <a:rPr lang="es-ES" sz="1100" u="none" strike="noStrike" cap="none"/>
                        <a:t>Unidad / Bloque </a:t>
                      </a:r>
                      <a:endParaRPr sz="1100" u="none" strike="noStrike" cap="none">
                        <a:latin typeface="Calibri"/>
                        <a:ea typeface="Calibri"/>
                        <a:cs typeface="Calibri"/>
                        <a:sym typeface="Calibri"/>
                      </a:endParaRPr>
                    </a:p>
                  </a:txBody>
                  <a:tcPr marL="68575" marR="68575" marT="0" marB="0"/>
                </a:tc>
                <a:tc gridSpan="2">
                  <a:txBody>
                    <a:bodyPr/>
                    <a:lstStyle/>
                    <a:p>
                      <a:pPr marL="0" marR="0" lvl="0" indent="0" algn="l" rtl="0">
                        <a:lnSpc>
                          <a:spcPct val="150000"/>
                        </a:lnSpc>
                        <a:spcBef>
                          <a:spcPts val="0"/>
                        </a:spcBef>
                        <a:spcAft>
                          <a:spcPts val="0"/>
                        </a:spcAft>
                        <a:buNone/>
                      </a:pPr>
                      <a:r>
                        <a:rPr lang="es-ES" sz="1100" u="none" strike="noStrike" cap="none"/>
                        <a:t>Fecha</a:t>
                      </a:r>
                      <a:endParaRPr/>
                    </a:p>
                    <a:p>
                      <a:pPr marL="0" marR="0" lvl="0" indent="0" algn="l" rtl="0">
                        <a:lnSpc>
                          <a:spcPct val="150000"/>
                        </a:lnSpc>
                        <a:spcBef>
                          <a:spcPts val="0"/>
                        </a:spcBef>
                        <a:spcAft>
                          <a:spcPts val="0"/>
                        </a:spcAft>
                        <a:buNone/>
                      </a:pPr>
                      <a:r>
                        <a:rPr lang="es-ES" sz="1100" u="none" strike="noStrike" cap="none"/>
                        <a:t>_____ de _____________ de 20___.</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a:txBody>
                    <a:bodyPr/>
                    <a:lstStyle/>
                    <a:p>
                      <a:pPr marL="0" marR="0" lvl="0" indent="0" algn="l" rtl="0">
                        <a:lnSpc>
                          <a:spcPct val="107000"/>
                        </a:lnSpc>
                        <a:spcBef>
                          <a:spcPts val="0"/>
                        </a:spcBef>
                        <a:spcAft>
                          <a:spcPts val="0"/>
                        </a:spcAft>
                        <a:buNone/>
                      </a:pPr>
                      <a:r>
                        <a:rPr lang="es-ES" sz="1100" u="none" strike="noStrike" cap="none"/>
                        <a:t>Sesión #</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bl>
          </a:graphicData>
        </a:graphic>
      </p:graphicFrame>
      <p:graphicFrame>
        <p:nvGraphicFramePr>
          <p:cNvPr id="618" name="Google Shape;618;p77"/>
          <p:cNvGraphicFramePr/>
          <p:nvPr/>
        </p:nvGraphicFramePr>
        <p:xfrm>
          <a:off x="2284310" y="3064475"/>
          <a:ext cx="3000000" cy="3000000"/>
        </p:xfrm>
        <a:graphic>
          <a:graphicData uri="http://schemas.openxmlformats.org/drawingml/2006/table">
            <a:tbl>
              <a:tblPr firstRow="1" firstCol="1" bandRow="1">
                <a:noFill/>
                <a:tableStyleId>{B9B2B840-1736-45F2-BDAB-B6EB504A5928}</a:tableStyleId>
              </a:tblPr>
              <a:tblGrid>
                <a:gridCol w="1977400"/>
                <a:gridCol w="1343025"/>
                <a:gridCol w="1259850"/>
                <a:gridCol w="1710700"/>
                <a:gridCol w="1504325"/>
              </a:tblGrid>
              <a:tr h="717275">
                <a:tc gridSpan="5">
                  <a:txBody>
                    <a:bodyPr/>
                    <a:lstStyle/>
                    <a:p>
                      <a:pPr marL="0" marR="0" lvl="0" indent="0" algn="l" rtl="0">
                        <a:lnSpc>
                          <a:spcPct val="150000"/>
                        </a:lnSpc>
                        <a:spcBef>
                          <a:spcPts val="0"/>
                        </a:spcBef>
                        <a:spcAft>
                          <a:spcPts val="0"/>
                        </a:spcAft>
                        <a:buNone/>
                      </a:pPr>
                      <a:r>
                        <a:rPr lang="es-ES" sz="1100" u="none" strike="noStrike" cap="none"/>
                        <a:t>Objetivo de la sesión</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1225">
                <a:tc>
                  <a:txBody>
                    <a:bodyPr/>
                    <a:lstStyle/>
                    <a:p>
                      <a:pPr marL="0" marR="0" lvl="0" indent="0" algn="ctr" rtl="0">
                        <a:lnSpc>
                          <a:spcPct val="150000"/>
                        </a:lnSpc>
                        <a:spcBef>
                          <a:spcPts val="0"/>
                        </a:spcBef>
                        <a:spcAft>
                          <a:spcPts val="0"/>
                        </a:spcAft>
                        <a:buNone/>
                      </a:pPr>
                      <a:r>
                        <a:rPr lang="es-ES" sz="1100" u="none" strike="noStrike" cap="none"/>
                        <a:t>Actividades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s-ES" sz="1100" u="none" strike="noStrike" cap="none"/>
                        <a:t>Desarrollo</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s-ES" sz="1100" u="none" strike="noStrike" cap="none"/>
                        <a:t>Materiales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s-ES" sz="1100" u="none" strike="noStrike" cap="none"/>
                        <a:t>Participantes</a:t>
                      </a:r>
                      <a:endParaRPr sz="1100" u="none" strike="noStrike" cap="none">
                        <a:latin typeface="Calibri"/>
                        <a:ea typeface="Calibri"/>
                        <a:cs typeface="Calibri"/>
                        <a:sym typeface="Calibri"/>
                      </a:endParaRPr>
                    </a:p>
                  </a:txBody>
                  <a:tcPr marL="68575" marR="68575" marT="0" marB="0"/>
                </a:tc>
                <a:tc>
                  <a:txBody>
                    <a:bodyPr/>
                    <a:lstStyle/>
                    <a:p>
                      <a:pPr marL="0" marR="0" lvl="0" indent="0" algn="ctr" rtl="0">
                        <a:lnSpc>
                          <a:spcPct val="150000"/>
                        </a:lnSpc>
                        <a:spcBef>
                          <a:spcPts val="0"/>
                        </a:spcBef>
                        <a:spcAft>
                          <a:spcPts val="0"/>
                        </a:spcAft>
                        <a:buNone/>
                      </a:pPr>
                      <a:r>
                        <a:rPr lang="es-ES" sz="1100" u="none" strike="noStrike" cap="none"/>
                        <a:t>Producto/Resultado</a:t>
                      </a:r>
                      <a:endParaRPr sz="1100" u="none" strike="noStrike" cap="none">
                        <a:latin typeface="Calibri"/>
                        <a:ea typeface="Calibri"/>
                        <a:cs typeface="Calibri"/>
                        <a:sym typeface="Calibri"/>
                      </a:endParaRPr>
                    </a:p>
                  </a:txBody>
                  <a:tcPr marL="68575" marR="68575" marT="0" marB="0"/>
                </a:tc>
              </a:tr>
              <a:tr h="2702000">
                <a:tc>
                  <a:txBody>
                    <a:bodyPr/>
                    <a:lstStyle/>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a:p>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50000"/>
                        </a:lnSpc>
                        <a:spcBef>
                          <a:spcPts val="0"/>
                        </a:spcBef>
                        <a:spcAft>
                          <a:spcPts val="0"/>
                        </a:spcAft>
                        <a:buNone/>
                      </a:pPr>
                      <a:r>
                        <a:rPr lang="es-ES" sz="1100" u="none" strike="noStrike" cap="none"/>
                        <a:t> </a:t>
                      </a:r>
                      <a:endParaRPr sz="1100" u="none" strike="noStrike" cap="none">
                        <a:latin typeface="Calibri"/>
                        <a:ea typeface="Calibri"/>
                        <a:cs typeface="Calibri"/>
                        <a:sym typeface="Calibri"/>
                      </a:endParaRPr>
                    </a:p>
                  </a:txBody>
                  <a:tcPr marL="68575" marR="68575" marT="0" marB="0"/>
                </a:tc>
              </a:tr>
            </a:tbl>
          </a:graphicData>
        </a:graphic>
      </p:graphicFrame>
      <p:sp>
        <p:nvSpPr>
          <p:cNvPr id="619" name="Google Shape;619;p77"/>
          <p:cNvSpPr/>
          <p:nvPr/>
        </p:nvSpPr>
        <p:spPr>
          <a:xfrm>
            <a:off x="-963827" y="2211859"/>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a:t>Producto 12 </a:t>
            </a:r>
            <a:br>
              <a:rPr lang="es-ES"/>
            </a:br>
            <a:r>
              <a:rPr lang="es-ES"/>
              <a:t>Cuadro General </a:t>
            </a:r>
            <a:endParaRPr/>
          </a:p>
        </p:txBody>
      </p:sp>
      <p:pic>
        <p:nvPicPr>
          <p:cNvPr id="625" name="Google Shape;625;p78"/>
          <p:cNvPicPr preferRelativeResize="0">
            <a:picLocks noGrp="1"/>
          </p:cNvPicPr>
          <p:nvPr>
            <p:ph type="body" idx="1"/>
          </p:nvPr>
        </p:nvPicPr>
        <p:blipFill rotWithShape="1">
          <a:blip r:embed="rId3">
            <a:alphaModFix/>
          </a:blip>
          <a:srcRect t="7027" r="6120" b="10213"/>
          <a:stretch/>
        </p:blipFill>
        <p:spPr>
          <a:xfrm>
            <a:off x="1075038" y="1905000"/>
            <a:ext cx="9477632" cy="460701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31" name="Google Shape;631;p79"/>
          <p:cNvPicPr preferRelativeResize="0">
            <a:picLocks noGrp="1"/>
          </p:cNvPicPr>
          <p:nvPr>
            <p:ph type="body" idx="1"/>
          </p:nvPr>
        </p:nvPicPr>
        <p:blipFill rotWithShape="1">
          <a:blip r:embed="rId3">
            <a:alphaModFix/>
          </a:blip>
          <a:srcRect l="5383" t="7758" r="13517" b="6339"/>
          <a:stretch/>
        </p:blipFill>
        <p:spPr>
          <a:xfrm>
            <a:off x="1816443" y="425677"/>
            <a:ext cx="9057503" cy="576505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8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37" name="Google Shape;637;p80"/>
          <p:cNvPicPr preferRelativeResize="0">
            <a:picLocks noGrp="1"/>
          </p:cNvPicPr>
          <p:nvPr>
            <p:ph type="body" idx="1"/>
          </p:nvPr>
        </p:nvPicPr>
        <p:blipFill rotWithShape="1">
          <a:blip r:embed="rId3">
            <a:alphaModFix/>
          </a:blip>
          <a:srcRect t="9970" r="3962" b="9086"/>
          <a:stretch/>
        </p:blipFill>
        <p:spPr>
          <a:xfrm>
            <a:off x="1322173" y="234778"/>
            <a:ext cx="9959545" cy="600538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43" name="Google Shape;643;p81"/>
          <p:cNvPicPr preferRelativeResize="0">
            <a:picLocks noGrp="1"/>
          </p:cNvPicPr>
          <p:nvPr>
            <p:ph type="body" idx="1"/>
          </p:nvPr>
        </p:nvPicPr>
        <p:blipFill rotWithShape="1">
          <a:blip r:embed="rId3">
            <a:alphaModFix/>
          </a:blip>
          <a:srcRect t="10902" r="363" b="17800"/>
          <a:stretch/>
        </p:blipFill>
        <p:spPr>
          <a:xfrm>
            <a:off x="790831" y="766120"/>
            <a:ext cx="10330249" cy="55728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p:nvPr/>
        </p:nvSpPr>
        <p:spPr>
          <a:xfrm>
            <a:off x="1577900" y="971650"/>
            <a:ext cx="2404800" cy="59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3600">
                <a:solidFill>
                  <a:srgbClr val="262626"/>
                </a:solidFill>
              </a:rPr>
              <a:t>Índice</a:t>
            </a:r>
            <a:endParaRPr sz="3600" b="1">
              <a:latin typeface="Century Gothic"/>
              <a:ea typeface="Century Gothic"/>
              <a:cs typeface="Century Gothic"/>
              <a:sym typeface="Century Gothic"/>
            </a:endParaRPr>
          </a:p>
        </p:txBody>
      </p:sp>
      <p:sp>
        <p:nvSpPr>
          <p:cNvPr id="223" name="Google Shape;223;p24"/>
          <p:cNvSpPr txBox="1"/>
          <p:nvPr/>
        </p:nvSpPr>
        <p:spPr>
          <a:xfrm>
            <a:off x="10251225" y="6311325"/>
            <a:ext cx="1710900" cy="415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1800" b="1">
                <a:solidFill>
                  <a:srgbClr val="0000FF"/>
                </a:solidFill>
                <a:latin typeface="Century Gothic"/>
                <a:ea typeface="Century Gothic"/>
                <a:cs typeface="Century Gothic"/>
                <a:sym typeface="Century Gothic"/>
              </a:rPr>
              <a:t>5ii</a:t>
            </a:r>
            <a:endParaRPr sz="1800" b="1">
              <a:solidFill>
                <a:srgbClr val="0000FF"/>
              </a:solidFill>
              <a:latin typeface="Century Gothic"/>
              <a:ea typeface="Century Gothic"/>
              <a:cs typeface="Century Gothic"/>
              <a:sym typeface="Century Gothic"/>
            </a:endParaRPr>
          </a:p>
        </p:txBody>
      </p:sp>
      <p:pic>
        <p:nvPicPr>
          <p:cNvPr id="224" name="Google Shape;224;p24"/>
          <p:cNvPicPr preferRelativeResize="0"/>
          <p:nvPr/>
        </p:nvPicPr>
        <p:blipFill rotWithShape="1">
          <a:blip r:embed="rId3">
            <a:alphaModFix/>
          </a:blip>
          <a:srcRect/>
          <a:stretch/>
        </p:blipFill>
        <p:spPr>
          <a:xfrm>
            <a:off x="8340236" y="195925"/>
            <a:ext cx="3233714" cy="952900"/>
          </a:xfrm>
          <a:prstGeom prst="rect">
            <a:avLst/>
          </a:prstGeom>
          <a:noFill/>
          <a:ln>
            <a:noFill/>
          </a:ln>
        </p:spPr>
      </p:pic>
      <p:pic>
        <p:nvPicPr>
          <p:cNvPr id="225" name="Google Shape;225;p24"/>
          <p:cNvPicPr preferRelativeResize="0"/>
          <p:nvPr/>
        </p:nvPicPr>
        <p:blipFill rotWithShape="1">
          <a:blip r:embed="rId4">
            <a:alphaModFix/>
          </a:blip>
          <a:srcRect/>
          <a:stretch/>
        </p:blipFill>
        <p:spPr>
          <a:xfrm>
            <a:off x="1651700" y="162675"/>
            <a:ext cx="5422125" cy="986150"/>
          </a:xfrm>
          <a:prstGeom prst="rect">
            <a:avLst/>
          </a:prstGeom>
          <a:noFill/>
          <a:ln>
            <a:noFill/>
          </a:ln>
        </p:spPr>
      </p:pic>
      <p:sp>
        <p:nvSpPr>
          <p:cNvPr id="226" name="Google Shape;226;p24"/>
          <p:cNvSpPr txBox="1"/>
          <p:nvPr/>
        </p:nvSpPr>
        <p:spPr>
          <a:xfrm>
            <a:off x="14089975" y="4095625"/>
            <a:ext cx="8281500" cy="9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graphicFrame>
        <p:nvGraphicFramePr>
          <p:cNvPr id="227" name="Google Shape;227;p24"/>
          <p:cNvGraphicFramePr/>
          <p:nvPr/>
        </p:nvGraphicFramePr>
        <p:xfrm>
          <a:off x="952500" y="1563850"/>
          <a:ext cx="10287000" cy="1981050"/>
        </p:xfrm>
        <a:graphic>
          <a:graphicData uri="http://schemas.openxmlformats.org/drawingml/2006/table">
            <a:tbl>
              <a:tblPr>
                <a:noFill/>
              </a:tblPr>
              <a:tblGrid>
                <a:gridCol w="929250"/>
                <a:gridCol w="8717950"/>
                <a:gridCol w="639800"/>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11. Evaluación. Formatos. Prerrequisitos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12. Evaluación. Formatos. Grupo Heterogéneo</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13. Lista de pasos para realizar una infografía digital.</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s-ES"/>
                        <a:t>14. Modelo a escala y folleto bilingüe</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381000">
                <a:tc>
                  <a:txBody>
                    <a:bodyPr/>
                    <a:lstStyle/>
                    <a:p>
                      <a:pPr marL="0" lvl="0" indent="0" algn="l" rtl="0">
                        <a:spcBef>
                          <a:spcPts val="0"/>
                        </a:spcBef>
                        <a:spcAft>
                          <a:spcPts val="0"/>
                        </a:spcAft>
                        <a:buNone/>
                      </a:pP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s-ES">
                          <a:solidFill>
                            <a:schemeClr val="dk1"/>
                          </a:solidFill>
                        </a:rPr>
                        <a:t>15. Reflexiones personales</a:t>
                      </a:r>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b="1"/>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18508378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49" name="Google Shape;649;p82"/>
          <p:cNvPicPr preferRelativeResize="0">
            <a:picLocks noGrp="1"/>
          </p:cNvPicPr>
          <p:nvPr>
            <p:ph type="body" idx="1"/>
          </p:nvPr>
        </p:nvPicPr>
        <p:blipFill rotWithShape="1">
          <a:blip r:embed="rId3">
            <a:alphaModFix/>
          </a:blip>
          <a:srcRect t="8817" r="2179" b="13239"/>
          <a:stretch/>
        </p:blipFill>
        <p:spPr>
          <a:xfrm>
            <a:off x="1755131" y="852616"/>
            <a:ext cx="9427733" cy="51651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3"/>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55" name="Google Shape;655;p83"/>
          <p:cNvPicPr preferRelativeResize="0">
            <a:picLocks noGrp="1"/>
          </p:cNvPicPr>
          <p:nvPr>
            <p:ph type="body" idx="1"/>
          </p:nvPr>
        </p:nvPicPr>
        <p:blipFill rotWithShape="1">
          <a:blip r:embed="rId3">
            <a:alphaModFix/>
          </a:blip>
          <a:srcRect t="9879" r="8259" b="11509"/>
          <a:stretch/>
        </p:blipFill>
        <p:spPr>
          <a:xfrm>
            <a:off x="1272747" y="624110"/>
            <a:ext cx="9675340" cy="591261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61" name="Google Shape;661;p84"/>
          <p:cNvPicPr preferRelativeResize="0">
            <a:picLocks noGrp="1"/>
          </p:cNvPicPr>
          <p:nvPr>
            <p:ph type="body" idx="1"/>
          </p:nvPr>
        </p:nvPicPr>
        <p:blipFill rotWithShape="1">
          <a:blip r:embed="rId3">
            <a:alphaModFix/>
          </a:blip>
          <a:srcRect t="10577" r="6363" b="24646"/>
          <a:stretch/>
        </p:blipFill>
        <p:spPr>
          <a:xfrm>
            <a:off x="1371600" y="1223319"/>
            <a:ext cx="9798908" cy="5053913"/>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8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667" name="Google Shape;667;p85"/>
          <p:cNvPicPr preferRelativeResize="0">
            <a:picLocks noGrp="1"/>
          </p:cNvPicPr>
          <p:nvPr>
            <p:ph type="body" idx="1"/>
          </p:nvPr>
        </p:nvPicPr>
        <p:blipFill rotWithShape="1">
          <a:blip r:embed="rId3">
            <a:alphaModFix/>
          </a:blip>
          <a:srcRect l="-741" t="4233" r="3951" b="11664"/>
          <a:stretch/>
        </p:blipFill>
        <p:spPr>
          <a:xfrm>
            <a:off x="963827" y="624111"/>
            <a:ext cx="9996618" cy="544305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s-ES"/>
              <a:t>Cuadro sesión por sesión</a:t>
            </a:r>
            <a:endParaRPr/>
          </a:p>
        </p:txBody>
      </p:sp>
      <p:pic>
        <p:nvPicPr>
          <p:cNvPr id="673" name="Google Shape;673;p86"/>
          <p:cNvPicPr preferRelativeResize="0">
            <a:picLocks noGrp="1"/>
          </p:cNvPicPr>
          <p:nvPr>
            <p:ph type="body" idx="1"/>
          </p:nvPr>
        </p:nvPicPr>
        <p:blipFill rotWithShape="1">
          <a:blip r:embed="rId3">
            <a:alphaModFix/>
          </a:blip>
          <a:srcRect l="-6757" t="9478" r="900" b="13270"/>
          <a:stretch/>
        </p:blipFill>
        <p:spPr>
          <a:xfrm>
            <a:off x="1050325" y="1878227"/>
            <a:ext cx="10008972" cy="46090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1"/>
          <p:cNvPicPr preferRelativeResize="0"/>
          <p:nvPr/>
        </p:nvPicPr>
        <p:blipFill rotWithShape="1">
          <a:blip r:embed="rId3">
            <a:alphaModFix/>
          </a:blip>
          <a:srcRect/>
          <a:stretch/>
        </p:blipFill>
        <p:spPr>
          <a:xfrm>
            <a:off x="1224461" y="584311"/>
            <a:ext cx="9036496" cy="1643531"/>
          </a:xfrm>
          <a:prstGeom prst="rect">
            <a:avLst/>
          </a:prstGeom>
          <a:noFill/>
          <a:ln>
            <a:noFill/>
          </a:ln>
        </p:spPr>
      </p:pic>
      <p:graphicFrame>
        <p:nvGraphicFramePr>
          <p:cNvPr id="185" name="Google Shape;185;p21"/>
          <p:cNvGraphicFramePr/>
          <p:nvPr/>
        </p:nvGraphicFramePr>
        <p:xfrm>
          <a:off x="1069967" y="3412727"/>
          <a:ext cx="9190975" cy="3062478"/>
        </p:xfrm>
        <a:graphic>
          <a:graphicData uri="http://schemas.openxmlformats.org/drawingml/2006/table">
            <a:tbl>
              <a:tblPr>
                <a:noFill/>
                <a:tableStyleId>{B9B2B840-1736-45F2-BDAB-B6EB504A5928}</a:tableStyleId>
              </a:tblPr>
              <a:tblGrid>
                <a:gridCol w="1311900"/>
                <a:gridCol w="7879075"/>
              </a:tblGrid>
              <a:tr h="0">
                <a:tc gridSpan="2">
                  <a:txBody>
                    <a:bodyPr/>
                    <a:lstStyle/>
                    <a:p>
                      <a:pPr marL="0" marR="0" lvl="0" indent="0" algn="ctr" rtl="0">
                        <a:lnSpc>
                          <a:spcPct val="115000"/>
                        </a:lnSpc>
                        <a:spcBef>
                          <a:spcPts val="0"/>
                        </a:spcBef>
                        <a:spcAft>
                          <a:spcPts val="0"/>
                        </a:spcAft>
                        <a:buNone/>
                      </a:pPr>
                      <a:r>
                        <a:rPr lang="es-ES" sz="1000" u="none" strike="noStrike" cap="none"/>
                        <a:t>La Interdisciplinariedad</a:t>
                      </a:r>
                      <a:endParaRPr sz="1100" u="none" strike="noStrike" cap="none">
                        <a:solidFill>
                          <a:srgbClr val="000000"/>
                        </a:solidFill>
                        <a:latin typeface="Arial"/>
                        <a:ea typeface="Arial"/>
                        <a:cs typeface="Arial"/>
                        <a:sym typeface="Arial"/>
                      </a:endParaRPr>
                    </a:p>
                  </a:txBody>
                  <a:tcPr marL="63500" marR="63500" marT="63500" marB="63500"/>
                </a:tc>
                <a:tc hMerge="1">
                  <a:txBody>
                    <a:bodyPr/>
                    <a:lstStyle/>
                    <a:p>
                      <a:endParaRPr lang="es-MX"/>
                    </a:p>
                  </a:txBody>
                  <a:tcPr/>
                </a:tc>
              </a:tr>
              <a:tr h="711200">
                <a:tc>
                  <a:txBody>
                    <a:bodyPr/>
                    <a:lstStyle/>
                    <a:p>
                      <a:pPr marL="0" marR="0" lvl="0" indent="0" algn="l" rtl="0">
                        <a:lnSpc>
                          <a:spcPct val="115000"/>
                        </a:lnSpc>
                        <a:spcBef>
                          <a:spcPts val="0"/>
                        </a:spcBef>
                        <a:spcAft>
                          <a:spcPts val="0"/>
                        </a:spcAft>
                        <a:buNone/>
                      </a:pPr>
                      <a:r>
                        <a:rPr lang="es-ES" sz="1000" u="none" strike="noStrike" cap="none"/>
                        <a:t>1. ¿Qué es?</a:t>
                      </a:r>
                      <a:endParaRPr sz="1100" u="none" strike="noStrike" cap="none">
                        <a:solidFill>
                          <a:srgbClr val="000000"/>
                        </a:solidFill>
                        <a:latin typeface="Arial"/>
                        <a:ea typeface="Arial"/>
                        <a:cs typeface="Arial"/>
                        <a:sym typeface="Arial"/>
                      </a:endParaRPr>
                    </a:p>
                  </a:txBody>
                  <a:tcPr marL="63500" marR="63500" marT="63500" marB="63500" anchor="ctr"/>
                </a:tc>
                <a:tc>
                  <a:txBody>
                    <a:bodyPr/>
                    <a:lstStyle/>
                    <a:p>
                      <a:pPr marL="0" marR="0" lvl="0" indent="0" algn="l" rtl="0">
                        <a:lnSpc>
                          <a:spcPct val="115000"/>
                        </a:lnSpc>
                        <a:spcBef>
                          <a:spcPts val="0"/>
                        </a:spcBef>
                        <a:spcAft>
                          <a:spcPts val="0"/>
                        </a:spcAft>
                        <a:buNone/>
                      </a:pPr>
                      <a:r>
                        <a:rPr lang="es-ES" sz="1100" u="none" strike="noStrike" cap="none"/>
                        <a:t>La interdisciplinariedad significa simplemente la utilización de dos o más disciplinas, sin especificar la presencia ni ausencia de vínculos entre ellas, ni tampoco el tipo de vínculos establecidos En la enseñanza, a modo de ejemplo, igualmente es posible concebir el establecimiento de relaciones entre historia, geografía y economía como parte integrante de la disciplina escolar de ciencias humanas. — La interdisciplinariedad, en sentido amplio, es por lo general utilizada como una expresión genérica para referirse a todas las formas de vínculos que puedan establecerse entre las disciplinas.</a:t>
                      </a:r>
                      <a:endParaRPr sz="1100" u="none" strike="noStrike" cap="none"/>
                    </a:p>
                    <a:p>
                      <a:pPr marL="0" marR="0" lvl="0" indent="0" algn="l" rtl="0">
                        <a:lnSpc>
                          <a:spcPct val="115000"/>
                        </a:lnSpc>
                        <a:spcBef>
                          <a:spcPts val="0"/>
                        </a:spcBef>
                        <a:spcAft>
                          <a:spcPts val="0"/>
                        </a:spcAft>
                        <a:buNone/>
                      </a:pPr>
                      <a:r>
                        <a:rPr lang="es-E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tr>
              <a:tr h="711200">
                <a:tc>
                  <a:txBody>
                    <a:bodyPr/>
                    <a:lstStyle/>
                    <a:p>
                      <a:pPr marL="0" marR="0" lvl="0" indent="0" algn="l" rtl="0">
                        <a:lnSpc>
                          <a:spcPct val="115000"/>
                        </a:lnSpc>
                        <a:spcBef>
                          <a:spcPts val="0"/>
                        </a:spcBef>
                        <a:spcAft>
                          <a:spcPts val="0"/>
                        </a:spcAft>
                        <a:buNone/>
                      </a:pPr>
                      <a:r>
                        <a:rPr lang="es-ES" sz="1000" u="none" strike="noStrike" cap="none"/>
                        <a:t>2. ¿Qué</a:t>
                      </a:r>
                      <a:endParaRPr sz="1100" u="none" strike="noStrike" cap="none"/>
                    </a:p>
                    <a:p>
                      <a:pPr marL="0" marR="0" lvl="0" indent="0" algn="l" rtl="0">
                        <a:lnSpc>
                          <a:spcPct val="115000"/>
                        </a:lnSpc>
                        <a:spcBef>
                          <a:spcPts val="0"/>
                        </a:spcBef>
                        <a:spcAft>
                          <a:spcPts val="0"/>
                        </a:spcAft>
                        <a:buNone/>
                      </a:pPr>
                      <a:r>
                        <a:rPr lang="es-ES" sz="1000" u="none" strike="noStrike" cap="none"/>
                        <a:t>    características </a:t>
                      </a:r>
                      <a:endParaRPr sz="1100" u="none" strike="noStrike" cap="none"/>
                    </a:p>
                    <a:p>
                      <a:pPr marL="0" marR="0" lvl="0" indent="0" algn="l" rtl="0">
                        <a:lnSpc>
                          <a:spcPct val="115000"/>
                        </a:lnSpc>
                        <a:spcBef>
                          <a:spcPts val="0"/>
                        </a:spcBef>
                        <a:spcAft>
                          <a:spcPts val="0"/>
                        </a:spcAft>
                        <a:buNone/>
                      </a:pPr>
                      <a:r>
                        <a:rPr lang="es-ES" sz="1000" u="none" strike="noStrike" cap="none"/>
                        <a:t>    tiene ?</a:t>
                      </a:r>
                      <a:endParaRPr sz="1100" u="none" strike="noStrike" cap="none">
                        <a:solidFill>
                          <a:srgbClr val="000000"/>
                        </a:solidFill>
                        <a:latin typeface="Arial"/>
                        <a:ea typeface="Arial"/>
                        <a:cs typeface="Arial"/>
                        <a:sym typeface="Arial"/>
                      </a:endParaRPr>
                    </a:p>
                  </a:txBody>
                  <a:tcPr marL="63500" marR="63500" marT="63500" marB="63500" anchor="ctr"/>
                </a:tc>
                <a:tc>
                  <a:txBody>
                    <a:bodyPr/>
                    <a:lstStyle/>
                    <a:p>
                      <a:pPr marL="0" marR="0" lvl="0" indent="0" algn="l" rtl="0">
                        <a:lnSpc>
                          <a:spcPct val="115000"/>
                        </a:lnSpc>
                        <a:spcBef>
                          <a:spcPts val="0"/>
                        </a:spcBef>
                        <a:spcAft>
                          <a:spcPts val="0"/>
                        </a:spcAft>
                        <a:buNone/>
                      </a:pPr>
                      <a:r>
                        <a:rPr lang="es-ES" sz="1100" u="none" strike="noStrike" cap="none"/>
                        <a:t>Una característica es la superación disciplinaria que conduce a una unidad de la ciencia basada en un conjunto de principios, conceptos, métodos y objetivos unificadores que actúan a nivel meta-científico (más allá). incluida la de los docentes,</a:t>
                      </a:r>
                      <a:endParaRPr sz="1100" u="none" strike="noStrike" cap="none"/>
                    </a:p>
                    <a:p>
                      <a:pPr marL="0" marR="0" lvl="0" indent="0" algn="l" rtl="0">
                        <a:lnSpc>
                          <a:spcPct val="115000"/>
                        </a:lnSpc>
                        <a:spcBef>
                          <a:spcPts val="0"/>
                        </a:spcBef>
                        <a:spcAft>
                          <a:spcPts val="0"/>
                        </a:spcAft>
                        <a:buNone/>
                      </a:pPr>
                      <a:r>
                        <a:rPr lang="es-ES" sz="1100" u="none" strike="noStrike" cap="none"/>
                        <a:t>Tiene la característica de considerar otros saberes, distintos de los científicos y disciplinarios (saberes experienciales, conocimientos de sentido común, conocimiento de la alteridad, etc.), que los practicantes incorporan en sus prácticas y que en parte caracterizan las prácticas profesionales </a:t>
                      </a:r>
                      <a:endParaRPr sz="1100" u="none" strike="noStrike" cap="none">
                        <a:solidFill>
                          <a:srgbClr val="000000"/>
                        </a:solidFill>
                        <a:latin typeface="Arial"/>
                        <a:ea typeface="Arial"/>
                        <a:cs typeface="Arial"/>
                        <a:sym typeface="Arial"/>
                      </a:endParaRPr>
                    </a:p>
                  </a:txBody>
                  <a:tcPr marL="63500" marR="63500" marT="63500" marB="63500"/>
                </a:tc>
              </a:tr>
            </a:tbl>
          </a:graphicData>
        </a:graphic>
      </p:graphicFrame>
      <p:sp>
        <p:nvSpPr>
          <p:cNvPr id="186" name="Google Shape;186;p21"/>
          <p:cNvSpPr/>
          <p:nvPr/>
        </p:nvSpPr>
        <p:spPr>
          <a:xfrm>
            <a:off x="884219" y="2243231"/>
            <a:ext cx="9191307" cy="830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B85B9"/>
              </a:buClr>
              <a:buSzPts val="1000"/>
              <a:buFont typeface="Arial"/>
              <a:buNone/>
            </a:pPr>
            <a:r>
              <a:rPr lang="es-ES" sz="1000" b="1" i="0" u="none" strike="noStrike" cap="none">
                <a:solidFill>
                  <a:srgbClr val="0B85B9"/>
                </a:solidFill>
                <a:latin typeface="Arial"/>
                <a:ea typeface="Arial"/>
                <a:cs typeface="Arial"/>
                <a:sym typeface="Arial"/>
              </a:rPr>
              <a:t>CUADRO DE ANÁLISIS DE LA INTERDISCIPLINARIEDAD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B85B9"/>
              </a:buClr>
              <a:buSzPts val="1000"/>
              <a:buFont typeface="Arial"/>
              <a:buNone/>
            </a:pPr>
            <a:r>
              <a:rPr lang="es-ES" sz="1000" b="1" i="0" u="none" strike="noStrike" cap="none">
                <a:solidFill>
                  <a:srgbClr val="0B85B9"/>
                </a:solidFill>
                <a:latin typeface="Arial"/>
                <a:ea typeface="Arial"/>
                <a:cs typeface="Arial"/>
                <a:sym typeface="Arial"/>
              </a:rPr>
              <a:t>y   EL APRENDIZAJE COOPERATIVO</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B85B9"/>
              </a:buClr>
              <a:buSzPts val="1000"/>
              <a:buFont typeface="Arial"/>
              <a:buNone/>
            </a:pPr>
            <a:r>
              <a:rPr lang="es-ES" sz="1000" b="1" i="0" u="none" strike="noStrike" cap="none">
                <a:solidFill>
                  <a:srgbClr val="0B85B9"/>
                </a:solidFill>
                <a:latin typeface="Arial"/>
                <a:ea typeface="Arial"/>
                <a:cs typeface="Arial"/>
                <a:sym typeface="Arial"/>
              </a:rPr>
              <a:t>CONCLUSIONES GENERALES</a:t>
            </a:r>
            <a:endParaRPr sz="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2"/>
          <p:cNvPicPr preferRelativeResize="0"/>
          <p:nvPr/>
        </p:nvPicPr>
        <p:blipFill rotWithShape="1">
          <a:blip r:embed="rId3">
            <a:alphaModFix/>
          </a:blip>
          <a:srcRect/>
          <a:stretch/>
        </p:blipFill>
        <p:spPr>
          <a:xfrm>
            <a:off x="1224461" y="584311"/>
            <a:ext cx="9036496" cy="1643531"/>
          </a:xfrm>
          <a:prstGeom prst="rect">
            <a:avLst/>
          </a:prstGeom>
          <a:noFill/>
          <a:ln>
            <a:noFill/>
          </a:ln>
        </p:spPr>
      </p:pic>
      <p:graphicFrame>
        <p:nvGraphicFramePr>
          <p:cNvPr id="192" name="Google Shape;192;p22"/>
          <p:cNvGraphicFramePr/>
          <p:nvPr/>
        </p:nvGraphicFramePr>
        <p:xfrm>
          <a:off x="1628567" y="2371612"/>
          <a:ext cx="3000000" cy="3000000"/>
        </p:xfrm>
        <a:graphic>
          <a:graphicData uri="http://schemas.openxmlformats.org/drawingml/2006/table">
            <a:tbl>
              <a:tblPr>
                <a:noFill/>
                <a:tableStyleId>{B9B2B840-1736-45F2-BDAB-B6EB504A5928}</a:tableStyleId>
              </a:tblPr>
              <a:tblGrid>
                <a:gridCol w="1153725"/>
                <a:gridCol w="6929075"/>
              </a:tblGrid>
              <a:tr h="625450">
                <a:tc>
                  <a:txBody>
                    <a:bodyPr/>
                    <a:lstStyle/>
                    <a:p>
                      <a:pPr marL="0" marR="0" lvl="0" indent="0" algn="l" rtl="0">
                        <a:lnSpc>
                          <a:spcPct val="115000"/>
                        </a:lnSpc>
                        <a:spcBef>
                          <a:spcPts val="0"/>
                        </a:spcBef>
                        <a:spcAft>
                          <a:spcPts val="0"/>
                        </a:spcAft>
                        <a:buNone/>
                      </a:pPr>
                      <a:r>
                        <a:rPr lang="es-ES" sz="900" u="none" strike="noStrike" cap="none"/>
                        <a:t>3. ¿Por qué es </a:t>
                      </a:r>
                      <a:endParaRPr sz="1000" u="none" strike="noStrike" cap="none"/>
                    </a:p>
                    <a:p>
                      <a:pPr marL="0" marR="0" lvl="0" indent="0" algn="l" rtl="0">
                        <a:lnSpc>
                          <a:spcPct val="115000"/>
                        </a:lnSpc>
                        <a:spcBef>
                          <a:spcPts val="0"/>
                        </a:spcBef>
                        <a:spcAft>
                          <a:spcPts val="0"/>
                        </a:spcAft>
                        <a:buNone/>
                      </a:pPr>
                      <a:r>
                        <a:rPr lang="es-ES" sz="900" u="none" strike="noStrike" cap="none"/>
                        <a:t>    importante en la </a:t>
                      </a:r>
                      <a:endParaRPr sz="1000" u="none" strike="noStrike" cap="none"/>
                    </a:p>
                    <a:p>
                      <a:pPr marL="0" marR="0" lvl="0" indent="0" algn="l" rtl="0">
                        <a:lnSpc>
                          <a:spcPct val="115000"/>
                        </a:lnSpc>
                        <a:spcBef>
                          <a:spcPts val="0"/>
                        </a:spcBef>
                        <a:spcAft>
                          <a:spcPts val="0"/>
                        </a:spcAft>
                        <a:buNone/>
                      </a:pPr>
                      <a:r>
                        <a:rPr lang="es-ES" sz="900" u="none" strike="noStrike" cap="none"/>
                        <a:t>    educación?</a:t>
                      </a:r>
                      <a:endParaRPr sz="1000" u="none" strike="noStrike" cap="none">
                        <a:solidFill>
                          <a:srgbClr val="000000"/>
                        </a:solidFill>
                        <a:latin typeface="Arial"/>
                        <a:ea typeface="Arial"/>
                        <a:cs typeface="Arial"/>
                        <a:sym typeface="Arial"/>
                      </a:endParaRPr>
                    </a:p>
                  </a:txBody>
                  <a:tcPr marL="55850" marR="55850" marT="55850" marB="55850" anchor="ctr"/>
                </a:tc>
                <a:tc>
                  <a:txBody>
                    <a:bodyPr/>
                    <a:lstStyle/>
                    <a:p>
                      <a:pPr marL="0" marR="0" lvl="0" indent="0" algn="l" rtl="0">
                        <a:lnSpc>
                          <a:spcPct val="115000"/>
                        </a:lnSpc>
                        <a:spcBef>
                          <a:spcPts val="0"/>
                        </a:spcBef>
                        <a:spcAft>
                          <a:spcPts val="0"/>
                        </a:spcAft>
                        <a:buNone/>
                      </a:pPr>
                      <a:r>
                        <a:rPr lang="es-ES" sz="900" u="none" strike="noStrike" cap="none"/>
                        <a:t>Porque fomenta el trabajo colaborativo , la toma de decisiones, resolución de problemas, fomenta las relaciones interpersonales  e intrapersonales, los integrantes, se vuelven responsables, solidarios y ávidos de conocimiento</a:t>
                      </a:r>
                      <a:endParaRPr sz="1000" u="none" strike="noStrike" cap="none">
                        <a:solidFill>
                          <a:srgbClr val="000000"/>
                        </a:solidFill>
                        <a:latin typeface="Arial"/>
                        <a:ea typeface="Arial"/>
                        <a:cs typeface="Arial"/>
                        <a:sym typeface="Arial"/>
                      </a:endParaRPr>
                    </a:p>
                  </a:txBody>
                  <a:tcPr marL="55850" marR="55850" marT="55850" marB="55850"/>
                </a:tc>
              </a:tr>
              <a:tr h="882325">
                <a:tc>
                  <a:txBody>
                    <a:bodyPr/>
                    <a:lstStyle/>
                    <a:p>
                      <a:pPr marL="0" marR="0" lvl="0" indent="0" algn="l" rtl="0">
                        <a:lnSpc>
                          <a:spcPct val="115000"/>
                        </a:lnSpc>
                        <a:spcBef>
                          <a:spcPts val="0"/>
                        </a:spcBef>
                        <a:spcAft>
                          <a:spcPts val="0"/>
                        </a:spcAft>
                        <a:buNone/>
                      </a:pPr>
                      <a:r>
                        <a:rPr lang="es-ES" sz="900" u="none" strike="noStrike" cap="none"/>
                        <a:t>4. ¿Cómo motivar </a:t>
                      </a:r>
                      <a:endParaRPr sz="1000" u="none" strike="noStrike" cap="none"/>
                    </a:p>
                    <a:p>
                      <a:pPr marL="0" marR="0" lvl="0" indent="0" algn="l" rtl="0">
                        <a:lnSpc>
                          <a:spcPct val="115000"/>
                        </a:lnSpc>
                        <a:spcBef>
                          <a:spcPts val="0"/>
                        </a:spcBef>
                        <a:spcAft>
                          <a:spcPts val="0"/>
                        </a:spcAft>
                        <a:buNone/>
                      </a:pPr>
                      <a:r>
                        <a:rPr lang="es-ES" sz="900" u="none" strike="noStrike" cap="none"/>
                        <a:t>    a los alumnos</a:t>
                      </a:r>
                      <a:endParaRPr sz="1000" u="none" strike="noStrike" cap="none"/>
                    </a:p>
                    <a:p>
                      <a:pPr marL="0" marR="0" lvl="0" indent="0" algn="l" rtl="0">
                        <a:lnSpc>
                          <a:spcPct val="115000"/>
                        </a:lnSpc>
                        <a:spcBef>
                          <a:spcPts val="0"/>
                        </a:spcBef>
                        <a:spcAft>
                          <a:spcPts val="0"/>
                        </a:spcAft>
                        <a:buNone/>
                      </a:pPr>
                      <a:r>
                        <a:rPr lang="es-ES" sz="900" u="none" strike="noStrike" cap="none"/>
                        <a:t>    para el trabajo </a:t>
                      </a:r>
                      <a:endParaRPr sz="1000" u="none" strike="noStrike" cap="none"/>
                    </a:p>
                    <a:p>
                      <a:pPr marL="0" marR="0" lvl="0" indent="0" algn="l" rtl="0">
                        <a:lnSpc>
                          <a:spcPct val="115000"/>
                        </a:lnSpc>
                        <a:spcBef>
                          <a:spcPts val="0"/>
                        </a:spcBef>
                        <a:spcAft>
                          <a:spcPts val="0"/>
                        </a:spcAft>
                        <a:buNone/>
                      </a:pPr>
                      <a:r>
                        <a:rPr lang="es-ES" sz="900" u="none" strike="noStrike" cap="none"/>
                        <a:t>interdisciplinario?</a:t>
                      </a:r>
                      <a:endParaRPr sz="1000" u="none" strike="noStrike" cap="none"/>
                    </a:p>
                    <a:p>
                      <a:pPr marL="0" marR="0" lvl="0" indent="0" algn="l" rtl="0">
                        <a:lnSpc>
                          <a:spcPct val="115000"/>
                        </a:lnSpc>
                        <a:spcBef>
                          <a:spcPts val="0"/>
                        </a:spcBef>
                        <a:spcAft>
                          <a:spcPts val="0"/>
                        </a:spcAft>
                        <a:buNone/>
                      </a:pPr>
                      <a:r>
                        <a:rPr lang="es-ES" sz="900" u="none" strike="noStrike" cap="none"/>
                        <a:t> </a:t>
                      </a:r>
                      <a:endParaRPr sz="1000" u="none" strike="noStrike" cap="none">
                        <a:solidFill>
                          <a:srgbClr val="000000"/>
                        </a:solidFill>
                        <a:latin typeface="Arial"/>
                        <a:ea typeface="Arial"/>
                        <a:cs typeface="Arial"/>
                        <a:sym typeface="Arial"/>
                      </a:endParaRPr>
                    </a:p>
                  </a:txBody>
                  <a:tcPr marL="55850" marR="55850" marT="55850" marB="55850" anchor="ctr"/>
                </a:tc>
                <a:tc>
                  <a:txBody>
                    <a:bodyPr/>
                    <a:lstStyle/>
                    <a:p>
                      <a:pPr marL="0" marR="0" lvl="0" indent="0" algn="l" rtl="0">
                        <a:lnSpc>
                          <a:spcPct val="115000"/>
                        </a:lnSpc>
                        <a:spcBef>
                          <a:spcPts val="0"/>
                        </a:spcBef>
                        <a:spcAft>
                          <a:spcPts val="0"/>
                        </a:spcAft>
                        <a:buNone/>
                      </a:pPr>
                      <a:r>
                        <a:rPr lang="es-ES" sz="900" u="none" strike="noStrike" cap="none"/>
                        <a:t>Trabajar con ellos desde el interés por lo que estudian, darle sentido y relacionarlo con temas de la actualidad.</a:t>
                      </a:r>
                      <a:endParaRPr sz="1000" u="none" strike="noStrike" cap="none">
                        <a:solidFill>
                          <a:srgbClr val="000000"/>
                        </a:solidFill>
                        <a:latin typeface="Arial"/>
                        <a:ea typeface="Arial"/>
                        <a:cs typeface="Arial"/>
                        <a:sym typeface="Arial"/>
                      </a:endParaRPr>
                    </a:p>
                  </a:txBody>
                  <a:tcPr marL="55850" marR="55850" marT="55850" marB="55850"/>
                </a:tc>
              </a:tr>
              <a:tr h="1498850">
                <a:tc>
                  <a:txBody>
                    <a:bodyPr/>
                    <a:lstStyle/>
                    <a:p>
                      <a:pPr marL="0" marR="0" lvl="0" indent="0" algn="l" rtl="0">
                        <a:lnSpc>
                          <a:spcPct val="115000"/>
                        </a:lnSpc>
                        <a:spcBef>
                          <a:spcPts val="0"/>
                        </a:spcBef>
                        <a:spcAft>
                          <a:spcPts val="0"/>
                        </a:spcAft>
                        <a:buNone/>
                      </a:pPr>
                      <a:r>
                        <a:rPr lang="es-ES" sz="900" u="none" strike="noStrike" cap="none"/>
                        <a:t>5. ¿Cuáles son los</a:t>
                      </a:r>
                      <a:endParaRPr sz="1000" u="none" strike="noStrike" cap="none"/>
                    </a:p>
                    <a:p>
                      <a:pPr marL="0" marR="0" lvl="0" indent="0" algn="l" rtl="0">
                        <a:lnSpc>
                          <a:spcPct val="115000"/>
                        </a:lnSpc>
                        <a:spcBef>
                          <a:spcPts val="0"/>
                        </a:spcBef>
                        <a:spcAft>
                          <a:spcPts val="0"/>
                        </a:spcAft>
                        <a:buNone/>
                      </a:pPr>
                      <a:r>
                        <a:rPr lang="es-ES" sz="900" u="none" strike="noStrike" cap="none"/>
                        <a:t>    prerrequisitos </a:t>
                      </a:r>
                      <a:endParaRPr sz="1000" u="none" strike="noStrike" cap="none"/>
                    </a:p>
                    <a:p>
                      <a:pPr marL="0" marR="0" lvl="0" indent="0" algn="l" rtl="0">
                        <a:lnSpc>
                          <a:spcPct val="115000"/>
                        </a:lnSpc>
                        <a:spcBef>
                          <a:spcPts val="0"/>
                        </a:spcBef>
                        <a:spcAft>
                          <a:spcPts val="0"/>
                        </a:spcAft>
                        <a:buNone/>
                      </a:pPr>
                      <a:r>
                        <a:rPr lang="es-ES" sz="900" u="none" strike="noStrike" cap="none"/>
                        <a:t>    materiales,</a:t>
                      </a:r>
                      <a:endParaRPr sz="1000" u="none" strike="noStrike" cap="none"/>
                    </a:p>
                    <a:p>
                      <a:pPr marL="0" marR="0" lvl="0" indent="0" algn="l" rtl="0">
                        <a:lnSpc>
                          <a:spcPct val="115000"/>
                        </a:lnSpc>
                        <a:spcBef>
                          <a:spcPts val="0"/>
                        </a:spcBef>
                        <a:spcAft>
                          <a:spcPts val="0"/>
                        </a:spcAft>
                        <a:buNone/>
                      </a:pPr>
                      <a:r>
                        <a:rPr lang="es-ES" sz="900" u="none" strike="noStrike" cap="none"/>
                        <a:t>   organizacionales </a:t>
                      </a:r>
                      <a:endParaRPr sz="1000" u="none" strike="noStrike" cap="none"/>
                    </a:p>
                    <a:p>
                      <a:pPr marL="0" marR="0" lvl="0" indent="0" algn="l" rtl="0">
                        <a:lnSpc>
                          <a:spcPct val="115000"/>
                        </a:lnSpc>
                        <a:spcBef>
                          <a:spcPts val="0"/>
                        </a:spcBef>
                        <a:spcAft>
                          <a:spcPts val="0"/>
                        </a:spcAft>
                        <a:buNone/>
                      </a:pPr>
                      <a:r>
                        <a:rPr lang="es-ES" sz="900" u="none" strike="noStrike" cap="none"/>
                        <a:t>   y personales </a:t>
                      </a:r>
                      <a:endParaRPr sz="1000" u="none" strike="noStrike" cap="none"/>
                    </a:p>
                    <a:p>
                      <a:pPr marL="0" marR="0" lvl="0" indent="0" algn="l" rtl="0">
                        <a:lnSpc>
                          <a:spcPct val="115000"/>
                        </a:lnSpc>
                        <a:spcBef>
                          <a:spcPts val="0"/>
                        </a:spcBef>
                        <a:spcAft>
                          <a:spcPts val="0"/>
                        </a:spcAft>
                        <a:buNone/>
                      </a:pPr>
                      <a:r>
                        <a:rPr lang="es-ES" sz="900" u="none" strike="noStrike" cap="none"/>
                        <a:t>   para la</a:t>
                      </a:r>
                      <a:endParaRPr sz="1000" u="none" strike="noStrike" cap="none"/>
                    </a:p>
                    <a:p>
                      <a:pPr marL="0" marR="0" lvl="0" indent="0" algn="l" rtl="0">
                        <a:lnSpc>
                          <a:spcPct val="115000"/>
                        </a:lnSpc>
                        <a:spcBef>
                          <a:spcPts val="0"/>
                        </a:spcBef>
                        <a:spcAft>
                          <a:spcPts val="0"/>
                        </a:spcAft>
                        <a:buNone/>
                      </a:pPr>
                      <a:r>
                        <a:rPr lang="es-ES" sz="900" u="none" strike="noStrike" cap="none"/>
                        <a:t>   planeación del </a:t>
                      </a:r>
                      <a:endParaRPr sz="1000" u="none" strike="noStrike" cap="none"/>
                    </a:p>
                    <a:p>
                      <a:pPr marL="0" marR="0" lvl="0" indent="0" algn="l" rtl="0">
                        <a:lnSpc>
                          <a:spcPct val="115000"/>
                        </a:lnSpc>
                        <a:spcBef>
                          <a:spcPts val="0"/>
                        </a:spcBef>
                        <a:spcAft>
                          <a:spcPts val="0"/>
                        </a:spcAft>
                        <a:buNone/>
                      </a:pPr>
                      <a:r>
                        <a:rPr lang="es-ES" sz="900" u="none" strike="noStrike" cap="none"/>
                        <a:t>   trabajo           interdisciplinario?</a:t>
                      </a:r>
                      <a:endParaRPr sz="1000" u="none" strike="noStrike" cap="none">
                        <a:solidFill>
                          <a:srgbClr val="000000"/>
                        </a:solidFill>
                        <a:latin typeface="Arial"/>
                        <a:ea typeface="Arial"/>
                        <a:cs typeface="Arial"/>
                        <a:sym typeface="Arial"/>
                      </a:endParaRPr>
                    </a:p>
                  </a:txBody>
                  <a:tcPr marL="55850" marR="55850" marT="55850" marB="55850" anchor="ctr"/>
                </a:tc>
                <a:tc>
                  <a:txBody>
                    <a:bodyPr/>
                    <a:lstStyle/>
                    <a:p>
                      <a:pPr marL="0" marR="0" lvl="0" indent="0" algn="l" rtl="0">
                        <a:lnSpc>
                          <a:spcPct val="115000"/>
                        </a:lnSpc>
                        <a:spcBef>
                          <a:spcPts val="0"/>
                        </a:spcBef>
                        <a:spcAft>
                          <a:spcPts val="0"/>
                        </a:spcAft>
                        <a:buNone/>
                      </a:pPr>
                      <a:r>
                        <a:rPr lang="es-ES" sz="900" u="none" strike="noStrike" cap="none"/>
                        <a:t>Organización de equipos, Diseño del experimento, Personas involucradas, Organizadores gráficos</a:t>
                      </a:r>
                      <a:endParaRPr sz="1000" u="none" strike="noStrike" cap="none">
                        <a:solidFill>
                          <a:srgbClr val="000000"/>
                        </a:solidFill>
                        <a:latin typeface="Arial"/>
                        <a:ea typeface="Arial"/>
                        <a:cs typeface="Arial"/>
                        <a:sym typeface="Arial"/>
                      </a:endParaRPr>
                    </a:p>
                  </a:txBody>
                  <a:tcPr marL="55850" marR="55850" marT="55850" marB="55850"/>
                </a:tc>
              </a:tr>
              <a:tr h="1344725">
                <a:tc>
                  <a:txBody>
                    <a:bodyPr/>
                    <a:lstStyle/>
                    <a:p>
                      <a:pPr marL="0" marR="0" lvl="0" indent="0" algn="l" rtl="0">
                        <a:lnSpc>
                          <a:spcPct val="115000"/>
                        </a:lnSpc>
                        <a:spcBef>
                          <a:spcPts val="0"/>
                        </a:spcBef>
                        <a:spcAft>
                          <a:spcPts val="0"/>
                        </a:spcAft>
                        <a:buNone/>
                      </a:pPr>
                      <a:r>
                        <a:rPr lang="es-ES" sz="900" u="none" strike="noStrike" cap="none"/>
                        <a:t>6. ¿Qué papel </a:t>
                      </a:r>
                      <a:endParaRPr sz="1000" u="none" strike="noStrike" cap="none"/>
                    </a:p>
                    <a:p>
                      <a:pPr marL="0" marR="0" lvl="0" indent="0" algn="l" rtl="0">
                        <a:lnSpc>
                          <a:spcPct val="115000"/>
                        </a:lnSpc>
                        <a:spcBef>
                          <a:spcPts val="0"/>
                        </a:spcBef>
                        <a:spcAft>
                          <a:spcPts val="0"/>
                        </a:spcAft>
                        <a:buNone/>
                      </a:pPr>
                      <a:r>
                        <a:rPr lang="es-ES" sz="900" u="none" strike="noStrike" cap="none"/>
                        <a:t>     juega la </a:t>
                      </a:r>
                      <a:endParaRPr sz="1000" u="none" strike="noStrike" cap="none"/>
                    </a:p>
                    <a:p>
                      <a:pPr marL="0" marR="0" lvl="0" indent="0" algn="l" rtl="0">
                        <a:lnSpc>
                          <a:spcPct val="115000"/>
                        </a:lnSpc>
                        <a:spcBef>
                          <a:spcPts val="0"/>
                        </a:spcBef>
                        <a:spcAft>
                          <a:spcPts val="0"/>
                        </a:spcAft>
                        <a:buNone/>
                      </a:pPr>
                      <a:r>
                        <a:rPr lang="es-ES" sz="900" u="none" strike="noStrike" cap="none"/>
                        <a:t>     planeación en</a:t>
                      </a:r>
                      <a:endParaRPr sz="1000" u="none" strike="noStrike" cap="none"/>
                    </a:p>
                    <a:p>
                      <a:pPr marL="0" marR="0" lvl="0" indent="0" algn="l" rtl="0">
                        <a:lnSpc>
                          <a:spcPct val="115000"/>
                        </a:lnSpc>
                        <a:spcBef>
                          <a:spcPts val="0"/>
                        </a:spcBef>
                        <a:spcAft>
                          <a:spcPts val="0"/>
                        </a:spcAft>
                        <a:buNone/>
                      </a:pPr>
                      <a:r>
                        <a:rPr lang="es-ES" sz="900" u="none" strike="noStrike" cap="none"/>
                        <a:t>     el trabajo</a:t>
                      </a:r>
                      <a:endParaRPr sz="1000" u="none" strike="noStrike" cap="none"/>
                    </a:p>
                    <a:p>
                      <a:pPr marL="0" marR="0" lvl="0" indent="0" algn="l" rtl="0">
                        <a:lnSpc>
                          <a:spcPct val="115000"/>
                        </a:lnSpc>
                        <a:spcBef>
                          <a:spcPts val="0"/>
                        </a:spcBef>
                        <a:spcAft>
                          <a:spcPts val="0"/>
                        </a:spcAft>
                        <a:buNone/>
                      </a:pPr>
                      <a:r>
                        <a:rPr lang="es-ES" sz="900" u="none" strike="noStrike" cap="none"/>
                        <a:t>     interdisciplinario</a:t>
                      </a:r>
                      <a:endParaRPr sz="1000" u="none" strike="noStrike" cap="none"/>
                    </a:p>
                    <a:p>
                      <a:pPr marL="0" marR="0" lvl="0" indent="0" algn="l" rtl="0">
                        <a:lnSpc>
                          <a:spcPct val="115000"/>
                        </a:lnSpc>
                        <a:spcBef>
                          <a:spcPts val="0"/>
                        </a:spcBef>
                        <a:spcAft>
                          <a:spcPts val="0"/>
                        </a:spcAft>
                        <a:buNone/>
                      </a:pPr>
                      <a:r>
                        <a:rPr lang="es-ES" sz="900" u="none" strike="noStrike" cap="none"/>
                        <a:t>     y qué </a:t>
                      </a:r>
                      <a:endParaRPr sz="1000" u="none" strike="noStrike" cap="none"/>
                    </a:p>
                    <a:p>
                      <a:pPr marL="0" marR="0" lvl="0" indent="0" algn="l" rtl="0">
                        <a:lnSpc>
                          <a:spcPct val="115000"/>
                        </a:lnSpc>
                        <a:spcBef>
                          <a:spcPts val="0"/>
                        </a:spcBef>
                        <a:spcAft>
                          <a:spcPts val="0"/>
                        </a:spcAft>
                        <a:buNone/>
                      </a:pPr>
                      <a:r>
                        <a:rPr lang="es-ES" sz="900" u="none" strike="noStrike" cap="none"/>
                        <a:t>     características</a:t>
                      </a:r>
                      <a:endParaRPr sz="1000" u="none" strike="noStrike" cap="none"/>
                    </a:p>
                    <a:p>
                      <a:pPr marL="0" marR="0" lvl="0" indent="0" algn="l" rtl="0">
                        <a:lnSpc>
                          <a:spcPct val="115000"/>
                        </a:lnSpc>
                        <a:spcBef>
                          <a:spcPts val="0"/>
                        </a:spcBef>
                        <a:spcAft>
                          <a:spcPts val="0"/>
                        </a:spcAft>
                        <a:buNone/>
                      </a:pPr>
                      <a:r>
                        <a:rPr lang="es-ES" sz="900" u="none" strike="noStrike" cap="none"/>
                        <a:t>     debe tener? </a:t>
                      </a:r>
                      <a:endParaRPr sz="1000" u="none" strike="noStrike" cap="none">
                        <a:solidFill>
                          <a:srgbClr val="000000"/>
                        </a:solidFill>
                        <a:latin typeface="Arial"/>
                        <a:ea typeface="Arial"/>
                        <a:cs typeface="Arial"/>
                        <a:sym typeface="Arial"/>
                      </a:endParaRPr>
                    </a:p>
                  </a:txBody>
                  <a:tcPr marL="55850" marR="55850" marT="55850" marB="55850" anchor="ctr"/>
                </a:tc>
                <a:tc>
                  <a:txBody>
                    <a:bodyPr/>
                    <a:lstStyle/>
                    <a:p>
                      <a:pPr marL="0" marR="0" lvl="0" indent="0" algn="l" rtl="0">
                        <a:lnSpc>
                          <a:spcPct val="115000"/>
                        </a:lnSpc>
                        <a:spcBef>
                          <a:spcPts val="0"/>
                        </a:spcBef>
                        <a:spcAft>
                          <a:spcPts val="0"/>
                        </a:spcAft>
                        <a:buNone/>
                      </a:pPr>
                      <a:r>
                        <a:rPr lang="es-ES" sz="900" u="none" strike="noStrike" cap="none"/>
                        <a:t>Juega un papel primordial, ya que la planeación de un proyecto se debe planear en fases en la cuales haya indagación de los temas, desarrollo y conclusión y evaluación.</a:t>
                      </a:r>
                      <a:endParaRPr sz="1000" u="none" strike="noStrike" cap="none">
                        <a:solidFill>
                          <a:srgbClr val="000000"/>
                        </a:solidFill>
                        <a:latin typeface="Arial"/>
                        <a:ea typeface="Arial"/>
                        <a:cs typeface="Arial"/>
                        <a:sym typeface="Arial"/>
                      </a:endParaRPr>
                    </a:p>
                  </a:txBody>
                  <a:tcPr marL="55850" marR="55850" marT="55850" marB="55850"/>
                </a:tc>
              </a:tr>
            </a:tbl>
          </a:graphicData>
        </a:graphic>
      </p:graphicFrame>
    </p:spTree>
  </p:cSld>
  <p:clrMapOvr>
    <a:masterClrMapping/>
  </p:clrMapOvr>
</p:sld>
</file>

<file path=ppt/theme/theme1.xml><?xml version="1.0" encoding="utf-8"?>
<a:theme xmlns:a="http://schemas.openxmlformats.org/drawingml/2006/main" name="Espiral">
  <a:themeElements>
    <a:clrScheme name="Espiral">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6808</Words>
  <Application>Microsoft Office PowerPoint</Application>
  <PresentationFormat>Panorámica</PresentationFormat>
  <Paragraphs>961</Paragraphs>
  <Slides>74</Slides>
  <Notes>74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74</vt:i4>
      </vt:variant>
    </vt:vector>
  </HeadingPairs>
  <TitlesOfParts>
    <vt:vector size="79" baseType="lpstr">
      <vt:lpstr>Arial</vt:lpstr>
      <vt:lpstr>Century Gothic</vt:lpstr>
      <vt:lpstr>Calibri</vt:lpstr>
      <vt:lpstr>Noto Sans Symbols</vt:lpstr>
      <vt:lpstr>Espiral</vt:lpstr>
      <vt:lpstr>“La escala de nuestras raíces”  Si conoces tu pasado, entonces proyectarás mejor tu futuro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ANALISIS MESA DE EXPERTOS General </vt:lpstr>
      <vt:lpstr> Planeación de proyectos Interdisciplinarios</vt:lpstr>
      <vt:lpstr>Documentación del proceso y portafolios de evidencias</vt:lpstr>
      <vt:lpstr>Presentación de PowerPoint</vt:lpstr>
      <vt:lpstr>Presentación de PowerPoint</vt:lpstr>
      <vt:lpstr>Gestión de Proyectos interdisciplinarios</vt:lpstr>
      <vt:lpstr>Presentación de PowerPoint</vt:lpstr>
      <vt:lpstr>Presentación de PowerPoint</vt:lpstr>
      <vt:lpstr> El desarrollo profesional y la formación docente</vt:lpstr>
      <vt:lpstr>Presentación de PowerPoint</vt:lpstr>
      <vt:lpstr>Presentación de PowerPoint</vt:lpstr>
      <vt:lpstr>Proceso de indagación</vt:lpstr>
      <vt:lpstr>Presentación de PowerPoint</vt:lpstr>
      <vt:lpstr>Estructura Inicial de Planeación E.I.P. Resumen (Señalado. Producto7.) </vt:lpstr>
      <vt:lpstr>I. Contexto. Justifica las circunstancias o elementos de la realidad en la que se da el problema o propuesta.      Introducción y/o justificación del proyecto.    </vt:lpstr>
      <vt:lpstr>II. Intención. Sólo una de las propuestas da nombre al proyecto.  </vt:lpstr>
      <vt:lpstr>III. Objetivo general del proyecto. Toma en cuenta a todas las asignaturas  involucradas.  </vt:lpstr>
      <vt:lpstr>IV. Disciplinas involucradas en el  trabajo interdisciplinario. </vt:lpstr>
      <vt:lpstr>Presentación de PowerPoint</vt:lpstr>
      <vt:lpstr>V. Esquema del proceso de construcción del proyecto por disciplinas. </vt:lpstr>
      <vt:lpstr>Presentación de PowerPoint</vt:lpstr>
      <vt:lpstr>Presentación de PowerPoint</vt:lpstr>
      <vt:lpstr>    VI. División del tiempo.                                                                                         VII. Presentación. </vt:lpstr>
      <vt:lpstr>VIII. Evaluación del Proyecto. </vt:lpstr>
      <vt:lpstr>Presentación de PowerPoint</vt:lpstr>
      <vt:lpstr>Presentación de PowerPoint</vt:lpstr>
      <vt:lpstr>II. Intención.  Sólo una de las propuestas da nombre al proyecto. Redactar como pregunta o premisa problematizadora.   </vt:lpstr>
      <vt:lpstr>III. Objetivo general del proyecto. Tomar en cuenta todas las asignaturas  involucradas.   </vt:lpstr>
      <vt:lpstr>IV. Disciplinas involucradas en el  trabajo interdisciplinario.   </vt:lpstr>
      <vt:lpstr>Presentación de PowerPoint</vt:lpstr>
      <vt:lpstr>Presentación de PowerPoint</vt:lpstr>
      <vt:lpstr>Presentación de PowerPoint</vt:lpstr>
      <vt:lpstr>V. Esquema del proceso de construcción del proyecto por disciplinas. </vt:lpstr>
      <vt:lpstr>Presentación de PowerPoint</vt:lpstr>
      <vt:lpstr>Presentación de PowerPoint</vt:lpstr>
      <vt:lpstr>Presentación de PowerPoint</vt:lpstr>
      <vt:lpstr>VI. Tiempos que se dedicarán al proyecto cada semana.    </vt:lpstr>
      <vt:lpstr>VII. Presentación del proyecto (producto).   </vt:lpstr>
      <vt:lpstr>VIII. Evaluación del Proyecto.  </vt:lpstr>
      <vt:lpstr>Tercera fase Producto 9</vt:lpstr>
      <vt:lpstr>Presentación de PowerPoint</vt:lpstr>
      <vt:lpstr>Producto 10 Evaluación Diagnóstica Díaz-Barriga Arceo, Frida. Estrategias docentes para un aprendizaje significativo, McGraw-Hill, México, 2010.  Recuperado de https://des-for.infd.edu.ar/sitio/upload/diazbarrigacap8_EVALUACION.pdf  </vt:lpstr>
      <vt:lpstr>Evaluación Formativa  Recuperado de http://www.educacionespecial.sep.gob.mx/pdf/doctos/2Academicos/h_4_Estrategias_instrume ntos_evaluacion.pdf</vt:lpstr>
      <vt:lpstr>Evaluación Sumativa  Recuperado de http://cursa.ihmc.us/rid=1P14D3F6D-2BY10Y5-2JP8/mapa%20conceptual%20tipos%20de%20evaluacion.cmap</vt:lpstr>
      <vt:lpstr>Producto 11</vt:lpstr>
      <vt:lpstr>Presentación de PowerPoint</vt:lpstr>
      <vt:lpstr>Presentación de PowerPoint</vt:lpstr>
      <vt:lpstr>Presentación de PowerPoint</vt:lpstr>
      <vt:lpstr>Presentación de PowerPoint</vt:lpstr>
      <vt:lpstr>Cuadro sesión por sesión</vt:lpstr>
      <vt:lpstr>Producto 12  Cuadro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sesión por sesión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escala de nuestras raíces”  Si conoces tu pasado, entonces proyectarás mejor tu futuro</dc:title>
  <dc:creator>Bety</dc:creator>
  <cp:lastModifiedBy>Betty Hano</cp:lastModifiedBy>
  <cp:revision>2</cp:revision>
  <dcterms:modified xsi:type="dcterms:W3CDTF">2019-05-20T02:57:32Z</dcterms:modified>
</cp:coreProperties>
</file>