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87" r:id="rId3"/>
  </p:sldMasterIdLst>
  <p:sldIdLst>
    <p:sldId id="256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273" r:id="rId14"/>
    <p:sldId id="285" r:id="rId15"/>
    <p:sldId id="295" r:id="rId16"/>
    <p:sldId id="286" r:id="rId17"/>
    <p:sldId id="296" r:id="rId18"/>
    <p:sldId id="287" r:id="rId19"/>
    <p:sldId id="293" r:id="rId20"/>
    <p:sldId id="292" r:id="rId21"/>
    <p:sldId id="307" r:id="rId22"/>
    <p:sldId id="289" r:id="rId23"/>
    <p:sldId id="290" r:id="rId24"/>
    <p:sldId id="294" r:id="rId25"/>
    <p:sldId id="297" r:id="rId26"/>
    <p:sldId id="29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1E2458-B8E3-4A00-AEA5-AA197A62F58B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E4B8DBE-50B1-4355-A213-EE77CD890DE0}">
      <dgm:prSet phldrT="[Texto]" custT="1"/>
      <dgm:spPr/>
      <dgm:t>
        <a:bodyPr/>
        <a:lstStyle/>
        <a:p>
          <a:r>
            <a:rPr lang="es-MX" sz="1000" dirty="0"/>
            <a:t>PROBLEMA </a:t>
          </a:r>
        </a:p>
        <a:p>
          <a:r>
            <a:rPr lang="es-MX" sz="1000" dirty="0"/>
            <a:t>INVENTAR, DISEÑAR O CREAR ALGO NUEVO.</a:t>
          </a:r>
        </a:p>
        <a:p>
          <a:r>
            <a:rPr lang="es-MX" sz="1000" dirty="0"/>
            <a:t>DISEÑAR UN MURAL QUE PROPONGA UNA CONCEPCIÓN DE IDENTIDAD PREPARATORIANA ----</a:t>
          </a:r>
        </a:p>
      </dgm:t>
    </dgm:pt>
    <dgm:pt modelId="{2F40FD6D-7CAE-469B-8E7B-AC17E8CA3F00}" type="parTrans" cxnId="{6C07D445-041E-43F2-8A0A-D3BC59DFAB6D}">
      <dgm:prSet/>
      <dgm:spPr/>
      <dgm:t>
        <a:bodyPr/>
        <a:lstStyle/>
        <a:p>
          <a:endParaRPr lang="es-MX"/>
        </a:p>
      </dgm:t>
    </dgm:pt>
    <dgm:pt modelId="{98076619-37CC-489B-B24F-29742723731A}" type="sibTrans" cxnId="{6C07D445-041E-43F2-8A0A-D3BC59DFAB6D}">
      <dgm:prSet/>
      <dgm:spPr/>
      <dgm:t>
        <a:bodyPr/>
        <a:lstStyle/>
        <a:p>
          <a:endParaRPr lang="es-MX"/>
        </a:p>
      </dgm:t>
    </dgm:pt>
    <dgm:pt modelId="{E5AB8F33-22E6-4657-BB03-9DD9AD6B4BD6}">
      <dgm:prSet phldrT="[Texto]" custT="1"/>
      <dgm:spPr/>
      <dgm:t>
        <a:bodyPr/>
        <a:lstStyle/>
        <a:p>
          <a:r>
            <a:rPr lang="es-MX" sz="1000" dirty="0"/>
            <a:t>ORIENTACIÓN IV </a:t>
          </a:r>
        </a:p>
        <a:p>
          <a:r>
            <a:rPr lang="es-MX" sz="1000" dirty="0">
              <a:solidFill>
                <a:schemeClr val="accent3">
                  <a:lumMod val="75000"/>
                </a:schemeClr>
              </a:solidFill>
            </a:rPr>
            <a:t>1. ORÍGEN DE LA ENP Y UNAM</a:t>
          </a:r>
          <a:r>
            <a:rPr lang="es-MX" sz="1000" dirty="0"/>
            <a:t>,</a:t>
          </a:r>
        </a:p>
        <a:p>
          <a:r>
            <a:rPr lang="es-MX" sz="1000" dirty="0"/>
            <a:t>2. ESCUDOS Y EMBLEMAS INSTITUCIONALES,</a:t>
          </a:r>
        </a:p>
        <a:p>
          <a:r>
            <a:rPr lang="es-MX" sz="1000" dirty="0">
              <a:solidFill>
                <a:schemeClr val="accent6">
                  <a:lumMod val="75000"/>
                </a:schemeClr>
              </a:solidFill>
            </a:rPr>
            <a:t>3. ELEMENTOS QUE FORMAN LA IDENTIDAD PREPARATORIANA.</a:t>
          </a:r>
        </a:p>
      </dgm:t>
    </dgm:pt>
    <dgm:pt modelId="{B90547C8-53A9-4F63-8FAD-750B319E1D91}" type="parTrans" cxnId="{0769BBF0-2EE2-44BA-A5D1-550BE29CC3A9}">
      <dgm:prSet/>
      <dgm:spPr/>
      <dgm:t>
        <a:bodyPr/>
        <a:lstStyle/>
        <a:p>
          <a:endParaRPr lang="es-MX"/>
        </a:p>
      </dgm:t>
    </dgm:pt>
    <dgm:pt modelId="{45E6444E-9B0B-468B-BFCF-7B64F23D2AC3}" type="sibTrans" cxnId="{0769BBF0-2EE2-44BA-A5D1-550BE29CC3A9}">
      <dgm:prSet/>
      <dgm:spPr/>
      <dgm:t>
        <a:bodyPr/>
        <a:lstStyle/>
        <a:p>
          <a:endParaRPr lang="es-MX"/>
        </a:p>
      </dgm:t>
    </dgm:pt>
    <dgm:pt modelId="{D9B5B3EB-FB09-464A-A669-6E9A1D119559}">
      <dgm:prSet phldrT="[Texto]" custT="1"/>
      <dgm:spPr/>
      <dgm:t>
        <a:bodyPr/>
        <a:lstStyle/>
        <a:p>
          <a:r>
            <a:rPr lang="es-MX" sz="1000" dirty="0"/>
            <a:t>INGLÉS IV</a:t>
          </a:r>
        </a:p>
        <a:p>
          <a:r>
            <a:rPr lang="es-MX" sz="1000" dirty="0"/>
            <a:t>COCEPTOS CLAVE: </a:t>
          </a:r>
        </a:p>
        <a:p>
          <a:r>
            <a:rPr lang="es-MX" sz="1000" dirty="0">
              <a:solidFill>
                <a:schemeClr val="accent3">
                  <a:lumMod val="75000"/>
                </a:schemeClr>
              </a:solidFill>
            </a:rPr>
            <a:t>1.NOCIÓN DE TIEMPO CON CARÁCTER PERMANENTE, </a:t>
          </a:r>
        </a:p>
        <a:p>
          <a:r>
            <a:rPr lang="es-MX" sz="1000" dirty="0"/>
            <a:t>2. PRESENTE SIMPLE, 3. ADVERBIOS DE FRECUENCIA, </a:t>
          </a:r>
        </a:p>
        <a:p>
          <a:r>
            <a:rPr lang="es-MX" sz="1000" dirty="0">
              <a:solidFill>
                <a:schemeClr val="accent6">
                  <a:lumMod val="75000"/>
                </a:schemeClr>
              </a:solidFill>
            </a:rPr>
            <a:t>4. GUSTOS Y PREFERENCIAS</a:t>
          </a:r>
          <a:r>
            <a:rPr lang="es-MX" sz="1000" dirty="0"/>
            <a:t>.</a:t>
          </a:r>
        </a:p>
      </dgm:t>
    </dgm:pt>
    <dgm:pt modelId="{DFD76EED-00E8-45B1-900F-1ACDCAEF572C}" type="parTrans" cxnId="{80EEE150-8542-410C-A701-E595D8A80923}">
      <dgm:prSet/>
      <dgm:spPr/>
      <dgm:t>
        <a:bodyPr/>
        <a:lstStyle/>
        <a:p>
          <a:endParaRPr lang="es-MX"/>
        </a:p>
      </dgm:t>
    </dgm:pt>
    <dgm:pt modelId="{FCB0B953-5AB9-4D78-B850-006CF685A47B}" type="sibTrans" cxnId="{80EEE150-8542-410C-A701-E595D8A80923}">
      <dgm:prSet/>
      <dgm:spPr/>
      <dgm:t>
        <a:bodyPr/>
        <a:lstStyle/>
        <a:p>
          <a:endParaRPr lang="es-MX"/>
        </a:p>
      </dgm:t>
    </dgm:pt>
    <dgm:pt modelId="{8841DC36-8109-4A4B-A474-C3AA7F235413}">
      <dgm:prSet phldrT="[Texto]"/>
      <dgm:spPr/>
      <dgm:t>
        <a:bodyPr/>
        <a:lstStyle/>
        <a:p>
          <a:r>
            <a:rPr lang="es-MX" dirty="0"/>
            <a:t>Dibujo IV </a:t>
          </a:r>
        </a:p>
        <a:p>
          <a:r>
            <a:rPr lang="es-MX" dirty="0"/>
            <a:t>1. MURALISMO EN MÉXICO, IMÁGENES PICTÓRICAS, COLOR, LUZ, SOMBRA,</a:t>
          </a:r>
        </a:p>
        <a:p>
          <a:r>
            <a:rPr lang="es-MX" dirty="0">
              <a:solidFill>
                <a:schemeClr val="accent3">
                  <a:lumMod val="75000"/>
                </a:schemeClr>
              </a:solidFill>
            </a:rPr>
            <a:t>2. EL DIBUJO EN LA HISTORIA DEL PENSAMIENTO HUMANO,</a:t>
          </a:r>
        </a:p>
        <a:p>
          <a:r>
            <a:rPr lang="es-MX" dirty="0">
              <a:solidFill>
                <a:srgbClr val="0070C0"/>
              </a:solidFill>
            </a:rPr>
            <a:t>3. DIBUJO DE MODELOS, DIBUJAR PARA COMUNICAR Y EXPRESAR LAS IDEAS Y COMUNICACIÓN VISUAL.</a:t>
          </a:r>
        </a:p>
        <a:p>
          <a:endParaRPr lang="es-MX" dirty="0"/>
        </a:p>
        <a:p>
          <a:endParaRPr lang="es-MX" dirty="0"/>
        </a:p>
        <a:p>
          <a:endParaRPr lang="es-MX" dirty="0"/>
        </a:p>
      </dgm:t>
    </dgm:pt>
    <dgm:pt modelId="{3B19478F-375D-494C-BC63-431D9A034166}" type="parTrans" cxnId="{BF071ED5-52A5-4D0E-A020-93B488C67D7B}">
      <dgm:prSet/>
      <dgm:spPr/>
      <dgm:t>
        <a:bodyPr/>
        <a:lstStyle/>
        <a:p>
          <a:endParaRPr lang="es-MX"/>
        </a:p>
      </dgm:t>
    </dgm:pt>
    <dgm:pt modelId="{C3873BBC-79EB-4E20-8A27-AAAC1AEB1702}" type="sibTrans" cxnId="{BF071ED5-52A5-4D0E-A020-93B488C67D7B}">
      <dgm:prSet/>
      <dgm:spPr/>
      <dgm:t>
        <a:bodyPr/>
        <a:lstStyle/>
        <a:p>
          <a:endParaRPr lang="es-MX"/>
        </a:p>
      </dgm:t>
    </dgm:pt>
    <dgm:pt modelId="{A75CA572-65CC-4932-98D5-FD5C29E28A09}" type="pres">
      <dgm:prSet presAssocID="{4E1E2458-B8E3-4A00-AEA5-AA197A62F58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D4FFAC7-452A-48DD-9591-D463C71F165B}" type="pres">
      <dgm:prSet presAssocID="{9E4B8DBE-50B1-4355-A213-EE77CD890DE0}" presName="centerShape" presStyleLbl="node0" presStyleIdx="0" presStyleCnt="1" custScaleX="154784" custScaleY="153236" custLinFactNeighborX="-1564" custLinFactNeighborY="3129"/>
      <dgm:spPr/>
      <dgm:t>
        <a:bodyPr/>
        <a:lstStyle/>
        <a:p>
          <a:endParaRPr lang="es-MX"/>
        </a:p>
      </dgm:t>
    </dgm:pt>
    <dgm:pt modelId="{8E0A09C9-3643-4C9C-B95F-CAFFC2DE42C3}" type="pres">
      <dgm:prSet presAssocID="{B90547C8-53A9-4F63-8FAD-750B319E1D91}" presName="parTrans" presStyleLbl="sibTrans2D1" presStyleIdx="0" presStyleCnt="3" custAng="286998" custScaleX="208307"/>
      <dgm:spPr/>
      <dgm:t>
        <a:bodyPr/>
        <a:lstStyle/>
        <a:p>
          <a:endParaRPr lang="es-MX"/>
        </a:p>
      </dgm:t>
    </dgm:pt>
    <dgm:pt modelId="{C00A832E-670D-4366-9F6B-AC459428FF38}" type="pres">
      <dgm:prSet presAssocID="{B90547C8-53A9-4F63-8FAD-750B319E1D91}" presName="connectorText" presStyleLbl="sibTrans2D1" presStyleIdx="0" presStyleCnt="3"/>
      <dgm:spPr/>
      <dgm:t>
        <a:bodyPr/>
        <a:lstStyle/>
        <a:p>
          <a:endParaRPr lang="es-MX"/>
        </a:p>
      </dgm:t>
    </dgm:pt>
    <dgm:pt modelId="{4D0F82E1-CF12-4147-A36E-A0B46A7CCD77}" type="pres">
      <dgm:prSet presAssocID="{E5AB8F33-22E6-4657-BB03-9DD9AD6B4BD6}" presName="node" presStyleLbl="node1" presStyleIdx="0" presStyleCnt="3" custScaleX="132259" custScaleY="134928" custRadScaleRad="120821" custRadScaleInc="4564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DCAD379-854D-4FD8-A89C-2D7E70CA656F}" type="pres">
      <dgm:prSet presAssocID="{DFD76EED-00E8-45B1-900F-1ACDCAEF572C}" presName="parTrans" presStyleLbl="sibTrans2D1" presStyleIdx="1" presStyleCnt="3" custAng="679686" custScaleX="193611" custLinFactNeighborX="21270" custLinFactNeighborY="62369"/>
      <dgm:spPr/>
      <dgm:t>
        <a:bodyPr/>
        <a:lstStyle/>
        <a:p>
          <a:endParaRPr lang="es-MX"/>
        </a:p>
      </dgm:t>
    </dgm:pt>
    <dgm:pt modelId="{988D9A5D-788C-4A0A-9525-08302F3951ED}" type="pres">
      <dgm:prSet presAssocID="{DFD76EED-00E8-45B1-900F-1ACDCAEF572C}" presName="connectorText" presStyleLbl="sibTrans2D1" presStyleIdx="1" presStyleCnt="3"/>
      <dgm:spPr/>
      <dgm:t>
        <a:bodyPr/>
        <a:lstStyle/>
        <a:p>
          <a:endParaRPr lang="es-MX"/>
        </a:p>
      </dgm:t>
    </dgm:pt>
    <dgm:pt modelId="{D5F7281A-2D14-4F1F-9B4B-943E683BD3D9}" type="pres">
      <dgm:prSet presAssocID="{D9B5B3EB-FB09-464A-A669-6E9A1D119559}" presName="node" presStyleLbl="node1" presStyleIdx="1" presStyleCnt="3" custScaleX="141426" custScaleY="147964" custRadScaleRad="129315" custRadScaleInc="-2203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909FB7B-F2A3-436A-BC78-0DF975638BE0}" type="pres">
      <dgm:prSet presAssocID="{3B19478F-375D-494C-BC63-431D9A034166}" presName="parTrans" presStyleLbl="sibTrans2D1" presStyleIdx="2" presStyleCnt="3" custAng="11343945" custFlipHor="1" custScaleX="253768" custLinFactNeighborX="5751" custLinFactNeighborY="19490"/>
      <dgm:spPr/>
      <dgm:t>
        <a:bodyPr/>
        <a:lstStyle/>
        <a:p>
          <a:endParaRPr lang="es-MX"/>
        </a:p>
      </dgm:t>
    </dgm:pt>
    <dgm:pt modelId="{BC8F237C-8BD7-4397-A707-24738653849D}" type="pres">
      <dgm:prSet presAssocID="{3B19478F-375D-494C-BC63-431D9A034166}" presName="connectorText" presStyleLbl="sibTrans2D1" presStyleIdx="2" presStyleCnt="3"/>
      <dgm:spPr/>
      <dgm:t>
        <a:bodyPr/>
        <a:lstStyle/>
        <a:p>
          <a:endParaRPr lang="es-MX"/>
        </a:p>
      </dgm:t>
    </dgm:pt>
    <dgm:pt modelId="{D8C4219E-A56E-4574-AF59-15BA9390E9FB}" type="pres">
      <dgm:prSet presAssocID="{8841DC36-8109-4A4B-A474-C3AA7F235413}" presName="node" presStyleLbl="node1" presStyleIdx="2" presStyleCnt="3" custScaleX="141610" custScaleY="147697" custRadScaleRad="145147" custRadScaleInc="3241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E0C6C10-7921-4CCD-919F-A647A8137869}" type="presOf" srcId="{DFD76EED-00E8-45B1-900F-1ACDCAEF572C}" destId="{0DCAD379-854D-4FD8-A89C-2D7E70CA656F}" srcOrd="0" destOrd="0" presId="urn:microsoft.com/office/officeart/2005/8/layout/radial5"/>
    <dgm:cxn modelId="{1711B258-58F3-4C8C-8D3A-1C571DB4F985}" type="presOf" srcId="{DFD76EED-00E8-45B1-900F-1ACDCAEF572C}" destId="{988D9A5D-788C-4A0A-9525-08302F3951ED}" srcOrd="1" destOrd="0" presId="urn:microsoft.com/office/officeart/2005/8/layout/radial5"/>
    <dgm:cxn modelId="{98A90CB8-CE34-46CA-B20F-8F336CC6A5E0}" type="presOf" srcId="{4E1E2458-B8E3-4A00-AEA5-AA197A62F58B}" destId="{A75CA572-65CC-4932-98D5-FD5C29E28A09}" srcOrd="0" destOrd="0" presId="urn:microsoft.com/office/officeart/2005/8/layout/radial5"/>
    <dgm:cxn modelId="{299E88EC-CAF4-49DA-BCCA-A592D9558E9A}" type="presOf" srcId="{3B19478F-375D-494C-BC63-431D9A034166}" destId="{BC8F237C-8BD7-4397-A707-24738653849D}" srcOrd="1" destOrd="0" presId="urn:microsoft.com/office/officeart/2005/8/layout/radial5"/>
    <dgm:cxn modelId="{6D51376D-3E95-45A1-A480-642A5B74AEC0}" type="presOf" srcId="{B90547C8-53A9-4F63-8FAD-750B319E1D91}" destId="{C00A832E-670D-4366-9F6B-AC459428FF38}" srcOrd="1" destOrd="0" presId="urn:microsoft.com/office/officeart/2005/8/layout/radial5"/>
    <dgm:cxn modelId="{6C07D445-041E-43F2-8A0A-D3BC59DFAB6D}" srcId="{4E1E2458-B8E3-4A00-AEA5-AA197A62F58B}" destId="{9E4B8DBE-50B1-4355-A213-EE77CD890DE0}" srcOrd="0" destOrd="0" parTransId="{2F40FD6D-7CAE-469B-8E7B-AC17E8CA3F00}" sibTransId="{98076619-37CC-489B-B24F-29742723731A}"/>
    <dgm:cxn modelId="{0769BBF0-2EE2-44BA-A5D1-550BE29CC3A9}" srcId="{9E4B8DBE-50B1-4355-A213-EE77CD890DE0}" destId="{E5AB8F33-22E6-4657-BB03-9DD9AD6B4BD6}" srcOrd="0" destOrd="0" parTransId="{B90547C8-53A9-4F63-8FAD-750B319E1D91}" sibTransId="{45E6444E-9B0B-468B-BFCF-7B64F23D2AC3}"/>
    <dgm:cxn modelId="{CED24F84-53AA-4133-8062-8F81EF54A030}" type="presOf" srcId="{E5AB8F33-22E6-4657-BB03-9DD9AD6B4BD6}" destId="{4D0F82E1-CF12-4147-A36E-A0B46A7CCD77}" srcOrd="0" destOrd="0" presId="urn:microsoft.com/office/officeart/2005/8/layout/radial5"/>
    <dgm:cxn modelId="{5F49CFDD-CA86-4591-9676-91BD93E756BB}" type="presOf" srcId="{B90547C8-53A9-4F63-8FAD-750B319E1D91}" destId="{8E0A09C9-3643-4C9C-B95F-CAFFC2DE42C3}" srcOrd="0" destOrd="0" presId="urn:microsoft.com/office/officeart/2005/8/layout/radial5"/>
    <dgm:cxn modelId="{BF071ED5-52A5-4D0E-A020-93B488C67D7B}" srcId="{9E4B8DBE-50B1-4355-A213-EE77CD890DE0}" destId="{8841DC36-8109-4A4B-A474-C3AA7F235413}" srcOrd="2" destOrd="0" parTransId="{3B19478F-375D-494C-BC63-431D9A034166}" sibTransId="{C3873BBC-79EB-4E20-8A27-AAAC1AEB1702}"/>
    <dgm:cxn modelId="{80EEE150-8542-410C-A701-E595D8A80923}" srcId="{9E4B8DBE-50B1-4355-A213-EE77CD890DE0}" destId="{D9B5B3EB-FB09-464A-A669-6E9A1D119559}" srcOrd="1" destOrd="0" parTransId="{DFD76EED-00E8-45B1-900F-1ACDCAEF572C}" sibTransId="{FCB0B953-5AB9-4D78-B850-006CF685A47B}"/>
    <dgm:cxn modelId="{832CBED2-2C6A-46C1-A316-E2BF9FFACF20}" type="presOf" srcId="{3B19478F-375D-494C-BC63-431D9A034166}" destId="{5909FB7B-F2A3-436A-BC78-0DF975638BE0}" srcOrd="0" destOrd="0" presId="urn:microsoft.com/office/officeart/2005/8/layout/radial5"/>
    <dgm:cxn modelId="{2210D6F0-E779-4809-A28A-1EEE3BF4F374}" type="presOf" srcId="{8841DC36-8109-4A4B-A474-C3AA7F235413}" destId="{D8C4219E-A56E-4574-AF59-15BA9390E9FB}" srcOrd="0" destOrd="0" presId="urn:microsoft.com/office/officeart/2005/8/layout/radial5"/>
    <dgm:cxn modelId="{171F7B55-2F7D-4950-98A7-EF43C5FE23BA}" type="presOf" srcId="{9E4B8DBE-50B1-4355-A213-EE77CD890DE0}" destId="{DD4FFAC7-452A-48DD-9591-D463C71F165B}" srcOrd="0" destOrd="0" presId="urn:microsoft.com/office/officeart/2005/8/layout/radial5"/>
    <dgm:cxn modelId="{FB54FB95-D639-4E15-84A8-2330DEE9F7E6}" type="presOf" srcId="{D9B5B3EB-FB09-464A-A669-6E9A1D119559}" destId="{D5F7281A-2D14-4F1F-9B4B-943E683BD3D9}" srcOrd="0" destOrd="0" presId="urn:microsoft.com/office/officeart/2005/8/layout/radial5"/>
    <dgm:cxn modelId="{EC1BE832-ABCF-4884-A6FE-4684966AAAB8}" type="presParOf" srcId="{A75CA572-65CC-4932-98D5-FD5C29E28A09}" destId="{DD4FFAC7-452A-48DD-9591-D463C71F165B}" srcOrd="0" destOrd="0" presId="urn:microsoft.com/office/officeart/2005/8/layout/radial5"/>
    <dgm:cxn modelId="{A5B5EF7C-A038-466B-A31F-6B1479C002CF}" type="presParOf" srcId="{A75CA572-65CC-4932-98D5-FD5C29E28A09}" destId="{8E0A09C9-3643-4C9C-B95F-CAFFC2DE42C3}" srcOrd="1" destOrd="0" presId="urn:microsoft.com/office/officeart/2005/8/layout/radial5"/>
    <dgm:cxn modelId="{7EB6C0B5-ED6B-4F6E-9860-1EAA4F62A30C}" type="presParOf" srcId="{8E0A09C9-3643-4C9C-B95F-CAFFC2DE42C3}" destId="{C00A832E-670D-4366-9F6B-AC459428FF38}" srcOrd="0" destOrd="0" presId="urn:microsoft.com/office/officeart/2005/8/layout/radial5"/>
    <dgm:cxn modelId="{C16D3E77-577F-4D71-A906-0844E05E5B1C}" type="presParOf" srcId="{A75CA572-65CC-4932-98D5-FD5C29E28A09}" destId="{4D0F82E1-CF12-4147-A36E-A0B46A7CCD77}" srcOrd="2" destOrd="0" presId="urn:microsoft.com/office/officeart/2005/8/layout/radial5"/>
    <dgm:cxn modelId="{77FEDF6D-1658-40BD-9AD8-5125D2CBBAF1}" type="presParOf" srcId="{A75CA572-65CC-4932-98D5-FD5C29E28A09}" destId="{0DCAD379-854D-4FD8-A89C-2D7E70CA656F}" srcOrd="3" destOrd="0" presId="urn:microsoft.com/office/officeart/2005/8/layout/radial5"/>
    <dgm:cxn modelId="{6049599E-5267-4D1B-A915-137F6A2A4092}" type="presParOf" srcId="{0DCAD379-854D-4FD8-A89C-2D7E70CA656F}" destId="{988D9A5D-788C-4A0A-9525-08302F3951ED}" srcOrd="0" destOrd="0" presId="urn:microsoft.com/office/officeart/2005/8/layout/radial5"/>
    <dgm:cxn modelId="{37D3A5F0-1713-4E99-9AAB-C286FD6BD26D}" type="presParOf" srcId="{A75CA572-65CC-4932-98D5-FD5C29E28A09}" destId="{D5F7281A-2D14-4F1F-9B4B-943E683BD3D9}" srcOrd="4" destOrd="0" presId="urn:microsoft.com/office/officeart/2005/8/layout/radial5"/>
    <dgm:cxn modelId="{302C124E-92D6-4785-B78F-DBFF37365A26}" type="presParOf" srcId="{A75CA572-65CC-4932-98D5-FD5C29E28A09}" destId="{5909FB7B-F2A3-436A-BC78-0DF975638BE0}" srcOrd="5" destOrd="0" presId="urn:microsoft.com/office/officeart/2005/8/layout/radial5"/>
    <dgm:cxn modelId="{F669E7FC-CD46-49A0-B1E8-D3709348B795}" type="presParOf" srcId="{5909FB7B-F2A3-436A-BC78-0DF975638BE0}" destId="{BC8F237C-8BD7-4397-A707-24738653849D}" srcOrd="0" destOrd="0" presId="urn:microsoft.com/office/officeart/2005/8/layout/radial5"/>
    <dgm:cxn modelId="{F455AF3E-CAE4-401A-BBED-7EA7AFE76490}" type="presParOf" srcId="{A75CA572-65CC-4932-98D5-FD5C29E28A09}" destId="{D8C4219E-A56E-4574-AF59-15BA9390E9FB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4FFAC7-452A-48DD-9591-D463C71F165B}">
      <dsp:nvSpPr>
        <dsp:cNvPr id="0" name=""/>
        <dsp:cNvSpPr/>
      </dsp:nvSpPr>
      <dsp:spPr>
        <a:xfrm>
          <a:off x="3297860" y="2404702"/>
          <a:ext cx="2560049" cy="2534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/>
            <a:t>PROBLEMA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/>
            <a:t>INVENTAR, DISEÑAR O CREAR ALGO NUEVO.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/>
            <a:t>DISEÑAR UN MURAL QUE PROPONGA UNA CONCEPCIÓN DE IDENTIDAD PREPARATORIANA ----</a:t>
          </a:r>
        </a:p>
      </dsp:txBody>
      <dsp:txXfrm>
        <a:off x="3672770" y="2775863"/>
        <a:ext cx="1810229" cy="1792124"/>
      </dsp:txXfrm>
    </dsp:sp>
    <dsp:sp modelId="{8E0A09C9-3643-4C9C-B95F-CAFFC2DE42C3}">
      <dsp:nvSpPr>
        <dsp:cNvPr id="0" name=""/>
        <dsp:cNvSpPr/>
      </dsp:nvSpPr>
      <dsp:spPr>
        <a:xfrm rot="18222241">
          <a:off x="5062782" y="2226496"/>
          <a:ext cx="449870" cy="3213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900" kern="1200"/>
        </a:p>
      </dsp:txBody>
      <dsp:txXfrm>
        <a:off x="5084236" y="2330863"/>
        <a:ext cx="353469" cy="192802"/>
      </dsp:txXfrm>
    </dsp:sp>
    <dsp:sp modelId="{4D0F82E1-CF12-4147-A36E-A0B46A7CCD77}">
      <dsp:nvSpPr>
        <dsp:cNvPr id="0" name=""/>
        <dsp:cNvSpPr/>
      </dsp:nvSpPr>
      <dsp:spPr>
        <a:xfrm>
          <a:off x="4693335" y="-406346"/>
          <a:ext cx="2734372" cy="27895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/>
            <a:t>ORIENTACIÓN IV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>
              <a:solidFill>
                <a:schemeClr val="accent3">
                  <a:lumMod val="75000"/>
                </a:schemeClr>
              </a:solidFill>
            </a:rPr>
            <a:t>1. ORÍGEN DE LA ENP Y UNAM</a:t>
          </a:r>
          <a:r>
            <a:rPr lang="es-MX" sz="1000" kern="1200" dirty="0"/>
            <a:t>,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/>
            <a:t>2. ESCUDOS Y EMBLEMAS INSTITUCIONALES,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>
              <a:solidFill>
                <a:schemeClr val="accent6">
                  <a:lumMod val="75000"/>
                </a:schemeClr>
              </a:solidFill>
            </a:rPr>
            <a:t>3. ELEMENTOS QUE FORMAN LA IDENTIDAD PREPARATORIANA.</a:t>
          </a:r>
        </a:p>
      </dsp:txBody>
      <dsp:txXfrm>
        <a:off x="5093775" y="2174"/>
        <a:ext cx="1933492" cy="1972511"/>
      </dsp:txXfrm>
    </dsp:sp>
    <dsp:sp modelId="{0DCAD379-854D-4FD8-A89C-2D7E70CA656F}">
      <dsp:nvSpPr>
        <dsp:cNvPr id="0" name=""/>
        <dsp:cNvSpPr/>
      </dsp:nvSpPr>
      <dsp:spPr>
        <a:xfrm rot="1504905">
          <a:off x="5859805" y="4079883"/>
          <a:ext cx="570099" cy="3213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900" kern="1200"/>
        </a:p>
      </dsp:txBody>
      <dsp:txXfrm>
        <a:off x="5864350" y="4123718"/>
        <a:ext cx="473698" cy="192802"/>
      </dsp:txXfrm>
    </dsp:sp>
    <dsp:sp modelId="{D5F7281A-2D14-4F1F-9B4B-943E683BD3D9}">
      <dsp:nvSpPr>
        <dsp:cNvPr id="0" name=""/>
        <dsp:cNvSpPr/>
      </dsp:nvSpPr>
      <dsp:spPr>
        <a:xfrm>
          <a:off x="6321704" y="2927057"/>
          <a:ext cx="2923894" cy="30590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/>
            <a:t>INGLÉS IV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/>
            <a:t>COCEPTOS CLAVE: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>
              <a:solidFill>
                <a:schemeClr val="accent3">
                  <a:lumMod val="75000"/>
                </a:schemeClr>
              </a:solidFill>
            </a:rPr>
            <a:t>1.NOCIÓN DE TIEMPO CON CARÁCTER PERMANENTE,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/>
            <a:t>2. PRESENTE SIMPLE, 3. ADVERBIOS DE FRECUENCIA,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>
              <a:solidFill>
                <a:schemeClr val="accent6">
                  <a:lumMod val="75000"/>
                </a:schemeClr>
              </a:solidFill>
            </a:rPr>
            <a:t>4. GUSTOS Y PREFERENCIAS</a:t>
          </a:r>
          <a:r>
            <a:rPr lang="es-MX" sz="1000" kern="1200" dirty="0"/>
            <a:t>.</a:t>
          </a:r>
        </a:p>
      </dsp:txBody>
      <dsp:txXfrm>
        <a:off x="6749898" y="3375046"/>
        <a:ext cx="2067506" cy="2163085"/>
      </dsp:txXfrm>
    </dsp:sp>
    <dsp:sp modelId="{5909FB7B-F2A3-436A-BC78-0DF975638BE0}">
      <dsp:nvSpPr>
        <dsp:cNvPr id="0" name=""/>
        <dsp:cNvSpPr/>
      </dsp:nvSpPr>
      <dsp:spPr>
        <a:xfrm rot="17566" flipH="1">
          <a:off x="2854749" y="3814386"/>
          <a:ext cx="552711" cy="3213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900" kern="1200"/>
        </a:p>
      </dsp:txBody>
      <dsp:txXfrm rot="10800000">
        <a:off x="2951149" y="3878900"/>
        <a:ext cx="456310" cy="192802"/>
      </dsp:txXfrm>
    </dsp:sp>
    <dsp:sp modelId="{D8C4219E-A56E-4574-AF59-15BA9390E9FB}">
      <dsp:nvSpPr>
        <dsp:cNvPr id="0" name=""/>
        <dsp:cNvSpPr/>
      </dsp:nvSpPr>
      <dsp:spPr>
        <a:xfrm>
          <a:off x="0" y="2658363"/>
          <a:ext cx="2927698" cy="30535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/>
            <a:t>Dibujo IV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/>
            <a:t>1. MURALISMO EN MÉXICO, IMÁGENES PICTÓRICAS, COLOR, LUZ, SOMBRA,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>
              <a:solidFill>
                <a:schemeClr val="accent3">
                  <a:lumMod val="75000"/>
                </a:schemeClr>
              </a:solidFill>
            </a:rPr>
            <a:t>2. EL DIBUJO EN LA HISTORIA DEL PENSAMIENTO HUMANO,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>
              <a:solidFill>
                <a:srgbClr val="0070C0"/>
              </a:solidFill>
            </a:rPr>
            <a:t>3. DIBUJO DE MODELOS, DIBUJAR PARA COMUNICAR Y EXPRESAR LAS IDEAS Y COMUNICACIÓN VISUAL.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900" kern="1200" dirty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900" kern="1200" dirty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900" kern="1200" dirty="0"/>
        </a:p>
      </dsp:txBody>
      <dsp:txXfrm>
        <a:off x="428751" y="3105544"/>
        <a:ext cx="2070196" cy="2159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856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2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747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0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001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6329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104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572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1792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80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847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778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653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01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24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944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92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1650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524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6988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9795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10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94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4993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9149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0856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5728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1782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5864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4364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5717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112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3287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311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7032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0914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DFADFB3-3D44-49A8-AE3B-A87C61607F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D49F8A6-C0EA-4571-893C-F06AF6097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5600" y="764373"/>
            <a:ext cx="8610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CONEXIONES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xmlns="" id="{ED5519EF-AB8F-42E4-A56A-DBF52008C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33" y="1336432"/>
            <a:ext cx="5816600" cy="488225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u="sng" dirty="0"/>
              <a:t>COLEGIO AGUSTÍN DE HIPONA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u="sng" dirty="0"/>
              <a:t>EQUIPO 4. / EVIDENCIAS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u="sng" dirty="0"/>
              <a:t>4º grado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u="sng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u="sng" dirty="0"/>
              <a:t>Profesora Jennifer Toombs </a:t>
            </a:r>
            <a:r>
              <a:rPr lang="en-US" u="sng" dirty="0" err="1"/>
              <a:t>Inglés</a:t>
            </a:r>
            <a:r>
              <a:rPr lang="en-US" u="sng" dirty="0"/>
              <a:t> IV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u="sng" dirty="0"/>
              <a:t>Profesor Jesús Juárez Ramírez </a:t>
            </a:r>
            <a:r>
              <a:rPr lang="en-US" u="sng" dirty="0" err="1"/>
              <a:t>Dibujo</a:t>
            </a:r>
            <a:r>
              <a:rPr lang="en-US" u="sng" dirty="0"/>
              <a:t> IV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u="sng" dirty="0"/>
              <a:t>Profesora Berenice Díaz </a:t>
            </a:r>
            <a:r>
              <a:rPr lang="en-US" u="sng" dirty="0" err="1"/>
              <a:t>Orientación</a:t>
            </a:r>
            <a:r>
              <a:rPr lang="en-US" u="sng" dirty="0"/>
              <a:t> IV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u="sng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u="sng" dirty="0"/>
              <a:t>PROYECTO:“WHO PAINTED IN THE PAST; WHO PAINTS IN THE PRESENT?"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3174FA9-71F5-4552-B27D-BA180B7B9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643" y="2272748"/>
            <a:ext cx="3577913" cy="363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57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BA7FB3C3-8C47-46F3-BFB5-560942B0CFF4}"/>
              </a:ext>
            </a:extLst>
          </p:cNvPr>
          <p:cNvSpPr txBox="1">
            <a:spLocks/>
          </p:cNvSpPr>
          <p:nvPr/>
        </p:nvSpPr>
        <p:spPr>
          <a:xfrm>
            <a:off x="309489" y="238539"/>
            <a:ext cx="11196711" cy="1272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/>
              <a:t>Colegio Agustín de Hipona </a:t>
            </a:r>
            <a:br>
              <a:rPr lang="es-MX" sz="2000"/>
            </a:br>
            <a:r>
              <a:rPr lang="es-MX" sz="2000"/>
              <a:t>Equipo #4</a:t>
            </a:r>
            <a:br>
              <a:rPr lang="es-MX" sz="2000"/>
            </a:br>
            <a:r>
              <a:rPr lang="es-MX" sz="2000"/>
              <a:t>4º. grado</a:t>
            </a:r>
            <a:endParaRPr lang="es-MX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5F7B197-5FE1-4B13-8D0B-C39C6265A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424" y="238539"/>
            <a:ext cx="1420491" cy="1444877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xmlns="" id="{E285CBBE-3DAC-4650-93F4-334866A43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046086"/>
              </p:ext>
            </p:extLst>
          </p:nvPr>
        </p:nvGraphicFramePr>
        <p:xfrm>
          <a:off x="1038087" y="2631990"/>
          <a:ext cx="8128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xmlns="" val="22477671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8.9 TOMA DE DECISIONES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3976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CON BASE A LOS RESULTADOS, LOS ALUMNOS ESTÁN LISTOS PARA PREPARAR SUS EXPOSICIONES.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1952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611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77E89BE-A3E2-4C5D-AB7A-07CE996DD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730" y="1139687"/>
            <a:ext cx="4830417" cy="2746514"/>
          </a:xfrm>
        </p:spPr>
        <p:txBody>
          <a:bodyPr>
            <a:normAutofit/>
          </a:bodyPr>
          <a:lstStyle/>
          <a:p>
            <a:r>
              <a:rPr lang="es-MX" sz="6000" dirty="0"/>
              <a:t>EVIDENCIAS</a:t>
            </a:r>
          </a:p>
        </p:txBody>
      </p:sp>
    </p:spTree>
    <p:extLst>
      <p:ext uri="{BB962C8B-B14F-4D97-AF65-F5344CB8AC3E}">
        <p14:creationId xmlns:p14="http://schemas.microsoft.com/office/powerpoint/2010/main" val="3803990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671705-D9AB-4584-BCF0-25C1D9366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89" y="238539"/>
            <a:ext cx="11196711" cy="1272209"/>
          </a:xfrm>
        </p:spPr>
        <p:txBody>
          <a:bodyPr>
            <a:normAutofit/>
          </a:bodyPr>
          <a:lstStyle/>
          <a:p>
            <a:pPr algn="ctr"/>
            <a:r>
              <a:rPr lang="es-MX" sz="2000" dirty="0"/>
              <a:t>Colegio Agustín de Hipona </a:t>
            </a:r>
            <a:br>
              <a:rPr lang="es-MX" sz="2000" dirty="0"/>
            </a:br>
            <a:r>
              <a:rPr lang="es-MX" sz="2000" dirty="0"/>
              <a:t>Equipo #4</a:t>
            </a:r>
            <a:br>
              <a:rPr lang="es-MX" sz="2000" dirty="0"/>
            </a:br>
            <a:r>
              <a:rPr lang="es-MX" sz="2000" dirty="0"/>
              <a:t>4º. grado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0648308-E057-4AE4-83AD-AB1D167AF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958" y="151571"/>
            <a:ext cx="1424451" cy="14461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234B0824-7A9E-4B43-B0D7-FF8CFB17E5C3}"/>
              </a:ext>
            </a:extLst>
          </p:cNvPr>
          <p:cNvSpPr txBox="1"/>
          <p:nvPr/>
        </p:nvSpPr>
        <p:spPr>
          <a:xfrm>
            <a:off x="309489" y="1378226"/>
            <a:ext cx="3215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Interdisciplinaria de Inicio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20C054E-C5AA-44E0-9180-EF4EBF40F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027" y="1968844"/>
            <a:ext cx="4456670" cy="476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85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671705-D9AB-4584-BCF0-25C1D9366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89" y="238539"/>
            <a:ext cx="11196711" cy="1272209"/>
          </a:xfrm>
        </p:spPr>
        <p:txBody>
          <a:bodyPr>
            <a:normAutofit/>
          </a:bodyPr>
          <a:lstStyle/>
          <a:p>
            <a:pPr algn="ctr"/>
            <a:r>
              <a:rPr lang="es-MX" sz="2000" dirty="0"/>
              <a:t>Colegio Agustín de Hipona </a:t>
            </a:r>
            <a:br>
              <a:rPr lang="es-MX" sz="2000" dirty="0"/>
            </a:br>
            <a:r>
              <a:rPr lang="es-MX" sz="2000" dirty="0"/>
              <a:t>Equipo #4</a:t>
            </a:r>
            <a:br>
              <a:rPr lang="es-MX" sz="2000" dirty="0"/>
            </a:br>
            <a:r>
              <a:rPr lang="es-MX" sz="2000" dirty="0"/>
              <a:t>4º. grado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0648308-E057-4AE4-83AD-AB1D167AF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958" y="151571"/>
            <a:ext cx="1424451" cy="14461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234B0824-7A9E-4B43-B0D7-FF8CFB17E5C3}"/>
              </a:ext>
            </a:extLst>
          </p:cNvPr>
          <p:cNvSpPr txBox="1"/>
          <p:nvPr/>
        </p:nvSpPr>
        <p:spPr>
          <a:xfrm>
            <a:off x="309489" y="1378226"/>
            <a:ext cx="3215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Interdisciplinaria de Inicio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174D06A-E018-4957-BBDC-9C3EFE61B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644" y="1785586"/>
            <a:ext cx="9832711" cy="456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85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671705-D9AB-4584-BCF0-25C1D9366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89" y="238539"/>
            <a:ext cx="11196711" cy="1272209"/>
          </a:xfrm>
        </p:spPr>
        <p:txBody>
          <a:bodyPr>
            <a:normAutofit/>
          </a:bodyPr>
          <a:lstStyle/>
          <a:p>
            <a:pPr algn="ctr"/>
            <a:r>
              <a:rPr lang="es-MX" sz="2000" dirty="0"/>
              <a:t>Colegio Agustín de Hipona </a:t>
            </a:r>
            <a:br>
              <a:rPr lang="es-MX" sz="2000" dirty="0"/>
            </a:br>
            <a:r>
              <a:rPr lang="es-MX" sz="2000" dirty="0"/>
              <a:t>Equipo #4</a:t>
            </a:r>
            <a:br>
              <a:rPr lang="es-MX" sz="2000" dirty="0"/>
            </a:br>
            <a:r>
              <a:rPr lang="es-MX" sz="2000" dirty="0"/>
              <a:t>4º. grado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0648308-E057-4AE4-83AD-AB1D167AF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958" y="151571"/>
            <a:ext cx="1424451" cy="14461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99676386-54A2-4890-AFC1-A93410264724}"/>
              </a:ext>
            </a:extLst>
          </p:cNvPr>
          <p:cNvSpPr txBox="1"/>
          <p:nvPr/>
        </p:nvSpPr>
        <p:spPr>
          <a:xfrm>
            <a:off x="309489" y="1378226"/>
            <a:ext cx="371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Interdisciplinaria de Desarrollo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5615A6F-4777-4F9F-A212-7F90A931C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674" y="1880236"/>
            <a:ext cx="6066340" cy="454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22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671705-D9AB-4584-BCF0-25C1D9366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89" y="238539"/>
            <a:ext cx="11196711" cy="1272209"/>
          </a:xfrm>
        </p:spPr>
        <p:txBody>
          <a:bodyPr>
            <a:normAutofit/>
          </a:bodyPr>
          <a:lstStyle/>
          <a:p>
            <a:pPr algn="ctr"/>
            <a:r>
              <a:rPr lang="es-MX" sz="2000" dirty="0"/>
              <a:t>Colegio Agustín de Hipona </a:t>
            </a:r>
            <a:br>
              <a:rPr lang="es-MX" sz="2000" dirty="0"/>
            </a:br>
            <a:r>
              <a:rPr lang="es-MX" sz="2000" dirty="0"/>
              <a:t>Equipo #4</a:t>
            </a:r>
            <a:br>
              <a:rPr lang="es-MX" sz="2000" dirty="0"/>
            </a:br>
            <a:r>
              <a:rPr lang="es-MX" sz="2000" dirty="0"/>
              <a:t>4º. grado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0648308-E057-4AE4-83AD-AB1D167AF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958" y="151571"/>
            <a:ext cx="1424451" cy="14461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99676386-54A2-4890-AFC1-A93410264724}"/>
              </a:ext>
            </a:extLst>
          </p:cNvPr>
          <p:cNvSpPr txBox="1"/>
          <p:nvPr/>
        </p:nvSpPr>
        <p:spPr>
          <a:xfrm>
            <a:off x="309489" y="1378226"/>
            <a:ext cx="371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Interdisciplinaria de Desarrollo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8C4A6B7-8BC5-4341-AEE7-BDBE7ED60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865" y="1713584"/>
            <a:ext cx="8743318" cy="51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68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671705-D9AB-4584-BCF0-25C1D9366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89" y="238539"/>
            <a:ext cx="11196711" cy="1272209"/>
          </a:xfrm>
        </p:spPr>
        <p:txBody>
          <a:bodyPr>
            <a:normAutofit/>
          </a:bodyPr>
          <a:lstStyle/>
          <a:p>
            <a:pPr algn="ctr"/>
            <a:r>
              <a:rPr lang="es-MX" sz="2000" dirty="0"/>
              <a:t>Colegio Agustín de Hipona </a:t>
            </a:r>
            <a:br>
              <a:rPr lang="es-MX" sz="2000" dirty="0"/>
            </a:br>
            <a:r>
              <a:rPr lang="es-MX" sz="2000" dirty="0"/>
              <a:t>Equipo #4</a:t>
            </a:r>
            <a:br>
              <a:rPr lang="es-MX" sz="2000" dirty="0"/>
            </a:br>
            <a:r>
              <a:rPr lang="es-MX" sz="2000" dirty="0"/>
              <a:t>4º. grado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0648308-E057-4AE4-83AD-AB1D167AF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958" y="151571"/>
            <a:ext cx="1424451" cy="14461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7FC52FA4-0FBF-4D9A-9B0D-DC2B298C3868}"/>
              </a:ext>
            </a:extLst>
          </p:cNvPr>
          <p:cNvSpPr txBox="1"/>
          <p:nvPr/>
        </p:nvSpPr>
        <p:spPr>
          <a:xfrm>
            <a:off x="309489" y="1378226"/>
            <a:ext cx="371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Interdisciplinaria de Desarrollo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F1F9868-8D03-4B41-B5E8-F15D9B556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89" y="1948097"/>
            <a:ext cx="11383617" cy="450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63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" y="269725"/>
            <a:ext cx="7211181" cy="516467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r>
              <a:rPr lang="en-US" dirty="0"/>
              <a:t>COLEGIO AGUSTÍN DE HIPONA.EQUIPO #4. 4TO GRADO</a:t>
            </a:r>
          </a:p>
          <a:p>
            <a:r>
              <a:rPr lang="en-US" sz="4000" dirty="0"/>
              <a:t> DESARROLLO ORIENTACIÓN EDUCATIVA IV</a:t>
            </a:r>
          </a:p>
          <a:p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6285F895-8510-4C88-8266-5CEEE2FDBB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556034"/>
              </p:ext>
            </p:extLst>
          </p:nvPr>
        </p:nvGraphicFramePr>
        <p:xfrm>
          <a:off x="543339" y="1037477"/>
          <a:ext cx="10773494" cy="5791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6602">
                  <a:extLst>
                    <a:ext uri="{9D8B030D-6E8A-4147-A177-3AD203B41FA5}">
                      <a16:colId xmlns:a16="http://schemas.microsoft.com/office/drawing/2014/main" xmlns="" val="3573043144"/>
                    </a:ext>
                  </a:extLst>
                </a:gridCol>
                <a:gridCol w="7826892">
                  <a:extLst>
                    <a:ext uri="{9D8B030D-6E8A-4147-A177-3AD203B41FA5}">
                      <a16:colId xmlns:a16="http://schemas.microsoft.com/office/drawing/2014/main" xmlns="" val="1845910493"/>
                    </a:ext>
                  </a:extLst>
                </a:gridCol>
              </a:tblGrid>
              <a:tr h="292215">
                <a:tc>
                  <a:txBody>
                    <a:bodyPr/>
                    <a:lstStyle/>
                    <a:p>
                      <a:r>
                        <a:rPr lang="en-US" dirty="0"/>
                        <a:t>NOMBRE DE LA 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DESARROLLO DEL SENTIDO DE IDENTIDAD PREPARATORIANA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75222882"/>
                  </a:ext>
                </a:extLst>
              </a:tr>
              <a:tr h="466301">
                <a:tc>
                  <a:txBody>
                    <a:bodyPr/>
                    <a:lstStyle/>
                    <a:p>
                      <a:r>
                        <a:rPr lang="en-US" sz="1100" dirty="0"/>
                        <a:t>OBJETIVO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QUE EL ALUMNO EMPIECE A CREAR UN COMPENDIO DE IDEAS CLAVE SOBRE IDENTIDAD PREPARATORIANA; POR MEDIO DEL TRABAJO COLABORATIVO, LA INVESTIGACIÓN Y LA REFLEXIÓN PERONAL. ESTAS IDEAS SERÁN PIEZAS EN LA CONSTRUCCIÓN DEL MURAL (PRODUCTO FINAL)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7634769"/>
                  </a:ext>
                </a:extLst>
              </a:tr>
              <a:tr h="292215">
                <a:tc>
                  <a:txBody>
                    <a:bodyPr/>
                    <a:lstStyle/>
                    <a:p>
                      <a:r>
                        <a:rPr lang="en-US" sz="1100" dirty="0"/>
                        <a:t>GRADO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CUARTO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638174"/>
                  </a:ext>
                </a:extLst>
              </a:tr>
              <a:tr h="292215">
                <a:tc>
                  <a:txBody>
                    <a:bodyPr/>
                    <a:lstStyle/>
                    <a:p>
                      <a:r>
                        <a:rPr lang="en-US" sz="1100" dirty="0"/>
                        <a:t>FECHA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23 DE OCTUBRE DEL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04280173"/>
                  </a:ext>
                </a:extLst>
              </a:tr>
              <a:tr h="2922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ASIGNATURAS PARTICIPANTES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ORIENTACIÓN EDUCATIVA IV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4529245"/>
                  </a:ext>
                </a:extLst>
              </a:tr>
              <a:tr h="2922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TEMAS QUE SE RETOMAN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IDENTIDAD PREPARATORIANA, COHORTE, GENERACIONES.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54323302"/>
                  </a:ext>
                </a:extLst>
              </a:tr>
              <a:tr h="33573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FUNTES DE APOYO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LIBRO DE TEXTO: ORIENTACIÓN EDUCATIVA IV ED. BREVIA., PÁGINA WEB DEL MUSEO DEL ANTIGUO COLEGIO DE SAN ILDEFONSO,PÁGINA WEB DE LA   ENP, INVESTIGACIONES PROPIAS DE LOS EQUIPOS SOBRE EL TEMA.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0556459"/>
                  </a:ext>
                </a:extLst>
              </a:tr>
              <a:tr h="46630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JUSTIFICACIÓN DE LA 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EL ALUMNO REQUIERE PARA EL DESARROLLO DE SU PRODUCTO FINAL (MURAL) , ADEMÁS DE CONOCIMIENTOS SOBRE DIBUJO Y PINTURA, IDEAS PRECISAS SOBR EL TEMA A DESARROLLAR. ÉSTO AYUDARÁ A QUE LOS EQUIPOS SE CENTREN EN EL PRODUCTO REQUERIDO Y SU TEMÁTICA.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9649996"/>
                  </a:ext>
                </a:extLst>
              </a:tr>
              <a:tr h="46630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DESCRIPCIÓN DE LA 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EL ALUMNO DEBERÁ TRABAJAR CON SU EQUIPO DE TRABAJO, RESPONDIENDO EL CUESTIONARIO CON AYUDA D SUS FUENTES DE INVESTIGACIÓN. (VER FUENTEES DE APOYO). UNA VEZ RESPONDIDAS LAS PREGUNTAS ,LLEVARÁ LAS RESPUESTAS A SU CLAE DE DIBUJO PARA ALLÍ IDEAR UN BOSQUEJO DE SU MURAL.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4830837"/>
                  </a:ext>
                </a:extLst>
              </a:tr>
              <a:tr h="2922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EVIDENCIAS DE APRENDIZAJE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DISCUSIÓN SOBRE EL TEMA EN EQUIPO, TRABAJO ESCRITO.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3090567"/>
                  </a:ext>
                </a:extLst>
              </a:tr>
              <a:tr h="33573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LO UQE SE HARÁ CON LOS RESULTADOS DE LA 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EL RESULTADO DE ESTA ACTIVIDAD SERÁ UN CONJUNTO DE RESPUESTA QUE SE LLEVARÁN COMO EJE TEMÁTICO PARA LA CREACIÓN DE UN BOSQUEJO EN LA CLASE DE DIBUJO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2630221"/>
                  </a:ext>
                </a:extLst>
              </a:tr>
              <a:tr h="59686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ANÁLISIS (LOGROS Y ASPECTOS A MEJORAR)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SE LOGRÓ CENTRAR A LOS ALUMNOS EN LA TEMÁTICA, EVITANDO QUE QUISIERAN PLASMAR CUALQUIER CLASE DE DIBUJO O TEMA. TAMBIÉN SE RESPONDIERON DUDAS SOBRE LOS CONCEPTOS CLAVE. </a:t>
                      </a:r>
                    </a:p>
                    <a:p>
                      <a:pPr lvl="0">
                        <a:buNone/>
                      </a:pPr>
                      <a:r>
                        <a:rPr lang="en-US" sz="1100" dirty="0"/>
                        <a:t>COMO RETO A MEJORAR, SE DEBE CUIDAR MÁS A LOS EQUIPOS ,PUES EN OCASIONES SE DESORDENABAN  O SE OBSERVABAN SÓLO ALGUNOS TRABAJANDO Y OTROS NO.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5898062"/>
                  </a:ext>
                </a:extLst>
              </a:tr>
              <a:tr h="2922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TOMA DE DECISIONES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CADA EQUIPO ELIGIÓ LAS MANIFESTACIONES O IDEAS MÁS CONVENIENTS. LA PROFESORA FUE SÓLO UNA GUÍA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07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2371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671705-D9AB-4584-BCF0-25C1D9366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89" y="238539"/>
            <a:ext cx="11196711" cy="1272209"/>
          </a:xfrm>
        </p:spPr>
        <p:txBody>
          <a:bodyPr>
            <a:normAutofit/>
          </a:bodyPr>
          <a:lstStyle/>
          <a:p>
            <a:pPr algn="ctr"/>
            <a:r>
              <a:rPr lang="es-MX" sz="2000" dirty="0"/>
              <a:t>Colegio Agustín de Hipona </a:t>
            </a:r>
            <a:br>
              <a:rPr lang="es-MX" sz="2000" dirty="0"/>
            </a:br>
            <a:r>
              <a:rPr lang="es-MX" sz="2000" dirty="0"/>
              <a:t>Equipo #4</a:t>
            </a:r>
            <a:br>
              <a:rPr lang="es-MX" sz="2000" dirty="0"/>
            </a:br>
            <a:r>
              <a:rPr lang="es-MX" sz="2000" dirty="0"/>
              <a:t>4º. grado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0648308-E057-4AE4-83AD-AB1D167AF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958" y="151571"/>
            <a:ext cx="1424451" cy="14461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A5FA9D5-6291-4490-9683-76B383533073}"/>
              </a:ext>
            </a:extLst>
          </p:cNvPr>
          <p:cNvSpPr txBox="1"/>
          <p:nvPr/>
        </p:nvSpPr>
        <p:spPr>
          <a:xfrm>
            <a:off x="309489" y="1378226"/>
            <a:ext cx="3719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Orientación Educativa IV (Desarrollo)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84C4867-B791-4597-A9C6-D5AC49E78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341" y="2024557"/>
            <a:ext cx="6668031" cy="423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5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" y="269725"/>
            <a:ext cx="7211181" cy="220605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r>
              <a:rPr lang="en-US" dirty="0"/>
              <a:t>COLEGIO AGUSTÍN DE HIPONA.EQUIPO #4. 4TO GRADO</a:t>
            </a:r>
          </a:p>
          <a:p>
            <a:r>
              <a:rPr lang="en-US" sz="4000" dirty="0"/>
              <a:t> </a:t>
            </a:r>
          </a:p>
          <a:p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6285F895-8510-4C88-8266-5CEEE2FDBB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842161"/>
              </p:ext>
            </p:extLst>
          </p:nvPr>
        </p:nvGraphicFramePr>
        <p:xfrm>
          <a:off x="101600" y="490330"/>
          <a:ext cx="11988799" cy="6177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6986">
                  <a:extLst>
                    <a:ext uri="{9D8B030D-6E8A-4147-A177-3AD203B41FA5}">
                      <a16:colId xmlns:a16="http://schemas.microsoft.com/office/drawing/2014/main" xmlns="" val="3573043144"/>
                    </a:ext>
                  </a:extLst>
                </a:gridCol>
                <a:gridCol w="8931813">
                  <a:extLst>
                    <a:ext uri="{9D8B030D-6E8A-4147-A177-3AD203B41FA5}">
                      <a16:colId xmlns:a16="http://schemas.microsoft.com/office/drawing/2014/main" xmlns="" val="1845910493"/>
                    </a:ext>
                  </a:extLst>
                </a:gridCol>
              </a:tblGrid>
              <a:tr h="292215">
                <a:tc>
                  <a:txBody>
                    <a:bodyPr/>
                    <a:lstStyle/>
                    <a:p>
                      <a:r>
                        <a:rPr lang="en-US" dirty="0"/>
                        <a:t>NOMBRE DE LA 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DESARROLLO DEL SENTIDO DE IDENTIDAD PREPARATORIANA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75222882"/>
                  </a:ext>
                </a:extLst>
              </a:tr>
              <a:tr h="466301">
                <a:tc>
                  <a:txBody>
                    <a:bodyPr/>
                    <a:lstStyle/>
                    <a:p>
                      <a:r>
                        <a:rPr lang="en-US" sz="1100" dirty="0"/>
                        <a:t>OBJETIVO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EL ALUMNO CONOCERÁ  EL CONCEPTO MURALISMO, ASÍ COMO SUS PRINCIPALES EXPONENTES, CARACTERÍSTICAS Y TÉCNICAS EN NUESTRO PAÍS. POR MEDIO DE LA INVESTIGACIÓN Y COMPARACIÓN DE PROYECTOS ANÁLOGOS, LOS CUALES LE PROPORCIONARÁN LAS HERRAMIENTAS E IDEAS PARA LA ELABORACIÓN DE SU PROPIO MURAL.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7634769"/>
                  </a:ext>
                </a:extLst>
              </a:tr>
              <a:tr h="292215">
                <a:tc>
                  <a:txBody>
                    <a:bodyPr/>
                    <a:lstStyle/>
                    <a:p>
                      <a:r>
                        <a:rPr lang="en-US" sz="1100" dirty="0"/>
                        <a:t>GRADO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CUARTO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638174"/>
                  </a:ext>
                </a:extLst>
              </a:tr>
              <a:tr h="292215">
                <a:tc>
                  <a:txBody>
                    <a:bodyPr/>
                    <a:lstStyle/>
                    <a:p>
                      <a:r>
                        <a:rPr lang="en-US" sz="1100" dirty="0"/>
                        <a:t>FECHA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23 DE OCTUBRE DEL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04280173"/>
                  </a:ext>
                </a:extLst>
              </a:tr>
              <a:tr h="2922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ASIGNATURAS PARTICIPANTES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DIBUJO IV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4529245"/>
                  </a:ext>
                </a:extLst>
              </a:tr>
              <a:tr h="2922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TEMAS QUE SE RETOMAN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MX" sz="1100" dirty="0"/>
                        <a:t>MURALISMO EN MÉXICO, IMÁGENES PICTÓRICAS, COLOR, LUZ, SOMBRA, EL DIBUJO EN LA HISTORIA DEL PENSAMIENTO HUMANO, DIBUJO DE MODELOS, DIBUJAR PARA COMUNICAR Y EXPRESAR LAS IDEAS Y COMUNICACIÓN VISUAL.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54323302"/>
                  </a:ext>
                </a:extLst>
              </a:tr>
              <a:tr h="33573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FUNTES DE APOYO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MX" sz="1100" dirty="0"/>
                        <a:t>EL MURALISMO MEXICANO EDIT. FONDO DE CULTURA ECONÓMICA, GOOGLE EL MURALISMO EN MÉXICO.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0556459"/>
                  </a:ext>
                </a:extLst>
              </a:tr>
              <a:tr h="46630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JUSTIFICACIÓN DE LA 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MX" sz="1100" dirty="0"/>
                        <a:t>EL ALUMNO DEBE CONOCER EL TEMA “ESCUELA PREPARATORIA”  PARA EXTRAER IDEAS PRINCIPALES, LAS CUALES PLASMARÁ DE FORMA GRÁFICA EN EL PRODUCTO FINAL (MURAL). 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9649996"/>
                  </a:ext>
                </a:extLst>
              </a:tr>
              <a:tr h="46630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DESCRIPCIÓN DE LA 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MX" sz="1100" dirty="0"/>
                        <a:t>LOS ALUMNOS TRABAJARÁ  EN EQUIPO, REALIZANDO UN BOCETO CON LAS IDEAS PRINCIPALES QUE OBTUVO AL ESTUDIAR EL TEMA ESCUELA PREPARATORIA (ORIENTACIÓN), HARÁ ÉNFASIS EN LOS CONCEPTOS: ESCUDO, EDUCACIÓN, TECNOLOGÍA, GENERACIÓN, EXPRESIÓN Y TRABAJO, DICHA LAMINA SERÁ REVISADA POR EL PROFESOR PARA SU ASESORÍA Y AUTORIZACIÓN.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4830837"/>
                  </a:ext>
                </a:extLst>
              </a:tr>
              <a:tr h="2922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EVIDENCIAS DE APRENDIZAJE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MX" sz="1100" dirty="0"/>
                        <a:t>UNA VEZ AUTORIZADO EL BOCETO, PODRÁN INICIAR CON EL PROYECTO FINAL “MURAL” REALIZANDO EL TRAZO EN UNA BASE DE 1.22 X 2.44 M  (MATERIALES PROPUESTOS: MADERA, CARTÓN,  PAPEL PELLÓN Y/O PAPEL TROVICEL). PARA REALIZAR LA OBRA PODRÁN UTILIZAR LOS SIGUIENTES MATERIALES: GIS, PINTURAS Y/O AEROSOL, RESALTANDO LOS CONCEPTOS LUZ Y SOMBRA.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3090567"/>
                  </a:ext>
                </a:extLst>
              </a:tr>
              <a:tr h="33573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LO QUE SE HARÁ CON LOS RESULTADOS DE LA 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MX" sz="1100" dirty="0"/>
                        <a:t>EL ALUMNO REALIZARÁ UNA EXPOSICIÓN (INGLES) DE SU MURAL, PARA EXPLICAR AL PUBLICO EL CONTENIDO Y LAS IDEAS DE SU MURAL (ORIENTACIÓN) ASÍ COMO LAS TÉCNICAS QUE UTILIZO (DIBUJO)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2630221"/>
                  </a:ext>
                </a:extLst>
              </a:tr>
              <a:tr h="59686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ANÁLISIS (LOGROS Y ASPECTOS A MEJORAR)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MX" sz="1100" dirty="0"/>
                        <a:t>LOS PUNTOS FAVORABLES A DESTACAR: 1)LOS ALUMNOS IDENTIFICARON Y PLASMARON  PERFECTAMENTE LAS IDEAS PRINCIPALES “ESCUELA PREPARATORIA”, 2) LOS ALUMNOS ENTENDIERON Y REALIZARON CORRECTAMENTE LA TÉCNICA MURALISMO, 3) FUE DESTACABLE LA CREATIVIDAD DE LOS ALUMNOS. PUNTOS QUE DEBEMOS CUIDAR: 1) ENCAMINAR A LOS ALUMNOS PARA LA ELECCIÓN DE LOS MATERIALES CORRECTOS 2)DURANTE EL PROCESO DE ELABORACIÓN LOS ALUMNOS SE DESORDENABAN Y DISTRAÍAN POR LO QUE SE DEBE TENER UN MAYOR CUIDADO DE LOS EQUIPOS. 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5898062"/>
                  </a:ext>
                </a:extLst>
              </a:tr>
              <a:tr h="29221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TOMA DE DECISIONES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s-MX" sz="1100" dirty="0"/>
                        <a:t>LOS ALUMNOS A LO LARGO DEL PROYECTO TOMARON SUS PROPIAS DECISIONES, EL PROFESOR FUE UN ASESOR.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07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6515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E1BAB9-D2F5-4994-AF04-79E43FE02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230" y="1311965"/>
            <a:ext cx="10525539" cy="1951384"/>
          </a:xfrm>
        </p:spPr>
        <p:txBody>
          <a:bodyPr>
            <a:normAutofit fontScale="90000"/>
          </a:bodyPr>
          <a:lstStyle/>
          <a:p>
            <a:pPr algn="l"/>
            <a:r>
              <a:rPr lang="es-MX" dirty="0"/>
              <a:t>8.1</a:t>
            </a:r>
            <a:br>
              <a:rPr lang="es-MX" dirty="0"/>
            </a:br>
            <a:r>
              <a:rPr lang="en-US" dirty="0"/>
              <a:t>PROYECTO:“WHO PAINTED IN THE PAST; WHO PAINTS IN THE PRESENT?“</a:t>
            </a:r>
            <a:br>
              <a:rPr lang="en-US" dirty="0"/>
            </a:br>
            <a:r>
              <a:rPr lang="es-MX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CB152A6-E27C-45B5-8B96-1DBCB683B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868331"/>
            <a:ext cx="10820400" cy="34131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dirty="0"/>
          </a:p>
          <a:p>
            <a:r>
              <a:rPr lang="es-MX" dirty="0"/>
              <a:t>Objetivo: Diseñar un mural que proponga una concepción de identidad preparatoriana, organizando la información para que los alumnos puedan </a:t>
            </a:r>
            <a:r>
              <a:rPr lang="es-MX"/>
              <a:t>expresar su idea.</a:t>
            </a:r>
            <a:endParaRPr lang="es-MX" dirty="0"/>
          </a:p>
          <a:p>
            <a:r>
              <a:rPr lang="es-MX" dirty="0"/>
              <a:t>4º. Grado</a:t>
            </a:r>
          </a:p>
          <a:p>
            <a:r>
              <a:rPr lang="es-MX" dirty="0"/>
              <a:t>3er periodo</a:t>
            </a:r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  <a:p>
            <a:endParaRPr lang="es-MX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C2C14D69-A9D4-49CB-A51C-0B2D383F20B0}"/>
              </a:ext>
            </a:extLst>
          </p:cNvPr>
          <p:cNvSpPr txBox="1">
            <a:spLocks/>
          </p:cNvSpPr>
          <p:nvPr/>
        </p:nvSpPr>
        <p:spPr>
          <a:xfrm>
            <a:off x="309489" y="238539"/>
            <a:ext cx="11196711" cy="1272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/>
              <a:t>Colegio Agustín de Hipona </a:t>
            </a:r>
            <a:br>
              <a:rPr lang="es-MX" sz="2000"/>
            </a:br>
            <a:r>
              <a:rPr lang="es-MX" sz="2000"/>
              <a:t>Equipo #4</a:t>
            </a:r>
            <a:br>
              <a:rPr lang="es-MX" sz="2000"/>
            </a:br>
            <a:r>
              <a:rPr lang="es-MX" sz="2000"/>
              <a:t>4º. grado</a:t>
            </a:r>
            <a:endParaRPr lang="es-MX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1759C1D-C461-497C-8206-15E9AD03A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9459" y="65871"/>
            <a:ext cx="142049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05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671705-D9AB-4584-BCF0-25C1D9366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89" y="238539"/>
            <a:ext cx="11196711" cy="1272209"/>
          </a:xfrm>
        </p:spPr>
        <p:txBody>
          <a:bodyPr>
            <a:normAutofit/>
          </a:bodyPr>
          <a:lstStyle/>
          <a:p>
            <a:pPr algn="ctr"/>
            <a:r>
              <a:rPr lang="es-MX" sz="2000" dirty="0"/>
              <a:t>Colegio Agustín de Hipona </a:t>
            </a:r>
            <a:br>
              <a:rPr lang="es-MX" sz="2000" dirty="0"/>
            </a:br>
            <a:r>
              <a:rPr lang="es-MX" sz="2000" dirty="0"/>
              <a:t>Equipo #4</a:t>
            </a:r>
            <a:br>
              <a:rPr lang="es-MX" sz="2000" dirty="0"/>
            </a:br>
            <a:r>
              <a:rPr lang="es-MX" sz="2000" dirty="0"/>
              <a:t>4º. grado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0648308-E057-4AE4-83AD-AB1D167AF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958" y="151571"/>
            <a:ext cx="1424451" cy="14461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F5B7EC4-2167-4AB5-8CEA-EF6C1CB40C90}"/>
              </a:ext>
            </a:extLst>
          </p:cNvPr>
          <p:cNvSpPr txBox="1"/>
          <p:nvPr/>
        </p:nvSpPr>
        <p:spPr>
          <a:xfrm>
            <a:off x="309489" y="1378226"/>
            <a:ext cx="371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Dibujo  (Desarrollo)</a:t>
            </a:r>
          </a:p>
        </p:txBody>
      </p:sp>
      <p:pic>
        <p:nvPicPr>
          <p:cNvPr id="7" name="Imagen 6" descr="Imagen que contiene techo, interior, pared, suelo&#10;&#10;Descripción generada automáticamente">
            <a:extLst>
              <a:ext uri="{FF2B5EF4-FFF2-40B4-BE49-F238E27FC236}">
                <a16:creationId xmlns:a16="http://schemas.microsoft.com/office/drawing/2014/main" xmlns="" id="{48FB1347-6988-4215-84C0-2ED8604EC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931" y="2306952"/>
            <a:ext cx="5035826" cy="377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39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671705-D9AB-4584-BCF0-25C1D9366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89" y="238539"/>
            <a:ext cx="11196711" cy="1272209"/>
          </a:xfrm>
        </p:spPr>
        <p:txBody>
          <a:bodyPr>
            <a:normAutofit/>
          </a:bodyPr>
          <a:lstStyle/>
          <a:p>
            <a:pPr algn="ctr"/>
            <a:r>
              <a:rPr lang="es-MX" sz="2000" dirty="0"/>
              <a:t>Colegio Agustín de Hipona </a:t>
            </a:r>
            <a:br>
              <a:rPr lang="es-MX" sz="2000" dirty="0"/>
            </a:br>
            <a:r>
              <a:rPr lang="es-MX" sz="2000" dirty="0"/>
              <a:t>Equipo #4</a:t>
            </a:r>
            <a:br>
              <a:rPr lang="es-MX" sz="2000" dirty="0"/>
            </a:br>
            <a:r>
              <a:rPr lang="es-MX" sz="2000" dirty="0"/>
              <a:t>4º. grado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0648308-E057-4AE4-83AD-AB1D167AF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661" y="151572"/>
            <a:ext cx="1129748" cy="114695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A4516804-DFBD-4F37-9844-7ED5BE3D3518}"/>
              </a:ext>
            </a:extLst>
          </p:cNvPr>
          <p:cNvSpPr txBox="1"/>
          <p:nvPr/>
        </p:nvSpPr>
        <p:spPr>
          <a:xfrm>
            <a:off x="190220" y="689976"/>
            <a:ext cx="371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Inglés  (Desarrollo)</a:t>
            </a: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xmlns="" id="{E2EBAA88-12B1-4B5A-ADF9-AE38F808B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112739"/>
              </p:ext>
            </p:extLst>
          </p:nvPr>
        </p:nvGraphicFramePr>
        <p:xfrm>
          <a:off x="249854" y="1385491"/>
          <a:ext cx="11692291" cy="5576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5739">
                  <a:extLst>
                    <a:ext uri="{9D8B030D-6E8A-4147-A177-3AD203B41FA5}">
                      <a16:colId xmlns:a16="http://schemas.microsoft.com/office/drawing/2014/main" xmlns="" val="3573043144"/>
                    </a:ext>
                  </a:extLst>
                </a:gridCol>
                <a:gridCol w="9106552">
                  <a:extLst>
                    <a:ext uri="{9D8B030D-6E8A-4147-A177-3AD203B41FA5}">
                      <a16:colId xmlns:a16="http://schemas.microsoft.com/office/drawing/2014/main" xmlns="" val="1845910493"/>
                    </a:ext>
                  </a:extLst>
                </a:gridCol>
              </a:tblGrid>
              <a:tr h="609279">
                <a:tc>
                  <a:txBody>
                    <a:bodyPr/>
                    <a:lstStyle/>
                    <a:p>
                      <a:r>
                        <a:rPr lang="en-US" dirty="0"/>
                        <a:t>NOMBRE DE LA 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DESARROLLO DEL SENTIDO DE IDENTIDAD PREPARATORIANA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75222882"/>
                  </a:ext>
                </a:extLst>
              </a:tr>
              <a:tr h="725332">
                <a:tc>
                  <a:txBody>
                    <a:bodyPr/>
                    <a:lstStyle/>
                    <a:p>
                      <a:r>
                        <a:rPr lang="en-US" sz="1100" dirty="0"/>
                        <a:t>OBJETIVO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APLICARÁ LA NOCIÓN DE LOS TIEMPOS PRESENTE Y PASADO SIMPLES POR MEDIO DEL INTERCAMBIO DE INFORMACIÓN ACERCA DE HECHOS HISTÓRICOS Y EL CONTEXTO SOCIOCULTURAL PRESENTE PARA VALORAR SU ENTORNO Y COMPRENDER SU RELACIÓN CON LA HISTORIA. IDENTIFICARÁ LA ORAGNIZACIÓN CRONOLÓGICA DE HECHOS HISTÓRICOS POR MEDIO DE LA IMNTERACCIÓN CONTEXTOS NARRATIVOS PARA ENTENDER SU CONTEXTO SOCIO CULTURAL.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7634769"/>
                  </a:ext>
                </a:extLst>
              </a:tr>
              <a:tr h="246613">
                <a:tc>
                  <a:txBody>
                    <a:bodyPr/>
                    <a:lstStyle/>
                    <a:p>
                      <a:r>
                        <a:rPr lang="en-US" sz="1100" dirty="0"/>
                        <a:t>GRADO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CUARTO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638174"/>
                  </a:ext>
                </a:extLst>
              </a:tr>
              <a:tr h="246613">
                <a:tc>
                  <a:txBody>
                    <a:bodyPr/>
                    <a:lstStyle/>
                    <a:p>
                      <a:r>
                        <a:rPr lang="en-US" sz="1100" dirty="0"/>
                        <a:t>FECHA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23 DE OCTUBRE DEL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04280173"/>
                  </a:ext>
                </a:extLst>
              </a:tr>
              <a:tr h="24661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ASIGNATURAS PARTICIPANTES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INGLÉS IV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4529245"/>
                  </a:ext>
                </a:extLst>
              </a:tr>
              <a:tr h="40618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TEMAS QUE SE RETOMAN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PRESENTE SIMPLE, ADVERBIOS DE FRECUENCIA, GUSTOS Y PREFERENCIAS, NOCIÓN CON CARACTER PERMANENTE, TEXTOS ORALES Y ESCRITOS.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54323302"/>
                  </a:ext>
                </a:extLst>
              </a:tr>
              <a:tr h="34248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FUNTES DE APOYO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LIBRO DE TEXTO,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0556459"/>
                  </a:ext>
                </a:extLst>
              </a:tr>
              <a:tr h="56575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JUSTIFICACIÓN DE LA 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 </a:t>
                      </a:r>
                      <a:r>
                        <a:rPr lang="es-MX" sz="1100" dirty="0"/>
                        <a:t>EL ALUMNO REQUIERE PARA EL DESARROLLO DE SU PRODUCTO FINAL (EXPOSICIÓN) , ADEMÁS DE CONOCIMIENTOS SOBRE CÓMO DESCRIBIR OBRAS DE ARTE, IDEAS PRECISAS SOBR EL TEMA A DESARROLLAR. ÉSTO AYUDARÁ A QUE LOS EQUIPOS SE CENTREN EN EL PRODUCTO REQUERIDO Y SU TEMÁTICA.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9649996"/>
                  </a:ext>
                </a:extLst>
              </a:tr>
              <a:tr h="4770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DESCRIPCIÓN DE LA 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CON EL TRABAJO HECHO EN LAS OTRAS DOS MATERIAS, SE ORGANIZÓ LA INFORMACIPON PARA PODER DESCRIBIR SU MURAL Y CONECTARLA CON LA HISTORIA PARA SU EXPOSICIÓN. UTILIZANDO TODO EL MATERIAL PREVIAMENTE VISTO.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4830837"/>
                  </a:ext>
                </a:extLst>
              </a:tr>
              <a:tr h="24661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EVIDENCIAS DE APRENDIZAJE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RUBRICA PARA EXPOSICIÓN ORAL Y ESCRITA.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3090567"/>
                  </a:ext>
                </a:extLst>
              </a:tr>
              <a:tr h="40618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LO UQE SE HARÁ CON LOS RESULTADOS DE LA 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EXPOSICION, REFLEXIÓN Y EVALUACIÓN DEL 20% DE LA CALIFICACIÓN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2630221"/>
                  </a:ext>
                </a:extLst>
              </a:tr>
              <a:tr h="61157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ANÁLISIS (LOGROS Y ASPECTOS A MEJORAR)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DICCIÓN, MÁS SEGURIDAD CUANDO SE HABLA EN LA LENGUA EXTRANJERA.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5898062"/>
                  </a:ext>
                </a:extLst>
              </a:tr>
              <a:tr h="24661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TOMA DE DECISIONES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dirty="0"/>
                        <a:t>CADA EQUIPO ELIGIÓ LEL TEMA Y LA HISTORIA JUSTIFICANDOLA,  LA PROFESORA FUE SÓLO UNA GUÍA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07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8778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671705-D9AB-4584-BCF0-25C1D9366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89" y="238539"/>
            <a:ext cx="11196711" cy="1272209"/>
          </a:xfrm>
        </p:spPr>
        <p:txBody>
          <a:bodyPr>
            <a:normAutofit/>
          </a:bodyPr>
          <a:lstStyle/>
          <a:p>
            <a:pPr algn="ctr"/>
            <a:r>
              <a:rPr lang="es-MX" sz="2000" dirty="0"/>
              <a:t>Colegio Agustín de Hipona </a:t>
            </a:r>
            <a:br>
              <a:rPr lang="es-MX" sz="2000" dirty="0"/>
            </a:br>
            <a:r>
              <a:rPr lang="es-MX" sz="2000" dirty="0"/>
              <a:t>Equipo #4</a:t>
            </a:r>
            <a:br>
              <a:rPr lang="es-MX" sz="2000" dirty="0"/>
            </a:br>
            <a:r>
              <a:rPr lang="es-MX" sz="2000" dirty="0"/>
              <a:t>4º. grado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0648308-E057-4AE4-83AD-AB1D167AF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958" y="151571"/>
            <a:ext cx="1424451" cy="14461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A4516804-DFBD-4F37-9844-7ED5BE3D3518}"/>
              </a:ext>
            </a:extLst>
          </p:cNvPr>
          <p:cNvSpPr txBox="1"/>
          <p:nvPr/>
        </p:nvSpPr>
        <p:spPr>
          <a:xfrm>
            <a:off x="309489" y="1378226"/>
            <a:ext cx="371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Inglés  (Desarrollo)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3F59BC0-86E8-4630-8D63-5198E0CBB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139" y="2062316"/>
            <a:ext cx="5064492" cy="379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28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671705-D9AB-4584-BCF0-25C1D9366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89" y="238539"/>
            <a:ext cx="11196711" cy="1272209"/>
          </a:xfrm>
        </p:spPr>
        <p:txBody>
          <a:bodyPr>
            <a:normAutofit/>
          </a:bodyPr>
          <a:lstStyle/>
          <a:p>
            <a:pPr algn="ctr"/>
            <a:r>
              <a:rPr lang="es-MX" sz="2000" dirty="0"/>
              <a:t>Colegio Agustín de Hipona </a:t>
            </a:r>
            <a:br>
              <a:rPr lang="es-MX" sz="2000" dirty="0"/>
            </a:br>
            <a:r>
              <a:rPr lang="es-MX" sz="2000" dirty="0"/>
              <a:t>Equipo #4</a:t>
            </a:r>
            <a:br>
              <a:rPr lang="es-MX" sz="2000" dirty="0"/>
            </a:br>
            <a:r>
              <a:rPr lang="es-MX" sz="2000" dirty="0"/>
              <a:t>4º. grado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0648308-E057-4AE4-83AD-AB1D167AF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958" y="151571"/>
            <a:ext cx="1424451" cy="144614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06B58EB4-B82F-42C6-9C20-21DE5A216210}"/>
              </a:ext>
            </a:extLst>
          </p:cNvPr>
          <p:cNvSpPr txBox="1"/>
          <p:nvPr/>
        </p:nvSpPr>
        <p:spPr>
          <a:xfrm>
            <a:off x="309489" y="1378226"/>
            <a:ext cx="371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Interdisciplinaria de cierre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xmlns="" id="{1257E5ED-25C6-4E69-A33E-8520A2653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394127"/>
              </p:ext>
            </p:extLst>
          </p:nvPr>
        </p:nvGraphicFramePr>
        <p:xfrm>
          <a:off x="497644" y="1820306"/>
          <a:ext cx="11196711" cy="4799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1894">
                  <a:extLst>
                    <a:ext uri="{9D8B030D-6E8A-4147-A177-3AD203B41FA5}">
                      <a16:colId xmlns:a16="http://schemas.microsoft.com/office/drawing/2014/main" xmlns="" val="2441695899"/>
                    </a:ext>
                  </a:extLst>
                </a:gridCol>
                <a:gridCol w="8084817">
                  <a:extLst>
                    <a:ext uri="{9D8B030D-6E8A-4147-A177-3AD203B41FA5}">
                      <a16:colId xmlns:a16="http://schemas.microsoft.com/office/drawing/2014/main" xmlns="" val="2956066352"/>
                    </a:ext>
                  </a:extLst>
                </a:gridCol>
              </a:tblGrid>
              <a:tr h="520333">
                <a:tc>
                  <a:txBody>
                    <a:bodyPr/>
                    <a:lstStyle/>
                    <a:p>
                      <a:r>
                        <a:rPr lang="en-US" dirty="0"/>
                        <a:t>NOMBRE DE LA 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ACTIVIDAD INTERDISCIPLINARIA DE CIERRE</a:t>
                      </a:r>
                    </a:p>
                    <a:p>
                      <a:pPr lvl="0">
                        <a:buNone/>
                      </a:pPr>
                      <a:r>
                        <a:rPr lang="en-US" dirty="0"/>
                        <a:t>PRESENTACIÓN FINAL DE PROYECTOS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3596609"/>
                  </a:ext>
                </a:extLst>
              </a:tr>
              <a:tr h="371667">
                <a:tc>
                  <a:txBody>
                    <a:bodyPr/>
                    <a:lstStyle/>
                    <a:p>
                      <a:r>
                        <a:rPr lang="en-US" sz="1200" dirty="0"/>
                        <a:t>OBJETIVO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QUE LOS ALUMNOS EXPONGAN SUS PRODUCTOS FINALES, RESPETANDO LOS LINEAMIENTOS Y CONOCIMIENTOS REVISADOS EN LAS ASIGNATUAS:DIBUJO, INGLÉS Y ORIENTACIÓN IV.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30199509"/>
                  </a:ext>
                </a:extLst>
              </a:tr>
              <a:tr h="301463">
                <a:tc>
                  <a:txBody>
                    <a:bodyPr/>
                    <a:lstStyle/>
                    <a:p>
                      <a:r>
                        <a:rPr lang="en-US" sz="1200" dirty="0"/>
                        <a:t>GRADO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50904689"/>
                  </a:ext>
                </a:extLst>
              </a:tr>
              <a:tr h="301463">
                <a:tc>
                  <a:txBody>
                    <a:bodyPr/>
                    <a:lstStyle/>
                    <a:p>
                      <a:r>
                        <a:rPr lang="en-US" sz="1200" dirty="0"/>
                        <a:t>FECHA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 DE NOVIEMBRE DEL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32101999"/>
                  </a:ext>
                </a:extLst>
              </a:tr>
              <a:tr h="301463">
                <a:tc>
                  <a:txBody>
                    <a:bodyPr/>
                    <a:lstStyle/>
                    <a:p>
                      <a:r>
                        <a:rPr lang="en-US" sz="1200" dirty="0"/>
                        <a:t>ASIGNATURAS PARTICIPANTES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DIBUJO, ORIENTACIÓN IV , INGLÉS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8184650"/>
                  </a:ext>
                </a:extLst>
              </a:tr>
              <a:tr h="301463">
                <a:tc>
                  <a:txBody>
                    <a:bodyPr/>
                    <a:lstStyle/>
                    <a:p>
                      <a:r>
                        <a:rPr lang="en-US" sz="1200" dirty="0"/>
                        <a:t>FUENTES DE APOYO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GUÍAS DE OBSERVACIÓN DE CADA DOCENTE DE ASIGNATURA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23028064"/>
                  </a:ext>
                </a:extLst>
              </a:tr>
              <a:tr h="371667">
                <a:tc>
                  <a:txBody>
                    <a:bodyPr/>
                    <a:lstStyle/>
                    <a:p>
                      <a:r>
                        <a:rPr lang="en-US" sz="1200" dirty="0"/>
                        <a:t>JUSTIFICACIÓN DE LA 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ES INDISPENSABLE LA PRESENTACIÓN FINAL DEL PROYECTO, TANTO PARA ASIGNAR UAN EVALUACIÓN FINAL COMO PARA LA SOCIALIZACIÓN DEL APRENDIZAJE.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110000"/>
                  </a:ext>
                </a:extLst>
              </a:tr>
              <a:tr h="301463">
                <a:tc>
                  <a:txBody>
                    <a:bodyPr/>
                    <a:lstStyle/>
                    <a:p>
                      <a:r>
                        <a:rPr lang="en-US" sz="1200" dirty="0"/>
                        <a:t>EVIDENCIAS DE APRENDIZAJE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MURAL FINALIZADO, EXPOSICIÓN  DEL MISMO EN IDIOMA INGLÉS. VIDEO  DE LA EXPOSICIÓN.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9187302"/>
                  </a:ext>
                </a:extLst>
              </a:tr>
              <a:tr h="52033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dirty="0"/>
                        <a:t>DESCRICIÓN DE LO QUE SE HARÁ CON LOS RESULTADOS DE LA 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/>
                        <a:t>LOS RESULTADOS DE LA ACTIVIDAD SERÁN COMPARTIDOS A LAS AUTORIDADES DEL COLEGIO, CON BASE A LOS </a:t>
                      </a:r>
                      <a:r>
                        <a:rPr lang="en-US" sz="1200" dirty="0"/>
                        <a:t>RESULTADOS SE EVALUARÁ DE MANERA FINAL A LOS EQUIPOS,ASÍ MISMO SE INTEGRARÁ EL PRESENTE INFORME PARA EL SEGUIMIENTO DEL PROYECTO CONEXIONES.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3974552"/>
                  </a:ext>
                </a:extLst>
              </a:tr>
              <a:tr h="52033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dirty="0"/>
                        <a:t>ANÁLISIS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dirty="0"/>
                        <a:t>SE LOGRARON LOS OBJETIVOS SATISFACTORIAMENTE. SIN EMBARGO, SE DEBE  TRABAJAR MÁS EN LA INTEGRACIÓN Y ACTITUD DE COLABORACIÓN DE LOS EQUIPOS DE TRABAJO DE LOS ALUMNOS.</a:t>
                      </a:r>
                    </a:p>
                    <a:p>
                      <a:pPr lvl="0">
                        <a:buNone/>
                      </a:pP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09874119"/>
                  </a:ext>
                </a:extLst>
              </a:tr>
              <a:tr h="37166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dirty="0"/>
                        <a:t>TOMA DE DECISIONES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dirty="0"/>
                        <a:t>CADA EQUIPO DECIDIÓ LAS CARACTERÍSTTICAS DE SU PROYECTO YA QUE LAS INDICACIONES U OBSERVACIONES FUERON PARA HOMOGENEIZAR CRITERIOS Y NO PARA COARTAR SU LIBERTAD EXPRESIVA.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0442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816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671705-D9AB-4584-BCF0-25C1D9366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89" y="238539"/>
            <a:ext cx="11196711" cy="1272209"/>
          </a:xfrm>
        </p:spPr>
        <p:txBody>
          <a:bodyPr>
            <a:normAutofit/>
          </a:bodyPr>
          <a:lstStyle/>
          <a:p>
            <a:pPr algn="ctr"/>
            <a:r>
              <a:rPr lang="es-MX" sz="2000" dirty="0"/>
              <a:t>Colegio Agustín de Hipona </a:t>
            </a:r>
            <a:br>
              <a:rPr lang="es-MX" sz="2000" dirty="0"/>
            </a:br>
            <a:r>
              <a:rPr lang="es-MX" sz="2000" dirty="0"/>
              <a:t>Equipo #4</a:t>
            </a:r>
            <a:br>
              <a:rPr lang="es-MX" sz="2000" dirty="0"/>
            </a:br>
            <a:r>
              <a:rPr lang="es-MX" sz="2000" dirty="0"/>
              <a:t>4º. grado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0648308-E057-4AE4-83AD-AB1D167AF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958" y="151571"/>
            <a:ext cx="1424451" cy="144614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06B58EB4-B82F-42C6-9C20-21DE5A216210}"/>
              </a:ext>
            </a:extLst>
          </p:cNvPr>
          <p:cNvSpPr txBox="1"/>
          <p:nvPr/>
        </p:nvSpPr>
        <p:spPr>
          <a:xfrm>
            <a:off x="309489" y="1378226"/>
            <a:ext cx="371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Interdisciplinaria de cierre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2169B31-D408-47A1-8661-4F23400732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57" t="36363" r="28696" b="11866"/>
          <a:stretch/>
        </p:blipFill>
        <p:spPr>
          <a:xfrm>
            <a:off x="3204400" y="2452550"/>
            <a:ext cx="5406887" cy="354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89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F2C7EB6-086C-4CE8-8A14-082CBD61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70" y="764373"/>
            <a:ext cx="3472069" cy="1293028"/>
          </a:xfrm>
        </p:spPr>
        <p:txBody>
          <a:bodyPr/>
          <a:lstStyle/>
          <a:p>
            <a:pPr algn="l"/>
            <a:r>
              <a:rPr lang="es-MX" dirty="0"/>
              <a:t>8.2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A9B429E0-16DE-41EC-A24C-9C68C35ED180}"/>
              </a:ext>
            </a:extLst>
          </p:cNvPr>
          <p:cNvSpPr txBox="1">
            <a:spLocks/>
          </p:cNvSpPr>
          <p:nvPr/>
        </p:nvSpPr>
        <p:spPr>
          <a:xfrm>
            <a:off x="309489" y="238539"/>
            <a:ext cx="6541885" cy="1272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dirty="0"/>
              <a:t>Colegio Agustín de Hipona </a:t>
            </a:r>
            <a:br>
              <a:rPr lang="es-MX" sz="2000" dirty="0"/>
            </a:br>
            <a:r>
              <a:rPr lang="es-MX" sz="2000" dirty="0"/>
              <a:t>Equipo #4</a:t>
            </a:r>
            <a:br>
              <a:rPr lang="es-MX" sz="2000" dirty="0"/>
            </a:br>
            <a:r>
              <a:rPr lang="es-MX" sz="2000" dirty="0"/>
              <a:t>4º. grado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524D377-2485-47E8-AEEE-9012E0CB5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9458" y="152204"/>
            <a:ext cx="1420491" cy="1444877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B85C614A-244F-4491-BC09-DB2FA29771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7714869"/>
              </p:ext>
            </p:extLst>
          </p:nvPr>
        </p:nvGraphicFramePr>
        <p:xfrm>
          <a:off x="2031999" y="719666"/>
          <a:ext cx="9311861" cy="5899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91035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4A662FA2-CC23-4B16-A7EB-51C68DDEA850}"/>
              </a:ext>
            </a:extLst>
          </p:cNvPr>
          <p:cNvSpPr txBox="1">
            <a:spLocks/>
          </p:cNvSpPr>
          <p:nvPr/>
        </p:nvSpPr>
        <p:spPr>
          <a:xfrm>
            <a:off x="309489" y="384313"/>
            <a:ext cx="11196711" cy="1272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dirty="0"/>
              <a:t>Colegio Agustín de Hipona </a:t>
            </a:r>
            <a:br>
              <a:rPr lang="es-MX" sz="2000" dirty="0"/>
            </a:br>
            <a:r>
              <a:rPr lang="es-MX" sz="2000" dirty="0"/>
              <a:t>Equipo #4</a:t>
            </a:r>
            <a:br>
              <a:rPr lang="es-MX" sz="2000" dirty="0"/>
            </a:br>
            <a:r>
              <a:rPr lang="es-MX" sz="2000" dirty="0"/>
              <a:t>4º. grado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848B8E8-0A08-4E2F-AA84-66FDDA948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684" y="41934"/>
            <a:ext cx="1420491" cy="1444877"/>
          </a:xfrm>
          <a:prstGeom prst="rect">
            <a:avLst/>
          </a:pr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xmlns="" id="{DAE7DDF4-246F-4222-B3FD-4C7840278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745088"/>
              </p:ext>
            </p:extLst>
          </p:nvPr>
        </p:nvGraphicFramePr>
        <p:xfrm>
          <a:off x="1038087" y="2631990"/>
          <a:ext cx="81280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xmlns="" val="22477671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8.3 JUSTIFICACIÓN DE LA ACTIVIDAD</a:t>
                      </a:r>
                    </a:p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3976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dirty="0"/>
                        <a:t>TODO PROYECTO DEBE TENER UN MOMENTO DE INICIO, DETONACIÓN DEL INTERÉS Y APERTURA HACIA EL MISMO.</a:t>
                      </a:r>
                    </a:p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1952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4317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ED0C3896-855B-437E-AAD7-51F28F7832C6}"/>
              </a:ext>
            </a:extLst>
          </p:cNvPr>
          <p:cNvSpPr txBox="1">
            <a:spLocks/>
          </p:cNvSpPr>
          <p:nvPr/>
        </p:nvSpPr>
        <p:spPr>
          <a:xfrm>
            <a:off x="309489" y="238539"/>
            <a:ext cx="11196711" cy="1272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/>
              <a:t>Colegio Agustín de Hipona </a:t>
            </a:r>
            <a:br>
              <a:rPr lang="es-MX" sz="2000"/>
            </a:br>
            <a:r>
              <a:rPr lang="es-MX" sz="2000"/>
              <a:t>Equipo #4</a:t>
            </a:r>
            <a:br>
              <a:rPr lang="es-MX" sz="2000"/>
            </a:br>
            <a:r>
              <a:rPr lang="es-MX" sz="2000"/>
              <a:t>4º. grado</a:t>
            </a:r>
            <a:endParaRPr lang="es-MX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66B1996-5B73-4979-B3E3-B69EF7BF0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476" y="115567"/>
            <a:ext cx="1420491" cy="1444877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xmlns="" id="{9FD7E2CB-056C-4CC1-A8B9-320D29B63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236860"/>
              </p:ext>
            </p:extLst>
          </p:nvPr>
        </p:nvGraphicFramePr>
        <p:xfrm>
          <a:off x="1391478" y="2631990"/>
          <a:ext cx="7774609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4609">
                  <a:extLst>
                    <a:ext uri="{9D8B030D-6E8A-4147-A177-3AD203B41FA5}">
                      <a16:colId xmlns:a16="http://schemas.microsoft.com/office/drawing/2014/main" xmlns="" val="22477671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8.4 DESCRIPCIÓN DE APERTURA DE LA ACTIVIDAD</a:t>
                      </a:r>
                    </a:p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3976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dirty="0"/>
                        <a:t>LOS DOCENTES PRESENTARON A LOS ALUMNOS LA OPORTUNIDAD DE DESARROLLAR UN PROYECTO ENTRE TRES ASIGNATURAS, UNA VEZ INFORMADOS, SE LES MOTIVÓ A TRABAJAR CON QUIENES CREYERAN HARÍAN UN BUEN EQUIPO PARA PRESENTAR UN PROYECTO DE CALIDAD. </a:t>
                      </a:r>
                    </a:p>
                    <a:p>
                      <a:pPr algn="just"/>
                      <a:r>
                        <a:rPr lang="es-MX" dirty="0"/>
                        <a:t>ASÍ MISMO, SE LES INSITÓ A EXPRESAR POR MEDIO DE UN MURAL, LOS RASGOS QUE LOS IDENTIFICAN COMO GENERACIÓN Y A CONOCER EL MURALISMO COMO UN ELEMENTO IMPORTANTE DE LAS INSTALACIONES DELA E.N.P Y SU HISTORIA.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1952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782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B6BD95A3-ED56-48E3-8202-88AFBD628D0E}"/>
              </a:ext>
            </a:extLst>
          </p:cNvPr>
          <p:cNvSpPr txBox="1">
            <a:spLocks/>
          </p:cNvSpPr>
          <p:nvPr/>
        </p:nvSpPr>
        <p:spPr>
          <a:xfrm>
            <a:off x="309489" y="238539"/>
            <a:ext cx="11196711" cy="1272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/>
              <a:t>Colegio Agustín de Hipona </a:t>
            </a:r>
            <a:br>
              <a:rPr lang="es-MX" sz="2000"/>
            </a:br>
            <a:r>
              <a:rPr lang="es-MX" sz="2000"/>
              <a:t>Equipo #4</a:t>
            </a:r>
            <a:br>
              <a:rPr lang="es-MX" sz="2000"/>
            </a:br>
            <a:r>
              <a:rPr lang="es-MX" sz="2000"/>
              <a:t>4º. grado</a:t>
            </a:r>
            <a:endParaRPr lang="es-MX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162EE16-721E-469B-81CA-C42970BCE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7998" y="41934"/>
            <a:ext cx="1420491" cy="1444877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xmlns="" id="{960521DE-A0E3-45CB-BC59-8AC76C7362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751060"/>
              </p:ext>
            </p:extLst>
          </p:nvPr>
        </p:nvGraphicFramePr>
        <p:xfrm>
          <a:off x="1038087" y="2631990"/>
          <a:ext cx="8128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xmlns="" val="22477671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8.5 DESCRPCIÓN DEL DESARROLLO DE LA ACTIVIDAD</a:t>
                      </a:r>
                    </a:p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3976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1952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9052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56A49903-8915-4D4A-A852-63262D546CC4}"/>
              </a:ext>
            </a:extLst>
          </p:cNvPr>
          <p:cNvSpPr txBox="1">
            <a:spLocks/>
          </p:cNvSpPr>
          <p:nvPr/>
        </p:nvSpPr>
        <p:spPr>
          <a:xfrm>
            <a:off x="309489" y="238539"/>
            <a:ext cx="11196711" cy="1272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/>
              <a:t>Colegio Agustín de Hipona </a:t>
            </a:r>
            <a:br>
              <a:rPr lang="es-MX" sz="2000"/>
            </a:br>
            <a:r>
              <a:rPr lang="es-MX" sz="2000"/>
              <a:t>Equipo #4</a:t>
            </a:r>
            <a:br>
              <a:rPr lang="es-MX" sz="2000"/>
            </a:br>
            <a:r>
              <a:rPr lang="es-MX" sz="2000"/>
              <a:t>4º. </a:t>
            </a:r>
            <a:r>
              <a:rPr lang="es-MX" sz="2000" dirty="0"/>
              <a:t>grado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E3F6576-FCAC-49AE-8689-238D33CC4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238539"/>
            <a:ext cx="1420491" cy="1444877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xmlns="" id="{4F86259C-36EF-4207-BE3C-E8E0C2134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212100"/>
              </p:ext>
            </p:extLst>
          </p:nvPr>
        </p:nvGraphicFramePr>
        <p:xfrm>
          <a:off x="1038087" y="2631990"/>
          <a:ext cx="8128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xmlns="" val="22477671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8.6 DESCRIPCIÓN DEL CIERRE DE LA ACTIVIDAD</a:t>
                      </a:r>
                    </a:p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3976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1952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3523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6FCCE884-8D79-4BD6-B9B6-157CB24D246C}"/>
              </a:ext>
            </a:extLst>
          </p:cNvPr>
          <p:cNvSpPr txBox="1">
            <a:spLocks/>
          </p:cNvSpPr>
          <p:nvPr/>
        </p:nvSpPr>
        <p:spPr>
          <a:xfrm>
            <a:off x="309489" y="238539"/>
            <a:ext cx="11196711" cy="1272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/>
              <a:t>Colegio Agustín de Hipona </a:t>
            </a:r>
            <a:br>
              <a:rPr lang="es-MX" sz="2000"/>
            </a:br>
            <a:r>
              <a:rPr lang="es-MX" sz="2000"/>
              <a:t>Equipo #4</a:t>
            </a:r>
            <a:br>
              <a:rPr lang="es-MX" sz="2000"/>
            </a:br>
            <a:r>
              <a:rPr lang="es-MX" sz="2000"/>
              <a:t>4º. grado</a:t>
            </a:r>
            <a:endParaRPr lang="es-MX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FBE2A71-5EE1-4F61-991A-460BDF529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745" y="152204"/>
            <a:ext cx="1420491" cy="1444877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xmlns="" id="{D8638CCD-3E3A-45BB-9376-FF193675C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221615"/>
              </p:ext>
            </p:extLst>
          </p:nvPr>
        </p:nvGraphicFramePr>
        <p:xfrm>
          <a:off x="1038087" y="2631990"/>
          <a:ext cx="81280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xmlns="" val="22477671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8.7 DESCRIPCIÓN DE LO QUE SE HARÁ CON LOS RESULTADOS</a:t>
                      </a:r>
                    </a:p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3976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dirty="0"/>
                        <a:t>TODO EL PROYECTO ESTARÁ BASADO EN ESTE PRIMER ACERCAMIENTO, EN EL ENTENDIMIENTO DE LOS OBJETIVOS Y LAS PRIMERAS INVESTIGACIONES, DE AHÍ DERIVA SU IMPORTANCIA.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1952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0694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F05F1638-52F7-445C-9EB4-7328D767CF4D}"/>
              </a:ext>
            </a:extLst>
          </p:cNvPr>
          <p:cNvSpPr txBox="1">
            <a:spLocks/>
          </p:cNvSpPr>
          <p:nvPr/>
        </p:nvSpPr>
        <p:spPr>
          <a:xfrm>
            <a:off x="309489" y="238539"/>
            <a:ext cx="11196711" cy="1272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/>
              <a:t>Colegio Agustín de Hipona </a:t>
            </a:r>
            <a:br>
              <a:rPr lang="es-MX" sz="2000"/>
            </a:br>
            <a:r>
              <a:rPr lang="es-MX" sz="2000"/>
              <a:t>Equipo #4</a:t>
            </a:r>
            <a:br>
              <a:rPr lang="es-MX" sz="2000"/>
            </a:br>
            <a:r>
              <a:rPr lang="es-MX" sz="2000"/>
              <a:t>4º. grado</a:t>
            </a:r>
            <a:endParaRPr lang="es-MX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C853B38-51A1-46D2-AB19-7C673D798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7180" y="65871"/>
            <a:ext cx="1420491" cy="1444877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xmlns="" id="{BA0F70E8-DD89-40BE-B005-893813E5B0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542514"/>
              </p:ext>
            </p:extLst>
          </p:nvPr>
        </p:nvGraphicFramePr>
        <p:xfrm>
          <a:off x="1038087" y="2631990"/>
          <a:ext cx="8128000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xmlns="" val="22477671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8.8 ANÁLISIS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3976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dirty="0"/>
                        <a:t>SE LOGRARON LOS OBJETIVOS, AUNQUE TODAVÍA HAY DUDAS POR PARTE DE LOS ALUMNOS SOBRE CÓMO SERÁN EVALUADOS YA QUE NO ESTÁN HABITUADOS A LOS TRABAJOS INTERDISCIPLINARIOS.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1952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8640875"/>
      </p:ext>
    </p:extLst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1_Estela de condensació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1708</Words>
  <Application>Microsoft Office PowerPoint</Application>
  <PresentationFormat>Panorámica</PresentationFormat>
  <Paragraphs>185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Century Gothic</vt:lpstr>
      <vt:lpstr>Estela de condensación</vt:lpstr>
      <vt:lpstr>1_Estela de condensación</vt:lpstr>
      <vt:lpstr>Vapor Trail</vt:lpstr>
      <vt:lpstr>CONEXIONES</vt:lpstr>
      <vt:lpstr>8.1 PROYECTO:“WHO PAINTED IN THE PAST; WHO PAINTS IN THE PRESENT?“  </vt:lpstr>
      <vt:lpstr>8.2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EVIDENCIAS</vt:lpstr>
      <vt:lpstr>Colegio Agustín de Hipona  Equipo #4 4º. grado</vt:lpstr>
      <vt:lpstr>Colegio Agustín de Hipona  Equipo #4 4º. grado</vt:lpstr>
      <vt:lpstr>Colegio Agustín de Hipona  Equipo #4 4º. grado</vt:lpstr>
      <vt:lpstr>Colegio Agustín de Hipona  Equipo #4 4º. grado</vt:lpstr>
      <vt:lpstr>Colegio Agustín de Hipona  Equipo #4 4º. grado</vt:lpstr>
      <vt:lpstr>Presentación de PowerPoint</vt:lpstr>
      <vt:lpstr>Colegio Agustín de Hipona  Equipo #4 4º. grado</vt:lpstr>
      <vt:lpstr>Presentación de PowerPoint</vt:lpstr>
      <vt:lpstr>Colegio Agustín de Hipona  Equipo #4 4º. grado</vt:lpstr>
      <vt:lpstr>Colegio Agustín de Hipona  Equipo #4 4º. grado</vt:lpstr>
      <vt:lpstr>Colegio Agustín de Hipona  Equipo #4 4º. grado</vt:lpstr>
      <vt:lpstr>Colegio Agustín de Hipona  Equipo #4 4º. grado</vt:lpstr>
      <vt:lpstr>Colegio Agustín de Hipona  Equipo #4 4º. grado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CONEXIONES</dc:title>
  <dc:creator>Jen</dc:creator>
  <cp:lastModifiedBy>Cliente 4</cp:lastModifiedBy>
  <cp:revision>18</cp:revision>
  <dcterms:created xsi:type="dcterms:W3CDTF">2019-02-19T16:53:21Z</dcterms:created>
  <dcterms:modified xsi:type="dcterms:W3CDTF">2019-03-01T01:03:24Z</dcterms:modified>
</cp:coreProperties>
</file>