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42"/>
  </p:notesMasterIdLst>
  <p:sldIdLst>
    <p:sldId id="256" r:id="rId2"/>
    <p:sldId id="258" r:id="rId3"/>
    <p:sldId id="257" r:id="rId4"/>
    <p:sldId id="259" r:id="rId5"/>
    <p:sldId id="260" r:id="rId6"/>
    <p:sldId id="261" r:id="rId7"/>
    <p:sldId id="262" r:id="rId8"/>
    <p:sldId id="264" r:id="rId9"/>
    <p:sldId id="283" r:id="rId10"/>
    <p:sldId id="265" r:id="rId11"/>
    <p:sldId id="289" r:id="rId12"/>
    <p:sldId id="290" r:id="rId13"/>
    <p:sldId id="294" r:id="rId14"/>
    <p:sldId id="295" r:id="rId15"/>
    <p:sldId id="292" r:id="rId16"/>
    <p:sldId id="293" r:id="rId17"/>
    <p:sldId id="285" r:id="rId18"/>
    <p:sldId id="286" r:id="rId19"/>
    <p:sldId id="287" r:id="rId20"/>
    <p:sldId id="288"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A5665-5987-4E62-B09E-59C74B09613F}" type="doc">
      <dgm:prSet loTypeId="urn:microsoft.com/office/officeart/2005/8/layout/gear1" loCatId="process" qsTypeId="urn:microsoft.com/office/officeart/2005/8/quickstyle/simple3" qsCatId="simple" csTypeId="urn:microsoft.com/office/officeart/2005/8/colors/colorful5" csCatId="colorful" phldr="1"/>
      <dgm:spPr/>
    </dgm:pt>
    <dgm:pt modelId="{302E3BB6-1808-40BC-8180-974FAB656B04}">
      <dgm:prSet phldrT="[Texto]"/>
      <dgm:spPr/>
      <dgm:t>
        <a:bodyPr/>
        <a:lstStyle/>
        <a:p>
          <a:r>
            <a:rPr lang="es-MX" dirty="0" smtClean="0"/>
            <a:t>Biología</a:t>
          </a:r>
        </a:p>
        <a:p>
          <a:r>
            <a:rPr lang="es-MX" dirty="0" smtClean="0"/>
            <a:t>Conocer los efectos biológicos que causan los opiáceos</a:t>
          </a:r>
          <a:endParaRPr lang="es-MX" dirty="0"/>
        </a:p>
      </dgm:t>
    </dgm:pt>
    <dgm:pt modelId="{20743316-45C0-4616-8072-C3553DA1954B}" type="parTrans" cxnId="{731F7BCD-156F-4A1E-860D-34B9F1B01A82}">
      <dgm:prSet/>
      <dgm:spPr/>
      <dgm:t>
        <a:bodyPr/>
        <a:lstStyle/>
        <a:p>
          <a:endParaRPr lang="es-MX"/>
        </a:p>
      </dgm:t>
    </dgm:pt>
    <dgm:pt modelId="{9C62858D-73CA-4537-A970-DB34C837618A}" type="sibTrans" cxnId="{731F7BCD-156F-4A1E-860D-34B9F1B01A82}">
      <dgm:prSet/>
      <dgm:spPr/>
      <dgm:t>
        <a:bodyPr/>
        <a:lstStyle/>
        <a:p>
          <a:endParaRPr lang="es-MX"/>
        </a:p>
      </dgm:t>
    </dgm:pt>
    <dgm:pt modelId="{1FF07C03-4C5B-45DD-995A-7BC212C0E883}">
      <dgm:prSet phldrT="[Texto]"/>
      <dgm:spPr/>
      <dgm:t>
        <a:bodyPr/>
        <a:lstStyle/>
        <a:p>
          <a:r>
            <a:rPr lang="es-MX" dirty="0" smtClean="0"/>
            <a:t>Química</a:t>
          </a:r>
        </a:p>
        <a:p>
          <a:r>
            <a:rPr lang="es-MX" dirty="0" smtClean="0"/>
            <a:t>Identificar las estructuras complejas de los opiáceos</a:t>
          </a:r>
          <a:endParaRPr lang="es-MX" dirty="0"/>
        </a:p>
      </dgm:t>
    </dgm:pt>
    <dgm:pt modelId="{B1EAE5F9-F55F-4EEC-8778-276683C66158}" type="parTrans" cxnId="{83C257F7-C0D9-474C-BD51-831E8C4B6B8E}">
      <dgm:prSet/>
      <dgm:spPr/>
      <dgm:t>
        <a:bodyPr/>
        <a:lstStyle/>
        <a:p>
          <a:endParaRPr lang="es-MX"/>
        </a:p>
      </dgm:t>
    </dgm:pt>
    <dgm:pt modelId="{BFF55CDA-429C-41EB-9014-BCD745B0F376}" type="sibTrans" cxnId="{83C257F7-C0D9-474C-BD51-831E8C4B6B8E}">
      <dgm:prSet/>
      <dgm:spPr/>
      <dgm:t>
        <a:bodyPr/>
        <a:lstStyle/>
        <a:p>
          <a:endParaRPr lang="es-MX"/>
        </a:p>
      </dgm:t>
    </dgm:pt>
    <dgm:pt modelId="{188DD3AD-0693-473A-BEE5-F8475639AEC6}">
      <dgm:prSet phldrT="[Texto]"/>
      <dgm:spPr/>
      <dgm:t>
        <a:bodyPr/>
        <a:lstStyle/>
        <a:p>
          <a:r>
            <a:rPr lang="es-MX" dirty="0" smtClean="0"/>
            <a:t>Psicología</a:t>
          </a:r>
        </a:p>
        <a:p>
          <a:r>
            <a:rPr lang="es-MX" dirty="0" smtClean="0"/>
            <a:t>Conocer loe efectos en las conductas producidas por los opiáceos</a:t>
          </a:r>
          <a:endParaRPr lang="es-MX" dirty="0"/>
        </a:p>
      </dgm:t>
    </dgm:pt>
    <dgm:pt modelId="{0A78F8C3-E52C-4232-A1F8-750CB55AAF0B}" type="parTrans" cxnId="{7C2D5D49-3A0E-4810-B24A-7F04B33013FA}">
      <dgm:prSet/>
      <dgm:spPr/>
      <dgm:t>
        <a:bodyPr/>
        <a:lstStyle/>
        <a:p>
          <a:endParaRPr lang="es-MX"/>
        </a:p>
      </dgm:t>
    </dgm:pt>
    <dgm:pt modelId="{5909749A-10BE-440B-B79B-91BB63C04CBE}" type="sibTrans" cxnId="{7C2D5D49-3A0E-4810-B24A-7F04B33013FA}">
      <dgm:prSet/>
      <dgm:spPr/>
      <dgm:t>
        <a:bodyPr/>
        <a:lstStyle/>
        <a:p>
          <a:endParaRPr lang="es-MX"/>
        </a:p>
      </dgm:t>
    </dgm:pt>
    <dgm:pt modelId="{403F7877-E74C-4CD5-A0E8-7D84B566D89B}" type="pres">
      <dgm:prSet presAssocID="{6FFA5665-5987-4E62-B09E-59C74B09613F}" presName="composite" presStyleCnt="0">
        <dgm:presLayoutVars>
          <dgm:chMax val="3"/>
          <dgm:animLvl val="lvl"/>
          <dgm:resizeHandles val="exact"/>
        </dgm:presLayoutVars>
      </dgm:prSet>
      <dgm:spPr/>
    </dgm:pt>
    <dgm:pt modelId="{97142BB4-AFD4-4349-AC52-E86E666E16EA}" type="pres">
      <dgm:prSet presAssocID="{302E3BB6-1808-40BC-8180-974FAB656B04}" presName="gear1" presStyleLbl="node1" presStyleIdx="0" presStyleCnt="3">
        <dgm:presLayoutVars>
          <dgm:chMax val="1"/>
          <dgm:bulletEnabled val="1"/>
        </dgm:presLayoutVars>
      </dgm:prSet>
      <dgm:spPr/>
      <dgm:t>
        <a:bodyPr/>
        <a:lstStyle/>
        <a:p>
          <a:endParaRPr lang="es-MX"/>
        </a:p>
      </dgm:t>
    </dgm:pt>
    <dgm:pt modelId="{75104E5B-24D1-451E-B90E-35BF3568269B}" type="pres">
      <dgm:prSet presAssocID="{302E3BB6-1808-40BC-8180-974FAB656B04}" presName="gear1srcNode" presStyleLbl="node1" presStyleIdx="0" presStyleCnt="3"/>
      <dgm:spPr/>
      <dgm:t>
        <a:bodyPr/>
        <a:lstStyle/>
        <a:p>
          <a:endParaRPr lang="es-MX"/>
        </a:p>
      </dgm:t>
    </dgm:pt>
    <dgm:pt modelId="{21CA7CC9-41BE-4653-97EB-AADECDBE954F}" type="pres">
      <dgm:prSet presAssocID="{302E3BB6-1808-40BC-8180-974FAB656B04}" presName="gear1dstNode" presStyleLbl="node1" presStyleIdx="0" presStyleCnt="3"/>
      <dgm:spPr/>
      <dgm:t>
        <a:bodyPr/>
        <a:lstStyle/>
        <a:p>
          <a:endParaRPr lang="es-MX"/>
        </a:p>
      </dgm:t>
    </dgm:pt>
    <dgm:pt modelId="{46CFAF1D-105F-4A63-9DA6-EDFAC5258CCD}" type="pres">
      <dgm:prSet presAssocID="{1FF07C03-4C5B-45DD-995A-7BC212C0E883}" presName="gear2" presStyleLbl="node1" presStyleIdx="1" presStyleCnt="3" custScaleX="139201" custScaleY="135437" custLinFactNeighborX="-43257" custLinFactNeighborY="62808">
        <dgm:presLayoutVars>
          <dgm:chMax val="1"/>
          <dgm:bulletEnabled val="1"/>
        </dgm:presLayoutVars>
      </dgm:prSet>
      <dgm:spPr/>
      <dgm:t>
        <a:bodyPr/>
        <a:lstStyle/>
        <a:p>
          <a:endParaRPr lang="es-MX"/>
        </a:p>
      </dgm:t>
    </dgm:pt>
    <dgm:pt modelId="{AD020C3B-EB80-4A0E-A858-E5208E265F0F}" type="pres">
      <dgm:prSet presAssocID="{1FF07C03-4C5B-45DD-995A-7BC212C0E883}" presName="gear2srcNode" presStyleLbl="node1" presStyleIdx="1" presStyleCnt="3"/>
      <dgm:spPr/>
      <dgm:t>
        <a:bodyPr/>
        <a:lstStyle/>
        <a:p>
          <a:endParaRPr lang="es-MX"/>
        </a:p>
      </dgm:t>
    </dgm:pt>
    <dgm:pt modelId="{F6EC333A-9B7E-4B14-9B0A-78B943E82B3B}" type="pres">
      <dgm:prSet presAssocID="{1FF07C03-4C5B-45DD-995A-7BC212C0E883}" presName="gear2dstNode" presStyleLbl="node1" presStyleIdx="1" presStyleCnt="3"/>
      <dgm:spPr/>
      <dgm:t>
        <a:bodyPr/>
        <a:lstStyle/>
        <a:p>
          <a:endParaRPr lang="es-MX"/>
        </a:p>
      </dgm:t>
    </dgm:pt>
    <dgm:pt modelId="{5ADF0A7F-630C-4EB3-8648-5E1485545DF9}" type="pres">
      <dgm:prSet presAssocID="{188DD3AD-0693-473A-BEE5-F8475639AEC6}" presName="gear3" presStyleLbl="node1" presStyleIdx="2" presStyleCnt="3" custScaleX="142687" custScaleY="135416"/>
      <dgm:spPr/>
      <dgm:t>
        <a:bodyPr/>
        <a:lstStyle/>
        <a:p>
          <a:endParaRPr lang="es-MX"/>
        </a:p>
      </dgm:t>
    </dgm:pt>
    <dgm:pt modelId="{22D180BE-0750-429E-A289-C6E01EF7CA5C}" type="pres">
      <dgm:prSet presAssocID="{188DD3AD-0693-473A-BEE5-F8475639AEC6}" presName="gear3tx" presStyleLbl="node1" presStyleIdx="2" presStyleCnt="3">
        <dgm:presLayoutVars>
          <dgm:chMax val="1"/>
          <dgm:bulletEnabled val="1"/>
        </dgm:presLayoutVars>
      </dgm:prSet>
      <dgm:spPr/>
      <dgm:t>
        <a:bodyPr/>
        <a:lstStyle/>
        <a:p>
          <a:endParaRPr lang="es-MX"/>
        </a:p>
      </dgm:t>
    </dgm:pt>
    <dgm:pt modelId="{0C993FEE-F02A-4A3D-90B7-318F9DEBCD19}" type="pres">
      <dgm:prSet presAssocID="{188DD3AD-0693-473A-BEE5-F8475639AEC6}" presName="gear3srcNode" presStyleLbl="node1" presStyleIdx="2" presStyleCnt="3"/>
      <dgm:spPr/>
      <dgm:t>
        <a:bodyPr/>
        <a:lstStyle/>
        <a:p>
          <a:endParaRPr lang="es-MX"/>
        </a:p>
      </dgm:t>
    </dgm:pt>
    <dgm:pt modelId="{DBFA5B41-5867-4677-B12C-DAD7CB07AEAA}" type="pres">
      <dgm:prSet presAssocID="{188DD3AD-0693-473A-BEE5-F8475639AEC6}" presName="gear3dstNode" presStyleLbl="node1" presStyleIdx="2" presStyleCnt="3"/>
      <dgm:spPr/>
      <dgm:t>
        <a:bodyPr/>
        <a:lstStyle/>
        <a:p>
          <a:endParaRPr lang="es-MX"/>
        </a:p>
      </dgm:t>
    </dgm:pt>
    <dgm:pt modelId="{5EED7659-79ED-44A0-B3CC-B9B8EEC117DD}" type="pres">
      <dgm:prSet presAssocID="{9C62858D-73CA-4537-A970-DB34C837618A}" presName="connector1" presStyleLbl="sibTrans2D1" presStyleIdx="0" presStyleCnt="3"/>
      <dgm:spPr/>
      <dgm:t>
        <a:bodyPr/>
        <a:lstStyle/>
        <a:p>
          <a:endParaRPr lang="es-MX"/>
        </a:p>
      </dgm:t>
    </dgm:pt>
    <dgm:pt modelId="{F912B859-A3E8-409B-A53F-123BC098CF1C}" type="pres">
      <dgm:prSet presAssocID="{BFF55CDA-429C-41EB-9014-BCD745B0F376}" presName="connector2" presStyleLbl="sibTrans2D1" presStyleIdx="1" presStyleCnt="3" custLinFactNeighborX="-12963" custLinFactNeighborY="-3154"/>
      <dgm:spPr/>
      <dgm:t>
        <a:bodyPr/>
        <a:lstStyle/>
        <a:p>
          <a:endParaRPr lang="es-MX"/>
        </a:p>
      </dgm:t>
    </dgm:pt>
    <dgm:pt modelId="{FD0C0C54-BE07-44F1-9364-F27AF66FEF45}" type="pres">
      <dgm:prSet presAssocID="{5909749A-10BE-440B-B79B-91BB63C04CBE}" presName="connector3" presStyleLbl="sibTrans2D1" presStyleIdx="2" presStyleCnt="3" custLinFactNeighborX="-12789" custLinFactNeighborY="-5176"/>
      <dgm:spPr/>
      <dgm:t>
        <a:bodyPr/>
        <a:lstStyle/>
        <a:p>
          <a:endParaRPr lang="es-MX"/>
        </a:p>
      </dgm:t>
    </dgm:pt>
  </dgm:ptLst>
  <dgm:cxnLst>
    <dgm:cxn modelId="{B360ADC2-D1B7-43F1-9B14-6D098945EA35}" type="presOf" srcId="{1FF07C03-4C5B-45DD-995A-7BC212C0E883}" destId="{46CFAF1D-105F-4A63-9DA6-EDFAC5258CCD}" srcOrd="0" destOrd="0" presId="urn:microsoft.com/office/officeart/2005/8/layout/gear1"/>
    <dgm:cxn modelId="{961D6458-96F3-4B52-A87D-7D03447B8E6E}" type="presOf" srcId="{9C62858D-73CA-4537-A970-DB34C837618A}" destId="{5EED7659-79ED-44A0-B3CC-B9B8EEC117DD}" srcOrd="0" destOrd="0" presId="urn:microsoft.com/office/officeart/2005/8/layout/gear1"/>
    <dgm:cxn modelId="{E8641328-7B23-4109-9870-DAFFB67E4CAA}" type="presOf" srcId="{188DD3AD-0693-473A-BEE5-F8475639AEC6}" destId="{5ADF0A7F-630C-4EB3-8648-5E1485545DF9}" srcOrd="0" destOrd="0" presId="urn:microsoft.com/office/officeart/2005/8/layout/gear1"/>
    <dgm:cxn modelId="{8ED3C60C-72F6-4205-B6A5-6A7D37CD318D}" type="presOf" srcId="{188DD3AD-0693-473A-BEE5-F8475639AEC6}" destId="{22D180BE-0750-429E-A289-C6E01EF7CA5C}" srcOrd="1" destOrd="0" presId="urn:microsoft.com/office/officeart/2005/8/layout/gear1"/>
    <dgm:cxn modelId="{D24DB9A6-9B4A-48E1-8186-93453838D559}" type="presOf" srcId="{1FF07C03-4C5B-45DD-995A-7BC212C0E883}" destId="{AD020C3B-EB80-4A0E-A858-E5208E265F0F}" srcOrd="1" destOrd="0" presId="urn:microsoft.com/office/officeart/2005/8/layout/gear1"/>
    <dgm:cxn modelId="{83C257F7-C0D9-474C-BD51-831E8C4B6B8E}" srcId="{6FFA5665-5987-4E62-B09E-59C74B09613F}" destId="{1FF07C03-4C5B-45DD-995A-7BC212C0E883}" srcOrd="1" destOrd="0" parTransId="{B1EAE5F9-F55F-4EEC-8778-276683C66158}" sibTransId="{BFF55CDA-429C-41EB-9014-BCD745B0F376}"/>
    <dgm:cxn modelId="{D6B1472C-E473-46B2-936A-7F035A92255A}" type="presOf" srcId="{302E3BB6-1808-40BC-8180-974FAB656B04}" destId="{21CA7CC9-41BE-4653-97EB-AADECDBE954F}" srcOrd="2" destOrd="0" presId="urn:microsoft.com/office/officeart/2005/8/layout/gear1"/>
    <dgm:cxn modelId="{55A3A098-2254-49F1-9D1D-AFFC84846855}" type="presOf" srcId="{302E3BB6-1808-40BC-8180-974FAB656B04}" destId="{97142BB4-AFD4-4349-AC52-E86E666E16EA}" srcOrd="0" destOrd="0" presId="urn:microsoft.com/office/officeart/2005/8/layout/gear1"/>
    <dgm:cxn modelId="{A50592C1-1D5A-4843-882F-6E2A15BE8E7A}" type="presOf" srcId="{BFF55CDA-429C-41EB-9014-BCD745B0F376}" destId="{F912B859-A3E8-409B-A53F-123BC098CF1C}" srcOrd="0" destOrd="0" presId="urn:microsoft.com/office/officeart/2005/8/layout/gear1"/>
    <dgm:cxn modelId="{7C2D5D49-3A0E-4810-B24A-7F04B33013FA}" srcId="{6FFA5665-5987-4E62-B09E-59C74B09613F}" destId="{188DD3AD-0693-473A-BEE5-F8475639AEC6}" srcOrd="2" destOrd="0" parTransId="{0A78F8C3-E52C-4232-A1F8-750CB55AAF0B}" sibTransId="{5909749A-10BE-440B-B79B-91BB63C04CBE}"/>
    <dgm:cxn modelId="{731F7BCD-156F-4A1E-860D-34B9F1B01A82}" srcId="{6FFA5665-5987-4E62-B09E-59C74B09613F}" destId="{302E3BB6-1808-40BC-8180-974FAB656B04}" srcOrd="0" destOrd="0" parTransId="{20743316-45C0-4616-8072-C3553DA1954B}" sibTransId="{9C62858D-73CA-4537-A970-DB34C837618A}"/>
    <dgm:cxn modelId="{713E412C-9357-421E-A279-2A5D9D06EEB7}" type="presOf" srcId="{6FFA5665-5987-4E62-B09E-59C74B09613F}" destId="{403F7877-E74C-4CD5-A0E8-7D84B566D89B}" srcOrd="0" destOrd="0" presId="urn:microsoft.com/office/officeart/2005/8/layout/gear1"/>
    <dgm:cxn modelId="{C78A6140-F06A-4C83-A5E7-5A09BBD4AC3D}" type="presOf" srcId="{1FF07C03-4C5B-45DD-995A-7BC212C0E883}" destId="{F6EC333A-9B7E-4B14-9B0A-78B943E82B3B}" srcOrd="2" destOrd="0" presId="urn:microsoft.com/office/officeart/2005/8/layout/gear1"/>
    <dgm:cxn modelId="{F293F4EF-F9ED-426D-AC02-7EEEA2541A31}" type="presOf" srcId="{188DD3AD-0693-473A-BEE5-F8475639AEC6}" destId="{0C993FEE-F02A-4A3D-90B7-318F9DEBCD19}" srcOrd="2" destOrd="0" presId="urn:microsoft.com/office/officeart/2005/8/layout/gear1"/>
    <dgm:cxn modelId="{BECD8BF3-715A-47E6-8DCE-E706CCDBCEF3}" type="presOf" srcId="{302E3BB6-1808-40BC-8180-974FAB656B04}" destId="{75104E5B-24D1-451E-B90E-35BF3568269B}" srcOrd="1" destOrd="0" presId="urn:microsoft.com/office/officeart/2005/8/layout/gear1"/>
    <dgm:cxn modelId="{F550B595-5622-4442-B014-52E1FC7DDDD6}" type="presOf" srcId="{5909749A-10BE-440B-B79B-91BB63C04CBE}" destId="{FD0C0C54-BE07-44F1-9364-F27AF66FEF45}" srcOrd="0" destOrd="0" presId="urn:microsoft.com/office/officeart/2005/8/layout/gear1"/>
    <dgm:cxn modelId="{118C4B1A-DB78-4FD4-A30D-E5DD0205DF7E}" type="presOf" srcId="{188DD3AD-0693-473A-BEE5-F8475639AEC6}" destId="{DBFA5B41-5867-4677-B12C-DAD7CB07AEAA}" srcOrd="3" destOrd="0" presId="urn:microsoft.com/office/officeart/2005/8/layout/gear1"/>
    <dgm:cxn modelId="{239D6C20-DFC9-4E62-8BC6-A6D454BCCA52}" type="presParOf" srcId="{403F7877-E74C-4CD5-A0E8-7D84B566D89B}" destId="{97142BB4-AFD4-4349-AC52-E86E666E16EA}" srcOrd="0" destOrd="0" presId="urn:microsoft.com/office/officeart/2005/8/layout/gear1"/>
    <dgm:cxn modelId="{70A39D43-1434-42E7-9F42-690B7D9A3948}" type="presParOf" srcId="{403F7877-E74C-4CD5-A0E8-7D84B566D89B}" destId="{75104E5B-24D1-451E-B90E-35BF3568269B}" srcOrd="1" destOrd="0" presId="urn:microsoft.com/office/officeart/2005/8/layout/gear1"/>
    <dgm:cxn modelId="{00EA965E-7D9D-4980-914D-397B8C3F06F4}" type="presParOf" srcId="{403F7877-E74C-4CD5-A0E8-7D84B566D89B}" destId="{21CA7CC9-41BE-4653-97EB-AADECDBE954F}" srcOrd="2" destOrd="0" presId="urn:microsoft.com/office/officeart/2005/8/layout/gear1"/>
    <dgm:cxn modelId="{EC0B28F0-2E04-493B-8E56-2CCBC41966D8}" type="presParOf" srcId="{403F7877-E74C-4CD5-A0E8-7D84B566D89B}" destId="{46CFAF1D-105F-4A63-9DA6-EDFAC5258CCD}" srcOrd="3" destOrd="0" presId="urn:microsoft.com/office/officeart/2005/8/layout/gear1"/>
    <dgm:cxn modelId="{8123130A-A7CB-405C-9B07-B279E948F9B5}" type="presParOf" srcId="{403F7877-E74C-4CD5-A0E8-7D84B566D89B}" destId="{AD020C3B-EB80-4A0E-A858-E5208E265F0F}" srcOrd="4" destOrd="0" presId="urn:microsoft.com/office/officeart/2005/8/layout/gear1"/>
    <dgm:cxn modelId="{65BF1E6C-794A-4264-9701-0D63FF1FE972}" type="presParOf" srcId="{403F7877-E74C-4CD5-A0E8-7D84B566D89B}" destId="{F6EC333A-9B7E-4B14-9B0A-78B943E82B3B}" srcOrd="5" destOrd="0" presId="urn:microsoft.com/office/officeart/2005/8/layout/gear1"/>
    <dgm:cxn modelId="{5C8C2EB8-16BC-4D11-8D7C-6F52099F8588}" type="presParOf" srcId="{403F7877-E74C-4CD5-A0E8-7D84B566D89B}" destId="{5ADF0A7F-630C-4EB3-8648-5E1485545DF9}" srcOrd="6" destOrd="0" presId="urn:microsoft.com/office/officeart/2005/8/layout/gear1"/>
    <dgm:cxn modelId="{73B771FB-BC09-40E3-8295-68A7621903A0}" type="presParOf" srcId="{403F7877-E74C-4CD5-A0E8-7D84B566D89B}" destId="{22D180BE-0750-429E-A289-C6E01EF7CA5C}" srcOrd="7" destOrd="0" presId="urn:microsoft.com/office/officeart/2005/8/layout/gear1"/>
    <dgm:cxn modelId="{C822A049-8494-4F06-AEAA-85B5EE06A1CD}" type="presParOf" srcId="{403F7877-E74C-4CD5-A0E8-7D84B566D89B}" destId="{0C993FEE-F02A-4A3D-90B7-318F9DEBCD19}" srcOrd="8" destOrd="0" presId="urn:microsoft.com/office/officeart/2005/8/layout/gear1"/>
    <dgm:cxn modelId="{6B916B5E-7056-455D-BAAA-D4F4E368C129}" type="presParOf" srcId="{403F7877-E74C-4CD5-A0E8-7D84B566D89B}" destId="{DBFA5B41-5867-4677-B12C-DAD7CB07AEAA}" srcOrd="9" destOrd="0" presId="urn:microsoft.com/office/officeart/2005/8/layout/gear1"/>
    <dgm:cxn modelId="{8C694210-4409-4B85-962C-82ACD3C338DF}" type="presParOf" srcId="{403F7877-E74C-4CD5-A0E8-7D84B566D89B}" destId="{5EED7659-79ED-44A0-B3CC-B9B8EEC117DD}" srcOrd="10" destOrd="0" presId="urn:microsoft.com/office/officeart/2005/8/layout/gear1"/>
    <dgm:cxn modelId="{4CA15CE0-46FC-47F4-BC82-E8DC8EB7D6A6}" type="presParOf" srcId="{403F7877-E74C-4CD5-A0E8-7D84B566D89B}" destId="{F912B859-A3E8-409B-A53F-123BC098CF1C}" srcOrd="11" destOrd="0" presId="urn:microsoft.com/office/officeart/2005/8/layout/gear1"/>
    <dgm:cxn modelId="{499BA9CA-B84D-4898-B6B0-866B3B74EE7A}" type="presParOf" srcId="{403F7877-E74C-4CD5-A0E8-7D84B566D89B}" destId="{FD0C0C54-BE07-44F1-9364-F27AF66FEF4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3279C-5E46-4EDB-8C5C-4BE5EBF827D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MX"/>
        </a:p>
      </dgm:t>
    </dgm:pt>
    <dgm:pt modelId="{50FDC38E-EB08-477B-B869-B6799E200F55}">
      <dgm:prSet phldrT="[Texto]" custT="1"/>
      <dgm:spPr>
        <a:solidFill>
          <a:schemeClr val="accent2"/>
        </a:solidFill>
      </dgm:spPr>
      <dgm:t>
        <a:bodyPr/>
        <a:lstStyle/>
        <a:p>
          <a:r>
            <a:rPr lang="es-MX" sz="1800" b="1" dirty="0">
              <a:solidFill>
                <a:schemeClr val="tx1"/>
              </a:solidFill>
            </a:rPr>
            <a:t>SISTEMAS COMPLEJOS</a:t>
          </a:r>
        </a:p>
      </dgm:t>
    </dgm:pt>
    <dgm:pt modelId="{CD2FFB78-D434-4BA9-95B0-C08B371FC1F7}" type="parTrans" cxnId="{B374DDA4-0FE1-46CB-AE48-FD6C78559FB0}">
      <dgm:prSet/>
      <dgm:spPr/>
      <dgm:t>
        <a:bodyPr/>
        <a:lstStyle/>
        <a:p>
          <a:endParaRPr lang="es-MX"/>
        </a:p>
      </dgm:t>
    </dgm:pt>
    <dgm:pt modelId="{C503D7DA-3FBF-42D8-B3B7-D52CC3EA7278}" type="sibTrans" cxnId="{B374DDA4-0FE1-46CB-AE48-FD6C78559FB0}">
      <dgm:prSet/>
      <dgm:spPr/>
      <dgm:t>
        <a:bodyPr/>
        <a:lstStyle/>
        <a:p>
          <a:endParaRPr lang="es-MX"/>
        </a:p>
      </dgm:t>
    </dgm:pt>
    <dgm:pt modelId="{C4AE35E2-D67D-40FF-8CAD-420F929EE55A}">
      <dgm:prSet phldrT="[Texto]" custT="1"/>
      <dgm:spPr>
        <a:solidFill>
          <a:schemeClr val="accent2"/>
        </a:solidFill>
      </dgm:spPr>
      <dgm:t>
        <a:bodyPr/>
        <a:lstStyle/>
        <a:p>
          <a:r>
            <a:rPr lang="es-MX" sz="1400" b="1" u="none" dirty="0">
              <a:solidFill>
                <a:schemeClr val="tx1"/>
              </a:solidFill>
            </a:rPr>
            <a:t>Un estudio integrado de un sistema complejo, donde esté en juego el funcionamiento de la totalidad del sistema, sólo puede ser obra de un equipo con marcos epistémicos, conceptuales y metodológicos compartidos. </a:t>
          </a:r>
        </a:p>
      </dgm:t>
    </dgm:pt>
    <dgm:pt modelId="{2762AF3E-7B26-4FA8-B7F7-30F07F201655}" type="parTrans" cxnId="{0E190740-EBEC-43BE-8E09-17AE1E4401B8}">
      <dgm:prSet/>
      <dgm:spPr/>
      <dgm:t>
        <a:bodyPr/>
        <a:lstStyle/>
        <a:p>
          <a:endParaRPr lang="es-MX"/>
        </a:p>
      </dgm:t>
    </dgm:pt>
    <dgm:pt modelId="{3FD39B7C-7540-42B6-AE6A-ACE3F68C3694}" type="sibTrans" cxnId="{0E190740-EBEC-43BE-8E09-17AE1E4401B8}">
      <dgm:prSet/>
      <dgm:spPr/>
      <dgm:t>
        <a:bodyPr/>
        <a:lstStyle/>
        <a:p>
          <a:endParaRPr lang="es-MX"/>
        </a:p>
      </dgm:t>
    </dgm:pt>
    <dgm:pt modelId="{95235B6F-AF4C-441C-9590-DF79CFEB6A71}">
      <dgm:prSet custT="1"/>
      <dgm:spPr>
        <a:solidFill>
          <a:schemeClr val="accent2"/>
        </a:solidFill>
      </dgm:spPr>
      <dgm:t>
        <a:bodyPr/>
        <a:lstStyle/>
        <a:p>
          <a:r>
            <a:rPr lang="es-MX" sz="1100" b="1" dirty="0">
              <a:solidFill>
                <a:srgbClr val="FFFF00"/>
              </a:solidFill>
            </a:rPr>
            <a:t> </a:t>
          </a:r>
          <a:r>
            <a:rPr lang="es-MX" sz="1400" b="1" dirty="0">
              <a:solidFill>
                <a:schemeClr val="tx1"/>
              </a:solidFill>
            </a:rPr>
            <a:t>El primer objetivo en el estudio de un sistema complejo es establecer diagnóstico. Segundo es </a:t>
          </a:r>
          <a:r>
            <a:rPr lang="es-MX" sz="1400" b="1" dirty="0" smtClean="0">
              <a:solidFill>
                <a:schemeClr val="tx1"/>
              </a:solidFill>
            </a:rPr>
            <a:t>actuar </a:t>
          </a:r>
          <a:r>
            <a:rPr lang="es-MX" sz="1400" b="1" dirty="0">
              <a:solidFill>
                <a:schemeClr val="tx1"/>
              </a:solidFill>
            </a:rPr>
            <a:t>sobre el sistema</a:t>
          </a:r>
          <a:r>
            <a:rPr lang="es-MX" sz="1400" dirty="0">
              <a:solidFill>
                <a:schemeClr val="tx1"/>
              </a:solidFill>
            </a:rPr>
            <a:t>.</a:t>
          </a:r>
        </a:p>
      </dgm:t>
    </dgm:pt>
    <dgm:pt modelId="{29FD1EB1-436F-47ED-AB88-ACE8FE6CA345}" type="parTrans" cxnId="{E829E1C8-A938-4C9A-8BDF-DBD454EDAC11}">
      <dgm:prSet/>
      <dgm:spPr/>
      <dgm:t>
        <a:bodyPr/>
        <a:lstStyle/>
        <a:p>
          <a:endParaRPr lang="es-MX"/>
        </a:p>
      </dgm:t>
    </dgm:pt>
    <dgm:pt modelId="{46D6DC94-3D90-4776-9F90-DFB62BC03E6F}" type="sibTrans" cxnId="{E829E1C8-A938-4C9A-8BDF-DBD454EDAC11}">
      <dgm:prSet/>
      <dgm:spPr/>
      <dgm:t>
        <a:bodyPr/>
        <a:lstStyle/>
        <a:p>
          <a:endParaRPr lang="es-MX"/>
        </a:p>
      </dgm:t>
    </dgm:pt>
    <dgm:pt modelId="{C5B3599E-ED13-4BDA-A55C-A779DB4DB5AF}">
      <dgm:prSet custT="1"/>
      <dgm:spPr>
        <a:solidFill>
          <a:schemeClr val="accent2"/>
        </a:solidFill>
      </dgm:spPr>
      <dgm:t>
        <a:bodyPr/>
        <a:lstStyle/>
        <a:p>
          <a:r>
            <a:rPr lang="es-MX" sz="1400" b="1" dirty="0">
              <a:solidFill>
                <a:schemeClr val="tx1"/>
              </a:solidFill>
            </a:rPr>
            <a:t>Los sistemas complejos se comportan como "totalidades" compuestas de subsistemas. Llamaremos funcionamiento del sistema al conjunto de actividades del sistema como un todo, y función a la contribución de cada elemento o subsistema al funcionamiento del sistema. Debe notarse, sin embargo, que ambas expresiones son relativas: lo que llamamos "sistema total", en un contexto dado del análisis, es también un subsistema de sistemas más amplios, dentro de los cuales puede desempeñar una o más </a:t>
          </a:r>
          <a:r>
            <a:rPr lang="es-MX" sz="1400" b="1" dirty="0" smtClean="0">
              <a:solidFill>
                <a:schemeClr val="tx1"/>
              </a:solidFill>
            </a:rPr>
            <a:t>funciones.</a:t>
          </a:r>
          <a:endParaRPr lang="es-MX" sz="1400" b="1" dirty="0">
            <a:solidFill>
              <a:schemeClr val="tx1"/>
            </a:solidFill>
          </a:endParaRPr>
        </a:p>
      </dgm:t>
    </dgm:pt>
    <dgm:pt modelId="{A756A950-416F-4196-9F66-DF06B9BE63F0}" type="parTrans" cxnId="{004576F5-E18C-4555-A67E-921330AE04C8}">
      <dgm:prSet/>
      <dgm:spPr/>
      <dgm:t>
        <a:bodyPr/>
        <a:lstStyle/>
        <a:p>
          <a:endParaRPr lang="es-MX"/>
        </a:p>
      </dgm:t>
    </dgm:pt>
    <dgm:pt modelId="{019F1518-B97E-4398-A6DF-61CB6E26CB87}" type="sibTrans" cxnId="{004576F5-E18C-4555-A67E-921330AE04C8}">
      <dgm:prSet/>
      <dgm:spPr/>
      <dgm:t>
        <a:bodyPr/>
        <a:lstStyle/>
        <a:p>
          <a:endParaRPr lang="es-MX"/>
        </a:p>
      </dgm:t>
    </dgm:pt>
    <dgm:pt modelId="{0AAA6D20-B0DF-4FEC-B187-BA65EF840590}">
      <dgm:prSet custT="1"/>
      <dgm:spPr>
        <a:solidFill>
          <a:schemeClr val="accent2"/>
        </a:solidFill>
      </dgm:spPr>
      <dgm:t>
        <a:bodyPr/>
        <a:lstStyle/>
        <a:p>
          <a:r>
            <a:rPr lang="es-MX" sz="1100" dirty="0">
              <a:solidFill>
                <a:srgbClr val="FFFF00"/>
              </a:solidFill>
            </a:rPr>
            <a:t> </a:t>
          </a:r>
          <a:r>
            <a:rPr lang="es-MX" sz="1400" b="1" dirty="0">
              <a:solidFill>
                <a:schemeClr val="tx1"/>
              </a:solidFill>
            </a:rPr>
            <a:t>El esquema explicativo corresponde siempre a un cierto nivel de análisis para un periodo dado del funcionamiento del sistema. Pero un esquema explicativo coherente y suficientemente comprehensivo como para abarcar la amplia gama de hechos significativos de los cuales debe dar cuenta la investigación, no se logra en un primer intento. Suele ser el fruto de un largo proceso cuya dinámica es parte esencial de los estudios sobre interdisciplinariedad.   </a:t>
          </a:r>
          <a:endParaRPr lang="es-MX" sz="1100" b="1" dirty="0">
            <a:solidFill>
              <a:schemeClr val="tx1"/>
            </a:solidFill>
          </a:endParaRPr>
        </a:p>
      </dgm:t>
    </dgm:pt>
    <dgm:pt modelId="{BDB02602-ABEA-485F-A1DE-6C592A8CBBD5}" type="sibTrans" cxnId="{A0589529-25E5-4A00-8FF9-05C4D8EB9281}">
      <dgm:prSet/>
      <dgm:spPr/>
      <dgm:t>
        <a:bodyPr/>
        <a:lstStyle/>
        <a:p>
          <a:endParaRPr lang="es-MX"/>
        </a:p>
      </dgm:t>
    </dgm:pt>
    <dgm:pt modelId="{9F74F6E0-0C16-4305-8872-1BEAAC5B332C}" type="parTrans" cxnId="{A0589529-25E5-4A00-8FF9-05C4D8EB9281}">
      <dgm:prSet/>
      <dgm:spPr/>
      <dgm:t>
        <a:bodyPr/>
        <a:lstStyle/>
        <a:p>
          <a:endParaRPr lang="es-MX"/>
        </a:p>
      </dgm:t>
    </dgm:pt>
    <dgm:pt modelId="{4025A157-5800-4A04-845A-A1D4960F7A9D}" type="pres">
      <dgm:prSet presAssocID="{0943279C-5E46-4EDB-8C5C-4BE5EBF827D0}" presName="Name0" presStyleCnt="0">
        <dgm:presLayoutVars>
          <dgm:dir/>
          <dgm:animLvl val="lvl"/>
          <dgm:resizeHandles val="exact"/>
        </dgm:presLayoutVars>
      </dgm:prSet>
      <dgm:spPr/>
      <dgm:t>
        <a:bodyPr/>
        <a:lstStyle/>
        <a:p>
          <a:endParaRPr lang="es-MX"/>
        </a:p>
      </dgm:t>
    </dgm:pt>
    <dgm:pt modelId="{779B9C63-C4EB-45A4-BEE9-41194C90C036}" type="pres">
      <dgm:prSet presAssocID="{0AAA6D20-B0DF-4FEC-B187-BA65EF840590}" presName="boxAndChildren" presStyleCnt="0"/>
      <dgm:spPr/>
    </dgm:pt>
    <dgm:pt modelId="{95CFA0DC-0B90-49FD-A2CD-E415B915FCD4}" type="pres">
      <dgm:prSet presAssocID="{0AAA6D20-B0DF-4FEC-B187-BA65EF840590}" presName="parentTextBox" presStyleLbl="node1" presStyleIdx="0" presStyleCnt="5" custScaleY="284475" custLinFactNeighborY="-18592"/>
      <dgm:spPr/>
      <dgm:t>
        <a:bodyPr/>
        <a:lstStyle/>
        <a:p>
          <a:endParaRPr lang="es-MX"/>
        </a:p>
      </dgm:t>
    </dgm:pt>
    <dgm:pt modelId="{49A7DDB1-2B18-4B2D-BACD-7CFB6BA6F31C}" type="pres">
      <dgm:prSet presAssocID="{019F1518-B97E-4398-A6DF-61CB6E26CB87}" presName="sp" presStyleCnt="0"/>
      <dgm:spPr/>
    </dgm:pt>
    <dgm:pt modelId="{5E922532-5BA0-47B4-B126-202C34550A8E}" type="pres">
      <dgm:prSet presAssocID="{C5B3599E-ED13-4BDA-A55C-A779DB4DB5AF}" presName="arrowAndChildren" presStyleCnt="0"/>
      <dgm:spPr/>
    </dgm:pt>
    <dgm:pt modelId="{E3DF1C14-4CB8-4BCC-A969-20CC9BA109E1}" type="pres">
      <dgm:prSet presAssocID="{C5B3599E-ED13-4BDA-A55C-A779DB4DB5AF}" presName="parentTextArrow" presStyleLbl="node1" presStyleIdx="1" presStyleCnt="5" custAng="0" custScaleX="100000" custScaleY="252760" custLinFactNeighborY="13514"/>
      <dgm:spPr/>
      <dgm:t>
        <a:bodyPr/>
        <a:lstStyle/>
        <a:p>
          <a:endParaRPr lang="es-MX"/>
        </a:p>
      </dgm:t>
    </dgm:pt>
    <dgm:pt modelId="{28B31DB5-20FC-46B0-9DAA-73C5DEABEB54}" type="pres">
      <dgm:prSet presAssocID="{46D6DC94-3D90-4776-9F90-DFB62BC03E6F}" presName="sp" presStyleCnt="0"/>
      <dgm:spPr/>
    </dgm:pt>
    <dgm:pt modelId="{D0D80AFD-4984-4345-AAE5-6DCE7C8D67A8}" type="pres">
      <dgm:prSet presAssocID="{95235B6F-AF4C-441C-9590-DF79CFEB6A71}" presName="arrowAndChildren" presStyleCnt="0"/>
      <dgm:spPr/>
    </dgm:pt>
    <dgm:pt modelId="{B2577E37-ABF0-44D7-ABD1-436C763CDB05}" type="pres">
      <dgm:prSet presAssocID="{95235B6F-AF4C-441C-9590-DF79CFEB6A71}" presName="parentTextArrow" presStyleLbl="node1" presStyleIdx="2" presStyleCnt="5" custAng="0" custScaleX="100000" custScaleY="124654" custLinFactNeighborX="-1055" custLinFactNeighborY="3486"/>
      <dgm:spPr/>
      <dgm:t>
        <a:bodyPr/>
        <a:lstStyle/>
        <a:p>
          <a:endParaRPr lang="es-MX"/>
        </a:p>
      </dgm:t>
    </dgm:pt>
    <dgm:pt modelId="{B55D2C30-E36C-45C6-BFA1-CE311D752681}" type="pres">
      <dgm:prSet presAssocID="{3FD39B7C-7540-42B6-AE6A-ACE3F68C3694}" presName="sp" presStyleCnt="0"/>
      <dgm:spPr/>
    </dgm:pt>
    <dgm:pt modelId="{B12876E8-3C0B-48FF-AFB9-A01EEB90573E}" type="pres">
      <dgm:prSet presAssocID="{C4AE35E2-D67D-40FF-8CAD-420F929EE55A}" presName="arrowAndChildren" presStyleCnt="0"/>
      <dgm:spPr/>
    </dgm:pt>
    <dgm:pt modelId="{29F06A62-3FBD-441E-9DE9-0856F7406EC4}" type="pres">
      <dgm:prSet presAssocID="{C4AE35E2-D67D-40FF-8CAD-420F929EE55A}" presName="parentTextArrow" presStyleLbl="node1" presStyleIdx="3" presStyleCnt="5" custScaleX="100000" custScaleY="122655" custLinFactNeighborX="-783" custLinFactNeighborY="3799"/>
      <dgm:spPr/>
      <dgm:t>
        <a:bodyPr/>
        <a:lstStyle/>
        <a:p>
          <a:endParaRPr lang="es-MX"/>
        </a:p>
      </dgm:t>
    </dgm:pt>
    <dgm:pt modelId="{404E1EC3-6E52-4331-B30C-A727A1A7EA21}" type="pres">
      <dgm:prSet presAssocID="{C503D7DA-3FBF-42D8-B3B7-D52CC3EA7278}" presName="sp" presStyleCnt="0"/>
      <dgm:spPr/>
    </dgm:pt>
    <dgm:pt modelId="{5D8FDAEF-93FC-4AF7-92FD-FAA8723C33FF}" type="pres">
      <dgm:prSet presAssocID="{50FDC38E-EB08-477B-B869-B6799E200F55}" presName="arrowAndChildren" presStyleCnt="0"/>
      <dgm:spPr/>
    </dgm:pt>
    <dgm:pt modelId="{EB6CF7D6-A74F-429B-96E6-0780AEC4F73C}" type="pres">
      <dgm:prSet presAssocID="{50FDC38E-EB08-477B-B869-B6799E200F55}" presName="parentTextArrow" presStyleLbl="node1" presStyleIdx="4" presStyleCnt="5" custScaleX="38879" custScaleY="61041" custLinFactNeighborX="-613" custLinFactNeighborY="-7"/>
      <dgm:spPr/>
      <dgm:t>
        <a:bodyPr/>
        <a:lstStyle/>
        <a:p>
          <a:endParaRPr lang="es-MX"/>
        </a:p>
      </dgm:t>
    </dgm:pt>
  </dgm:ptLst>
  <dgm:cxnLst>
    <dgm:cxn modelId="{B374DDA4-0FE1-46CB-AE48-FD6C78559FB0}" srcId="{0943279C-5E46-4EDB-8C5C-4BE5EBF827D0}" destId="{50FDC38E-EB08-477B-B869-B6799E200F55}" srcOrd="0" destOrd="0" parTransId="{CD2FFB78-D434-4BA9-95B0-C08B371FC1F7}" sibTransId="{C503D7DA-3FBF-42D8-B3B7-D52CC3EA7278}"/>
    <dgm:cxn modelId="{06201DF5-E3C2-4CA9-875C-04631654F648}" type="presOf" srcId="{C5B3599E-ED13-4BDA-A55C-A779DB4DB5AF}" destId="{E3DF1C14-4CB8-4BCC-A969-20CC9BA109E1}" srcOrd="0" destOrd="0" presId="urn:microsoft.com/office/officeart/2005/8/layout/process4"/>
    <dgm:cxn modelId="{A0589529-25E5-4A00-8FF9-05C4D8EB9281}" srcId="{0943279C-5E46-4EDB-8C5C-4BE5EBF827D0}" destId="{0AAA6D20-B0DF-4FEC-B187-BA65EF840590}" srcOrd="4" destOrd="0" parTransId="{9F74F6E0-0C16-4305-8872-1BEAAC5B332C}" sibTransId="{BDB02602-ABEA-485F-A1DE-6C592A8CBBD5}"/>
    <dgm:cxn modelId="{ADBF890B-3254-4B6B-9B55-1AAB4623EFF2}" type="presOf" srcId="{0943279C-5E46-4EDB-8C5C-4BE5EBF827D0}" destId="{4025A157-5800-4A04-845A-A1D4960F7A9D}" srcOrd="0" destOrd="0" presId="urn:microsoft.com/office/officeart/2005/8/layout/process4"/>
    <dgm:cxn modelId="{1F35217C-DECB-41E8-9F73-5C0B592B635A}" type="presOf" srcId="{95235B6F-AF4C-441C-9590-DF79CFEB6A71}" destId="{B2577E37-ABF0-44D7-ABD1-436C763CDB05}" srcOrd="0" destOrd="0" presId="urn:microsoft.com/office/officeart/2005/8/layout/process4"/>
    <dgm:cxn modelId="{004576F5-E18C-4555-A67E-921330AE04C8}" srcId="{0943279C-5E46-4EDB-8C5C-4BE5EBF827D0}" destId="{C5B3599E-ED13-4BDA-A55C-A779DB4DB5AF}" srcOrd="3" destOrd="0" parTransId="{A756A950-416F-4196-9F66-DF06B9BE63F0}" sibTransId="{019F1518-B97E-4398-A6DF-61CB6E26CB87}"/>
    <dgm:cxn modelId="{E28993A4-73FC-48C5-8485-C60A29D5162D}" type="presOf" srcId="{50FDC38E-EB08-477B-B869-B6799E200F55}" destId="{EB6CF7D6-A74F-429B-96E6-0780AEC4F73C}" srcOrd="0" destOrd="0" presId="urn:microsoft.com/office/officeart/2005/8/layout/process4"/>
    <dgm:cxn modelId="{794BBF5B-EE3D-4A87-912F-0B83E9700C21}" type="presOf" srcId="{C4AE35E2-D67D-40FF-8CAD-420F929EE55A}" destId="{29F06A62-3FBD-441E-9DE9-0856F7406EC4}" srcOrd="0" destOrd="0" presId="urn:microsoft.com/office/officeart/2005/8/layout/process4"/>
    <dgm:cxn modelId="{E829E1C8-A938-4C9A-8BDF-DBD454EDAC11}" srcId="{0943279C-5E46-4EDB-8C5C-4BE5EBF827D0}" destId="{95235B6F-AF4C-441C-9590-DF79CFEB6A71}" srcOrd="2" destOrd="0" parTransId="{29FD1EB1-436F-47ED-AB88-ACE8FE6CA345}" sibTransId="{46D6DC94-3D90-4776-9F90-DFB62BC03E6F}"/>
    <dgm:cxn modelId="{0E190740-EBEC-43BE-8E09-17AE1E4401B8}" srcId="{0943279C-5E46-4EDB-8C5C-4BE5EBF827D0}" destId="{C4AE35E2-D67D-40FF-8CAD-420F929EE55A}" srcOrd="1" destOrd="0" parTransId="{2762AF3E-7B26-4FA8-B7F7-30F07F201655}" sibTransId="{3FD39B7C-7540-42B6-AE6A-ACE3F68C3694}"/>
    <dgm:cxn modelId="{45C8B545-7053-4DBE-B8E0-9A5E24C95107}" type="presOf" srcId="{0AAA6D20-B0DF-4FEC-B187-BA65EF840590}" destId="{95CFA0DC-0B90-49FD-A2CD-E415B915FCD4}" srcOrd="0" destOrd="0" presId="urn:microsoft.com/office/officeart/2005/8/layout/process4"/>
    <dgm:cxn modelId="{35CC2900-1C37-4119-B87A-D3314F9C8FDE}" type="presParOf" srcId="{4025A157-5800-4A04-845A-A1D4960F7A9D}" destId="{779B9C63-C4EB-45A4-BEE9-41194C90C036}" srcOrd="0" destOrd="0" presId="urn:microsoft.com/office/officeart/2005/8/layout/process4"/>
    <dgm:cxn modelId="{F9D132F1-AE33-4987-9177-C0E9A5817A21}" type="presParOf" srcId="{779B9C63-C4EB-45A4-BEE9-41194C90C036}" destId="{95CFA0DC-0B90-49FD-A2CD-E415B915FCD4}" srcOrd="0" destOrd="0" presId="urn:microsoft.com/office/officeart/2005/8/layout/process4"/>
    <dgm:cxn modelId="{904935FF-80D6-44A2-8C17-1DC9D8DBC574}" type="presParOf" srcId="{4025A157-5800-4A04-845A-A1D4960F7A9D}" destId="{49A7DDB1-2B18-4B2D-BACD-7CFB6BA6F31C}" srcOrd="1" destOrd="0" presId="urn:microsoft.com/office/officeart/2005/8/layout/process4"/>
    <dgm:cxn modelId="{3CBC58C1-33D2-4052-8AD9-55D43BBA01BA}" type="presParOf" srcId="{4025A157-5800-4A04-845A-A1D4960F7A9D}" destId="{5E922532-5BA0-47B4-B126-202C34550A8E}" srcOrd="2" destOrd="0" presId="urn:microsoft.com/office/officeart/2005/8/layout/process4"/>
    <dgm:cxn modelId="{1C9F3AD5-99F6-40A0-BE1F-C641E4329162}" type="presParOf" srcId="{5E922532-5BA0-47B4-B126-202C34550A8E}" destId="{E3DF1C14-4CB8-4BCC-A969-20CC9BA109E1}" srcOrd="0" destOrd="0" presId="urn:microsoft.com/office/officeart/2005/8/layout/process4"/>
    <dgm:cxn modelId="{4D56A607-45E7-48BF-9794-C074CD737979}" type="presParOf" srcId="{4025A157-5800-4A04-845A-A1D4960F7A9D}" destId="{28B31DB5-20FC-46B0-9DAA-73C5DEABEB54}" srcOrd="3" destOrd="0" presId="urn:microsoft.com/office/officeart/2005/8/layout/process4"/>
    <dgm:cxn modelId="{1D2A3E39-E4B1-48E2-A6C5-43EB82594649}" type="presParOf" srcId="{4025A157-5800-4A04-845A-A1D4960F7A9D}" destId="{D0D80AFD-4984-4345-AAE5-6DCE7C8D67A8}" srcOrd="4" destOrd="0" presId="urn:microsoft.com/office/officeart/2005/8/layout/process4"/>
    <dgm:cxn modelId="{52E9DB19-1E03-43A5-9091-4B16982887EF}" type="presParOf" srcId="{D0D80AFD-4984-4345-AAE5-6DCE7C8D67A8}" destId="{B2577E37-ABF0-44D7-ABD1-436C763CDB05}" srcOrd="0" destOrd="0" presId="urn:microsoft.com/office/officeart/2005/8/layout/process4"/>
    <dgm:cxn modelId="{83D57865-1F45-4F46-A621-8E153D531D69}" type="presParOf" srcId="{4025A157-5800-4A04-845A-A1D4960F7A9D}" destId="{B55D2C30-E36C-45C6-BFA1-CE311D752681}" srcOrd="5" destOrd="0" presId="urn:microsoft.com/office/officeart/2005/8/layout/process4"/>
    <dgm:cxn modelId="{EB58C28F-DD21-4CA0-879D-52FF767672B7}" type="presParOf" srcId="{4025A157-5800-4A04-845A-A1D4960F7A9D}" destId="{B12876E8-3C0B-48FF-AFB9-A01EEB90573E}" srcOrd="6" destOrd="0" presId="urn:microsoft.com/office/officeart/2005/8/layout/process4"/>
    <dgm:cxn modelId="{A878BDDA-3CD7-4A7C-8ABE-D4DCC73A6F67}" type="presParOf" srcId="{B12876E8-3C0B-48FF-AFB9-A01EEB90573E}" destId="{29F06A62-3FBD-441E-9DE9-0856F7406EC4}" srcOrd="0" destOrd="0" presId="urn:microsoft.com/office/officeart/2005/8/layout/process4"/>
    <dgm:cxn modelId="{240DA36A-2BC0-4957-9177-4D130D129ECF}" type="presParOf" srcId="{4025A157-5800-4A04-845A-A1D4960F7A9D}" destId="{404E1EC3-6E52-4331-B30C-A727A1A7EA21}" srcOrd="7" destOrd="0" presId="urn:microsoft.com/office/officeart/2005/8/layout/process4"/>
    <dgm:cxn modelId="{747E9F17-4228-41B6-9BD3-54F1B4828A5B}" type="presParOf" srcId="{4025A157-5800-4A04-845A-A1D4960F7A9D}" destId="{5D8FDAEF-93FC-4AF7-92FD-FAA8723C33FF}" srcOrd="8" destOrd="0" presId="urn:microsoft.com/office/officeart/2005/8/layout/process4"/>
    <dgm:cxn modelId="{3AA45384-D096-4D38-BC7E-1434C3DA6105}" type="presParOf" srcId="{5D8FDAEF-93FC-4AF7-92FD-FAA8723C33FF}" destId="{EB6CF7D6-A74F-429B-96E6-0780AEC4F73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42BB4-AFD4-4349-AC52-E86E666E16EA}">
      <dsp:nvSpPr>
        <dsp:cNvPr id="0" name=""/>
        <dsp:cNvSpPr/>
      </dsp:nvSpPr>
      <dsp:spPr>
        <a:xfrm>
          <a:off x="3312367" y="2482471"/>
          <a:ext cx="2772308" cy="2772308"/>
        </a:xfrm>
        <a:prstGeom prst="gear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t>Biología</a:t>
          </a:r>
        </a:p>
        <a:p>
          <a:pPr lvl="0" algn="ctr" defTabSz="711200">
            <a:lnSpc>
              <a:spcPct val="90000"/>
            </a:lnSpc>
            <a:spcBef>
              <a:spcPct val="0"/>
            </a:spcBef>
            <a:spcAft>
              <a:spcPct val="35000"/>
            </a:spcAft>
          </a:pPr>
          <a:r>
            <a:rPr lang="es-MX" sz="1600" kern="1200" dirty="0" smtClean="0"/>
            <a:t>Conocer los efectos biológicos que causan los opiáceos</a:t>
          </a:r>
          <a:endParaRPr lang="es-MX" sz="1600" kern="1200" dirty="0"/>
        </a:p>
      </dsp:txBody>
      <dsp:txXfrm>
        <a:off x="3869724" y="3131871"/>
        <a:ext cx="1657594" cy="1425023"/>
      </dsp:txXfrm>
    </dsp:sp>
    <dsp:sp modelId="{46CFAF1D-105F-4A63-9DA6-EDFAC5258CCD}">
      <dsp:nvSpPr>
        <dsp:cNvPr id="0" name=""/>
        <dsp:cNvSpPr/>
      </dsp:nvSpPr>
      <dsp:spPr>
        <a:xfrm>
          <a:off x="432040" y="2309846"/>
          <a:ext cx="2806603" cy="2730713"/>
        </a:xfrm>
        <a:prstGeom prst="gear6">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dirty="0" smtClean="0"/>
            <a:t>Química</a:t>
          </a:r>
        </a:p>
        <a:p>
          <a:pPr lvl="0" algn="ctr" defTabSz="666750">
            <a:lnSpc>
              <a:spcPct val="90000"/>
            </a:lnSpc>
            <a:spcBef>
              <a:spcPct val="0"/>
            </a:spcBef>
            <a:spcAft>
              <a:spcPct val="35000"/>
            </a:spcAft>
          </a:pPr>
          <a:r>
            <a:rPr lang="es-MX" sz="1500" kern="1200" dirty="0" smtClean="0"/>
            <a:t>Identificar las estructuras complejas de los opiáceos</a:t>
          </a:r>
          <a:endParaRPr lang="es-MX" sz="1500" kern="1200" dirty="0"/>
        </a:p>
      </dsp:txBody>
      <dsp:txXfrm>
        <a:off x="1130537" y="3001466"/>
        <a:ext cx="1409609" cy="1347473"/>
      </dsp:txXfrm>
    </dsp:sp>
    <dsp:sp modelId="{5ADF0A7F-630C-4EB3-8648-5E1485545DF9}">
      <dsp:nvSpPr>
        <dsp:cNvPr id="0" name=""/>
        <dsp:cNvSpPr/>
      </dsp:nvSpPr>
      <dsp:spPr>
        <a:xfrm rot="20700000">
          <a:off x="2380754" y="112678"/>
          <a:ext cx="2871339" cy="2622551"/>
        </a:xfrm>
        <a:prstGeom prst="gear6">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Psicología</a:t>
          </a:r>
        </a:p>
        <a:p>
          <a:pPr lvl="0" algn="ctr" defTabSz="622300">
            <a:lnSpc>
              <a:spcPct val="90000"/>
            </a:lnSpc>
            <a:spcBef>
              <a:spcPct val="0"/>
            </a:spcBef>
            <a:spcAft>
              <a:spcPct val="35000"/>
            </a:spcAft>
          </a:pPr>
          <a:r>
            <a:rPr lang="es-MX" sz="1400" kern="1200" dirty="0" smtClean="0"/>
            <a:t>Conocer loe efectos en las conductas producidas por los opiáceos</a:t>
          </a:r>
          <a:endParaRPr lang="es-MX" sz="1400" kern="1200" dirty="0"/>
        </a:p>
      </dsp:txBody>
      <dsp:txXfrm rot="-20700000">
        <a:off x="3025279" y="673124"/>
        <a:ext cx="1582289" cy="1501659"/>
      </dsp:txXfrm>
    </dsp:sp>
    <dsp:sp modelId="{5EED7659-79ED-44A0-B3CC-B9B8EEC117DD}">
      <dsp:nvSpPr>
        <dsp:cNvPr id="0" name=""/>
        <dsp:cNvSpPr/>
      </dsp:nvSpPr>
      <dsp:spPr>
        <a:xfrm>
          <a:off x="3108597" y="2058767"/>
          <a:ext cx="3548554" cy="3548554"/>
        </a:xfrm>
        <a:prstGeom prst="circularArrow">
          <a:avLst>
            <a:gd name="adj1" fmla="val 4687"/>
            <a:gd name="adj2" fmla="val 299029"/>
            <a:gd name="adj3" fmla="val 2533241"/>
            <a:gd name="adj4" fmla="val 15824971"/>
            <a:gd name="adj5" fmla="val 546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912B859-A3E8-409B-A53F-123BC098CF1C}">
      <dsp:nvSpPr>
        <dsp:cNvPr id="0" name=""/>
        <dsp:cNvSpPr/>
      </dsp:nvSpPr>
      <dsp:spPr>
        <a:xfrm>
          <a:off x="1008101" y="1296135"/>
          <a:ext cx="2578246" cy="2578246"/>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D0C0C54-BE07-44F1-9364-F27AF66FEF45}">
      <dsp:nvSpPr>
        <dsp:cNvPr id="0" name=""/>
        <dsp:cNvSpPr/>
      </dsp:nvSpPr>
      <dsp:spPr>
        <a:xfrm>
          <a:off x="2016211" y="-144013"/>
          <a:ext cx="2779868" cy="2779868"/>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FA0DC-0B90-49FD-A2CD-E415B915FCD4}">
      <dsp:nvSpPr>
        <dsp:cNvPr id="0" name=""/>
        <dsp:cNvSpPr/>
      </dsp:nvSpPr>
      <dsp:spPr>
        <a:xfrm>
          <a:off x="0" y="4811480"/>
          <a:ext cx="7920880" cy="1631531"/>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1100" kern="1200" dirty="0">
              <a:solidFill>
                <a:srgbClr val="FFFF00"/>
              </a:solidFill>
            </a:rPr>
            <a:t> </a:t>
          </a:r>
          <a:r>
            <a:rPr lang="es-MX" sz="1400" b="1" kern="1200" dirty="0">
              <a:solidFill>
                <a:schemeClr val="tx1"/>
              </a:solidFill>
            </a:rPr>
            <a:t>El esquema explicativo corresponde siempre a un cierto nivel de análisis para un periodo dado del funcionamiento del sistema. Pero un esquema explicativo coherente y suficientemente comprehensivo como para abarcar la amplia gama de hechos significativos de los cuales debe dar cuenta la investigación, no se logra en un primer intento. Suele ser el fruto de un largo proceso cuya dinámica es parte esencial de los estudios sobre interdisciplinariedad.   </a:t>
          </a:r>
          <a:endParaRPr lang="es-MX" sz="1100" b="1" kern="1200" dirty="0">
            <a:solidFill>
              <a:schemeClr val="tx1"/>
            </a:solidFill>
          </a:endParaRPr>
        </a:p>
      </dsp:txBody>
      <dsp:txXfrm>
        <a:off x="0" y="4811480"/>
        <a:ext cx="7920880" cy="1631531"/>
      </dsp:txXfrm>
    </dsp:sp>
    <dsp:sp modelId="{E3DF1C14-4CB8-4BCC-A969-20CC9BA109E1}">
      <dsp:nvSpPr>
        <dsp:cNvPr id="0" name=""/>
        <dsp:cNvSpPr/>
      </dsp:nvSpPr>
      <dsp:spPr>
        <a:xfrm rot="10800000">
          <a:off x="0" y="2816373"/>
          <a:ext cx="7920880" cy="2229543"/>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a:solidFill>
                <a:schemeClr val="tx1"/>
              </a:solidFill>
            </a:rPr>
            <a:t>Los sistemas complejos se comportan como "totalidades" compuestas de subsistemas. Llamaremos funcionamiento del sistema al conjunto de actividades del sistema como un todo, y función a la contribución de cada elemento o subsistema al funcionamiento del sistema. Debe notarse, sin embargo, que ambas expresiones son relativas: lo que llamamos "sistema total", en un contexto dado del análisis, es también un subsistema de sistemas más amplios, dentro de los cuales puede desempeñar una o más </a:t>
          </a:r>
          <a:r>
            <a:rPr lang="es-MX" sz="1400" b="1" kern="1200" dirty="0" smtClean="0">
              <a:solidFill>
                <a:schemeClr val="tx1"/>
              </a:solidFill>
            </a:rPr>
            <a:t>funciones.</a:t>
          </a:r>
          <a:endParaRPr lang="es-MX" sz="1400" b="1" kern="1200" dirty="0">
            <a:solidFill>
              <a:schemeClr val="tx1"/>
            </a:solidFill>
          </a:endParaRPr>
        </a:p>
      </dsp:txBody>
      <dsp:txXfrm rot="10800000">
        <a:off x="0" y="2816373"/>
        <a:ext cx="7920880" cy="1448690"/>
      </dsp:txXfrm>
    </dsp:sp>
    <dsp:sp modelId="{B2577E37-ABF0-44D7-ABD1-436C763CDB05}">
      <dsp:nvSpPr>
        <dsp:cNvPr id="0" name=""/>
        <dsp:cNvSpPr/>
      </dsp:nvSpPr>
      <dsp:spPr>
        <a:xfrm rot="10800000">
          <a:off x="0" y="1636974"/>
          <a:ext cx="7920880" cy="1099547"/>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1100" b="1" kern="1200" dirty="0">
              <a:solidFill>
                <a:srgbClr val="FFFF00"/>
              </a:solidFill>
            </a:rPr>
            <a:t> </a:t>
          </a:r>
          <a:r>
            <a:rPr lang="es-MX" sz="1400" b="1" kern="1200" dirty="0">
              <a:solidFill>
                <a:schemeClr val="tx1"/>
              </a:solidFill>
            </a:rPr>
            <a:t>El primer objetivo en el estudio de un sistema complejo es establecer diagnóstico. Segundo es </a:t>
          </a:r>
          <a:r>
            <a:rPr lang="es-MX" sz="1400" b="1" kern="1200" dirty="0" smtClean="0">
              <a:solidFill>
                <a:schemeClr val="tx1"/>
              </a:solidFill>
            </a:rPr>
            <a:t>actuar </a:t>
          </a:r>
          <a:r>
            <a:rPr lang="es-MX" sz="1400" b="1" kern="1200" dirty="0">
              <a:solidFill>
                <a:schemeClr val="tx1"/>
              </a:solidFill>
            </a:rPr>
            <a:t>sobre el sistema</a:t>
          </a:r>
          <a:r>
            <a:rPr lang="es-MX" sz="1400" kern="1200" dirty="0">
              <a:solidFill>
                <a:schemeClr val="tx1"/>
              </a:solidFill>
            </a:rPr>
            <a:t>.</a:t>
          </a:r>
        </a:p>
      </dsp:txBody>
      <dsp:txXfrm rot="10800000">
        <a:off x="0" y="1636974"/>
        <a:ext cx="7920880" cy="714453"/>
      </dsp:txXfrm>
    </dsp:sp>
    <dsp:sp modelId="{29F06A62-3FBD-441E-9DE9-0856F7406EC4}">
      <dsp:nvSpPr>
        <dsp:cNvPr id="0" name=""/>
        <dsp:cNvSpPr/>
      </dsp:nvSpPr>
      <dsp:spPr>
        <a:xfrm rot="10800000">
          <a:off x="0" y="566423"/>
          <a:ext cx="7920880" cy="1081914"/>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u="none" kern="1200" dirty="0">
              <a:solidFill>
                <a:schemeClr val="tx1"/>
              </a:solidFill>
            </a:rPr>
            <a:t>Un estudio integrado de un sistema complejo, donde esté en juego el funcionamiento de la totalidad del sistema, sólo puede ser obra de un equipo con marcos epistémicos, conceptuales y metodológicos compartidos. </a:t>
          </a:r>
        </a:p>
      </dsp:txBody>
      <dsp:txXfrm rot="10800000">
        <a:off x="0" y="566423"/>
        <a:ext cx="7920880" cy="702995"/>
      </dsp:txXfrm>
    </dsp:sp>
    <dsp:sp modelId="{EB6CF7D6-A74F-429B-96E6-0780AEC4F73C}">
      <dsp:nvSpPr>
        <dsp:cNvPr id="0" name=""/>
        <dsp:cNvSpPr/>
      </dsp:nvSpPr>
      <dsp:spPr>
        <a:xfrm rot="10800000">
          <a:off x="2372105" y="3024"/>
          <a:ext cx="3079558" cy="538430"/>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a:solidFill>
                <a:schemeClr val="tx1"/>
              </a:solidFill>
            </a:rPr>
            <a:t>SISTEMAS COMPLEJOS</a:t>
          </a:r>
        </a:p>
      </dsp:txBody>
      <dsp:txXfrm rot="10800000">
        <a:off x="2372105" y="3024"/>
        <a:ext cx="3079558" cy="34985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D8BB59-3854-49B2-BF4A-8A426631E53D}" type="datetimeFigureOut">
              <a:rPr lang="es-MX" smtClean="0"/>
              <a:t>23/feb.2018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336BE-F409-4E97-A55E-2D583FF42E95}" type="slidenum">
              <a:rPr lang="es-MX" smtClean="0"/>
              <a:t>‹Nº›</a:t>
            </a:fld>
            <a:endParaRPr lang="es-MX"/>
          </a:p>
        </p:txBody>
      </p:sp>
    </p:spTree>
    <p:extLst>
      <p:ext uri="{BB962C8B-B14F-4D97-AF65-F5344CB8AC3E}">
        <p14:creationId xmlns:p14="http://schemas.microsoft.com/office/powerpoint/2010/main" val="231990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CB336BE-F409-4E97-A55E-2D583FF42E95}" type="slidenum">
              <a:rPr lang="es-MX" smtClean="0"/>
              <a:t>38</a:t>
            </a:fld>
            <a:endParaRPr lang="es-MX"/>
          </a:p>
        </p:txBody>
      </p:sp>
    </p:spTree>
    <p:extLst>
      <p:ext uri="{BB962C8B-B14F-4D97-AF65-F5344CB8AC3E}">
        <p14:creationId xmlns:p14="http://schemas.microsoft.com/office/powerpoint/2010/main" val="120030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2EA6F75-5751-4021-9F6A-0EC02B5C5B32}" type="datetime1">
              <a:rPr lang="es-ES" smtClean="0"/>
              <a:t>23/02/2018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17112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5DDEAD3-B4A9-49EE-B34B-2C57DD559FF4}" type="datetime1">
              <a:rPr lang="es-ES" smtClean="0"/>
              <a:t>23/02/2018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28829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D6AD5C6-A58D-4CC0-A736-29A1501D44C0}" type="datetime1">
              <a:rPr lang="es-ES" smtClean="0"/>
              <a:t>23/02/2018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15374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AB3B2FB-FFF2-4F17-AD5B-81587F796F66}" type="datetime1">
              <a:rPr lang="es-ES" smtClean="0"/>
              <a:t>23/02/2018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87984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BF7878E-8536-4CCD-94D2-2F9E16C4CCEE}" type="datetime1">
              <a:rPr lang="es-ES" smtClean="0"/>
              <a:t>23/02/2018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80446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1882736-B56C-4C49-BE6F-098046CC748F}" type="datetime1">
              <a:rPr lang="es-ES" smtClean="0"/>
              <a:t>23/02/2018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02034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335D219-4204-4C46-9883-1995E7A5156D}" type="datetime1">
              <a:rPr lang="es-ES" smtClean="0"/>
              <a:t>23/02/2018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127646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7210219-AE80-4333-9CFB-F80FB6C65F8D}" type="datetime1">
              <a:rPr lang="es-ES" smtClean="0"/>
              <a:t>23/02/2018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95257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2A62F77-6994-4CEE-AD75-0551849158F5}" type="datetime1">
              <a:rPr lang="es-ES" smtClean="0"/>
              <a:t>23/02/2018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24882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9AE571-31E6-46D7-BDB2-468B0B525684}" type="datetime1">
              <a:rPr lang="es-ES" smtClean="0"/>
              <a:t>23/02/2018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93854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1E1BCD-6038-488D-A4B7-FCE4AF987627}" type="datetime1">
              <a:rPr lang="es-ES" smtClean="0"/>
              <a:t>23/02/2018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21162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74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D35B7-5885-438B-8776-B95074F53758}" type="datetime1">
              <a:rPr lang="es-ES" smtClean="0"/>
              <a:t>23/02/2018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extLst>
      <p:ext uri="{BB962C8B-B14F-4D97-AF65-F5344CB8AC3E}">
        <p14:creationId xmlns:p14="http://schemas.microsoft.com/office/powerpoint/2010/main" val="3501125152"/>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adicciones.es/index.php/adicciones/article/view/63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adicciones.es/index.php/adicciones/article/view/635"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d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d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d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FE.jpg"/>
          <p:cNvPicPr>
            <a:picLocks noChangeAspect="1"/>
          </p:cNvPicPr>
          <p:nvPr/>
        </p:nvPicPr>
        <p:blipFill>
          <a:blip r:embed="rId2"/>
          <a:stretch>
            <a:fillRect/>
          </a:stretch>
        </p:blipFill>
        <p:spPr>
          <a:xfrm>
            <a:off x="467544" y="1268760"/>
            <a:ext cx="3057791" cy="3057791"/>
          </a:xfrm>
          <a:prstGeom prst="rect">
            <a:avLst/>
          </a:prstGeom>
        </p:spPr>
      </p:pic>
      <p:sp>
        <p:nvSpPr>
          <p:cNvPr id="8" name="7 Título"/>
          <p:cNvSpPr>
            <a:spLocks noGrp="1"/>
          </p:cNvSpPr>
          <p:nvPr>
            <p:ph type="title" idx="4294967295"/>
          </p:nvPr>
        </p:nvSpPr>
        <p:spPr>
          <a:xfrm>
            <a:off x="4067945" y="1556793"/>
            <a:ext cx="5076056" cy="295170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s-MX" b="1" dirty="0" smtClean="0">
                <a:solidFill>
                  <a:schemeClr val="tx1"/>
                </a:solidFill>
              </a:rPr>
              <a:t>Colegio Franco Español</a:t>
            </a:r>
            <a:br>
              <a:rPr lang="es-MX" b="1" dirty="0" smtClean="0">
                <a:solidFill>
                  <a:schemeClr val="tx1"/>
                </a:solidFill>
              </a:rPr>
            </a:br>
            <a:r>
              <a:rPr lang="es-MX" b="1" dirty="0" smtClean="0">
                <a:solidFill>
                  <a:schemeClr val="tx1"/>
                </a:solidFill>
              </a:rPr>
              <a:t>1008</a:t>
            </a:r>
            <a:endParaRPr lang="es-MX" b="1" dirty="0">
              <a:solidFill>
                <a:schemeClr val="tx1"/>
              </a:solidFill>
            </a:endParaRPr>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a:t>
            </a:fld>
            <a:endParaRPr lang="es-ES"/>
          </a:p>
        </p:txBody>
      </p:sp>
    </p:spTree>
    <p:extLst>
      <p:ext uri="{BB962C8B-B14F-4D97-AF65-F5344CB8AC3E}">
        <p14:creationId xmlns:p14="http://schemas.microsoft.com/office/powerpoint/2010/main" val="3912304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772816"/>
            <a:ext cx="3915520" cy="1728192"/>
          </a:xfrm>
        </p:spPr>
        <p:txBody>
          <a:bodyPr>
            <a:normAutofit/>
          </a:bodyPr>
          <a:lstStyle/>
          <a:p>
            <a:pPr marL="0" indent="0" algn="ctr">
              <a:buNone/>
            </a:pPr>
            <a:r>
              <a:rPr lang="es-MX" sz="2800" b="1" u="sng" dirty="0" smtClean="0"/>
              <a:t>Efectos </a:t>
            </a:r>
            <a:r>
              <a:rPr lang="es-MX" sz="2800" b="1" u="sng" dirty="0"/>
              <a:t>psicológicos, químicos y biológicos en el uso de </a:t>
            </a:r>
            <a:r>
              <a:rPr lang="es-MX" sz="2800" b="1" u="sng" dirty="0" smtClean="0"/>
              <a:t>opiáceos.</a:t>
            </a:r>
          </a:p>
          <a:p>
            <a:endParaRPr lang="es-MX" sz="2800" b="1" u="sng" dirty="0" smtClean="0"/>
          </a:p>
        </p:txBody>
      </p:sp>
      <p:graphicFrame>
        <p:nvGraphicFramePr>
          <p:cNvPr id="6" name="5 Diagrama"/>
          <p:cNvGraphicFramePr/>
          <p:nvPr>
            <p:extLst>
              <p:ext uri="{D42A27DB-BD31-4B8C-83A1-F6EECF244321}">
                <p14:modId xmlns:p14="http://schemas.microsoft.com/office/powerpoint/2010/main" val="4007330547"/>
              </p:ext>
            </p:extLst>
          </p:nvPr>
        </p:nvGraphicFramePr>
        <p:xfrm>
          <a:off x="2411760" y="1412776"/>
          <a:ext cx="712879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arcador de número de diapositiva"/>
          <p:cNvSpPr>
            <a:spLocks noGrp="1"/>
          </p:cNvSpPr>
          <p:nvPr>
            <p:ph type="sldNum" sz="quarter" idx="12"/>
          </p:nvPr>
        </p:nvSpPr>
        <p:spPr/>
        <p:txBody>
          <a:bodyPr/>
          <a:lstStyle/>
          <a:p>
            <a:fld id="{132FADFE-3B8F-471C-ABF0-DBC7717ECBBC}" type="slidenum">
              <a:rPr lang="es-ES" smtClean="0"/>
              <a:t>10</a:t>
            </a:fld>
            <a:endParaRPr lang="es-ES"/>
          </a:p>
        </p:txBody>
      </p:sp>
      <p:sp>
        <p:nvSpPr>
          <p:cNvPr id="9" name="8 Rectángulo"/>
          <p:cNvSpPr/>
          <p:nvPr/>
        </p:nvSpPr>
        <p:spPr>
          <a:xfrm>
            <a:off x="251520" y="188640"/>
            <a:ext cx="8712968" cy="1200329"/>
          </a:xfrm>
          <a:prstGeom prst="rect">
            <a:avLst/>
          </a:prstGeom>
        </p:spPr>
        <p:txBody>
          <a:bodyPr wrap="square">
            <a:spAutoFit/>
          </a:bodyPr>
          <a:lstStyle/>
          <a:p>
            <a:r>
              <a:rPr lang="es-MX" sz="3600" dirty="0">
                <a:effectLst>
                  <a:outerShdw blurRad="38100" dist="38100" dir="2700000" algn="tl">
                    <a:srgbClr val="000000">
                      <a:alpha val="43137"/>
                    </a:srgbClr>
                  </a:outerShdw>
                </a:effectLst>
              </a:rPr>
              <a:t>5b. Organizador gráfico </a:t>
            </a:r>
            <a:r>
              <a:rPr lang="es-MX" sz="3600" dirty="0" smtClean="0">
                <a:effectLst>
                  <a:outerShdw blurRad="38100" dist="38100" dir="2700000" algn="tl">
                    <a:srgbClr val="000000">
                      <a:alpha val="43137"/>
                    </a:srgbClr>
                  </a:outerShdw>
                </a:effectLst>
              </a:rPr>
              <a:t>de </a:t>
            </a:r>
            <a:r>
              <a:rPr lang="es-MX" sz="3600" dirty="0">
                <a:effectLst>
                  <a:outerShdw blurRad="38100" dist="38100" dir="2700000" algn="tl">
                    <a:srgbClr val="000000">
                      <a:alpha val="43137"/>
                    </a:srgbClr>
                  </a:outerShdw>
                </a:effectLst>
              </a:rPr>
              <a:t>conceptos de </a:t>
            </a:r>
          </a:p>
          <a:p>
            <a:r>
              <a:rPr lang="es-MX" sz="3600" dirty="0">
                <a:effectLst>
                  <a:outerShdw blurRad="38100" dist="38100" dir="2700000" algn="tl">
                    <a:srgbClr val="000000">
                      <a:alpha val="43137"/>
                    </a:srgbClr>
                  </a:outerShdw>
                </a:effectLst>
              </a:rPr>
              <a:t>materias involucrados</a:t>
            </a:r>
          </a:p>
        </p:txBody>
      </p:sp>
    </p:spTree>
    <p:extLst>
      <p:ext uri="{BB962C8B-B14F-4D97-AF65-F5344CB8AC3E}">
        <p14:creationId xmlns:p14="http://schemas.microsoft.com/office/powerpoint/2010/main" val="402064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effectLst>
                  <a:outerShdw blurRad="38100" dist="38100" dir="2700000" algn="tl">
                    <a:srgbClr val="000000">
                      <a:alpha val="43137"/>
                    </a:srgbClr>
                  </a:outerShdw>
                </a:effectLst>
              </a:rPr>
              <a:t>PRODUCTO 4. Preguntas esenciales</a:t>
            </a:r>
            <a:endParaRPr lang="es-MX" dirty="0">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5572200" cy="518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arcador de número de diapositiva"/>
          <p:cNvSpPr>
            <a:spLocks noGrp="1"/>
          </p:cNvSpPr>
          <p:nvPr>
            <p:ph type="sldNum" sz="quarter" idx="12"/>
          </p:nvPr>
        </p:nvSpPr>
        <p:spPr/>
        <p:txBody>
          <a:bodyPr/>
          <a:lstStyle/>
          <a:p>
            <a:fld id="{132FADFE-3B8F-471C-ABF0-DBC7717ECBBC}" type="slidenum">
              <a:rPr lang="es-ES" smtClean="0"/>
              <a:t>11</a:t>
            </a:fld>
            <a:endParaRPr lang="es-ES"/>
          </a:p>
        </p:txBody>
      </p:sp>
    </p:spTree>
    <p:extLst>
      <p:ext uri="{BB962C8B-B14F-4D97-AF65-F5344CB8AC3E}">
        <p14:creationId xmlns:p14="http://schemas.microsoft.com/office/powerpoint/2010/main" val="1904726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92696"/>
            <a:ext cx="3059832" cy="1143000"/>
          </a:xfrm>
        </p:spPr>
        <p:txBody>
          <a:bodyPr>
            <a:noAutofit/>
          </a:bodyPr>
          <a:lstStyle/>
          <a:p>
            <a:r>
              <a:rPr lang="es-MX" sz="4000" dirty="0" smtClean="0"/>
              <a:t>Preguntas esenciales </a:t>
            </a:r>
            <a:endParaRPr lang="es-MX" sz="40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75855" y="188640"/>
            <a:ext cx="4695969"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arcador de número de diapositiva"/>
          <p:cNvSpPr>
            <a:spLocks noGrp="1"/>
          </p:cNvSpPr>
          <p:nvPr>
            <p:ph type="sldNum" sz="quarter" idx="12"/>
          </p:nvPr>
        </p:nvSpPr>
        <p:spPr/>
        <p:txBody>
          <a:bodyPr/>
          <a:lstStyle/>
          <a:p>
            <a:fld id="{132FADFE-3B8F-471C-ABF0-DBC7717ECBBC}" type="slidenum">
              <a:rPr lang="es-ES" smtClean="0"/>
              <a:t>12</a:t>
            </a:fld>
            <a:endParaRPr lang="es-ES"/>
          </a:p>
        </p:txBody>
      </p:sp>
    </p:spTree>
    <p:extLst>
      <p:ext uri="{BB962C8B-B14F-4D97-AF65-F5344CB8AC3E}">
        <p14:creationId xmlns:p14="http://schemas.microsoft.com/office/powerpoint/2010/main" val="3178887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2520280" cy="864096"/>
          </a:xfrm>
        </p:spPr>
        <p:txBody>
          <a:bodyPr>
            <a:noAutofit/>
          </a:bodyPr>
          <a:lstStyle/>
          <a:p>
            <a:pPr marL="0" indent="0">
              <a:buNone/>
            </a:pPr>
            <a:r>
              <a:rPr lang="es-MX" sz="3600" dirty="0" smtClean="0">
                <a:effectLst>
                  <a:outerShdw blurRad="38100" dist="38100" dir="2700000" algn="tl">
                    <a:srgbClr val="000000">
                      <a:alpha val="43137"/>
                    </a:srgbClr>
                  </a:outerShdw>
                </a:effectLst>
              </a:rPr>
              <a:t>Producto </a:t>
            </a:r>
            <a:r>
              <a:rPr lang="es-MX" sz="3600" dirty="0">
                <a:effectLst>
                  <a:outerShdw blurRad="38100" dist="38100" dir="2700000" algn="tl">
                    <a:srgbClr val="000000">
                      <a:alpha val="43137"/>
                    </a:srgbClr>
                  </a:outerShdw>
                </a:effectLst>
              </a:rPr>
              <a:t>4</a:t>
            </a:r>
            <a:endParaRPr lang="es-MX" sz="3600" dirty="0" smtClean="0">
              <a:effectLst>
                <a:outerShdw blurRad="38100" dist="38100" dir="2700000" algn="tl">
                  <a:srgbClr val="000000">
                    <a:alpha val="43137"/>
                  </a:srgbClr>
                </a:outerShdw>
              </a:effectLst>
            </a:endParaRPr>
          </a:p>
          <a:p>
            <a:pPr marL="0" indent="0">
              <a:buNone/>
            </a:pPr>
            <a:endParaRPr lang="es-MX" sz="3600" dirty="0">
              <a:effectLst>
                <a:outerShdw blurRad="38100" dist="38100" dir="2700000" algn="tl">
                  <a:srgbClr val="000000">
                    <a:alpha val="43137"/>
                  </a:srgbClr>
                </a:outerShdw>
              </a:effectLst>
            </a:endParaRPr>
          </a:p>
          <a:p>
            <a:pPr marL="0" indent="0">
              <a:buNone/>
            </a:pPr>
            <a:r>
              <a:rPr lang="es-MX" sz="3600" dirty="0" smtClean="0">
                <a:effectLst>
                  <a:outerShdw blurRad="38100" dist="38100" dir="2700000" algn="tl">
                    <a:srgbClr val="000000">
                      <a:alpha val="43137"/>
                    </a:srgbClr>
                  </a:outerShdw>
                </a:effectLst>
              </a:rPr>
              <a:t>Preguntas esenciales </a:t>
            </a:r>
            <a:endParaRPr lang="es-MX" sz="3600" dirty="0" smtClean="0">
              <a:effectLst>
                <a:outerShdw blurRad="38100" dist="38100" dir="2700000" algn="tl">
                  <a:srgbClr val="000000">
                    <a:alpha val="43137"/>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16632"/>
            <a:ext cx="4643207"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arcador de número de diapositiva"/>
          <p:cNvSpPr>
            <a:spLocks noGrp="1"/>
          </p:cNvSpPr>
          <p:nvPr>
            <p:ph type="sldNum" sz="quarter" idx="12"/>
          </p:nvPr>
        </p:nvSpPr>
        <p:spPr/>
        <p:txBody>
          <a:bodyPr/>
          <a:lstStyle/>
          <a:p>
            <a:fld id="{132FADFE-3B8F-471C-ABF0-DBC7717ECBBC}" type="slidenum">
              <a:rPr lang="es-ES" smtClean="0"/>
              <a:t>13</a:t>
            </a:fld>
            <a:endParaRPr lang="es-ES"/>
          </a:p>
        </p:txBody>
      </p:sp>
    </p:spTree>
    <p:extLst>
      <p:ext uri="{BB962C8B-B14F-4D97-AF65-F5344CB8AC3E}">
        <p14:creationId xmlns:p14="http://schemas.microsoft.com/office/powerpoint/2010/main" val="73853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60646"/>
            <a:ext cx="4680520" cy="647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79513" y="260647"/>
            <a:ext cx="2952328" cy="1938992"/>
          </a:xfrm>
          <a:prstGeom prst="rect">
            <a:avLst/>
          </a:prstGeom>
          <a:noFill/>
        </p:spPr>
        <p:txBody>
          <a:bodyPr wrap="square" rtlCol="0">
            <a:spAutoFit/>
          </a:bodyPr>
          <a:lstStyle/>
          <a:p>
            <a:r>
              <a:rPr lang="es-MX" sz="3600" dirty="0" smtClean="0">
                <a:effectLst>
                  <a:outerShdw blurRad="38100" dist="38100" dir="2700000" algn="tl">
                    <a:srgbClr val="000000">
                      <a:alpha val="43137"/>
                    </a:srgbClr>
                  </a:outerShdw>
                </a:effectLst>
              </a:rPr>
              <a:t>Producto 5 </a:t>
            </a:r>
          </a:p>
          <a:p>
            <a:endParaRPr lang="es-MX" sz="3600" dirty="0">
              <a:effectLst>
                <a:outerShdw blurRad="38100" dist="38100" dir="2700000" algn="tl">
                  <a:srgbClr val="000000">
                    <a:alpha val="43137"/>
                  </a:srgbClr>
                </a:outerShdw>
              </a:effectLst>
            </a:endParaRPr>
          </a:p>
          <a:p>
            <a:r>
              <a:rPr lang="es-MX" sz="4800" dirty="0" smtClean="0">
                <a:effectLst>
                  <a:outerShdw blurRad="38100" dist="38100" dir="2700000" algn="tl">
                    <a:srgbClr val="000000">
                      <a:alpha val="43137"/>
                    </a:srgbClr>
                  </a:outerShdw>
                </a:effectLst>
              </a:rPr>
              <a:t>Indagación</a:t>
            </a:r>
            <a:r>
              <a:rPr lang="es-MX" sz="2400" dirty="0" smtClean="0"/>
              <a:t> </a:t>
            </a:r>
            <a:endParaRPr lang="es-MX" sz="240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t>14</a:t>
            </a:fld>
            <a:endParaRPr lang="es-ES"/>
          </a:p>
        </p:txBody>
      </p:sp>
    </p:spTree>
    <p:extLst>
      <p:ext uri="{BB962C8B-B14F-4D97-AF65-F5344CB8AC3E}">
        <p14:creationId xmlns:p14="http://schemas.microsoft.com/office/powerpoint/2010/main" val="3142469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132FADFE-3B8F-471C-ABF0-DBC7717ECBBC}" type="slidenum">
              <a:rPr lang="es-ES" smtClean="0"/>
              <a:t>15</a:t>
            </a:fld>
            <a:endParaRPr lang="es-ES"/>
          </a:p>
        </p:txBody>
      </p:sp>
      <p:pic>
        <p:nvPicPr>
          <p:cNvPr id="13314" name="Picture 2" descr="C:\Users\Alicia Esther\Downloads\mapa magico .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689"/>
            <a:ext cx="9144000" cy="5558488"/>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16382" y="-33493"/>
            <a:ext cx="3059832" cy="798197"/>
          </a:xfrm>
        </p:spPr>
        <p:txBody>
          <a:bodyPr>
            <a:normAutofit/>
          </a:bodyPr>
          <a:lstStyle/>
          <a:p>
            <a:r>
              <a:rPr lang="es-MX" sz="3600" dirty="0" smtClean="0">
                <a:effectLst>
                  <a:outerShdw blurRad="38100" dist="38100" dir="2700000" algn="tl">
                    <a:srgbClr val="000000">
                      <a:alpha val="43137"/>
                    </a:srgbClr>
                  </a:outerShdw>
                </a:effectLst>
              </a:rPr>
              <a:t>Indagación</a:t>
            </a:r>
            <a:r>
              <a:rPr lang="es-MX" sz="3200" dirty="0" smtClean="0"/>
              <a:t> </a:t>
            </a:r>
            <a:endParaRPr lang="es-MX" dirty="0"/>
          </a:p>
        </p:txBody>
      </p:sp>
    </p:spTree>
    <p:extLst>
      <p:ext uri="{BB962C8B-B14F-4D97-AF65-F5344CB8AC3E}">
        <p14:creationId xmlns:p14="http://schemas.microsoft.com/office/powerpoint/2010/main" val="955316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881274494"/>
              </p:ext>
            </p:extLst>
          </p:nvPr>
        </p:nvGraphicFramePr>
        <p:xfrm>
          <a:off x="539552" y="188640"/>
          <a:ext cx="792088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arcador de número de diapositiva"/>
          <p:cNvSpPr>
            <a:spLocks noGrp="1"/>
          </p:cNvSpPr>
          <p:nvPr>
            <p:ph type="sldNum" sz="quarter" idx="12"/>
          </p:nvPr>
        </p:nvSpPr>
        <p:spPr/>
        <p:txBody>
          <a:bodyPr/>
          <a:lstStyle/>
          <a:p>
            <a:fld id="{132FADFE-3B8F-471C-ABF0-DBC7717ECBBC}" type="slidenum">
              <a:rPr lang="es-ES" smtClean="0"/>
              <a:t>16</a:t>
            </a:fld>
            <a:endParaRPr lang="es-ES"/>
          </a:p>
        </p:txBody>
      </p:sp>
      <p:sp>
        <p:nvSpPr>
          <p:cNvPr id="10" name="1 Título"/>
          <p:cNvSpPr>
            <a:spLocks noGrp="1"/>
          </p:cNvSpPr>
          <p:nvPr>
            <p:ph type="title"/>
          </p:nvPr>
        </p:nvSpPr>
        <p:spPr>
          <a:xfrm>
            <a:off x="179512" y="-243408"/>
            <a:ext cx="3059832" cy="1143000"/>
          </a:xfrm>
        </p:spPr>
        <p:txBody>
          <a:bodyPr>
            <a:normAutofit/>
          </a:bodyPr>
          <a:lstStyle/>
          <a:p>
            <a:r>
              <a:rPr lang="es-MX" sz="3600" dirty="0" smtClean="0">
                <a:effectLst>
                  <a:outerShdw blurRad="38100" dist="38100" dir="2700000" algn="tl">
                    <a:srgbClr val="000000">
                      <a:alpha val="43137"/>
                    </a:srgbClr>
                  </a:outerShdw>
                </a:effectLst>
              </a:rPr>
              <a:t>Indagación</a:t>
            </a:r>
            <a:r>
              <a:rPr lang="es-MX" sz="3200" dirty="0" smtClean="0"/>
              <a:t> </a:t>
            </a:r>
            <a:endParaRPr lang="es-MX" dirty="0"/>
          </a:p>
        </p:txBody>
      </p:sp>
    </p:spTree>
    <p:extLst>
      <p:ext uri="{BB962C8B-B14F-4D97-AF65-F5344CB8AC3E}">
        <p14:creationId xmlns:p14="http://schemas.microsoft.com/office/powerpoint/2010/main" val="3884075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t>17</a:t>
            </a:fld>
            <a:endParaRPr lang="es-ES"/>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340768"/>
            <a:ext cx="8554291" cy="5217443"/>
          </a:xfrm>
        </p:spPr>
      </p:pic>
      <p:sp>
        <p:nvSpPr>
          <p:cNvPr id="2" name="1 Rectángulo"/>
          <p:cNvSpPr/>
          <p:nvPr/>
        </p:nvSpPr>
        <p:spPr>
          <a:xfrm>
            <a:off x="1907704" y="404664"/>
            <a:ext cx="5472608" cy="769441"/>
          </a:xfrm>
          <a:prstGeom prst="rect">
            <a:avLst/>
          </a:prstGeom>
        </p:spPr>
        <p:txBody>
          <a:bodyPr wrap="square">
            <a:spAutoFit/>
          </a:bodyPr>
          <a:lstStyle/>
          <a:p>
            <a:r>
              <a:rPr lang="es-MX" sz="3600" dirty="0">
                <a:effectLst>
                  <a:outerShdw blurRad="38100" dist="38100" dir="2700000" algn="tl">
                    <a:srgbClr val="000000">
                      <a:alpha val="43137"/>
                    </a:srgbClr>
                  </a:outerShdw>
                </a:effectLst>
              </a:rPr>
              <a:t>Producto 6. A.M.E </a:t>
            </a:r>
            <a:r>
              <a:rPr lang="es-MX" sz="4400" dirty="0">
                <a:effectLst>
                  <a:outerShdw blurRad="38100" dist="38100" dir="2700000" algn="tl">
                    <a:srgbClr val="000000">
                      <a:alpha val="43137"/>
                    </a:srgbClr>
                  </a:outerShdw>
                </a:effectLst>
              </a:rPr>
              <a:t>general</a:t>
            </a:r>
          </a:p>
        </p:txBody>
      </p:sp>
    </p:spTree>
    <p:extLst>
      <p:ext uri="{BB962C8B-B14F-4D97-AF65-F5344CB8AC3E}">
        <p14:creationId xmlns:p14="http://schemas.microsoft.com/office/powerpoint/2010/main" val="415964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75240" cy="850106"/>
          </a:xfrm>
        </p:spPr>
        <p:txBody>
          <a:bodyPr/>
          <a:lstStyle/>
          <a:p>
            <a:r>
              <a:rPr lang="es-MX" dirty="0" smtClean="0"/>
              <a:t>Producto 6. A.M.E general</a:t>
            </a:r>
            <a:endParaRPr lang="es-MX"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12776"/>
            <a:ext cx="8774134" cy="5256584"/>
          </a:xfrm>
        </p:spPr>
      </p:pic>
      <p:sp>
        <p:nvSpPr>
          <p:cNvPr id="4" name="3 Marcador de número de diapositiva"/>
          <p:cNvSpPr>
            <a:spLocks noGrp="1"/>
          </p:cNvSpPr>
          <p:nvPr>
            <p:ph type="sldNum" sz="quarter" idx="12"/>
          </p:nvPr>
        </p:nvSpPr>
        <p:spPr/>
        <p:txBody>
          <a:bodyPr/>
          <a:lstStyle/>
          <a:p>
            <a:fld id="{132FADFE-3B8F-471C-ABF0-DBC7717ECBBC}" type="slidenum">
              <a:rPr lang="es-ES" smtClean="0"/>
              <a:t>18</a:t>
            </a:fld>
            <a:endParaRPr lang="es-ES"/>
          </a:p>
        </p:txBody>
      </p:sp>
    </p:spTree>
    <p:extLst>
      <p:ext uri="{BB962C8B-B14F-4D97-AF65-F5344CB8AC3E}">
        <p14:creationId xmlns:p14="http://schemas.microsoft.com/office/powerpoint/2010/main" val="1474771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Producto 6. A.M.E general</a:t>
            </a:r>
            <a:endParaRPr lang="es-MX"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027" y="1600200"/>
            <a:ext cx="8207945" cy="4525963"/>
          </a:xfrm>
        </p:spPr>
      </p:pic>
      <p:sp>
        <p:nvSpPr>
          <p:cNvPr id="4" name="3 Marcador de número de diapositiva"/>
          <p:cNvSpPr>
            <a:spLocks noGrp="1"/>
          </p:cNvSpPr>
          <p:nvPr>
            <p:ph type="sldNum" sz="quarter" idx="12"/>
          </p:nvPr>
        </p:nvSpPr>
        <p:spPr/>
        <p:txBody>
          <a:bodyPr/>
          <a:lstStyle/>
          <a:p>
            <a:fld id="{132FADFE-3B8F-471C-ABF0-DBC7717ECBBC}" type="slidenum">
              <a:rPr lang="es-ES" smtClean="0"/>
              <a:t>19</a:t>
            </a:fld>
            <a:endParaRPr lang="es-ES"/>
          </a:p>
        </p:txBody>
      </p:sp>
    </p:spTree>
    <p:extLst>
      <p:ext uri="{BB962C8B-B14F-4D97-AF65-F5344CB8AC3E}">
        <p14:creationId xmlns:p14="http://schemas.microsoft.com/office/powerpoint/2010/main" val="177137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04664"/>
            <a:ext cx="7467600" cy="1143000"/>
          </a:xfrm>
        </p:spPr>
        <p:txBody>
          <a:bodyPr/>
          <a:lstStyle/>
          <a:p>
            <a:pPr algn="ctr"/>
            <a:r>
              <a:rPr lang="es-MX" b="1" dirty="0" smtClean="0"/>
              <a:t>Equipo 5</a:t>
            </a:r>
            <a:endParaRPr lang="es-MX" b="1" dirty="0"/>
          </a:p>
        </p:txBody>
      </p:sp>
      <p:sp>
        <p:nvSpPr>
          <p:cNvPr id="3" name="2 Marcador de contenido"/>
          <p:cNvSpPr>
            <a:spLocks noGrp="1"/>
          </p:cNvSpPr>
          <p:nvPr>
            <p:ph idx="1"/>
          </p:nvPr>
        </p:nvSpPr>
        <p:spPr>
          <a:xfrm>
            <a:off x="395536" y="1484784"/>
            <a:ext cx="8568952" cy="3417243"/>
          </a:xfrm>
        </p:spPr>
        <p:style>
          <a:lnRef idx="1">
            <a:schemeClr val="accent2"/>
          </a:lnRef>
          <a:fillRef idx="3">
            <a:schemeClr val="accent2"/>
          </a:fillRef>
          <a:effectRef idx="2">
            <a:schemeClr val="accent2"/>
          </a:effectRef>
          <a:fontRef idx="minor">
            <a:schemeClr val="lt1"/>
          </a:fontRef>
        </p:style>
        <p:txBody>
          <a:bodyPr>
            <a:normAutofit/>
          </a:bodyPr>
          <a:lstStyle/>
          <a:p>
            <a:pPr marL="36576" indent="0">
              <a:buNone/>
            </a:pPr>
            <a:r>
              <a:rPr lang="es-MX" dirty="0" smtClean="0"/>
              <a:t>INTEGRANTES</a:t>
            </a:r>
          </a:p>
          <a:p>
            <a:pPr algn="ctr"/>
            <a:r>
              <a:rPr lang="es-MX" dirty="0"/>
              <a:t>José Luis Cervantes Vidal ( Temas Selectos de biología)</a:t>
            </a:r>
          </a:p>
          <a:p>
            <a:pPr algn="ctr"/>
            <a:r>
              <a:rPr lang="es-MX" dirty="0"/>
              <a:t>Alicia Esther Cervantes Aceves (Química)</a:t>
            </a:r>
          </a:p>
          <a:p>
            <a:pPr algn="ctr"/>
            <a:r>
              <a:rPr lang="es-MX" dirty="0" smtClean="0"/>
              <a:t>Claudia Ruth Espinosa Maqueda (Psicología)</a:t>
            </a:r>
          </a:p>
          <a:p>
            <a:pPr marL="36576" indent="0" algn="ctr">
              <a:buNone/>
            </a:pPr>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2</a:t>
            </a:fld>
            <a:endParaRPr lang="es-ES"/>
          </a:p>
        </p:txBody>
      </p:sp>
    </p:spTree>
    <p:extLst>
      <p:ext uri="{BB962C8B-B14F-4D97-AF65-F5344CB8AC3E}">
        <p14:creationId xmlns:p14="http://schemas.microsoft.com/office/powerpoint/2010/main" val="2995365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Producto 6. A.M.E general</a:t>
            </a:r>
            <a:endParaRPr lang="es-MX"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61576"/>
            <a:ext cx="8229600" cy="3803211"/>
          </a:xfrm>
        </p:spPr>
      </p:pic>
      <p:sp>
        <p:nvSpPr>
          <p:cNvPr id="4" name="3 Marcador de número de diapositiva"/>
          <p:cNvSpPr>
            <a:spLocks noGrp="1"/>
          </p:cNvSpPr>
          <p:nvPr>
            <p:ph type="sldNum" sz="quarter" idx="12"/>
          </p:nvPr>
        </p:nvSpPr>
        <p:spPr/>
        <p:txBody>
          <a:bodyPr/>
          <a:lstStyle/>
          <a:p>
            <a:fld id="{132FADFE-3B8F-471C-ABF0-DBC7717ECBBC}" type="slidenum">
              <a:rPr lang="es-ES" smtClean="0"/>
              <a:t>20</a:t>
            </a:fld>
            <a:endParaRPr lang="es-ES"/>
          </a:p>
        </p:txBody>
      </p:sp>
    </p:spTree>
    <p:extLst>
      <p:ext uri="{BB962C8B-B14F-4D97-AF65-F5344CB8AC3E}">
        <p14:creationId xmlns:p14="http://schemas.microsoft.com/office/powerpoint/2010/main" val="3681682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03232" cy="1282154"/>
          </a:xfrm>
        </p:spPr>
        <p:txBody>
          <a:bodyPr>
            <a:normAutofit fontScale="90000"/>
          </a:bodyPr>
          <a:lstStyle/>
          <a:p>
            <a:r>
              <a:rPr lang="es-MX" dirty="0" smtClean="0"/>
              <a:t/>
            </a:r>
            <a:br>
              <a:rPr lang="es-MX" dirty="0" smtClean="0"/>
            </a:br>
            <a:r>
              <a:rPr lang="es-MX" dirty="0" smtClean="0"/>
              <a:t>Producto 7 . E.I.P. Resumen</a:t>
            </a:r>
            <a:br>
              <a:rPr lang="es-MX" dirty="0" smtClean="0"/>
            </a:br>
            <a:r>
              <a:rPr lang="es-MX" sz="2200" dirty="0" smtClean="0"/>
              <a:t> </a:t>
            </a:r>
            <a:r>
              <a:rPr lang="es-MX" sz="2400" b="1" dirty="0"/>
              <a:t>I. Contexto. Justifica las circunstancias o elementos de la realidad en la que se da el problema o propuesta</a:t>
            </a:r>
            <a:r>
              <a:rPr lang="es-MX" sz="2400" b="1" dirty="0" smtClean="0"/>
              <a:t>.</a:t>
            </a:r>
            <a:br>
              <a:rPr lang="es-MX" sz="2400" b="1" dirty="0" smtClean="0"/>
            </a:br>
            <a:r>
              <a:rPr lang="es-MX" sz="2400" b="1" dirty="0"/>
              <a:t/>
            </a:r>
            <a:br>
              <a:rPr lang="es-MX" sz="2400" b="1" dirty="0"/>
            </a:br>
            <a:endParaRPr lang="es-MX" sz="2200" dirty="0"/>
          </a:p>
        </p:txBody>
      </p:sp>
      <p:sp>
        <p:nvSpPr>
          <p:cNvPr id="3" name="2 Marcador de contenido"/>
          <p:cNvSpPr>
            <a:spLocks noGrp="1"/>
          </p:cNvSpPr>
          <p:nvPr>
            <p:ph idx="1"/>
          </p:nvPr>
        </p:nvSpPr>
        <p:spPr>
          <a:xfrm>
            <a:off x="179512" y="1700808"/>
            <a:ext cx="8712968" cy="4896544"/>
          </a:xfrm>
        </p:spPr>
        <p:txBody>
          <a:bodyPr>
            <a:noAutofit/>
          </a:bodyPr>
          <a:lstStyle/>
          <a:p>
            <a:pPr marL="0" indent="0">
              <a:buNone/>
            </a:pPr>
            <a:r>
              <a:rPr lang="es-MX" sz="2400" b="1" dirty="0" smtClean="0"/>
              <a:t>Basándonos </a:t>
            </a:r>
            <a:r>
              <a:rPr lang="es-MX" sz="2400" b="1" dirty="0"/>
              <a:t>en la primera Experiencia Exitosa quisimos tomar en consideración “Combatiendo asertivamente la violencia intrafamiliar, a través de medios de comunicación eficientes en la actualidad”, ya que es un tema el cuál nos va a servir para el desarrollo de nuestro proyecto, pues la familia es uno de los ejes principales para que los adolescentes puedan tomar la decisión de consumir o no, no es un hecho que si existe mala relación familiar el adolescente llegue a consumir pero si se llega a considerar la vulnerabilidad que se tiene, de esta manera podemos dar relación con la materia de biología ya que al saber los efectos fisiológicos de las sustancias pueden evitar dicho consumo y en la materia de química el saber la composición y efectos pueden tener otras alternativas para llegar a las adicciones.</a:t>
            </a:r>
          </a:p>
          <a:p>
            <a:endParaRPr lang="es-MX" sz="2400" dirty="0"/>
          </a:p>
        </p:txBody>
      </p:sp>
    </p:spTree>
    <p:extLst>
      <p:ext uri="{BB962C8B-B14F-4D97-AF65-F5344CB8AC3E}">
        <p14:creationId xmlns:p14="http://schemas.microsoft.com/office/powerpoint/2010/main" val="3075851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03232" cy="1210146"/>
          </a:xfrm>
        </p:spPr>
        <p:txBody>
          <a:bodyPr>
            <a:normAutofit fontScale="90000"/>
          </a:bodyPr>
          <a:lstStyle/>
          <a:p>
            <a:r>
              <a:rPr lang="es-MX" sz="2200" dirty="0" smtClean="0"/>
              <a:t/>
            </a:r>
            <a:br>
              <a:rPr lang="es-MX" sz="2200" dirty="0" smtClean="0"/>
            </a:br>
            <a:r>
              <a:rPr lang="es-MX" sz="2200" dirty="0" smtClean="0"/>
              <a:t/>
            </a:r>
            <a:br>
              <a:rPr lang="es-MX" sz="2200" dirty="0" smtClean="0"/>
            </a:br>
            <a:r>
              <a:rPr lang="es-MX" sz="2200" dirty="0" smtClean="0"/>
              <a:t>II</a:t>
            </a:r>
            <a:r>
              <a:rPr lang="es-MX" sz="2200" dirty="0"/>
              <a:t>. Intención. Sólo una de las propuestas da nombre al proyecto. “Efectos psicológicos, químicos y biológicos en el uso de opiáceos en adolescentes”.</a:t>
            </a:r>
            <a:br>
              <a:rPr lang="es-MX" sz="2200" dirty="0"/>
            </a:br>
            <a:r>
              <a:rPr lang="es-MX" dirty="0" smtClean="0"/>
              <a:t> </a:t>
            </a:r>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22</a:t>
            </a:fld>
            <a:endParaRPr lang="es-ES"/>
          </a:p>
        </p:txBody>
      </p:sp>
      <p:pic>
        <p:nvPicPr>
          <p:cNvPr id="102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2413" y="1628800"/>
            <a:ext cx="905158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838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08912" cy="1656184"/>
          </a:xfrm>
        </p:spPr>
        <p:txBody>
          <a:bodyPr>
            <a:normAutofit fontScale="90000"/>
          </a:bodyPr>
          <a:lstStyle/>
          <a:p>
            <a:r>
              <a:rPr lang="es-ES" sz="3600" b="1" dirty="0" smtClean="0"/>
              <a:t/>
            </a:r>
            <a:br>
              <a:rPr lang="es-ES" sz="3600" b="1" dirty="0" smtClean="0"/>
            </a:br>
            <a:r>
              <a:rPr lang="es-MX" sz="3600" dirty="0"/>
              <a:t>Producto </a:t>
            </a:r>
            <a:r>
              <a:rPr lang="es-MX" sz="3600" dirty="0" smtClean="0"/>
              <a:t>7c. </a:t>
            </a:r>
            <a:r>
              <a:rPr lang="es-MX" sz="3600" dirty="0"/>
              <a:t>g) E.I.P. Resumen</a:t>
            </a:r>
            <a:r>
              <a:rPr lang="es-ES" sz="3600" b="1" dirty="0" smtClean="0"/>
              <a:t/>
            </a:r>
            <a:br>
              <a:rPr lang="es-ES" sz="3600" b="1" dirty="0" smtClean="0"/>
            </a:br>
            <a:r>
              <a:rPr lang="es-ES" sz="3600" b="1" dirty="0" smtClean="0"/>
              <a:t>III</a:t>
            </a:r>
            <a:r>
              <a:rPr lang="es-ES" sz="3600" b="1" dirty="0"/>
              <a:t>. Objetivo general del proyecto</a:t>
            </a:r>
            <a:r>
              <a:rPr lang="es-ES" sz="3600" b="1" dirty="0" smtClean="0"/>
              <a:t>..</a:t>
            </a:r>
            <a:r>
              <a:rPr lang="es-MX" sz="2400" dirty="0"/>
              <a:t/>
            </a:r>
            <a:br>
              <a:rPr lang="es-MX" sz="2400" dirty="0"/>
            </a:br>
            <a:endParaRPr lang="es-MX" sz="2400" dirty="0"/>
          </a:p>
        </p:txBody>
      </p:sp>
      <p:sp>
        <p:nvSpPr>
          <p:cNvPr id="3" name="2 Marcador de contenido"/>
          <p:cNvSpPr>
            <a:spLocks noGrp="1"/>
          </p:cNvSpPr>
          <p:nvPr>
            <p:ph idx="1"/>
          </p:nvPr>
        </p:nvSpPr>
        <p:spPr>
          <a:xfrm>
            <a:off x="467544" y="1916832"/>
            <a:ext cx="8208912" cy="4237931"/>
          </a:xfrm>
        </p:spPr>
        <p:txBody>
          <a:bodyPr>
            <a:normAutofit fontScale="92500"/>
          </a:bodyPr>
          <a:lstStyle/>
          <a:p>
            <a:r>
              <a:rPr lang="es-ES" sz="2800" b="1" dirty="0">
                <a:effectLst>
                  <a:outerShdw blurRad="38100" dist="38100" dir="2700000" algn="tl">
                    <a:srgbClr val="000000">
                      <a:alpha val="43137"/>
                    </a:srgbClr>
                  </a:outerShdw>
                </a:effectLst>
              </a:rPr>
              <a:t>Concientizar a los adolescentes para evitar el consumo por medio del conocimiento de los factores que influir en el consumo de drogas por los adolescentes sabemos que son muchos los factores que llevan a los adolescentes a consumir este tipo de sustancias, pero nos enfocaremos en </a:t>
            </a:r>
            <a:r>
              <a:rPr lang="es-ES" sz="2800" b="1" dirty="0" err="1">
                <a:effectLst>
                  <a:outerShdw blurRad="38100" dist="38100" dir="2700000" algn="tl">
                    <a:srgbClr val="000000">
                      <a:alpha val="43137"/>
                    </a:srgbClr>
                  </a:outerShdw>
                </a:effectLst>
              </a:rPr>
              <a:t>social-demográfico</a:t>
            </a:r>
            <a:r>
              <a:rPr lang="es-ES" sz="2800" b="1" dirty="0">
                <a:effectLst>
                  <a:outerShdw blurRad="38100" dist="38100" dir="2700000" algn="tl">
                    <a:srgbClr val="000000">
                      <a:alpha val="43137"/>
                    </a:srgbClr>
                  </a:outerShdw>
                </a:effectLst>
              </a:rPr>
              <a:t>, </a:t>
            </a:r>
            <a:r>
              <a:rPr lang="es-ES" sz="2800" b="1" dirty="0" err="1">
                <a:effectLst>
                  <a:outerShdw blurRad="38100" dist="38100" dir="2700000" algn="tl">
                    <a:srgbClr val="000000">
                      <a:alpha val="43137"/>
                    </a:srgbClr>
                  </a:outerShdw>
                </a:effectLst>
              </a:rPr>
              <a:t>psicológico</a:t>
            </a:r>
            <a:r>
              <a:rPr lang="es-ES" sz="2800" b="1" dirty="0">
                <a:effectLst>
                  <a:outerShdw blurRad="38100" dist="38100" dir="2700000" algn="tl">
                    <a:srgbClr val="000000">
                      <a:alpha val="43137"/>
                    </a:srgbClr>
                  </a:outerShdw>
                </a:effectLst>
              </a:rPr>
              <a:t>, personal o familiar, así mismo se cubrirán los factores personales, como son los rasgos de personalidad y su temperamento individual los que predisponen a un adolescente a consumir drogas.</a:t>
            </a:r>
            <a:endParaRPr lang="es-MX" sz="2800" b="1" dirty="0">
              <a:effectLst>
                <a:outerShdw blurRad="38100" dist="38100" dir="2700000" algn="tl">
                  <a:srgbClr val="000000">
                    <a:alpha val="43137"/>
                  </a:srgbClr>
                </a:outerShdw>
              </a:effectLst>
            </a:endParaRPr>
          </a:p>
          <a:p>
            <a:endParaRPr lang="es-MX" sz="24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23</a:t>
            </a:fld>
            <a:endParaRPr lang="es-ES"/>
          </a:p>
        </p:txBody>
      </p:sp>
    </p:spTree>
    <p:extLst>
      <p:ext uri="{BB962C8B-B14F-4D97-AF65-F5344CB8AC3E}">
        <p14:creationId xmlns:p14="http://schemas.microsoft.com/office/powerpoint/2010/main" val="1633291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a:t>Producto </a:t>
            </a:r>
            <a:r>
              <a:rPr lang="es-MX" sz="2800" dirty="0" smtClean="0"/>
              <a:t>7 d. </a:t>
            </a:r>
            <a:r>
              <a:rPr lang="es-MX" sz="2800" dirty="0"/>
              <a:t>g) E.I.P. </a:t>
            </a:r>
            <a:r>
              <a:rPr lang="es-MX" sz="2800" dirty="0" smtClean="0"/>
              <a:t>Resumen</a:t>
            </a:r>
            <a:br>
              <a:rPr lang="es-MX" sz="2800" dirty="0" smtClean="0"/>
            </a:br>
            <a:r>
              <a:rPr lang="es-ES" sz="2800" b="1" dirty="0"/>
              <a:t>IV. Disciplinas involucradas en el  trabajo interdisciplinario.</a:t>
            </a:r>
            <a:r>
              <a:rPr lang="es-MX" sz="2000" dirty="0" smtClean="0"/>
              <a:t/>
            </a:r>
            <a:br>
              <a:rPr lang="es-MX" sz="2000" dirty="0" smtClean="0"/>
            </a:br>
            <a:endParaRPr lang="es-MX" sz="2000" dirty="0"/>
          </a:p>
        </p:txBody>
      </p:sp>
      <p:graphicFrame>
        <p:nvGraphicFramePr>
          <p:cNvPr id="5" name="4 Marcador de contenido"/>
          <p:cNvGraphicFramePr>
            <a:graphicFrameLocks noGrp="1"/>
          </p:cNvGraphicFramePr>
          <p:nvPr>
            <p:ph idx="1"/>
          </p:nvPr>
        </p:nvGraphicFramePr>
        <p:xfrm>
          <a:off x="457200" y="1769585"/>
          <a:ext cx="8229600" cy="4187192"/>
        </p:xfrm>
        <a:graphic>
          <a:graphicData uri="http://schemas.openxmlformats.org/drawingml/2006/table">
            <a:tbl>
              <a:tblPr>
                <a:tableStyleId>{5C22544A-7EE6-4342-B048-85BDC9FD1C3A}</a:tableStyleId>
              </a:tblPr>
              <a:tblGrid>
                <a:gridCol w="1864088"/>
                <a:gridCol w="1972150"/>
                <a:gridCol w="1954140"/>
                <a:gridCol w="2439222"/>
              </a:tblGrid>
              <a:tr h="484532">
                <a:tc>
                  <a:txBody>
                    <a:bodyPr/>
                    <a:lstStyle/>
                    <a:p>
                      <a:pPr algn="ctr">
                        <a:lnSpc>
                          <a:spcPct val="115000"/>
                        </a:lnSpc>
                        <a:spcAft>
                          <a:spcPts val="0"/>
                        </a:spcAft>
                      </a:pPr>
                      <a:r>
                        <a:rPr lang="es-ES" sz="1000" dirty="0">
                          <a:effectLst/>
                        </a:rPr>
                        <a:t>Disciplinas:</a:t>
                      </a:r>
                      <a:endParaRPr lang="es-MX" sz="10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000">
                          <a:effectLst/>
                        </a:rPr>
                        <a:t>Disciplina 1. </a:t>
                      </a:r>
                      <a:endParaRPr lang="es-MX" sz="1000">
                        <a:effectLst/>
                      </a:endParaRPr>
                    </a:p>
                    <a:p>
                      <a:pPr algn="ctr">
                        <a:lnSpc>
                          <a:spcPct val="115000"/>
                        </a:lnSpc>
                        <a:spcAft>
                          <a:spcPts val="0"/>
                        </a:spcAft>
                      </a:pPr>
                      <a:r>
                        <a:rPr lang="es-ES" sz="1000">
                          <a:effectLst/>
                        </a:rPr>
                        <a:t>Temas Selectos de Biología</a:t>
                      </a:r>
                      <a:endParaRPr lang="es-MX" sz="100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000">
                          <a:effectLst/>
                        </a:rPr>
                        <a:t>Disciplina 2. </a:t>
                      </a:r>
                      <a:endParaRPr lang="es-MX" sz="1000">
                        <a:effectLst/>
                      </a:endParaRPr>
                    </a:p>
                    <a:p>
                      <a:pPr algn="ctr">
                        <a:lnSpc>
                          <a:spcPct val="115000"/>
                        </a:lnSpc>
                        <a:spcAft>
                          <a:spcPts val="0"/>
                        </a:spcAft>
                      </a:pPr>
                      <a:r>
                        <a:rPr lang="es-ES" sz="1000">
                          <a:effectLst/>
                        </a:rPr>
                        <a:t>Química</a:t>
                      </a:r>
                      <a:endParaRPr lang="es-MX" sz="100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000" dirty="0">
                          <a:effectLst/>
                        </a:rPr>
                        <a:t>Disciplina 3.</a:t>
                      </a:r>
                      <a:endParaRPr lang="es-MX" sz="1000" dirty="0">
                        <a:effectLst/>
                      </a:endParaRPr>
                    </a:p>
                    <a:p>
                      <a:pPr algn="ctr">
                        <a:lnSpc>
                          <a:spcPct val="115000"/>
                        </a:lnSpc>
                        <a:spcAft>
                          <a:spcPts val="0"/>
                        </a:spcAft>
                      </a:pPr>
                      <a:r>
                        <a:rPr lang="es-ES" sz="1000" dirty="0">
                          <a:effectLst/>
                        </a:rPr>
                        <a:t>Psicología</a:t>
                      </a:r>
                      <a:endParaRPr lang="es-MX" sz="1000" dirty="0">
                        <a:solidFill>
                          <a:srgbClr val="000000"/>
                        </a:solidFill>
                        <a:effectLst/>
                        <a:latin typeface="Arial"/>
                        <a:ea typeface="Arial"/>
                      </a:endParaRPr>
                    </a:p>
                  </a:txBody>
                  <a:tcPr marL="60026" marR="60026" marT="60026" marB="60026"/>
                </a:tc>
              </a:tr>
              <a:tr h="1395731">
                <a:tc>
                  <a:txBody>
                    <a:bodyPr/>
                    <a:lstStyle/>
                    <a:p>
                      <a:pPr>
                        <a:lnSpc>
                          <a:spcPct val="115000"/>
                        </a:lnSpc>
                        <a:spcAft>
                          <a:spcPts val="0"/>
                        </a:spcAft>
                      </a:pPr>
                      <a:r>
                        <a:rPr lang="es-ES" sz="1000">
                          <a:effectLst/>
                        </a:rPr>
                        <a:t>1. Contenidos / Temas</a:t>
                      </a:r>
                      <a:endParaRPr lang="es-MX" sz="1000">
                        <a:effectLst/>
                      </a:endParaRPr>
                    </a:p>
                    <a:p>
                      <a:pPr>
                        <a:lnSpc>
                          <a:spcPct val="115000"/>
                        </a:lnSpc>
                        <a:spcAft>
                          <a:spcPts val="0"/>
                        </a:spcAft>
                      </a:pPr>
                      <a:r>
                        <a:rPr lang="es-ES" sz="1000">
                          <a:effectLst/>
                        </a:rPr>
                        <a:t>     involucrados.</a:t>
                      </a:r>
                      <a:endParaRPr lang="es-MX" sz="1000">
                        <a:effectLst/>
                      </a:endParaRPr>
                    </a:p>
                    <a:p>
                      <a:pPr marL="204470">
                        <a:lnSpc>
                          <a:spcPct val="115000"/>
                        </a:lnSpc>
                        <a:spcAft>
                          <a:spcPts val="0"/>
                        </a:spcAft>
                      </a:pPr>
                      <a:r>
                        <a:rPr lang="es-ES" sz="1000">
                          <a:effectLst/>
                        </a:rPr>
                        <a:t>Temas y contenidos  del  programa, que se consideran.</a:t>
                      </a:r>
                      <a:endParaRPr lang="es-MX" sz="10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000">
                          <a:effectLst/>
                        </a:rPr>
                        <a:t>Unidad III introducción a la microbiología</a:t>
                      </a:r>
                      <a:endParaRPr lang="es-MX" sz="1000">
                        <a:effectLst/>
                      </a:endParaRPr>
                    </a:p>
                    <a:p>
                      <a:pPr marL="342900" lvl="0" indent="-342900">
                        <a:lnSpc>
                          <a:spcPct val="115000"/>
                        </a:lnSpc>
                        <a:spcAft>
                          <a:spcPts val="0"/>
                        </a:spcAft>
                        <a:buFont typeface="Symbol"/>
                        <a:buChar char=""/>
                      </a:pPr>
                      <a:r>
                        <a:rPr lang="es-ES" sz="1000">
                          <a:effectLst/>
                        </a:rPr>
                        <a:t>Unidad IV Bioquímica y Biotecnología</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000">
                          <a:effectLst/>
                        </a:rPr>
                        <a:t>Química orgánica </a:t>
                      </a:r>
                      <a:endParaRPr lang="es-MX" sz="1000">
                        <a:effectLst/>
                      </a:endParaRPr>
                    </a:p>
                    <a:p>
                      <a:pPr marL="342900" lvl="0" indent="-342900">
                        <a:lnSpc>
                          <a:spcPct val="115000"/>
                        </a:lnSpc>
                        <a:spcAft>
                          <a:spcPts val="0"/>
                        </a:spcAft>
                        <a:buFont typeface="Symbol"/>
                        <a:buChar char=""/>
                      </a:pPr>
                      <a:r>
                        <a:rPr lang="es-ES" sz="1000">
                          <a:effectLst/>
                        </a:rPr>
                        <a:t>Alcaloides</a:t>
                      </a:r>
                      <a:endParaRPr lang="es-MX" sz="10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000">
                          <a:effectLst/>
                        </a:rPr>
                        <a:t>Bases fisiológicas de la conducta humana.</a:t>
                      </a:r>
                      <a:endParaRPr lang="es-MX" sz="1000">
                        <a:effectLst/>
                      </a:endParaRPr>
                    </a:p>
                    <a:p>
                      <a:pPr marL="342900" lvl="0" indent="-342900">
                        <a:lnSpc>
                          <a:spcPct val="115000"/>
                        </a:lnSpc>
                        <a:spcAft>
                          <a:spcPts val="0"/>
                        </a:spcAft>
                        <a:buFont typeface="Symbol"/>
                        <a:buChar char=""/>
                      </a:pPr>
                      <a:r>
                        <a:rPr lang="es-ES" sz="1000">
                          <a:effectLst/>
                        </a:rPr>
                        <a:t>Motivación y emoción.</a:t>
                      </a:r>
                      <a:endParaRPr lang="es-MX" sz="1000">
                        <a:effectLst/>
                      </a:endParaRPr>
                    </a:p>
                    <a:p>
                      <a:pPr marL="342900" lvl="0" indent="-342900">
                        <a:lnSpc>
                          <a:spcPct val="115000"/>
                        </a:lnSpc>
                        <a:spcAft>
                          <a:spcPts val="0"/>
                        </a:spcAft>
                        <a:buFont typeface="Symbol"/>
                        <a:buChar char=""/>
                      </a:pPr>
                      <a:r>
                        <a:rPr lang="es-ES" sz="1000">
                          <a:effectLst/>
                        </a:rPr>
                        <a:t>Personalidad </a:t>
                      </a:r>
                      <a:endParaRPr lang="es-MX" sz="1000">
                        <a:effectLst/>
                      </a:endParaRPr>
                    </a:p>
                    <a:p>
                      <a:pPr marL="342900" lvl="0" indent="-342900">
                        <a:lnSpc>
                          <a:spcPct val="115000"/>
                        </a:lnSpc>
                        <a:spcAft>
                          <a:spcPts val="0"/>
                        </a:spcAft>
                        <a:buFont typeface="Symbol"/>
                        <a:buChar char=""/>
                      </a:pPr>
                      <a:r>
                        <a:rPr lang="es-ES" sz="1000">
                          <a:effectLst/>
                        </a:rPr>
                        <a:t>Adolescencia.</a:t>
                      </a:r>
                      <a:endParaRPr lang="es-MX" sz="1000">
                        <a:solidFill>
                          <a:srgbClr val="000000"/>
                        </a:solidFill>
                        <a:effectLst/>
                        <a:latin typeface="Arial"/>
                        <a:ea typeface="Arial"/>
                      </a:endParaRPr>
                    </a:p>
                  </a:txBody>
                  <a:tcPr marL="60026" marR="60026" marT="60026" marB="60026"/>
                </a:tc>
              </a:tr>
              <a:tr h="2306929">
                <a:tc>
                  <a:txBody>
                    <a:bodyPr/>
                    <a:lstStyle/>
                    <a:p>
                      <a:pPr>
                        <a:lnSpc>
                          <a:spcPct val="115000"/>
                        </a:lnSpc>
                        <a:spcAft>
                          <a:spcPts val="0"/>
                        </a:spcAft>
                      </a:pPr>
                      <a:r>
                        <a:rPr lang="es-ES" sz="1000" dirty="0">
                          <a:effectLst/>
                        </a:rPr>
                        <a:t>2. Conceptos clave,</a:t>
                      </a:r>
                      <a:endParaRPr lang="es-MX" sz="1000" dirty="0">
                        <a:effectLst/>
                      </a:endParaRPr>
                    </a:p>
                    <a:p>
                      <a:pPr>
                        <a:lnSpc>
                          <a:spcPct val="115000"/>
                        </a:lnSpc>
                        <a:spcAft>
                          <a:spcPts val="0"/>
                        </a:spcAft>
                      </a:pPr>
                      <a:r>
                        <a:rPr lang="es-ES" sz="1000" dirty="0">
                          <a:effectLst/>
                        </a:rPr>
                        <a:t>     trascendentales.</a:t>
                      </a:r>
                      <a:endParaRPr lang="es-MX" sz="1000" dirty="0">
                        <a:effectLst/>
                      </a:endParaRPr>
                    </a:p>
                    <a:p>
                      <a:pPr marL="176530">
                        <a:lnSpc>
                          <a:spcPct val="115000"/>
                        </a:lnSpc>
                        <a:spcAft>
                          <a:spcPts val="0"/>
                        </a:spcAft>
                      </a:pPr>
                      <a:r>
                        <a:rPr lang="es-ES" sz="1000" dirty="0">
                          <a:effectLst/>
                        </a:rPr>
                        <a:t>Conceptos básicos que surgen  del proyecto,  permiten la comprensión del mismo y  pueden ser transferibles a otros ámbitos.</a:t>
                      </a:r>
                      <a:endParaRPr lang="es-MX" sz="1000" dirty="0">
                        <a:effectLst/>
                      </a:endParaRPr>
                    </a:p>
                    <a:p>
                      <a:pPr marL="176530">
                        <a:lnSpc>
                          <a:spcPct val="115000"/>
                        </a:lnSpc>
                        <a:spcAft>
                          <a:spcPts val="0"/>
                        </a:spcAft>
                      </a:pPr>
                      <a:r>
                        <a:rPr lang="es-ES" sz="1000" dirty="0">
                          <a:effectLst/>
                        </a:rPr>
                        <a:t>Se consideran parte de un  Glosario.</a:t>
                      </a:r>
                      <a:endParaRPr lang="es-MX" sz="1000" dirty="0">
                        <a:effectLst/>
                      </a:endParaRPr>
                    </a:p>
                    <a:p>
                      <a:pPr marL="176530">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000">
                          <a:effectLst/>
                        </a:rPr>
                        <a:t>Interacción de los diferentes sistemas que integran el organismo</a:t>
                      </a:r>
                      <a:endParaRPr lang="es-MX" sz="1000">
                        <a:effectLst/>
                      </a:endParaRPr>
                    </a:p>
                    <a:p>
                      <a:pPr marL="342900" lvl="0" indent="-342900">
                        <a:lnSpc>
                          <a:spcPct val="115000"/>
                        </a:lnSpc>
                        <a:spcAft>
                          <a:spcPts val="0"/>
                        </a:spcAft>
                        <a:buFont typeface="Symbol"/>
                        <a:buChar char=""/>
                      </a:pPr>
                      <a:r>
                        <a:rPr lang="es-ES" sz="1000">
                          <a:effectLst/>
                        </a:rPr>
                        <a:t>Efectos inmediatos y mediatos en el organismo</a:t>
                      </a:r>
                      <a:endParaRPr lang="es-MX" sz="10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000">
                          <a:effectLst/>
                        </a:rPr>
                        <a:t>Opiáceos </a:t>
                      </a:r>
                      <a:endParaRPr lang="es-MX" sz="1000">
                        <a:effectLst/>
                      </a:endParaRPr>
                    </a:p>
                    <a:p>
                      <a:pPr marL="342900" lvl="0" indent="-342900">
                        <a:lnSpc>
                          <a:spcPct val="115000"/>
                        </a:lnSpc>
                        <a:spcAft>
                          <a:spcPts val="0"/>
                        </a:spcAft>
                        <a:buFont typeface="Symbol"/>
                        <a:buChar char=""/>
                      </a:pPr>
                      <a:r>
                        <a:rPr lang="es-ES" sz="1000">
                          <a:effectLst/>
                        </a:rPr>
                        <a:t>Tabaco</a:t>
                      </a:r>
                      <a:endParaRPr lang="es-MX" sz="1000">
                        <a:effectLst/>
                      </a:endParaRPr>
                    </a:p>
                    <a:p>
                      <a:pPr marL="342900" lvl="0" indent="-342900">
                        <a:lnSpc>
                          <a:spcPct val="115000"/>
                        </a:lnSpc>
                        <a:spcAft>
                          <a:spcPts val="0"/>
                        </a:spcAft>
                        <a:buFont typeface="Symbol"/>
                        <a:buChar char=""/>
                      </a:pPr>
                      <a:r>
                        <a:rPr lang="es-ES" sz="1000">
                          <a:effectLst/>
                        </a:rPr>
                        <a:t>Alcohol</a:t>
                      </a:r>
                      <a:endParaRPr lang="es-MX" sz="1000">
                        <a:effectLst/>
                      </a:endParaRPr>
                    </a:p>
                    <a:p>
                      <a:pPr marL="342900" lvl="0" indent="-342900">
                        <a:lnSpc>
                          <a:spcPct val="115000"/>
                        </a:lnSpc>
                        <a:spcAft>
                          <a:spcPts val="0"/>
                        </a:spcAft>
                        <a:buFont typeface="Symbol"/>
                        <a:buChar char=""/>
                      </a:pPr>
                      <a:r>
                        <a:rPr lang="es-ES" sz="1000">
                          <a:effectLst/>
                        </a:rPr>
                        <a:t>Estructura química de las diferentes drogas.</a:t>
                      </a:r>
                      <a:endParaRPr lang="es-MX" sz="1000">
                        <a:effectLst/>
                      </a:endParaRPr>
                    </a:p>
                    <a:p>
                      <a:pPr marL="457200">
                        <a:lnSpc>
                          <a:spcPct val="115000"/>
                        </a:lnSpc>
                        <a:spcAft>
                          <a:spcPts val="0"/>
                        </a:spcAft>
                      </a:pPr>
                      <a:r>
                        <a:rPr lang="es-ES" sz="1000">
                          <a:effectLst/>
                        </a:rPr>
                        <a:t> </a:t>
                      </a:r>
                      <a:endParaRPr lang="es-MX" sz="10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000" dirty="0">
                          <a:effectLst/>
                        </a:rPr>
                        <a:t>Sistema Nervioso Central</a:t>
                      </a:r>
                      <a:endParaRPr lang="es-MX" sz="1000" dirty="0">
                        <a:effectLst/>
                      </a:endParaRPr>
                    </a:p>
                    <a:p>
                      <a:pPr marL="342900" lvl="0" indent="-342900">
                        <a:lnSpc>
                          <a:spcPct val="115000"/>
                        </a:lnSpc>
                        <a:spcAft>
                          <a:spcPts val="0"/>
                        </a:spcAft>
                        <a:buFont typeface="Symbol"/>
                        <a:buChar char=""/>
                      </a:pPr>
                      <a:r>
                        <a:rPr lang="es-ES" sz="1000" dirty="0">
                          <a:effectLst/>
                        </a:rPr>
                        <a:t>Adolescencia</a:t>
                      </a:r>
                      <a:endParaRPr lang="es-MX" sz="1000" dirty="0">
                        <a:effectLst/>
                      </a:endParaRPr>
                    </a:p>
                    <a:p>
                      <a:pPr marL="342900" lvl="0" indent="-342900">
                        <a:lnSpc>
                          <a:spcPct val="115000"/>
                        </a:lnSpc>
                        <a:spcAft>
                          <a:spcPts val="0"/>
                        </a:spcAft>
                        <a:buFont typeface="Symbol"/>
                        <a:buChar char=""/>
                      </a:pPr>
                      <a:r>
                        <a:rPr lang="es-ES" sz="1000" dirty="0">
                          <a:effectLst/>
                        </a:rPr>
                        <a:t>Personalidad</a:t>
                      </a:r>
                      <a:endParaRPr lang="es-MX" sz="1000" dirty="0">
                        <a:effectLst/>
                      </a:endParaRPr>
                    </a:p>
                    <a:p>
                      <a:pPr marL="342900" lvl="0" indent="-342900">
                        <a:lnSpc>
                          <a:spcPct val="115000"/>
                        </a:lnSpc>
                        <a:spcAft>
                          <a:spcPts val="0"/>
                        </a:spcAft>
                        <a:buFont typeface="Symbol"/>
                        <a:buChar char=""/>
                      </a:pPr>
                      <a:r>
                        <a:rPr lang="es-ES" sz="1000" dirty="0">
                          <a:effectLst/>
                        </a:rPr>
                        <a:t>Motivación</a:t>
                      </a:r>
                      <a:endParaRPr lang="es-MX" sz="1000" dirty="0">
                        <a:effectLst/>
                      </a:endParaRPr>
                    </a:p>
                    <a:p>
                      <a:pPr marL="342900" lvl="0" indent="-342900">
                        <a:lnSpc>
                          <a:spcPct val="115000"/>
                        </a:lnSpc>
                        <a:spcAft>
                          <a:spcPts val="0"/>
                        </a:spcAft>
                        <a:buFont typeface="Symbol"/>
                        <a:buChar char=""/>
                      </a:pPr>
                      <a:r>
                        <a:rPr lang="es-ES" sz="1000" dirty="0">
                          <a:effectLst/>
                        </a:rPr>
                        <a:t>Emoción</a:t>
                      </a:r>
                      <a:endParaRPr lang="es-MX" sz="1000" dirty="0">
                        <a:effectLst/>
                      </a:endParaRPr>
                    </a:p>
                    <a:p>
                      <a:pPr marL="457200">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60026" marR="60026" marT="60026" marB="60026"/>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24</a:t>
            </a:fld>
            <a:endParaRPr lang="es-ES"/>
          </a:p>
        </p:txBody>
      </p:sp>
    </p:spTree>
    <p:extLst>
      <p:ext uri="{BB962C8B-B14F-4D97-AF65-F5344CB8AC3E}">
        <p14:creationId xmlns:p14="http://schemas.microsoft.com/office/powerpoint/2010/main" val="3258034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500" dirty="0"/>
              <a:t>Producto 7 d. g) E.I.P. Resumen</a:t>
            </a:r>
            <a:br>
              <a:rPr lang="es-MX" sz="2500" dirty="0"/>
            </a:br>
            <a:r>
              <a:rPr lang="es-ES" sz="2500" b="1" dirty="0"/>
              <a:t>IV. Disciplinas involucradas en el  trabajo interdisciplinario</a:t>
            </a:r>
            <a:r>
              <a:rPr lang="es-ES" sz="2800" b="1" dirty="0"/>
              <a:t>.</a:t>
            </a:r>
            <a:endParaRPr lang="es-MX"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77318904"/>
              </p:ext>
            </p:extLst>
          </p:nvPr>
        </p:nvGraphicFramePr>
        <p:xfrm>
          <a:off x="457200" y="1700808"/>
          <a:ext cx="8363272" cy="4680520"/>
        </p:xfrm>
        <a:graphic>
          <a:graphicData uri="http://schemas.openxmlformats.org/drawingml/2006/table">
            <a:tbl>
              <a:tblPr>
                <a:tableStyleId>{5C22544A-7EE6-4342-B048-85BDC9FD1C3A}</a:tableStyleId>
              </a:tblPr>
              <a:tblGrid>
                <a:gridCol w="1894366"/>
                <a:gridCol w="2004183"/>
                <a:gridCol w="1985881"/>
                <a:gridCol w="2478842"/>
              </a:tblGrid>
              <a:tr h="1634559">
                <a:tc>
                  <a:txBody>
                    <a:bodyPr/>
                    <a:lstStyle/>
                    <a:p>
                      <a:pPr marL="204470" indent="-180975">
                        <a:lnSpc>
                          <a:spcPct val="115000"/>
                        </a:lnSpc>
                        <a:spcAft>
                          <a:spcPts val="0"/>
                        </a:spcAft>
                      </a:pPr>
                      <a:r>
                        <a:rPr lang="es-ES" sz="1000">
                          <a:effectLst/>
                        </a:rPr>
                        <a:t>3. Objetivos o propósitos alcanzados. </a:t>
                      </a:r>
                      <a:endParaRPr lang="es-MX" sz="10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000">
                          <a:effectLst/>
                        </a:rPr>
                        <a:t>Reafirmar los efectos del consumo, signos corporales y conductuales con respecto a un individuo no consumidor.</a:t>
                      </a:r>
                      <a:endParaRPr lang="es-MX" sz="10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000">
                          <a:effectLst/>
                        </a:rPr>
                        <a:t>Observar en las estructuras de los alcaloides, dentro de la química orgánica.</a:t>
                      </a:r>
                      <a:endParaRPr lang="es-MX" sz="1000">
                        <a:effectLst/>
                      </a:endParaRPr>
                    </a:p>
                    <a:p>
                      <a:pPr>
                        <a:lnSpc>
                          <a:spcPct val="115000"/>
                        </a:lnSpc>
                        <a:spcAft>
                          <a:spcPts val="0"/>
                        </a:spcAft>
                      </a:pPr>
                      <a:r>
                        <a:rPr lang="es-ES" sz="1000">
                          <a:effectLst/>
                        </a:rPr>
                        <a:t>Identificar las estructuras de los alcaloides, dentro del área químico-biológico </a:t>
                      </a:r>
                      <a:endParaRPr lang="es-MX" sz="1000">
                        <a:solidFill>
                          <a:srgbClr val="000000"/>
                        </a:solidFill>
                        <a:effectLst/>
                        <a:latin typeface="Arial"/>
                        <a:ea typeface="Arial"/>
                      </a:endParaRPr>
                    </a:p>
                  </a:txBody>
                  <a:tcPr marL="60026" marR="60026" marT="60026" marB="60026"/>
                </a:tc>
                <a:tc>
                  <a:txBody>
                    <a:bodyPr/>
                    <a:lstStyle/>
                    <a:p>
                      <a:pPr algn="just">
                        <a:lnSpc>
                          <a:spcPct val="115000"/>
                        </a:lnSpc>
                        <a:spcAft>
                          <a:spcPts val="0"/>
                        </a:spcAft>
                      </a:pPr>
                      <a:r>
                        <a:rPr lang="es-ES" sz="1000">
                          <a:effectLst/>
                        </a:rPr>
                        <a:t>Los alumnos reflexionaran y concienticen las conductas adictivas, así mismo identifiquen los posibles patrones repetidos que están teniendo.</a:t>
                      </a:r>
                      <a:endParaRPr lang="es-MX" sz="1000">
                        <a:solidFill>
                          <a:srgbClr val="000000"/>
                        </a:solidFill>
                        <a:effectLst/>
                        <a:latin typeface="Arial"/>
                        <a:ea typeface="Arial"/>
                      </a:endParaRPr>
                    </a:p>
                  </a:txBody>
                  <a:tcPr marL="60026" marR="60026" marT="60026" marB="60026"/>
                </a:tc>
              </a:tr>
              <a:tr h="1880035">
                <a:tc>
                  <a:txBody>
                    <a:bodyPr/>
                    <a:lstStyle/>
                    <a:p>
                      <a:pPr>
                        <a:lnSpc>
                          <a:spcPct val="115000"/>
                        </a:lnSpc>
                        <a:spcAft>
                          <a:spcPts val="0"/>
                        </a:spcAft>
                      </a:pPr>
                      <a:r>
                        <a:rPr lang="es-ES" sz="1000">
                          <a:effectLst/>
                        </a:rPr>
                        <a:t>4. Evaluación.</a:t>
                      </a:r>
                      <a:endParaRPr lang="es-MX" sz="1000">
                        <a:effectLst/>
                      </a:endParaRPr>
                    </a:p>
                    <a:p>
                      <a:pPr>
                        <a:lnSpc>
                          <a:spcPct val="115000"/>
                        </a:lnSpc>
                        <a:spcAft>
                          <a:spcPts val="0"/>
                        </a:spcAft>
                      </a:pPr>
                      <a:r>
                        <a:rPr lang="es-ES" sz="1000">
                          <a:effectLst/>
                        </a:rPr>
                        <a:t>    Productos /evidencias</a:t>
                      </a:r>
                      <a:endParaRPr lang="es-MX" sz="1000">
                        <a:effectLst/>
                      </a:endParaRPr>
                    </a:p>
                    <a:p>
                      <a:pPr>
                        <a:lnSpc>
                          <a:spcPct val="115000"/>
                        </a:lnSpc>
                        <a:spcAft>
                          <a:spcPts val="0"/>
                        </a:spcAft>
                      </a:pPr>
                      <a:r>
                        <a:rPr lang="es-ES" sz="1000">
                          <a:effectLst/>
                        </a:rPr>
                        <a:t>    de aprendizaje, que</a:t>
                      </a:r>
                      <a:endParaRPr lang="es-MX" sz="1000">
                        <a:effectLst/>
                      </a:endParaRPr>
                    </a:p>
                    <a:p>
                      <a:pPr>
                        <a:lnSpc>
                          <a:spcPct val="115000"/>
                        </a:lnSpc>
                        <a:spcAft>
                          <a:spcPts val="0"/>
                        </a:spcAft>
                      </a:pPr>
                      <a:r>
                        <a:rPr lang="es-ES" sz="1000">
                          <a:effectLst/>
                        </a:rPr>
                        <a:t>    demuestran el avance </a:t>
                      </a:r>
                      <a:endParaRPr lang="es-MX" sz="1000">
                        <a:effectLst/>
                      </a:endParaRPr>
                    </a:p>
                    <a:p>
                      <a:pPr>
                        <a:lnSpc>
                          <a:spcPct val="115000"/>
                        </a:lnSpc>
                        <a:spcAft>
                          <a:spcPts val="0"/>
                        </a:spcAft>
                      </a:pPr>
                      <a:r>
                        <a:rPr lang="es-ES" sz="1000">
                          <a:effectLst/>
                        </a:rPr>
                        <a:t>    en el proceso y el logro</a:t>
                      </a:r>
                      <a:endParaRPr lang="es-MX" sz="1000">
                        <a:effectLst/>
                      </a:endParaRPr>
                    </a:p>
                    <a:p>
                      <a:pPr>
                        <a:lnSpc>
                          <a:spcPct val="115000"/>
                        </a:lnSpc>
                        <a:spcAft>
                          <a:spcPts val="0"/>
                        </a:spcAft>
                      </a:pPr>
                      <a:r>
                        <a:rPr lang="es-ES" sz="1000">
                          <a:effectLst/>
                        </a:rPr>
                        <a:t>    del objetivo   propuesto.</a:t>
                      </a:r>
                      <a:endParaRPr lang="es-MX" sz="1000">
                        <a:effectLst/>
                      </a:endParaRPr>
                    </a:p>
                    <a:p>
                      <a:pPr>
                        <a:lnSpc>
                          <a:spcPct val="115000"/>
                        </a:lnSpc>
                        <a:spcAft>
                          <a:spcPts val="0"/>
                        </a:spcAft>
                      </a:pPr>
                      <a:r>
                        <a:rPr lang="es-ES" sz="1000">
                          <a:effectLst/>
                        </a:rPr>
                        <a:t> </a:t>
                      </a:r>
                      <a:endParaRPr lang="es-MX" sz="10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000">
                          <a:effectLst/>
                        </a:rPr>
                        <a:t>Los alumnos comprenderán la importancia biológica y los efectos nocivos que se presentan ante el consumo, así mismo los efectos secundarios a nivel fisiológico.</a:t>
                      </a:r>
                      <a:endParaRPr lang="es-MX" sz="10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000">
                          <a:effectLst/>
                        </a:rPr>
                        <a:t>Bitácora interdisciplinaria</a:t>
                      </a:r>
                      <a:endParaRPr lang="es-MX" sz="10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000">
                          <a:effectLst/>
                        </a:rPr>
                        <a:t> </a:t>
                      </a:r>
                      <a:endParaRPr lang="es-MX" sz="1000">
                        <a:solidFill>
                          <a:srgbClr val="000000"/>
                        </a:solidFill>
                        <a:effectLst/>
                        <a:latin typeface="Arial"/>
                        <a:ea typeface="Arial"/>
                      </a:endParaRPr>
                    </a:p>
                  </a:txBody>
                  <a:tcPr marL="60026" marR="60026" marT="60026" marB="60026"/>
                </a:tc>
              </a:tr>
              <a:tr h="1165926">
                <a:tc>
                  <a:txBody>
                    <a:bodyPr/>
                    <a:lstStyle/>
                    <a:p>
                      <a:pPr>
                        <a:lnSpc>
                          <a:spcPct val="115000"/>
                        </a:lnSpc>
                        <a:spcAft>
                          <a:spcPts val="0"/>
                        </a:spcAft>
                      </a:pPr>
                      <a:r>
                        <a:rPr lang="es-ES" sz="1000">
                          <a:effectLst/>
                        </a:rPr>
                        <a:t>5. Tipos </a:t>
                      </a:r>
                      <a:r>
                        <a:rPr lang="es-ES" sz="1100">
                          <a:effectLst/>
                        </a:rPr>
                        <a:t>y</a:t>
                      </a:r>
                      <a:r>
                        <a:rPr lang="es-ES" sz="1000">
                          <a:effectLst/>
                        </a:rPr>
                        <a:t> herramientas de</a:t>
                      </a:r>
                      <a:endParaRPr lang="es-MX" sz="1000">
                        <a:effectLst/>
                      </a:endParaRPr>
                    </a:p>
                    <a:p>
                      <a:pPr>
                        <a:lnSpc>
                          <a:spcPct val="115000"/>
                        </a:lnSpc>
                        <a:spcAft>
                          <a:spcPts val="0"/>
                        </a:spcAft>
                      </a:pPr>
                      <a:r>
                        <a:rPr lang="es-ES" sz="1000">
                          <a:effectLst/>
                        </a:rPr>
                        <a:t>    evaluación.</a:t>
                      </a:r>
                      <a:endParaRPr lang="es-MX" sz="1000">
                        <a:effectLst/>
                      </a:endParaRPr>
                    </a:p>
                    <a:p>
                      <a:pPr>
                        <a:lnSpc>
                          <a:spcPct val="115000"/>
                        </a:lnSpc>
                        <a:spcAft>
                          <a:spcPts val="0"/>
                        </a:spcAft>
                      </a:pPr>
                      <a:r>
                        <a:rPr lang="es-ES" sz="1000">
                          <a:effectLst/>
                        </a:rPr>
                        <a:t> </a:t>
                      </a:r>
                      <a:endParaRPr lang="es-MX" sz="1000">
                        <a:effectLst/>
                      </a:endParaRPr>
                    </a:p>
                    <a:p>
                      <a:pPr>
                        <a:lnSpc>
                          <a:spcPct val="115000"/>
                        </a:lnSpc>
                        <a:spcAft>
                          <a:spcPts val="0"/>
                        </a:spcAft>
                      </a:pPr>
                      <a:r>
                        <a:rPr lang="es-ES" sz="1000">
                          <a:effectLst/>
                        </a:rPr>
                        <a:t> </a:t>
                      </a:r>
                      <a:endParaRPr lang="es-MX" sz="10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000">
                          <a:effectLst/>
                        </a:rPr>
                        <a:t>Rúbrica de bitácora </a:t>
                      </a:r>
                      <a:endParaRPr lang="es-MX" sz="10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000">
                          <a:effectLst/>
                        </a:rPr>
                        <a:t> </a:t>
                      </a:r>
                      <a:endParaRPr lang="es-MX" sz="10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60026" marR="60026" marT="60026" marB="60026"/>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25</a:t>
            </a:fld>
            <a:endParaRPr lang="es-ES"/>
          </a:p>
        </p:txBody>
      </p:sp>
      <p:sp>
        <p:nvSpPr>
          <p:cNvPr id="6" name="Rectangle 1"/>
          <p:cNvSpPr>
            <a:spLocks noChangeArrowheads="1"/>
          </p:cNvSpPr>
          <p:nvPr/>
        </p:nvSpPr>
        <p:spPr bwMode="auto">
          <a:xfrm>
            <a:off x="457200" y="2125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42572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t>26</a:t>
            </a:fld>
            <a:endParaRPr lang="es-ES"/>
          </a:p>
        </p:txBody>
      </p:sp>
      <p:sp>
        <p:nvSpPr>
          <p:cNvPr id="9" name="Rectangle 2"/>
          <p:cNvSpPr>
            <a:spLocks noGrp="1" noChangeArrowheads="1"/>
          </p:cNvSpPr>
          <p:nvPr>
            <p:ph type="title"/>
          </p:nvPr>
        </p:nvSpPr>
        <p:spPr bwMode="auto">
          <a:xfrm>
            <a:off x="971600" y="124886"/>
            <a:ext cx="7704856"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MX" sz="2500" dirty="0"/>
              <a:t>Producto 7 </a:t>
            </a:r>
            <a:r>
              <a:rPr lang="es-MX" sz="2500" dirty="0" smtClean="0"/>
              <a:t>e. </a:t>
            </a:r>
            <a:r>
              <a:rPr lang="es-MX" sz="2500" dirty="0"/>
              <a:t>g) E.I.P. Resumen</a:t>
            </a:r>
            <a:br>
              <a:rPr lang="es-MX" sz="2500" dirty="0"/>
            </a:br>
            <a:r>
              <a:rPr lang="es-ES" sz="2800" b="1" dirty="0"/>
              <a:t>V. Esquema del proceso de construcción del proyecto por disciplinas.</a:t>
            </a:r>
            <a:r>
              <a:rPr lang="es-MX" sz="2800" dirty="0"/>
              <a:t/>
            </a:r>
            <a:br>
              <a:rPr lang="es-MX" sz="2800" dirty="0"/>
            </a:br>
            <a:endParaRPr lang="es-MX" sz="2500" dirty="0"/>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3506614601"/>
              </p:ext>
            </p:extLst>
          </p:nvPr>
        </p:nvGraphicFramePr>
        <p:xfrm>
          <a:off x="539552" y="1577846"/>
          <a:ext cx="7992887" cy="4718168"/>
        </p:xfrm>
        <a:graphic>
          <a:graphicData uri="http://schemas.openxmlformats.org/drawingml/2006/table">
            <a:tbl>
              <a:tblPr>
                <a:tableStyleId>{5C22544A-7EE6-4342-B048-85BDC9FD1C3A}</a:tableStyleId>
              </a:tblPr>
              <a:tblGrid>
                <a:gridCol w="2676346"/>
                <a:gridCol w="1670529"/>
                <a:gridCol w="1626799"/>
                <a:gridCol w="2019213"/>
              </a:tblGrid>
              <a:tr h="189686">
                <a:tc>
                  <a:txBody>
                    <a:bodyPr/>
                    <a:lstStyle/>
                    <a:p>
                      <a:pPr>
                        <a:lnSpc>
                          <a:spcPct val="115000"/>
                        </a:lnSpc>
                        <a:spcAft>
                          <a:spcPts val="0"/>
                        </a:spcAft>
                      </a:pPr>
                      <a:r>
                        <a:rPr lang="es-ES" sz="600" dirty="0">
                          <a:effectLst/>
                        </a:rPr>
                        <a:t> </a:t>
                      </a:r>
                      <a:endParaRPr lang="es-MX" sz="600" dirty="0">
                        <a:solidFill>
                          <a:srgbClr val="000000"/>
                        </a:solidFill>
                        <a:effectLst/>
                        <a:latin typeface="Arial"/>
                        <a:ea typeface="Arial"/>
                      </a:endParaRPr>
                    </a:p>
                  </a:txBody>
                  <a:tcPr marL="34745" marR="34745" marT="34745" marB="34745"/>
                </a:tc>
                <a:tc>
                  <a:txBody>
                    <a:bodyPr/>
                    <a:lstStyle/>
                    <a:p>
                      <a:pPr algn="ctr">
                        <a:lnSpc>
                          <a:spcPct val="115000"/>
                        </a:lnSpc>
                        <a:spcAft>
                          <a:spcPts val="0"/>
                        </a:spcAft>
                      </a:pPr>
                      <a:r>
                        <a:rPr lang="es-ES" sz="600">
                          <a:effectLst/>
                        </a:rPr>
                        <a:t>Disciplina 1.</a:t>
                      </a:r>
                      <a:endParaRPr lang="es-MX" sz="600">
                        <a:solidFill>
                          <a:srgbClr val="000000"/>
                        </a:solidFill>
                        <a:effectLst/>
                        <a:latin typeface="Arial"/>
                        <a:ea typeface="Arial"/>
                      </a:endParaRPr>
                    </a:p>
                  </a:txBody>
                  <a:tcPr marL="34745" marR="34745" marT="34745" marB="34745"/>
                </a:tc>
                <a:tc>
                  <a:txBody>
                    <a:bodyPr/>
                    <a:lstStyle/>
                    <a:p>
                      <a:pPr algn="ctr">
                        <a:lnSpc>
                          <a:spcPct val="115000"/>
                        </a:lnSpc>
                        <a:spcAft>
                          <a:spcPts val="0"/>
                        </a:spcAft>
                      </a:pPr>
                      <a:r>
                        <a:rPr lang="es-ES" sz="600">
                          <a:effectLst/>
                        </a:rPr>
                        <a:t>Disciplina 2.</a:t>
                      </a:r>
                      <a:endParaRPr lang="es-MX" sz="600">
                        <a:solidFill>
                          <a:srgbClr val="000000"/>
                        </a:solidFill>
                        <a:effectLst/>
                        <a:latin typeface="Arial"/>
                        <a:ea typeface="Arial"/>
                      </a:endParaRPr>
                    </a:p>
                  </a:txBody>
                  <a:tcPr marL="34745" marR="34745" marT="34745" marB="34745"/>
                </a:tc>
                <a:tc>
                  <a:txBody>
                    <a:bodyPr/>
                    <a:lstStyle/>
                    <a:p>
                      <a:pPr algn="ctr">
                        <a:lnSpc>
                          <a:spcPct val="115000"/>
                        </a:lnSpc>
                        <a:spcAft>
                          <a:spcPts val="0"/>
                        </a:spcAft>
                      </a:pPr>
                      <a:r>
                        <a:rPr lang="es-ES" sz="600">
                          <a:effectLst/>
                        </a:rPr>
                        <a:t>Disciplina 3.</a:t>
                      </a:r>
                      <a:endParaRPr lang="es-MX" sz="600">
                        <a:solidFill>
                          <a:srgbClr val="000000"/>
                        </a:solidFill>
                        <a:effectLst/>
                        <a:latin typeface="Arial"/>
                        <a:ea typeface="Arial"/>
                      </a:endParaRPr>
                    </a:p>
                  </a:txBody>
                  <a:tcPr marL="34745" marR="34745" marT="34745" marB="34745"/>
                </a:tc>
              </a:tr>
              <a:tr h="1218873">
                <a:tc>
                  <a:txBody>
                    <a:bodyPr/>
                    <a:lstStyle/>
                    <a:p>
                      <a:pPr marL="275590" indent="-180340">
                        <a:lnSpc>
                          <a:spcPct val="115000"/>
                        </a:lnSpc>
                        <a:spcAft>
                          <a:spcPts val="0"/>
                        </a:spcAft>
                      </a:pPr>
                      <a:r>
                        <a:rPr lang="es-ES" sz="1200">
                          <a:effectLst/>
                        </a:rPr>
                        <a:t>1. Preguntar y cuestionar.</a:t>
                      </a:r>
                      <a:endParaRPr lang="es-MX" sz="1200">
                        <a:effectLst/>
                      </a:endParaRPr>
                    </a:p>
                    <a:p>
                      <a:pPr marL="275590" indent="-180340">
                        <a:lnSpc>
                          <a:spcPct val="115000"/>
                        </a:lnSpc>
                        <a:spcAft>
                          <a:spcPts val="0"/>
                        </a:spcAft>
                      </a:pPr>
                      <a:r>
                        <a:rPr lang="es-ES" sz="1200">
                          <a:effectLst/>
                        </a:rPr>
                        <a:t>     Preguntas que dirigen la Investigación Interdisciplinaria.</a:t>
                      </a:r>
                      <a:endParaRPr lang="es-MX" sz="1200">
                        <a:solidFill>
                          <a:srgbClr val="000000"/>
                        </a:solidFill>
                        <a:effectLst/>
                        <a:latin typeface="Arial"/>
                        <a:ea typeface="Arial"/>
                      </a:endParaRPr>
                    </a:p>
                  </a:txBody>
                  <a:tcPr marL="34745" marR="34745" marT="34745" marB="34745"/>
                </a:tc>
                <a:tc gridSpan="3">
                  <a:txBody>
                    <a:bodyPr/>
                    <a:lstStyle/>
                    <a:p>
                      <a:pPr marL="342900" lvl="0" indent="-342900">
                        <a:lnSpc>
                          <a:spcPct val="115000"/>
                        </a:lnSpc>
                        <a:spcAft>
                          <a:spcPts val="0"/>
                        </a:spcAft>
                        <a:buFont typeface="Wingdings"/>
                        <a:buChar char=""/>
                      </a:pPr>
                      <a:r>
                        <a:rPr lang="es-ES" sz="1200" dirty="0">
                          <a:effectLst/>
                        </a:rPr>
                        <a:t>¿Cuáles son los elementos químicos de los opiáceos?</a:t>
                      </a:r>
                      <a:endParaRPr lang="es-MX" sz="1200" dirty="0">
                        <a:effectLst/>
                      </a:endParaRPr>
                    </a:p>
                    <a:p>
                      <a:pPr marL="342900" lvl="0" indent="-342900">
                        <a:lnSpc>
                          <a:spcPct val="115000"/>
                        </a:lnSpc>
                        <a:spcAft>
                          <a:spcPts val="0"/>
                        </a:spcAft>
                        <a:buFont typeface="Wingdings"/>
                        <a:buChar char=""/>
                      </a:pPr>
                      <a:r>
                        <a:rPr lang="es-ES" sz="1200" dirty="0">
                          <a:effectLst/>
                        </a:rPr>
                        <a:t>¿Qué ocurre en el cuerpo cuando inicia la dependencia de alguna sustancia adictiva?</a:t>
                      </a:r>
                      <a:endParaRPr lang="es-MX" sz="1200" dirty="0">
                        <a:effectLst/>
                      </a:endParaRPr>
                    </a:p>
                    <a:p>
                      <a:pPr marL="342900" lvl="0" indent="-342900">
                        <a:lnSpc>
                          <a:spcPct val="115000"/>
                        </a:lnSpc>
                        <a:spcAft>
                          <a:spcPts val="0"/>
                        </a:spcAft>
                        <a:buFont typeface="Wingdings"/>
                        <a:buChar char=""/>
                      </a:pPr>
                      <a:r>
                        <a:rPr lang="es-ES" sz="1200" dirty="0">
                          <a:effectLst/>
                        </a:rPr>
                        <a:t>¿Cómo inicia los cambios de conducta de los adolescentes al iniciar esta etapa de consumo?</a:t>
                      </a:r>
                      <a:endParaRPr lang="es-MX" sz="1200" dirty="0">
                        <a:effectLst/>
                      </a:endParaRPr>
                    </a:p>
                    <a:p>
                      <a:pPr marL="342900" lvl="0" indent="-342900">
                        <a:lnSpc>
                          <a:spcPct val="115000"/>
                        </a:lnSpc>
                        <a:spcAft>
                          <a:spcPts val="0"/>
                        </a:spcAft>
                        <a:buFont typeface="Wingdings"/>
                        <a:buChar char=""/>
                      </a:pPr>
                      <a:r>
                        <a:rPr lang="es-ES" sz="1200" dirty="0">
                          <a:effectLst/>
                        </a:rPr>
                        <a:t>¿Cuál es el motivo o situación familiar, más frecuente para que el adolescente tome la decisión para comenzar una etapa de consumo?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34745" marR="34745" marT="34745" marB="34745"/>
                </a:tc>
                <a:tc hMerge="1">
                  <a:txBody>
                    <a:bodyPr/>
                    <a:lstStyle/>
                    <a:p>
                      <a:endParaRPr lang="es-MX"/>
                    </a:p>
                  </a:txBody>
                  <a:tcPr/>
                </a:tc>
                <a:tc hMerge="1">
                  <a:txBody>
                    <a:bodyPr/>
                    <a:lstStyle/>
                    <a:p>
                      <a:endParaRPr lang="es-MX"/>
                    </a:p>
                  </a:txBody>
                  <a:tcPr/>
                </a:tc>
              </a:tr>
              <a:tr h="1218873">
                <a:tc>
                  <a:txBody>
                    <a:bodyPr/>
                    <a:lstStyle/>
                    <a:p>
                      <a:pPr marL="275590" indent="-180340">
                        <a:lnSpc>
                          <a:spcPct val="115000"/>
                        </a:lnSpc>
                        <a:spcAft>
                          <a:spcPts val="0"/>
                        </a:spcAft>
                      </a:pPr>
                      <a:r>
                        <a:rPr lang="es-ES" sz="1200" dirty="0">
                          <a:effectLst/>
                        </a:rPr>
                        <a:t>2. Despertar el interés (detonar).</a:t>
                      </a:r>
                      <a:endParaRPr lang="es-MX" sz="1200" dirty="0">
                        <a:effectLst/>
                      </a:endParaRPr>
                    </a:p>
                    <a:p>
                      <a:pPr marL="270510" indent="-180340">
                        <a:lnSpc>
                          <a:spcPct val="115000"/>
                        </a:lnSpc>
                        <a:spcAft>
                          <a:spcPts val="0"/>
                        </a:spcAft>
                      </a:pPr>
                      <a:r>
                        <a:rPr lang="es-ES" sz="1200" dirty="0">
                          <a:effectLst/>
                        </a:rPr>
                        <a:t>     Estrategias para involucrar a los estudiantes con la problemática planteada, en el salón de clase.</a:t>
                      </a:r>
                      <a:endParaRPr lang="es-MX" sz="1200" dirty="0">
                        <a:solidFill>
                          <a:srgbClr val="000000"/>
                        </a:solidFill>
                        <a:effectLst/>
                        <a:latin typeface="Arial"/>
                        <a:ea typeface="Arial"/>
                      </a:endParaRPr>
                    </a:p>
                  </a:txBody>
                  <a:tcPr marL="34745" marR="34745" marT="34745" marB="34745"/>
                </a:tc>
                <a:tc gridSpan="3">
                  <a:txBody>
                    <a:bodyPr/>
                    <a:lstStyle/>
                    <a:p>
                      <a:pPr marL="342900" lvl="0" indent="-342900">
                        <a:lnSpc>
                          <a:spcPct val="115000"/>
                        </a:lnSpc>
                        <a:spcAft>
                          <a:spcPts val="0"/>
                        </a:spcAft>
                        <a:buFont typeface="Wingdings"/>
                        <a:buChar char=""/>
                      </a:pPr>
                      <a:r>
                        <a:rPr lang="es-ES" sz="1200" dirty="0">
                          <a:effectLst/>
                        </a:rPr>
                        <a:t>¿Por qué el adolescente toma la decisión de consumir, sabiendo las consecuencias, biológicas, químicas y psicológicas?</a:t>
                      </a:r>
                      <a:endParaRPr lang="es-MX" sz="1200" dirty="0">
                        <a:effectLst/>
                      </a:endParaRPr>
                    </a:p>
                    <a:p>
                      <a:pPr marL="342900" lvl="0" indent="-342900">
                        <a:lnSpc>
                          <a:spcPct val="115000"/>
                        </a:lnSpc>
                        <a:spcAft>
                          <a:spcPts val="0"/>
                        </a:spcAft>
                        <a:buFont typeface="Wingdings"/>
                        <a:buChar char=""/>
                      </a:pPr>
                      <a:r>
                        <a:rPr lang="es-ES" sz="1200" dirty="0">
                          <a:effectLst/>
                        </a:rPr>
                        <a:t>¿Realmente el adolescente encuentra una solución de la situación que se encuentre viviendo dentro del consumo?</a:t>
                      </a:r>
                      <a:endParaRPr lang="es-MX" sz="1200" dirty="0">
                        <a:effectLst/>
                      </a:endParaRPr>
                    </a:p>
                    <a:p>
                      <a:pPr marL="342900" lvl="0" indent="-342900">
                        <a:lnSpc>
                          <a:spcPct val="115000"/>
                        </a:lnSpc>
                        <a:spcAft>
                          <a:spcPts val="0"/>
                        </a:spcAft>
                        <a:buFont typeface="Wingdings"/>
                        <a:buChar char=""/>
                      </a:pPr>
                      <a:r>
                        <a:rPr lang="es-ES" sz="1200" dirty="0">
                          <a:effectLst/>
                        </a:rPr>
                        <a:t>¿Los medios de comunicación son incitadores para el consumo?</a:t>
                      </a:r>
                      <a:endParaRPr lang="es-MX" sz="1200" dirty="0">
                        <a:effectLst/>
                      </a:endParaRPr>
                    </a:p>
                    <a:p>
                      <a:pPr marL="228600">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34745" marR="34745" marT="34745" marB="34745"/>
                </a:tc>
                <a:tc hMerge="1">
                  <a:txBody>
                    <a:bodyPr/>
                    <a:lstStyle/>
                    <a:p>
                      <a:endParaRPr lang="es-MX"/>
                    </a:p>
                  </a:txBody>
                  <a:tcPr/>
                </a:tc>
                <a:tc hMerge="1">
                  <a:txBody>
                    <a:bodyPr/>
                    <a:lstStyle/>
                    <a:p>
                      <a:endParaRPr lang="es-MX"/>
                    </a:p>
                  </a:txBody>
                  <a:tcPr/>
                </a:tc>
              </a:tr>
            </a:tbl>
          </a:graphicData>
        </a:graphic>
      </p:graphicFrame>
    </p:spTree>
    <p:extLst>
      <p:ext uri="{BB962C8B-B14F-4D97-AF65-F5344CB8AC3E}">
        <p14:creationId xmlns:p14="http://schemas.microsoft.com/office/powerpoint/2010/main" val="60632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400" dirty="0"/>
              <a:t>Producto 7 e. g) E.I.P. Resumen</a:t>
            </a:r>
            <a:br>
              <a:rPr lang="es-MX" sz="2400" dirty="0"/>
            </a:br>
            <a:r>
              <a:rPr lang="es-ES" sz="2400" b="1" dirty="0"/>
              <a:t>V. Esquema del proceso de construcción del proyecto por disciplinas.</a:t>
            </a:r>
            <a:endParaRPr lang="es-MX" sz="24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27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19618377"/>
              </p:ext>
            </p:extLst>
          </p:nvPr>
        </p:nvGraphicFramePr>
        <p:xfrm>
          <a:off x="457200" y="1600200"/>
          <a:ext cx="7992887" cy="4262205"/>
        </p:xfrm>
        <a:graphic>
          <a:graphicData uri="http://schemas.openxmlformats.org/drawingml/2006/table">
            <a:tbl>
              <a:tblPr>
                <a:tableStyleId>{5C22544A-7EE6-4342-B048-85BDC9FD1C3A}</a:tableStyleId>
              </a:tblPr>
              <a:tblGrid>
                <a:gridCol w="2676346"/>
                <a:gridCol w="1670529"/>
                <a:gridCol w="1626799"/>
                <a:gridCol w="2019213"/>
              </a:tblGrid>
              <a:tr h="2248059">
                <a:tc>
                  <a:txBody>
                    <a:bodyPr/>
                    <a:lstStyle/>
                    <a:p>
                      <a:pPr marL="275590" indent="-180340">
                        <a:lnSpc>
                          <a:spcPct val="115000"/>
                        </a:lnSpc>
                        <a:spcAft>
                          <a:spcPts val="0"/>
                        </a:spcAft>
                      </a:pPr>
                      <a:r>
                        <a:rPr lang="es-ES" sz="1200" dirty="0">
                          <a:effectLst/>
                        </a:rPr>
                        <a:t>3. Recopilar información a través de la investigación.</a:t>
                      </a:r>
                      <a:endParaRPr lang="es-MX" sz="1200" dirty="0">
                        <a:effectLst/>
                      </a:endParaRPr>
                    </a:p>
                    <a:p>
                      <a:pPr marL="275590" indent="-180340">
                        <a:lnSpc>
                          <a:spcPct val="115000"/>
                        </a:lnSpc>
                        <a:spcAft>
                          <a:spcPts val="0"/>
                        </a:spcAft>
                      </a:pPr>
                      <a:r>
                        <a:rPr lang="es-ES" sz="1200" dirty="0">
                          <a:effectLst/>
                        </a:rPr>
                        <a:t>    Lo que se investiga.</a:t>
                      </a:r>
                      <a:endParaRPr lang="es-MX" sz="1200" dirty="0">
                        <a:effectLst/>
                      </a:endParaRPr>
                    </a:p>
                    <a:p>
                      <a:pPr marL="275590" indent="-180340">
                        <a:lnSpc>
                          <a:spcPct val="115000"/>
                        </a:lnSpc>
                        <a:spcAft>
                          <a:spcPts val="0"/>
                        </a:spcAft>
                      </a:pPr>
                      <a:r>
                        <a:rPr lang="es-ES" sz="1200" dirty="0">
                          <a:effectLst/>
                        </a:rPr>
                        <a:t>    Fuentes  que se utilizan.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34745" marR="34745" marT="34745" marB="34745"/>
                </a:tc>
                <a:tc>
                  <a:txBody>
                    <a:bodyPr/>
                    <a:lstStyle/>
                    <a:p>
                      <a:pPr>
                        <a:lnSpc>
                          <a:spcPct val="115000"/>
                        </a:lnSpc>
                      </a:pPr>
                      <a:r>
                        <a:rPr lang="es-MX" sz="1200" dirty="0">
                          <a:effectLst/>
                        </a:rPr>
                        <a:t>Implicación de los valores éticos y morales en el enfrentamiento de las adicciones en jóvenes, revista cubana, Daniel </a:t>
                      </a:r>
                      <a:r>
                        <a:rPr lang="es-MX" sz="1200" dirty="0" err="1">
                          <a:effectLst/>
                        </a:rPr>
                        <a:t>Gutierrez</a:t>
                      </a:r>
                      <a:r>
                        <a:rPr lang="es-MX" sz="1200" dirty="0">
                          <a:effectLst/>
                        </a:rPr>
                        <a:t> </a:t>
                      </a:r>
                      <a:r>
                        <a:rPr lang="es-MX" sz="1200" dirty="0" err="1">
                          <a:effectLst/>
                        </a:rPr>
                        <a:t>Raina</a:t>
                      </a:r>
                      <a:r>
                        <a:rPr lang="es-MX" sz="1200" baseline="30000" dirty="0" err="1">
                          <a:effectLst/>
                        </a:rPr>
                        <a:t>I</a:t>
                      </a:r>
                      <a:r>
                        <a:rPr lang="es-MX" sz="1200" dirty="0">
                          <a:effectLst/>
                        </a:rPr>
                        <a:t>; </a:t>
                      </a:r>
                      <a:r>
                        <a:rPr lang="es-MX" sz="1200" dirty="0" err="1">
                          <a:effectLst/>
                        </a:rPr>
                        <a:t>Edelsys</a:t>
                      </a:r>
                      <a:r>
                        <a:rPr lang="es-MX" sz="1200" dirty="0">
                          <a:effectLst/>
                        </a:rPr>
                        <a:t> Hernández </a:t>
                      </a:r>
                      <a:r>
                        <a:rPr lang="es-MX" sz="1200" dirty="0" err="1">
                          <a:effectLst/>
                        </a:rPr>
                        <a:t>Meléndez</a:t>
                      </a:r>
                      <a:r>
                        <a:rPr lang="es-MX" sz="1200" baseline="30000" dirty="0" err="1">
                          <a:effectLst/>
                        </a:rPr>
                        <a:t>II</a:t>
                      </a:r>
                      <a:endParaRPr lang="es-MX" sz="1200" dirty="0">
                        <a:effectLst/>
                      </a:endParaRPr>
                    </a:p>
                    <a:p>
                      <a:pPr>
                        <a:lnSpc>
                          <a:spcPct val="115000"/>
                        </a:lnSpc>
                        <a:spcAft>
                          <a:spcPts val="0"/>
                        </a:spcAft>
                      </a:pPr>
                      <a:r>
                        <a:rPr lang="es-MX" sz="1200" baseline="30000" dirty="0" err="1">
                          <a:effectLst/>
                        </a:rPr>
                        <a:t>I</a:t>
                      </a:r>
                      <a:r>
                        <a:rPr lang="es-MX" sz="1200" dirty="0" err="1">
                          <a:effectLst/>
                        </a:rPr>
                        <a:t>Máster</a:t>
                      </a:r>
                      <a:r>
                        <a:rPr lang="es-MX" sz="1200" dirty="0">
                          <a:effectLst/>
                        </a:rPr>
                        <a:t> en Estupefacientes. Escuela Nacional de Salud Pública. La Habana, Cuba. </a:t>
                      </a:r>
                      <a:br>
                        <a:rPr lang="es-MX" sz="1200" dirty="0">
                          <a:effectLst/>
                        </a:rPr>
                      </a:br>
                      <a:r>
                        <a:rPr lang="es-MX" sz="1200" baseline="30000" dirty="0" err="1">
                          <a:effectLst/>
                        </a:rPr>
                        <a:t>II</a:t>
                      </a:r>
                      <a:r>
                        <a:rPr lang="es-MX" sz="1200" dirty="0" err="1">
                          <a:effectLst/>
                        </a:rPr>
                        <a:t>Doctora</a:t>
                      </a:r>
                      <a:r>
                        <a:rPr lang="es-MX" sz="1200" dirty="0">
                          <a:effectLst/>
                        </a:rPr>
                        <a:t> en Ciencias Psicológicas. Escuela Nacional de Salud Pública. La Habana, Cuba.</a:t>
                      </a: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34745" marR="34745" marT="34745" marB="34745"/>
                </a:tc>
                <a:tc>
                  <a:txBody>
                    <a:bodyPr/>
                    <a:lstStyle/>
                    <a:p>
                      <a:pPr>
                        <a:lnSpc>
                          <a:spcPct val="115000"/>
                        </a:lnSpc>
                        <a:spcAft>
                          <a:spcPts val="0"/>
                        </a:spcAft>
                      </a:pPr>
                      <a:r>
                        <a:rPr lang="es-ES" sz="1200" u="sng" dirty="0">
                          <a:effectLst/>
                          <a:hlinkClick r:id="rId2"/>
                        </a:rPr>
                        <a:t>http://adicciones.es/index.php/adicciones/article/view/635</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34745" marR="34745" marT="34745" marB="34745"/>
                </a:tc>
                <a:tc>
                  <a:txBody>
                    <a:bodyPr/>
                    <a:lstStyle/>
                    <a:p>
                      <a:pPr marR="276225" algn="just">
                        <a:lnSpc>
                          <a:spcPts val="1425"/>
                        </a:lnSpc>
                        <a:spcBef>
                          <a:spcPts val="1600"/>
                        </a:spcBef>
                        <a:spcAft>
                          <a:spcPts val="150"/>
                        </a:spcAft>
                      </a:pPr>
                      <a:r>
                        <a:rPr lang="es-ES" sz="1200" dirty="0">
                          <a:effectLst/>
                        </a:rPr>
                        <a:t>ADICCIONES DEL SIGLO XXI, UNA PERSPECTIVA DESDE EL PSICOANÁLISIS LACANIANO</a:t>
                      </a:r>
                      <a:endParaRPr lang="es-MX" sz="1200" dirty="0">
                        <a:effectLst/>
                      </a:endParaRPr>
                    </a:p>
                    <a:p>
                      <a:pPr algn="just">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34745" marR="34745" marT="34745" marB="34745"/>
                </a:tc>
              </a:tr>
            </a:tbl>
          </a:graphicData>
        </a:graphic>
      </p:graphicFrame>
    </p:spTree>
    <p:extLst>
      <p:ext uri="{BB962C8B-B14F-4D97-AF65-F5344CB8AC3E}">
        <p14:creationId xmlns:p14="http://schemas.microsoft.com/office/powerpoint/2010/main" val="243739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400" dirty="0"/>
              <a:t>Producto 7 e. g) E.I.P. Resumen</a:t>
            </a:r>
            <a:br>
              <a:rPr lang="es-MX" sz="2400" dirty="0"/>
            </a:br>
            <a:r>
              <a:rPr lang="es-ES" sz="2400" b="1" dirty="0"/>
              <a:t>V. Esquema del proceso de construcción del proyecto por disciplinas.</a:t>
            </a:r>
            <a:endParaRPr lang="es-MX" sz="24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28</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1874249553"/>
              </p:ext>
            </p:extLst>
          </p:nvPr>
        </p:nvGraphicFramePr>
        <p:xfrm>
          <a:off x="1" y="1340768"/>
          <a:ext cx="9036495" cy="5798649"/>
        </p:xfrm>
        <a:graphic>
          <a:graphicData uri="http://schemas.openxmlformats.org/drawingml/2006/table">
            <a:tbl>
              <a:tblPr>
                <a:tableStyleId>{5C22544A-7EE6-4342-B048-85BDC9FD1C3A}</a:tableStyleId>
              </a:tblPr>
              <a:tblGrid>
                <a:gridCol w="3025790"/>
                <a:gridCol w="1888646"/>
                <a:gridCol w="1839204"/>
                <a:gridCol w="2282855"/>
              </a:tblGrid>
              <a:tr h="1159278">
                <a:tc>
                  <a:txBody>
                    <a:bodyPr/>
                    <a:lstStyle/>
                    <a:p>
                      <a:pPr marL="275590" indent="-180340">
                        <a:lnSpc>
                          <a:spcPct val="115000"/>
                        </a:lnSpc>
                        <a:spcAft>
                          <a:spcPts val="0"/>
                        </a:spcAft>
                      </a:pPr>
                      <a:r>
                        <a:rPr lang="es-ES" sz="1050" b="1" dirty="0">
                          <a:effectLst/>
                        </a:rPr>
                        <a:t>4. Organizar la información.</a:t>
                      </a:r>
                      <a:endParaRPr lang="es-MX" sz="1050" b="1" dirty="0">
                        <a:effectLst/>
                      </a:endParaRPr>
                    </a:p>
                    <a:p>
                      <a:pPr marL="275590" indent="-180340">
                        <a:lnSpc>
                          <a:spcPct val="115000"/>
                        </a:lnSpc>
                        <a:spcAft>
                          <a:spcPts val="0"/>
                        </a:spcAft>
                      </a:pPr>
                      <a:r>
                        <a:rPr lang="es-ES" sz="1050" b="1" dirty="0">
                          <a:effectLst/>
                        </a:rPr>
                        <a:t>    Implica:</a:t>
                      </a:r>
                      <a:endParaRPr lang="es-MX" sz="1050" b="1" dirty="0">
                        <a:effectLst/>
                      </a:endParaRPr>
                    </a:p>
                    <a:p>
                      <a:pPr marL="275590" indent="-180340">
                        <a:lnSpc>
                          <a:spcPct val="115000"/>
                        </a:lnSpc>
                        <a:spcAft>
                          <a:spcPts val="0"/>
                        </a:spcAft>
                      </a:pPr>
                      <a:r>
                        <a:rPr lang="es-ES" sz="1050" b="1" dirty="0">
                          <a:effectLst/>
                        </a:rPr>
                        <a:t>    clasificación de datos obtenidos,</a:t>
                      </a:r>
                      <a:endParaRPr lang="es-MX" sz="1050" b="1" dirty="0">
                        <a:effectLst/>
                      </a:endParaRPr>
                    </a:p>
                    <a:p>
                      <a:pPr marL="275590" indent="-180340">
                        <a:lnSpc>
                          <a:spcPct val="115000"/>
                        </a:lnSpc>
                        <a:spcAft>
                          <a:spcPts val="0"/>
                        </a:spcAft>
                      </a:pPr>
                      <a:r>
                        <a:rPr lang="es-ES" sz="1050" b="1" dirty="0">
                          <a:effectLst/>
                        </a:rPr>
                        <a:t>    análisis de los datos obtenidos,            registro de la información.</a:t>
                      </a:r>
                      <a:endParaRPr lang="es-MX" sz="1050" b="1" dirty="0">
                        <a:effectLst/>
                      </a:endParaRPr>
                    </a:p>
                    <a:p>
                      <a:pPr marL="275590" indent="-180340">
                        <a:lnSpc>
                          <a:spcPct val="115000"/>
                        </a:lnSpc>
                        <a:spcAft>
                          <a:spcPts val="0"/>
                        </a:spcAft>
                      </a:pPr>
                      <a:r>
                        <a:rPr lang="es-ES" sz="1050" b="1" dirty="0">
                          <a:effectLst/>
                        </a:rPr>
                        <a:t>    conclusiones por disciplina,</a:t>
                      </a:r>
                      <a:endParaRPr lang="es-MX" sz="1050" b="1" dirty="0">
                        <a:effectLst/>
                      </a:endParaRPr>
                    </a:p>
                    <a:p>
                      <a:pPr marL="275590" indent="-180340">
                        <a:lnSpc>
                          <a:spcPct val="115000"/>
                        </a:lnSpc>
                        <a:spcAft>
                          <a:spcPts val="0"/>
                        </a:spcAft>
                      </a:pPr>
                      <a:r>
                        <a:rPr lang="es-ES" sz="1050" b="1" dirty="0">
                          <a:effectLst/>
                        </a:rPr>
                        <a:t>    conclusiones conjuntas.</a:t>
                      </a:r>
                      <a:endParaRPr lang="es-MX" sz="1050" b="1" dirty="0">
                        <a:effectLst/>
                      </a:endParaRPr>
                    </a:p>
                    <a:p>
                      <a:pPr marL="275590" indent="-180340">
                        <a:lnSpc>
                          <a:spcPct val="115000"/>
                        </a:lnSpc>
                        <a:spcAft>
                          <a:spcPts val="0"/>
                        </a:spcAft>
                      </a:pPr>
                      <a:r>
                        <a:rPr lang="es-ES" sz="1050" b="1" dirty="0">
                          <a:effectLst/>
                        </a:rPr>
                        <a:t> </a:t>
                      </a:r>
                      <a:endParaRPr lang="es-MX" sz="1050" b="1" dirty="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a:effectLst/>
                        </a:rPr>
                        <a:t> </a:t>
                      </a:r>
                      <a:endParaRPr lang="es-MX" sz="70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a:effectLst/>
                        </a:rPr>
                        <a:t> </a:t>
                      </a:r>
                      <a:endParaRPr lang="es-MX" sz="700">
                        <a:solidFill>
                          <a:srgbClr val="000000"/>
                        </a:solidFill>
                        <a:effectLst/>
                        <a:latin typeface="Arial"/>
                        <a:ea typeface="Arial"/>
                      </a:endParaRPr>
                    </a:p>
                  </a:txBody>
                  <a:tcPr marL="43042" marR="43042" marT="43042" marB="43042"/>
                </a:tc>
              </a:tr>
              <a:tr h="1159278">
                <a:tc>
                  <a:txBody>
                    <a:bodyPr/>
                    <a:lstStyle/>
                    <a:p>
                      <a:pPr>
                        <a:lnSpc>
                          <a:spcPct val="115000"/>
                        </a:lnSpc>
                        <a:spcAft>
                          <a:spcPts val="0"/>
                        </a:spcAft>
                      </a:pPr>
                      <a:r>
                        <a:rPr lang="es-ES" sz="1050" b="1" dirty="0">
                          <a:effectLst/>
                        </a:rPr>
                        <a:t>  5. Llegar a conclusiones parciales </a:t>
                      </a:r>
                      <a:endParaRPr lang="es-MX" sz="1050" b="1" dirty="0">
                        <a:effectLst/>
                      </a:endParaRPr>
                    </a:p>
                    <a:p>
                      <a:pPr>
                        <a:lnSpc>
                          <a:spcPct val="115000"/>
                        </a:lnSpc>
                        <a:spcAft>
                          <a:spcPts val="0"/>
                        </a:spcAft>
                      </a:pPr>
                      <a:r>
                        <a:rPr lang="es-ES" sz="1050" b="1" dirty="0">
                          <a:effectLst/>
                        </a:rPr>
                        <a:t>         (por disciplina) útiles para el </a:t>
                      </a:r>
                      <a:endParaRPr lang="es-MX" sz="1050" b="1" dirty="0">
                        <a:effectLst/>
                      </a:endParaRPr>
                    </a:p>
                    <a:p>
                      <a:pPr>
                        <a:lnSpc>
                          <a:spcPct val="115000"/>
                        </a:lnSpc>
                        <a:spcAft>
                          <a:spcPts val="0"/>
                        </a:spcAft>
                      </a:pPr>
                      <a:r>
                        <a:rPr lang="es-ES" sz="1050" b="1" dirty="0">
                          <a:effectLst/>
                        </a:rPr>
                        <a:t>         proyecto, de tal forma que lo </a:t>
                      </a:r>
                      <a:endParaRPr lang="es-MX" sz="1050" b="1" dirty="0">
                        <a:effectLst/>
                      </a:endParaRPr>
                    </a:p>
                    <a:p>
                      <a:pPr>
                        <a:lnSpc>
                          <a:spcPct val="115000"/>
                        </a:lnSpc>
                        <a:spcAft>
                          <a:spcPts val="0"/>
                        </a:spcAft>
                      </a:pPr>
                      <a:r>
                        <a:rPr lang="es-ES" sz="1050" b="1" dirty="0">
                          <a:effectLst/>
                        </a:rPr>
                        <a:t>         aclaran, describen o descifran,  </a:t>
                      </a:r>
                      <a:endParaRPr lang="es-MX" sz="1050" b="1" dirty="0">
                        <a:effectLst/>
                      </a:endParaRPr>
                    </a:p>
                    <a:p>
                      <a:pPr>
                        <a:lnSpc>
                          <a:spcPct val="115000"/>
                        </a:lnSpc>
                        <a:spcAft>
                          <a:spcPts val="0"/>
                        </a:spcAft>
                      </a:pPr>
                      <a:r>
                        <a:rPr lang="es-ES" sz="1050" b="1" dirty="0">
                          <a:effectLst/>
                        </a:rPr>
                        <a:t>         (fruto de la reflexión colaborativa</a:t>
                      </a:r>
                      <a:endParaRPr lang="es-MX" sz="1050" b="1" dirty="0">
                        <a:effectLst/>
                      </a:endParaRPr>
                    </a:p>
                    <a:p>
                      <a:pPr>
                        <a:lnSpc>
                          <a:spcPct val="115000"/>
                        </a:lnSpc>
                        <a:spcAft>
                          <a:spcPts val="0"/>
                        </a:spcAft>
                      </a:pPr>
                      <a:r>
                        <a:rPr lang="es-ES" sz="1050" b="1" dirty="0">
                          <a:effectLst/>
                        </a:rPr>
                        <a:t>         de los estudiantes).</a:t>
                      </a:r>
                      <a:endParaRPr lang="es-MX" sz="1050" b="1" dirty="0">
                        <a:effectLst/>
                      </a:endParaRPr>
                    </a:p>
                    <a:p>
                      <a:pPr>
                        <a:lnSpc>
                          <a:spcPct val="115000"/>
                        </a:lnSpc>
                        <a:spcAft>
                          <a:spcPts val="0"/>
                        </a:spcAft>
                      </a:pPr>
                      <a:r>
                        <a:rPr lang="es-ES" sz="1050" b="1" dirty="0">
                          <a:effectLst/>
                        </a:rPr>
                        <a:t>         ¿Cómo se lograron?</a:t>
                      </a:r>
                      <a:endParaRPr lang="es-MX" sz="1050" b="1" dirty="0">
                        <a:effectLst/>
                      </a:endParaRPr>
                    </a:p>
                    <a:p>
                      <a:pPr>
                        <a:lnSpc>
                          <a:spcPct val="115000"/>
                        </a:lnSpc>
                        <a:spcAft>
                          <a:spcPts val="0"/>
                        </a:spcAft>
                      </a:pPr>
                      <a:r>
                        <a:rPr lang="es-ES" sz="1050" b="1" dirty="0">
                          <a:effectLst/>
                        </a:rPr>
                        <a:t> </a:t>
                      </a:r>
                      <a:endParaRPr lang="es-MX" sz="1050" b="1" dirty="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c>
                  <a:txBody>
                    <a:bodyPr/>
                    <a:lstStyle/>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r>
              <a:tr h="1159278">
                <a:tc>
                  <a:txBody>
                    <a:bodyPr/>
                    <a:lstStyle/>
                    <a:p>
                      <a:pPr>
                        <a:lnSpc>
                          <a:spcPct val="115000"/>
                        </a:lnSpc>
                        <a:spcAft>
                          <a:spcPts val="0"/>
                        </a:spcAft>
                      </a:pPr>
                      <a:r>
                        <a:rPr lang="es-ES" sz="1050" b="1" dirty="0">
                          <a:effectLst/>
                        </a:rPr>
                        <a:t>  6. Conectar.</a:t>
                      </a:r>
                      <a:endParaRPr lang="es-MX" sz="1050" b="1" dirty="0">
                        <a:effectLst/>
                      </a:endParaRPr>
                    </a:p>
                    <a:p>
                      <a:pPr>
                        <a:lnSpc>
                          <a:spcPct val="115000"/>
                        </a:lnSpc>
                        <a:spcAft>
                          <a:spcPts val="0"/>
                        </a:spcAft>
                        <a:tabLst>
                          <a:tab pos="270510" algn="l"/>
                        </a:tabLst>
                      </a:pPr>
                      <a:r>
                        <a:rPr lang="es-ES" sz="1050" b="1" dirty="0">
                          <a:effectLst/>
                        </a:rPr>
                        <a:t>     Manera en que las conclusiones</a:t>
                      </a:r>
                      <a:endParaRPr lang="es-MX" sz="1050" b="1" dirty="0">
                        <a:effectLst/>
                      </a:endParaRPr>
                    </a:p>
                    <a:p>
                      <a:pPr marL="450215" indent="-450215">
                        <a:lnSpc>
                          <a:spcPct val="115000"/>
                        </a:lnSpc>
                        <a:spcAft>
                          <a:spcPts val="0"/>
                        </a:spcAft>
                        <a:tabLst>
                          <a:tab pos="270510" algn="l"/>
                        </a:tabLst>
                      </a:pPr>
                      <a:r>
                        <a:rPr lang="es-ES" sz="1050" b="1" dirty="0">
                          <a:effectLst/>
                        </a:rPr>
                        <a:t>     de cada disciplina dan</a:t>
                      </a:r>
                      <a:endParaRPr lang="es-MX" sz="1050" b="1" dirty="0">
                        <a:effectLst/>
                      </a:endParaRPr>
                    </a:p>
                    <a:p>
                      <a:pPr>
                        <a:lnSpc>
                          <a:spcPct val="115000"/>
                        </a:lnSpc>
                        <a:spcAft>
                          <a:spcPts val="0"/>
                        </a:spcAft>
                        <a:tabLst>
                          <a:tab pos="270510" algn="l"/>
                        </a:tabLst>
                      </a:pPr>
                      <a:r>
                        <a:rPr lang="es-ES" sz="1050" b="1" dirty="0">
                          <a:effectLst/>
                        </a:rPr>
                        <a:t>     respuesta  o se vinculan con</a:t>
                      </a:r>
                      <a:endParaRPr lang="es-MX" sz="1050" b="1" dirty="0">
                        <a:effectLst/>
                      </a:endParaRPr>
                    </a:p>
                    <a:p>
                      <a:pPr>
                        <a:lnSpc>
                          <a:spcPct val="115000"/>
                        </a:lnSpc>
                        <a:spcAft>
                          <a:spcPts val="0"/>
                        </a:spcAft>
                        <a:tabLst>
                          <a:tab pos="270510" algn="l"/>
                        </a:tabLst>
                      </a:pPr>
                      <a:r>
                        <a:rPr lang="es-ES" sz="1050" b="1" dirty="0">
                          <a:effectLst/>
                        </a:rPr>
                        <a:t>     la pregunta  disparadora del</a:t>
                      </a:r>
                      <a:endParaRPr lang="es-MX" sz="1050" b="1" dirty="0">
                        <a:effectLst/>
                      </a:endParaRPr>
                    </a:p>
                    <a:p>
                      <a:pPr>
                        <a:lnSpc>
                          <a:spcPct val="115000"/>
                        </a:lnSpc>
                        <a:spcAft>
                          <a:spcPts val="0"/>
                        </a:spcAft>
                        <a:tabLst>
                          <a:tab pos="270510" algn="l"/>
                        </a:tabLst>
                      </a:pPr>
                      <a:r>
                        <a:rPr lang="es-ES" sz="1050" b="1" dirty="0">
                          <a:effectLst/>
                        </a:rPr>
                        <a:t>     proyecto. </a:t>
                      </a:r>
                      <a:endParaRPr lang="es-MX" sz="1050" b="1" dirty="0">
                        <a:effectLst/>
                      </a:endParaRPr>
                    </a:p>
                    <a:p>
                      <a:pPr>
                        <a:lnSpc>
                          <a:spcPct val="115000"/>
                        </a:lnSpc>
                        <a:spcAft>
                          <a:spcPts val="0"/>
                        </a:spcAft>
                        <a:tabLst>
                          <a:tab pos="270510" algn="l"/>
                        </a:tabLst>
                      </a:pPr>
                      <a:r>
                        <a:rPr lang="es-ES" sz="1050" b="1" dirty="0">
                          <a:effectLst/>
                        </a:rPr>
                        <a:t>     Estrategia o  actividad para lograr</a:t>
                      </a:r>
                      <a:endParaRPr lang="es-MX" sz="1050" b="1" dirty="0">
                        <a:effectLst/>
                      </a:endParaRPr>
                    </a:p>
                    <a:p>
                      <a:pPr marL="204470" indent="-276225">
                        <a:lnSpc>
                          <a:spcPct val="115000"/>
                        </a:lnSpc>
                        <a:spcAft>
                          <a:spcPts val="0"/>
                        </a:spcAft>
                      </a:pPr>
                      <a:r>
                        <a:rPr lang="es-ES" sz="1050" b="1" dirty="0">
                          <a:effectLst/>
                        </a:rPr>
                        <a:t>       que haya   conciencia de ello.</a:t>
                      </a:r>
                      <a:endParaRPr lang="es-MX" sz="1050" b="1" dirty="0">
                        <a:solidFill>
                          <a:srgbClr val="000000"/>
                        </a:solidFill>
                        <a:effectLst/>
                        <a:latin typeface="Arial"/>
                        <a:ea typeface="Arial"/>
                      </a:endParaRPr>
                    </a:p>
                  </a:txBody>
                  <a:tcPr marL="43042" marR="43042" marT="43042" marB="43042"/>
                </a:tc>
                <a:tc gridSpan="3">
                  <a:txBody>
                    <a:bodyPr/>
                    <a:lstStyle/>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c hMerge="1">
                  <a:txBody>
                    <a:bodyPr/>
                    <a:lstStyle/>
                    <a:p>
                      <a:endParaRPr lang="es-MX"/>
                    </a:p>
                  </a:txBody>
                  <a:tcPr/>
                </a:tc>
                <a:tc hMerge="1">
                  <a:txBody>
                    <a:bodyPr/>
                    <a:lstStyle/>
                    <a:p>
                      <a:endParaRPr lang="es-MX"/>
                    </a:p>
                  </a:txBody>
                  <a:tcPr/>
                </a:tc>
              </a:tr>
              <a:tr h="1159278">
                <a:tc>
                  <a:txBody>
                    <a:bodyPr/>
                    <a:lstStyle/>
                    <a:p>
                      <a:pPr>
                        <a:lnSpc>
                          <a:spcPct val="115000"/>
                        </a:lnSpc>
                        <a:spcAft>
                          <a:spcPts val="0"/>
                        </a:spcAft>
                      </a:pPr>
                      <a:r>
                        <a:rPr lang="es-ES" sz="1050" b="1" dirty="0">
                          <a:effectLst/>
                        </a:rPr>
                        <a:t>7.  Evaluar la información generada.</a:t>
                      </a:r>
                      <a:endParaRPr lang="es-MX" sz="1050" b="1" dirty="0">
                        <a:effectLst/>
                      </a:endParaRPr>
                    </a:p>
                    <a:p>
                      <a:pPr marL="180340">
                        <a:lnSpc>
                          <a:spcPct val="115000"/>
                        </a:lnSpc>
                        <a:spcAft>
                          <a:spcPts val="0"/>
                        </a:spcAft>
                      </a:pPr>
                      <a:r>
                        <a:rPr lang="es-ES" sz="1050" b="1" dirty="0">
                          <a:effectLst/>
                        </a:rPr>
                        <a:t>¿La información obtenida cubre las necesidades para la solución del problema?</a:t>
                      </a:r>
                      <a:endParaRPr lang="es-MX" sz="1050" b="1" dirty="0">
                        <a:effectLst/>
                      </a:endParaRPr>
                    </a:p>
                    <a:p>
                      <a:pPr marL="180340">
                        <a:lnSpc>
                          <a:spcPct val="115000"/>
                        </a:lnSpc>
                        <a:spcAft>
                          <a:spcPts val="0"/>
                        </a:spcAft>
                      </a:pPr>
                      <a:r>
                        <a:rPr lang="es-ES" sz="1050" b="1" dirty="0">
                          <a:effectLst/>
                        </a:rPr>
                        <a:t>Propuesta de investigaciones para complementar el proyecto.</a:t>
                      </a:r>
                      <a:endParaRPr lang="es-MX" sz="1050" b="1" dirty="0">
                        <a:solidFill>
                          <a:srgbClr val="000000"/>
                        </a:solidFill>
                        <a:effectLst/>
                        <a:latin typeface="Arial"/>
                        <a:ea typeface="Arial"/>
                      </a:endParaRPr>
                    </a:p>
                  </a:txBody>
                  <a:tcPr marL="43042" marR="43042" marT="43042" marB="43042"/>
                </a:tc>
                <a:tc gridSpan="3">
                  <a:txBody>
                    <a:bodyPr/>
                    <a:lstStyle/>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effectLst/>
                      </a:endParaRPr>
                    </a:p>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3042" marR="43042" marT="43042" marB="43042"/>
                </a:tc>
                <a:tc hMerge="1">
                  <a:txBody>
                    <a:bodyPr/>
                    <a:lstStyle/>
                    <a:p>
                      <a:endParaRPr lang="es-MX"/>
                    </a:p>
                  </a:txBody>
                  <a:tcPr/>
                </a:tc>
                <a:tc hMerge="1">
                  <a:txBody>
                    <a:bodyPr/>
                    <a:lstStyle/>
                    <a:p>
                      <a:endParaRPr lang="es-MX"/>
                    </a:p>
                  </a:txBody>
                  <a:tcPr/>
                </a:tc>
              </a:tr>
            </a:tbl>
          </a:graphicData>
        </a:graphic>
      </p:graphicFrame>
    </p:spTree>
    <p:extLst>
      <p:ext uri="{BB962C8B-B14F-4D97-AF65-F5344CB8AC3E}">
        <p14:creationId xmlns:p14="http://schemas.microsoft.com/office/powerpoint/2010/main" val="3236025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1498178"/>
          </a:xfrm>
        </p:spPr>
        <p:txBody>
          <a:bodyPr>
            <a:normAutofit fontScale="90000"/>
          </a:bodyPr>
          <a:lstStyle/>
          <a:p>
            <a:pPr lvl="0"/>
            <a:r>
              <a:rPr lang="es-ES" sz="2700" b="1" dirty="0" smtClean="0">
                <a:solidFill>
                  <a:srgbClr val="000000"/>
                </a:solidFill>
                <a:latin typeface="Arial" pitchFamily="34" charset="0"/>
                <a:ea typeface="Century Gothic" pitchFamily="34" charset="0"/>
                <a:cs typeface="Century Gothic" pitchFamily="34" charset="0"/>
              </a:rPr>
              <a:t/>
            </a:r>
            <a:br>
              <a:rPr lang="es-ES" sz="2700" b="1" dirty="0" smtClean="0">
                <a:solidFill>
                  <a:srgbClr val="000000"/>
                </a:solidFill>
                <a:latin typeface="Arial" pitchFamily="34" charset="0"/>
                <a:ea typeface="Century Gothic" pitchFamily="34" charset="0"/>
                <a:cs typeface="Century Gothic" pitchFamily="34" charset="0"/>
              </a:rPr>
            </a:br>
            <a:r>
              <a:rPr lang="es-MX" sz="2800" dirty="0"/>
              <a:t>Producto 7 e. g) E.I.P. Resumen</a:t>
            </a:r>
            <a:r>
              <a:rPr lang="es-ES" sz="2700" b="1" dirty="0">
                <a:solidFill>
                  <a:srgbClr val="000000"/>
                </a:solidFill>
                <a:latin typeface="Arial" pitchFamily="34" charset="0"/>
                <a:ea typeface="Century Gothic" pitchFamily="34" charset="0"/>
                <a:cs typeface="Century Gothic" pitchFamily="34" charset="0"/>
              </a:rPr>
              <a:t/>
            </a:r>
            <a:br>
              <a:rPr lang="es-ES" sz="2700" b="1" dirty="0">
                <a:solidFill>
                  <a:srgbClr val="000000"/>
                </a:solidFill>
                <a:latin typeface="Arial" pitchFamily="34" charset="0"/>
                <a:ea typeface="Century Gothic" pitchFamily="34" charset="0"/>
                <a:cs typeface="Century Gothic" pitchFamily="34" charset="0"/>
              </a:rPr>
            </a:br>
            <a:r>
              <a:rPr lang="es-ES" sz="2700" b="1" dirty="0" smtClean="0">
                <a:latin typeface="Arial" pitchFamily="34" charset="0"/>
                <a:ea typeface="Century Gothic" pitchFamily="34" charset="0"/>
                <a:cs typeface="Century Gothic" pitchFamily="34" charset="0"/>
              </a:rPr>
              <a:t>VI</a:t>
            </a:r>
            <a:r>
              <a:rPr lang="es-ES" sz="2700" b="1" dirty="0">
                <a:latin typeface="Arial" pitchFamily="34" charset="0"/>
                <a:ea typeface="Century Gothic" pitchFamily="34" charset="0"/>
                <a:cs typeface="Century Gothic" pitchFamily="34" charset="0"/>
              </a:rPr>
              <a:t>. </a:t>
            </a:r>
            <a:r>
              <a:rPr lang="es-ES" sz="2700" b="1" dirty="0" smtClean="0">
                <a:latin typeface="Arial" pitchFamily="34" charset="0"/>
                <a:ea typeface="Century Gothic" pitchFamily="34" charset="0"/>
                <a:cs typeface="Century Gothic" pitchFamily="34" charset="0"/>
              </a:rPr>
              <a:t>División </a:t>
            </a:r>
            <a:r>
              <a:rPr lang="es-ES" sz="2700" b="1" dirty="0">
                <a:latin typeface="Arial" pitchFamily="34" charset="0"/>
                <a:ea typeface="Century Gothic" pitchFamily="34" charset="0"/>
                <a:cs typeface="Century Gothic" pitchFamily="34" charset="0"/>
              </a:rPr>
              <a:t>del </a:t>
            </a:r>
            <a:r>
              <a:rPr lang="es-ES" sz="2700" b="1" dirty="0" smtClean="0">
                <a:latin typeface="Arial" pitchFamily="34" charset="0"/>
                <a:ea typeface="Century Gothic" pitchFamily="34" charset="0"/>
                <a:cs typeface="Century Gothic" pitchFamily="34" charset="0"/>
              </a:rPr>
              <a:t>tiempo</a:t>
            </a:r>
            <a:br>
              <a:rPr lang="es-ES" sz="2700" b="1" dirty="0" smtClean="0">
                <a:latin typeface="Arial" pitchFamily="34" charset="0"/>
                <a:ea typeface="Century Gothic" pitchFamily="34" charset="0"/>
                <a:cs typeface="Century Gothic" pitchFamily="34" charset="0"/>
              </a:rPr>
            </a:br>
            <a:r>
              <a:rPr lang="es-ES" sz="2700" b="1" dirty="0">
                <a:latin typeface="Arial" pitchFamily="34" charset="0"/>
                <a:ea typeface="Century Gothic" pitchFamily="34" charset="0"/>
                <a:cs typeface="Century Gothic" pitchFamily="34" charset="0"/>
              </a:rPr>
              <a:t>VII. Presentación.</a:t>
            </a:r>
            <a:r>
              <a:rPr lang="es-MX" sz="2800" dirty="0">
                <a:latin typeface="Arial" pitchFamily="34" charset="0"/>
                <a:cs typeface="Arial" pitchFamily="34" charset="0"/>
              </a:rPr>
              <a:t/>
            </a:r>
            <a:br>
              <a:rPr lang="es-MX" sz="2800" dirty="0">
                <a:latin typeface="Arial" pitchFamily="34" charset="0"/>
                <a:cs typeface="Arial" pitchFamily="34" charset="0"/>
              </a:rPr>
            </a:br>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29</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926590800"/>
              </p:ext>
            </p:extLst>
          </p:nvPr>
        </p:nvGraphicFramePr>
        <p:xfrm>
          <a:off x="409433" y="1966835"/>
          <a:ext cx="8229600" cy="4629838"/>
        </p:xfrm>
        <a:graphic>
          <a:graphicData uri="http://schemas.openxmlformats.org/drawingml/2006/table">
            <a:tbl>
              <a:tblPr>
                <a:tableStyleId>{5C22544A-7EE6-4342-B048-85BDC9FD1C3A}</a:tableStyleId>
              </a:tblPr>
              <a:tblGrid>
                <a:gridCol w="4162567"/>
                <a:gridCol w="4067033"/>
              </a:tblGrid>
              <a:tr h="1031251">
                <a:tc>
                  <a:txBody>
                    <a:bodyPr/>
                    <a:lstStyle/>
                    <a:p>
                      <a:pPr algn="ctr">
                        <a:lnSpc>
                          <a:spcPct val="115000"/>
                        </a:lnSpc>
                        <a:spcAft>
                          <a:spcPts val="0"/>
                        </a:spcAft>
                      </a:pPr>
                      <a:r>
                        <a:rPr lang="es-ES" sz="1600" dirty="0">
                          <a:effectLst/>
                        </a:rPr>
                        <a:t>Tiempos dedicados al proyecto cada semana.</a:t>
                      </a:r>
                      <a:endParaRPr lang="es-MX" sz="1600" dirty="0">
                        <a:effectLst/>
                      </a:endParaRPr>
                    </a:p>
                    <a:p>
                      <a:pPr algn="ctr">
                        <a:lnSpc>
                          <a:spcPct val="115000"/>
                        </a:lnSpc>
                        <a:spcAft>
                          <a:spcPts val="0"/>
                        </a:spcAft>
                      </a:pPr>
                      <a:r>
                        <a:rPr lang="es-ES" sz="1600" dirty="0">
                          <a:effectLst/>
                        </a:rPr>
                        <a:t>      Momentos  se destinados al Proyecto.</a:t>
                      </a:r>
                      <a:endParaRPr lang="es-MX" sz="1600" dirty="0">
                        <a:effectLst/>
                      </a:endParaRPr>
                    </a:p>
                    <a:p>
                      <a:pPr algn="ctr">
                        <a:lnSpc>
                          <a:spcPct val="115000"/>
                        </a:lnSpc>
                        <a:spcAft>
                          <a:spcPts val="0"/>
                        </a:spcAft>
                      </a:pPr>
                      <a:r>
                        <a:rPr lang="es-ES" sz="1600" dirty="0">
                          <a:effectLst/>
                        </a:rPr>
                        <a:t>     Horas de trabajó dedicadas al trabajo disciplinario. </a:t>
                      </a:r>
                      <a:endParaRPr lang="es-MX" sz="1600" dirty="0">
                        <a:effectLst/>
                      </a:endParaRPr>
                    </a:p>
                    <a:p>
                      <a:pPr algn="ctr">
                        <a:lnSpc>
                          <a:spcPct val="115000"/>
                        </a:lnSpc>
                        <a:spcAft>
                          <a:spcPts val="0"/>
                        </a:spcAft>
                      </a:pPr>
                      <a:r>
                        <a:rPr lang="es-ES" sz="1600" dirty="0">
                          <a:effectLst/>
                        </a:rPr>
                        <a:t>Horas de trabajo dedicadas al trabajo interdisciplinario. </a:t>
                      </a:r>
                      <a:endParaRPr lang="es-MX" sz="1600" dirty="0">
                        <a:effectLst/>
                      </a:endParaRPr>
                    </a:p>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endParaRPr lang="es-ES" sz="1600" dirty="0" smtClean="0">
                        <a:effectLst/>
                      </a:endParaRPr>
                    </a:p>
                    <a:p>
                      <a:pPr algn="ctr">
                        <a:lnSpc>
                          <a:spcPct val="115000"/>
                        </a:lnSpc>
                        <a:spcAft>
                          <a:spcPts val="0"/>
                        </a:spcAft>
                      </a:pPr>
                      <a:r>
                        <a:rPr lang="es-ES" sz="1600" dirty="0" smtClean="0">
                          <a:effectLst/>
                        </a:rPr>
                        <a:t> </a:t>
                      </a:r>
                      <a:endParaRPr lang="es-MX" sz="16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600" dirty="0">
                          <a:effectLst/>
                        </a:rPr>
                        <a:t>Presentación del proyecto (producto).</a:t>
                      </a:r>
                      <a:endParaRPr lang="es-MX" sz="1600" dirty="0">
                        <a:effectLst/>
                      </a:endParaRPr>
                    </a:p>
                    <a:p>
                      <a:pPr algn="ctr">
                        <a:lnSpc>
                          <a:spcPct val="115000"/>
                        </a:lnSpc>
                        <a:spcAft>
                          <a:spcPts val="0"/>
                        </a:spcAft>
                      </a:pPr>
                      <a:r>
                        <a:rPr lang="es-ES" sz="1600" dirty="0">
                          <a:effectLst/>
                        </a:rPr>
                        <a:t>Características de la presentación.</a:t>
                      </a:r>
                      <a:endParaRPr lang="es-MX" sz="1600" dirty="0">
                        <a:effectLst/>
                      </a:endParaRPr>
                    </a:p>
                    <a:p>
                      <a:pPr algn="ctr">
                        <a:lnSpc>
                          <a:spcPct val="115000"/>
                        </a:lnSpc>
                        <a:spcAft>
                          <a:spcPts val="0"/>
                        </a:spcAft>
                      </a:pPr>
                      <a:r>
                        <a:rPr lang="es-ES" sz="1600" dirty="0">
                          <a:effectLst/>
                        </a:rPr>
                        <a:t>¿Qué se presenta? ¿Cuándo? ¿Dónde? ¿Con qué? </a:t>
                      </a:r>
                      <a:endParaRPr lang="es-MX" sz="1600" dirty="0">
                        <a:effectLst/>
                      </a:endParaRPr>
                    </a:p>
                    <a:p>
                      <a:pPr algn="ctr">
                        <a:lnSpc>
                          <a:spcPct val="115000"/>
                        </a:lnSpc>
                        <a:spcAft>
                          <a:spcPts val="0"/>
                        </a:spcAft>
                      </a:pPr>
                      <a:r>
                        <a:rPr lang="es-ES" sz="1600" dirty="0">
                          <a:effectLst/>
                        </a:rPr>
                        <a:t>¿A quién, por qué, para qué?</a:t>
                      </a:r>
                      <a:endParaRPr lang="es-MX" sz="1600" dirty="0">
                        <a:solidFill>
                          <a:srgbClr val="000000"/>
                        </a:solidFill>
                        <a:effectLst/>
                        <a:latin typeface="Arial"/>
                        <a:ea typeface="Arial"/>
                      </a:endParaRPr>
                    </a:p>
                  </a:txBody>
                  <a:tcPr marL="60026" marR="60026" marT="60026" marB="60026"/>
                </a:tc>
              </a:tr>
              <a:tr h="864378">
                <a:tc>
                  <a:txBody>
                    <a:bodyPr/>
                    <a:lstStyle/>
                    <a:p>
                      <a:pPr>
                        <a:lnSpc>
                          <a:spcPct val="115000"/>
                        </a:lnSpc>
                        <a:spcAft>
                          <a:spcPts val="0"/>
                        </a:spcAft>
                      </a:pPr>
                      <a:r>
                        <a:rPr lang="es-ES" sz="1600" dirty="0">
                          <a:effectLst/>
                        </a:rPr>
                        <a:t>Dos sesiones el 1 y 7 de noviembre </a:t>
                      </a:r>
                      <a:endParaRPr lang="es-MX" sz="16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60026" marR="60026" marT="60026" marB="60026"/>
                </a:tc>
              </a:tr>
            </a:tbl>
          </a:graphicData>
        </a:graphic>
      </p:graphicFrame>
      <p:sp>
        <p:nvSpPr>
          <p:cNvPr id="6" name="Rectangle 1"/>
          <p:cNvSpPr>
            <a:spLocks noChangeArrowheads="1"/>
          </p:cNvSpPr>
          <p:nvPr/>
        </p:nvSpPr>
        <p:spPr bwMode="auto">
          <a:xfrm>
            <a:off x="457200" y="3012445"/>
            <a:ext cx="299312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3512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548680"/>
            <a:ext cx="8291264" cy="5577483"/>
          </a:xfrm>
        </p:spPr>
        <p:txBody>
          <a:bodyPr>
            <a:normAutofit/>
          </a:bodyPr>
          <a:lstStyle/>
          <a:p>
            <a:r>
              <a:rPr lang="es-MX" sz="3600" b="1" dirty="0" smtClean="0"/>
              <a:t>Proyecto interdisciplinario para 6º. Año de bachillerato.</a:t>
            </a:r>
          </a:p>
          <a:p>
            <a:pPr marL="0" indent="0">
              <a:buNone/>
            </a:pPr>
            <a:endParaRPr lang="es-MX" sz="3600" b="1" dirty="0" smtClean="0"/>
          </a:p>
          <a:p>
            <a:pPr marL="0" indent="0" algn="ctr">
              <a:buNone/>
            </a:pPr>
            <a:r>
              <a:rPr lang="es-MX" sz="4000" b="1" u="sng" dirty="0" smtClean="0">
                <a:effectLst>
                  <a:outerShdw blurRad="38100" dist="38100" dir="2700000" algn="tl">
                    <a:srgbClr val="000000">
                      <a:alpha val="43137"/>
                    </a:srgbClr>
                  </a:outerShdw>
                </a:effectLst>
              </a:rPr>
              <a:t>Efectos psicológicos, químicos y biológicos en el uso de opiáceos</a:t>
            </a:r>
          </a:p>
          <a:p>
            <a:pPr marL="0" indent="0" algn="ctr">
              <a:buNone/>
            </a:pPr>
            <a:endParaRPr lang="es-MX" sz="4000" b="1" u="sng" dirty="0">
              <a:effectLst>
                <a:outerShdw blurRad="38100" dist="38100" dir="2700000" algn="tl">
                  <a:srgbClr val="000000">
                    <a:alpha val="43137"/>
                  </a:srgbClr>
                </a:outerShdw>
              </a:effectLst>
            </a:endParaRPr>
          </a:p>
          <a:p>
            <a:pPr marL="0" indent="0" algn="ctr">
              <a:buNone/>
            </a:pPr>
            <a:r>
              <a:rPr lang="es-MX" sz="3600" dirty="0" smtClean="0"/>
              <a:t>-Ciclo en qué se implementará</a:t>
            </a:r>
          </a:p>
          <a:p>
            <a:pPr marL="0" indent="0" algn="ctr">
              <a:buNone/>
            </a:pPr>
            <a:r>
              <a:rPr lang="es-MX" sz="3600" dirty="0" smtClean="0"/>
              <a:t>-Agosto de 2018 a mayo 2019</a:t>
            </a:r>
            <a:endParaRPr lang="es-MX" sz="3600"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3</a:t>
            </a:fld>
            <a:endParaRPr lang="es-ES"/>
          </a:p>
        </p:txBody>
      </p:sp>
    </p:spTree>
    <p:extLst>
      <p:ext uri="{BB962C8B-B14F-4D97-AF65-F5344CB8AC3E}">
        <p14:creationId xmlns:p14="http://schemas.microsoft.com/office/powerpoint/2010/main" val="3281506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dirty="0"/>
              <a:t>Producto 7 e. g) E.I.P. </a:t>
            </a:r>
            <a:r>
              <a:rPr lang="es-MX" sz="2800" dirty="0" smtClean="0"/>
              <a:t>Resumen</a:t>
            </a:r>
            <a:br>
              <a:rPr lang="es-MX" sz="2800" dirty="0" smtClean="0"/>
            </a:br>
            <a:r>
              <a:rPr lang="es-MX" sz="2800" dirty="0" smtClean="0"/>
              <a:t>VII. Evaluación del proyecto</a:t>
            </a:r>
            <a:endParaRPr lang="es-MX"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371621100"/>
              </p:ext>
            </p:extLst>
          </p:nvPr>
        </p:nvGraphicFramePr>
        <p:xfrm>
          <a:off x="457200" y="1628800"/>
          <a:ext cx="8229600" cy="4933578"/>
        </p:xfrm>
        <a:graphic>
          <a:graphicData uri="http://schemas.openxmlformats.org/drawingml/2006/table">
            <a:tbl>
              <a:tblPr>
                <a:tableStyleId>{5C22544A-7EE6-4342-B048-85BDC9FD1C3A}</a:tableStyleId>
              </a:tblPr>
              <a:tblGrid>
                <a:gridCol w="2783224"/>
                <a:gridCol w="2808438"/>
                <a:gridCol w="2637938"/>
              </a:tblGrid>
              <a:tr h="1009102">
                <a:tc>
                  <a:txBody>
                    <a:bodyPr/>
                    <a:lstStyle/>
                    <a:p>
                      <a:pPr algn="ctr">
                        <a:lnSpc>
                          <a:spcPct val="115000"/>
                        </a:lnSpc>
                        <a:spcAft>
                          <a:spcPts val="0"/>
                        </a:spcAft>
                      </a:pPr>
                      <a:r>
                        <a:rPr lang="es-ES" sz="1800" dirty="0">
                          <a:effectLst/>
                        </a:rPr>
                        <a:t>1. Aspectos  que se evalúan del proyecto?</a:t>
                      </a:r>
                      <a:endParaRPr lang="es-MX" sz="18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800" dirty="0">
                          <a:effectLst/>
                        </a:rPr>
                        <a:t>2. Criterios que se utilizan, para evaluar cada aspecto</a:t>
                      </a:r>
                      <a:endParaRPr lang="es-MX" sz="18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800" dirty="0">
                          <a:effectLst/>
                        </a:rPr>
                        <a:t>3. Herramientas e instrumentos de evaluación que se utilizan.</a:t>
                      </a:r>
                      <a:endParaRPr lang="es-MX" sz="1800" dirty="0">
                        <a:solidFill>
                          <a:srgbClr val="000000"/>
                        </a:solidFill>
                        <a:effectLst/>
                        <a:latin typeface="Arial"/>
                        <a:ea typeface="Arial"/>
                      </a:endParaRPr>
                    </a:p>
                  </a:txBody>
                  <a:tcPr marL="60026" marR="60026" marT="60026" marB="60026"/>
                </a:tc>
              </a:tr>
              <a:tr h="3887442">
                <a:tc>
                  <a:txBody>
                    <a:bodyPr/>
                    <a:lstStyle/>
                    <a:p>
                      <a:pPr>
                        <a:lnSpc>
                          <a:spcPct val="115000"/>
                        </a:lnSpc>
                        <a:spcAft>
                          <a:spcPts val="0"/>
                        </a:spcAft>
                      </a:pPr>
                      <a:r>
                        <a:rPr lang="es-ES" sz="1800">
                          <a:effectLst/>
                        </a:rPr>
                        <a:t>Biología: Comprender los efectos de los alcaloides.</a:t>
                      </a:r>
                      <a:endParaRPr lang="es-MX" sz="1800">
                        <a:effectLst/>
                      </a:endParaRPr>
                    </a:p>
                    <a:p>
                      <a:pPr>
                        <a:lnSpc>
                          <a:spcPct val="115000"/>
                        </a:lnSpc>
                        <a:spcAft>
                          <a:spcPts val="0"/>
                        </a:spcAft>
                      </a:pPr>
                      <a:r>
                        <a:rPr lang="es-ES" sz="1800">
                          <a:effectLst/>
                        </a:rPr>
                        <a:t>Química: Entender los procesos de la vida.</a:t>
                      </a:r>
                      <a:endParaRPr lang="es-MX" sz="1800">
                        <a:effectLst/>
                      </a:endParaRPr>
                    </a:p>
                    <a:p>
                      <a:pPr>
                        <a:lnSpc>
                          <a:spcPct val="115000"/>
                        </a:lnSpc>
                        <a:spcAft>
                          <a:spcPts val="0"/>
                        </a:spcAft>
                      </a:pPr>
                      <a:r>
                        <a:rPr lang="es-ES" sz="1800">
                          <a:effectLst/>
                        </a:rPr>
                        <a:t>Psicología: Investigar las causas de las enfermedades mentales en los adolescentes provocadas por el consumo.  </a:t>
                      </a:r>
                      <a:endParaRPr lang="es-MX" sz="18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800" dirty="0">
                          <a:effectLst/>
                        </a:rPr>
                        <a:t>Biología: Comprender los efectos de los alcaloides.</a:t>
                      </a:r>
                      <a:endParaRPr lang="es-MX" sz="1800" dirty="0">
                        <a:effectLst/>
                      </a:endParaRPr>
                    </a:p>
                    <a:p>
                      <a:pPr>
                        <a:lnSpc>
                          <a:spcPct val="115000"/>
                        </a:lnSpc>
                        <a:spcAft>
                          <a:spcPts val="0"/>
                        </a:spcAft>
                      </a:pPr>
                      <a:r>
                        <a:rPr lang="es-ES" sz="1800" dirty="0">
                          <a:effectLst/>
                        </a:rPr>
                        <a:t>Química: Entender los procesos de la vida.</a:t>
                      </a:r>
                      <a:endParaRPr lang="es-MX" sz="1800" dirty="0">
                        <a:effectLst/>
                      </a:endParaRPr>
                    </a:p>
                    <a:p>
                      <a:pPr>
                        <a:lnSpc>
                          <a:spcPct val="115000"/>
                        </a:lnSpc>
                        <a:spcAft>
                          <a:spcPts val="0"/>
                        </a:spcAft>
                      </a:pPr>
                      <a:r>
                        <a:rPr lang="es-ES" sz="1800" dirty="0">
                          <a:effectLst/>
                        </a:rPr>
                        <a:t>Psicología: Investigar las causas de las enfermedades mentales en los adolescentes provocadas por el consumo.  </a:t>
                      </a:r>
                      <a:endParaRPr lang="es-MX" sz="1800" dirty="0">
                        <a:effectLst/>
                      </a:endParaRPr>
                    </a:p>
                    <a:p>
                      <a:pPr>
                        <a:lnSpc>
                          <a:spcPct val="115000"/>
                        </a:lnSpc>
                        <a:spcAft>
                          <a:spcPts val="0"/>
                        </a:spcAft>
                      </a:pPr>
                      <a:r>
                        <a:rPr lang="es-ES" sz="1800" dirty="0">
                          <a:effectLst/>
                        </a:rPr>
                        <a:t> </a:t>
                      </a:r>
                      <a:endParaRPr lang="es-MX" sz="1800" dirty="0">
                        <a:effectLst/>
                      </a:endParaRPr>
                    </a:p>
                    <a:p>
                      <a:pPr>
                        <a:lnSpc>
                          <a:spcPct val="115000"/>
                        </a:lnSpc>
                        <a:spcAft>
                          <a:spcPts val="0"/>
                        </a:spcAft>
                      </a:pPr>
                      <a:r>
                        <a:rPr lang="es-ES" sz="1800" dirty="0">
                          <a:effectLst/>
                        </a:rPr>
                        <a:t> </a:t>
                      </a:r>
                      <a:endParaRPr lang="es-MX" sz="18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800" dirty="0">
                          <a:effectLst/>
                        </a:rPr>
                        <a:t>Rúbrica de evaluación</a:t>
                      </a:r>
                      <a:endParaRPr lang="es-MX" sz="1800" dirty="0">
                        <a:solidFill>
                          <a:srgbClr val="000000"/>
                        </a:solidFill>
                        <a:effectLst/>
                        <a:latin typeface="Arial"/>
                        <a:ea typeface="Arial"/>
                      </a:endParaRPr>
                    </a:p>
                  </a:txBody>
                  <a:tcPr marL="60026" marR="60026" marT="60026" marB="60026"/>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30</a:t>
            </a:fld>
            <a:endParaRPr lang="es-ES"/>
          </a:p>
        </p:txBody>
      </p:sp>
      <p:sp>
        <p:nvSpPr>
          <p:cNvPr id="6" name="Rectangle 1"/>
          <p:cNvSpPr>
            <a:spLocks noChangeArrowheads="1"/>
          </p:cNvSpPr>
          <p:nvPr/>
        </p:nvSpPr>
        <p:spPr bwMode="auto">
          <a:xfrm>
            <a:off x="457200" y="2640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64888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700" dirty="0" smtClean="0"/>
              <a:t>Producto 8. E.I.P. </a:t>
            </a:r>
            <a:br>
              <a:rPr lang="es-MX" sz="2700" dirty="0" smtClean="0"/>
            </a:br>
            <a:r>
              <a:rPr lang="es-MX" sz="2700" dirty="0" smtClean="0"/>
              <a:t>Elaboración del proyecto </a:t>
            </a:r>
            <a:r>
              <a:rPr lang="es-MX" sz="2400" dirty="0" smtClean="0"/>
              <a:t/>
            </a:r>
            <a:br>
              <a:rPr lang="es-MX" sz="2400" dirty="0" smtClean="0"/>
            </a:br>
            <a:r>
              <a:rPr lang="es-MX" sz="2400" dirty="0" smtClean="0"/>
              <a:t>I. CONTEXTO. </a:t>
            </a:r>
            <a:endParaRPr lang="es-MX" sz="24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31</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188473887"/>
              </p:ext>
            </p:extLst>
          </p:nvPr>
        </p:nvGraphicFramePr>
        <p:xfrm>
          <a:off x="251520" y="1412776"/>
          <a:ext cx="8352928" cy="4896544"/>
        </p:xfrm>
        <a:graphic>
          <a:graphicData uri="http://schemas.openxmlformats.org/drawingml/2006/table">
            <a:tbl>
              <a:tblPr>
                <a:tableStyleId>{5C22544A-7EE6-4342-B048-85BDC9FD1C3A}</a:tableStyleId>
              </a:tblPr>
              <a:tblGrid>
                <a:gridCol w="8352928"/>
              </a:tblGrid>
              <a:tr h="4896544">
                <a:tc>
                  <a:txBody>
                    <a:bodyPr/>
                    <a:lstStyle/>
                    <a:p>
                      <a:pPr marR="114300">
                        <a:lnSpc>
                          <a:spcPct val="115000"/>
                        </a:lnSpc>
                        <a:spcBef>
                          <a:spcPts val="370"/>
                        </a:spcBef>
                        <a:spcAft>
                          <a:spcPts val="0"/>
                        </a:spcAft>
                      </a:pPr>
                      <a:r>
                        <a:rPr lang="es-ES" sz="1800" dirty="0">
                          <a:effectLst/>
                        </a:rPr>
                        <a:t>En la revisión de las Experiencias exitosas pudimos relacionar las tres experiencias antes mencionadas, ya que hay una correlación en nuestro proyecto quien va dirigido a una sociedad de adolescentes en un nivel socioeconómico medio y sus efectos Biológicos, químicos y psicológicos el consumo. </a:t>
                      </a:r>
                      <a:endParaRPr lang="es-MX" sz="1800" dirty="0">
                        <a:effectLst/>
                      </a:endParaRPr>
                    </a:p>
                    <a:p>
                      <a:pPr>
                        <a:lnSpc>
                          <a:spcPct val="115000"/>
                        </a:lnSpc>
                        <a:spcAft>
                          <a:spcPts val="1950"/>
                        </a:spcAft>
                      </a:pPr>
                      <a:r>
                        <a:rPr lang="es-MX" sz="1800" dirty="0">
                          <a:effectLst/>
                        </a:rPr>
                        <a:t>El consumo de drogas entre los adolescentes se ha disparado en los últimos años. Entre las drogas más consumidas, está el alcohol, tabaco, marihuana y cocaína. El tabaco es la sustancia más utilizada en la mayoría de la población adolescente, seguido del alcohol. La forma y el lugar de consumo son las que determinan los riesgos que conlleva. El consumo de las drogas en la adolescencia empieza por un acercamiento a un consumo lúdico. Después vendrá́ la adicción o un consumo habitual y finalmente la dependencia. La Oficina de las Naciones Unidas contra la Droga y el Delito (ONUDD) estima que unos 205 millones de personas consumen algún tipo de droga. La más común es el cannabis, la cocaína y los opioides. Dichas Experiencias Exitosas, nos van a brindar herramientas para la exposición del proyecto ya que abarcan la parte fisiológica, composición de estos y las conductas de los seres humanos dentro del consumo.</a:t>
                      </a:r>
                      <a:endParaRPr lang="es-MX" sz="1800" dirty="0">
                        <a:solidFill>
                          <a:srgbClr val="000000"/>
                        </a:solidFill>
                        <a:effectLst/>
                        <a:latin typeface="Arial"/>
                        <a:ea typeface="Times New Roman"/>
                      </a:endParaRPr>
                    </a:p>
                  </a:txBody>
                  <a:tcPr marL="60026" marR="60026" marT="60026" marB="60026"/>
                </a:tc>
              </a:tr>
            </a:tbl>
          </a:graphicData>
        </a:graphic>
      </p:graphicFrame>
    </p:spTree>
    <p:extLst>
      <p:ext uri="{BB962C8B-B14F-4D97-AF65-F5344CB8AC3E}">
        <p14:creationId xmlns:p14="http://schemas.microsoft.com/office/powerpoint/2010/main" val="2013462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800" dirty="0"/>
              <a:t>Producto </a:t>
            </a:r>
            <a:r>
              <a:rPr lang="es-MX" sz="2800" dirty="0" smtClean="0"/>
              <a:t>8. </a:t>
            </a:r>
            <a:r>
              <a:rPr lang="es-MX" sz="2800" dirty="0"/>
              <a:t>E.I.P. </a:t>
            </a:r>
            <a:br>
              <a:rPr lang="es-MX" sz="2800" dirty="0"/>
            </a:br>
            <a:r>
              <a:rPr lang="es-MX" sz="2800" dirty="0"/>
              <a:t>Elaboración del proyecto </a:t>
            </a:r>
            <a:br>
              <a:rPr lang="es-MX" sz="2800" dirty="0"/>
            </a:br>
            <a:r>
              <a:rPr lang="es-MX" sz="2800" dirty="0" smtClean="0"/>
              <a:t>II. INTENCIÓN. </a:t>
            </a:r>
            <a:endParaRPr lang="es-MX" sz="28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32</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491151183"/>
              </p:ext>
            </p:extLst>
          </p:nvPr>
        </p:nvGraphicFramePr>
        <p:xfrm>
          <a:off x="831107" y="1600200"/>
          <a:ext cx="7917356" cy="5205960"/>
        </p:xfrm>
        <a:graphic>
          <a:graphicData uri="http://schemas.openxmlformats.org/drawingml/2006/table">
            <a:tbl>
              <a:tblPr>
                <a:tableStyleId>{5C22544A-7EE6-4342-B048-85BDC9FD1C3A}</a:tableStyleId>
              </a:tblPr>
              <a:tblGrid>
                <a:gridCol w="1877686"/>
                <a:gridCol w="1877686"/>
                <a:gridCol w="1878264"/>
                <a:gridCol w="2283720"/>
              </a:tblGrid>
              <a:tr h="1203202">
                <a:tc>
                  <a:txBody>
                    <a:bodyPr/>
                    <a:lstStyle/>
                    <a:p>
                      <a:pPr algn="ctr">
                        <a:lnSpc>
                          <a:spcPct val="115000"/>
                        </a:lnSpc>
                        <a:spcAft>
                          <a:spcPts val="0"/>
                        </a:spcAft>
                      </a:pPr>
                      <a:r>
                        <a:rPr lang="es-ES" sz="1100" dirty="0">
                          <a:effectLst/>
                        </a:rPr>
                        <a:t>Dar explicación</a:t>
                      </a:r>
                      <a:endParaRPr lang="es-MX" sz="1100" dirty="0">
                        <a:effectLst/>
                      </a:endParaRPr>
                    </a:p>
                    <a:p>
                      <a:pPr algn="ctr">
                        <a:lnSpc>
                          <a:spcPct val="115000"/>
                        </a:lnSpc>
                        <a:spcAft>
                          <a:spcPts val="0"/>
                        </a:spcAft>
                      </a:pPr>
                      <a:r>
                        <a:rPr lang="es-ES" sz="1100" dirty="0">
                          <a:effectLst/>
                        </a:rPr>
                        <a:t>¿Por qué algo es cómo es?</a:t>
                      </a:r>
                      <a:endParaRPr lang="es-MX" sz="1100" dirty="0">
                        <a:effectLst/>
                      </a:endParaRPr>
                    </a:p>
                    <a:p>
                      <a:pPr algn="ctr">
                        <a:lnSpc>
                          <a:spcPct val="115000"/>
                        </a:lnSpc>
                        <a:spcAft>
                          <a:spcPts val="0"/>
                        </a:spcAft>
                      </a:pPr>
                      <a:r>
                        <a:rPr lang="es-ES" sz="1100" dirty="0">
                          <a:effectLst/>
                        </a:rPr>
                        <a:t>Determinar las razones que generan el problema o la situación.</a:t>
                      </a:r>
                      <a:endParaRPr lang="es-MX" sz="1100" dirty="0">
                        <a:solidFill>
                          <a:srgbClr val="000000"/>
                        </a:solidFill>
                        <a:effectLst/>
                        <a:latin typeface="Arial"/>
                        <a:ea typeface="Arial"/>
                      </a:endParaRPr>
                    </a:p>
                  </a:txBody>
                  <a:tcPr marL="54572" marR="54572" marT="54572" marB="54572"/>
                </a:tc>
                <a:tc>
                  <a:txBody>
                    <a:bodyPr/>
                    <a:lstStyle/>
                    <a:p>
                      <a:pPr algn="ctr">
                        <a:lnSpc>
                          <a:spcPct val="115000"/>
                        </a:lnSpc>
                        <a:spcAft>
                          <a:spcPts val="0"/>
                        </a:spcAft>
                      </a:pPr>
                      <a:r>
                        <a:rPr lang="es-ES" sz="1100">
                          <a:effectLst/>
                        </a:rPr>
                        <a:t>Resolver un problema</a:t>
                      </a:r>
                      <a:endParaRPr lang="es-MX" sz="1100">
                        <a:effectLst/>
                      </a:endParaRPr>
                    </a:p>
                    <a:p>
                      <a:pPr algn="ctr">
                        <a:lnSpc>
                          <a:spcPct val="115000"/>
                        </a:lnSpc>
                        <a:spcAft>
                          <a:spcPts val="0"/>
                        </a:spcAft>
                      </a:pPr>
                      <a:r>
                        <a:rPr lang="es-ES" sz="1100">
                          <a:effectLst/>
                        </a:rPr>
                        <a:t>Explicar de manera detallada cómo se puede abordar y/o solucionar el problema.</a:t>
                      </a:r>
                      <a:endParaRPr lang="es-MX" sz="1100">
                        <a:effectLst/>
                      </a:endParaRPr>
                    </a:p>
                    <a:p>
                      <a:pPr algn="ctr">
                        <a:lnSpc>
                          <a:spcPct val="115000"/>
                        </a:lnSpc>
                        <a:spcAft>
                          <a:spcPts val="0"/>
                        </a:spcAft>
                      </a:pPr>
                      <a:r>
                        <a:rPr lang="es-ES" sz="1100">
                          <a:effectLst/>
                        </a:rPr>
                        <a:t> </a:t>
                      </a:r>
                      <a:endParaRPr lang="es-MX" sz="1100">
                        <a:solidFill>
                          <a:srgbClr val="000000"/>
                        </a:solidFill>
                        <a:effectLst/>
                        <a:latin typeface="Arial"/>
                        <a:ea typeface="Arial"/>
                      </a:endParaRPr>
                    </a:p>
                  </a:txBody>
                  <a:tcPr marL="54572" marR="54572" marT="54572" marB="54572"/>
                </a:tc>
                <a:tc>
                  <a:txBody>
                    <a:bodyPr/>
                    <a:lstStyle/>
                    <a:p>
                      <a:pPr algn="ctr">
                        <a:lnSpc>
                          <a:spcPct val="115000"/>
                        </a:lnSpc>
                        <a:spcAft>
                          <a:spcPts val="0"/>
                        </a:spcAft>
                      </a:pPr>
                      <a:r>
                        <a:rPr lang="es-ES" sz="1100">
                          <a:effectLst/>
                        </a:rPr>
                        <a:t>Hacer más eficiente o mejorar algo</a:t>
                      </a:r>
                      <a:endParaRPr lang="es-MX" sz="1100">
                        <a:effectLst/>
                      </a:endParaRPr>
                    </a:p>
                    <a:p>
                      <a:pPr algn="ctr">
                        <a:lnSpc>
                          <a:spcPct val="115000"/>
                        </a:lnSpc>
                        <a:spcAft>
                          <a:spcPts val="0"/>
                        </a:spcAft>
                      </a:pPr>
                      <a:r>
                        <a:rPr lang="es-ES" sz="1100">
                          <a:effectLst/>
                        </a:rPr>
                        <a:t>¿De qué manera se pueden optimizar los procesos para alcanzar el objetivo propuesto?</a:t>
                      </a:r>
                      <a:endParaRPr lang="es-MX" sz="1100">
                        <a:solidFill>
                          <a:srgbClr val="000000"/>
                        </a:solidFill>
                        <a:effectLst/>
                        <a:latin typeface="Arial"/>
                        <a:ea typeface="Arial"/>
                      </a:endParaRPr>
                    </a:p>
                  </a:txBody>
                  <a:tcPr marL="54572" marR="54572" marT="54572" marB="54572"/>
                </a:tc>
                <a:tc>
                  <a:txBody>
                    <a:bodyPr/>
                    <a:lstStyle/>
                    <a:p>
                      <a:pPr algn="ctr">
                        <a:lnSpc>
                          <a:spcPct val="115000"/>
                        </a:lnSpc>
                        <a:spcAft>
                          <a:spcPts val="0"/>
                        </a:spcAft>
                      </a:pPr>
                      <a:r>
                        <a:rPr lang="es-ES" sz="1100" dirty="0">
                          <a:effectLst/>
                        </a:rPr>
                        <a:t>Inventar, innovar, diseñar o crear algo nuevo</a:t>
                      </a:r>
                      <a:endParaRPr lang="es-MX" sz="1100" dirty="0">
                        <a:effectLst/>
                      </a:endParaRPr>
                    </a:p>
                    <a:p>
                      <a:pPr algn="ctr">
                        <a:lnSpc>
                          <a:spcPct val="115000"/>
                        </a:lnSpc>
                        <a:spcAft>
                          <a:spcPts val="0"/>
                        </a:spcAft>
                      </a:pPr>
                      <a:r>
                        <a:rPr lang="es-ES" sz="1100" dirty="0">
                          <a:effectLst/>
                        </a:rPr>
                        <a:t>¿Cómo podría ser diferente?</a:t>
                      </a:r>
                      <a:endParaRPr lang="es-MX" sz="1100" dirty="0">
                        <a:effectLst/>
                      </a:endParaRPr>
                    </a:p>
                    <a:p>
                      <a:pPr algn="ctr">
                        <a:lnSpc>
                          <a:spcPct val="115000"/>
                        </a:lnSpc>
                        <a:spcAft>
                          <a:spcPts val="0"/>
                        </a:spcAft>
                      </a:pPr>
                      <a:r>
                        <a:rPr lang="es-ES" sz="1100" dirty="0">
                          <a:effectLst/>
                        </a:rPr>
                        <a:t>¿Qué nuevo producto o propuesta puedo hacer?</a:t>
                      </a:r>
                      <a:endParaRPr lang="es-MX" sz="1100" dirty="0">
                        <a:solidFill>
                          <a:srgbClr val="000000"/>
                        </a:solidFill>
                        <a:effectLst/>
                        <a:latin typeface="Arial"/>
                        <a:ea typeface="Arial"/>
                      </a:endParaRPr>
                    </a:p>
                  </a:txBody>
                  <a:tcPr marL="54572" marR="54572" marT="54572" marB="54572"/>
                </a:tc>
              </a:tr>
              <a:tr h="3793950">
                <a:tc>
                  <a:txBody>
                    <a:bodyPr/>
                    <a:lstStyle/>
                    <a:p>
                      <a:pPr>
                        <a:lnSpc>
                          <a:spcPct val="115000"/>
                        </a:lnSpc>
                        <a:spcAft>
                          <a:spcPts val="0"/>
                        </a:spcAft>
                      </a:pPr>
                      <a:r>
                        <a:rPr lang="es-ES" sz="1100" dirty="0">
                          <a:effectLst/>
                        </a:rPr>
                        <a:t>Efectos psicológicos, químicos y biológicos en el uso  de opiáceos en adolescentes </a:t>
                      </a:r>
                      <a:endParaRPr lang="es-MX" sz="1100" dirty="0">
                        <a:effectLst/>
                      </a:endParaRPr>
                    </a:p>
                    <a:p>
                      <a:pPr>
                        <a:lnSpc>
                          <a:spcPct val="115000"/>
                        </a:lnSpc>
                        <a:spcAft>
                          <a:spcPts val="0"/>
                        </a:spcAft>
                      </a:pPr>
                      <a:r>
                        <a:rPr lang="es-ES" sz="1100" dirty="0">
                          <a:effectLst/>
                        </a:rPr>
                        <a:t>¿Por qué algo es cómo es?</a:t>
                      </a:r>
                      <a:endParaRPr lang="es-MX" sz="1100" dirty="0">
                        <a:effectLst/>
                      </a:endParaRPr>
                    </a:p>
                    <a:p>
                      <a:pPr>
                        <a:lnSpc>
                          <a:spcPct val="115000"/>
                        </a:lnSpc>
                        <a:spcAft>
                          <a:spcPts val="0"/>
                        </a:spcAft>
                      </a:pPr>
                      <a:r>
                        <a:rPr lang="es-ES" sz="1100" dirty="0">
                          <a:effectLst/>
                        </a:rPr>
                        <a:t>Las razones que se piensa que puede generar el consumo de algún tipo de drogas u opiáceos en los adolescentes son:</a:t>
                      </a:r>
                      <a:endParaRPr lang="es-MX" sz="1100" dirty="0">
                        <a:effectLst/>
                      </a:endParaRPr>
                    </a:p>
                    <a:p>
                      <a:pPr marL="342900" lvl="0" indent="-342900">
                        <a:lnSpc>
                          <a:spcPct val="115000"/>
                        </a:lnSpc>
                        <a:spcAft>
                          <a:spcPts val="0"/>
                        </a:spcAft>
                        <a:buFont typeface="Symbol"/>
                        <a:buChar char=""/>
                      </a:pPr>
                      <a:r>
                        <a:rPr lang="es-ES" sz="1100" dirty="0">
                          <a:effectLst/>
                        </a:rPr>
                        <a:t>Curiosidad.</a:t>
                      </a:r>
                      <a:endParaRPr lang="es-MX" sz="1100" dirty="0">
                        <a:effectLst/>
                      </a:endParaRPr>
                    </a:p>
                    <a:p>
                      <a:pPr marL="342900" lvl="0" indent="-342900">
                        <a:lnSpc>
                          <a:spcPct val="115000"/>
                        </a:lnSpc>
                        <a:spcAft>
                          <a:spcPts val="0"/>
                        </a:spcAft>
                        <a:buFont typeface="Symbol"/>
                        <a:buChar char=""/>
                      </a:pPr>
                      <a:r>
                        <a:rPr lang="es-ES" sz="1100" dirty="0">
                          <a:effectLst/>
                        </a:rPr>
                        <a:t>Presión social</a:t>
                      </a:r>
                      <a:endParaRPr lang="es-MX" sz="1100" dirty="0">
                        <a:effectLst/>
                      </a:endParaRPr>
                    </a:p>
                    <a:p>
                      <a:pPr marL="342900" lvl="0" indent="-342900">
                        <a:lnSpc>
                          <a:spcPct val="115000"/>
                        </a:lnSpc>
                        <a:spcAft>
                          <a:spcPts val="0"/>
                        </a:spcAft>
                        <a:buFont typeface="Symbol"/>
                        <a:buChar char=""/>
                      </a:pPr>
                      <a:r>
                        <a:rPr lang="es-ES" sz="1100" dirty="0">
                          <a:effectLst/>
                        </a:rPr>
                        <a:t>Familias desintegradas</a:t>
                      </a:r>
                      <a:endParaRPr lang="es-MX" sz="1100" dirty="0">
                        <a:effectLst/>
                      </a:endParaRPr>
                    </a:p>
                    <a:p>
                      <a:pPr marL="342900" lvl="0" indent="-342900">
                        <a:lnSpc>
                          <a:spcPct val="115000"/>
                        </a:lnSpc>
                        <a:spcAft>
                          <a:spcPts val="0"/>
                        </a:spcAft>
                        <a:buFont typeface="Symbol"/>
                        <a:buChar char=""/>
                      </a:pPr>
                      <a:r>
                        <a:rPr lang="es-ES" sz="1100" dirty="0">
                          <a:effectLst/>
                        </a:rPr>
                        <a:t>Violencia social, familiar</a:t>
                      </a:r>
                      <a:endParaRPr lang="es-MX" sz="1100" dirty="0">
                        <a:effectLst/>
                      </a:endParaRPr>
                    </a:p>
                    <a:p>
                      <a:pPr marL="342900" lvl="0" indent="-342900">
                        <a:lnSpc>
                          <a:spcPct val="115000"/>
                        </a:lnSpc>
                        <a:spcAft>
                          <a:spcPts val="0"/>
                        </a:spcAft>
                        <a:buFont typeface="Symbol"/>
                        <a:buChar char=""/>
                      </a:pPr>
                      <a:r>
                        <a:rPr lang="es-ES" sz="1100" dirty="0">
                          <a:effectLst/>
                        </a:rPr>
                        <a:t>Repetición de patrones</a:t>
                      </a:r>
                      <a:endParaRPr lang="es-MX" sz="1100" dirty="0">
                        <a:effectLst/>
                      </a:endParaRPr>
                    </a:p>
                    <a:p>
                      <a:pPr marL="342900" lvl="0" indent="-342900">
                        <a:lnSpc>
                          <a:spcPct val="115000"/>
                        </a:lnSpc>
                        <a:spcAft>
                          <a:spcPts val="0"/>
                        </a:spcAft>
                        <a:buFont typeface="Symbol"/>
                        <a:buChar char=""/>
                      </a:pPr>
                      <a:r>
                        <a:rPr lang="es-ES" sz="1100" dirty="0">
                          <a:effectLst/>
                        </a:rPr>
                        <a:t>Problemas económicos</a:t>
                      </a:r>
                      <a:endParaRPr lang="es-MX" sz="1100" dirty="0">
                        <a:effectLst/>
                      </a:endParaRPr>
                    </a:p>
                    <a:p>
                      <a:pPr>
                        <a:lnSpc>
                          <a:spcPct val="115000"/>
                        </a:lnSpc>
                        <a:spcAft>
                          <a:spcPts val="0"/>
                        </a:spcAft>
                      </a:pPr>
                      <a:r>
                        <a:rPr lang="es-ES" sz="1100" dirty="0">
                          <a:effectLst/>
                        </a:rPr>
                        <a:t>Problemas psicológicos, fisiológicos, etc.</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a:ea typeface="Arial"/>
                      </a:endParaRPr>
                    </a:p>
                  </a:txBody>
                  <a:tcPr marL="54572" marR="54572" marT="54572" marB="54572"/>
                </a:tc>
                <a:tc>
                  <a:txBody>
                    <a:bodyPr/>
                    <a:lstStyle/>
                    <a:p>
                      <a:pPr>
                        <a:lnSpc>
                          <a:spcPct val="115000"/>
                        </a:lnSpc>
                        <a:spcAft>
                          <a:spcPts val="0"/>
                        </a:spcAft>
                      </a:pPr>
                      <a:r>
                        <a:rPr lang="es-ES" sz="1100" dirty="0">
                          <a:effectLst/>
                        </a:rPr>
                        <a:t> </a:t>
                      </a:r>
                      <a:endParaRPr lang="es-MX" sz="1100" dirty="0">
                        <a:solidFill>
                          <a:srgbClr val="000000"/>
                        </a:solidFill>
                        <a:effectLst/>
                        <a:latin typeface="Arial"/>
                        <a:ea typeface="Arial"/>
                      </a:endParaRPr>
                    </a:p>
                  </a:txBody>
                  <a:tcPr marL="54572" marR="54572" marT="54572" marB="54572"/>
                </a:tc>
                <a:tc>
                  <a:txBody>
                    <a:bodyPr/>
                    <a:lstStyle/>
                    <a:p>
                      <a:pPr>
                        <a:lnSpc>
                          <a:spcPct val="115000"/>
                        </a:lnSpc>
                        <a:spcAft>
                          <a:spcPts val="0"/>
                        </a:spcAft>
                      </a:pPr>
                      <a:r>
                        <a:rPr lang="es-ES" sz="1100" dirty="0">
                          <a:effectLst/>
                        </a:rPr>
                        <a:t> </a:t>
                      </a:r>
                      <a:endParaRPr lang="es-MX" sz="1100" dirty="0">
                        <a:solidFill>
                          <a:srgbClr val="000000"/>
                        </a:solidFill>
                        <a:effectLst/>
                        <a:latin typeface="Arial"/>
                        <a:ea typeface="Arial"/>
                      </a:endParaRPr>
                    </a:p>
                  </a:txBody>
                  <a:tcPr marL="54572" marR="54572" marT="54572" marB="54572"/>
                </a:tc>
                <a:tc>
                  <a:txBody>
                    <a:bodyPr/>
                    <a:lstStyle/>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a:ea typeface="Arial"/>
                      </a:endParaRPr>
                    </a:p>
                  </a:txBody>
                  <a:tcPr marL="54572" marR="54572" marT="54572" marB="54572"/>
                </a:tc>
              </a:tr>
            </a:tbl>
          </a:graphicData>
        </a:graphic>
      </p:graphicFrame>
      <p:sp>
        <p:nvSpPr>
          <p:cNvPr id="6" name="Rectangle 1"/>
          <p:cNvSpPr>
            <a:spLocks noChangeArrowheads="1"/>
          </p:cNvSpPr>
          <p:nvPr/>
        </p:nvSpPr>
        <p:spPr bwMode="auto">
          <a:xfrm>
            <a:off x="831850" y="1559495"/>
            <a:ext cx="26161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 </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60975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a:t>Producto </a:t>
            </a:r>
            <a:r>
              <a:rPr lang="es-MX" sz="2800" dirty="0" smtClean="0"/>
              <a:t>8. </a:t>
            </a:r>
            <a:r>
              <a:rPr lang="es-MX" sz="2800" dirty="0"/>
              <a:t>E.I.P. </a:t>
            </a:r>
            <a:br>
              <a:rPr lang="es-MX" sz="2800" dirty="0"/>
            </a:br>
            <a:r>
              <a:rPr lang="es-MX" sz="2800" dirty="0"/>
              <a:t>Elaboración del proyecto </a:t>
            </a:r>
            <a:br>
              <a:rPr lang="es-MX" sz="2800" dirty="0"/>
            </a:br>
            <a:r>
              <a:rPr lang="es-ES" sz="3600" b="1" dirty="0"/>
              <a:t>III. Objetivo general del proyecto. </a:t>
            </a:r>
            <a:endParaRPr lang="es-MX" sz="3600" dirty="0"/>
          </a:p>
        </p:txBody>
      </p:sp>
      <p:sp>
        <p:nvSpPr>
          <p:cNvPr id="3" name="2 Marcador de contenido"/>
          <p:cNvSpPr>
            <a:spLocks noGrp="1"/>
          </p:cNvSpPr>
          <p:nvPr>
            <p:ph idx="1"/>
          </p:nvPr>
        </p:nvSpPr>
        <p:spPr/>
        <p:txBody>
          <a:bodyPr>
            <a:normAutofit fontScale="85000" lnSpcReduction="20000"/>
          </a:bodyPr>
          <a:lstStyle/>
          <a:p>
            <a:r>
              <a:rPr lang="es-ES" dirty="0"/>
              <a:t>Identificar los motivos químicos, biológicos y psicológicos por los cuales el adolescente, puede iniciar el consumo de algún tipo de droga, alcohol o tabaco, así como sus efectos secundarios.  Los factores </a:t>
            </a:r>
            <a:r>
              <a:rPr lang="es-ES" b="1" dirty="0"/>
              <a:t>que influyen en el consumo de drogas por los adolescentes sabemos que son</a:t>
            </a:r>
            <a:r>
              <a:rPr lang="es-ES" dirty="0"/>
              <a:t> muchos los </a:t>
            </a:r>
            <a:r>
              <a:rPr lang="es-ES" b="1" dirty="0"/>
              <a:t>factores</a:t>
            </a:r>
            <a:r>
              <a:rPr lang="es-ES" dirty="0"/>
              <a:t> que llevan a los adolescentes a consumir este tipo de sustancias, pero nos enfocaremos en </a:t>
            </a:r>
            <a:r>
              <a:rPr lang="es-ES" b="1" dirty="0" err="1"/>
              <a:t>social-demográfico</a:t>
            </a:r>
            <a:r>
              <a:rPr lang="es-ES" b="1" dirty="0"/>
              <a:t>, </a:t>
            </a:r>
            <a:r>
              <a:rPr lang="es-ES" b="1" dirty="0" err="1"/>
              <a:t>psicológico</a:t>
            </a:r>
            <a:r>
              <a:rPr lang="es-ES" b="1" dirty="0"/>
              <a:t>, personal o familiar, así mismo se cubrirán los factores personales, como son </a:t>
            </a:r>
            <a:r>
              <a:rPr lang="es-ES" dirty="0"/>
              <a:t>los rasgos de personalidad y su temperamento individual los que predisponen a un adolescente a consumir drogas.</a:t>
            </a:r>
            <a:endParaRPr lang="es-MX" dirty="0"/>
          </a:p>
          <a:p>
            <a:endParaRPr lang="es-MX"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33</a:t>
            </a:fld>
            <a:endParaRPr lang="es-ES"/>
          </a:p>
        </p:txBody>
      </p:sp>
    </p:spTree>
    <p:extLst>
      <p:ext uri="{BB962C8B-B14F-4D97-AF65-F5344CB8AC3E}">
        <p14:creationId xmlns:p14="http://schemas.microsoft.com/office/powerpoint/2010/main" val="3221243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smtClean="0"/>
              <a:t/>
            </a:r>
            <a:br>
              <a:rPr lang="es-MX" sz="2800" dirty="0" smtClean="0"/>
            </a:br>
            <a:r>
              <a:rPr lang="es-MX" sz="2800" dirty="0" smtClean="0"/>
              <a:t>Producto </a:t>
            </a:r>
            <a:r>
              <a:rPr lang="es-MX" sz="2800" dirty="0"/>
              <a:t>8c. E.I.P. </a:t>
            </a:r>
            <a:br>
              <a:rPr lang="es-MX" sz="2800" dirty="0"/>
            </a:br>
            <a:r>
              <a:rPr lang="es-MX" sz="2800" dirty="0"/>
              <a:t>Elaboración del </a:t>
            </a:r>
            <a:r>
              <a:rPr lang="es-MX" sz="2800" dirty="0" smtClean="0"/>
              <a:t>proyecto</a:t>
            </a:r>
            <a:br>
              <a:rPr lang="es-MX" sz="2800" dirty="0" smtClean="0"/>
            </a:br>
            <a:r>
              <a:rPr lang="es-ES" sz="2700" b="1" dirty="0"/>
              <a:t>IV. Disciplinas involucradas en el  trabajo interdisciplinario.</a:t>
            </a:r>
            <a:r>
              <a:rPr lang="es-MX" sz="2400" dirty="0"/>
              <a:t/>
            </a:r>
            <a:br>
              <a:rPr lang="es-MX" sz="2400" dirty="0"/>
            </a:br>
            <a:endParaRPr lang="es-MX"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718298135"/>
              </p:ext>
            </p:extLst>
          </p:nvPr>
        </p:nvGraphicFramePr>
        <p:xfrm>
          <a:off x="457200" y="1769585"/>
          <a:ext cx="8229600" cy="4525821"/>
        </p:xfrm>
        <a:graphic>
          <a:graphicData uri="http://schemas.openxmlformats.org/drawingml/2006/table">
            <a:tbl>
              <a:tblPr>
                <a:tableStyleId>{5C22544A-7EE6-4342-B048-85BDC9FD1C3A}</a:tableStyleId>
              </a:tblPr>
              <a:tblGrid>
                <a:gridCol w="1864088"/>
                <a:gridCol w="1972150"/>
                <a:gridCol w="1954140"/>
                <a:gridCol w="2439222"/>
              </a:tblGrid>
              <a:tr h="484532">
                <a:tc>
                  <a:txBody>
                    <a:bodyPr/>
                    <a:lstStyle/>
                    <a:p>
                      <a:pPr algn="ctr">
                        <a:lnSpc>
                          <a:spcPct val="115000"/>
                        </a:lnSpc>
                        <a:spcAft>
                          <a:spcPts val="0"/>
                        </a:spcAft>
                      </a:pPr>
                      <a:r>
                        <a:rPr lang="es-ES" sz="1200">
                          <a:effectLst/>
                        </a:rPr>
                        <a:t>Disciplinas:</a:t>
                      </a:r>
                      <a:endParaRPr lang="es-MX" sz="120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200">
                          <a:effectLst/>
                        </a:rPr>
                        <a:t>Disciplina 1.</a:t>
                      </a:r>
                      <a:endParaRPr lang="es-MX" sz="1200">
                        <a:effectLst/>
                      </a:endParaRPr>
                    </a:p>
                    <a:p>
                      <a:pPr algn="ctr">
                        <a:lnSpc>
                          <a:spcPct val="115000"/>
                        </a:lnSpc>
                        <a:spcAft>
                          <a:spcPts val="0"/>
                        </a:spcAft>
                      </a:pPr>
                      <a:r>
                        <a:rPr lang="es-ES" sz="1200">
                          <a:effectLst/>
                        </a:rPr>
                        <a:t>Temas Selectos de Biología </a:t>
                      </a:r>
                      <a:endParaRPr lang="es-MX" sz="120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200">
                          <a:effectLst/>
                        </a:rPr>
                        <a:t>Disciplina 2.</a:t>
                      </a:r>
                      <a:endParaRPr lang="es-MX" sz="1200">
                        <a:effectLst/>
                      </a:endParaRPr>
                    </a:p>
                    <a:p>
                      <a:pPr algn="ctr">
                        <a:lnSpc>
                          <a:spcPct val="115000"/>
                        </a:lnSpc>
                        <a:spcAft>
                          <a:spcPts val="0"/>
                        </a:spcAft>
                      </a:pPr>
                      <a:r>
                        <a:rPr lang="es-ES" sz="1200">
                          <a:effectLst/>
                        </a:rPr>
                        <a:t> Química</a:t>
                      </a:r>
                      <a:endParaRPr lang="es-MX" sz="120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200">
                          <a:effectLst/>
                        </a:rPr>
                        <a:t>Disciplina 3.</a:t>
                      </a:r>
                      <a:endParaRPr lang="es-MX" sz="1200">
                        <a:effectLst/>
                      </a:endParaRPr>
                    </a:p>
                    <a:p>
                      <a:pPr algn="ctr">
                        <a:lnSpc>
                          <a:spcPct val="115000"/>
                        </a:lnSpc>
                        <a:spcAft>
                          <a:spcPts val="0"/>
                        </a:spcAft>
                      </a:pPr>
                      <a:r>
                        <a:rPr lang="es-ES" sz="1200">
                          <a:effectLst/>
                        </a:rPr>
                        <a:t>Psicología</a:t>
                      </a:r>
                      <a:endParaRPr lang="es-MX" sz="1200">
                        <a:solidFill>
                          <a:srgbClr val="000000"/>
                        </a:solidFill>
                        <a:effectLst/>
                        <a:latin typeface="Arial"/>
                        <a:ea typeface="Arial"/>
                      </a:endParaRPr>
                    </a:p>
                  </a:txBody>
                  <a:tcPr marL="60026" marR="60026" marT="60026" marB="60026"/>
                </a:tc>
              </a:tr>
              <a:tr h="1395731">
                <a:tc>
                  <a:txBody>
                    <a:bodyPr/>
                    <a:lstStyle/>
                    <a:p>
                      <a:pPr algn="just">
                        <a:lnSpc>
                          <a:spcPct val="115000"/>
                        </a:lnSpc>
                        <a:spcAft>
                          <a:spcPts val="0"/>
                        </a:spcAft>
                      </a:pPr>
                      <a:r>
                        <a:rPr lang="es-ES" sz="1200">
                          <a:effectLst/>
                        </a:rPr>
                        <a:t>1. Contenidos/Temas</a:t>
                      </a:r>
                      <a:endParaRPr lang="es-MX" sz="1200">
                        <a:effectLst/>
                      </a:endParaRPr>
                    </a:p>
                    <a:p>
                      <a:pPr algn="just">
                        <a:lnSpc>
                          <a:spcPct val="115000"/>
                        </a:lnSpc>
                        <a:spcAft>
                          <a:spcPts val="0"/>
                        </a:spcAft>
                      </a:pPr>
                      <a:r>
                        <a:rPr lang="es-ES" sz="1200">
                          <a:effectLst/>
                        </a:rPr>
                        <a:t>    Involucrados</a:t>
                      </a:r>
                      <a:endParaRPr lang="es-MX" sz="1200">
                        <a:effectLst/>
                      </a:endParaRPr>
                    </a:p>
                    <a:p>
                      <a:pPr marL="180340" algn="just">
                        <a:lnSpc>
                          <a:spcPct val="115000"/>
                        </a:lnSpc>
                        <a:spcAft>
                          <a:spcPts val="0"/>
                        </a:spcAft>
                      </a:pPr>
                      <a:r>
                        <a:rPr lang="es-ES" sz="1200">
                          <a:effectLst/>
                        </a:rPr>
                        <a:t>del  programa, que se consideran.</a:t>
                      </a:r>
                      <a:endParaRPr lang="es-MX" sz="1200">
                        <a:effectLst/>
                      </a:endParaRPr>
                    </a:p>
                    <a:p>
                      <a:pPr marL="180340" algn="just">
                        <a:lnSpc>
                          <a:spcPct val="115000"/>
                        </a:lnSpc>
                        <a:spcAft>
                          <a:spcPts val="0"/>
                        </a:spcAft>
                      </a:pPr>
                      <a:r>
                        <a:rPr lang="es-ES" sz="1200">
                          <a:effectLst/>
                        </a:rPr>
                        <a:t> </a:t>
                      </a:r>
                      <a:endParaRPr lang="es-MX" sz="1200">
                        <a:effectLst/>
                      </a:endParaRPr>
                    </a:p>
                    <a:p>
                      <a:pPr marL="180340" algn="just">
                        <a:lnSpc>
                          <a:spcPct val="115000"/>
                        </a:lnSpc>
                        <a:spcAft>
                          <a:spcPts val="0"/>
                        </a:spcAft>
                      </a:pPr>
                      <a:r>
                        <a:rPr lang="es-ES" sz="1200">
                          <a:effectLst/>
                        </a:rPr>
                        <a:t> </a:t>
                      </a:r>
                      <a:endParaRPr lang="es-MX" sz="12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a:effectLst/>
                        </a:rPr>
                        <a:t>Unidad III introducción a la microbiología</a:t>
                      </a:r>
                      <a:endParaRPr lang="es-MX" sz="1200">
                        <a:effectLst/>
                      </a:endParaRPr>
                    </a:p>
                    <a:p>
                      <a:pPr marL="342900" lvl="0" indent="-342900">
                        <a:lnSpc>
                          <a:spcPct val="115000"/>
                        </a:lnSpc>
                        <a:spcAft>
                          <a:spcPts val="0"/>
                        </a:spcAft>
                        <a:buFont typeface="Symbol"/>
                        <a:buChar char=""/>
                      </a:pPr>
                      <a:r>
                        <a:rPr lang="es-ES" sz="1200">
                          <a:effectLst/>
                        </a:rPr>
                        <a:t>Unidad IV Bioquímica y Biotecnología</a:t>
                      </a:r>
                      <a:endParaRPr lang="es-MX" sz="1200">
                        <a:effectLst/>
                      </a:endParaRPr>
                    </a:p>
                    <a:p>
                      <a:pPr>
                        <a:lnSpc>
                          <a:spcPct val="115000"/>
                        </a:lnSpc>
                        <a:spcAft>
                          <a:spcPts val="0"/>
                        </a:spcAft>
                      </a:pPr>
                      <a:r>
                        <a:rPr lang="es-ES" sz="1200">
                          <a:effectLst/>
                        </a:rPr>
                        <a:t> </a:t>
                      </a:r>
                      <a:endParaRPr lang="es-MX" sz="1200">
                        <a:effectLst/>
                      </a:endParaRPr>
                    </a:p>
                    <a:p>
                      <a:pPr>
                        <a:lnSpc>
                          <a:spcPct val="115000"/>
                        </a:lnSpc>
                        <a:spcAft>
                          <a:spcPts val="0"/>
                        </a:spcAft>
                      </a:pPr>
                      <a:r>
                        <a:rPr lang="es-ES" sz="1200">
                          <a:effectLst/>
                        </a:rPr>
                        <a:t> </a:t>
                      </a:r>
                      <a:endParaRPr lang="es-MX" sz="1200">
                        <a:effectLst/>
                      </a:endParaRPr>
                    </a:p>
                    <a:p>
                      <a:pPr>
                        <a:lnSpc>
                          <a:spcPct val="115000"/>
                        </a:lnSpc>
                        <a:spcAft>
                          <a:spcPts val="0"/>
                        </a:spcAft>
                      </a:pPr>
                      <a:r>
                        <a:rPr lang="es-ES" sz="1200">
                          <a:effectLst/>
                        </a:rPr>
                        <a:t> </a:t>
                      </a:r>
                      <a:endParaRPr lang="es-MX" sz="12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a:effectLst/>
                        </a:rPr>
                        <a:t>Química orgánica </a:t>
                      </a:r>
                      <a:endParaRPr lang="es-MX" sz="1200">
                        <a:effectLst/>
                      </a:endParaRPr>
                    </a:p>
                    <a:p>
                      <a:pPr marL="342900" lvl="0" indent="-342900">
                        <a:lnSpc>
                          <a:spcPct val="115000"/>
                        </a:lnSpc>
                        <a:spcAft>
                          <a:spcPts val="0"/>
                        </a:spcAft>
                        <a:buFont typeface="Symbol"/>
                        <a:buChar char=""/>
                      </a:pPr>
                      <a:r>
                        <a:rPr lang="es-ES" sz="1200">
                          <a:effectLst/>
                        </a:rPr>
                        <a:t>Alcaloides</a:t>
                      </a:r>
                      <a:endParaRPr lang="es-MX" sz="12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a:effectLst/>
                        </a:rPr>
                        <a:t>Bases fisiológicas de la conducta humana.</a:t>
                      </a:r>
                      <a:endParaRPr lang="es-MX" sz="1200">
                        <a:effectLst/>
                      </a:endParaRPr>
                    </a:p>
                    <a:p>
                      <a:pPr marL="342900" lvl="0" indent="-342900">
                        <a:lnSpc>
                          <a:spcPct val="115000"/>
                        </a:lnSpc>
                        <a:spcAft>
                          <a:spcPts val="0"/>
                        </a:spcAft>
                        <a:buFont typeface="Symbol"/>
                        <a:buChar char=""/>
                      </a:pPr>
                      <a:r>
                        <a:rPr lang="es-ES" sz="1200">
                          <a:effectLst/>
                        </a:rPr>
                        <a:t>Motivación y emoción.</a:t>
                      </a:r>
                      <a:endParaRPr lang="es-MX" sz="1200">
                        <a:effectLst/>
                      </a:endParaRPr>
                    </a:p>
                    <a:p>
                      <a:pPr marL="342900" lvl="0" indent="-342900">
                        <a:lnSpc>
                          <a:spcPct val="115000"/>
                        </a:lnSpc>
                        <a:spcAft>
                          <a:spcPts val="0"/>
                        </a:spcAft>
                        <a:buFont typeface="Symbol"/>
                        <a:buChar char=""/>
                      </a:pPr>
                      <a:r>
                        <a:rPr lang="es-ES" sz="1200">
                          <a:effectLst/>
                        </a:rPr>
                        <a:t>Personalidad </a:t>
                      </a:r>
                      <a:endParaRPr lang="es-MX" sz="1200">
                        <a:effectLst/>
                      </a:endParaRPr>
                    </a:p>
                    <a:p>
                      <a:pPr marL="342900" lvl="0" indent="-342900">
                        <a:lnSpc>
                          <a:spcPct val="115000"/>
                        </a:lnSpc>
                        <a:spcAft>
                          <a:spcPts val="0"/>
                        </a:spcAft>
                        <a:buFont typeface="Symbol"/>
                        <a:buChar char=""/>
                      </a:pPr>
                      <a:r>
                        <a:rPr lang="es-ES" sz="1200">
                          <a:effectLst/>
                        </a:rPr>
                        <a:t>Adolescencia.</a:t>
                      </a:r>
                      <a:endParaRPr lang="es-MX" sz="1200">
                        <a:solidFill>
                          <a:srgbClr val="000000"/>
                        </a:solidFill>
                        <a:effectLst/>
                        <a:latin typeface="Arial"/>
                        <a:ea typeface="Arial"/>
                      </a:endParaRPr>
                    </a:p>
                  </a:txBody>
                  <a:tcPr marL="60026" marR="60026" marT="60026" marB="60026"/>
                </a:tc>
              </a:tr>
              <a:tr h="2306929">
                <a:tc>
                  <a:txBody>
                    <a:bodyPr/>
                    <a:lstStyle/>
                    <a:p>
                      <a:pPr>
                        <a:lnSpc>
                          <a:spcPct val="115000"/>
                        </a:lnSpc>
                        <a:spcAft>
                          <a:spcPts val="0"/>
                        </a:spcAft>
                      </a:pPr>
                      <a:r>
                        <a:rPr lang="es-ES" sz="1200" dirty="0">
                          <a:effectLst/>
                        </a:rPr>
                        <a:t>2. Conceptos clave,</a:t>
                      </a:r>
                      <a:endParaRPr lang="es-MX" sz="1200" dirty="0">
                        <a:effectLst/>
                      </a:endParaRPr>
                    </a:p>
                    <a:p>
                      <a:pPr>
                        <a:lnSpc>
                          <a:spcPct val="115000"/>
                        </a:lnSpc>
                        <a:spcAft>
                          <a:spcPts val="0"/>
                        </a:spcAft>
                      </a:pPr>
                      <a:r>
                        <a:rPr lang="es-ES" sz="1200" dirty="0">
                          <a:effectLst/>
                        </a:rPr>
                        <a:t>     Trascendentales.</a:t>
                      </a:r>
                      <a:endParaRPr lang="es-MX" sz="1200" dirty="0">
                        <a:effectLst/>
                      </a:endParaRPr>
                    </a:p>
                    <a:p>
                      <a:pPr marL="176530">
                        <a:lnSpc>
                          <a:spcPct val="115000"/>
                        </a:lnSpc>
                        <a:spcAft>
                          <a:spcPts val="0"/>
                        </a:spcAft>
                      </a:pPr>
                      <a:r>
                        <a:rPr lang="es-ES" sz="1200" dirty="0">
                          <a:effectLst/>
                        </a:rPr>
                        <a:t>Conceptos básicos que surgen  del proyecto,  permiten la comprensión del mismo y  pueden ser transferibles a otros ámbitos.</a:t>
                      </a:r>
                      <a:endParaRPr lang="es-MX" sz="1200" dirty="0">
                        <a:effectLst/>
                      </a:endParaRPr>
                    </a:p>
                    <a:p>
                      <a:pPr marL="176530">
                        <a:lnSpc>
                          <a:spcPct val="115000"/>
                        </a:lnSpc>
                        <a:spcAft>
                          <a:spcPts val="0"/>
                        </a:spcAft>
                      </a:pPr>
                      <a:r>
                        <a:rPr lang="es-ES" sz="1200" dirty="0">
                          <a:effectLst/>
                        </a:rPr>
                        <a:t>Se consideran parte de un  Glosario.</a:t>
                      </a:r>
                      <a:endParaRPr lang="es-MX" sz="1200" dirty="0">
                        <a:effectLst/>
                      </a:endParaRPr>
                    </a:p>
                    <a:p>
                      <a:pPr algn="just">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dirty="0">
                          <a:effectLst/>
                        </a:rPr>
                        <a:t>Interacción de los diferentes sistemas que integran el organismo</a:t>
                      </a:r>
                      <a:endParaRPr lang="es-MX" sz="1200" dirty="0">
                        <a:effectLst/>
                      </a:endParaRPr>
                    </a:p>
                    <a:p>
                      <a:pPr marL="342900" lvl="0" indent="-342900">
                        <a:lnSpc>
                          <a:spcPct val="115000"/>
                        </a:lnSpc>
                        <a:spcAft>
                          <a:spcPts val="0"/>
                        </a:spcAft>
                        <a:buFont typeface="Symbol"/>
                        <a:buChar char=""/>
                      </a:pPr>
                      <a:r>
                        <a:rPr lang="es-ES" sz="1200" dirty="0">
                          <a:effectLst/>
                        </a:rPr>
                        <a:t>Efectos inmediatos y mediatos en el organismo</a:t>
                      </a:r>
                      <a:endParaRPr lang="es-MX" sz="1200" dirty="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a:effectLst/>
                        </a:rPr>
                        <a:t>Opiáceos </a:t>
                      </a:r>
                      <a:endParaRPr lang="es-MX" sz="1200">
                        <a:effectLst/>
                      </a:endParaRPr>
                    </a:p>
                    <a:p>
                      <a:pPr marL="342900" lvl="0" indent="-342900">
                        <a:lnSpc>
                          <a:spcPct val="115000"/>
                        </a:lnSpc>
                        <a:spcAft>
                          <a:spcPts val="0"/>
                        </a:spcAft>
                        <a:buFont typeface="Symbol"/>
                        <a:buChar char=""/>
                      </a:pPr>
                      <a:r>
                        <a:rPr lang="es-ES" sz="1200">
                          <a:effectLst/>
                        </a:rPr>
                        <a:t>Tabaco</a:t>
                      </a:r>
                      <a:endParaRPr lang="es-MX" sz="1200">
                        <a:effectLst/>
                      </a:endParaRPr>
                    </a:p>
                    <a:p>
                      <a:pPr marL="342900" lvl="0" indent="-342900">
                        <a:lnSpc>
                          <a:spcPct val="115000"/>
                        </a:lnSpc>
                        <a:spcAft>
                          <a:spcPts val="0"/>
                        </a:spcAft>
                        <a:buFont typeface="Symbol"/>
                        <a:buChar char=""/>
                      </a:pPr>
                      <a:r>
                        <a:rPr lang="es-ES" sz="1200">
                          <a:effectLst/>
                        </a:rPr>
                        <a:t>Alcohol</a:t>
                      </a:r>
                      <a:endParaRPr lang="es-MX" sz="1200">
                        <a:effectLst/>
                      </a:endParaRPr>
                    </a:p>
                    <a:p>
                      <a:pPr marL="342900" lvl="0" indent="-342900">
                        <a:lnSpc>
                          <a:spcPct val="115000"/>
                        </a:lnSpc>
                        <a:spcAft>
                          <a:spcPts val="0"/>
                        </a:spcAft>
                        <a:buFont typeface="Symbol"/>
                        <a:buChar char=""/>
                      </a:pPr>
                      <a:r>
                        <a:rPr lang="es-ES" sz="1200">
                          <a:effectLst/>
                        </a:rPr>
                        <a:t>Estructura química de las diferentes drogas.</a:t>
                      </a:r>
                      <a:endParaRPr lang="es-MX" sz="1200">
                        <a:effectLst/>
                      </a:endParaRPr>
                    </a:p>
                    <a:p>
                      <a:pPr marL="457200">
                        <a:lnSpc>
                          <a:spcPct val="115000"/>
                        </a:lnSpc>
                        <a:spcAft>
                          <a:spcPts val="0"/>
                        </a:spcAft>
                      </a:pPr>
                      <a:r>
                        <a:rPr lang="es-ES" sz="1200">
                          <a:effectLst/>
                        </a:rPr>
                        <a:t> </a:t>
                      </a:r>
                      <a:endParaRPr lang="es-MX" sz="1200">
                        <a:solidFill>
                          <a:srgbClr val="000000"/>
                        </a:solidFill>
                        <a:effectLst/>
                        <a:latin typeface="Arial"/>
                        <a:ea typeface="Arial"/>
                      </a:endParaRPr>
                    </a:p>
                  </a:txBody>
                  <a:tcPr marL="60026" marR="60026" marT="60026" marB="60026"/>
                </a:tc>
                <a:tc>
                  <a:txBody>
                    <a:bodyPr/>
                    <a:lstStyle/>
                    <a:p>
                      <a:pPr marL="342900" lvl="0" indent="-342900">
                        <a:lnSpc>
                          <a:spcPct val="115000"/>
                        </a:lnSpc>
                        <a:spcAft>
                          <a:spcPts val="0"/>
                        </a:spcAft>
                        <a:buFont typeface="Symbol"/>
                        <a:buChar char=""/>
                      </a:pPr>
                      <a:r>
                        <a:rPr lang="es-ES" sz="1200" dirty="0">
                          <a:effectLst/>
                        </a:rPr>
                        <a:t>Sistema Nervioso Central</a:t>
                      </a:r>
                      <a:endParaRPr lang="es-MX" sz="1200" dirty="0">
                        <a:effectLst/>
                      </a:endParaRPr>
                    </a:p>
                    <a:p>
                      <a:pPr marL="342900" lvl="0" indent="-342900">
                        <a:lnSpc>
                          <a:spcPct val="115000"/>
                        </a:lnSpc>
                        <a:spcAft>
                          <a:spcPts val="0"/>
                        </a:spcAft>
                        <a:buFont typeface="Symbol"/>
                        <a:buChar char=""/>
                      </a:pPr>
                      <a:r>
                        <a:rPr lang="es-ES" sz="1200" dirty="0">
                          <a:effectLst/>
                        </a:rPr>
                        <a:t>Adolescencia</a:t>
                      </a:r>
                      <a:endParaRPr lang="es-MX" sz="1200" dirty="0">
                        <a:effectLst/>
                      </a:endParaRPr>
                    </a:p>
                    <a:p>
                      <a:pPr marL="342900" lvl="0" indent="-342900">
                        <a:lnSpc>
                          <a:spcPct val="115000"/>
                        </a:lnSpc>
                        <a:spcAft>
                          <a:spcPts val="0"/>
                        </a:spcAft>
                        <a:buFont typeface="Symbol"/>
                        <a:buChar char=""/>
                      </a:pPr>
                      <a:r>
                        <a:rPr lang="es-ES" sz="1200" dirty="0">
                          <a:effectLst/>
                        </a:rPr>
                        <a:t>Personalidad</a:t>
                      </a:r>
                      <a:endParaRPr lang="es-MX" sz="1200" dirty="0">
                        <a:effectLst/>
                      </a:endParaRPr>
                    </a:p>
                    <a:p>
                      <a:pPr marL="342900" lvl="0" indent="-342900">
                        <a:lnSpc>
                          <a:spcPct val="115000"/>
                        </a:lnSpc>
                        <a:spcAft>
                          <a:spcPts val="0"/>
                        </a:spcAft>
                        <a:buFont typeface="Symbol"/>
                        <a:buChar char=""/>
                      </a:pPr>
                      <a:r>
                        <a:rPr lang="es-ES" sz="1200" dirty="0">
                          <a:effectLst/>
                        </a:rPr>
                        <a:t>Motivación</a:t>
                      </a:r>
                      <a:endParaRPr lang="es-MX" sz="1200" dirty="0">
                        <a:effectLst/>
                      </a:endParaRPr>
                    </a:p>
                    <a:p>
                      <a:pPr marL="342900" lvl="0" indent="-342900">
                        <a:lnSpc>
                          <a:spcPct val="115000"/>
                        </a:lnSpc>
                        <a:spcAft>
                          <a:spcPts val="0"/>
                        </a:spcAft>
                        <a:buFont typeface="Symbol"/>
                        <a:buChar char=""/>
                      </a:pPr>
                      <a:r>
                        <a:rPr lang="es-ES" sz="1200" dirty="0">
                          <a:effectLst/>
                        </a:rPr>
                        <a:t>Emoción</a:t>
                      </a:r>
                      <a:endParaRPr lang="es-MX" sz="1200" dirty="0">
                        <a:effectLst/>
                      </a:endParaRPr>
                    </a:p>
                    <a:p>
                      <a:pPr marL="457200">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34</a:t>
            </a:fld>
            <a:endParaRPr lang="es-ES"/>
          </a:p>
        </p:txBody>
      </p:sp>
    </p:spTree>
    <p:extLst>
      <p:ext uri="{BB962C8B-B14F-4D97-AF65-F5344CB8AC3E}">
        <p14:creationId xmlns:p14="http://schemas.microsoft.com/office/powerpoint/2010/main" val="3995815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200" dirty="0"/>
              <a:t>Producto </a:t>
            </a:r>
            <a:r>
              <a:rPr lang="es-MX" sz="3200" dirty="0" smtClean="0"/>
              <a:t>8. </a:t>
            </a:r>
            <a:r>
              <a:rPr lang="es-MX" sz="3200" dirty="0"/>
              <a:t>E.I.P. </a:t>
            </a:r>
            <a:br>
              <a:rPr lang="es-MX" sz="3200" dirty="0"/>
            </a:br>
            <a:r>
              <a:rPr lang="es-MX" sz="3200" dirty="0"/>
              <a:t>Elaboración del proyecto</a:t>
            </a:r>
            <a:br>
              <a:rPr lang="es-MX" sz="3200" dirty="0"/>
            </a:br>
            <a:r>
              <a:rPr lang="es-ES" sz="2800" b="1" dirty="0"/>
              <a:t>IV. Disciplinas involucradas en el  trabajo interdisciplinario</a:t>
            </a:r>
            <a:r>
              <a:rPr lang="es-MX" sz="2800" dirty="0" smtClean="0"/>
              <a:t/>
            </a:r>
            <a:br>
              <a:rPr lang="es-MX" sz="2800" dirty="0" smtClean="0"/>
            </a:br>
            <a:endParaRPr lang="es-MX" sz="28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11691232"/>
              </p:ext>
            </p:extLst>
          </p:nvPr>
        </p:nvGraphicFramePr>
        <p:xfrm>
          <a:off x="395536" y="1412776"/>
          <a:ext cx="8291264" cy="4968552"/>
        </p:xfrm>
        <a:graphic>
          <a:graphicData uri="http://schemas.openxmlformats.org/drawingml/2006/table">
            <a:tbl>
              <a:tblPr>
                <a:tableStyleId>{5C22544A-7EE6-4342-B048-85BDC9FD1C3A}</a:tableStyleId>
              </a:tblPr>
              <a:tblGrid>
                <a:gridCol w="1878056"/>
                <a:gridCol w="1986927"/>
                <a:gridCol w="1968782"/>
                <a:gridCol w="2457499"/>
              </a:tblGrid>
              <a:tr h="1570424">
                <a:tc>
                  <a:txBody>
                    <a:bodyPr/>
                    <a:lstStyle/>
                    <a:p>
                      <a:pPr marL="342900" lvl="0" indent="-342900">
                        <a:lnSpc>
                          <a:spcPct val="115000"/>
                        </a:lnSpc>
                        <a:spcAft>
                          <a:spcPts val="0"/>
                        </a:spcAft>
                        <a:buFont typeface="+mj-lt"/>
                        <a:buAutoNum type="arabicPeriod" startAt="3"/>
                      </a:pPr>
                      <a:r>
                        <a:rPr lang="es-ES" sz="1200">
                          <a:effectLst/>
                        </a:rPr>
                        <a:t>Objetivos o propósitos</a:t>
                      </a:r>
                      <a:endParaRPr lang="es-MX" sz="1200">
                        <a:effectLst/>
                      </a:endParaRPr>
                    </a:p>
                    <a:p>
                      <a:pPr marL="180340">
                        <a:lnSpc>
                          <a:spcPct val="115000"/>
                        </a:lnSpc>
                        <a:spcAft>
                          <a:spcPts val="0"/>
                        </a:spcAft>
                      </a:pPr>
                      <a:r>
                        <a:rPr lang="es-ES" sz="1200">
                          <a:effectLst/>
                        </a:rPr>
                        <a:t>a alcanzar. </a:t>
                      </a:r>
                      <a:endParaRPr lang="es-MX" sz="1200">
                        <a:effectLst/>
                      </a:endParaRPr>
                    </a:p>
                    <a:p>
                      <a:pPr algn="just">
                        <a:lnSpc>
                          <a:spcPct val="115000"/>
                        </a:lnSpc>
                        <a:spcAft>
                          <a:spcPts val="0"/>
                        </a:spcAft>
                      </a:pPr>
                      <a:r>
                        <a:rPr lang="es-ES" sz="1200">
                          <a:effectLst/>
                        </a:rPr>
                        <a:t>   </a:t>
                      </a:r>
                      <a:endParaRPr lang="es-MX" sz="1200">
                        <a:effectLst/>
                      </a:endParaRPr>
                    </a:p>
                    <a:p>
                      <a:pPr algn="just">
                        <a:lnSpc>
                          <a:spcPct val="115000"/>
                        </a:lnSpc>
                        <a:spcAft>
                          <a:spcPts val="0"/>
                        </a:spcAft>
                      </a:pPr>
                      <a:r>
                        <a:rPr lang="es-ES" sz="1200">
                          <a:effectLst/>
                        </a:rPr>
                        <a:t> </a:t>
                      </a:r>
                      <a:endParaRPr lang="es-MX" sz="1200">
                        <a:effectLst/>
                      </a:endParaRPr>
                    </a:p>
                    <a:p>
                      <a:pPr algn="just">
                        <a:lnSpc>
                          <a:spcPct val="115000"/>
                        </a:lnSpc>
                        <a:spcAft>
                          <a:spcPts val="0"/>
                        </a:spcAft>
                      </a:pPr>
                      <a:r>
                        <a:rPr lang="es-ES" sz="1200">
                          <a:effectLst/>
                        </a:rPr>
                        <a:t> </a:t>
                      </a:r>
                      <a:endParaRPr lang="es-MX" sz="12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a:effectLst/>
                        </a:rPr>
                        <a:t>Reafirmar los efectos del consumo, signos corporales y conductuales con respecto a un individuo no consumidor.</a:t>
                      </a:r>
                      <a:endParaRPr lang="es-MX" sz="12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a:effectLst/>
                        </a:rPr>
                        <a:t>Observar en las estructuras de los alcaloides, dentro de la química orgánica.</a:t>
                      </a:r>
                      <a:endParaRPr lang="es-MX" sz="1200">
                        <a:effectLst/>
                      </a:endParaRPr>
                    </a:p>
                    <a:p>
                      <a:pPr>
                        <a:lnSpc>
                          <a:spcPct val="115000"/>
                        </a:lnSpc>
                        <a:spcAft>
                          <a:spcPts val="0"/>
                        </a:spcAft>
                      </a:pPr>
                      <a:r>
                        <a:rPr lang="es-ES" sz="1200">
                          <a:effectLst/>
                        </a:rPr>
                        <a:t>Identificar las estructuras de los alcaloides, dentro del área químico-biológico </a:t>
                      </a:r>
                      <a:endParaRPr lang="es-MX" sz="1200">
                        <a:solidFill>
                          <a:srgbClr val="000000"/>
                        </a:solidFill>
                        <a:effectLst/>
                        <a:latin typeface="Arial"/>
                        <a:ea typeface="Arial"/>
                      </a:endParaRPr>
                    </a:p>
                  </a:txBody>
                  <a:tcPr marL="60026" marR="60026" marT="60026" marB="60026"/>
                </a:tc>
                <a:tc>
                  <a:txBody>
                    <a:bodyPr/>
                    <a:lstStyle/>
                    <a:p>
                      <a:pPr algn="just">
                        <a:lnSpc>
                          <a:spcPct val="115000"/>
                        </a:lnSpc>
                        <a:spcAft>
                          <a:spcPts val="0"/>
                        </a:spcAft>
                      </a:pPr>
                      <a:r>
                        <a:rPr lang="es-ES" sz="1200" dirty="0">
                          <a:effectLst/>
                        </a:rPr>
                        <a:t>Los alumnos reflexionaran y concienticen las conductas adictivas, así mismo identifiquen los posibles patrones repetidos que están teniendo.</a:t>
                      </a:r>
                      <a:endParaRPr lang="es-MX" sz="1200" dirty="0">
                        <a:solidFill>
                          <a:srgbClr val="000000"/>
                        </a:solidFill>
                        <a:effectLst/>
                        <a:latin typeface="Arial"/>
                        <a:ea typeface="Arial"/>
                      </a:endParaRPr>
                    </a:p>
                  </a:txBody>
                  <a:tcPr marL="60026" marR="60026" marT="60026" marB="60026"/>
                </a:tc>
              </a:tr>
              <a:tr h="2042108">
                <a:tc>
                  <a:txBody>
                    <a:bodyPr/>
                    <a:lstStyle/>
                    <a:p>
                      <a:pPr>
                        <a:lnSpc>
                          <a:spcPct val="115000"/>
                        </a:lnSpc>
                        <a:spcAft>
                          <a:spcPts val="0"/>
                        </a:spcAft>
                      </a:pPr>
                      <a:r>
                        <a:rPr lang="es-ES" sz="1200">
                          <a:effectLst/>
                        </a:rPr>
                        <a:t>4. Evaluación.</a:t>
                      </a:r>
                      <a:endParaRPr lang="es-MX" sz="1200">
                        <a:effectLst/>
                      </a:endParaRPr>
                    </a:p>
                    <a:p>
                      <a:pPr>
                        <a:lnSpc>
                          <a:spcPct val="115000"/>
                        </a:lnSpc>
                        <a:spcAft>
                          <a:spcPts val="0"/>
                        </a:spcAft>
                      </a:pPr>
                      <a:r>
                        <a:rPr lang="es-ES" sz="1200">
                          <a:effectLst/>
                        </a:rPr>
                        <a:t>    Productos /evidencias</a:t>
                      </a:r>
                      <a:endParaRPr lang="es-MX" sz="1200">
                        <a:effectLst/>
                      </a:endParaRPr>
                    </a:p>
                    <a:p>
                      <a:pPr>
                        <a:lnSpc>
                          <a:spcPct val="115000"/>
                        </a:lnSpc>
                        <a:spcAft>
                          <a:spcPts val="0"/>
                        </a:spcAft>
                      </a:pPr>
                      <a:r>
                        <a:rPr lang="es-ES" sz="1200">
                          <a:effectLst/>
                        </a:rPr>
                        <a:t>    de aprendizaje para </a:t>
                      </a:r>
                      <a:endParaRPr lang="es-MX" sz="1200">
                        <a:effectLst/>
                      </a:endParaRPr>
                    </a:p>
                    <a:p>
                      <a:pPr>
                        <a:lnSpc>
                          <a:spcPct val="115000"/>
                        </a:lnSpc>
                        <a:spcAft>
                          <a:spcPts val="0"/>
                        </a:spcAft>
                      </a:pPr>
                      <a:r>
                        <a:rPr lang="es-ES" sz="1200">
                          <a:effectLst/>
                        </a:rPr>
                        <a:t>    demostrar el</a:t>
                      </a:r>
                      <a:endParaRPr lang="es-MX" sz="1200">
                        <a:effectLst/>
                      </a:endParaRPr>
                    </a:p>
                    <a:p>
                      <a:pPr>
                        <a:lnSpc>
                          <a:spcPct val="115000"/>
                        </a:lnSpc>
                        <a:spcAft>
                          <a:spcPts val="0"/>
                        </a:spcAft>
                      </a:pPr>
                      <a:r>
                        <a:rPr lang="es-ES" sz="1200">
                          <a:effectLst/>
                        </a:rPr>
                        <a:t>    avance del  proceso  y </a:t>
                      </a:r>
                      <a:endParaRPr lang="es-MX" sz="1200">
                        <a:effectLst/>
                      </a:endParaRPr>
                    </a:p>
                    <a:p>
                      <a:pPr>
                        <a:lnSpc>
                          <a:spcPct val="115000"/>
                        </a:lnSpc>
                        <a:spcAft>
                          <a:spcPts val="0"/>
                        </a:spcAft>
                      </a:pPr>
                      <a:r>
                        <a:rPr lang="es-ES" sz="1200">
                          <a:effectLst/>
                        </a:rPr>
                        <a:t>    el logro del  objetivo</a:t>
                      </a:r>
                      <a:endParaRPr lang="es-MX" sz="1200">
                        <a:effectLst/>
                      </a:endParaRPr>
                    </a:p>
                    <a:p>
                      <a:pPr>
                        <a:lnSpc>
                          <a:spcPct val="115000"/>
                        </a:lnSpc>
                        <a:spcAft>
                          <a:spcPts val="0"/>
                        </a:spcAft>
                      </a:pPr>
                      <a:r>
                        <a:rPr lang="es-ES" sz="1200">
                          <a:effectLst/>
                        </a:rPr>
                        <a:t>    propuesto.</a:t>
                      </a:r>
                      <a:endParaRPr lang="es-MX" sz="1200">
                        <a:effectLst/>
                      </a:endParaRPr>
                    </a:p>
                    <a:p>
                      <a:pPr>
                        <a:lnSpc>
                          <a:spcPct val="115000"/>
                        </a:lnSpc>
                        <a:spcAft>
                          <a:spcPts val="0"/>
                        </a:spcAft>
                        <a:tabLst>
                          <a:tab pos="1844675" algn="r"/>
                        </a:tabLst>
                      </a:pPr>
                      <a:r>
                        <a:rPr lang="es-ES" sz="1200">
                          <a:effectLst/>
                        </a:rPr>
                        <a:t>     	</a:t>
                      </a:r>
                      <a:endParaRPr lang="es-MX" sz="12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a:effectLst/>
                        </a:rPr>
                        <a:t>Los alumnos comprenderán la importancia biológica y los efectos nocivos que se presentan ante el consumo, así mismo los efectos secundarios a nivel fisiológico.</a:t>
                      </a:r>
                      <a:endParaRPr lang="es-MX" sz="12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Bitácora interdisciplinaria</a:t>
                      </a:r>
                      <a:endParaRPr lang="es-MX" sz="12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r>
              <a:tr h="1356020">
                <a:tc>
                  <a:txBody>
                    <a:bodyPr/>
                    <a:lstStyle/>
                    <a:p>
                      <a:pPr>
                        <a:lnSpc>
                          <a:spcPct val="115000"/>
                        </a:lnSpc>
                        <a:spcAft>
                          <a:spcPts val="0"/>
                        </a:spcAft>
                      </a:pPr>
                      <a:r>
                        <a:rPr lang="es-ES" sz="1200">
                          <a:effectLst/>
                        </a:rPr>
                        <a:t>5. Tipos y herramientas de </a:t>
                      </a:r>
                      <a:endParaRPr lang="es-MX" sz="1200">
                        <a:effectLst/>
                      </a:endParaRPr>
                    </a:p>
                    <a:p>
                      <a:pPr>
                        <a:lnSpc>
                          <a:spcPct val="115000"/>
                        </a:lnSpc>
                        <a:spcAft>
                          <a:spcPts val="0"/>
                        </a:spcAft>
                      </a:pPr>
                      <a:r>
                        <a:rPr lang="es-ES" sz="1200">
                          <a:effectLst/>
                        </a:rPr>
                        <a:t>    evaluación.</a:t>
                      </a:r>
                      <a:endParaRPr lang="es-MX" sz="1200">
                        <a:effectLst/>
                      </a:endParaRPr>
                    </a:p>
                    <a:p>
                      <a:pPr>
                        <a:lnSpc>
                          <a:spcPct val="115000"/>
                        </a:lnSpc>
                        <a:spcAft>
                          <a:spcPts val="0"/>
                        </a:spcAft>
                      </a:pPr>
                      <a:r>
                        <a:rPr lang="es-ES" sz="1200">
                          <a:effectLst/>
                        </a:rPr>
                        <a:t> </a:t>
                      </a:r>
                      <a:endParaRPr lang="es-MX" sz="1200">
                        <a:effectLst/>
                      </a:endParaRPr>
                    </a:p>
                    <a:p>
                      <a:pPr>
                        <a:lnSpc>
                          <a:spcPct val="115000"/>
                        </a:lnSpc>
                        <a:spcAft>
                          <a:spcPts val="0"/>
                        </a:spcAft>
                      </a:pPr>
                      <a:r>
                        <a:rPr lang="es-ES" sz="1200">
                          <a:effectLst/>
                        </a:rPr>
                        <a:t> </a:t>
                      </a:r>
                      <a:endParaRPr lang="es-MX" sz="1200">
                        <a:effectLst/>
                      </a:endParaRPr>
                    </a:p>
                    <a:p>
                      <a:pPr>
                        <a:lnSpc>
                          <a:spcPct val="115000"/>
                        </a:lnSpc>
                        <a:spcAft>
                          <a:spcPts val="0"/>
                        </a:spcAft>
                      </a:pPr>
                      <a:r>
                        <a:rPr lang="es-ES" sz="1200">
                          <a:effectLst/>
                        </a:rPr>
                        <a:t> </a:t>
                      </a:r>
                      <a:endParaRPr lang="es-MX" sz="12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Rúbrica de bitácora</a:t>
                      </a:r>
                      <a:endParaRPr lang="es-MX" sz="12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200" dirty="0">
                          <a:effectLst/>
                        </a:rPr>
                        <a:t> </a:t>
                      </a:r>
                      <a:endParaRPr lang="es-MX" sz="1200" dirty="0">
                        <a:solidFill>
                          <a:srgbClr val="000000"/>
                        </a:solidFill>
                        <a:effectLst/>
                        <a:latin typeface="Arial"/>
                        <a:ea typeface="Arial"/>
                      </a:endParaRPr>
                    </a:p>
                  </a:txBody>
                  <a:tcPr marL="60026" marR="60026" marT="60026" marB="60026"/>
                </a:tc>
              </a:tr>
            </a:tbl>
          </a:graphicData>
        </a:graphic>
      </p:graphicFrame>
      <p:sp>
        <p:nvSpPr>
          <p:cNvPr id="4" name="3 Marcador de número de diapositiva"/>
          <p:cNvSpPr>
            <a:spLocks noGrp="1"/>
          </p:cNvSpPr>
          <p:nvPr>
            <p:ph type="sldNum" sz="quarter" idx="12"/>
          </p:nvPr>
        </p:nvSpPr>
        <p:spPr/>
        <p:txBody>
          <a:bodyPr/>
          <a:lstStyle/>
          <a:p>
            <a:fld id="{132FADFE-3B8F-471C-ABF0-DBC7717ECBBC}" type="slidenum">
              <a:rPr lang="es-ES" smtClean="0"/>
              <a:t>35</a:t>
            </a:fld>
            <a:endParaRPr lang="es-ES"/>
          </a:p>
        </p:txBody>
      </p:sp>
    </p:spTree>
    <p:extLst>
      <p:ext uri="{BB962C8B-B14F-4D97-AF65-F5344CB8AC3E}">
        <p14:creationId xmlns:p14="http://schemas.microsoft.com/office/powerpoint/2010/main" val="3942894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16632"/>
            <a:ext cx="6984776" cy="720080"/>
          </a:xfrm>
        </p:spPr>
        <p:txBody>
          <a:bodyPr>
            <a:normAutofit fontScale="90000"/>
          </a:bodyPr>
          <a:lstStyle/>
          <a:p>
            <a:r>
              <a:rPr lang="es-MX" sz="2000" dirty="0" smtClean="0"/>
              <a:t/>
            </a:r>
            <a:br>
              <a:rPr lang="es-MX" sz="2000" dirty="0" smtClean="0"/>
            </a:br>
            <a:r>
              <a:rPr lang="es-ES" sz="2000" b="1" dirty="0"/>
              <a:t>V. Esquema del proceso de construcción del proyecto por </a:t>
            </a:r>
            <a:r>
              <a:rPr lang="es-ES" sz="2000" b="1" dirty="0" smtClean="0"/>
              <a:t>disciplinas.</a:t>
            </a:r>
            <a:r>
              <a:rPr lang="es-MX" sz="2400" dirty="0"/>
              <a:t/>
            </a:r>
            <a:br>
              <a:rPr lang="es-MX" sz="2400" dirty="0"/>
            </a:br>
            <a:endParaRPr lang="es-MX" sz="28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36</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546588792"/>
              </p:ext>
            </p:extLst>
          </p:nvPr>
        </p:nvGraphicFramePr>
        <p:xfrm>
          <a:off x="323528" y="692696"/>
          <a:ext cx="8712969" cy="6047056"/>
        </p:xfrm>
        <a:graphic>
          <a:graphicData uri="http://schemas.openxmlformats.org/drawingml/2006/table">
            <a:tbl>
              <a:tblPr>
                <a:tableStyleId>{5C22544A-7EE6-4342-B048-85BDC9FD1C3A}</a:tableStyleId>
              </a:tblPr>
              <a:tblGrid>
                <a:gridCol w="2791706"/>
                <a:gridCol w="1742536"/>
                <a:gridCol w="1696920"/>
                <a:gridCol w="2481807"/>
              </a:tblGrid>
              <a:tr h="240540">
                <a:tc>
                  <a:txBody>
                    <a:bodyPr/>
                    <a:lstStyle/>
                    <a:p>
                      <a:pPr>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38586" marR="38586" marT="38586" marB="38586"/>
                </a:tc>
                <a:tc>
                  <a:txBody>
                    <a:bodyPr/>
                    <a:lstStyle/>
                    <a:p>
                      <a:pPr algn="ctr">
                        <a:lnSpc>
                          <a:spcPct val="115000"/>
                        </a:lnSpc>
                        <a:spcAft>
                          <a:spcPts val="0"/>
                        </a:spcAft>
                      </a:pPr>
                      <a:r>
                        <a:rPr lang="es-ES" sz="1000" dirty="0">
                          <a:effectLst/>
                        </a:rPr>
                        <a:t>Disciplina 1.</a:t>
                      </a:r>
                      <a:endParaRPr lang="es-MX" sz="1000" dirty="0">
                        <a:solidFill>
                          <a:srgbClr val="000000"/>
                        </a:solidFill>
                        <a:effectLst/>
                        <a:latin typeface="Arial"/>
                        <a:ea typeface="Arial"/>
                      </a:endParaRPr>
                    </a:p>
                  </a:txBody>
                  <a:tcPr marL="38586" marR="38586" marT="38586" marB="38586"/>
                </a:tc>
                <a:tc>
                  <a:txBody>
                    <a:bodyPr/>
                    <a:lstStyle/>
                    <a:p>
                      <a:pPr algn="ctr">
                        <a:lnSpc>
                          <a:spcPct val="115000"/>
                        </a:lnSpc>
                        <a:spcAft>
                          <a:spcPts val="0"/>
                        </a:spcAft>
                      </a:pPr>
                      <a:r>
                        <a:rPr lang="es-ES" sz="1000">
                          <a:effectLst/>
                        </a:rPr>
                        <a:t>Disciplina 2.</a:t>
                      </a:r>
                      <a:endParaRPr lang="es-MX" sz="1000">
                        <a:solidFill>
                          <a:srgbClr val="000000"/>
                        </a:solidFill>
                        <a:effectLst/>
                        <a:latin typeface="Arial"/>
                        <a:ea typeface="Arial"/>
                      </a:endParaRPr>
                    </a:p>
                  </a:txBody>
                  <a:tcPr marL="38586" marR="38586" marT="38586" marB="38586"/>
                </a:tc>
                <a:tc>
                  <a:txBody>
                    <a:bodyPr/>
                    <a:lstStyle/>
                    <a:p>
                      <a:pPr algn="ctr">
                        <a:lnSpc>
                          <a:spcPct val="115000"/>
                        </a:lnSpc>
                        <a:spcAft>
                          <a:spcPts val="0"/>
                        </a:spcAft>
                      </a:pPr>
                      <a:r>
                        <a:rPr lang="es-ES" sz="1000">
                          <a:effectLst/>
                        </a:rPr>
                        <a:t>Disciplina 3.</a:t>
                      </a:r>
                      <a:endParaRPr lang="es-MX" sz="1000">
                        <a:solidFill>
                          <a:srgbClr val="000000"/>
                        </a:solidFill>
                        <a:effectLst/>
                        <a:latin typeface="Arial"/>
                        <a:ea typeface="Arial"/>
                      </a:endParaRPr>
                    </a:p>
                  </a:txBody>
                  <a:tcPr marL="38586" marR="38586" marT="38586" marB="38586"/>
                </a:tc>
              </a:tr>
              <a:tr h="1576569">
                <a:tc>
                  <a:txBody>
                    <a:bodyPr/>
                    <a:lstStyle/>
                    <a:p>
                      <a:pPr marL="275590" indent="-180340">
                        <a:lnSpc>
                          <a:spcPct val="115000"/>
                        </a:lnSpc>
                        <a:spcAft>
                          <a:spcPts val="0"/>
                        </a:spcAft>
                      </a:pPr>
                      <a:r>
                        <a:rPr lang="es-ES" sz="1000" dirty="0">
                          <a:effectLst/>
                        </a:rPr>
                        <a:t>1.  Preguntar y cuestionar.</a:t>
                      </a:r>
                      <a:endParaRPr lang="es-MX" sz="1000" dirty="0">
                        <a:effectLst/>
                      </a:endParaRPr>
                    </a:p>
                    <a:p>
                      <a:pPr marL="275590" indent="-180340">
                        <a:lnSpc>
                          <a:spcPct val="115000"/>
                        </a:lnSpc>
                        <a:spcAft>
                          <a:spcPts val="0"/>
                        </a:spcAft>
                      </a:pPr>
                      <a:r>
                        <a:rPr lang="es-ES" sz="1000" dirty="0">
                          <a:effectLst/>
                        </a:rPr>
                        <a:t>     Preguntas para dirigir  la Investigación Interdisciplinaria.</a:t>
                      </a:r>
                      <a:endParaRPr lang="es-MX" sz="1000" dirty="0">
                        <a:solidFill>
                          <a:srgbClr val="000000"/>
                        </a:solidFill>
                        <a:effectLst/>
                        <a:latin typeface="Arial"/>
                        <a:ea typeface="Arial"/>
                      </a:endParaRPr>
                    </a:p>
                  </a:txBody>
                  <a:tcPr marL="38586" marR="38586" marT="38586" marB="38586"/>
                </a:tc>
                <a:tc gridSpan="3">
                  <a:txBody>
                    <a:bodyPr/>
                    <a:lstStyle/>
                    <a:p>
                      <a:pPr marL="342900" lvl="0" indent="-342900">
                        <a:lnSpc>
                          <a:spcPct val="115000"/>
                        </a:lnSpc>
                        <a:spcAft>
                          <a:spcPts val="0"/>
                        </a:spcAft>
                        <a:buFont typeface="Wingdings"/>
                        <a:buChar char=""/>
                      </a:pPr>
                      <a:r>
                        <a:rPr lang="es-ES" sz="1000" dirty="0">
                          <a:effectLst/>
                        </a:rPr>
                        <a:t>¿Cuáles son los elementos químicos de los opiáceos?</a:t>
                      </a:r>
                      <a:endParaRPr lang="es-MX" sz="1000" dirty="0">
                        <a:effectLst/>
                      </a:endParaRPr>
                    </a:p>
                    <a:p>
                      <a:pPr marL="342900" lvl="0" indent="-342900">
                        <a:lnSpc>
                          <a:spcPct val="115000"/>
                        </a:lnSpc>
                        <a:spcAft>
                          <a:spcPts val="0"/>
                        </a:spcAft>
                        <a:buFont typeface="Wingdings"/>
                        <a:buChar char=""/>
                      </a:pPr>
                      <a:r>
                        <a:rPr lang="es-ES" sz="1000" dirty="0">
                          <a:effectLst/>
                        </a:rPr>
                        <a:t>¿Qué ocurre en el cuerpo cuando inicia la dependencia de alguna sustancia adictiva?</a:t>
                      </a:r>
                      <a:endParaRPr lang="es-MX" sz="1000" dirty="0">
                        <a:effectLst/>
                      </a:endParaRPr>
                    </a:p>
                    <a:p>
                      <a:pPr marL="342900" lvl="0" indent="-342900">
                        <a:lnSpc>
                          <a:spcPct val="115000"/>
                        </a:lnSpc>
                        <a:spcAft>
                          <a:spcPts val="0"/>
                        </a:spcAft>
                        <a:buFont typeface="Wingdings"/>
                        <a:buChar char=""/>
                      </a:pPr>
                      <a:r>
                        <a:rPr lang="es-ES" sz="1000" dirty="0">
                          <a:effectLst/>
                        </a:rPr>
                        <a:t>¿Cómo inicia los cambios de conducta de los adolescentes al iniciar esta etapa de consumo?</a:t>
                      </a:r>
                      <a:endParaRPr lang="es-MX" sz="1000" dirty="0">
                        <a:effectLst/>
                      </a:endParaRPr>
                    </a:p>
                    <a:p>
                      <a:pPr marL="342900" lvl="0" indent="-342900">
                        <a:lnSpc>
                          <a:spcPct val="115000"/>
                        </a:lnSpc>
                        <a:spcAft>
                          <a:spcPts val="0"/>
                        </a:spcAft>
                        <a:buFont typeface="Wingdings"/>
                        <a:buChar char=""/>
                      </a:pPr>
                      <a:r>
                        <a:rPr lang="es-ES" sz="1000" dirty="0">
                          <a:effectLst/>
                        </a:rPr>
                        <a:t>¿Cuál es el motivo o situación familiar, más frecuente para que el adolescente tome la decisión para comenzar una etapa de consumo?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38586" marR="38586" marT="38586" marB="38586"/>
                </a:tc>
                <a:tc hMerge="1">
                  <a:txBody>
                    <a:bodyPr/>
                    <a:lstStyle/>
                    <a:p>
                      <a:endParaRPr lang="es-MX"/>
                    </a:p>
                  </a:txBody>
                  <a:tcPr/>
                </a:tc>
                <a:tc hMerge="1">
                  <a:txBody>
                    <a:bodyPr/>
                    <a:lstStyle/>
                    <a:p>
                      <a:endParaRPr lang="es-MX"/>
                    </a:p>
                  </a:txBody>
                  <a:tcPr/>
                </a:tc>
              </a:tr>
              <a:tr h="1743572">
                <a:tc>
                  <a:txBody>
                    <a:bodyPr/>
                    <a:lstStyle/>
                    <a:p>
                      <a:pPr marL="275590" indent="-180340">
                        <a:lnSpc>
                          <a:spcPct val="115000"/>
                        </a:lnSpc>
                        <a:spcAft>
                          <a:spcPts val="0"/>
                        </a:spcAft>
                      </a:pPr>
                      <a:r>
                        <a:rPr lang="es-ES" sz="1000">
                          <a:effectLst/>
                        </a:rPr>
                        <a:t>2. Despertar el interés (detonar).</a:t>
                      </a:r>
                      <a:endParaRPr lang="es-MX" sz="1000">
                        <a:effectLst/>
                      </a:endParaRPr>
                    </a:p>
                    <a:p>
                      <a:pPr marL="270510" indent="-180340">
                        <a:lnSpc>
                          <a:spcPct val="115000"/>
                        </a:lnSpc>
                        <a:spcAft>
                          <a:spcPts val="0"/>
                        </a:spcAft>
                      </a:pPr>
                      <a:r>
                        <a:rPr lang="es-ES" sz="1000">
                          <a:effectLst/>
                        </a:rPr>
                        <a:t>    Estrategias para involucrar a los estudiantes con la problemática planteada, en el salón de clase</a:t>
                      </a:r>
                      <a:endParaRPr lang="es-MX" sz="1000">
                        <a:effectLst/>
                      </a:endParaRPr>
                    </a:p>
                    <a:p>
                      <a:pPr marL="275590" indent="-180340">
                        <a:lnSpc>
                          <a:spcPct val="115000"/>
                        </a:lnSpc>
                        <a:spcAft>
                          <a:spcPts val="0"/>
                        </a:spcAft>
                      </a:pPr>
                      <a:r>
                        <a:rPr lang="es-ES" sz="1000">
                          <a:effectLst/>
                        </a:rPr>
                        <a:t>    </a:t>
                      </a:r>
                      <a:endParaRPr lang="es-MX" sz="1000">
                        <a:effectLst/>
                      </a:endParaRPr>
                    </a:p>
                    <a:p>
                      <a:pPr marL="275590" indent="-180340">
                        <a:lnSpc>
                          <a:spcPct val="115000"/>
                        </a:lnSpc>
                        <a:spcAft>
                          <a:spcPts val="0"/>
                        </a:spcAft>
                      </a:pPr>
                      <a:r>
                        <a:rPr lang="es-ES" sz="1000">
                          <a:effectLst/>
                        </a:rPr>
                        <a:t> </a:t>
                      </a:r>
                      <a:endParaRPr lang="es-MX" sz="1000">
                        <a:solidFill>
                          <a:srgbClr val="000000"/>
                        </a:solidFill>
                        <a:effectLst/>
                        <a:latin typeface="Arial"/>
                        <a:ea typeface="Arial"/>
                      </a:endParaRPr>
                    </a:p>
                  </a:txBody>
                  <a:tcPr marL="38586" marR="38586" marT="38586" marB="38586"/>
                </a:tc>
                <a:tc gridSpan="3">
                  <a:txBody>
                    <a:bodyPr/>
                    <a:lstStyle/>
                    <a:p>
                      <a:pPr marL="342900" lvl="0" indent="-342900">
                        <a:lnSpc>
                          <a:spcPct val="115000"/>
                        </a:lnSpc>
                        <a:spcAft>
                          <a:spcPts val="0"/>
                        </a:spcAft>
                        <a:buFont typeface="Wingdings"/>
                        <a:buChar char=""/>
                      </a:pPr>
                      <a:r>
                        <a:rPr lang="es-ES" sz="1000" dirty="0">
                          <a:effectLst/>
                        </a:rPr>
                        <a:t>¿Por qué el adolescente toma la decisión de consumir, sabiendo las consecuencias, biológicas, químicas y psicológicas?</a:t>
                      </a:r>
                      <a:endParaRPr lang="es-MX" sz="1000" dirty="0">
                        <a:effectLst/>
                      </a:endParaRPr>
                    </a:p>
                    <a:p>
                      <a:pPr marL="342900" lvl="0" indent="-342900">
                        <a:lnSpc>
                          <a:spcPct val="115000"/>
                        </a:lnSpc>
                        <a:spcAft>
                          <a:spcPts val="0"/>
                        </a:spcAft>
                        <a:buFont typeface="Wingdings"/>
                        <a:buChar char=""/>
                      </a:pPr>
                      <a:r>
                        <a:rPr lang="es-ES" sz="1000" dirty="0">
                          <a:effectLst/>
                        </a:rPr>
                        <a:t>¿Realmente el adolescente encuentra una solución de la situación que se encuentre viviendo dentro del consumo?</a:t>
                      </a:r>
                      <a:endParaRPr lang="es-MX" sz="1000" dirty="0">
                        <a:effectLst/>
                      </a:endParaRPr>
                    </a:p>
                    <a:p>
                      <a:pPr marL="342900" lvl="0" indent="-342900">
                        <a:lnSpc>
                          <a:spcPct val="115000"/>
                        </a:lnSpc>
                        <a:spcAft>
                          <a:spcPts val="0"/>
                        </a:spcAft>
                        <a:buFont typeface="Wingdings"/>
                        <a:buChar char=""/>
                      </a:pPr>
                      <a:r>
                        <a:rPr lang="es-ES" sz="1000" dirty="0">
                          <a:effectLst/>
                        </a:rPr>
                        <a:t>¿Los medios de comunicación son incitadores para el consumo?</a:t>
                      </a:r>
                      <a:endParaRPr lang="es-MX" sz="1000" dirty="0">
                        <a:effectLst/>
                      </a:endParaRPr>
                    </a:p>
                    <a:p>
                      <a:pPr marL="228600">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effectLst/>
                      </a:endParaRPr>
                    </a:p>
                    <a:p>
                      <a:pPr>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38586" marR="38586" marT="38586" marB="38586"/>
                </a:tc>
                <a:tc hMerge="1">
                  <a:txBody>
                    <a:bodyPr/>
                    <a:lstStyle/>
                    <a:p>
                      <a:endParaRPr lang="es-MX"/>
                    </a:p>
                  </a:txBody>
                  <a:tcPr/>
                </a:tc>
                <a:tc hMerge="1">
                  <a:txBody>
                    <a:bodyPr/>
                    <a:lstStyle/>
                    <a:p>
                      <a:endParaRPr lang="es-MX"/>
                    </a:p>
                  </a:txBody>
                  <a:tcPr/>
                </a:tc>
              </a:tr>
              <a:tr h="2244583">
                <a:tc>
                  <a:txBody>
                    <a:bodyPr/>
                    <a:lstStyle/>
                    <a:p>
                      <a:pPr marL="275590" indent="-180340">
                        <a:lnSpc>
                          <a:spcPct val="115000"/>
                        </a:lnSpc>
                        <a:spcAft>
                          <a:spcPts val="0"/>
                        </a:spcAft>
                      </a:pPr>
                      <a:r>
                        <a:rPr lang="es-ES" sz="1000" dirty="0">
                          <a:effectLst/>
                        </a:rPr>
                        <a:t>3. Recopilar información a través de la investigación.</a:t>
                      </a:r>
                      <a:endParaRPr lang="es-MX" sz="1000" dirty="0">
                        <a:effectLst/>
                      </a:endParaRPr>
                    </a:p>
                    <a:p>
                      <a:pPr marL="270510" indent="-175260">
                        <a:lnSpc>
                          <a:spcPct val="115000"/>
                        </a:lnSpc>
                        <a:spcAft>
                          <a:spcPts val="0"/>
                        </a:spcAft>
                      </a:pPr>
                      <a:r>
                        <a:rPr lang="es-ES" sz="1000" dirty="0">
                          <a:effectLst/>
                        </a:rPr>
                        <a:t>    Propuestas a investigar y sus fuentes. </a:t>
                      </a:r>
                      <a:endParaRPr lang="es-MX" sz="1000" dirty="0">
                        <a:solidFill>
                          <a:srgbClr val="000000"/>
                        </a:solidFill>
                        <a:effectLst/>
                        <a:latin typeface="Arial"/>
                        <a:ea typeface="Arial"/>
                      </a:endParaRPr>
                    </a:p>
                  </a:txBody>
                  <a:tcPr marL="38586" marR="38586" marT="38586" marB="38586"/>
                </a:tc>
                <a:tc>
                  <a:txBody>
                    <a:bodyPr/>
                    <a:lstStyle/>
                    <a:p>
                      <a:pPr>
                        <a:lnSpc>
                          <a:spcPct val="115000"/>
                        </a:lnSpc>
                      </a:pPr>
                      <a:r>
                        <a:rPr lang="es-MX" sz="1000" dirty="0">
                          <a:effectLst/>
                        </a:rPr>
                        <a:t>Implicación de los valores éticos y morales en el enfrentamiento de las adicciones en jóvenes, revista cubana, Daniel </a:t>
                      </a:r>
                      <a:r>
                        <a:rPr lang="es-MX" sz="1000" dirty="0" err="1">
                          <a:effectLst/>
                        </a:rPr>
                        <a:t>Gutierrez</a:t>
                      </a:r>
                      <a:r>
                        <a:rPr lang="es-MX" sz="1000" dirty="0">
                          <a:effectLst/>
                        </a:rPr>
                        <a:t> </a:t>
                      </a:r>
                      <a:r>
                        <a:rPr lang="es-MX" sz="1000" dirty="0" err="1">
                          <a:effectLst/>
                        </a:rPr>
                        <a:t>Raina</a:t>
                      </a:r>
                      <a:r>
                        <a:rPr lang="es-MX" sz="1000" baseline="30000" dirty="0" err="1">
                          <a:effectLst/>
                        </a:rPr>
                        <a:t>I</a:t>
                      </a:r>
                      <a:r>
                        <a:rPr lang="es-MX" sz="1000" dirty="0">
                          <a:effectLst/>
                        </a:rPr>
                        <a:t>; </a:t>
                      </a:r>
                      <a:r>
                        <a:rPr lang="es-MX" sz="1000" dirty="0" err="1">
                          <a:effectLst/>
                        </a:rPr>
                        <a:t>Edelsys</a:t>
                      </a:r>
                      <a:r>
                        <a:rPr lang="es-MX" sz="1000" dirty="0">
                          <a:effectLst/>
                        </a:rPr>
                        <a:t> Hernández </a:t>
                      </a:r>
                      <a:r>
                        <a:rPr lang="es-MX" sz="1000" dirty="0" err="1">
                          <a:effectLst/>
                        </a:rPr>
                        <a:t>Meléndez</a:t>
                      </a:r>
                      <a:r>
                        <a:rPr lang="es-MX" sz="1000" baseline="30000" dirty="0" err="1">
                          <a:effectLst/>
                        </a:rPr>
                        <a:t>II</a:t>
                      </a:r>
                      <a:endParaRPr lang="es-MX" sz="1000" dirty="0">
                        <a:effectLst/>
                      </a:endParaRPr>
                    </a:p>
                    <a:p>
                      <a:pPr>
                        <a:lnSpc>
                          <a:spcPct val="115000"/>
                        </a:lnSpc>
                        <a:spcAft>
                          <a:spcPts val="0"/>
                        </a:spcAft>
                      </a:pPr>
                      <a:r>
                        <a:rPr lang="es-MX" sz="1000" baseline="30000" dirty="0" err="1">
                          <a:effectLst/>
                        </a:rPr>
                        <a:t>I</a:t>
                      </a:r>
                      <a:r>
                        <a:rPr lang="es-MX" sz="1000" dirty="0" err="1">
                          <a:effectLst/>
                        </a:rPr>
                        <a:t>Máster</a:t>
                      </a:r>
                      <a:r>
                        <a:rPr lang="es-MX" sz="1000" dirty="0">
                          <a:effectLst/>
                        </a:rPr>
                        <a:t> en Estupefacientes. Escuela Nacional de Salud Pública. La Habana, Cuba. </a:t>
                      </a:r>
                      <a:br>
                        <a:rPr lang="es-MX" sz="1000" dirty="0">
                          <a:effectLst/>
                        </a:rPr>
                      </a:br>
                      <a:r>
                        <a:rPr lang="es-MX" sz="1000" baseline="30000" dirty="0" err="1">
                          <a:effectLst/>
                        </a:rPr>
                        <a:t>II</a:t>
                      </a:r>
                      <a:r>
                        <a:rPr lang="es-MX" sz="1000" dirty="0" err="1">
                          <a:effectLst/>
                        </a:rPr>
                        <a:t>Doctora</a:t>
                      </a:r>
                      <a:r>
                        <a:rPr lang="es-MX" sz="1000" dirty="0">
                          <a:effectLst/>
                        </a:rPr>
                        <a:t> en Ciencias Psicológicas. Escuela Nacional de Salud Pública. La Habana, Cuba.</a:t>
                      </a:r>
                      <a:endParaRPr lang="es-MX" sz="1000" dirty="0">
                        <a:solidFill>
                          <a:srgbClr val="000000"/>
                        </a:solidFill>
                        <a:effectLst/>
                        <a:latin typeface="Arial"/>
                        <a:ea typeface="Arial"/>
                      </a:endParaRPr>
                    </a:p>
                  </a:txBody>
                  <a:tcPr marL="38586" marR="38586" marT="38586" marB="38586"/>
                </a:tc>
                <a:tc>
                  <a:txBody>
                    <a:bodyPr/>
                    <a:lstStyle/>
                    <a:p>
                      <a:pPr>
                        <a:lnSpc>
                          <a:spcPct val="115000"/>
                        </a:lnSpc>
                        <a:spcAft>
                          <a:spcPts val="0"/>
                        </a:spcAft>
                      </a:pPr>
                      <a:r>
                        <a:rPr lang="es-ES" sz="1000" u="sng">
                          <a:effectLst/>
                          <a:hlinkClick r:id="rId2"/>
                        </a:rPr>
                        <a:t>http://adicciones.es/index.php/adicciones/article/view/635</a:t>
                      </a:r>
                      <a:endParaRPr lang="es-MX" sz="1000">
                        <a:effectLst/>
                      </a:endParaRPr>
                    </a:p>
                    <a:p>
                      <a:pPr>
                        <a:lnSpc>
                          <a:spcPct val="115000"/>
                        </a:lnSpc>
                        <a:spcAft>
                          <a:spcPts val="0"/>
                        </a:spcAft>
                      </a:pPr>
                      <a:r>
                        <a:rPr lang="es-ES" sz="1000">
                          <a:effectLst/>
                        </a:rPr>
                        <a:t> </a:t>
                      </a:r>
                      <a:endParaRPr lang="es-MX" sz="1000">
                        <a:solidFill>
                          <a:srgbClr val="000000"/>
                        </a:solidFill>
                        <a:effectLst/>
                        <a:latin typeface="Arial"/>
                        <a:ea typeface="Arial"/>
                      </a:endParaRPr>
                    </a:p>
                  </a:txBody>
                  <a:tcPr marL="38586" marR="38586" marT="38586" marB="38586"/>
                </a:tc>
                <a:tc>
                  <a:txBody>
                    <a:bodyPr/>
                    <a:lstStyle/>
                    <a:p>
                      <a:pPr marR="276225" algn="just">
                        <a:lnSpc>
                          <a:spcPts val="1425"/>
                        </a:lnSpc>
                        <a:spcBef>
                          <a:spcPts val="1600"/>
                        </a:spcBef>
                        <a:spcAft>
                          <a:spcPts val="150"/>
                        </a:spcAft>
                      </a:pPr>
                      <a:r>
                        <a:rPr lang="es-ES" sz="1000" dirty="0">
                          <a:effectLst/>
                        </a:rPr>
                        <a:t>ADICCIONES DEL SIGLO XXI, UNA PERSPECTIVA DESDE EL PSICOANÁLISIS LACANIANO</a:t>
                      </a:r>
                      <a:endParaRPr lang="es-MX" sz="1000" dirty="0">
                        <a:effectLst/>
                      </a:endParaRPr>
                    </a:p>
                    <a:p>
                      <a:pPr algn="just">
                        <a:lnSpc>
                          <a:spcPct val="115000"/>
                        </a:lnSpc>
                        <a:spcAft>
                          <a:spcPts val="0"/>
                        </a:spcAft>
                      </a:pPr>
                      <a:r>
                        <a:rPr lang="es-ES" sz="1000" dirty="0">
                          <a:effectLst/>
                        </a:rPr>
                        <a:t> </a:t>
                      </a:r>
                      <a:endParaRPr lang="es-MX" sz="1000" dirty="0">
                        <a:solidFill>
                          <a:srgbClr val="000000"/>
                        </a:solidFill>
                        <a:effectLst/>
                        <a:latin typeface="Arial"/>
                        <a:ea typeface="Arial"/>
                      </a:endParaRPr>
                    </a:p>
                  </a:txBody>
                  <a:tcPr marL="38586" marR="38586" marT="38586" marB="38586"/>
                </a:tc>
              </a:tr>
            </a:tbl>
          </a:graphicData>
        </a:graphic>
      </p:graphicFrame>
    </p:spTree>
    <p:extLst>
      <p:ext uri="{BB962C8B-B14F-4D97-AF65-F5344CB8AC3E}">
        <p14:creationId xmlns:p14="http://schemas.microsoft.com/office/powerpoint/2010/main" val="3797449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859216" cy="634082"/>
          </a:xfrm>
        </p:spPr>
        <p:txBody>
          <a:bodyPr>
            <a:normAutofit/>
          </a:bodyPr>
          <a:lstStyle/>
          <a:p>
            <a:r>
              <a:rPr lang="es-ES" sz="1800" b="1" dirty="0"/>
              <a:t>V. Esquema del proceso de construcción del proyecto por disciplinas.</a:t>
            </a:r>
            <a:endParaRPr lang="es-MX" sz="18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37</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3941863992"/>
              </p:ext>
            </p:extLst>
          </p:nvPr>
        </p:nvGraphicFramePr>
        <p:xfrm>
          <a:off x="467544" y="836712"/>
          <a:ext cx="8136904" cy="5877271"/>
        </p:xfrm>
        <a:graphic>
          <a:graphicData uri="http://schemas.openxmlformats.org/drawingml/2006/table">
            <a:tbl>
              <a:tblPr>
                <a:tableStyleId>{5C22544A-7EE6-4342-B048-85BDC9FD1C3A}</a:tableStyleId>
              </a:tblPr>
              <a:tblGrid>
                <a:gridCol w="2724569"/>
                <a:gridCol w="1700630"/>
                <a:gridCol w="1656110"/>
                <a:gridCol w="2055595"/>
              </a:tblGrid>
              <a:tr h="1426523">
                <a:tc>
                  <a:txBody>
                    <a:bodyPr/>
                    <a:lstStyle/>
                    <a:p>
                      <a:pPr marL="275590" indent="-180340">
                        <a:lnSpc>
                          <a:spcPct val="115000"/>
                        </a:lnSpc>
                        <a:spcAft>
                          <a:spcPts val="0"/>
                        </a:spcAft>
                      </a:pPr>
                      <a:r>
                        <a:rPr lang="es-ES" sz="900" dirty="0">
                          <a:effectLst/>
                        </a:rPr>
                        <a:t>4. Organizar la información.</a:t>
                      </a:r>
                      <a:endParaRPr lang="es-MX" sz="900" dirty="0">
                        <a:effectLst/>
                      </a:endParaRPr>
                    </a:p>
                    <a:p>
                      <a:pPr marL="275590" indent="-180340">
                        <a:lnSpc>
                          <a:spcPct val="115000"/>
                        </a:lnSpc>
                        <a:spcAft>
                          <a:spcPts val="0"/>
                        </a:spcAft>
                      </a:pPr>
                      <a:r>
                        <a:rPr lang="es-ES" sz="900" dirty="0">
                          <a:effectLst/>
                        </a:rPr>
                        <a:t>    Implica:</a:t>
                      </a:r>
                      <a:endParaRPr lang="es-MX" sz="900" dirty="0">
                        <a:effectLst/>
                      </a:endParaRPr>
                    </a:p>
                    <a:p>
                      <a:pPr marL="275590" indent="-180340">
                        <a:lnSpc>
                          <a:spcPct val="115000"/>
                        </a:lnSpc>
                        <a:spcAft>
                          <a:spcPts val="0"/>
                        </a:spcAft>
                      </a:pPr>
                      <a:r>
                        <a:rPr lang="es-ES" sz="900" dirty="0">
                          <a:effectLst/>
                        </a:rPr>
                        <a:t>    clasificación de datos obtenidos,</a:t>
                      </a:r>
                      <a:endParaRPr lang="es-MX" sz="900" dirty="0">
                        <a:effectLst/>
                      </a:endParaRPr>
                    </a:p>
                    <a:p>
                      <a:pPr marL="275590" indent="-180340">
                        <a:lnSpc>
                          <a:spcPct val="115000"/>
                        </a:lnSpc>
                        <a:spcAft>
                          <a:spcPts val="0"/>
                        </a:spcAft>
                      </a:pPr>
                      <a:r>
                        <a:rPr lang="es-ES" sz="900" dirty="0">
                          <a:effectLst/>
                        </a:rPr>
                        <a:t>    análisis de los datos obtenidos,            registro de la información.</a:t>
                      </a:r>
                      <a:endParaRPr lang="es-MX" sz="900" dirty="0">
                        <a:effectLst/>
                      </a:endParaRPr>
                    </a:p>
                    <a:p>
                      <a:pPr marL="275590" indent="-180340">
                        <a:lnSpc>
                          <a:spcPct val="115000"/>
                        </a:lnSpc>
                        <a:spcAft>
                          <a:spcPts val="0"/>
                        </a:spcAft>
                      </a:pPr>
                      <a:r>
                        <a:rPr lang="es-ES" sz="900" dirty="0">
                          <a:effectLst/>
                        </a:rPr>
                        <a:t>    conclusiones por disciplina,</a:t>
                      </a:r>
                      <a:endParaRPr lang="es-MX" sz="900" dirty="0">
                        <a:effectLst/>
                      </a:endParaRPr>
                    </a:p>
                    <a:p>
                      <a:pPr marL="275590" indent="-180340">
                        <a:lnSpc>
                          <a:spcPct val="115000"/>
                        </a:lnSpc>
                        <a:spcAft>
                          <a:spcPts val="0"/>
                        </a:spcAft>
                      </a:pPr>
                      <a:r>
                        <a:rPr lang="es-ES" sz="900" dirty="0">
                          <a:effectLst/>
                        </a:rPr>
                        <a:t>    conclusiones conjuntas.</a:t>
                      </a:r>
                      <a:endParaRPr lang="es-MX" sz="900" dirty="0">
                        <a:effectLst/>
                      </a:endParaRPr>
                    </a:p>
                    <a:p>
                      <a:pPr marL="275590" indent="-180340">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700">
                          <a:effectLst/>
                        </a:rPr>
                        <a:t> </a:t>
                      </a:r>
                      <a:endParaRPr lang="es-MX" sz="70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700">
                          <a:effectLst/>
                        </a:rPr>
                        <a:t> </a:t>
                      </a:r>
                      <a:endParaRPr lang="es-MX" sz="700">
                        <a:solidFill>
                          <a:srgbClr val="000000"/>
                        </a:solidFill>
                        <a:effectLst/>
                        <a:latin typeface="Arial"/>
                        <a:ea typeface="Arial"/>
                      </a:endParaRPr>
                    </a:p>
                  </a:txBody>
                  <a:tcPr marL="41834" marR="41834" marT="41834" marB="41834"/>
                </a:tc>
              </a:tr>
              <a:tr h="1597702">
                <a:tc>
                  <a:txBody>
                    <a:bodyPr/>
                    <a:lstStyle/>
                    <a:p>
                      <a:pPr marL="90170">
                        <a:lnSpc>
                          <a:spcPct val="115000"/>
                        </a:lnSpc>
                        <a:spcAft>
                          <a:spcPts val="0"/>
                        </a:spcAft>
                        <a:tabLst>
                          <a:tab pos="270510" algn="l"/>
                        </a:tabLst>
                      </a:pPr>
                      <a:r>
                        <a:rPr lang="es-ES" sz="900" dirty="0">
                          <a:effectLst/>
                        </a:rPr>
                        <a:t>5.  Llegar a conclusiones parciales</a:t>
                      </a:r>
                      <a:endParaRPr lang="es-MX" sz="900" dirty="0">
                        <a:effectLst/>
                      </a:endParaRPr>
                    </a:p>
                    <a:p>
                      <a:pPr marL="90170">
                        <a:lnSpc>
                          <a:spcPct val="115000"/>
                        </a:lnSpc>
                        <a:spcAft>
                          <a:spcPts val="0"/>
                        </a:spcAft>
                      </a:pPr>
                      <a:r>
                        <a:rPr lang="es-ES" sz="900" dirty="0">
                          <a:effectLst/>
                        </a:rPr>
                        <a:t>     (por disciplina).</a:t>
                      </a:r>
                      <a:endParaRPr lang="es-MX" sz="900" dirty="0">
                        <a:effectLst/>
                      </a:endParaRPr>
                    </a:p>
                    <a:p>
                      <a:pPr marL="90170">
                        <a:lnSpc>
                          <a:spcPct val="115000"/>
                        </a:lnSpc>
                        <a:spcAft>
                          <a:spcPts val="0"/>
                        </a:spcAft>
                      </a:pPr>
                      <a:r>
                        <a:rPr lang="es-ES" sz="900" dirty="0">
                          <a:effectLst/>
                        </a:rPr>
                        <a:t>     Preguntas útiles para el </a:t>
                      </a:r>
                      <a:endParaRPr lang="es-MX" sz="900" dirty="0">
                        <a:effectLst/>
                      </a:endParaRPr>
                    </a:p>
                    <a:p>
                      <a:pPr marL="90170">
                        <a:lnSpc>
                          <a:spcPct val="115000"/>
                        </a:lnSpc>
                        <a:spcAft>
                          <a:spcPts val="0"/>
                        </a:spcAft>
                      </a:pPr>
                      <a:r>
                        <a:rPr lang="es-ES" sz="900" dirty="0">
                          <a:effectLst/>
                        </a:rPr>
                        <a:t>     proyecto, de tal forma que lo </a:t>
                      </a:r>
                      <a:endParaRPr lang="es-MX" sz="900" dirty="0">
                        <a:effectLst/>
                      </a:endParaRPr>
                    </a:p>
                    <a:p>
                      <a:pPr marL="90170">
                        <a:lnSpc>
                          <a:spcPct val="115000"/>
                        </a:lnSpc>
                        <a:spcAft>
                          <a:spcPts val="0"/>
                        </a:spcAft>
                      </a:pPr>
                      <a:r>
                        <a:rPr lang="es-ES" sz="900" dirty="0">
                          <a:effectLst/>
                        </a:rPr>
                        <a:t>     aclaren, describan o descifren  </a:t>
                      </a:r>
                      <a:endParaRPr lang="es-MX" sz="900" dirty="0">
                        <a:effectLst/>
                      </a:endParaRPr>
                    </a:p>
                    <a:p>
                      <a:pPr marL="90170">
                        <a:lnSpc>
                          <a:spcPct val="115000"/>
                        </a:lnSpc>
                        <a:spcAft>
                          <a:spcPts val="0"/>
                        </a:spcAft>
                      </a:pPr>
                      <a:r>
                        <a:rPr lang="es-ES" sz="900" dirty="0">
                          <a:effectLst/>
                        </a:rPr>
                        <a:t>    (para la  reflexión colaborativa</a:t>
                      </a:r>
                      <a:endParaRPr lang="es-MX" sz="900" dirty="0">
                        <a:effectLst/>
                      </a:endParaRPr>
                    </a:p>
                    <a:p>
                      <a:pPr marL="90170">
                        <a:lnSpc>
                          <a:spcPct val="115000"/>
                        </a:lnSpc>
                        <a:spcAft>
                          <a:spcPts val="0"/>
                        </a:spcAft>
                      </a:pPr>
                      <a:r>
                        <a:rPr lang="es-ES" sz="900" dirty="0">
                          <a:effectLst/>
                        </a:rPr>
                        <a:t>     de los estudiantes).</a:t>
                      </a:r>
                      <a:endParaRPr lang="es-MX" sz="900" dirty="0">
                        <a:effectLst/>
                      </a:endParaRPr>
                    </a:p>
                    <a:p>
                      <a:pPr marL="90170">
                        <a:lnSpc>
                          <a:spcPct val="115000"/>
                        </a:lnSpc>
                        <a:spcAft>
                          <a:spcPts val="0"/>
                        </a:spcAft>
                      </a:pPr>
                      <a:r>
                        <a:rPr lang="es-ES" sz="900" dirty="0">
                          <a:effectLst/>
                        </a:rPr>
                        <a:t>     ¿Cómo se lograrán?</a:t>
                      </a:r>
                      <a:endParaRPr lang="es-MX" sz="900" dirty="0">
                        <a:effectLst/>
                      </a:endParaRPr>
                    </a:p>
                    <a:p>
                      <a:pPr>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effectLst/>
                      </a:endParaRPr>
                    </a:p>
                    <a:p>
                      <a:pPr>
                        <a:lnSpc>
                          <a:spcPct val="115000"/>
                        </a:lnSpc>
                        <a:spcAft>
                          <a:spcPts val="0"/>
                        </a:spcAft>
                      </a:pPr>
                      <a:r>
                        <a:rPr lang="es-ES" sz="900">
                          <a:effectLst/>
                        </a:rPr>
                        <a:t> </a:t>
                      </a:r>
                      <a:endParaRPr lang="es-MX" sz="90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1834" marR="41834" marT="41834" marB="41834"/>
                </a:tc>
                <a:tc>
                  <a:txBody>
                    <a:bodyPr/>
                    <a:lstStyle/>
                    <a:p>
                      <a:pPr>
                        <a:lnSpc>
                          <a:spcPct val="115000"/>
                        </a:lnSpc>
                        <a:spcAft>
                          <a:spcPts val="0"/>
                        </a:spcAft>
                      </a:pPr>
                      <a:r>
                        <a:rPr lang="es-ES" sz="700" dirty="0">
                          <a:effectLst/>
                        </a:rPr>
                        <a:t> </a:t>
                      </a:r>
                      <a:endParaRPr lang="es-MX" sz="700" dirty="0">
                        <a:solidFill>
                          <a:srgbClr val="000000"/>
                        </a:solidFill>
                        <a:effectLst/>
                        <a:latin typeface="Arial"/>
                        <a:ea typeface="Arial"/>
                      </a:endParaRPr>
                    </a:p>
                  </a:txBody>
                  <a:tcPr marL="41834" marR="41834" marT="41834" marB="41834"/>
                </a:tc>
              </a:tr>
              <a:tr h="1940060">
                <a:tc>
                  <a:txBody>
                    <a:bodyPr/>
                    <a:lstStyle/>
                    <a:p>
                      <a:pPr indent="-269875">
                        <a:lnSpc>
                          <a:spcPct val="115000"/>
                        </a:lnSpc>
                        <a:spcAft>
                          <a:spcPts val="0"/>
                        </a:spcAft>
                      </a:pPr>
                      <a:r>
                        <a:rPr lang="es-ES" sz="900" dirty="0">
                          <a:effectLst/>
                        </a:rPr>
                        <a:t>6. Conectar.</a:t>
                      </a:r>
                      <a:endParaRPr lang="es-MX" sz="900" dirty="0">
                        <a:effectLst/>
                      </a:endParaRPr>
                    </a:p>
                    <a:p>
                      <a:pPr indent="-269875">
                        <a:lnSpc>
                          <a:spcPct val="115000"/>
                        </a:lnSpc>
                        <a:spcAft>
                          <a:spcPts val="0"/>
                        </a:spcAft>
                        <a:tabLst>
                          <a:tab pos="270510" algn="l"/>
                        </a:tabLst>
                      </a:pPr>
                      <a:r>
                        <a:rPr lang="es-ES" sz="900" dirty="0">
                          <a:effectLst/>
                        </a:rPr>
                        <a:t>    ¿De qué manera  las </a:t>
                      </a:r>
                      <a:endParaRPr lang="es-MX" sz="900" dirty="0">
                        <a:effectLst/>
                      </a:endParaRPr>
                    </a:p>
                    <a:p>
                      <a:pPr indent="-269875">
                        <a:lnSpc>
                          <a:spcPct val="115000"/>
                        </a:lnSpc>
                        <a:spcAft>
                          <a:spcPts val="0"/>
                        </a:spcAft>
                        <a:tabLst>
                          <a:tab pos="270510" algn="l"/>
                        </a:tabLst>
                      </a:pPr>
                      <a:r>
                        <a:rPr lang="es-ES" sz="900" dirty="0">
                          <a:effectLst/>
                        </a:rPr>
                        <a:t>     conclusiones de cada disciplina</a:t>
                      </a:r>
                      <a:endParaRPr lang="es-MX" sz="900" dirty="0">
                        <a:effectLst/>
                      </a:endParaRPr>
                    </a:p>
                    <a:p>
                      <a:pPr indent="-269875">
                        <a:lnSpc>
                          <a:spcPct val="115000"/>
                        </a:lnSpc>
                        <a:spcAft>
                          <a:spcPts val="0"/>
                        </a:spcAft>
                        <a:tabLst>
                          <a:tab pos="270510" algn="l"/>
                        </a:tabLst>
                      </a:pPr>
                      <a:r>
                        <a:rPr lang="es-ES" sz="900" dirty="0">
                          <a:effectLst/>
                        </a:rPr>
                        <a:t>     se vincularán, para dar respuesta</a:t>
                      </a:r>
                      <a:endParaRPr lang="es-MX" sz="900" dirty="0">
                        <a:effectLst/>
                      </a:endParaRPr>
                    </a:p>
                    <a:p>
                      <a:pPr indent="-269875">
                        <a:lnSpc>
                          <a:spcPct val="115000"/>
                        </a:lnSpc>
                        <a:spcAft>
                          <a:spcPts val="0"/>
                        </a:spcAft>
                        <a:tabLst>
                          <a:tab pos="270510" algn="l"/>
                        </a:tabLst>
                      </a:pPr>
                      <a:r>
                        <a:rPr lang="es-ES" sz="900" dirty="0">
                          <a:effectLst/>
                        </a:rPr>
                        <a:t>     a  la pregunta disparadora del</a:t>
                      </a:r>
                      <a:endParaRPr lang="es-MX" sz="900" dirty="0">
                        <a:effectLst/>
                      </a:endParaRPr>
                    </a:p>
                    <a:p>
                      <a:pPr indent="-269875">
                        <a:lnSpc>
                          <a:spcPct val="115000"/>
                        </a:lnSpc>
                        <a:spcAft>
                          <a:spcPts val="0"/>
                        </a:spcAft>
                        <a:tabLst>
                          <a:tab pos="270510" algn="l"/>
                        </a:tabLst>
                      </a:pPr>
                      <a:r>
                        <a:rPr lang="es-ES" sz="900" dirty="0">
                          <a:effectLst/>
                        </a:rPr>
                        <a:t>     proyecto? </a:t>
                      </a:r>
                      <a:endParaRPr lang="es-MX" sz="900" dirty="0">
                        <a:effectLst/>
                      </a:endParaRPr>
                    </a:p>
                    <a:p>
                      <a:pPr indent="-269875">
                        <a:lnSpc>
                          <a:spcPct val="115000"/>
                        </a:lnSpc>
                        <a:spcAft>
                          <a:spcPts val="0"/>
                        </a:spcAft>
                        <a:tabLst>
                          <a:tab pos="270510" algn="l"/>
                        </a:tabLst>
                      </a:pPr>
                      <a:r>
                        <a:rPr lang="es-ES" sz="900" dirty="0">
                          <a:effectLst/>
                        </a:rPr>
                        <a:t>     ¿Cuál será la   estrategia o</a:t>
                      </a:r>
                      <a:endParaRPr lang="es-MX" sz="900" dirty="0">
                        <a:effectLst/>
                      </a:endParaRPr>
                    </a:p>
                    <a:p>
                      <a:pPr indent="-269875">
                        <a:lnSpc>
                          <a:spcPct val="115000"/>
                        </a:lnSpc>
                        <a:spcAft>
                          <a:spcPts val="0"/>
                        </a:spcAft>
                        <a:tabLst>
                          <a:tab pos="270510" algn="l"/>
                        </a:tabLst>
                      </a:pPr>
                      <a:r>
                        <a:rPr lang="es-ES" sz="900" dirty="0">
                          <a:effectLst/>
                        </a:rPr>
                        <a:t>     actividad  que se utilizará para </a:t>
                      </a:r>
                      <a:endParaRPr lang="es-MX" sz="900" dirty="0">
                        <a:effectLst/>
                      </a:endParaRPr>
                    </a:p>
                    <a:p>
                      <a:pPr indent="-269875">
                        <a:lnSpc>
                          <a:spcPct val="115000"/>
                        </a:lnSpc>
                        <a:spcAft>
                          <a:spcPts val="0"/>
                        </a:spcAft>
                        <a:tabLst>
                          <a:tab pos="270510" algn="l"/>
                        </a:tabLst>
                      </a:pPr>
                      <a:r>
                        <a:rPr lang="es-ES" sz="900" dirty="0">
                          <a:effectLst/>
                        </a:rPr>
                        <a:t>     lograr que haya conciencia de </a:t>
                      </a:r>
                      <a:endParaRPr lang="es-MX" sz="900" dirty="0">
                        <a:effectLst/>
                      </a:endParaRPr>
                    </a:p>
                    <a:p>
                      <a:pPr marL="270510" indent="-180340">
                        <a:lnSpc>
                          <a:spcPct val="115000"/>
                        </a:lnSpc>
                        <a:spcAft>
                          <a:spcPts val="0"/>
                        </a:spcAft>
                        <a:tabLst>
                          <a:tab pos="270510" algn="l"/>
                        </a:tabLst>
                      </a:pPr>
                      <a:r>
                        <a:rPr lang="es-ES" sz="900" dirty="0">
                          <a:effectLst/>
                        </a:rPr>
                        <a:t>     ello?</a:t>
                      </a:r>
                      <a:endParaRPr lang="es-MX" sz="900" dirty="0">
                        <a:effectLst/>
                      </a:endParaRPr>
                    </a:p>
                    <a:p>
                      <a:pPr>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gridSpan="3">
                  <a:txBody>
                    <a:bodyPr/>
                    <a:lstStyle/>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effectLst/>
                      </a:endParaRPr>
                    </a:p>
                    <a:p>
                      <a:pPr>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hMerge="1">
                  <a:txBody>
                    <a:bodyPr/>
                    <a:lstStyle/>
                    <a:p>
                      <a:endParaRPr lang="es-MX"/>
                    </a:p>
                  </a:txBody>
                  <a:tcPr/>
                </a:tc>
                <a:tc hMerge="1">
                  <a:txBody>
                    <a:bodyPr/>
                    <a:lstStyle/>
                    <a:p>
                      <a:endParaRPr lang="es-MX"/>
                    </a:p>
                  </a:txBody>
                  <a:tcPr/>
                </a:tc>
              </a:tr>
              <a:tr h="912986">
                <a:tc>
                  <a:txBody>
                    <a:bodyPr/>
                    <a:lstStyle/>
                    <a:p>
                      <a:pPr>
                        <a:lnSpc>
                          <a:spcPct val="115000"/>
                        </a:lnSpc>
                        <a:spcAft>
                          <a:spcPts val="0"/>
                        </a:spcAft>
                      </a:pPr>
                      <a:r>
                        <a:rPr lang="es-ES" sz="900" dirty="0">
                          <a:effectLst/>
                        </a:rPr>
                        <a:t>  7. Evaluar la información generada.</a:t>
                      </a:r>
                      <a:endParaRPr lang="es-MX" sz="900" dirty="0">
                        <a:effectLst/>
                      </a:endParaRPr>
                    </a:p>
                    <a:p>
                      <a:pPr marL="270510">
                        <a:lnSpc>
                          <a:spcPct val="115000"/>
                        </a:lnSpc>
                        <a:spcAft>
                          <a:spcPts val="0"/>
                        </a:spcAft>
                      </a:pPr>
                      <a:r>
                        <a:rPr lang="es-ES" sz="900" dirty="0">
                          <a:effectLst/>
                        </a:rPr>
                        <a:t>¿Qué otras investigaciones o asignaturas se pueden  proponer para complementar el proyecto?</a:t>
                      </a:r>
                      <a:endParaRPr lang="es-MX" sz="900" dirty="0">
                        <a:effectLst/>
                      </a:endParaRPr>
                    </a:p>
                    <a:p>
                      <a:pPr marL="270510">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gridSpan="3">
                  <a:txBody>
                    <a:bodyPr/>
                    <a:lstStyle/>
                    <a:p>
                      <a:pPr>
                        <a:lnSpc>
                          <a:spcPct val="115000"/>
                        </a:lnSpc>
                        <a:spcAft>
                          <a:spcPts val="0"/>
                        </a:spcAft>
                      </a:pPr>
                      <a:r>
                        <a:rPr lang="es-ES" sz="900" dirty="0">
                          <a:effectLst/>
                        </a:rPr>
                        <a:t> </a:t>
                      </a:r>
                      <a:endParaRPr lang="es-MX" sz="900" dirty="0">
                        <a:solidFill>
                          <a:srgbClr val="000000"/>
                        </a:solidFill>
                        <a:effectLst/>
                        <a:latin typeface="Arial"/>
                        <a:ea typeface="Arial"/>
                      </a:endParaRPr>
                    </a:p>
                  </a:txBody>
                  <a:tcPr marL="41834" marR="41834" marT="41834" marB="41834"/>
                </a:tc>
                <a:tc hMerge="1">
                  <a:txBody>
                    <a:bodyPr/>
                    <a:lstStyle/>
                    <a:p>
                      <a:endParaRPr lang="es-MX"/>
                    </a:p>
                  </a:txBody>
                  <a:tcPr/>
                </a:tc>
                <a:tc hMerge="1">
                  <a:txBody>
                    <a:bodyPr/>
                    <a:lstStyle/>
                    <a:p>
                      <a:endParaRPr lang="es-MX"/>
                    </a:p>
                  </a:txBody>
                  <a:tcPr/>
                </a:tc>
              </a:tr>
            </a:tbl>
          </a:graphicData>
        </a:graphic>
      </p:graphicFrame>
    </p:spTree>
    <p:extLst>
      <p:ext uri="{BB962C8B-B14F-4D97-AF65-F5344CB8AC3E}">
        <p14:creationId xmlns:p14="http://schemas.microsoft.com/office/powerpoint/2010/main" val="2969363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smtClean="0"/>
              <a:t/>
            </a:r>
            <a:br>
              <a:rPr lang="es-MX" sz="2800" dirty="0" smtClean="0"/>
            </a:br>
            <a:r>
              <a:rPr lang="es-MX" sz="2800" dirty="0" smtClean="0"/>
              <a:t>Producto 8. </a:t>
            </a:r>
            <a:r>
              <a:rPr lang="es-MX" sz="2800" dirty="0"/>
              <a:t>E.I.P. </a:t>
            </a:r>
            <a:br>
              <a:rPr lang="es-MX" sz="2800" dirty="0"/>
            </a:br>
            <a:r>
              <a:rPr lang="es-MX" sz="2800" dirty="0"/>
              <a:t>Elaboración del </a:t>
            </a:r>
            <a:r>
              <a:rPr lang="es-MX" sz="2800" dirty="0" smtClean="0"/>
              <a:t>proyecto</a:t>
            </a:r>
            <a:br>
              <a:rPr lang="es-MX" sz="2800" dirty="0" smtClean="0"/>
            </a:br>
            <a:r>
              <a:rPr lang="es-ES" sz="2400" b="1" dirty="0"/>
              <a:t>VI. Tiempos que se dedicarán al proyecto cada semana.</a:t>
            </a:r>
            <a:r>
              <a:rPr lang="es-ES" sz="2400" dirty="0"/>
              <a:t> </a:t>
            </a:r>
            <a:r>
              <a:rPr lang="es-MX" sz="2400" dirty="0"/>
              <a:t/>
            </a:r>
            <a:br>
              <a:rPr lang="es-MX" sz="2400" dirty="0"/>
            </a:br>
            <a:endParaRPr lang="es-MX" sz="28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38</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130147177"/>
              </p:ext>
            </p:extLst>
          </p:nvPr>
        </p:nvGraphicFramePr>
        <p:xfrm>
          <a:off x="323529" y="1700808"/>
          <a:ext cx="8496943" cy="2448380"/>
        </p:xfrm>
        <a:graphic>
          <a:graphicData uri="http://schemas.openxmlformats.org/drawingml/2006/table">
            <a:tbl>
              <a:tblPr>
                <a:tableStyleId>{5C22544A-7EE6-4342-B048-85BDC9FD1C3A}</a:tableStyleId>
              </a:tblPr>
              <a:tblGrid>
                <a:gridCol w="4187374"/>
                <a:gridCol w="4309569"/>
              </a:tblGrid>
              <a:tr h="484532">
                <a:tc>
                  <a:txBody>
                    <a:bodyPr/>
                    <a:lstStyle/>
                    <a:p>
                      <a:pPr marL="342900" lvl="0" indent="-342900" algn="ctr">
                        <a:lnSpc>
                          <a:spcPct val="115000"/>
                        </a:lnSpc>
                        <a:spcAft>
                          <a:spcPts val="0"/>
                        </a:spcAft>
                        <a:buFont typeface="+mj-lt"/>
                        <a:buAutoNum type="arabicPeriod"/>
                      </a:pPr>
                      <a:r>
                        <a:rPr lang="es-ES" sz="1400" dirty="0">
                          <a:effectLst/>
                        </a:rPr>
                        <a:t>¿Cuántas horas se trabajarán de manera  </a:t>
                      </a:r>
                      <a:endParaRPr lang="es-MX" sz="1400" dirty="0">
                        <a:effectLst/>
                      </a:endParaRPr>
                    </a:p>
                    <a:p>
                      <a:pPr marL="457200" algn="ctr">
                        <a:lnSpc>
                          <a:spcPct val="115000"/>
                        </a:lnSpc>
                        <a:spcAft>
                          <a:spcPts val="0"/>
                        </a:spcAft>
                      </a:pPr>
                      <a:r>
                        <a:rPr lang="es-ES" sz="1400" dirty="0">
                          <a:effectLst/>
                        </a:rPr>
                        <a:t>disciplinaria ?</a:t>
                      </a:r>
                      <a:endParaRPr lang="es-MX" sz="14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400" dirty="0">
                          <a:effectLst/>
                        </a:rPr>
                        <a:t>2.  ¿Cuántas horas se trabajarán de manera interdisciplinaria?</a:t>
                      </a:r>
                      <a:endParaRPr lang="es-MX" sz="1400" dirty="0">
                        <a:effectLst/>
                      </a:endParaRPr>
                    </a:p>
                    <a:p>
                      <a:pPr algn="ctr">
                        <a:lnSpc>
                          <a:spcPct val="115000"/>
                        </a:lnSpc>
                        <a:spcAft>
                          <a:spcPts val="0"/>
                        </a:spcAft>
                      </a:pPr>
                      <a:r>
                        <a:rPr lang="es-ES" sz="1400" dirty="0">
                          <a:effectLst/>
                        </a:rPr>
                        <a:t> </a:t>
                      </a:r>
                      <a:endParaRPr lang="es-MX" sz="1400" dirty="0">
                        <a:solidFill>
                          <a:srgbClr val="000000"/>
                        </a:solidFill>
                        <a:effectLst/>
                        <a:latin typeface="Arial"/>
                        <a:ea typeface="Arial"/>
                      </a:endParaRPr>
                    </a:p>
                  </a:txBody>
                  <a:tcPr marL="60026" marR="60026" marT="60026" marB="60026"/>
                </a:tc>
              </a:tr>
              <a:tr h="1213491">
                <a:tc>
                  <a:txBody>
                    <a:bodyPr/>
                    <a:lstStyle/>
                    <a:p>
                      <a:pPr>
                        <a:lnSpc>
                          <a:spcPct val="115000"/>
                        </a:lnSpc>
                        <a:spcAft>
                          <a:spcPts val="0"/>
                        </a:spcAft>
                      </a:pPr>
                      <a:r>
                        <a:rPr lang="es-ES" sz="1400" dirty="0">
                          <a:effectLst/>
                        </a:rPr>
                        <a:t>Dos sesiones el 1 y 7 de noviembre</a:t>
                      </a:r>
                      <a:endParaRPr lang="es-MX" sz="1400" dirty="0">
                        <a:effectLst/>
                      </a:endParaRPr>
                    </a:p>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400" dirty="0">
                          <a:effectLst/>
                        </a:rPr>
                        <a:t> </a:t>
                      </a:r>
                      <a:endParaRPr lang="es-MX" sz="1400" dirty="0">
                        <a:effectLst/>
                      </a:endParaRPr>
                    </a:p>
                    <a:p>
                      <a:pPr>
                        <a:lnSpc>
                          <a:spcPct val="115000"/>
                        </a:lnSpc>
                        <a:spcAft>
                          <a:spcPts val="0"/>
                        </a:spcAft>
                      </a:pPr>
                      <a:r>
                        <a:rPr lang="es-ES" sz="1400" dirty="0">
                          <a:effectLst/>
                        </a:rPr>
                        <a:t> </a:t>
                      </a:r>
                      <a:endParaRPr lang="es-MX" sz="1400" dirty="0">
                        <a:solidFill>
                          <a:srgbClr val="000000"/>
                        </a:solidFill>
                        <a:effectLst/>
                        <a:latin typeface="Arial"/>
                        <a:ea typeface="Arial"/>
                      </a:endParaRPr>
                    </a:p>
                  </a:txBody>
                  <a:tcPr marL="60026" marR="60026" marT="60026" marB="60026"/>
                </a:tc>
              </a:tr>
            </a:tbl>
          </a:graphicData>
        </a:graphic>
      </p:graphicFrame>
      <p:sp>
        <p:nvSpPr>
          <p:cNvPr id="7" name="Rectangle 1"/>
          <p:cNvSpPr>
            <a:spLocks noChangeArrowheads="1"/>
          </p:cNvSpPr>
          <p:nvPr/>
        </p:nvSpPr>
        <p:spPr bwMode="auto">
          <a:xfrm>
            <a:off x="45720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rgbClr val="1C4587"/>
                </a:solidFill>
                <a:effectLst/>
                <a:latin typeface="Arial" pitchFamily="34" charset="0"/>
                <a:ea typeface="Century Gothic" pitchFamily="34" charset="0"/>
                <a:cs typeface="Century Gothic" pitchFamily="34" charset="0"/>
              </a:rPr>
              <a:t>VII. Presentación del proyecto</a:t>
            </a:r>
            <a:r>
              <a:rPr kumimoji="0" lang="es-ES" sz="1100" b="1" i="0" u="none" strike="noStrike" cap="none" normalizeH="0" baseline="0" smtClean="0">
                <a:ln>
                  <a:noFill/>
                </a:ln>
                <a:solidFill>
                  <a:srgbClr val="000000"/>
                </a:solidFill>
                <a:effectLst/>
                <a:latin typeface="Arial" pitchFamily="34" charset="0"/>
                <a:ea typeface="Century Gothic" pitchFamily="34" charset="0"/>
                <a:cs typeface="Century Gothic" pitchFamily="34" charset="0"/>
              </a:rPr>
              <a:t> </a:t>
            </a:r>
            <a:r>
              <a:rPr kumimoji="0" lang="es-ES" sz="1100" b="1" i="0" u="none" strike="noStrike" cap="none" normalizeH="0" baseline="0" smtClean="0">
                <a:ln>
                  <a:noFill/>
                </a:ln>
                <a:solidFill>
                  <a:srgbClr val="0EB1A9"/>
                </a:solidFill>
                <a:effectLst/>
                <a:latin typeface="Arial" pitchFamily="34" charset="0"/>
                <a:ea typeface="Century Gothic" pitchFamily="34" charset="0"/>
                <a:cs typeface="Century Gothic" pitchFamily="34" charset="0"/>
              </a:rPr>
              <a:t>(producto).</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439777260"/>
              </p:ext>
            </p:extLst>
          </p:nvPr>
        </p:nvGraphicFramePr>
        <p:xfrm>
          <a:off x="323528" y="3810000"/>
          <a:ext cx="8568952" cy="2413375"/>
        </p:xfrm>
        <a:graphic>
          <a:graphicData uri="http://schemas.openxmlformats.org/drawingml/2006/table">
            <a:tbl>
              <a:tblPr>
                <a:tableStyleId>{5C22544A-7EE6-4342-B048-85BDC9FD1C3A}</a:tableStyleId>
              </a:tblPr>
              <a:tblGrid>
                <a:gridCol w="6280673"/>
                <a:gridCol w="2288279"/>
              </a:tblGrid>
              <a:tr h="876879">
                <a:tc>
                  <a:txBody>
                    <a:bodyPr/>
                    <a:lstStyle/>
                    <a:p>
                      <a:pPr marL="342900" lvl="0" indent="-342900" algn="ctr">
                        <a:lnSpc>
                          <a:spcPct val="115000"/>
                        </a:lnSpc>
                        <a:buFont typeface="+mj-lt"/>
                        <a:buAutoNum type="arabicPeriod"/>
                      </a:pPr>
                      <a:r>
                        <a:rPr lang="es-ES" sz="1400" u="none" strike="noStrike" dirty="0">
                          <a:effectLst/>
                        </a:rPr>
                        <a:t>¿Qué se presentará?   2. ¿Cuándo?   3. ¿Cómo?  4. ¿Dónde?   4. ¿Con qué?</a:t>
                      </a:r>
                      <a:endParaRPr lang="es-MX" sz="1400" u="none" strike="noStrike" dirty="0">
                        <a:effectLst/>
                      </a:endParaRPr>
                    </a:p>
                    <a:p>
                      <a:pPr marL="457200" algn="ctr">
                        <a:lnSpc>
                          <a:spcPct val="115000"/>
                        </a:lnSpc>
                      </a:pPr>
                      <a:r>
                        <a:rPr lang="es-ES" sz="1400" dirty="0">
                          <a:effectLst/>
                        </a:rPr>
                        <a:t>5. ¿A quién, por qué y para qué?  </a:t>
                      </a:r>
                      <a:endParaRPr lang="es-MX" sz="1400" dirty="0">
                        <a:solidFill>
                          <a:srgbClr val="000000"/>
                        </a:solidFill>
                        <a:effectLst/>
                        <a:latin typeface="Arial"/>
                      </a:endParaRPr>
                    </a:p>
                  </a:txBody>
                  <a:tcPr marL="44750" marR="44750" marT="44750" marB="44750"/>
                </a:tc>
                <a:tc>
                  <a:txBody>
                    <a:bodyPr/>
                    <a:lstStyle/>
                    <a:p>
                      <a:pPr>
                        <a:lnSpc>
                          <a:spcPct val="115000"/>
                        </a:lnSpc>
                        <a:spcAft>
                          <a:spcPts val="0"/>
                        </a:spcAft>
                      </a:pPr>
                      <a:r>
                        <a:rPr lang="es-MX" sz="800">
                          <a:effectLst/>
                        </a:rPr>
                        <a:t> </a:t>
                      </a:r>
                      <a:endParaRPr lang="es-MX" sz="800">
                        <a:solidFill>
                          <a:srgbClr val="000000"/>
                        </a:solidFill>
                        <a:effectLst/>
                        <a:latin typeface="Arial"/>
                        <a:ea typeface="Arial"/>
                      </a:endParaRPr>
                    </a:p>
                  </a:txBody>
                  <a:tcPr marL="0" marR="0" marT="0" marB="0" anchor="ctr"/>
                </a:tc>
              </a:tr>
              <a:tr h="1536496">
                <a:tc>
                  <a:txBody>
                    <a:bodyPr/>
                    <a:lstStyle/>
                    <a:p>
                      <a:pPr>
                        <a:lnSpc>
                          <a:spcPct val="115000"/>
                        </a:lnSpc>
                        <a:spcAft>
                          <a:spcPts val="0"/>
                        </a:spcAft>
                      </a:pPr>
                      <a:r>
                        <a:rPr lang="es-ES" sz="1400" dirty="0">
                          <a:effectLst/>
                        </a:rPr>
                        <a:t>  El alumno realizará un video explicativo referente al tema, viernes 12 de abril de 2019, en el auditorio del Colegio Franco Español en la semana de la salud, utilizando el proyector, pantalla, computadora, dirigido a la comunidad educativa y a sus padres, maestros y personal administrativo, a fin de que la población tome conciencia del uso y abuso de las sustancias opiáceos.</a:t>
                      </a:r>
                      <a:endParaRPr lang="es-MX" sz="1400" dirty="0">
                        <a:solidFill>
                          <a:srgbClr val="000000"/>
                        </a:solidFill>
                        <a:effectLst/>
                        <a:latin typeface="Arial"/>
                        <a:ea typeface="Arial"/>
                      </a:endParaRPr>
                    </a:p>
                  </a:txBody>
                  <a:tcPr marL="44750" marR="44750" marT="44750" marB="44750"/>
                </a:tc>
                <a:tc>
                  <a:txBody>
                    <a:bodyPr/>
                    <a:lstStyle/>
                    <a:p>
                      <a:pPr>
                        <a:lnSpc>
                          <a:spcPct val="115000"/>
                        </a:lnSpc>
                        <a:spcAft>
                          <a:spcPts val="0"/>
                        </a:spcAft>
                      </a:pPr>
                      <a:r>
                        <a:rPr lang="es-ES" sz="800" dirty="0">
                          <a:effectLst/>
                        </a:rPr>
                        <a:t> </a:t>
                      </a:r>
                      <a:endParaRPr lang="es-MX" sz="800" dirty="0">
                        <a:solidFill>
                          <a:srgbClr val="000000"/>
                        </a:solidFill>
                        <a:effectLst/>
                        <a:latin typeface="Arial"/>
                        <a:ea typeface="Arial"/>
                      </a:endParaRPr>
                    </a:p>
                  </a:txBody>
                  <a:tcPr marL="48330" marR="48330" marT="0" marB="0"/>
                </a:tc>
              </a:tr>
            </a:tbl>
          </a:graphicData>
        </a:graphic>
      </p:graphicFrame>
      <p:sp>
        <p:nvSpPr>
          <p:cNvPr id="9" name="Rectangle 2"/>
          <p:cNvSpPr>
            <a:spLocks noChangeArrowheads="1"/>
          </p:cNvSpPr>
          <p:nvPr/>
        </p:nvSpPr>
        <p:spPr bwMode="auto">
          <a:xfrm>
            <a:off x="457200" y="3352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1C4587"/>
                </a:solidFill>
                <a:effectLst/>
                <a:latin typeface="Arial" pitchFamily="34" charset="0"/>
                <a:ea typeface="Century Gothic" pitchFamily="34" charset="0"/>
                <a:cs typeface="Century Gothic" pitchFamily="34" charset="0"/>
              </a:rPr>
              <a:t>VII. Presentación del proyecto</a:t>
            </a:r>
            <a:r>
              <a:rPr kumimoji="0" lang="es-ES" sz="1100" b="1" i="0" u="none" strike="noStrike" cap="none" normalizeH="0" baseline="0" dirty="0" smtClean="0">
                <a:ln>
                  <a:noFill/>
                </a:ln>
                <a:solidFill>
                  <a:srgbClr val="000000"/>
                </a:solidFill>
                <a:effectLst/>
                <a:latin typeface="Arial" pitchFamily="34" charset="0"/>
                <a:ea typeface="Century Gothic" pitchFamily="34" charset="0"/>
                <a:cs typeface="Century Gothic" pitchFamily="34" charset="0"/>
              </a:rPr>
              <a:t> </a:t>
            </a:r>
            <a:r>
              <a:rPr kumimoji="0" lang="es-ES" sz="1100" b="1" i="0" u="none" strike="noStrike" cap="none" normalizeH="0" baseline="0" dirty="0" smtClean="0">
                <a:ln>
                  <a:noFill/>
                </a:ln>
                <a:solidFill>
                  <a:srgbClr val="0EB1A9"/>
                </a:solidFill>
                <a:effectLst/>
                <a:latin typeface="Arial" pitchFamily="34" charset="0"/>
                <a:ea typeface="Century Gothic" pitchFamily="34" charset="0"/>
                <a:cs typeface="Century Gothic" pitchFamily="34" charset="0"/>
              </a:rPr>
              <a:t>(producto).</a:t>
            </a:r>
            <a:endParaRPr kumimoji="0" 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9472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2800" dirty="0" smtClean="0"/>
              <a:t/>
            </a:r>
            <a:br>
              <a:rPr lang="es-MX" sz="2800" dirty="0" smtClean="0"/>
            </a:br>
            <a:r>
              <a:rPr lang="es-MX" sz="2800" dirty="0" smtClean="0"/>
              <a:t>Producto 8. E.I.P. </a:t>
            </a:r>
            <a:br>
              <a:rPr lang="es-MX" sz="2800" dirty="0" smtClean="0"/>
            </a:br>
            <a:r>
              <a:rPr lang="es-MX" sz="2800" dirty="0" smtClean="0"/>
              <a:t>Elaboración del proyecto</a:t>
            </a:r>
            <a:br>
              <a:rPr lang="es-MX" sz="2800" dirty="0" smtClean="0"/>
            </a:br>
            <a:r>
              <a:rPr lang="es-ES" sz="3100" b="1" dirty="0" smtClean="0"/>
              <a:t>VIII. Evaluación del Proyecto.</a:t>
            </a:r>
            <a:r>
              <a:rPr lang="es-MX" sz="2400" dirty="0" smtClean="0"/>
              <a:t/>
            </a:r>
            <a:br>
              <a:rPr lang="es-MX" sz="2400" dirty="0" smtClean="0"/>
            </a:br>
            <a:endParaRPr lang="es-MX" sz="28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39</a:t>
            </a:fld>
            <a:endParaRPr lang="es-ES"/>
          </a:p>
        </p:txBody>
      </p:sp>
      <p:graphicFrame>
        <p:nvGraphicFramePr>
          <p:cNvPr id="5" name="4 Tabla"/>
          <p:cNvGraphicFramePr>
            <a:graphicFrameLocks noGrp="1"/>
          </p:cNvGraphicFramePr>
          <p:nvPr>
            <p:extLst>
              <p:ext uri="{D42A27DB-BD31-4B8C-83A1-F6EECF244321}">
                <p14:modId xmlns:p14="http://schemas.microsoft.com/office/powerpoint/2010/main" val="2462765853"/>
              </p:ext>
            </p:extLst>
          </p:nvPr>
        </p:nvGraphicFramePr>
        <p:xfrm>
          <a:off x="457200" y="1628800"/>
          <a:ext cx="8229599" cy="4931484"/>
        </p:xfrm>
        <a:graphic>
          <a:graphicData uri="http://schemas.openxmlformats.org/drawingml/2006/table">
            <a:tbl>
              <a:tblPr>
                <a:tableStyleId>{5C22544A-7EE6-4342-B048-85BDC9FD1C3A}</a:tableStyleId>
              </a:tblPr>
              <a:tblGrid>
                <a:gridCol w="2593512"/>
                <a:gridCol w="2593512"/>
                <a:gridCol w="3042575"/>
              </a:tblGrid>
              <a:tr h="890384">
                <a:tc>
                  <a:txBody>
                    <a:bodyPr/>
                    <a:lstStyle/>
                    <a:p>
                      <a:pPr algn="ctr">
                        <a:lnSpc>
                          <a:spcPct val="115000"/>
                        </a:lnSpc>
                        <a:spcAft>
                          <a:spcPts val="0"/>
                        </a:spcAft>
                      </a:pPr>
                      <a:r>
                        <a:rPr lang="es-ES" sz="1800" dirty="0">
                          <a:effectLst/>
                        </a:rPr>
                        <a:t>1. ¿Qué aspectos se evaluarán?</a:t>
                      </a:r>
                      <a:endParaRPr lang="es-MX" sz="18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800" dirty="0">
                          <a:effectLst/>
                        </a:rPr>
                        <a:t>2. ¿Cuáles son los criterios que se utilizarán para evaluar cada aspecto?</a:t>
                      </a:r>
                      <a:endParaRPr lang="es-MX" sz="1800" dirty="0">
                        <a:solidFill>
                          <a:srgbClr val="000000"/>
                        </a:solidFill>
                        <a:effectLst/>
                        <a:latin typeface="Arial"/>
                        <a:ea typeface="Arial"/>
                      </a:endParaRPr>
                    </a:p>
                  </a:txBody>
                  <a:tcPr marL="60026" marR="60026" marT="60026" marB="60026"/>
                </a:tc>
                <a:tc>
                  <a:txBody>
                    <a:bodyPr/>
                    <a:lstStyle/>
                    <a:p>
                      <a:pPr algn="ctr">
                        <a:lnSpc>
                          <a:spcPct val="115000"/>
                        </a:lnSpc>
                        <a:spcAft>
                          <a:spcPts val="0"/>
                        </a:spcAft>
                      </a:pPr>
                      <a:r>
                        <a:rPr lang="es-ES" sz="1800" dirty="0">
                          <a:effectLst/>
                        </a:rPr>
                        <a:t>3. Herramientas e instrumentos de evaluación que se utilizarán.</a:t>
                      </a:r>
                      <a:endParaRPr lang="es-MX" sz="1800" dirty="0">
                        <a:solidFill>
                          <a:srgbClr val="000000"/>
                        </a:solidFill>
                        <a:effectLst/>
                        <a:latin typeface="Arial"/>
                        <a:ea typeface="Arial"/>
                      </a:endParaRPr>
                    </a:p>
                  </a:txBody>
                  <a:tcPr marL="60026" marR="60026" marT="60026" marB="60026"/>
                </a:tc>
              </a:tr>
              <a:tr h="3430096">
                <a:tc>
                  <a:txBody>
                    <a:bodyPr/>
                    <a:lstStyle/>
                    <a:p>
                      <a:pPr>
                        <a:lnSpc>
                          <a:spcPct val="115000"/>
                        </a:lnSpc>
                        <a:spcAft>
                          <a:spcPts val="0"/>
                        </a:spcAft>
                      </a:pPr>
                      <a:r>
                        <a:rPr lang="es-ES" sz="1800">
                          <a:effectLst/>
                        </a:rPr>
                        <a:t>Biología: Comprender los efectos de los alcaloides.</a:t>
                      </a:r>
                      <a:endParaRPr lang="es-MX" sz="1800">
                        <a:effectLst/>
                      </a:endParaRPr>
                    </a:p>
                    <a:p>
                      <a:pPr>
                        <a:lnSpc>
                          <a:spcPct val="115000"/>
                        </a:lnSpc>
                        <a:spcAft>
                          <a:spcPts val="0"/>
                        </a:spcAft>
                      </a:pPr>
                      <a:r>
                        <a:rPr lang="es-ES" sz="1800">
                          <a:effectLst/>
                        </a:rPr>
                        <a:t>Química: Entender los procesos de la vida.</a:t>
                      </a:r>
                      <a:endParaRPr lang="es-MX" sz="1800">
                        <a:effectLst/>
                      </a:endParaRPr>
                    </a:p>
                    <a:p>
                      <a:pPr>
                        <a:lnSpc>
                          <a:spcPct val="115000"/>
                        </a:lnSpc>
                        <a:spcAft>
                          <a:spcPts val="0"/>
                        </a:spcAft>
                      </a:pPr>
                      <a:r>
                        <a:rPr lang="es-ES" sz="1800">
                          <a:effectLst/>
                        </a:rPr>
                        <a:t>Psicología: Investigar las causas de las enfermedades mentales en los adolescentes provocadas por el consumo.  </a:t>
                      </a:r>
                      <a:endParaRPr lang="es-MX" sz="180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800" dirty="0">
                          <a:effectLst/>
                        </a:rPr>
                        <a:t>Biología: Comprender los efectos de los alcaloides.</a:t>
                      </a:r>
                      <a:endParaRPr lang="es-MX" sz="1800" dirty="0">
                        <a:effectLst/>
                      </a:endParaRPr>
                    </a:p>
                    <a:p>
                      <a:pPr>
                        <a:lnSpc>
                          <a:spcPct val="115000"/>
                        </a:lnSpc>
                        <a:spcAft>
                          <a:spcPts val="0"/>
                        </a:spcAft>
                      </a:pPr>
                      <a:r>
                        <a:rPr lang="es-ES" sz="1800" dirty="0">
                          <a:effectLst/>
                        </a:rPr>
                        <a:t>Química: Entender los procesos de la vida.</a:t>
                      </a:r>
                      <a:endParaRPr lang="es-MX" sz="1800" dirty="0">
                        <a:effectLst/>
                      </a:endParaRPr>
                    </a:p>
                    <a:p>
                      <a:pPr>
                        <a:lnSpc>
                          <a:spcPct val="115000"/>
                        </a:lnSpc>
                        <a:spcAft>
                          <a:spcPts val="0"/>
                        </a:spcAft>
                      </a:pPr>
                      <a:r>
                        <a:rPr lang="es-ES" sz="1800" dirty="0">
                          <a:effectLst/>
                        </a:rPr>
                        <a:t>Psicología: Investigar las causas de las enfermedades mentales en los adolescentes provocadas por el consumo.  </a:t>
                      </a:r>
                      <a:endParaRPr lang="es-MX" sz="1800" dirty="0">
                        <a:effectLst/>
                      </a:endParaRPr>
                    </a:p>
                    <a:p>
                      <a:pPr>
                        <a:lnSpc>
                          <a:spcPct val="115000"/>
                        </a:lnSpc>
                        <a:spcAft>
                          <a:spcPts val="0"/>
                        </a:spcAft>
                      </a:pPr>
                      <a:r>
                        <a:rPr lang="es-ES" sz="1800" dirty="0">
                          <a:effectLst/>
                        </a:rPr>
                        <a:t> </a:t>
                      </a:r>
                      <a:endParaRPr lang="es-MX" sz="1800" dirty="0">
                        <a:effectLst/>
                      </a:endParaRPr>
                    </a:p>
                    <a:p>
                      <a:pPr>
                        <a:lnSpc>
                          <a:spcPct val="115000"/>
                        </a:lnSpc>
                        <a:spcAft>
                          <a:spcPts val="0"/>
                        </a:spcAft>
                      </a:pPr>
                      <a:r>
                        <a:rPr lang="es-ES" sz="1800" dirty="0">
                          <a:effectLst/>
                        </a:rPr>
                        <a:t> </a:t>
                      </a:r>
                      <a:endParaRPr lang="es-MX" sz="1800" dirty="0">
                        <a:solidFill>
                          <a:srgbClr val="000000"/>
                        </a:solidFill>
                        <a:effectLst/>
                        <a:latin typeface="Arial"/>
                        <a:ea typeface="Arial"/>
                      </a:endParaRPr>
                    </a:p>
                  </a:txBody>
                  <a:tcPr marL="60026" marR="60026" marT="60026" marB="60026"/>
                </a:tc>
                <a:tc>
                  <a:txBody>
                    <a:bodyPr/>
                    <a:lstStyle/>
                    <a:p>
                      <a:pPr>
                        <a:lnSpc>
                          <a:spcPct val="115000"/>
                        </a:lnSpc>
                        <a:spcAft>
                          <a:spcPts val="0"/>
                        </a:spcAft>
                      </a:pPr>
                      <a:r>
                        <a:rPr lang="es-ES" sz="1800" dirty="0">
                          <a:effectLst/>
                        </a:rPr>
                        <a:t>Rúbrica de evaluación</a:t>
                      </a:r>
                      <a:endParaRPr lang="es-MX" sz="1800" dirty="0">
                        <a:solidFill>
                          <a:srgbClr val="000000"/>
                        </a:solidFill>
                        <a:effectLst/>
                        <a:latin typeface="Arial"/>
                        <a:ea typeface="Arial"/>
                      </a:endParaRPr>
                    </a:p>
                  </a:txBody>
                  <a:tcPr marL="60026" marR="60026" marT="60026" marB="60026"/>
                </a:tc>
              </a:tr>
            </a:tbl>
          </a:graphicData>
        </a:graphic>
      </p:graphicFrame>
      <p:sp>
        <p:nvSpPr>
          <p:cNvPr id="6" name="Rectangle 1"/>
          <p:cNvSpPr>
            <a:spLocks noChangeArrowheads="1"/>
          </p:cNvSpPr>
          <p:nvPr/>
        </p:nvSpPr>
        <p:spPr bwMode="auto">
          <a:xfrm>
            <a:off x="457200" y="2640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5440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A.I.A.C.-Equipo4.pdf"/>
          <p:cNvPicPr>
            <a:picLocks noGrp="1" noChangeAspect="1"/>
          </p:cNvPicPr>
          <p:nvPr>
            <p:ph idx="4294967295"/>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73038" y="260648"/>
            <a:ext cx="8970962" cy="6833120"/>
          </a:xfrm>
          <a:prstGeom prst="rect">
            <a:avLst/>
          </a:prstGeom>
        </p:spPr>
      </p:pic>
      <p:sp>
        <p:nvSpPr>
          <p:cNvPr id="5" name="4 Marcador de número de diapositiva"/>
          <p:cNvSpPr>
            <a:spLocks noGrp="1"/>
          </p:cNvSpPr>
          <p:nvPr>
            <p:ph type="sldNum" sz="quarter" idx="12"/>
          </p:nvPr>
        </p:nvSpPr>
        <p:spPr/>
        <p:txBody>
          <a:bodyPr/>
          <a:lstStyle/>
          <a:p>
            <a:fld id="{132FADFE-3B8F-471C-ABF0-DBC7717ECBBC}" type="slidenum">
              <a:rPr lang="es-ES" smtClean="0"/>
              <a:t>4</a:t>
            </a:fld>
            <a:endParaRPr lang="es-ES"/>
          </a:p>
        </p:txBody>
      </p:sp>
    </p:spTree>
    <p:extLst>
      <p:ext uri="{BB962C8B-B14F-4D97-AF65-F5344CB8AC3E}">
        <p14:creationId xmlns:p14="http://schemas.microsoft.com/office/powerpoint/2010/main" val="1284164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200" dirty="0" smtClean="0"/>
              <a:t>Producto 9 </a:t>
            </a:r>
            <a:br>
              <a:rPr lang="es-MX" sz="3200" dirty="0" smtClean="0"/>
            </a:br>
            <a:r>
              <a:rPr lang="es-MX" sz="3200" dirty="0" smtClean="0"/>
              <a:t>fotografías que pertenecen a la 2ª. R.T.</a:t>
            </a:r>
            <a:endParaRPr lang="es-MX" sz="32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40</a:t>
            </a:fld>
            <a:endParaRPr lang="es-ES"/>
          </a:p>
        </p:txBody>
      </p:sp>
      <p:sp>
        <p:nvSpPr>
          <p:cNvPr id="5" name="AutoShape 2" descr="Imag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454337"/>
            <a:ext cx="1800200" cy="240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556792"/>
            <a:ext cx="262751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6" descr="https://attachment.outlook.office.net/owa/altete20@hotmail.com/service.svc/s/GetFileAttachment?id=AQMkADAwATZiZmYAZC05YWI4LTU3YWQtMDACLTAwCgBGAAADs2OiQeYC%2Bk2vS2ZPz%2BP0JwcAL87hE80AMkKijUBvaygdEAAAAgEMAAAAL87hE80AMkKijUBvaygdEAACLd4rzQAAAAESABAAuoEkqI%2FhIkCzKuehQUV9fw%3D%3D&amp;X-OWA-CANARY=hS1-GyAzakmLsvbt5waDgWAMPUgze9UYtUZLJbT4R2riMtoGjVUc5W-oN0YyieMum5OffnokVKI.&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1OTU3NzIzMzNcIixcInB1aWRcIjpcIjE4OTk5NDU4MDM2NjczNzNcIixcIm9pZFwiOlwiMDAwNmJmZmQtOWFiOC01N2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Q0MjAzMywibmJmIjoxNTE5NDQxNDMzfQ.z9j8hRV364dou11_p4TeoBSG4TiaKZLEo2uZhJKlWrWvsqw8juThBMih2hY35SFUCbcBIHehDU17oEcYw_CNBOcTnrfCQCLQskS7HZYS6hwvm3bY2QSNt3uSNpywo2DFX7vXtKO7OdAWU_w7HDsITrnXsiZ1B3e3cc_M1Qj2zsbQRfWPEzPi3BtPoY-pKGS5HChCfTGvepf4R0GyWuNMoJxm8S5TqUq6n4jOLXLRvVcKC0Q-bcX4Np-5p0EjSJLKOKJ-2_FKH64mNBf0m_pUqScfqg6kejS-dseUJiN1auI7AsM-xg2c_dGu_AfGNiFdSBMhssqG_gMHYK6rbhZAVw&amp;owa=outlook.live.com&amp;isc=1&amp;isImagePreview=Tr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https://attachment.outlook.office.net/owa/altete20@hotmail.com/service.svc/s/GetFileAttachment?id=AQMkADAwATZiZmYAZC05YWI4LTU3YWQtMDACLTAwCgBGAAADs2OiQeYC%2Bk2vS2ZPz%2BP0JwcAL87hE80AMkKijUBvaygdEAAAAgEMAAAAL87hE80AMkKijUBvaygdEAACLd4rzQAAAAESABAAuoEkqI%2FhIkCzKuehQUV9fw%3D%3D&amp;X-OWA-CANARY=hS1-GyAzakmLsvbt5waDgWAMPUgze9UYtUZLJbT4R2riMtoGjVUc5W-oN0YyieMum5OffnokVKI.&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1OTU3NzIzMzNcIixcInB1aWRcIjpcIjE4OTk5NDU4MDM2NjczNzNcIixcIm9pZFwiOlwiMDAwNmJmZmQtOWFiOC01N2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Q0MjAzMywibmJmIjoxNTE5NDQxNDMzfQ.z9j8hRV364dou11_p4TeoBSG4TiaKZLEo2uZhJKlWrWvsqw8juThBMih2hY35SFUCbcBIHehDU17oEcYw_CNBOcTnrfCQCLQskS7HZYS6hwvm3bY2QSNt3uSNpywo2DFX7vXtKO7OdAWU_w7HDsITrnXsiZ1B3e3cc_M1Qj2zsbQRfWPEzPi3BtPoY-pKGS5HChCfTGvepf4R0GyWuNMoJxm8S5TqUq6n4jOLXLRvVcKC0Q-bcX4Np-5p0EjSJLKOKJ-2_FKH64mNBf0m_pUqScfqg6kejS-dseUJiN1auI7AsM-xg2c_dGu_AfGNiFdSBMhssqG_gMHYK6rbhZAVw&amp;owa=outlook.live.com&amp;isc=1&amp;isImagePreview=Tr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63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556792"/>
            <a:ext cx="3312368" cy="248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5" y="4481737"/>
            <a:ext cx="2820820" cy="211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30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I.A.C.-Equipo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86816"/>
            <a:ext cx="9144000" cy="7086600"/>
          </a:xfrm>
          <a:prstGeom prst="rect">
            <a:avLst/>
          </a:prstGeom>
        </p:spPr>
      </p:pic>
      <p:sp>
        <p:nvSpPr>
          <p:cNvPr id="5" name="4 Marcador de número de diapositiva"/>
          <p:cNvSpPr>
            <a:spLocks noGrp="1"/>
          </p:cNvSpPr>
          <p:nvPr>
            <p:ph type="sldNum" sz="quarter" idx="12"/>
          </p:nvPr>
        </p:nvSpPr>
        <p:spPr/>
        <p:txBody>
          <a:bodyPr/>
          <a:lstStyle/>
          <a:p>
            <a:fld id="{132FADFE-3B8F-471C-ABF0-DBC7717ECBBC}" type="slidenum">
              <a:rPr lang="es-ES" smtClean="0"/>
              <a:t>5</a:t>
            </a:fld>
            <a:endParaRPr lang="es-ES"/>
          </a:p>
        </p:txBody>
      </p:sp>
    </p:spTree>
    <p:extLst>
      <p:ext uri="{BB962C8B-B14F-4D97-AF65-F5344CB8AC3E}">
        <p14:creationId xmlns:p14="http://schemas.microsoft.com/office/powerpoint/2010/main" val="778307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I.A.C.-Equipo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5224" y="116632"/>
            <a:ext cx="9393496" cy="6741368"/>
          </a:xfrm>
          <a:prstGeom prst="rect">
            <a:avLst/>
          </a:prstGeom>
        </p:spPr>
      </p:pic>
      <p:sp>
        <p:nvSpPr>
          <p:cNvPr id="5" name="4 Marcador de número de diapositiva"/>
          <p:cNvSpPr>
            <a:spLocks noGrp="1"/>
          </p:cNvSpPr>
          <p:nvPr>
            <p:ph type="sldNum" sz="quarter" idx="12"/>
          </p:nvPr>
        </p:nvSpPr>
        <p:spPr/>
        <p:txBody>
          <a:bodyPr/>
          <a:lstStyle/>
          <a:p>
            <a:fld id="{132FADFE-3B8F-471C-ABF0-DBC7717ECBBC}" type="slidenum">
              <a:rPr lang="es-ES" smtClean="0"/>
              <a:t>6</a:t>
            </a:fld>
            <a:endParaRPr lang="es-ES"/>
          </a:p>
        </p:txBody>
      </p:sp>
    </p:spTree>
    <p:extLst>
      <p:ext uri="{BB962C8B-B14F-4D97-AF65-F5344CB8AC3E}">
        <p14:creationId xmlns:p14="http://schemas.microsoft.com/office/powerpoint/2010/main" val="2236931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I.A.C.-Equipo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541" y="116632"/>
            <a:ext cx="8875059" cy="6858000"/>
          </a:xfrm>
          <a:prstGeom prst="rect">
            <a:avLst/>
          </a:prstGeom>
        </p:spPr>
      </p:pic>
      <p:sp>
        <p:nvSpPr>
          <p:cNvPr id="5" name="4 Marcador de número de diapositiva"/>
          <p:cNvSpPr>
            <a:spLocks noGrp="1"/>
          </p:cNvSpPr>
          <p:nvPr>
            <p:ph type="sldNum" sz="quarter" idx="12"/>
          </p:nvPr>
        </p:nvSpPr>
        <p:spPr/>
        <p:txBody>
          <a:bodyPr/>
          <a:lstStyle/>
          <a:p>
            <a:fld id="{132FADFE-3B8F-471C-ABF0-DBC7717ECBBC}" type="slidenum">
              <a:rPr lang="es-ES" smtClean="0"/>
              <a:t>7</a:t>
            </a:fld>
            <a:endParaRPr lang="es-ES"/>
          </a:p>
        </p:txBody>
      </p:sp>
    </p:spTree>
    <p:extLst>
      <p:ext uri="{BB962C8B-B14F-4D97-AF65-F5344CB8AC3E}">
        <p14:creationId xmlns:p14="http://schemas.microsoft.com/office/powerpoint/2010/main" val="4107507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620688"/>
            <a:ext cx="8063428" cy="6052938"/>
          </a:xfrm>
        </p:spPr>
      </p:pic>
      <p:sp>
        <p:nvSpPr>
          <p:cNvPr id="6" name="5 Marcador de número de diapositiva"/>
          <p:cNvSpPr>
            <a:spLocks noGrp="1"/>
          </p:cNvSpPr>
          <p:nvPr>
            <p:ph type="sldNum" sz="quarter" idx="12"/>
          </p:nvPr>
        </p:nvSpPr>
        <p:spPr/>
        <p:txBody>
          <a:bodyPr/>
          <a:lstStyle/>
          <a:p>
            <a:fld id="{132FADFE-3B8F-471C-ABF0-DBC7717ECBBC}" type="slidenum">
              <a:rPr lang="es-ES" smtClean="0"/>
              <a:t>8</a:t>
            </a:fld>
            <a:endParaRPr lang="es-ES"/>
          </a:p>
        </p:txBody>
      </p:sp>
    </p:spTree>
    <p:extLst>
      <p:ext uri="{BB962C8B-B14F-4D97-AF65-F5344CB8AC3E}">
        <p14:creationId xmlns:p14="http://schemas.microsoft.com/office/powerpoint/2010/main" val="2332560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600" dirty="0" smtClean="0">
                <a:effectLst>
                  <a:outerShdw blurRad="38100" dist="38100" dir="2700000" algn="tl">
                    <a:srgbClr val="000000">
                      <a:alpha val="43137"/>
                    </a:srgbClr>
                  </a:outerShdw>
                </a:effectLst>
              </a:rPr>
              <a:t>5. 1 Evidencias del proceso</a:t>
            </a:r>
            <a:endParaRPr lang="es-MX" sz="360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95536" y="1340768"/>
            <a:ext cx="8291264" cy="5040560"/>
          </a:xfrm>
        </p:spPr>
        <p:txBody>
          <a:bodyPr>
            <a:normAutofit/>
          </a:bodyPr>
          <a:lstStyle/>
          <a:p>
            <a:r>
              <a:rPr lang="es-MX" dirty="0" smtClean="0"/>
              <a:t>Producto  4. Organizador Preguntas esenciales. </a:t>
            </a:r>
          </a:p>
          <a:p>
            <a:r>
              <a:rPr lang="es-MX" dirty="0" smtClean="0"/>
              <a:t>Producto  5. Organizador gráfico.</a:t>
            </a:r>
          </a:p>
          <a:p>
            <a:r>
              <a:rPr lang="es-MX" dirty="0" smtClean="0"/>
              <a:t>Producto  6. e) A. M. E. General.</a:t>
            </a:r>
          </a:p>
          <a:p>
            <a:r>
              <a:rPr lang="es-MX" dirty="0" smtClean="0"/>
              <a:t>Producto  7. g) E. I. P. Resumen de los tres proyectos.</a:t>
            </a:r>
          </a:p>
          <a:p>
            <a:r>
              <a:rPr lang="es-MX" dirty="0" smtClean="0"/>
              <a:t>Producto 8. h) E. I. P. Elaboración de proyecto . Elaborado de manera virtual.</a:t>
            </a:r>
          </a:p>
          <a:p>
            <a:r>
              <a:rPr lang="es-MX" dirty="0" smtClean="0"/>
              <a:t>Producto 9. Fotografías.</a:t>
            </a:r>
          </a:p>
          <a:p>
            <a:endParaRPr lang="es-MX" dirty="0" smtClean="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9</a:t>
            </a:fld>
            <a:endParaRPr lang="es-ES"/>
          </a:p>
        </p:txBody>
      </p:sp>
    </p:spTree>
    <p:extLst>
      <p:ext uri="{BB962C8B-B14F-4D97-AF65-F5344CB8AC3E}">
        <p14:creationId xmlns:p14="http://schemas.microsoft.com/office/powerpoint/2010/main" val="235665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TotalTime>
  <Words>2745</Words>
  <Application>Microsoft Office PowerPoint</Application>
  <PresentationFormat>Presentación en pantalla (4:3)</PresentationFormat>
  <Paragraphs>521</Paragraphs>
  <Slides>40</Slides>
  <Notes>1</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Colegio Franco Español 1008</vt:lpstr>
      <vt:lpstr>Equipo 5</vt:lpstr>
      <vt:lpstr>Presentación de PowerPoint</vt:lpstr>
      <vt:lpstr>Presentación de PowerPoint</vt:lpstr>
      <vt:lpstr>Presentación de PowerPoint</vt:lpstr>
      <vt:lpstr>Presentación de PowerPoint</vt:lpstr>
      <vt:lpstr>Presentación de PowerPoint</vt:lpstr>
      <vt:lpstr>Presentación de PowerPoint</vt:lpstr>
      <vt:lpstr>5. 1 Evidencias del proceso</vt:lpstr>
      <vt:lpstr>Presentación de PowerPoint</vt:lpstr>
      <vt:lpstr>PRODUCTO 4. Preguntas esenciales</vt:lpstr>
      <vt:lpstr>Preguntas esenciales </vt:lpstr>
      <vt:lpstr>Presentación de PowerPoint</vt:lpstr>
      <vt:lpstr>Presentación de PowerPoint</vt:lpstr>
      <vt:lpstr>Indagación </vt:lpstr>
      <vt:lpstr>Indagación </vt:lpstr>
      <vt:lpstr>Presentación de PowerPoint</vt:lpstr>
      <vt:lpstr>Producto 6. A.M.E general</vt:lpstr>
      <vt:lpstr>Producto 6. A.M.E general</vt:lpstr>
      <vt:lpstr>Producto 6. A.M.E general</vt:lpstr>
      <vt:lpstr> Producto 7 . E.I.P. Resumen  I. Contexto. Justifica las circunstancias o elementos de la realidad en la que se da el problema o propuesta.  </vt:lpstr>
      <vt:lpstr>  II. Intención. Sólo una de las propuestas da nombre al proyecto. “Efectos psicológicos, químicos y biológicos en el uso de opiáceos en adolescentes”.  </vt:lpstr>
      <vt:lpstr> Producto 7c. g) E.I.P. Resumen III. Objetivo general del proyecto.. </vt:lpstr>
      <vt:lpstr>Producto 7 d. g) E.I.P. Resumen IV. Disciplinas involucradas en el  trabajo interdisciplinario. </vt:lpstr>
      <vt:lpstr>Producto 7 d. g) E.I.P. Resumen IV. Disciplinas involucradas en el  trabajo interdisciplinario.</vt:lpstr>
      <vt:lpstr>Producto 7 e. g) E.I.P. Resumen V. Esquema del proceso de construcción del proyecto por disciplinas. </vt:lpstr>
      <vt:lpstr>Producto 7 e. g) E.I.P. Resumen V. Esquema del proceso de construcción del proyecto por disciplinas.</vt:lpstr>
      <vt:lpstr>Producto 7 e. g) E.I.P. Resumen V. Esquema del proceso de construcción del proyecto por disciplinas.</vt:lpstr>
      <vt:lpstr> Producto 7 e. g) E.I.P. Resumen VI. División del tiempo VII. Presentación. </vt:lpstr>
      <vt:lpstr>Producto 7 e. g) E.I.P. Resumen VII. Evaluación del proyecto</vt:lpstr>
      <vt:lpstr>Producto 8. E.I.P.  Elaboración del proyecto  I. CONTEXTO. </vt:lpstr>
      <vt:lpstr>Producto 8. E.I.P.  Elaboración del proyecto  II. INTENCIÓN. </vt:lpstr>
      <vt:lpstr>Producto 8. E.I.P.  Elaboración del proyecto  III. Objetivo general del proyecto. </vt:lpstr>
      <vt:lpstr> Producto 8c. E.I.P.  Elaboración del proyecto IV. Disciplinas involucradas en el  trabajo interdisciplinario. </vt:lpstr>
      <vt:lpstr>Producto 8. E.I.P.  Elaboración del proyecto IV. Disciplinas involucradas en el  trabajo interdisciplinario </vt:lpstr>
      <vt:lpstr> V. Esquema del proceso de construcción del proyecto por disciplinas. </vt:lpstr>
      <vt:lpstr>V. Esquema del proceso de construcción del proyecto por disciplinas.</vt:lpstr>
      <vt:lpstr> Producto 8. E.I.P.  Elaboración del proyecto VI. Tiempos que se dedicarán al proyecto cada semana.  </vt:lpstr>
      <vt:lpstr> Producto 8. E.I.P.  Elaboración del proyecto VIII. Evaluación del Proyecto. </vt:lpstr>
      <vt:lpstr>Producto 9  fotografías que pertenecen a la 2ª. 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Franco Español 1008</dc:title>
  <dc:creator>Alicia Esther Cervantes Aceves</dc:creator>
  <cp:lastModifiedBy>Windows User</cp:lastModifiedBy>
  <cp:revision>72</cp:revision>
  <dcterms:created xsi:type="dcterms:W3CDTF">2017-10-31T00:36:16Z</dcterms:created>
  <dcterms:modified xsi:type="dcterms:W3CDTF">2018-02-24T03:26:53Z</dcterms:modified>
</cp:coreProperties>
</file>