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Lst>
  <p:sldSz cx="12192000" cy="6858000"/>
  <p:notesSz cx="6858000" cy="9144000"/>
  <p:embeddedFontLst>
    <p:embeddedFont>
      <p:font typeface="Calibri" panose="020F0502020204030204" pitchFamily="34" charset="0"/>
      <p:regular r:id="rId78"/>
      <p:bold r:id="rId79"/>
      <p:italic r:id="rId80"/>
      <p:boldItalic r:id="rId81"/>
    </p:embeddedFont>
    <p:embeddedFont>
      <p:font typeface="Century Gothic" panose="020B0502020202020204" pitchFamily="34" charset="0"/>
      <p:regular r:id="rId82"/>
      <p:bold r:id="rId83"/>
      <p:italic r:id="rId84"/>
      <p:boldItalic r:id="rId85"/>
    </p:embeddedFont>
    <p:embeddedFont>
      <p:font typeface="Garamond" panose="02020404030301010803" pitchFamily="18" charset="0"/>
      <p:regular r:id="rId86"/>
      <p:bold r:id="rId87"/>
      <p:italic r:id="rId88"/>
      <p:boldItalic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90" roundtripDataSignature="AMtx7mgdutRI94yBiDuWu9yUupKinf6e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06160F-AFB1-4E39-A13C-7523B633BBB2}">
  <a:tblStyle styleId="{C606160F-AFB1-4E39-A13C-7523B633BBB2}" styleName="Table_0">
    <a:wholeTbl>
      <a:tcTxStyle b="off" i="off">
        <a:font>
          <a:latin typeface="Garamond"/>
          <a:ea typeface="Garamond"/>
          <a:cs typeface="Garamon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FE7"/>
          </a:solidFill>
        </a:fill>
      </a:tcStyle>
    </a:wholeTbl>
    <a:band1H>
      <a:tcTxStyle/>
      <a:tcStyle>
        <a:tcBdr/>
        <a:fill>
          <a:solidFill>
            <a:srgbClr val="D8DDCB"/>
          </a:solidFill>
        </a:fill>
      </a:tcStyle>
    </a:band1H>
    <a:band2H>
      <a:tcTxStyle/>
      <a:tcStyle>
        <a:tcBdr/>
      </a:tcStyle>
    </a:band2H>
    <a:band1V>
      <a:tcTxStyle/>
      <a:tcStyle>
        <a:tcBdr/>
        <a:fill>
          <a:solidFill>
            <a:srgbClr val="D8DDCB"/>
          </a:solidFill>
        </a:fill>
      </a:tcStyle>
    </a:band1V>
    <a:band2V>
      <a:tcTxStyle/>
      <a:tcStyle>
        <a:tcBdr/>
      </a:tcStyle>
    </a:band2V>
    <a:lastCol>
      <a:tcTxStyle b="on" i="off">
        <a:font>
          <a:latin typeface="Garamond"/>
          <a:ea typeface="Garamond"/>
          <a:cs typeface="Garamond"/>
        </a:font>
        <a:schemeClr val="lt1"/>
      </a:tcTxStyle>
      <a:tcStyle>
        <a:tcBdr/>
        <a:fill>
          <a:solidFill>
            <a:schemeClr val="accent1"/>
          </a:solidFill>
        </a:fill>
      </a:tcStyle>
    </a:lastCol>
    <a:firstCol>
      <a:tcTxStyle b="on" i="off">
        <a:font>
          <a:latin typeface="Garamond"/>
          <a:ea typeface="Garamond"/>
          <a:cs typeface="Garamond"/>
        </a:font>
        <a:schemeClr val="lt1"/>
      </a:tcTxStyle>
      <a:tcStyle>
        <a:tcBdr/>
        <a:fill>
          <a:solidFill>
            <a:schemeClr val="accent1"/>
          </a:solidFill>
        </a:fill>
      </a:tcStyle>
    </a:firstCol>
    <a:lastRow>
      <a:tcTxStyle b="on" i="off">
        <a:font>
          <a:latin typeface="Garamond"/>
          <a:ea typeface="Garamond"/>
          <a:cs typeface="Garamond"/>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aramond"/>
          <a:ea typeface="Garamond"/>
          <a:cs typeface="Garamond"/>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7.fntdata"/><Relationship Id="rId89" Type="http://schemas.openxmlformats.org/officeDocument/2006/relationships/font" Target="fonts/font1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2.fntdata"/><Relationship Id="rId5" Type="http://schemas.openxmlformats.org/officeDocument/2006/relationships/slide" Target="slides/slide4.xml"/><Relationship Id="rId90" Type="http://customschemas.google.com/relationships/presentationmetadata" Target="meta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0.fntdata"/><Relationship Id="rId61" Type="http://schemas.openxmlformats.org/officeDocument/2006/relationships/slide" Target="slides/slide60.xml"/><Relationship Id="rId82"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7d077ff73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7d077ff7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7d077ff73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77d077ff7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77d077ff73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77d077ff7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7d077ff73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7d077ff7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7d077ff73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77d077ff7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853a9a3bf7_1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853a9a3bf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4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4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4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5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5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5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5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2" name="Google Shape;452;p5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p5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p5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p5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5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5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8" name="Google Shape;488;p6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77d077ff73_0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77d077ff7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77d077ff73_0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77d077ff7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p6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3" name="Google Shape;513;p6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p6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p6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p6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p6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p6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9" name="Google Shape;549;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0" name="Google Shape;580;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8" name="Google Shape;588;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4" name="Google Shape;594;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0" name="Google Shape;600;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6" name="Google Shape;606;p7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2" name="Google Shape;612;p7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16"/>
        <p:cNvGrpSpPr/>
        <p:nvPr/>
      </p:nvGrpSpPr>
      <p:grpSpPr>
        <a:xfrm>
          <a:off x="0" y="0"/>
          <a:ext cx="0" cy="0"/>
          <a:chOff x="0" y="0"/>
          <a:chExt cx="0" cy="0"/>
        </a:xfrm>
      </p:grpSpPr>
      <p:grpSp>
        <p:nvGrpSpPr>
          <p:cNvPr id="17" name="Google Shape;17;p81"/>
          <p:cNvGrpSpPr/>
          <p:nvPr/>
        </p:nvGrpSpPr>
        <p:grpSpPr>
          <a:xfrm>
            <a:off x="-16934" y="0"/>
            <a:ext cx="12231160" cy="6856214"/>
            <a:chOff x="-16934" y="0"/>
            <a:chExt cx="12231160" cy="6856214"/>
          </a:xfrm>
        </p:grpSpPr>
        <p:pic>
          <p:nvPicPr>
            <p:cNvPr id="18" name="Google Shape;18;p81"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81"/>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81"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Google Shape;21;p81"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Google Shape;22;p81"/>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81"/>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4" name="Google Shape;24;p81"/>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1"/>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1"/>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cxnSp>
        <p:nvCxnSpPr>
          <p:cNvPr id="27" name="Google Shape;27;p81"/>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panorámica con descripción">
  <p:cSld name="Imagen panorámica con descripción">
    <p:spTree>
      <p:nvGrpSpPr>
        <p:cNvPr id="1" name="Shape 85"/>
        <p:cNvGrpSpPr/>
        <p:nvPr/>
      </p:nvGrpSpPr>
      <p:grpSpPr>
        <a:xfrm>
          <a:off x="0" y="0"/>
          <a:ext cx="0" cy="0"/>
          <a:chOff x="0" y="0"/>
          <a:chExt cx="0" cy="0"/>
        </a:xfrm>
      </p:grpSpPr>
      <p:sp>
        <p:nvSpPr>
          <p:cNvPr id="86" name="Google Shape;86;p90"/>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90"/>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8" name="Google Shape;88;p90"/>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9" name="Google Shape;89;p9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9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9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92"/>
        <p:cNvGrpSpPr/>
        <p:nvPr/>
      </p:nvGrpSpPr>
      <p:grpSpPr>
        <a:xfrm>
          <a:off x="0" y="0"/>
          <a:ext cx="0" cy="0"/>
          <a:chOff x="0" y="0"/>
          <a:chExt cx="0" cy="0"/>
        </a:xfrm>
      </p:grpSpPr>
      <p:sp>
        <p:nvSpPr>
          <p:cNvPr id="93" name="Google Shape;93;p91"/>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91"/>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5" name="Google Shape;95;p9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9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9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cxnSp>
        <p:nvCxnSpPr>
          <p:cNvPr id="98" name="Google Shape;98;p91"/>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99"/>
        <p:cNvGrpSpPr/>
        <p:nvPr/>
      </p:nvGrpSpPr>
      <p:grpSpPr>
        <a:xfrm>
          <a:off x="0" y="0"/>
          <a:ext cx="0" cy="0"/>
          <a:chOff x="0" y="0"/>
          <a:chExt cx="0" cy="0"/>
        </a:xfrm>
      </p:grpSpPr>
      <p:sp>
        <p:nvSpPr>
          <p:cNvPr id="100" name="Google Shape;100;p92"/>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92"/>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2" name="Google Shape;102;p92"/>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3" name="Google Shape;103;p9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9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9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06" name="Google Shape;106;p92"/>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8000" b="0" i="0" u="none" strike="noStrike" cap="none">
                <a:solidFill>
                  <a:schemeClr val="dk1"/>
                </a:solidFill>
                <a:latin typeface="Garamond"/>
                <a:ea typeface="Garamond"/>
                <a:cs typeface="Garamond"/>
                <a:sym typeface="Garamond"/>
              </a:rPr>
              <a:t>“</a:t>
            </a:r>
            <a:endParaRPr/>
          </a:p>
        </p:txBody>
      </p:sp>
      <p:sp>
        <p:nvSpPr>
          <p:cNvPr id="107" name="Google Shape;107;p92"/>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MX" sz="8000" b="0" i="0" u="none" strike="noStrike" cap="none">
                <a:solidFill>
                  <a:schemeClr val="dk1"/>
                </a:solidFill>
                <a:latin typeface="Garamond"/>
                <a:ea typeface="Garamond"/>
                <a:cs typeface="Garamond"/>
                <a:sym typeface="Garamond"/>
              </a:rPr>
              <a:t>”</a:t>
            </a:r>
            <a:endParaRPr/>
          </a:p>
        </p:txBody>
      </p:sp>
      <p:cxnSp>
        <p:nvCxnSpPr>
          <p:cNvPr id="108" name="Google Shape;108;p92"/>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09"/>
        <p:cNvGrpSpPr/>
        <p:nvPr/>
      </p:nvGrpSpPr>
      <p:grpSpPr>
        <a:xfrm>
          <a:off x="0" y="0"/>
          <a:ext cx="0" cy="0"/>
          <a:chOff x="0" y="0"/>
          <a:chExt cx="0" cy="0"/>
        </a:xfrm>
      </p:grpSpPr>
      <p:sp>
        <p:nvSpPr>
          <p:cNvPr id="110" name="Google Shape;110;p93"/>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93"/>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2" name="Google Shape;112;p9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9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9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itar la tarjeta de nombre">
  <p:cSld name="Citar la tarjeta de nombre">
    <p:spTree>
      <p:nvGrpSpPr>
        <p:cNvPr id="1" name="Shape 115"/>
        <p:cNvGrpSpPr/>
        <p:nvPr/>
      </p:nvGrpSpPr>
      <p:grpSpPr>
        <a:xfrm>
          <a:off x="0" y="0"/>
          <a:ext cx="0" cy="0"/>
          <a:chOff x="0" y="0"/>
          <a:chExt cx="0" cy="0"/>
        </a:xfrm>
      </p:grpSpPr>
      <p:sp>
        <p:nvSpPr>
          <p:cNvPr id="116" name="Google Shape;116;p94"/>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94"/>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8" name="Google Shape;118;p94"/>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9" name="Google Shape;119;p9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9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9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22" name="Google Shape;122;p94"/>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8000" b="0" i="0" u="none" strike="noStrike" cap="none">
                <a:solidFill>
                  <a:schemeClr val="dk1"/>
                </a:solidFill>
                <a:latin typeface="Garamond"/>
                <a:ea typeface="Garamond"/>
                <a:cs typeface="Garamond"/>
                <a:sym typeface="Garamond"/>
              </a:rPr>
              <a:t>“</a:t>
            </a:r>
            <a:endParaRPr/>
          </a:p>
        </p:txBody>
      </p:sp>
      <p:sp>
        <p:nvSpPr>
          <p:cNvPr id="123" name="Google Shape;123;p94"/>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MX" sz="8000" b="0" i="0" u="none" strike="noStrike" cap="none">
                <a:solidFill>
                  <a:schemeClr val="dk1"/>
                </a:solidFill>
                <a:latin typeface="Garamond"/>
                <a:ea typeface="Garamond"/>
                <a:cs typeface="Garamond"/>
                <a:sym typeface="Garamond"/>
              </a:rPr>
              <a:t>”</a:t>
            </a:r>
            <a:endParaRPr/>
          </a:p>
        </p:txBody>
      </p:sp>
      <p:cxnSp>
        <p:nvCxnSpPr>
          <p:cNvPr id="124" name="Google Shape;124;p94"/>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dadero o falso">
  <p:cSld name="Verdadero o falso">
    <p:spTree>
      <p:nvGrpSpPr>
        <p:cNvPr id="1" name="Shape 125"/>
        <p:cNvGrpSpPr/>
        <p:nvPr/>
      </p:nvGrpSpPr>
      <p:grpSpPr>
        <a:xfrm>
          <a:off x="0" y="0"/>
          <a:ext cx="0" cy="0"/>
          <a:chOff x="0" y="0"/>
          <a:chExt cx="0" cy="0"/>
        </a:xfrm>
      </p:grpSpPr>
      <p:sp>
        <p:nvSpPr>
          <p:cNvPr id="126" name="Google Shape;126;p95"/>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95"/>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8" name="Google Shape;128;p95"/>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9" name="Google Shape;129;p9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9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9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cxnSp>
        <p:nvCxnSpPr>
          <p:cNvPr id="132" name="Google Shape;132;p95"/>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33"/>
        <p:cNvGrpSpPr/>
        <p:nvPr/>
      </p:nvGrpSpPr>
      <p:grpSpPr>
        <a:xfrm>
          <a:off x="0" y="0"/>
          <a:ext cx="0" cy="0"/>
          <a:chOff x="0" y="0"/>
          <a:chExt cx="0" cy="0"/>
        </a:xfrm>
      </p:grpSpPr>
      <p:sp>
        <p:nvSpPr>
          <p:cNvPr id="134" name="Google Shape;134;p9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96"/>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6" name="Google Shape;136;p9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9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9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cxnSp>
        <p:nvCxnSpPr>
          <p:cNvPr id="139" name="Google Shape;139;p96"/>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40"/>
        <p:cNvGrpSpPr/>
        <p:nvPr/>
      </p:nvGrpSpPr>
      <p:grpSpPr>
        <a:xfrm>
          <a:off x="0" y="0"/>
          <a:ext cx="0" cy="0"/>
          <a:chOff x="0" y="0"/>
          <a:chExt cx="0" cy="0"/>
        </a:xfrm>
      </p:grpSpPr>
      <p:sp>
        <p:nvSpPr>
          <p:cNvPr id="141" name="Google Shape;141;p97"/>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97"/>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3" name="Google Shape;143;p9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9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9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cxnSp>
        <p:nvCxnSpPr>
          <p:cNvPr id="146" name="Google Shape;146;p97"/>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8"/>
        <p:cNvGrpSpPr/>
        <p:nvPr/>
      </p:nvGrpSpPr>
      <p:grpSpPr>
        <a:xfrm>
          <a:off x="0" y="0"/>
          <a:ext cx="0" cy="0"/>
          <a:chOff x="0" y="0"/>
          <a:chExt cx="0" cy="0"/>
        </a:xfrm>
      </p:grpSpPr>
      <p:cxnSp>
        <p:nvCxnSpPr>
          <p:cNvPr id="29" name="Google Shape;29;p82"/>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0" name="Google Shape;30;p8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2" name="Google Shape;32;p8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5"/>
        <p:cNvGrpSpPr/>
        <p:nvPr/>
      </p:nvGrpSpPr>
      <p:grpSpPr>
        <a:xfrm>
          <a:off x="0" y="0"/>
          <a:ext cx="0" cy="0"/>
          <a:chOff x="0" y="0"/>
          <a:chExt cx="0" cy="0"/>
        </a:xfrm>
      </p:grpSpPr>
      <p:sp>
        <p:nvSpPr>
          <p:cNvPr id="36" name="Google Shape;36;p8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8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9"/>
        <p:cNvGrpSpPr/>
        <p:nvPr/>
      </p:nvGrpSpPr>
      <p:grpSpPr>
        <a:xfrm>
          <a:off x="0" y="0"/>
          <a:ext cx="0" cy="0"/>
          <a:chOff x="0" y="0"/>
          <a:chExt cx="0" cy="0"/>
        </a:xfrm>
      </p:grpSpPr>
      <p:sp>
        <p:nvSpPr>
          <p:cNvPr id="40" name="Google Shape;40;p84"/>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84"/>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42" name="Google Shape;42;p8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cxnSp>
        <p:nvCxnSpPr>
          <p:cNvPr id="45" name="Google Shape;45;p84"/>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6"/>
        <p:cNvGrpSpPr/>
        <p:nvPr/>
      </p:nvGrpSpPr>
      <p:grpSpPr>
        <a:xfrm>
          <a:off x="0" y="0"/>
          <a:ext cx="0" cy="0"/>
          <a:chOff x="0" y="0"/>
          <a:chExt cx="0" cy="0"/>
        </a:xfrm>
      </p:grpSpPr>
      <p:cxnSp>
        <p:nvCxnSpPr>
          <p:cNvPr id="47" name="Google Shape;47;p8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8" name="Google Shape;48;p8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5"/>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0" name="Google Shape;50;p85"/>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1" name="Google Shape;51;p8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4"/>
        <p:cNvGrpSpPr/>
        <p:nvPr/>
      </p:nvGrpSpPr>
      <p:grpSpPr>
        <a:xfrm>
          <a:off x="0" y="0"/>
          <a:ext cx="0" cy="0"/>
          <a:chOff x="0" y="0"/>
          <a:chExt cx="0" cy="0"/>
        </a:xfrm>
      </p:grpSpPr>
      <p:sp>
        <p:nvSpPr>
          <p:cNvPr id="55" name="Google Shape;55;p8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6"/>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7" name="Google Shape;57;p86"/>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8" name="Google Shape;58;p86"/>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9" name="Google Shape;59;p86"/>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0" name="Google Shape;60;p8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cxnSp>
        <p:nvCxnSpPr>
          <p:cNvPr id="63" name="Google Shape;63;p86"/>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4"/>
        <p:cNvGrpSpPr/>
        <p:nvPr/>
      </p:nvGrpSpPr>
      <p:grpSpPr>
        <a:xfrm>
          <a:off x="0" y="0"/>
          <a:ext cx="0" cy="0"/>
          <a:chOff x="0" y="0"/>
          <a:chExt cx="0" cy="0"/>
        </a:xfrm>
      </p:grpSpPr>
      <p:sp>
        <p:nvSpPr>
          <p:cNvPr id="65" name="Google Shape;65;p8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cxnSp>
        <p:nvCxnSpPr>
          <p:cNvPr id="69" name="Google Shape;69;p8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0"/>
        <p:cNvGrpSpPr/>
        <p:nvPr/>
      </p:nvGrpSpPr>
      <p:grpSpPr>
        <a:xfrm>
          <a:off x="0" y="0"/>
          <a:ext cx="0" cy="0"/>
          <a:chOff x="0" y="0"/>
          <a:chExt cx="0" cy="0"/>
        </a:xfrm>
      </p:grpSpPr>
      <p:sp>
        <p:nvSpPr>
          <p:cNvPr id="71" name="Google Shape;71;p88"/>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8"/>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3" name="Google Shape;73;p88"/>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4" name="Google Shape;74;p8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8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cxnSp>
        <p:nvCxnSpPr>
          <p:cNvPr id="77" name="Google Shape;77;p88"/>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8"/>
        <p:cNvGrpSpPr/>
        <p:nvPr/>
      </p:nvGrpSpPr>
      <p:grpSpPr>
        <a:xfrm>
          <a:off x="0" y="0"/>
          <a:ext cx="0" cy="0"/>
          <a:chOff x="0" y="0"/>
          <a:chExt cx="0" cy="0"/>
        </a:xfrm>
      </p:grpSpPr>
      <p:sp>
        <p:nvSpPr>
          <p:cNvPr id="79" name="Google Shape;79;p89"/>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89"/>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1" name="Google Shape;81;p89"/>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2" name="Google Shape;82;p8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8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80"/>
          <p:cNvGrpSpPr/>
          <p:nvPr/>
        </p:nvGrpSpPr>
        <p:grpSpPr>
          <a:xfrm>
            <a:off x="-15736" y="0"/>
            <a:ext cx="12229962" cy="6856214"/>
            <a:chOff x="-15736" y="0"/>
            <a:chExt cx="12229962" cy="6856214"/>
          </a:xfrm>
        </p:grpSpPr>
        <p:pic>
          <p:nvPicPr>
            <p:cNvPr id="7" name="Google Shape;7;p80"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80"/>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80"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0" name="Google Shape;10;p80"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1" name="Google Shape;11;p8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8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8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8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8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E43-CfukEg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blectores.mexicosocial.org/2013/06/" TargetMode="External"/><Relationship Id="rId4" Type="http://schemas.openxmlformats.org/officeDocument/2006/relationships/hyperlink" Target="https://goo.gl/3XTfC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elheraldo.co/salud/asi-afecta-la-basura-electronica-la-salud-y-al-medioambiente-440278" TargetMode="External"/><Relationship Id="rId7" Type="http://schemas.openxmlformats.org/officeDocument/2006/relationships/hyperlink" Target="https://www.eltiempo.com/salud/que-es-la-basura-electronica-y-cuales-son-sus-riesgos-para-la-salud-16298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intramed.net/contenidover.asp?contenidoid=78109" TargetMode="External"/><Relationship Id="rId5" Type="http://schemas.openxmlformats.org/officeDocument/2006/relationships/hyperlink" Target="https://www.muyinteresante.com.mx/ciencia-y-tecnologia/dano-basura-electronica/" TargetMode="External"/><Relationship Id="rId4" Type="http://schemas.openxmlformats.org/officeDocument/2006/relationships/hyperlink" Target="https://www.nationalgeographic.com.es/mundo-ng/peligros-basura-electronica_13239"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elheraldo.co/salud/asi-afecta-la-basura-electronica-la-salud-y-al-medioambiente-440278" TargetMode="External"/><Relationship Id="rId7" Type="http://schemas.openxmlformats.org/officeDocument/2006/relationships/hyperlink" Target="https://www.eltiempo.com/salud/que-es-la-basura-electronica-y-cuales-son-sus-riesgos-para-la-salud-162986"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intramed.net/contenidover.asp?contenidoid=78109" TargetMode="External"/><Relationship Id="rId5" Type="http://schemas.openxmlformats.org/officeDocument/2006/relationships/hyperlink" Target="https://www.muyinteresante.com.mx/ciencia-y-tecnologia/dano-basura-electronica/" TargetMode="External"/><Relationship Id="rId4" Type="http://schemas.openxmlformats.org/officeDocument/2006/relationships/hyperlink" Target="https://www.nationalgeographic.com.es/mundo-ng/peligros-basura-electronica_1323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elheraldo.co/salud/asi-afecta-la-basura-electronica-la-salud-y-al-medioambiente-440278" TargetMode="External"/><Relationship Id="rId7" Type="http://schemas.openxmlformats.org/officeDocument/2006/relationships/hyperlink" Target="https://www.eltiempo.com/salud/que-es-la-basura-electronica-y-cuales-son-sus-riesgos-para-la-salud-162986"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www.intramed.net/contenidover.asp?contenidoid=78109" TargetMode="External"/><Relationship Id="rId5" Type="http://schemas.openxmlformats.org/officeDocument/2006/relationships/hyperlink" Target="https://www.muyinteresante.com.mx/ciencia-y-tecnologia/dano-basura-electronica/" TargetMode="External"/><Relationship Id="rId4" Type="http://schemas.openxmlformats.org/officeDocument/2006/relationships/hyperlink" Target="https://www.nationalgeographic.com.es/mundo-ng/peligros-basura-electronica_13239"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1"/>
          <p:cNvPicPr preferRelativeResize="0"/>
          <p:nvPr/>
        </p:nvPicPr>
        <p:blipFill rotWithShape="1">
          <a:blip r:embed="rId3">
            <a:alphaModFix/>
          </a:blip>
          <a:srcRect/>
          <a:stretch/>
        </p:blipFill>
        <p:spPr>
          <a:xfrm>
            <a:off x="159657" y="159658"/>
            <a:ext cx="3357831" cy="1209521"/>
          </a:xfrm>
          <a:prstGeom prst="rect">
            <a:avLst/>
          </a:prstGeom>
          <a:noFill/>
          <a:ln>
            <a:noFill/>
          </a:ln>
        </p:spPr>
      </p:pic>
      <p:sp>
        <p:nvSpPr>
          <p:cNvPr id="152" name="Google Shape;152;p1"/>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979"/>
              <a:buNone/>
            </a:pPr>
            <a:r>
              <a:rPr lang="es-MX" sz="2590"/>
              <a:t>“El impacto de la basura electrónica en la salud y el medio ambiente”</a:t>
            </a:r>
            <a:endParaRPr/>
          </a:p>
          <a:p>
            <a:pPr marL="0" lvl="0" indent="0" algn="ctr" rtl="0">
              <a:lnSpc>
                <a:spcPct val="90000"/>
              </a:lnSpc>
              <a:spcBef>
                <a:spcPts val="1118"/>
              </a:spcBef>
              <a:spcAft>
                <a:spcPts val="0"/>
              </a:spcAft>
              <a:buSzPts val="2979"/>
              <a:buNone/>
            </a:pPr>
            <a:r>
              <a:rPr lang="es-MX" sz="2590"/>
              <a:t>5º de preparatoria</a:t>
            </a:r>
            <a:endParaRPr sz="2590"/>
          </a:p>
        </p:txBody>
      </p:sp>
      <p:sp>
        <p:nvSpPr>
          <p:cNvPr id="153" name="Google Shape;153;p1"/>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262626"/>
              </a:buClr>
              <a:buSzPts val="3200"/>
              <a:buFont typeface="Garamond"/>
              <a:buNone/>
            </a:pPr>
            <a:r>
              <a:rPr lang="es-MX" sz="3200"/>
              <a:t>UNIVERSIDAD VILLANUEVA MONTAÑO</a:t>
            </a:r>
            <a:endParaRPr/>
          </a:p>
          <a:p>
            <a:pPr marL="0" lvl="0" indent="0" algn="ctr" rtl="0">
              <a:spcBef>
                <a:spcPts val="0"/>
              </a:spcBef>
              <a:spcAft>
                <a:spcPts val="0"/>
              </a:spcAft>
              <a:buClr>
                <a:srgbClr val="262626"/>
              </a:buClr>
              <a:buSzPts val="3200"/>
              <a:buFont typeface="Garamond"/>
              <a:buNone/>
            </a:pPr>
            <a:endParaRPr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0"/>
          <p:cNvPicPr preferRelativeResize="0">
            <a:picLocks noGrp="1"/>
          </p:cNvPicPr>
          <p:nvPr>
            <p:ph type="body" idx="4294967295"/>
          </p:nvPr>
        </p:nvPicPr>
        <p:blipFill rotWithShape="1">
          <a:blip r:embed="rId3">
            <a:alphaModFix/>
          </a:blip>
          <a:srcRect l="26801" t="15406" r="33805" b="18728"/>
          <a:stretch/>
        </p:blipFill>
        <p:spPr>
          <a:xfrm>
            <a:off x="911433" y="868148"/>
            <a:ext cx="2324100" cy="2184400"/>
          </a:xfrm>
          <a:prstGeom prst="rect">
            <a:avLst/>
          </a:prstGeom>
          <a:noFill/>
          <a:ln w="9525" cap="flat" cmpd="sng">
            <a:solidFill>
              <a:srgbClr val="795E15"/>
            </a:solidFill>
            <a:prstDash val="solid"/>
            <a:round/>
            <a:headEnd type="none" w="sm" len="sm"/>
            <a:tailEnd type="none" w="sm" len="sm"/>
          </a:ln>
        </p:spPr>
      </p:pic>
      <p:pic>
        <p:nvPicPr>
          <p:cNvPr id="209" name="Google Shape;209;p10"/>
          <p:cNvPicPr preferRelativeResize="0"/>
          <p:nvPr/>
        </p:nvPicPr>
        <p:blipFill rotWithShape="1">
          <a:blip r:embed="rId4">
            <a:alphaModFix/>
          </a:blip>
          <a:srcRect l="27735" t="16962" r="34976" b="12878"/>
          <a:stretch/>
        </p:blipFill>
        <p:spPr>
          <a:xfrm>
            <a:off x="3936569" y="728420"/>
            <a:ext cx="2555126" cy="2702942"/>
          </a:xfrm>
          <a:prstGeom prst="rect">
            <a:avLst/>
          </a:prstGeom>
          <a:noFill/>
          <a:ln w="9525" cap="flat" cmpd="sng">
            <a:solidFill>
              <a:srgbClr val="795E15"/>
            </a:solidFill>
            <a:prstDash val="solid"/>
            <a:round/>
            <a:headEnd type="none" w="sm" len="sm"/>
            <a:tailEnd type="none" w="sm" len="sm"/>
          </a:ln>
        </p:spPr>
      </p:pic>
      <p:pic>
        <p:nvPicPr>
          <p:cNvPr id="210" name="Google Shape;210;p10"/>
          <p:cNvPicPr preferRelativeResize="0"/>
          <p:nvPr/>
        </p:nvPicPr>
        <p:blipFill rotWithShape="1">
          <a:blip r:embed="rId5">
            <a:alphaModFix/>
          </a:blip>
          <a:srcRect l="28043" t="15044" r="35130" b="36448"/>
          <a:stretch/>
        </p:blipFill>
        <p:spPr>
          <a:xfrm>
            <a:off x="7485682" y="834547"/>
            <a:ext cx="3363131" cy="2490688"/>
          </a:xfrm>
          <a:prstGeom prst="rect">
            <a:avLst/>
          </a:prstGeom>
          <a:noFill/>
          <a:ln w="9525" cap="flat" cmpd="sng">
            <a:solidFill>
              <a:srgbClr val="795E15"/>
            </a:solidFill>
            <a:prstDash val="solid"/>
            <a:round/>
            <a:headEnd type="none" w="sm" len="sm"/>
            <a:tailEnd type="none" w="sm" len="sm"/>
          </a:ln>
        </p:spPr>
      </p:pic>
      <p:pic>
        <p:nvPicPr>
          <p:cNvPr id="211" name="Google Shape;211;p10"/>
          <p:cNvPicPr preferRelativeResize="0"/>
          <p:nvPr/>
        </p:nvPicPr>
        <p:blipFill rotWithShape="1">
          <a:blip r:embed="rId6">
            <a:alphaModFix/>
          </a:blip>
          <a:srcRect l="18798" t="20251" r="35747" b="18908"/>
          <a:stretch/>
        </p:blipFill>
        <p:spPr>
          <a:xfrm>
            <a:off x="743918" y="3431362"/>
            <a:ext cx="3409628" cy="2565889"/>
          </a:xfrm>
          <a:prstGeom prst="rect">
            <a:avLst/>
          </a:prstGeom>
          <a:noFill/>
          <a:ln w="9525" cap="flat" cmpd="sng">
            <a:solidFill>
              <a:srgbClr val="795E15"/>
            </a:solidFill>
            <a:prstDash val="solid"/>
            <a:round/>
            <a:headEnd type="none" w="sm" len="sm"/>
            <a:tailEnd type="none" w="sm" len="sm"/>
          </a:ln>
        </p:spPr>
      </p:pic>
      <p:pic>
        <p:nvPicPr>
          <p:cNvPr id="212" name="Google Shape;212;p10"/>
          <p:cNvPicPr preferRelativeResize="0"/>
          <p:nvPr/>
        </p:nvPicPr>
        <p:blipFill rotWithShape="1">
          <a:blip r:embed="rId7">
            <a:alphaModFix/>
          </a:blip>
          <a:srcRect l="20031" t="20800" r="36826" b="25757"/>
          <a:stretch/>
        </p:blipFill>
        <p:spPr>
          <a:xfrm>
            <a:off x="4153546" y="3668906"/>
            <a:ext cx="3343264" cy="2328345"/>
          </a:xfrm>
          <a:prstGeom prst="rect">
            <a:avLst/>
          </a:prstGeom>
          <a:noFill/>
          <a:ln w="9525" cap="flat" cmpd="sng">
            <a:solidFill>
              <a:srgbClr val="795E15"/>
            </a:solidFill>
            <a:prstDash val="solid"/>
            <a:round/>
            <a:headEnd type="none" w="sm" len="sm"/>
            <a:tailEnd type="none" w="sm" len="sm"/>
          </a:ln>
        </p:spPr>
      </p:pic>
      <p:pic>
        <p:nvPicPr>
          <p:cNvPr id="213" name="Google Shape;213;p10"/>
          <p:cNvPicPr preferRelativeResize="0"/>
          <p:nvPr/>
        </p:nvPicPr>
        <p:blipFill rotWithShape="1">
          <a:blip r:embed="rId8">
            <a:alphaModFix/>
          </a:blip>
          <a:srcRect l="19106" t="20525" r="36672" b="35351"/>
          <a:stretch/>
        </p:blipFill>
        <p:spPr>
          <a:xfrm>
            <a:off x="7563174" y="3649994"/>
            <a:ext cx="3794502" cy="2128623"/>
          </a:xfrm>
          <a:prstGeom prst="rect">
            <a:avLst/>
          </a:prstGeom>
          <a:noFill/>
          <a:ln w="9525" cap="flat" cmpd="sng">
            <a:solidFill>
              <a:srgbClr val="795E15"/>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1"/>
          <p:cNvPicPr preferRelativeResize="0">
            <a:picLocks noGrp="1"/>
          </p:cNvPicPr>
          <p:nvPr>
            <p:ph type="body" idx="4294967295"/>
          </p:nvPr>
        </p:nvPicPr>
        <p:blipFill rotWithShape="1">
          <a:blip r:embed="rId3">
            <a:alphaModFix/>
          </a:blip>
          <a:srcRect l="17610" t="16809" r="25663" b="34144"/>
          <a:stretch/>
        </p:blipFill>
        <p:spPr>
          <a:xfrm>
            <a:off x="945397" y="1037901"/>
            <a:ext cx="4510008" cy="2449217"/>
          </a:xfrm>
          <a:prstGeom prst="rect">
            <a:avLst/>
          </a:prstGeom>
          <a:noFill/>
          <a:ln w="9525" cap="flat" cmpd="sng">
            <a:solidFill>
              <a:srgbClr val="795E15"/>
            </a:solidFill>
            <a:prstDash val="solid"/>
            <a:round/>
            <a:headEnd type="none" w="sm" len="sm"/>
            <a:tailEnd type="none" w="sm" len="sm"/>
          </a:ln>
        </p:spPr>
      </p:pic>
      <p:pic>
        <p:nvPicPr>
          <p:cNvPr id="219" name="Google Shape;219;p11"/>
          <p:cNvPicPr preferRelativeResize="0"/>
          <p:nvPr/>
        </p:nvPicPr>
        <p:blipFill rotWithShape="1">
          <a:blip r:embed="rId4">
            <a:alphaModFix/>
          </a:blip>
          <a:srcRect l="18027" t="22443" r="26810" b="36448"/>
          <a:stretch/>
        </p:blipFill>
        <p:spPr>
          <a:xfrm>
            <a:off x="4850970" y="3595607"/>
            <a:ext cx="6251187" cy="2619213"/>
          </a:xfrm>
          <a:prstGeom prst="rect">
            <a:avLst/>
          </a:prstGeom>
          <a:noFill/>
          <a:ln w="9525" cap="flat" cmpd="sng">
            <a:solidFill>
              <a:srgbClr val="795E15"/>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10. Producto final interdisciplinario</a:t>
            </a:r>
            <a:endParaRPr/>
          </a:p>
        </p:txBody>
      </p:sp>
      <p:sp>
        <p:nvSpPr>
          <p:cNvPr id="225" name="Google Shape;225;p1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457200" algn="just" rtl="0">
              <a:spcBef>
                <a:spcPts val="0"/>
              </a:spcBef>
              <a:spcAft>
                <a:spcPts val="0"/>
              </a:spcAft>
              <a:buSzPts val="2760"/>
              <a:buFont typeface="Garamond"/>
              <a:buAutoNum type="arabicPeriod"/>
            </a:pPr>
            <a:r>
              <a:rPr lang="es-MX"/>
              <a:t>Infografías que los alumnos expondrán ante los grupos y posteriormente serán pegadas en la escuela para que las vean todos</a:t>
            </a:r>
            <a:endParaRPr/>
          </a:p>
          <a:p>
            <a:pPr marL="457200" lvl="0" indent="-457200" algn="just" rtl="0">
              <a:spcBef>
                <a:spcPts val="1080"/>
              </a:spcBef>
              <a:spcAft>
                <a:spcPts val="0"/>
              </a:spcAft>
              <a:buSzPts val="2760"/>
              <a:buFont typeface="Garamond"/>
              <a:buAutoNum type="arabicPeriod"/>
            </a:pPr>
            <a:r>
              <a:rPr lang="es-MX"/>
              <a:t>Recolección de basura digital para llevarla al programa “Reciclatrón”</a:t>
            </a:r>
            <a:endParaRPr/>
          </a:p>
          <a:p>
            <a:pPr marL="457200" lvl="0" indent="-457200" algn="just" rtl="0">
              <a:spcBef>
                <a:spcPts val="1080"/>
              </a:spcBef>
              <a:spcAft>
                <a:spcPts val="0"/>
              </a:spcAft>
              <a:buSzPts val="2760"/>
              <a:buFont typeface="Garamond"/>
              <a:buAutoNum type="arabicPeriod"/>
            </a:pPr>
            <a:r>
              <a:rPr lang="es-MX"/>
              <a:t>Llevar lo recolectado al programa de reciclaje</a:t>
            </a:r>
            <a:endParaRPr/>
          </a:p>
          <a:p>
            <a:pPr marL="0" lvl="0" indent="0" algn="just" rtl="0">
              <a:spcBef>
                <a:spcPts val="1080"/>
              </a:spcBef>
              <a:spcAft>
                <a:spcPts val="0"/>
              </a:spcAft>
              <a:buSzPts val="2760"/>
              <a:buNone/>
            </a:pPr>
            <a:endParaRPr/>
          </a:p>
        </p:txBody>
      </p:sp>
      <p:pic>
        <p:nvPicPr>
          <p:cNvPr id="226" name="Google Shape;226;p12"/>
          <p:cNvPicPr preferRelativeResize="0"/>
          <p:nvPr/>
        </p:nvPicPr>
        <p:blipFill rotWithShape="1">
          <a:blip r:embed="rId3">
            <a:alphaModFix/>
          </a:blip>
          <a:srcRect/>
          <a:stretch/>
        </p:blipFill>
        <p:spPr>
          <a:xfrm>
            <a:off x="1802970" y="4533253"/>
            <a:ext cx="2893017" cy="2169763"/>
          </a:xfrm>
          <a:prstGeom prst="rect">
            <a:avLst/>
          </a:prstGeom>
          <a:noFill/>
          <a:ln>
            <a:noFill/>
          </a:ln>
        </p:spPr>
      </p:pic>
      <p:pic>
        <p:nvPicPr>
          <p:cNvPr id="227" name="Google Shape;227;p12"/>
          <p:cNvPicPr preferRelativeResize="0"/>
          <p:nvPr/>
        </p:nvPicPr>
        <p:blipFill rotWithShape="1">
          <a:blip r:embed="rId4">
            <a:alphaModFix/>
          </a:blip>
          <a:srcRect/>
          <a:stretch/>
        </p:blipFill>
        <p:spPr>
          <a:xfrm>
            <a:off x="7492136" y="4149670"/>
            <a:ext cx="3404461" cy="255334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11.1 Actividad interdisciplinaria detonante</a:t>
            </a:r>
            <a:endParaRPr/>
          </a:p>
        </p:txBody>
      </p:sp>
      <p:sp>
        <p:nvSpPr>
          <p:cNvPr id="233" name="Google Shape;233;p1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457200" algn="l" rtl="0">
              <a:spcBef>
                <a:spcPts val="0"/>
              </a:spcBef>
              <a:spcAft>
                <a:spcPts val="0"/>
              </a:spcAft>
              <a:buSzPts val="2760"/>
              <a:buFont typeface="Garamond"/>
              <a:buAutoNum type="alphaLcPeriod"/>
            </a:pPr>
            <a:r>
              <a:rPr lang="es-MX"/>
              <a:t>Investigación sobre elementos componentes de los dispositivos electrónicos</a:t>
            </a:r>
            <a:endParaRPr/>
          </a:p>
          <a:p>
            <a:pPr marL="457200" lvl="0" indent="-457200" algn="l" rtl="0">
              <a:spcBef>
                <a:spcPts val="1080"/>
              </a:spcBef>
              <a:spcAft>
                <a:spcPts val="0"/>
              </a:spcAft>
              <a:buSzPts val="2760"/>
              <a:buFont typeface="Garamond"/>
              <a:buAutoNum type="alphaLcPeriod"/>
            </a:pPr>
            <a:r>
              <a:rPr lang="es-MX"/>
              <a:t>Que los alumnos conozcan los elementos con los cuales se elaboran los distintos dispositivos electrónicos y sus posibles repercusiones a la salud y el medio ambiente</a:t>
            </a:r>
            <a:endParaRPr/>
          </a:p>
          <a:p>
            <a:pPr marL="457200" lvl="0" indent="-457200" algn="l" rtl="0">
              <a:spcBef>
                <a:spcPts val="1080"/>
              </a:spcBef>
              <a:spcAft>
                <a:spcPts val="0"/>
              </a:spcAft>
              <a:buSzPts val="2760"/>
              <a:buFont typeface="Garamond"/>
              <a:buAutoNum type="alphaLcPeriod"/>
            </a:pPr>
            <a:r>
              <a:rPr lang="es-MX"/>
              <a:t>5° de preparatoria</a:t>
            </a:r>
            <a:endParaRPr/>
          </a:p>
          <a:p>
            <a:pPr marL="457200" lvl="0" indent="-457200" algn="l" rtl="0">
              <a:spcBef>
                <a:spcPts val="1080"/>
              </a:spcBef>
              <a:spcAft>
                <a:spcPts val="0"/>
              </a:spcAft>
              <a:buSzPts val="2760"/>
              <a:buFont typeface="Garamond"/>
              <a:buAutoNum type="alphaLcPeriod"/>
            </a:pPr>
            <a:r>
              <a:rPr lang="es-MX"/>
              <a:t>Enero 2020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11.2 Asignaturas participantes </a:t>
            </a:r>
            <a:endParaRPr/>
          </a:p>
        </p:txBody>
      </p:sp>
      <p:sp>
        <p:nvSpPr>
          <p:cNvPr id="239" name="Google Shape;239;p1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457200" algn="l" rtl="0">
              <a:spcBef>
                <a:spcPts val="0"/>
              </a:spcBef>
              <a:spcAft>
                <a:spcPts val="0"/>
              </a:spcAft>
              <a:buSzPts val="2760"/>
              <a:buFont typeface="Garamond"/>
              <a:buAutoNum type="alphaLcPeriod"/>
            </a:pPr>
            <a:r>
              <a:rPr lang="es-MX"/>
              <a:t>Ética</a:t>
            </a:r>
            <a:endParaRPr/>
          </a:p>
          <a:p>
            <a:pPr marL="457200" lvl="0" indent="-413385" algn="l" rtl="0">
              <a:spcBef>
                <a:spcPts val="0"/>
              </a:spcBef>
              <a:spcAft>
                <a:spcPts val="0"/>
              </a:spcAft>
              <a:buSzPts val="2070"/>
              <a:buAutoNum type="alphaLcPeriod"/>
            </a:pPr>
            <a:r>
              <a:rPr lang="es-MX"/>
              <a:t>Química</a:t>
            </a:r>
            <a:endParaRPr/>
          </a:p>
          <a:p>
            <a:pPr marL="457200" lvl="0" indent="-413385" algn="l" rtl="0">
              <a:spcBef>
                <a:spcPts val="0"/>
              </a:spcBef>
              <a:spcAft>
                <a:spcPts val="0"/>
              </a:spcAft>
              <a:buSzPts val="2070"/>
              <a:buAutoNum type="alphaLcPeriod"/>
            </a:pPr>
            <a:r>
              <a:rPr lang="es-MX"/>
              <a:t>Educación para la salud.</a:t>
            </a:r>
            <a:endParaRPr sz="2700"/>
          </a:p>
          <a:p>
            <a:pPr marL="914400" lvl="1" indent="-311150" algn="l" rtl="0">
              <a:spcBef>
                <a:spcPts val="1000"/>
              </a:spcBef>
              <a:spcAft>
                <a:spcPts val="0"/>
              </a:spcAft>
              <a:buSzPts val="2300"/>
              <a:buFont typeface="Garamond"/>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5"/>
          <p:cNvSpPr txBox="1">
            <a:spLocks noGrp="1"/>
          </p:cNvSpPr>
          <p:nvPr>
            <p:ph type="title"/>
          </p:nvPr>
        </p:nvSpPr>
        <p:spPr>
          <a:xfrm>
            <a:off x="1295400" y="982127"/>
            <a:ext cx="9601200" cy="810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Química</a:t>
            </a:r>
            <a:endParaRPr/>
          </a:p>
        </p:txBody>
      </p:sp>
      <p:sp>
        <p:nvSpPr>
          <p:cNvPr id="245" name="Google Shape;245;p15"/>
          <p:cNvSpPr txBox="1">
            <a:spLocks noGrp="1"/>
          </p:cNvSpPr>
          <p:nvPr>
            <p:ph type="body" idx="1"/>
          </p:nvPr>
        </p:nvSpPr>
        <p:spPr>
          <a:xfrm>
            <a:off x="1295400" y="1792427"/>
            <a:ext cx="9601200" cy="4083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s-MX"/>
              <a:t>Temas: Unidad 								Conceptos:</a:t>
            </a:r>
            <a:endParaRPr/>
          </a:p>
          <a:p>
            <a:pPr marL="457200" lvl="0" indent="-360045" algn="l" rtl="0">
              <a:spcBef>
                <a:spcPts val="0"/>
              </a:spcBef>
              <a:spcAft>
                <a:spcPts val="0"/>
              </a:spcAft>
              <a:buSzPts val="2070"/>
              <a:buChar char="•"/>
            </a:pPr>
            <a:r>
              <a:rPr lang="es-MX"/>
              <a:t>Química como práctica cotidiana 			teléfonos móviles</a:t>
            </a:r>
            <a:endParaRPr/>
          </a:p>
          <a:p>
            <a:pPr marL="457200" lvl="0" indent="-360045" algn="l" rtl="0">
              <a:spcBef>
                <a:spcPts val="0"/>
              </a:spcBef>
              <a:spcAft>
                <a:spcPts val="0"/>
              </a:spcAft>
              <a:buSzPts val="2070"/>
              <a:buChar char="•"/>
            </a:pPr>
            <a:r>
              <a:rPr lang="es-MX"/>
              <a:t>Sobreexplotación de recursos				aleaciones</a:t>
            </a:r>
            <a:endParaRPr/>
          </a:p>
          <a:p>
            <a:pPr marL="457200" lvl="0" indent="0" algn="l" rtl="0">
              <a:spcBef>
                <a:spcPts val="0"/>
              </a:spcBef>
              <a:spcAft>
                <a:spcPts val="0"/>
              </a:spcAft>
              <a:buNone/>
            </a:pPr>
            <a:r>
              <a:rPr lang="es-MX"/>
              <a:t>minerales.</a:t>
            </a:r>
            <a:endParaRPr/>
          </a:p>
          <a:p>
            <a:pPr marL="457200" lvl="0" indent="0" algn="l" rtl="0">
              <a:spcBef>
                <a:spcPts val="0"/>
              </a:spcBef>
              <a:spcAft>
                <a:spcPts val="0"/>
              </a:spcAft>
              <a:buNone/>
            </a:pPr>
            <a:r>
              <a:rPr lang="es-MX"/>
              <a:t>Elementos químicos en los disposi-		química de los materiales</a:t>
            </a:r>
            <a:endParaRPr/>
          </a:p>
          <a:p>
            <a:pPr marL="457200" lvl="0" indent="0" algn="l" rtl="0">
              <a:spcBef>
                <a:spcPts val="0"/>
              </a:spcBef>
              <a:spcAft>
                <a:spcPts val="0"/>
              </a:spcAft>
              <a:buNone/>
            </a:pPr>
            <a:r>
              <a:rPr lang="es-MX"/>
              <a:t>tivos móviles.								tecnología</a:t>
            </a:r>
            <a:endParaRPr/>
          </a:p>
          <a:p>
            <a:pPr marL="457200" lvl="0" indent="0" algn="l" rtl="0">
              <a:spcBef>
                <a:spcPts val="0"/>
              </a:spcBef>
              <a:spcAft>
                <a:spcPts val="0"/>
              </a:spcAft>
              <a:buNone/>
            </a:pPr>
            <a:r>
              <a:rPr lang="es-MX"/>
              <a:t>											tierras raras</a:t>
            </a:r>
            <a:endParaRPr/>
          </a:p>
          <a:p>
            <a:pPr marL="457200" lvl="0" indent="0" algn="l" rtl="0">
              <a:spcBef>
                <a:spcPts val="0"/>
              </a:spcBef>
              <a:spcAft>
                <a:spcPts val="0"/>
              </a:spcAft>
              <a:buNone/>
            </a:pPr>
            <a:r>
              <a:rPr lang="es-MX"/>
              <a:t>											riesgos sociales y ambientales.</a:t>
            </a:r>
            <a:endParaRPr/>
          </a:p>
          <a:p>
            <a:pPr marL="457200" lvl="0" indent="0" algn="l" rtl="0">
              <a:spcBef>
                <a:spcPts val="0"/>
              </a:spcBef>
              <a:spcAft>
                <a:spcPts val="0"/>
              </a:spcAft>
              <a:buNone/>
            </a:pPr>
            <a:r>
              <a:rPr lang="es-MX" u="sng">
                <a:solidFill>
                  <a:schemeClr val="hlink"/>
                </a:solidFill>
                <a:hlinkClick r:id="rId3"/>
              </a:rPr>
              <a:t>https://www.youtube.com/watch?v=E43-CfukEgs</a:t>
            </a:r>
            <a:endParaRPr/>
          </a:p>
          <a:p>
            <a:pPr marL="457200" lvl="0" indent="0" algn="l" rtl="0">
              <a:spcBef>
                <a:spcPts val="0"/>
              </a:spcBef>
              <a:spcAft>
                <a:spcPts val="0"/>
              </a:spcAft>
              <a:buNone/>
            </a:pPr>
            <a:r>
              <a:rPr lang="es-MX" u="sng">
                <a:solidFill>
                  <a:schemeClr val="hlink"/>
                </a:solidFill>
                <a:hlinkClick r:id="rId4"/>
              </a:rPr>
              <a:t>https://goo.gl/3XTfCe</a:t>
            </a:r>
            <a:endParaRPr/>
          </a:p>
          <a:p>
            <a:pPr marL="457200" lvl="0" indent="0" algn="l" rtl="0">
              <a:spcBef>
                <a:spcPts val="0"/>
              </a:spcBef>
              <a:spcAft>
                <a:spcPts val="0"/>
              </a:spcAft>
              <a:buNone/>
            </a:pPr>
            <a:r>
              <a:rPr lang="es-MX" u="sng">
                <a:solidFill>
                  <a:schemeClr val="hlink"/>
                </a:solidFill>
                <a:hlinkClick r:id="rId5"/>
              </a:rPr>
              <a:t>http://blectores.mexicosocial.org/2013/06/</a:t>
            </a:r>
            <a:endParaRPr/>
          </a:p>
          <a:p>
            <a:pPr marL="457200" lvl="0" indent="0" algn="l" rtl="0">
              <a:spcBef>
                <a:spcPts val="0"/>
              </a:spcBef>
              <a:spcAft>
                <a:spcPts val="0"/>
              </a:spcAft>
              <a:buNone/>
            </a:pPr>
            <a:endParaRPr/>
          </a:p>
          <a:p>
            <a:pPr marL="457200" lvl="0" indent="0" algn="l" rtl="0">
              <a:spcBef>
                <a:spcPts val="0"/>
              </a:spcBef>
              <a:spcAft>
                <a:spcPts val="0"/>
              </a:spcAft>
              <a:buNone/>
            </a:pPr>
            <a:endParaRPr/>
          </a:p>
          <a:p>
            <a:pPr marL="457200" lvl="0" indent="0" algn="l" rtl="0">
              <a:spcBef>
                <a:spcPts val="0"/>
              </a:spcBef>
              <a:spcAft>
                <a:spcPts val="0"/>
              </a:spcAft>
              <a:buNone/>
            </a:pPr>
            <a:r>
              <a:rPr lang="es-MX"/>
              <a:t>	</a:t>
            </a:r>
            <a:endParaRPr/>
          </a:p>
          <a:p>
            <a:pPr marL="457200" lvl="0" indent="0" algn="l" rtl="0">
              <a:spcBef>
                <a:spcPts val="0"/>
              </a:spcBef>
              <a:spcAft>
                <a:spcPts val="0"/>
              </a:spcAft>
              <a:buNone/>
            </a:pPr>
            <a:r>
              <a:rPr lang="es-MX"/>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sz="2400"/>
              <a:t>11.2 Educación para la Salud</a:t>
            </a:r>
            <a:endParaRPr/>
          </a:p>
        </p:txBody>
      </p:sp>
      <p:sp>
        <p:nvSpPr>
          <p:cNvPr id="251" name="Google Shape;251;p16"/>
          <p:cNvSpPr txBox="1">
            <a:spLocks noGrp="1"/>
          </p:cNvSpPr>
          <p:nvPr>
            <p:ph type="body" idx="1"/>
          </p:nvPr>
        </p:nvSpPr>
        <p:spPr>
          <a:xfrm>
            <a:off x="974350" y="2560325"/>
            <a:ext cx="6045300" cy="3310200"/>
          </a:xfrm>
          <a:prstGeom prst="rect">
            <a:avLst/>
          </a:prstGeom>
          <a:noFill/>
          <a:ln>
            <a:noFill/>
          </a:ln>
        </p:spPr>
        <p:txBody>
          <a:bodyPr spcFirstLastPara="1" wrap="square" lIns="91425" tIns="45700" rIns="91425" bIns="45700" anchor="t" anchorCtr="0">
            <a:normAutofit/>
          </a:bodyPr>
          <a:lstStyle/>
          <a:p>
            <a:pPr marL="742950" lvl="1" indent="-329565" algn="l" rtl="0">
              <a:lnSpc>
                <a:spcPct val="100000"/>
              </a:lnSpc>
              <a:spcBef>
                <a:spcPts val="0"/>
              </a:spcBef>
              <a:spcAft>
                <a:spcPts val="0"/>
              </a:spcAft>
              <a:buSzPts val="2760"/>
              <a:buChar char="•"/>
            </a:pPr>
            <a:r>
              <a:rPr lang="es-MX" sz="2300"/>
              <a:t>Temas: </a:t>
            </a:r>
            <a:r>
              <a:rPr lang="es-MX" sz="1350" b="1">
                <a:solidFill>
                  <a:schemeClr val="dk1"/>
                </a:solidFill>
                <a:latin typeface="Calibri"/>
                <a:ea typeface="Calibri"/>
                <a:cs typeface="Calibri"/>
                <a:sym typeface="Calibri"/>
              </a:rPr>
              <a:t>Unidad 1.</a:t>
            </a:r>
            <a:r>
              <a:rPr lang="es-MX" sz="1350">
                <a:solidFill>
                  <a:schemeClr val="dk1"/>
                </a:solidFill>
                <a:latin typeface="Calibri"/>
                <a:ea typeface="Calibri"/>
                <a:cs typeface="Calibri"/>
                <a:sym typeface="Calibri"/>
              </a:rPr>
              <a:t> </a:t>
            </a:r>
            <a:endParaRPr sz="1350">
              <a:solidFill>
                <a:schemeClr val="dk1"/>
              </a:solidFill>
              <a:latin typeface="Calibri"/>
              <a:ea typeface="Calibri"/>
              <a:cs typeface="Calibri"/>
              <a:sym typeface="Calibri"/>
            </a:endParaRPr>
          </a:p>
          <a:p>
            <a:pPr marL="1543050" lvl="3" indent="-234315" algn="just" rtl="0">
              <a:lnSpc>
                <a:spcPct val="100000"/>
              </a:lnSpc>
              <a:spcBef>
                <a:spcPts val="0"/>
              </a:spcBef>
              <a:spcAft>
                <a:spcPts val="0"/>
              </a:spcAft>
              <a:buSzPts val="3060"/>
              <a:buChar char="•"/>
            </a:pPr>
            <a:r>
              <a:rPr lang="es-MX" sz="1350">
                <a:solidFill>
                  <a:schemeClr val="dk1"/>
                </a:solidFill>
                <a:latin typeface="Calibri"/>
                <a:ea typeface="Calibri"/>
                <a:cs typeface="Calibri"/>
                <a:sym typeface="Calibri"/>
              </a:rPr>
              <a:t>La prevención en el autocuidado de la salud.</a:t>
            </a:r>
            <a:endParaRPr sz="1350">
              <a:solidFill>
                <a:schemeClr val="dk1"/>
              </a:solidFill>
              <a:latin typeface="Calibri"/>
              <a:ea typeface="Calibri"/>
              <a:cs typeface="Calibri"/>
              <a:sym typeface="Calibri"/>
            </a:endParaRPr>
          </a:p>
          <a:p>
            <a:pPr marL="1543050" lvl="3" indent="-234315" algn="just" rtl="0">
              <a:lnSpc>
                <a:spcPct val="100000"/>
              </a:lnSpc>
              <a:spcBef>
                <a:spcPts val="0"/>
              </a:spcBef>
              <a:spcAft>
                <a:spcPts val="0"/>
              </a:spcAft>
              <a:buSzPts val="3060"/>
              <a:buChar char="•"/>
            </a:pPr>
            <a:r>
              <a:rPr lang="es-MX" sz="1350" b="1">
                <a:solidFill>
                  <a:schemeClr val="dk1"/>
                </a:solidFill>
                <a:latin typeface="Calibri"/>
                <a:ea typeface="Calibri"/>
                <a:cs typeface="Calibri"/>
                <a:sym typeface="Calibri"/>
              </a:rPr>
              <a:t>Unidad 2.</a:t>
            </a:r>
            <a:r>
              <a:rPr lang="es-MX" sz="1350">
                <a:solidFill>
                  <a:schemeClr val="dk1"/>
                </a:solidFill>
                <a:latin typeface="Calibri"/>
                <a:ea typeface="Calibri"/>
                <a:cs typeface="Calibri"/>
                <a:sym typeface="Calibri"/>
              </a:rPr>
              <a:t> </a:t>
            </a:r>
            <a:endParaRPr sz="1350">
              <a:solidFill>
                <a:schemeClr val="dk1"/>
              </a:solidFill>
              <a:latin typeface="Calibri"/>
              <a:ea typeface="Calibri"/>
              <a:cs typeface="Calibri"/>
              <a:sym typeface="Calibri"/>
            </a:endParaRPr>
          </a:p>
          <a:p>
            <a:pPr marL="1543050" lvl="3" indent="-234315" algn="just" rtl="0">
              <a:lnSpc>
                <a:spcPct val="100000"/>
              </a:lnSpc>
              <a:spcBef>
                <a:spcPts val="0"/>
              </a:spcBef>
              <a:spcAft>
                <a:spcPts val="0"/>
              </a:spcAft>
              <a:buSzPts val="3060"/>
              <a:buChar char="•"/>
            </a:pPr>
            <a:r>
              <a:rPr lang="es-MX" sz="1350">
                <a:solidFill>
                  <a:schemeClr val="dk1"/>
                </a:solidFill>
                <a:latin typeface="Calibri"/>
                <a:ea typeface="Calibri"/>
                <a:cs typeface="Calibri"/>
                <a:sym typeface="Calibri"/>
              </a:rPr>
              <a:t>Estilos de vida como medida de prevención de las principales causas de morbilidad y mortalidad en México.</a:t>
            </a:r>
            <a:endParaRPr sz="1350">
              <a:solidFill>
                <a:schemeClr val="dk1"/>
              </a:solidFill>
              <a:latin typeface="Calibri"/>
              <a:ea typeface="Calibri"/>
              <a:cs typeface="Calibri"/>
              <a:sym typeface="Calibri"/>
            </a:endParaRPr>
          </a:p>
          <a:p>
            <a:pPr marL="1543050" lvl="3" indent="-234315" algn="just" rtl="0">
              <a:lnSpc>
                <a:spcPct val="100000"/>
              </a:lnSpc>
              <a:spcBef>
                <a:spcPts val="0"/>
              </a:spcBef>
              <a:spcAft>
                <a:spcPts val="0"/>
              </a:spcAft>
              <a:buSzPts val="3060"/>
              <a:buChar char="•"/>
            </a:pPr>
            <a:r>
              <a:rPr lang="es-MX" sz="1350" b="1">
                <a:solidFill>
                  <a:schemeClr val="dk1"/>
                </a:solidFill>
                <a:latin typeface="Calibri"/>
                <a:ea typeface="Calibri"/>
                <a:cs typeface="Calibri"/>
                <a:sym typeface="Calibri"/>
              </a:rPr>
              <a:t>Unidad 3.</a:t>
            </a:r>
            <a:r>
              <a:rPr lang="es-MX" sz="1350">
                <a:solidFill>
                  <a:schemeClr val="dk1"/>
                </a:solidFill>
                <a:latin typeface="Calibri"/>
                <a:ea typeface="Calibri"/>
                <a:cs typeface="Calibri"/>
                <a:sym typeface="Calibri"/>
              </a:rPr>
              <a:t> </a:t>
            </a:r>
            <a:endParaRPr sz="1350">
              <a:solidFill>
                <a:schemeClr val="dk1"/>
              </a:solidFill>
              <a:latin typeface="Calibri"/>
              <a:ea typeface="Calibri"/>
              <a:cs typeface="Calibri"/>
              <a:sym typeface="Calibri"/>
            </a:endParaRPr>
          </a:p>
          <a:p>
            <a:pPr marL="1543050" lvl="3" indent="-234315" algn="just" rtl="0">
              <a:lnSpc>
                <a:spcPct val="100000"/>
              </a:lnSpc>
              <a:spcBef>
                <a:spcPts val="0"/>
              </a:spcBef>
              <a:spcAft>
                <a:spcPts val="0"/>
              </a:spcAft>
              <a:buSzPts val="3060"/>
              <a:buChar char="•"/>
            </a:pPr>
            <a:r>
              <a:rPr lang="es-MX" sz="1350">
                <a:solidFill>
                  <a:schemeClr val="dk1"/>
                </a:solidFill>
                <a:latin typeface="Calibri"/>
                <a:ea typeface="Calibri"/>
                <a:cs typeface="Calibri"/>
                <a:sym typeface="Calibri"/>
              </a:rPr>
              <a:t>Prácticas saludables como medidas de prevención de las principales causas de morbilidad y mortalidad en la adolescencia en México</a:t>
            </a:r>
            <a:endParaRPr sz="1350">
              <a:solidFill>
                <a:schemeClr val="dk1"/>
              </a:solidFill>
              <a:latin typeface="Calibri"/>
              <a:ea typeface="Calibri"/>
              <a:cs typeface="Calibri"/>
              <a:sym typeface="Calibri"/>
            </a:endParaRPr>
          </a:p>
          <a:p>
            <a:pPr marL="742950" lvl="0" indent="0" algn="just" rtl="0">
              <a:lnSpc>
                <a:spcPct val="150000"/>
              </a:lnSpc>
              <a:spcBef>
                <a:spcPts val="0"/>
              </a:spcBef>
              <a:spcAft>
                <a:spcPts val="0"/>
              </a:spcAft>
              <a:buNone/>
            </a:pPr>
            <a:endParaRPr sz="1350">
              <a:solidFill>
                <a:schemeClr val="dk1"/>
              </a:solidFill>
              <a:latin typeface="Calibri"/>
              <a:ea typeface="Calibri"/>
              <a:cs typeface="Calibri"/>
              <a:sym typeface="Calibri"/>
            </a:endParaRPr>
          </a:p>
          <a:p>
            <a:pPr marL="742950" lvl="0" indent="0" algn="just" rtl="0">
              <a:lnSpc>
                <a:spcPct val="150000"/>
              </a:lnSpc>
              <a:spcBef>
                <a:spcPts val="0"/>
              </a:spcBef>
              <a:spcAft>
                <a:spcPts val="800"/>
              </a:spcAft>
              <a:buNone/>
            </a:pPr>
            <a:endParaRPr sz="2500"/>
          </a:p>
        </p:txBody>
      </p:sp>
      <p:sp>
        <p:nvSpPr>
          <p:cNvPr id="252" name="Google Shape;252;p16"/>
          <p:cNvSpPr txBox="1">
            <a:spLocks noGrp="1"/>
          </p:cNvSpPr>
          <p:nvPr>
            <p:ph type="body" idx="2"/>
          </p:nvPr>
        </p:nvSpPr>
        <p:spPr>
          <a:xfrm>
            <a:off x="7019544" y="2560320"/>
            <a:ext cx="4718400" cy="3310200"/>
          </a:xfrm>
          <a:prstGeom prst="rect">
            <a:avLst/>
          </a:prstGeom>
        </p:spPr>
        <p:txBody>
          <a:bodyPr spcFirstLastPara="1" wrap="square" lIns="91425" tIns="45700" rIns="91425" bIns="45700" anchor="t" anchorCtr="0">
            <a:noAutofit/>
          </a:bodyPr>
          <a:lstStyle/>
          <a:p>
            <a:pPr marL="742950" lvl="1" indent="-329565" algn="l" rtl="0">
              <a:spcBef>
                <a:spcPts val="0"/>
              </a:spcBef>
              <a:spcAft>
                <a:spcPts val="0"/>
              </a:spcAft>
              <a:buSzPts val="2760"/>
              <a:buChar char="•"/>
            </a:pPr>
            <a:r>
              <a:rPr lang="es-MX"/>
              <a:t>  </a:t>
            </a:r>
            <a:r>
              <a:rPr lang="es-MX" sz="2600"/>
              <a:t>Conceptos: </a:t>
            </a:r>
            <a:endParaRPr sz="2600"/>
          </a:p>
          <a:p>
            <a:pPr marL="742950" lvl="1" indent="-255905" algn="l" rtl="0">
              <a:spcBef>
                <a:spcPts val="0"/>
              </a:spcBef>
              <a:spcAft>
                <a:spcPts val="0"/>
              </a:spcAft>
              <a:buClr>
                <a:srgbClr val="201F1E"/>
              </a:buClr>
              <a:buSzPts val="1600"/>
              <a:buFont typeface="Calibri"/>
              <a:buChar char="•"/>
            </a:pPr>
            <a:r>
              <a:rPr lang="es-MX" sz="1600">
                <a:solidFill>
                  <a:srgbClr val="201F1E"/>
                </a:solidFill>
                <a:highlight>
                  <a:srgbClr val="FFFFFF"/>
                </a:highlight>
                <a:latin typeface="Calibri"/>
                <a:ea typeface="Calibri"/>
                <a:cs typeface="Calibri"/>
                <a:sym typeface="Calibri"/>
              </a:rPr>
              <a:t>Salud</a:t>
            </a:r>
            <a:endParaRPr sz="1600">
              <a:solidFill>
                <a:srgbClr val="201F1E"/>
              </a:solidFill>
              <a:latin typeface="Calibri"/>
              <a:ea typeface="Calibri"/>
              <a:cs typeface="Calibri"/>
              <a:sym typeface="Calibri"/>
            </a:endParaRPr>
          </a:p>
          <a:p>
            <a:pPr marL="742950" lvl="1" indent="-255905" algn="just" rtl="0">
              <a:lnSpc>
                <a:spcPct val="150000"/>
              </a:lnSpc>
              <a:spcBef>
                <a:spcPts val="0"/>
              </a:spcBef>
              <a:spcAft>
                <a:spcPts val="0"/>
              </a:spcAft>
              <a:buClr>
                <a:srgbClr val="201F1E"/>
              </a:buClr>
              <a:buSzPts val="1600"/>
              <a:buFont typeface="Calibri"/>
              <a:buChar char="•"/>
            </a:pPr>
            <a:r>
              <a:rPr lang="es-MX" sz="1600">
                <a:solidFill>
                  <a:srgbClr val="201F1E"/>
                </a:solidFill>
                <a:highlight>
                  <a:srgbClr val="FFFFFF"/>
                </a:highlight>
                <a:latin typeface="Calibri"/>
                <a:ea typeface="Calibri"/>
                <a:cs typeface="Calibri"/>
                <a:sym typeface="Calibri"/>
              </a:rPr>
              <a:t>Enfermedad</a:t>
            </a:r>
            <a:endParaRPr sz="1600">
              <a:solidFill>
                <a:srgbClr val="201F1E"/>
              </a:solidFill>
              <a:highlight>
                <a:srgbClr val="FFFFFF"/>
              </a:highlight>
              <a:latin typeface="Calibri"/>
              <a:ea typeface="Calibri"/>
              <a:cs typeface="Calibri"/>
              <a:sym typeface="Calibri"/>
            </a:endParaRPr>
          </a:p>
          <a:p>
            <a:pPr marL="742950" lvl="1" indent="-255905" algn="just" rtl="0">
              <a:lnSpc>
                <a:spcPct val="150000"/>
              </a:lnSpc>
              <a:spcBef>
                <a:spcPts val="0"/>
              </a:spcBef>
              <a:spcAft>
                <a:spcPts val="0"/>
              </a:spcAft>
              <a:buClr>
                <a:srgbClr val="201F1E"/>
              </a:buClr>
              <a:buSzPts val="1600"/>
              <a:buFont typeface="Calibri"/>
              <a:buChar char="•"/>
            </a:pPr>
            <a:r>
              <a:rPr lang="es-MX" sz="1600">
                <a:solidFill>
                  <a:srgbClr val="201F1E"/>
                </a:solidFill>
                <a:highlight>
                  <a:srgbClr val="FFFFFF"/>
                </a:highlight>
                <a:latin typeface="Calibri"/>
                <a:ea typeface="Calibri"/>
                <a:cs typeface="Calibri"/>
                <a:sym typeface="Calibri"/>
              </a:rPr>
              <a:t>Prevención</a:t>
            </a:r>
            <a:endParaRPr sz="1600">
              <a:solidFill>
                <a:srgbClr val="201F1E"/>
              </a:solidFill>
              <a:highlight>
                <a:srgbClr val="FFFFFF"/>
              </a:highlight>
              <a:latin typeface="Calibri"/>
              <a:ea typeface="Calibri"/>
              <a:cs typeface="Calibri"/>
              <a:sym typeface="Calibri"/>
            </a:endParaRPr>
          </a:p>
          <a:p>
            <a:pPr marL="742950" lvl="1" indent="-255905" algn="just" rtl="0">
              <a:lnSpc>
                <a:spcPct val="150000"/>
              </a:lnSpc>
              <a:spcBef>
                <a:spcPts val="0"/>
              </a:spcBef>
              <a:spcAft>
                <a:spcPts val="0"/>
              </a:spcAft>
              <a:buClr>
                <a:srgbClr val="201F1E"/>
              </a:buClr>
              <a:buSzPts val="1600"/>
              <a:buFont typeface="Calibri"/>
              <a:buChar char="•"/>
            </a:pPr>
            <a:r>
              <a:rPr lang="es-MX" sz="1600">
                <a:solidFill>
                  <a:srgbClr val="201F1E"/>
                </a:solidFill>
                <a:highlight>
                  <a:srgbClr val="FFFFFF"/>
                </a:highlight>
                <a:latin typeface="Calibri"/>
                <a:ea typeface="Calibri"/>
                <a:cs typeface="Calibri"/>
                <a:sym typeface="Calibri"/>
              </a:rPr>
              <a:t>Medio ambiente</a:t>
            </a:r>
            <a:endParaRPr sz="1600">
              <a:solidFill>
                <a:srgbClr val="201F1E"/>
              </a:solidFill>
              <a:highlight>
                <a:srgbClr val="FFFFFF"/>
              </a:highlight>
              <a:latin typeface="Calibri"/>
              <a:ea typeface="Calibri"/>
              <a:cs typeface="Calibri"/>
              <a:sym typeface="Calibri"/>
            </a:endParaRPr>
          </a:p>
          <a:p>
            <a:pPr marL="742950" lvl="1" indent="-255905" algn="just" rtl="0">
              <a:lnSpc>
                <a:spcPct val="150000"/>
              </a:lnSpc>
              <a:spcBef>
                <a:spcPts val="0"/>
              </a:spcBef>
              <a:spcAft>
                <a:spcPts val="0"/>
              </a:spcAft>
              <a:buClr>
                <a:srgbClr val="201F1E"/>
              </a:buClr>
              <a:buSzPts val="1600"/>
              <a:buFont typeface="Calibri"/>
              <a:buChar char="•"/>
            </a:pPr>
            <a:r>
              <a:rPr lang="es-MX" sz="1600">
                <a:solidFill>
                  <a:srgbClr val="201F1E"/>
                </a:solidFill>
                <a:highlight>
                  <a:srgbClr val="FFFFFF"/>
                </a:highlight>
                <a:latin typeface="Calibri"/>
                <a:ea typeface="Calibri"/>
                <a:cs typeface="Calibri"/>
                <a:sym typeface="Calibri"/>
              </a:rPr>
              <a:t>Estilos de vida saludables</a:t>
            </a:r>
            <a:endParaRPr sz="1600">
              <a:solidFill>
                <a:srgbClr val="201F1E"/>
              </a:solidFill>
              <a:highlight>
                <a:srgbClr val="FFFFFF"/>
              </a:highlight>
              <a:latin typeface="Calibri"/>
              <a:ea typeface="Calibri"/>
              <a:cs typeface="Calibri"/>
              <a:sym typeface="Calibri"/>
            </a:endParaRPr>
          </a:p>
          <a:p>
            <a:pPr marL="742950" lvl="1" indent="-255905" algn="just" rtl="0">
              <a:lnSpc>
                <a:spcPct val="150000"/>
              </a:lnSpc>
              <a:spcBef>
                <a:spcPts val="0"/>
              </a:spcBef>
              <a:spcAft>
                <a:spcPts val="0"/>
              </a:spcAft>
              <a:buClr>
                <a:srgbClr val="201F1E"/>
              </a:buClr>
              <a:buSzPts val="1600"/>
              <a:buFont typeface="Calibri"/>
              <a:buChar char="•"/>
            </a:pPr>
            <a:r>
              <a:rPr lang="es-MX" sz="1600">
                <a:solidFill>
                  <a:srgbClr val="201F1E"/>
                </a:solidFill>
                <a:highlight>
                  <a:srgbClr val="FFFFFF"/>
                </a:highlight>
                <a:latin typeface="Calibri"/>
                <a:ea typeface="Calibri"/>
                <a:cs typeface="Calibri"/>
                <a:sym typeface="Calibri"/>
              </a:rPr>
              <a:t>Cuidado del ambiente</a:t>
            </a:r>
            <a:endParaRPr sz="1600">
              <a:solidFill>
                <a:srgbClr val="201F1E"/>
              </a:solidFill>
              <a:highlight>
                <a:srgbClr val="FFFFFF"/>
              </a:highlight>
              <a:latin typeface="Calibri"/>
              <a:ea typeface="Calibri"/>
              <a:cs typeface="Calibri"/>
              <a:sym typeface="Calibri"/>
            </a:endParaRPr>
          </a:p>
          <a:p>
            <a:pPr marL="742950" lvl="1" indent="-294005" algn="just" rtl="0">
              <a:lnSpc>
                <a:spcPct val="150000"/>
              </a:lnSpc>
              <a:spcBef>
                <a:spcPts val="0"/>
              </a:spcBef>
              <a:spcAft>
                <a:spcPts val="0"/>
              </a:spcAft>
              <a:buClr>
                <a:srgbClr val="201F1E"/>
              </a:buClr>
              <a:buSzPts val="2200"/>
              <a:buFont typeface="Calibri"/>
              <a:buChar char="•"/>
            </a:pPr>
            <a:r>
              <a:rPr lang="es-MX" sz="1600">
                <a:solidFill>
                  <a:srgbClr val="201F1E"/>
                </a:solidFill>
                <a:highlight>
                  <a:srgbClr val="FFFFFF"/>
                </a:highlight>
                <a:latin typeface="Calibri"/>
                <a:ea typeface="Calibri"/>
                <a:cs typeface="Calibri"/>
                <a:sym typeface="Calibri"/>
              </a:rPr>
              <a:t>Toma de decisiones</a:t>
            </a:r>
            <a:endParaRPr sz="2200">
              <a:solidFill>
                <a:srgbClr val="201F1E"/>
              </a:solidFill>
              <a:highlight>
                <a:srgbClr val="FFFFFF"/>
              </a:highlight>
              <a:latin typeface="Calibri"/>
              <a:ea typeface="Calibri"/>
              <a:cs typeface="Calibri"/>
              <a:sym typeface="Calibri"/>
            </a:endParaRPr>
          </a:p>
          <a:p>
            <a:pPr marL="0" lvl="0" indent="0" algn="l" rtl="0">
              <a:spcBef>
                <a:spcPts val="800"/>
              </a:spcBef>
              <a:spcAft>
                <a:spcPts val="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77d077ff73_0_24"/>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MX"/>
              <a:t>c. Educación para la Salud</a:t>
            </a:r>
            <a:endParaRPr/>
          </a:p>
        </p:txBody>
      </p:sp>
      <p:sp>
        <p:nvSpPr>
          <p:cNvPr id="258" name="Google Shape;258;g77d077ff73_0_24"/>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0" lvl="0" indent="0" algn="just" rtl="0">
              <a:lnSpc>
                <a:spcPct val="150000"/>
              </a:lnSpc>
              <a:spcBef>
                <a:spcPts val="0"/>
              </a:spcBef>
              <a:spcAft>
                <a:spcPts val="0"/>
              </a:spcAft>
              <a:buNone/>
            </a:pPr>
            <a:r>
              <a:rPr lang="es-MX" sz="1300">
                <a:solidFill>
                  <a:schemeClr val="dk1"/>
                </a:solidFill>
                <a:latin typeface="Century Gothic"/>
                <a:ea typeface="Century Gothic"/>
                <a:cs typeface="Century Gothic"/>
                <a:sym typeface="Century Gothic"/>
              </a:rPr>
              <a:t>Colprensa. (2017). Así afecta la basura electrónica la salud y el medio ambiente. Enero 2020, de El Heraldo Sitio web: </a:t>
            </a:r>
            <a:r>
              <a:rPr lang="es-MX" sz="1300" u="sng">
                <a:solidFill>
                  <a:srgbClr val="1155CC"/>
                </a:solidFill>
                <a:latin typeface="Century Gothic"/>
                <a:ea typeface="Century Gothic"/>
                <a:cs typeface="Century Gothic"/>
                <a:sym typeface="Century Gothic"/>
                <a:hlinkClick r:id="rId3"/>
              </a:rPr>
              <a:t>https://www.elheraldo.co/salud/asi-afecta-la-basura-electronica-la-salud-y-al-medioambiente-440278</a:t>
            </a:r>
            <a:endParaRPr sz="1300">
              <a:solidFill>
                <a:schemeClr val="dk1"/>
              </a:solidFill>
              <a:latin typeface="Century Gothic"/>
              <a:ea typeface="Century Gothic"/>
              <a:cs typeface="Century Gothic"/>
              <a:sym typeface="Century Gothic"/>
            </a:endParaRPr>
          </a:p>
          <a:p>
            <a:pPr marL="0" lvl="0" indent="0" algn="just" rtl="0">
              <a:lnSpc>
                <a:spcPct val="150000"/>
              </a:lnSpc>
              <a:spcBef>
                <a:spcPts val="0"/>
              </a:spcBef>
              <a:spcAft>
                <a:spcPts val="0"/>
              </a:spcAft>
              <a:buNone/>
            </a:pPr>
            <a:r>
              <a:rPr lang="es-MX" sz="1300">
                <a:solidFill>
                  <a:schemeClr val="dk1"/>
                </a:solidFill>
                <a:latin typeface="Century Gothic"/>
                <a:ea typeface="Century Gothic"/>
                <a:cs typeface="Century Gothic"/>
                <a:sym typeface="Century Gothic"/>
              </a:rPr>
              <a:t>S/A. (2020). Los peligros de la basura electrónica. Enero 2020, de National Geographic Sitio web: </a:t>
            </a:r>
            <a:r>
              <a:rPr lang="es-MX" sz="1300" u="sng">
                <a:solidFill>
                  <a:srgbClr val="1155CC"/>
                </a:solidFill>
                <a:latin typeface="Century Gothic"/>
                <a:ea typeface="Century Gothic"/>
                <a:cs typeface="Century Gothic"/>
                <a:sym typeface="Century Gothic"/>
                <a:hlinkClick r:id="rId4"/>
              </a:rPr>
              <a:t>https://www.nationalgeographic.com.es/mundo-ng/peligros-basura-electronica_13239</a:t>
            </a:r>
            <a:endParaRPr sz="1300">
              <a:solidFill>
                <a:schemeClr val="dk1"/>
              </a:solidFill>
              <a:latin typeface="Century Gothic"/>
              <a:ea typeface="Century Gothic"/>
              <a:cs typeface="Century Gothic"/>
              <a:sym typeface="Century Gothic"/>
            </a:endParaRPr>
          </a:p>
          <a:p>
            <a:pPr marL="0" lvl="0" indent="0" algn="just" rtl="0">
              <a:lnSpc>
                <a:spcPct val="150000"/>
              </a:lnSpc>
              <a:spcBef>
                <a:spcPts val="0"/>
              </a:spcBef>
              <a:spcAft>
                <a:spcPts val="0"/>
              </a:spcAft>
              <a:buNone/>
            </a:pPr>
            <a:r>
              <a:rPr lang="es-MX" sz="1300">
                <a:solidFill>
                  <a:schemeClr val="dk1"/>
                </a:solidFill>
                <a:latin typeface="Century Gothic"/>
                <a:ea typeface="Century Gothic"/>
                <a:cs typeface="Century Gothic"/>
                <a:sym typeface="Century Gothic"/>
              </a:rPr>
              <a:t>S/A. (2018). Los daños que causa la basura electrónica. Enero 2020, de Muy interesante Sitio web: </a:t>
            </a:r>
            <a:r>
              <a:rPr lang="es-MX" sz="1300" u="sng">
                <a:solidFill>
                  <a:srgbClr val="1155CC"/>
                </a:solidFill>
                <a:latin typeface="Century Gothic"/>
                <a:ea typeface="Century Gothic"/>
                <a:cs typeface="Century Gothic"/>
                <a:sym typeface="Century Gothic"/>
                <a:hlinkClick r:id="rId5"/>
              </a:rPr>
              <a:t>https://www.muyinteresante.com.mx/ciencia-y-tecnologia/dano-basura-electronica/</a:t>
            </a:r>
            <a:endParaRPr sz="1300">
              <a:solidFill>
                <a:schemeClr val="dk1"/>
              </a:solidFill>
              <a:latin typeface="Century Gothic"/>
              <a:ea typeface="Century Gothic"/>
              <a:cs typeface="Century Gothic"/>
              <a:sym typeface="Century Gothic"/>
            </a:endParaRPr>
          </a:p>
          <a:p>
            <a:pPr marL="0" lvl="0" indent="0" algn="just" rtl="0">
              <a:lnSpc>
                <a:spcPct val="150000"/>
              </a:lnSpc>
              <a:spcBef>
                <a:spcPts val="0"/>
              </a:spcBef>
              <a:spcAft>
                <a:spcPts val="0"/>
              </a:spcAft>
              <a:buNone/>
            </a:pPr>
            <a:r>
              <a:rPr lang="es-MX" sz="1300">
                <a:solidFill>
                  <a:schemeClr val="dk1"/>
                </a:solidFill>
                <a:latin typeface="Century Gothic"/>
                <a:ea typeface="Century Gothic"/>
                <a:cs typeface="Century Gothic"/>
                <a:sym typeface="Century Gothic"/>
              </a:rPr>
              <a:t>Martina Rua. (2012). La basura electrónica amenaza la salud. Enero 2020, de IntraMed Sitio web: </a:t>
            </a:r>
            <a:r>
              <a:rPr lang="es-MX" sz="1300" u="sng">
                <a:solidFill>
                  <a:srgbClr val="1155CC"/>
                </a:solidFill>
                <a:latin typeface="Century Gothic"/>
                <a:ea typeface="Century Gothic"/>
                <a:cs typeface="Century Gothic"/>
                <a:sym typeface="Century Gothic"/>
                <a:hlinkClick r:id="rId6"/>
              </a:rPr>
              <a:t>https://www.intramed.net/contenidover.asp?contenidoid=78109</a:t>
            </a:r>
            <a:endParaRPr sz="1300">
              <a:solidFill>
                <a:schemeClr val="dk1"/>
              </a:solidFill>
              <a:latin typeface="Century Gothic"/>
              <a:ea typeface="Century Gothic"/>
              <a:cs typeface="Century Gothic"/>
              <a:sym typeface="Century Gothic"/>
            </a:endParaRPr>
          </a:p>
          <a:p>
            <a:pPr marL="0" lvl="0" indent="0" algn="just" rtl="0">
              <a:lnSpc>
                <a:spcPct val="150000"/>
              </a:lnSpc>
              <a:spcBef>
                <a:spcPts val="0"/>
              </a:spcBef>
              <a:spcAft>
                <a:spcPts val="0"/>
              </a:spcAft>
              <a:buNone/>
            </a:pPr>
            <a:r>
              <a:rPr lang="es-MX" sz="1300">
                <a:solidFill>
                  <a:schemeClr val="dk1"/>
                </a:solidFill>
                <a:latin typeface="Century Gothic"/>
                <a:ea typeface="Century Gothic"/>
                <a:cs typeface="Century Gothic"/>
                <a:sym typeface="Century Gothic"/>
              </a:rPr>
              <a:t>S/A. (2017). La basura electrónica y sus riesgos para la salud. Enero 2020, de El tiempo Sitio web: </a:t>
            </a:r>
            <a:r>
              <a:rPr lang="es-MX" sz="1300" u="sng">
                <a:solidFill>
                  <a:srgbClr val="1155CC"/>
                </a:solidFill>
                <a:latin typeface="Century Gothic"/>
                <a:ea typeface="Century Gothic"/>
                <a:cs typeface="Century Gothic"/>
                <a:sym typeface="Century Gothic"/>
                <a:hlinkClick r:id="rId7"/>
              </a:rPr>
              <a:t>https://www.eltiempo.com/salud/que-es-la-basura-electronica-y-cuales-son-sus-riesgo</a:t>
            </a:r>
            <a:endParaRPr sz="1450">
              <a:solidFill>
                <a:schemeClr val="dk1"/>
              </a:solidFill>
              <a:latin typeface="Calibri"/>
              <a:ea typeface="Calibri"/>
              <a:cs typeface="Calibri"/>
              <a:sym typeface="Calibri"/>
            </a:endParaRPr>
          </a:p>
          <a:p>
            <a:pPr marL="0" lvl="0" indent="0" algn="just" rtl="0">
              <a:lnSpc>
                <a:spcPct val="150000"/>
              </a:lnSpc>
              <a:spcBef>
                <a:spcPts val="0"/>
              </a:spcBef>
              <a:spcAft>
                <a:spcPts val="0"/>
              </a:spcAft>
              <a:buNone/>
            </a:pPr>
            <a:r>
              <a:rPr lang="es-MX" sz="1300" u="sng">
                <a:solidFill>
                  <a:srgbClr val="1155CC"/>
                </a:solidFill>
                <a:latin typeface="Century Gothic"/>
                <a:ea typeface="Century Gothic"/>
                <a:cs typeface="Century Gothic"/>
                <a:sym typeface="Century Gothic"/>
                <a:hlinkClick r:id="rId7"/>
              </a:rPr>
              <a:t>s-para-la-salud-162986</a:t>
            </a:r>
            <a:endParaRPr sz="1300">
              <a:solidFill>
                <a:schemeClr val="dk1"/>
              </a:solidFill>
              <a:latin typeface="Century Gothic"/>
              <a:ea typeface="Century Gothic"/>
              <a:cs typeface="Century Gothic"/>
              <a:sym typeface="Century Gothic"/>
            </a:endParaRPr>
          </a:p>
          <a:p>
            <a:pPr marL="0" lvl="0" indent="0" algn="just" rtl="0">
              <a:lnSpc>
                <a:spcPct val="150000"/>
              </a:lnSpc>
              <a:spcBef>
                <a:spcPts val="0"/>
              </a:spcBef>
              <a:spcAft>
                <a:spcPts val="0"/>
              </a:spcAft>
              <a:buNone/>
            </a:pPr>
            <a:endParaRPr sz="1300">
              <a:solidFill>
                <a:schemeClr val="dk1"/>
              </a:solidFill>
              <a:latin typeface="Century Gothic"/>
              <a:ea typeface="Century Gothic"/>
              <a:cs typeface="Century Gothic"/>
              <a:sym typeface="Century Gothic"/>
            </a:endParaRPr>
          </a:p>
          <a:p>
            <a:pPr marL="0" lvl="0" indent="0" algn="just" rtl="0">
              <a:lnSpc>
                <a:spcPct val="150000"/>
              </a:lnSpc>
              <a:spcBef>
                <a:spcPts val="0"/>
              </a:spcBef>
              <a:spcAft>
                <a:spcPts val="0"/>
              </a:spcAft>
              <a:buNone/>
            </a:pPr>
            <a:endParaRPr sz="13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2800">
              <a:solidFill>
                <a:srgbClr val="000000"/>
              </a:solidFill>
              <a:latin typeface="Arial"/>
              <a:ea typeface="Arial"/>
              <a:cs typeface="Arial"/>
              <a:sym typeface="Arial"/>
            </a:endParaRPr>
          </a:p>
          <a:p>
            <a:pPr marL="0" lvl="0" indent="0" algn="l" rtl="0">
              <a:spcBef>
                <a:spcPts val="360"/>
              </a:spcBef>
              <a:spcAft>
                <a:spcPts val="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11.3 Justificación de la actividad</a:t>
            </a:r>
            <a:endParaRPr/>
          </a:p>
        </p:txBody>
      </p:sp>
      <p:sp>
        <p:nvSpPr>
          <p:cNvPr id="264" name="Google Shape;264;p1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just" rtl="0">
              <a:spcBef>
                <a:spcPts val="0"/>
              </a:spcBef>
              <a:spcAft>
                <a:spcPts val="0"/>
              </a:spcAft>
              <a:buSzPts val="2760"/>
              <a:buChar char="•"/>
            </a:pPr>
            <a:r>
              <a:rPr lang="es-MX"/>
              <a:t>Dada la problemática actual que genera la mala disposición de la basura electrónica, ya sea por ignorancia o por falta de valores, los alumnos revisarán diversos artículos para conocer los efectos negativos que esto provoca tanto a la salud como al medio ambiente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s-MX" sz="3959"/>
              <a:t>11.4 Descripción de Apertura de la actividad</a:t>
            </a:r>
            <a:endParaRPr sz="3959"/>
          </a:p>
        </p:txBody>
      </p:sp>
      <p:sp>
        <p:nvSpPr>
          <p:cNvPr id="270" name="Google Shape;270;p1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457200" algn="just" rtl="0">
              <a:spcBef>
                <a:spcPts val="0"/>
              </a:spcBef>
              <a:spcAft>
                <a:spcPts val="0"/>
              </a:spcAft>
              <a:buSzPts val="2760"/>
              <a:buAutoNum type="arabicPeriod"/>
            </a:pPr>
            <a:r>
              <a:rPr lang="es-MX"/>
              <a:t>Los alumnos,divididos en equipos, buscarán en internet diversos artículos que traten el tema de la basura electrónica, donde se mencionen sus componentes y los posibles efectos nocivos a la salud y al medio ambiente</a:t>
            </a:r>
            <a:endParaRPr/>
          </a:p>
          <a:p>
            <a:pPr marL="457200" lvl="0" indent="-457200" algn="just" rtl="0">
              <a:spcBef>
                <a:spcPts val="1080"/>
              </a:spcBef>
              <a:spcAft>
                <a:spcPts val="0"/>
              </a:spcAft>
              <a:buSzPts val="2760"/>
              <a:buAutoNum type="arabicPeriod"/>
            </a:pPr>
            <a:r>
              <a:rPr lang="es-MX"/>
              <a:t>A partir de ellos tomarán ideas para la elaboración de sus infografías </a:t>
            </a:r>
            <a:endParaRPr/>
          </a:p>
          <a:p>
            <a:pPr marL="0" lvl="0" indent="0" algn="just" rtl="0">
              <a:spcBef>
                <a:spcPts val="1080"/>
              </a:spcBef>
              <a:spcAft>
                <a:spcPts val="0"/>
              </a:spcAft>
              <a:buNone/>
            </a:pPr>
            <a:endParaRPr/>
          </a:p>
          <a:p>
            <a:pPr marL="457200" lvl="0" indent="-360045" algn="just" rtl="0">
              <a:spcBef>
                <a:spcPts val="1080"/>
              </a:spcBef>
              <a:spcAft>
                <a:spcPts val="0"/>
              </a:spcAft>
              <a:buSzPts val="2070"/>
              <a:buChar char="•"/>
            </a:pPr>
            <a:r>
              <a:rPr lang="es-MX"/>
              <a:t>materiales: internet, computadora</a:t>
            </a:r>
            <a:endParaRPr/>
          </a:p>
          <a:p>
            <a:pPr marL="457200" lvl="0" indent="-281940" algn="just" rtl="0">
              <a:spcBef>
                <a:spcPts val="1080"/>
              </a:spcBef>
              <a:spcAft>
                <a:spcPts val="0"/>
              </a:spcAft>
              <a:buSzPts val="276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Equipo # 2</a:t>
            </a:r>
            <a:endParaRPr/>
          </a:p>
        </p:txBody>
      </p:sp>
      <p:sp>
        <p:nvSpPr>
          <p:cNvPr id="159" name="Google Shape;159;p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Char char="•"/>
            </a:pPr>
            <a:r>
              <a:rPr lang="es-MX" sz="3200"/>
              <a:t>Educación para la Salud: Profesora Ivette Muñoz Ávalos</a:t>
            </a:r>
            <a:endParaRPr/>
          </a:p>
          <a:p>
            <a:pPr marL="285750" lvl="0" indent="-285750" algn="l" rtl="0">
              <a:spcBef>
                <a:spcPts val="1240"/>
              </a:spcBef>
              <a:spcAft>
                <a:spcPts val="0"/>
              </a:spcAft>
              <a:buSzPts val="3680"/>
              <a:buChar char="•"/>
            </a:pPr>
            <a:r>
              <a:rPr lang="es-MX" sz="3200"/>
              <a:t>Ética: Profesor Juan Ignacio Rivera Pedroza</a:t>
            </a:r>
            <a:endParaRPr/>
          </a:p>
          <a:p>
            <a:pPr marL="285750" lvl="0" indent="-285750" algn="l" rtl="0">
              <a:spcBef>
                <a:spcPts val="1240"/>
              </a:spcBef>
              <a:spcAft>
                <a:spcPts val="0"/>
              </a:spcAft>
              <a:buSzPts val="3680"/>
              <a:buChar char="•"/>
            </a:pPr>
            <a:r>
              <a:rPr lang="es-MX" sz="3200"/>
              <a:t>Química: Profesora Lucía García Muñoz</a:t>
            </a:r>
            <a:endParaRPr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77d077ff73_0_1"/>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MX"/>
              <a:t>11.5 Descripción del desarrollo de la actividad</a:t>
            </a:r>
            <a:endParaRPr/>
          </a:p>
        </p:txBody>
      </p:sp>
      <p:sp>
        <p:nvSpPr>
          <p:cNvPr id="276" name="Google Shape;276;g77d077ff73_0_1"/>
          <p:cNvSpPr txBox="1">
            <a:spLocks noGrp="1"/>
          </p:cNvSpPr>
          <p:nvPr>
            <p:ph type="body" idx="1"/>
          </p:nvPr>
        </p:nvSpPr>
        <p:spPr>
          <a:xfrm>
            <a:off x="1295401" y="2633132"/>
            <a:ext cx="9601200" cy="3318900"/>
          </a:xfrm>
          <a:prstGeom prst="rect">
            <a:avLst/>
          </a:prstGeom>
        </p:spPr>
        <p:txBody>
          <a:bodyPr spcFirstLastPara="1" wrap="square" lIns="91425" tIns="45700" rIns="91425" bIns="45700" anchor="t" anchorCtr="0">
            <a:noAutofit/>
          </a:bodyPr>
          <a:lstStyle/>
          <a:p>
            <a:pPr marL="457200" lvl="0" indent="-360045" algn="l" rtl="0">
              <a:spcBef>
                <a:spcPts val="360"/>
              </a:spcBef>
              <a:spcAft>
                <a:spcPts val="0"/>
              </a:spcAft>
              <a:buSzPts val="2070"/>
              <a:buAutoNum type="arabicPeriod"/>
            </a:pPr>
            <a:r>
              <a:rPr lang="es-MX"/>
              <a:t>Cada equipo realizará la lectura de sus artículos</a:t>
            </a:r>
            <a:endParaRPr/>
          </a:p>
          <a:p>
            <a:pPr marL="457200" lvl="0" indent="-360045" algn="l" rtl="0">
              <a:spcBef>
                <a:spcPts val="0"/>
              </a:spcBef>
              <a:spcAft>
                <a:spcPts val="0"/>
              </a:spcAft>
              <a:buSzPts val="2070"/>
              <a:buAutoNum type="arabicPeriod"/>
            </a:pPr>
            <a:r>
              <a:rPr lang="es-MX"/>
              <a:t>Cada equipo hará un resumen sobre lo investigado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11.6 Descripción del cierre de la actividad</a:t>
            </a:r>
            <a:endParaRPr/>
          </a:p>
        </p:txBody>
      </p:sp>
      <p:sp>
        <p:nvSpPr>
          <p:cNvPr id="282" name="Google Shape;282;p2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360045" algn="l" rtl="0">
              <a:spcBef>
                <a:spcPts val="0"/>
              </a:spcBef>
              <a:spcAft>
                <a:spcPts val="0"/>
              </a:spcAft>
              <a:buSzPts val="2070"/>
              <a:buAutoNum type="arabicPeriod"/>
            </a:pPr>
            <a:r>
              <a:rPr lang="es-MX"/>
              <a:t>En gran grupo cada equipo compartirá lo investigado</a:t>
            </a:r>
            <a:endParaRPr/>
          </a:p>
          <a:p>
            <a:pPr marL="457200" lvl="0" indent="-360045" algn="l" rtl="0">
              <a:spcBef>
                <a:spcPts val="0"/>
              </a:spcBef>
              <a:spcAft>
                <a:spcPts val="0"/>
              </a:spcAft>
              <a:buSzPts val="2070"/>
              <a:buAutoNum type="arabicPeriod"/>
            </a:pPr>
            <a:r>
              <a:rPr lang="es-MX"/>
              <a:t>Se elaborarán conclusiones y anotaciones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s-MX" sz="3959"/>
              <a:t>11.7 Descripción de lo que se hará con los resultados de la actividad</a:t>
            </a:r>
            <a:endParaRPr sz="3959"/>
          </a:p>
        </p:txBody>
      </p:sp>
      <p:sp>
        <p:nvSpPr>
          <p:cNvPr id="288" name="Google Shape;288;p2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r>
              <a:rPr lang="es-MX"/>
              <a:t>Los resultados obtenidos de las investigaciones y lecturas, servirán para que los alumnos puedan elaborar sus infografías y tengan argumentos para las presentaciones que harán a toda la comunidad escolar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s-MX" sz="3959"/>
              <a:t>11.8 Análisis</a:t>
            </a:r>
            <a:br>
              <a:rPr lang="es-MX" sz="3959"/>
            </a:br>
            <a:r>
              <a:rPr lang="es-MX" sz="3959"/>
              <a:t> (contrastar lo esperado y lo sucedido)</a:t>
            </a:r>
            <a:endParaRPr sz="3959"/>
          </a:p>
        </p:txBody>
      </p:sp>
      <p:sp>
        <p:nvSpPr>
          <p:cNvPr id="294" name="Google Shape;294;p2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360045" algn="l" rtl="0">
              <a:spcBef>
                <a:spcPts val="0"/>
              </a:spcBef>
              <a:spcAft>
                <a:spcPts val="0"/>
              </a:spcAft>
              <a:buSzPts val="2070"/>
              <a:buChar char="-"/>
            </a:pPr>
            <a:r>
              <a:rPr lang="es-MX"/>
              <a:t>Esperábamos que los alumnos reflexionaran sobre los potenciales riesgos que implican todos los dispositivos electrónicos tanto al usarlos como al desecharlos</a:t>
            </a:r>
            <a:endParaRPr/>
          </a:p>
          <a:p>
            <a:pPr marL="457200" lvl="0" indent="-360045" algn="l" rtl="0">
              <a:spcBef>
                <a:spcPts val="0"/>
              </a:spcBef>
              <a:spcAft>
                <a:spcPts val="0"/>
              </a:spcAft>
              <a:buSzPts val="2070"/>
              <a:buChar char="-"/>
            </a:pPr>
            <a:r>
              <a:rPr lang="es-MX"/>
              <a:t>Creemos que sí lo logramos, ya que la mayoría de ellos desconocían dichos componentes, y de igual forma, la mayoría no sabía cómo desecharlos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11.9 Toma de decisiones</a:t>
            </a:r>
            <a:endParaRPr/>
          </a:p>
        </p:txBody>
      </p:sp>
      <p:sp>
        <p:nvSpPr>
          <p:cNvPr id="300" name="Google Shape;300;p2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r>
              <a:rPr lang="es-MX"/>
              <a:t>Al realizar nuestra investigación tuvimos que apresurar un poco nuestro proyecto de campaña de recolección de basura digital, ya que la empresa que lleva a cabo el acopio, es itinerante y sólo lo hace el último fin de semana de cada mes, y las fechas subsecuentes eran en sitios muy lejanos con respecto a donde la mayoría de nuestros alumnos vive.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s-MX" sz="3959"/>
              <a:t>12.1  Actividad interdisciplinaria a) de la fase de desarrollo</a:t>
            </a:r>
            <a:endParaRPr sz="3959"/>
          </a:p>
        </p:txBody>
      </p:sp>
      <p:sp>
        <p:nvSpPr>
          <p:cNvPr id="306" name="Google Shape;306;p2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360045" algn="l" rtl="0">
              <a:spcBef>
                <a:spcPts val="0"/>
              </a:spcBef>
              <a:spcAft>
                <a:spcPts val="0"/>
              </a:spcAft>
              <a:buSzPts val="2070"/>
              <a:buAutoNum type="alphaLcPeriod"/>
            </a:pPr>
            <a:r>
              <a:rPr lang="es-MX"/>
              <a:t>Campaña informativa y de acopio de basura electrónica</a:t>
            </a:r>
            <a:endParaRPr/>
          </a:p>
          <a:p>
            <a:pPr marL="457200" lvl="0" indent="-360045" algn="l" rtl="0">
              <a:spcBef>
                <a:spcPts val="0"/>
              </a:spcBef>
              <a:spcAft>
                <a:spcPts val="0"/>
              </a:spcAft>
              <a:buSzPts val="2070"/>
              <a:buAutoNum type="alphaLcPeriod"/>
            </a:pPr>
            <a:r>
              <a:rPr lang="es-MX"/>
              <a:t>Informar a toda la comunidad escolar sobre los riesgos tanto a la salud como al medio ambiente, que provoca la basura digital</a:t>
            </a:r>
            <a:endParaRPr/>
          </a:p>
          <a:p>
            <a:pPr marL="457200" lvl="0" indent="0" algn="l" rtl="0">
              <a:spcBef>
                <a:spcPts val="0"/>
              </a:spcBef>
              <a:spcAft>
                <a:spcPts val="0"/>
              </a:spcAft>
              <a:buNone/>
            </a:pPr>
            <a:r>
              <a:rPr lang="es-MX"/>
              <a:t>Solicitar la cooperación de la comunidad escolar trayendo la basura electrónica que tuvieran en casa</a:t>
            </a:r>
            <a:endParaRPr/>
          </a:p>
          <a:p>
            <a:pPr marL="457200" lvl="0" indent="-360045" algn="l" rtl="0">
              <a:spcBef>
                <a:spcPts val="0"/>
              </a:spcBef>
              <a:spcAft>
                <a:spcPts val="0"/>
              </a:spcAft>
              <a:buSzPts val="2070"/>
              <a:buAutoNum type="alphaLcPeriod"/>
            </a:pPr>
            <a:r>
              <a:rPr lang="es-MX"/>
              <a:t>5o de preparatoria</a:t>
            </a:r>
            <a:endParaRPr/>
          </a:p>
          <a:p>
            <a:pPr marL="457200" lvl="0" indent="-360045" algn="l" rtl="0">
              <a:spcBef>
                <a:spcPts val="0"/>
              </a:spcBef>
              <a:spcAft>
                <a:spcPts val="0"/>
              </a:spcAft>
              <a:buSzPts val="2070"/>
              <a:buAutoNum type="alphaLcPeriod"/>
            </a:pPr>
            <a:r>
              <a:rPr lang="es-MX"/>
              <a:t>Febrero del 2020</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12.2 Asignaturas Participantes</a:t>
            </a:r>
            <a:endParaRPr/>
          </a:p>
        </p:txBody>
      </p:sp>
      <p:sp>
        <p:nvSpPr>
          <p:cNvPr id="312" name="Google Shape;312;p2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0" algn="l" rtl="0">
              <a:spcBef>
                <a:spcPts val="0"/>
              </a:spcBef>
              <a:spcAft>
                <a:spcPts val="0"/>
              </a:spcAft>
              <a:buNone/>
            </a:pPr>
            <a:r>
              <a:rPr lang="es-MX"/>
              <a:t>Ética</a:t>
            </a:r>
            <a:endParaRPr/>
          </a:p>
          <a:p>
            <a:pPr marL="457200" lvl="0" indent="0" algn="l" rtl="0">
              <a:spcBef>
                <a:spcPts val="0"/>
              </a:spcBef>
              <a:spcAft>
                <a:spcPts val="0"/>
              </a:spcAft>
              <a:buNone/>
            </a:pPr>
            <a:endParaRPr/>
          </a:p>
          <a:p>
            <a:pPr marL="457200" lvl="0" indent="0" algn="l" rtl="0">
              <a:spcBef>
                <a:spcPts val="0"/>
              </a:spcBef>
              <a:spcAft>
                <a:spcPts val="0"/>
              </a:spcAft>
              <a:buNone/>
            </a:pPr>
            <a:r>
              <a:rPr lang="es-MX"/>
              <a:t>Química</a:t>
            </a:r>
            <a:endParaRPr/>
          </a:p>
          <a:p>
            <a:pPr marL="457200" lvl="0" indent="0" algn="l" rtl="0">
              <a:spcBef>
                <a:spcPts val="0"/>
              </a:spcBef>
              <a:spcAft>
                <a:spcPts val="0"/>
              </a:spcAft>
              <a:buNone/>
            </a:pPr>
            <a:endParaRPr/>
          </a:p>
          <a:p>
            <a:pPr marL="457200" lvl="0" indent="0" algn="l" rtl="0">
              <a:spcBef>
                <a:spcPts val="0"/>
              </a:spcBef>
              <a:spcAft>
                <a:spcPts val="0"/>
              </a:spcAft>
              <a:buNone/>
            </a:pPr>
            <a:r>
              <a:rPr lang="es-MX"/>
              <a:t>Educación para la salud</a:t>
            </a:r>
            <a:endParaRPr sz="2500"/>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77d077ff73_0_11"/>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MX"/>
              <a:t>Química</a:t>
            </a:r>
            <a:endParaRPr/>
          </a:p>
        </p:txBody>
      </p:sp>
      <p:sp>
        <p:nvSpPr>
          <p:cNvPr id="318" name="Google Shape;318;g77d077ff73_0_11"/>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s-MX"/>
              <a:t>Temas      Unidad I										Conceptos</a:t>
            </a:r>
            <a:endParaRPr/>
          </a:p>
          <a:p>
            <a:pPr marL="0" lvl="0" indent="0" algn="l" rtl="0">
              <a:spcBef>
                <a:spcPts val="600"/>
              </a:spcBef>
              <a:spcAft>
                <a:spcPts val="0"/>
              </a:spcAft>
              <a:buNone/>
            </a:pPr>
            <a:r>
              <a:rPr lang="es-MX"/>
              <a:t>México como productor de minerales				sector minero</a:t>
            </a:r>
            <a:endParaRPr/>
          </a:p>
          <a:p>
            <a:pPr marL="0" lvl="0" indent="0" algn="l" rtl="0">
              <a:spcBef>
                <a:spcPts val="600"/>
              </a:spcBef>
              <a:spcAft>
                <a:spcPts val="0"/>
              </a:spcAft>
              <a:buNone/>
            </a:pPr>
            <a:r>
              <a:rPr lang="es-MX"/>
              <a:t>													metalurgia</a:t>
            </a:r>
            <a:endParaRPr/>
          </a:p>
          <a:p>
            <a:pPr marL="0" lvl="0" indent="0" algn="l" rtl="0">
              <a:spcBef>
                <a:spcPts val="600"/>
              </a:spcBef>
              <a:spcAft>
                <a:spcPts val="0"/>
              </a:spcAft>
              <a:buNone/>
            </a:pPr>
            <a:r>
              <a:rPr lang="es-MX"/>
              <a:t>Transformación de materiales						síntesis química</a:t>
            </a:r>
            <a:endParaRPr/>
          </a:p>
          <a:p>
            <a:pPr marL="0" lvl="0" indent="0" algn="l" rtl="0">
              <a:spcBef>
                <a:spcPts val="600"/>
              </a:spcBef>
              <a:spcAft>
                <a:spcPts val="0"/>
              </a:spcAft>
              <a:buNone/>
            </a:pPr>
            <a:endParaRPr/>
          </a:p>
          <a:p>
            <a:pPr marL="0" lvl="0" indent="0" algn="l" rtl="0">
              <a:spcBef>
                <a:spcPts val="600"/>
              </a:spcBef>
              <a:spcAft>
                <a:spcPts val="0"/>
              </a:spcAft>
              <a:buNone/>
            </a:pPr>
            <a:r>
              <a:rPr lang="es-MX"/>
              <a:t>Teléfonos celulares									tierras raras</a:t>
            </a:r>
            <a:endParaRPr/>
          </a:p>
          <a:p>
            <a:pPr marL="0" lvl="0" indent="0" algn="l" rtl="0">
              <a:spcBef>
                <a:spcPts val="600"/>
              </a:spcBef>
              <a:spcAft>
                <a:spcPts val="600"/>
              </a:spcAft>
              <a:buNone/>
            </a:pPr>
            <a:r>
              <a:rPr lang="es-MX"/>
              <a:t>													semiconductores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77d077ff73_0_6"/>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MX"/>
              <a:t>c. Educación para la Salud</a:t>
            </a:r>
            <a:endParaRPr/>
          </a:p>
        </p:txBody>
      </p:sp>
      <p:sp>
        <p:nvSpPr>
          <p:cNvPr id="324" name="Google Shape;324;g77d077ff73_0_6"/>
          <p:cNvSpPr txBox="1">
            <a:spLocks noGrp="1"/>
          </p:cNvSpPr>
          <p:nvPr>
            <p:ph type="body" idx="1"/>
          </p:nvPr>
        </p:nvSpPr>
        <p:spPr>
          <a:xfrm>
            <a:off x="669550" y="2484125"/>
            <a:ext cx="6045300" cy="3310200"/>
          </a:xfrm>
          <a:prstGeom prst="rect">
            <a:avLst/>
          </a:prstGeom>
          <a:noFill/>
          <a:ln>
            <a:noFill/>
          </a:ln>
        </p:spPr>
        <p:txBody>
          <a:bodyPr spcFirstLastPara="1" wrap="square" lIns="91425" tIns="45700" rIns="91425" bIns="45700" anchor="t" anchorCtr="0">
            <a:noAutofit/>
          </a:bodyPr>
          <a:lstStyle/>
          <a:p>
            <a:pPr marL="742950" lvl="1" indent="-329565" algn="l" rtl="0">
              <a:lnSpc>
                <a:spcPct val="100000"/>
              </a:lnSpc>
              <a:spcBef>
                <a:spcPts val="0"/>
              </a:spcBef>
              <a:spcAft>
                <a:spcPts val="0"/>
              </a:spcAft>
              <a:buSzPts val="2760"/>
              <a:buChar char="•"/>
            </a:pPr>
            <a:r>
              <a:rPr lang="es-MX" sz="2300"/>
              <a:t>Temas: </a:t>
            </a:r>
            <a:r>
              <a:rPr lang="es-MX" sz="1350" b="1">
                <a:solidFill>
                  <a:schemeClr val="dk1"/>
                </a:solidFill>
                <a:latin typeface="Calibri"/>
                <a:ea typeface="Calibri"/>
                <a:cs typeface="Calibri"/>
                <a:sym typeface="Calibri"/>
              </a:rPr>
              <a:t>Unidad 1.</a:t>
            </a:r>
            <a:r>
              <a:rPr lang="es-MX" sz="1350">
                <a:solidFill>
                  <a:schemeClr val="dk1"/>
                </a:solidFill>
                <a:latin typeface="Calibri"/>
                <a:ea typeface="Calibri"/>
                <a:cs typeface="Calibri"/>
                <a:sym typeface="Calibri"/>
              </a:rPr>
              <a:t> </a:t>
            </a:r>
            <a:endParaRPr sz="1350">
              <a:solidFill>
                <a:schemeClr val="dk1"/>
              </a:solidFill>
              <a:latin typeface="Calibri"/>
              <a:ea typeface="Calibri"/>
              <a:cs typeface="Calibri"/>
              <a:sym typeface="Calibri"/>
            </a:endParaRPr>
          </a:p>
          <a:p>
            <a:pPr marL="1543050" lvl="3" indent="-234315" algn="just" rtl="0">
              <a:lnSpc>
                <a:spcPct val="100000"/>
              </a:lnSpc>
              <a:spcBef>
                <a:spcPts val="0"/>
              </a:spcBef>
              <a:spcAft>
                <a:spcPts val="0"/>
              </a:spcAft>
              <a:buSzPts val="3060"/>
              <a:buChar char="•"/>
            </a:pPr>
            <a:r>
              <a:rPr lang="es-MX" sz="1350">
                <a:solidFill>
                  <a:schemeClr val="dk1"/>
                </a:solidFill>
                <a:latin typeface="Calibri"/>
                <a:ea typeface="Calibri"/>
                <a:cs typeface="Calibri"/>
                <a:sym typeface="Calibri"/>
              </a:rPr>
              <a:t>La prevención en el autocuidado de la salud.</a:t>
            </a:r>
            <a:endParaRPr sz="1350">
              <a:solidFill>
                <a:schemeClr val="dk1"/>
              </a:solidFill>
              <a:latin typeface="Calibri"/>
              <a:ea typeface="Calibri"/>
              <a:cs typeface="Calibri"/>
              <a:sym typeface="Calibri"/>
            </a:endParaRPr>
          </a:p>
          <a:p>
            <a:pPr marL="1543050" lvl="3" indent="-234315" algn="just" rtl="0">
              <a:lnSpc>
                <a:spcPct val="100000"/>
              </a:lnSpc>
              <a:spcBef>
                <a:spcPts val="0"/>
              </a:spcBef>
              <a:spcAft>
                <a:spcPts val="0"/>
              </a:spcAft>
              <a:buSzPts val="3060"/>
              <a:buChar char="•"/>
            </a:pPr>
            <a:r>
              <a:rPr lang="es-MX" sz="1350" b="1">
                <a:solidFill>
                  <a:schemeClr val="dk1"/>
                </a:solidFill>
                <a:latin typeface="Calibri"/>
                <a:ea typeface="Calibri"/>
                <a:cs typeface="Calibri"/>
                <a:sym typeface="Calibri"/>
              </a:rPr>
              <a:t>Unidad 2.</a:t>
            </a:r>
            <a:r>
              <a:rPr lang="es-MX" sz="1350">
                <a:solidFill>
                  <a:schemeClr val="dk1"/>
                </a:solidFill>
                <a:latin typeface="Calibri"/>
                <a:ea typeface="Calibri"/>
                <a:cs typeface="Calibri"/>
                <a:sym typeface="Calibri"/>
              </a:rPr>
              <a:t> </a:t>
            </a:r>
            <a:endParaRPr sz="1350">
              <a:solidFill>
                <a:schemeClr val="dk1"/>
              </a:solidFill>
              <a:latin typeface="Calibri"/>
              <a:ea typeface="Calibri"/>
              <a:cs typeface="Calibri"/>
              <a:sym typeface="Calibri"/>
            </a:endParaRPr>
          </a:p>
          <a:p>
            <a:pPr marL="1543050" lvl="3" indent="-234315" algn="just" rtl="0">
              <a:lnSpc>
                <a:spcPct val="100000"/>
              </a:lnSpc>
              <a:spcBef>
                <a:spcPts val="0"/>
              </a:spcBef>
              <a:spcAft>
                <a:spcPts val="0"/>
              </a:spcAft>
              <a:buSzPts val="3060"/>
              <a:buChar char="•"/>
            </a:pPr>
            <a:r>
              <a:rPr lang="es-MX" sz="1350">
                <a:solidFill>
                  <a:schemeClr val="dk1"/>
                </a:solidFill>
                <a:latin typeface="Calibri"/>
                <a:ea typeface="Calibri"/>
                <a:cs typeface="Calibri"/>
                <a:sym typeface="Calibri"/>
              </a:rPr>
              <a:t>Estilos de vida como medida de prevención de las principales causas de morbilidad y mortalidad en México.</a:t>
            </a:r>
            <a:endParaRPr sz="1350">
              <a:solidFill>
                <a:schemeClr val="dk1"/>
              </a:solidFill>
              <a:latin typeface="Calibri"/>
              <a:ea typeface="Calibri"/>
              <a:cs typeface="Calibri"/>
              <a:sym typeface="Calibri"/>
            </a:endParaRPr>
          </a:p>
          <a:p>
            <a:pPr marL="1543050" lvl="3" indent="-234315" algn="just" rtl="0">
              <a:lnSpc>
                <a:spcPct val="100000"/>
              </a:lnSpc>
              <a:spcBef>
                <a:spcPts val="0"/>
              </a:spcBef>
              <a:spcAft>
                <a:spcPts val="0"/>
              </a:spcAft>
              <a:buSzPts val="3060"/>
              <a:buChar char="•"/>
            </a:pPr>
            <a:r>
              <a:rPr lang="es-MX" sz="1350" b="1">
                <a:solidFill>
                  <a:schemeClr val="dk1"/>
                </a:solidFill>
                <a:latin typeface="Calibri"/>
                <a:ea typeface="Calibri"/>
                <a:cs typeface="Calibri"/>
                <a:sym typeface="Calibri"/>
              </a:rPr>
              <a:t>Unidad 3.</a:t>
            </a:r>
            <a:r>
              <a:rPr lang="es-MX" sz="1350">
                <a:solidFill>
                  <a:schemeClr val="dk1"/>
                </a:solidFill>
                <a:latin typeface="Calibri"/>
                <a:ea typeface="Calibri"/>
                <a:cs typeface="Calibri"/>
                <a:sym typeface="Calibri"/>
              </a:rPr>
              <a:t> </a:t>
            </a:r>
            <a:endParaRPr sz="1350">
              <a:solidFill>
                <a:schemeClr val="dk1"/>
              </a:solidFill>
              <a:latin typeface="Calibri"/>
              <a:ea typeface="Calibri"/>
              <a:cs typeface="Calibri"/>
              <a:sym typeface="Calibri"/>
            </a:endParaRPr>
          </a:p>
          <a:p>
            <a:pPr marL="1543050" lvl="3" indent="-234315" algn="just" rtl="0">
              <a:lnSpc>
                <a:spcPct val="100000"/>
              </a:lnSpc>
              <a:spcBef>
                <a:spcPts val="0"/>
              </a:spcBef>
              <a:spcAft>
                <a:spcPts val="0"/>
              </a:spcAft>
              <a:buSzPts val="3060"/>
              <a:buChar char="•"/>
            </a:pPr>
            <a:r>
              <a:rPr lang="es-MX" sz="1350">
                <a:solidFill>
                  <a:schemeClr val="dk1"/>
                </a:solidFill>
                <a:latin typeface="Calibri"/>
                <a:ea typeface="Calibri"/>
                <a:cs typeface="Calibri"/>
                <a:sym typeface="Calibri"/>
              </a:rPr>
              <a:t>Prácticas saludables como medidas de prevención de las principales causas de morbilidad y mortalidad en la adolescencia en México</a:t>
            </a:r>
            <a:endParaRPr sz="1350">
              <a:solidFill>
                <a:schemeClr val="dk1"/>
              </a:solidFill>
              <a:latin typeface="Calibri"/>
              <a:ea typeface="Calibri"/>
              <a:cs typeface="Calibri"/>
              <a:sym typeface="Calibri"/>
            </a:endParaRPr>
          </a:p>
          <a:p>
            <a:pPr marL="742950" lvl="0" indent="0" algn="just" rtl="0">
              <a:lnSpc>
                <a:spcPct val="150000"/>
              </a:lnSpc>
              <a:spcBef>
                <a:spcPts val="0"/>
              </a:spcBef>
              <a:spcAft>
                <a:spcPts val="0"/>
              </a:spcAft>
              <a:buNone/>
            </a:pPr>
            <a:endParaRPr sz="1350">
              <a:solidFill>
                <a:schemeClr val="dk1"/>
              </a:solidFill>
              <a:latin typeface="Calibri"/>
              <a:ea typeface="Calibri"/>
              <a:cs typeface="Calibri"/>
              <a:sym typeface="Calibri"/>
            </a:endParaRPr>
          </a:p>
          <a:p>
            <a:pPr marL="742950" lvl="0" indent="0" algn="just" rtl="0">
              <a:lnSpc>
                <a:spcPct val="150000"/>
              </a:lnSpc>
              <a:spcBef>
                <a:spcPts val="0"/>
              </a:spcBef>
              <a:spcAft>
                <a:spcPts val="800"/>
              </a:spcAft>
              <a:buNone/>
            </a:pPr>
            <a:endParaRPr sz="2500"/>
          </a:p>
        </p:txBody>
      </p:sp>
      <p:sp>
        <p:nvSpPr>
          <p:cNvPr id="325" name="Google Shape;325;g77d077ff73_0_6"/>
          <p:cNvSpPr txBox="1">
            <a:spLocks noGrp="1"/>
          </p:cNvSpPr>
          <p:nvPr>
            <p:ph type="body" idx="4294967295"/>
          </p:nvPr>
        </p:nvSpPr>
        <p:spPr>
          <a:xfrm>
            <a:off x="7019544" y="2560320"/>
            <a:ext cx="4718400" cy="3310200"/>
          </a:xfrm>
          <a:prstGeom prst="rect">
            <a:avLst/>
          </a:prstGeom>
        </p:spPr>
        <p:txBody>
          <a:bodyPr spcFirstLastPara="1" wrap="square" lIns="91425" tIns="45700" rIns="91425" bIns="45700" anchor="t" anchorCtr="0">
            <a:noAutofit/>
          </a:bodyPr>
          <a:lstStyle/>
          <a:p>
            <a:pPr marL="742950" lvl="1" indent="-329565" algn="l" rtl="0">
              <a:spcBef>
                <a:spcPts val="0"/>
              </a:spcBef>
              <a:spcAft>
                <a:spcPts val="0"/>
              </a:spcAft>
              <a:buSzPts val="2760"/>
              <a:buChar char="•"/>
            </a:pPr>
            <a:r>
              <a:rPr lang="es-MX"/>
              <a:t>  </a:t>
            </a:r>
            <a:r>
              <a:rPr lang="es-MX" sz="2600"/>
              <a:t>Conceptos: </a:t>
            </a:r>
            <a:endParaRPr sz="2600"/>
          </a:p>
          <a:p>
            <a:pPr marL="742950" lvl="1" indent="-255905" algn="l" rtl="0">
              <a:spcBef>
                <a:spcPts val="0"/>
              </a:spcBef>
              <a:spcAft>
                <a:spcPts val="0"/>
              </a:spcAft>
              <a:buClr>
                <a:srgbClr val="201F1E"/>
              </a:buClr>
              <a:buSzPts val="1600"/>
              <a:buFont typeface="Calibri"/>
              <a:buChar char="•"/>
            </a:pPr>
            <a:r>
              <a:rPr lang="es-MX" sz="1600">
                <a:solidFill>
                  <a:srgbClr val="201F1E"/>
                </a:solidFill>
                <a:highlight>
                  <a:srgbClr val="FFFFFF"/>
                </a:highlight>
                <a:latin typeface="Calibri"/>
                <a:ea typeface="Calibri"/>
                <a:cs typeface="Calibri"/>
                <a:sym typeface="Calibri"/>
              </a:rPr>
              <a:t>Salud</a:t>
            </a:r>
            <a:endParaRPr sz="1600">
              <a:solidFill>
                <a:srgbClr val="201F1E"/>
              </a:solidFill>
              <a:latin typeface="Calibri"/>
              <a:ea typeface="Calibri"/>
              <a:cs typeface="Calibri"/>
              <a:sym typeface="Calibri"/>
            </a:endParaRPr>
          </a:p>
          <a:p>
            <a:pPr marL="742950" lvl="1" indent="-255905" algn="just" rtl="0">
              <a:lnSpc>
                <a:spcPct val="150000"/>
              </a:lnSpc>
              <a:spcBef>
                <a:spcPts val="0"/>
              </a:spcBef>
              <a:spcAft>
                <a:spcPts val="0"/>
              </a:spcAft>
              <a:buClr>
                <a:srgbClr val="201F1E"/>
              </a:buClr>
              <a:buSzPts val="1600"/>
              <a:buFont typeface="Calibri"/>
              <a:buChar char="•"/>
            </a:pPr>
            <a:r>
              <a:rPr lang="es-MX" sz="1600">
                <a:solidFill>
                  <a:srgbClr val="201F1E"/>
                </a:solidFill>
                <a:highlight>
                  <a:srgbClr val="FFFFFF"/>
                </a:highlight>
                <a:latin typeface="Calibri"/>
                <a:ea typeface="Calibri"/>
                <a:cs typeface="Calibri"/>
                <a:sym typeface="Calibri"/>
              </a:rPr>
              <a:t>Enfermedad</a:t>
            </a:r>
            <a:endParaRPr sz="1600">
              <a:solidFill>
                <a:srgbClr val="201F1E"/>
              </a:solidFill>
              <a:highlight>
                <a:srgbClr val="FFFFFF"/>
              </a:highlight>
              <a:latin typeface="Calibri"/>
              <a:ea typeface="Calibri"/>
              <a:cs typeface="Calibri"/>
              <a:sym typeface="Calibri"/>
            </a:endParaRPr>
          </a:p>
          <a:p>
            <a:pPr marL="742950" lvl="1" indent="-255905" algn="just" rtl="0">
              <a:lnSpc>
                <a:spcPct val="150000"/>
              </a:lnSpc>
              <a:spcBef>
                <a:spcPts val="0"/>
              </a:spcBef>
              <a:spcAft>
                <a:spcPts val="0"/>
              </a:spcAft>
              <a:buClr>
                <a:srgbClr val="201F1E"/>
              </a:buClr>
              <a:buSzPts val="1600"/>
              <a:buFont typeface="Calibri"/>
              <a:buChar char="•"/>
            </a:pPr>
            <a:r>
              <a:rPr lang="es-MX" sz="1600">
                <a:solidFill>
                  <a:srgbClr val="201F1E"/>
                </a:solidFill>
                <a:highlight>
                  <a:srgbClr val="FFFFFF"/>
                </a:highlight>
                <a:latin typeface="Calibri"/>
                <a:ea typeface="Calibri"/>
                <a:cs typeface="Calibri"/>
                <a:sym typeface="Calibri"/>
              </a:rPr>
              <a:t>Prevención</a:t>
            </a:r>
            <a:endParaRPr sz="1600">
              <a:solidFill>
                <a:srgbClr val="201F1E"/>
              </a:solidFill>
              <a:highlight>
                <a:srgbClr val="FFFFFF"/>
              </a:highlight>
              <a:latin typeface="Calibri"/>
              <a:ea typeface="Calibri"/>
              <a:cs typeface="Calibri"/>
              <a:sym typeface="Calibri"/>
            </a:endParaRPr>
          </a:p>
          <a:p>
            <a:pPr marL="742950" lvl="1" indent="-255905" algn="just" rtl="0">
              <a:lnSpc>
                <a:spcPct val="150000"/>
              </a:lnSpc>
              <a:spcBef>
                <a:spcPts val="0"/>
              </a:spcBef>
              <a:spcAft>
                <a:spcPts val="0"/>
              </a:spcAft>
              <a:buClr>
                <a:srgbClr val="201F1E"/>
              </a:buClr>
              <a:buSzPts val="1600"/>
              <a:buFont typeface="Calibri"/>
              <a:buChar char="•"/>
            </a:pPr>
            <a:r>
              <a:rPr lang="es-MX" sz="1600">
                <a:solidFill>
                  <a:srgbClr val="201F1E"/>
                </a:solidFill>
                <a:highlight>
                  <a:srgbClr val="FFFFFF"/>
                </a:highlight>
                <a:latin typeface="Calibri"/>
                <a:ea typeface="Calibri"/>
                <a:cs typeface="Calibri"/>
                <a:sym typeface="Calibri"/>
              </a:rPr>
              <a:t>Medio ambiente</a:t>
            </a:r>
            <a:endParaRPr sz="1600">
              <a:solidFill>
                <a:srgbClr val="201F1E"/>
              </a:solidFill>
              <a:highlight>
                <a:srgbClr val="FFFFFF"/>
              </a:highlight>
              <a:latin typeface="Calibri"/>
              <a:ea typeface="Calibri"/>
              <a:cs typeface="Calibri"/>
              <a:sym typeface="Calibri"/>
            </a:endParaRPr>
          </a:p>
          <a:p>
            <a:pPr marL="742950" lvl="1" indent="-255905" algn="just" rtl="0">
              <a:lnSpc>
                <a:spcPct val="150000"/>
              </a:lnSpc>
              <a:spcBef>
                <a:spcPts val="0"/>
              </a:spcBef>
              <a:spcAft>
                <a:spcPts val="0"/>
              </a:spcAft>
              <a:buClr>
                <a:srgbClr val="201F1E"/>
              </a:buClr>
              <a:buSzPts val="1600"/>
              <a:buFont typeface="Calibri"/>
              <a:buChar char="•"/>
            </a:pPr>
            <a:r>
              <a:rPr lang="es-MX" sz="1600">
                <a:solidFill>
                  <a:srgbClr val="201F1E"/>
                </a:solidFill>
                <a:highlight>
                  <a:srgbClr val="FFFFFF"/>
                </a:highlight>
                <a:latin typeface="Calibri"/>
                <a:ea typeface="Calibri"/>
                <a:cs typeface="Calibri"/>
                <a:sym typeface="Calibri"/>
              </a:rPr>
              <a:t>Estilos de vida saludables</a:t>
            </a:r>
            <a:endParaRPr sz="1600">
              <a:solidFill>
                <a:srgbClr val="201F1E"/>
              </a:solidFill>
              <a:highlight>
                <a:srgbClr val="FFFFFF"/>
              </a:highlight>
              <a:latin typeface="Calibri"/>
              <a:ea typeface="Calibri"/>
              <a:cs typeface="Calibri"/>
              <a:sym typeface="Calibri"/>
            </a:endParaRPr>
          </a:p>
          <a:p>
            <a:pPr marL="742950" lvl="1" indent="-255905" algn="just" rtl="0">
              <a:lnSpc>
                <a:spcPct val="150000"/>
              </a:lnSpc>
              <a:spcBef>
                <a:spcPts val="0"/>
              </a:spcBef>
              <a:spcAft>
                <a:spcPts val="0"/>
              </a:spcAft>
              <a:buClr>
                <a:srgbClr val="201F1E"/>
              </a:buClr>
              <a:buSzPts val="1600"/>
              <a:buFont typeface="Calibri"/>
              <a:buChar char="•"/>
            </a:pPr>
            <a:r>
              <a:rPr lang="es-MX" sz="1600">
                <a:solidFill>
                  <a:srgbClr val="201F1E"/>
                </a:solidFill>
                <a:highlight>
                  <a:srgbClr val="FFFFFF"/>
                </a:highlight>
                <a:latin typeface="Calibri"/>
                <a:ea typeface="Calibri"/>
                <a:cs typeface="Calibri"/>
                <a:sym typeface="Calibri"/>
              </a:rPr>
              <a:t>Cuidado del ambiente</a:t>
            </a:r>
            <a:endParaRPr sz="1600">
              <a:solidFill>
                <a:srgbClr val="201F1E"/>
              </a:solidFill>
              <a:highlight>
                <a:srgbClr val="FFFFFF"/>
              </a:highlight>
              <a:latin typeface="Calibri"/>
              <a:ea typeface="Calibri"/>
              <a:cs typeface="Calibri"/>
              <a:sym typeface="Calibri"/>
            </a:endParaRPr>
          </a:p>
          <a:p>
            <a:pPr marL="742950" lvl="1" indent="-294005" algn="just" rtl="0">
              <a:lnSpc>
                <a:spcPct val="150000"/>
              </a:lnSpc>
              <a:spcBef>
                <a:spcPts val="0"/>
              </a:spcBef>
              <a:spcAft>
                <a:spcPts val="0"/>
              </a:spcAft>
              <a:buClr>
                <a:srgbClr val="201F1E"/>
              </a:buClr>
              <a:buSzPts val="2200"/>
              <a:buFont typeface="Calibri"/>
              <a:buChar char="•"/>
            </a:pPr>
            <a:r>
              <a:rPr lang="es-MX" sz="1600">
                <a:solidFill>
                  <a:srgbClr val="201F1E"/>
                </a:solidFill>
                <a:highlight>
                  <a:srgbClr val="FFFFFF"/>
                </a:highlight>
                <a:latin typeface="Calibri"/>
                <a:ea typeface="Calibri"/>
                <a:cs typeface="Calibri"/>
                <a:sym typeface="Calibri"/>
              </a:rPr>
              <a:t>Toma de decisiones</a:t>
            </a:r>
            <a:endParaRPr sz="2200">
              <a:solidFill>
                <a:srgbClr val="201F1E"/>
              </a:solidFill>
              <a:highlight>
                <a:srgbClr val="FFFFFF"/>
              </a:highlight>
              <a:latin typeface="Calibri"/>
              <a:ea typeface="Calibri"/>
              <a:cs typeface="Calibri"/>
              <a:sym typeface="Calibri"/>
            </a:endParaRPr>
          </a:p>
          <a:p>
            <a:pPr marL="0" lvl="0" indent="0" algn="l" rtl="0">
              <a:spcBef>
                <a:spcPts val="800"/>
              </a:spcBef>
              <a:spcAft>
                <a:spcPts val="6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77d077ff73_0_19"/>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MX"/>
              <a:t>c. Educación para la Salud</a:t>
            </a:r>
            <a:endParaRPr/>
          </a:p>
        </p:txBody>
      </p:sp>
      <p:sp>
        <p:nvSpPr>
          <p:cNvPr id="331" name="Google Shape;331;g77d077ff73_0_19"/>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es-MX" sz="1300">
                <a:solidFill>
                  <a:schemeClr val="dk1"/>
                </a:solidFill>
                <a:latin typeface="Century Gothic"/>
                <a:ea typeface="Century Gothic"/>
                <a:cs typeface="Century Gothic"/>
                <a:sym typeface="Century Gothic"/>
              </a:rPr>
              <a:t>Colprensa. (2017). Así afecta la basura electrónica la salud y el medio ambiente. Enero 2020, de El Heraldo Sitio web: </a:t>
            </a:r>
            <a:r>
              <a:rPr lang="es-MX" sz="1300" u="sng">
                <a:solidFill>
                  <a:srgbClr val="1155CC"/>
                </a:solidFill>
                <a:latin typeface="Century Gothic"/>
                <a:ea typeface="Century Gothic"/>
                <a:cs typeface="Century Gothic"/>
                <a:sym typeface="Century Gothic"/>
                <a:hlinkClick r:id="rId3"/>
              </a:rPr>
              <a:t>https://www.elheraldo.co/salud/asi-afecta-la-basura-electronica-la-salud-y-al-medioambiente-440278</a:t>
            </a:r>
            <a:endParaRPr sz="1300">
              <a:solidFill>
                <a:schemeClr val="dk1"/>
              </a:solidFill>
              <a:latin typeface="Century Gothic"/>
              <a:ea typeface="Century Gothic"/>
              <a:cs typeface="Century Gothic"/>
              <a:sym typeface="Century Gothic"/>
            </a:endParaRPr>
          </a:p>
          <a:p>
            <a:pPr marL="0" lvl="0" indent="0" algn="just" rtl="0">
              <a:lnSpc>
                <a:spcPct val="150000"/>
              </a:lnSpc>
              <a:spcBef>
                <a:spcPts val="0"/>
              </a:spcBef>
              <a:spcAft>
                <a:spcPts val="0"/>
              </a:spcAft>
              <a:buClr>
                <a:schemeClr val="dk1"/>
              </a:buClr>
              <a:buSzPts val="1100"/>
              <a:buFont typeface="Arial"/>
              <a:buNone/>
            </a:pPr>
            <a:r>
              <a:rPr lang="es-MX" sz="1300">
                <a:solidFill>
                  <a:schemeClr val="dk1"/>
                </a:solidFill>
                <a:latin typeface="Century Gothic"/>
                <a:ea typeface="Century Gothic"/>
                <a:cs typeface="Century Gothic"/>
                <a:sym typeface="Century Gothic"/>
              </a:rPr>
              <a:t>S/A. (2020). Los peligros de la basura electrónica. Enero 2020, de National Geographic Sitio web: </a:t>
            </a:r>
            <a:r>
              <a:rPr lang="es-MX" sz="1300" u="sng">
                <a:solidFill>
                  <a:srgbClr val="1155CC"/>
                </a:solidFill>
                <a:latin typeface="Century Gothic"/>
                <a:ea typeface="Century Gothic"/>
                <a:cs typeface="Century Gothic"/>
                <a:sym typeface="Century Gothic"/>
                <a:hlinkClick r:id="rId4"/>
              </a:rPr>
              <a:t>https://www.nationalgeographic.com.es/mundo-ng/peligros-basura-electronica_13239</a:t>
            </a:r>
            <a:endParaRPr sz="1300">
              <a:solidFill>
                <a:schemeClr val="dk1"/>
              </a:solidFill>
              <a:latin typeface="Century Gothic"/>
              <a:ea typeface="Century Gothic"/>
              <a:cs typeface="Century Gothic"/>
              <a:sym typeface="Century Gothic"/>
            </a:endParaRPr>
          </a:p>
          <a:p>
            <a:pPr marL="0" lvl="0" indent="0" algn="just" rtl="0">
              <a:lnSpc>
                <a:spcPct val="150000"/>
              </a:lnSpc>
              <a:spcBef>
                <a:spcPts val="0"/>
              </a:spcBef>
              <a:spcAft>
                <a:spcPts val="0"/>
              </a:spcAft>
              <a:buClr>
                <a:schemeClr val="dk1"/>
              </a:buClr>
              <a:buSzPts val="1100"/>
              <a:buFont typeface="Arial"/>
              <a:buNone/>
            </a:pPr>
            <a:r>
              <a:rPr lang="es-MX" sz="1300">
                <a:solidFill>
                  <a:schemeClr val="dk1"/>
                </a:solidFill>
                <a:latin typeface="Century Gothic"/>
                <a:ea typeface="Century Gothic"/>
                <a:cs typeface="Century Gothic"/>
                <a:sym typeface="Century Gothic"/>
              </a:rPr>
              <a:t>S/A. (2018). Los daños que causa la basura electrónica. Enero 2020, de Muy interesante Sitio web: </a:t>
            </a:r>
            <a:r>
              <a:rPr lang="es-MX" sz="1300" u="sng">
                <a:solidFill>
                  <a:srgbClr val="1155CC"/>
                </a:solidFill>
                <a:latin typeface="Century Gothic"/>
                <a:ea typeface="Century Gothic"/>
                <a:cs typeface="Century Gothic"/>
                <a:sym typeface="Century Gothic"/>
                <a:hlinkClick r:id="rId5"/>
              </a:rPr>
              <a:t>https://www.muyinteresante.com.mx/ciencia-y-tecnologia/dano-basura-electronica/</a:t>
            </a:r>
            <a:endParaRPr sz="1300">
              <a:solidFill>
                <a:schemeClr val="dk1"/>
              </a:solidFill>
              <a:latin typeface="Century Gothic"/>
              <a:ea typeface="Century Gothic"/>
              <a:cs typeface="Century Gothic"/>
              <a:sym typeface="Century Gothic"/>
            </a:endParaRPr>
          </a:p>
          <a:p>
            <a:pPr marL="0" lvl="0" indent="0" algn="just" rtl="0">
              <a:lnSpc>
                <a:spcPct val="150000"/>
              </a:lnSpc>
              <a:spcBef>
                <a:spcPts val="0"/>
              </a:spcBef>
              <a:spcAft>
                <a:spcPts val="0"/>
              </a:spcAft>
              <a:buClr>
                <a:schemeClr val="dk1"/>
              </a:buClr>
              <a:buSzPts val="1100"/>
              <a:buFont typeface="Arial"/>
              <a:buNone/>
            </a:pPr>
            <a:r>
              <a:rPr lang="es-MX" sz="1300">
                <a:solidFill>
                  <a:schemeClr val="dk1"/>
                </a:solidFill>
                <a:latin typeface="Century Gothic"/>
                <a:ea typeface="Century Gothic"/>
                <a:cs typeface="Century Gothic"/>
                <a:sym typeface="Century Gothic"/>
              </a:rPr>
              <a:t>Martina Rua. (2012). La basura electrónica amenaza la salud. Enero 2020, de IntraMed Sitio web: </a:t>
            </a:r>
            <a:r>
              <a:rPr lang="es-MX" sz="1300" u="sng">
                <a:solidFill>
                  <a:srgbClr val="1155CC"/>
                </a:solidFill>
                <a:latin typeface="Century Gothic"/>
                <a:ea typeface="Century Gothic"/>
                <a:cs typeface="Century Gothic"/>
                <a:sym typeface="Century Gothic"/>
                <a:hlinkClick r:id="rId6"/>
              </a:rPr>
              <a:t>https://www.intramed.net/contenidover.asp?contenidoid=78109</a:t>
            </a:r>
            <a:endParaRPr sz="1300">
              <a:solidFill>
                <a:schemeClr val="dk1"/>
              </a:solidFill>
              <a:latin typeface="Century Gothic"/>
              <a:ea typeface="Century Gothic"/>
              <a:cs typeface="Century Gothic"/>
              <a:sym typeface="Century Gothic"/>
            </a:endParaRPr>
          </a:p>
          <a:p>
            <a:pPr marL="0" lvl="0" indent="0" algn="just" rtl="0">
              <a:lnSpc>
                <a:spcPct val="150000"/>
              </a:lnSpc>
              <a:spcBef>
                <a:spcPts val="0"/>
              </a:spcBef>
              <a:spcAft>
                <a:spcPts val="0"/>
              </a:spcAft>
              <a:buClr>
                <a:schemeClr val="dk1"/>
              </a:buClr>
              <a:buSzPts val="1100"/>
              <a:buFont typeface="Arial"/>
              <a:buNone/>
            </a:pPr>
            <a:r>
              <a:rPr lang="es-MX" sz="1300">
                <a:solidFill>
                  <a:schemeClr val="dk1"/>
                </a:solidFill>
                <a:latin typeface="Century Gothic"/>
                <a:ea typeface="Century Gothic"/>
                <a:cs typeface="Century Gothic"/>
                <a:sym typeface="Century Gothic"/>
              </a:rPr>
              <a:t>S/A. (2017). La basura electrónica y sus riesgos para la salud. Enero 2020, de El tiempo Sitio web: </a:t>
            </a:r>
            <a:r>
              <a:rPr lang="es-MX" sz="1300" u="sng">
                <a:solidFill>
                  <a:srgbClr val="1155CC"/>
                </a:solidFill>
                <a:latin typeface="Century Gothic"/>
                <a:ea typeface="Century Gothic"/>
                <a:cs typeface="Century Gothic"/>
                <a:sym typeface="Century Gothic"/>
                <a:hlinkClick r:id="rId7"/>
              </a:rPr>
              <a:t>https://www.eltiempo.com/salud/que-es-la-basura-electronica-y-cuales-son-sus-riesgo</a:t>
            </a:r>
            <a:endParaRPr sz="1450">
              <a:solidFill>
                <a:schemeClr val="dk1"/>
              </a:solidFill>
              <a:latin typeface="Calibri"/>
              <a:ea typeface="Calibri"/>
              <a:cs typeface="Calibri"/>
              <a:sym typeface="Calibri"/>
            </a:endParaRPr>
          </a:p>
          <a:p>
            <a:pPr marL="0" lvl="0" indent="0" algn="just" rtl="0">
              <a:lnSpc>
                <a:spcPct val="150000"/>
              </a:lnSpc>
              <a:spcBef>
                <a:spcPts val="0"/>
              </a:spcBef>
              <a:spcAft>
                <a:spcPts val="0"/>
              </a:spcAft>
              <a:buClr>
                <a:schemeClr val="dk1"/>
              </a:buClr>
              <a:buSzPts val="1100"/>
              <a:buFont typeface="Arial"/>
              <a:buNone/>
            </a:pPr>
            <a:r>
              <a:rPr lang="es-MX" sz="1300" u="sng">
                <a:solidFill>
                  <a:srgbClr val="1155CC"/>
                </a:solidFill>
                <a:latin typeface="Century Gothic"/>
                <a:ea typeface="Century Gothic"/>
                <a:cs typeface="Century Gothic"/>
                <a:sym typeface="Century Gothic"/>
                <a:hlinkClick r:id="rId7"/>
              </a:rPr>
              <a:t>s-para-la-salud-162986</a:t>
            </a:r>
            <a:endParaRPr sz="1300">
              <a:solidFill>
                <a:schemeClr val="dk1"/>
              </a:solidFill>
              <a:latin typeface="Century Gothic"/>
              <a:ea typeface="Century Gothic"/>
              <a:cs typeface="Century Gothic"/>
              <a:sym typeface="Century Gothic"/>
            </a:endParaRPr>
          </a:p>
          <a:p>
            <a:pPr marL="0" lvl="0" indent="0" algn="just" rtl="0">
              <a:lnSpc>
                <a:spcPct val="150000"/>
              </a:lnSpc>
              <a:spcBef>
                <a:spcPts val="0"/>
              </a:spcBef>
              <a:spcAft>
                <a:spcPts val="0"/>
              </a:spcAft>
              <a:buClr>
                <a:schemeClr val="dk1"/>
              </a:buClr>
              <a:buSzPts val="1100"/>
              <a:buFont typeface="Arial"/>
              <a:buNone/>
            </a:pPr>
            <a:endParaRPr sz="1300">
              <a:solidFill>
                <a:schemeClr val="dk1"/>
              </a:solidFill>
              <a:latin typeface="Century Gothic"/>
              <a:ea typeface="Century Gothic"/>
              <a:cs typeface="Century Gothic"/>
              <a:sym typeface="Century Gothic"/>
            </a:endParaRPr>
          </a:p>
          <a:p>
            <a:pPr marL="0" lvl="0" indent="0" algn="just" rtl="0">
              <a:lnSpc>
                <a:spcPct val="150000"/>
              </a:lnSpc>
              <a:spcBef>
                <a:spcPts val="0"/>
              </a:spcBef>
              <a:spcAft>
                <a:spcPts val="0"/>
              </a:spcAft>
              <a:buClr>
                <a:schemeClr val="dk1"/>
              </a:buClr>
              <a:buSzPts val="1100"/>
              <a:buFont typeface="Arial"/>
              <a:buNone/>
            </a:pPr>
            <a:endParaRPr sz="1300">
              <a:solidFill>
                <a:schemeClr val="dk1"/>
              </a:solidFill>
              <a:latin typeface="Century Gothic"/>
              <a:ea typeface="Century Gothic"/>
              <a:cs typeface="Century Gothic"/>
              <a:sym typeface="Century Gothic"/>
            </a:endParaRPr>
          </a:p>
          <a:p>
            <a:pPr marL="0" lvl="0" indent="0" algn="l" rtl="0">
              <a:spcBef>
                <a:spcPts val="360"/>
              </a:spcBef>
              <a:spcAft>
                <a:spcPts val="600"/>
              </a:spcAft>
              <a:buNone/>
            </a:pP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sz="4100"/>
              <a:t>3. CICLO ESCOLAR E INICIO Y TERMINACIÓN DEL PROYECTO</a:t>
            </a:r>
            <a:endParaRPr sz="4100"/>
          </a:p>
        </p:txBody>
      </p:sp>
      <p:sp>
        <p:nvSpPr>
          <p:cNvPr id="165" name="Google Shape;165;p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s-MX"/>
              <a:t>El presente proyecto pretende llevarse a cabo durante el ciclo escolar 2019-2020</a:t>
            </a:r>
            <a:endParaRPr/>
          </a:p>
          <a:p>
            <a:pPr marL="285750" lvl="0" indent="-285750" algn="l" rtl="0">
              <a:spcBef>
                <a:spcPts val="1080"/>
              </a:spcBef>
              <a:spcAft>
                <a:spcPts val="0"/>
              </a:spcAft>
              <a:buSzPts val="2760"/>
              <a:buChar char="•"/>
            </a:pPr>
            <a:r>
              <a:rPr lang="es-MX"/>
              <a:t>Fecha de inicio: enero 2020</a:t>
            </a:r>
            <a:endParaRPr/>
          </a:p>
          <a:p>
            <a:pPr marL="285750" lvl="0" indent="-285750" algn="l" rtl="0">
              <a:spcBef>
                <a:spcPts val="1080"/>
              </a:spcBef>
              <a:spcAft>
                <a:spcPts val="0"/>
              </a:spcAft>
              <a:buSzPts val="2760"/>
              <a:buChar char="•"/>
            </a:pPr>
            <a:r>
              <a:rPr lang="es-MX"/>
              <a:t>Fecha de término: abril 2020</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12.3 Justificación de la actividad</a:t>
            </a:r>
            <a:endParaRPr/>
          </a:p>
        </p:txBody>
      </p:sp>
      <p:sp>
        <p:nvSpPr>
          <p:cNvPr id="337" name="Google Shape;337;p2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just" rtl="0">
              <a:spcBef>
                <a:spcPts val="0"/>
              </a:spcBef>
              <a:spcAft>
                <a:spcPts val="0"/>
              </a:spcAft>
              <a:buSzPts val="2760"/>
              <a:buNone/>
            </a:pPr>
            <a:r>
              <a:rPr lang="es-MX"/>
              <a:t>Para poder hacer reflexionar a la comunidad y contar con su apoyo, es necesario darles a conocer la información obtenida, es decir, hablar sobre riesgos para la salud y medio ambiente al hacer un mal manejo al desechar nuestros dispositivos electrónicos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12.4 Descripción de apertura de la actividad</a:t>
            </a:r>
            <a:endParaRPr/>
          </a:p>
        </p:txBody>
      </p:sp>
      <p:sp>
        <p:nvSpPr>
          <p:cNvPr id="343" name="Google Shape;343;p2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360045" algn="just" rtl="0">
              <a:spcBef>
                <a:spcPts val="0"/>
              </a:spcBef>
              <a:spcAft>
                <a:spcPts val="0"/>
              </a:spcAft>
              <a:buSzPts val="2070"/>
              <a:buAutoNum type="arabicPeriod"/>
            </a:pPr>
            <a:r>
              <a:rPr lang="es-MX"/>
              <a:t>Cada equipo elaborará con el material de su elección, su infografía, desde distintas perspectivas, desde la química (propiedades de los componentes), desde la salud (daño que provocan los componentes y el mal manejo al desecharlos) y desde la ética (hacer un adecuado manejo al desechar los dispositivos electrónicos)</a:t>
            </a:r>
            <a:endParaRPr/>
          </a:p>
        </p:txBody>
      </p:sp>
      <p:pic>
        <p:nvPicPr>
          <p:cNvPr id="344" name="Google Shape;344;p27"/>
          <p:cNvPicPr preferRelativeResize="0"/>
          <p:nvPr/>
        </p:nvPicPr>
        <p:blipFill rotWithShape="1">
          <a:blip r:embed="rId3">
            <a:alphaModFix/>
          </a:blip>
          <a:srcRect l="12754" t="38878" r="64038" b="21850"/>
          <a:stretch/>
        </p:blipFill>
        <p:spPr>
          <a:xfrm>
            <a:off x="6017300" y="4290375"/>
            <a:ext cx="2492124" cy="21834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s-MX" sz="3959"/>
              <a:t>12.5 Descripción del Desarrollo de la actividad</a:t>
            </a:r>
            <a:endParaRPr sz="3959"/>
          </a:p>
        </p:txBody>
      </p:sp>
      <p:sp>
        <p:nvSpPr>
          <p:cNvPr id="350" name="Google Shape;350;p1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457200" algn="l" rtl="0">
              <a:spcBef>
                <a:spcPts val="0"/>
              </a:spcBef>
              <a:spcAft>
                <a:spcPts val="0"/>
              </a:spcAft>
              <a:buSzPts val="2760"/>
              <a:buFont typeface="Garamond"/>
              <a:buAutoNum type="arabicPeriod"/>
            </a:pPr>
            <a:r>
              <a:rPr lang="es-MX"/>
              <a:t>Una vez terminadas las infografías las presentarán ante los grupos de la escuela para dar a conocer su campaña y solicitar su apoyo para que traigan la basura electrónica que tengan en casa </a:t>
            </a:r>
            <a:endParaRPr/>
          </a:p>
        </p:txBody>
      </p:sp>
      <p:pic>
        <p:nvPicPr>
          <p:cNvPr id="351" name="Google Shape;351;p19" descr="171f772e5c86d482322b"/>
          <p:cNvPicPr preferRelativeResize="0"/>
          <p:nvPr/>
        </p:nvPicPr>
        <p:blipFill rotWithShape="1">
          <a:blip r:embed="rId3">
            <a:alphaModFix/>
          </a:blip>
          <a:srcRect/>
          <a:stretch/>
        </p:blipFill>
        <p:spPr>
          <a:xfrm>
            <a:off x="6958276" y="3615124"/>
            <a:ext cx="4407076" cy="24789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12.6 Descripción del cierre de la actividad</a:t>
            </a:r>
            <a:endParaRPr/>
          </a:p>
        </p:txBody>
      </p:sp>
      <p:sp>
        <p:nvSpPr>
          <p:cNvPr id="357" name="Google Shape;357;p2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360045" algn="l" rtl="0">
              <a:spcBef>
                <a:spcPts val="0"/>
              </a:spcBef>
              <a:spcAft>
                <a:spcPts val="0"/>
              </a:spcAft>
              <a:buSzPts val="2070"/>
              <a:buAutoNum type="arabicPeriod"/>
            </a:pPr>
            <a:r>
              <a:rPr lang="es-MX"/>
              <a:t>Una vez presentadas ante los grupos de la escuela, las infografías se colocarán en todo el colegio, para que tengan en mente nuestro proyecto</a:t>
            </a:r>
            <a:endParaRPr/>
          </a:p>
          <a:p>
            <a:pPr marL="457200" lvl="0" indent="-360045" algn="just" rtl="0">
              <a:spcBef>
                <a:spcPts val="0"/>
              </a:spcBef>
              <a:spcAft>
                <a:spcPts val="0"/>
              </a:spcAft>
              <a:buSzPts val="2070"/>
              <a:buAutoNum type="arabicPeriod"/>
            </a:pPr>
            <a:r>
              <a:rPr lang="es-MX"/>
              <a:t>Se elaborará un contenedor donde se colocarán todas las aportaciones</a:t>
            </a:r>
            <a:endParaRPr/>
          </a:p>
        </p:txBody>
      </p:sp>
      <p:pic>
        <p:nvPicPr>
          <p:cNvPr id="358" name="Google Shape;358;p29"/>
          <p:cNvPicPr preferRelativeResize="0"/>
          <p:nvPr/>
        </p:nvPicPr>
        <p:blipFill rotWithShape="1">
          <a:blip r:embed="rId3">
            <a:alphaModFix/>
          </a:blip>
          <a:srcRect l="5702" t="6273" r="37440" b="15893"/>
          <a:stretch/>
        </p:blipFill>
        <p:spPr>
          <a:xfrm>
            <a:off x="4870800" y="3969500"/>
            <a:ext cx="3036526" cy="23370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12.7 Descripción de lo que se hará con los resultados de la actividad</a:t>
            </a:r>
            <a:endParaRPr/>
          </a:p>
        </p:txBody>
      </p:sp>
      <p:sp>
        <p:nvSpPr>
          <p:cNvPr id="364" name="Google Shape;364;p3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360045" algn="l" rtl="0">
              <a:spcBef>
                <a:spcPts val="0"/>
              </a:spcBef>
              <a:spcAft>
                <a:spcPts val="0"/>
              </a:spcAft>
              <a:buSzPts val="2070"/>
              <a:buAutoNum type="alphaLcPeriod"/>
            </a:pPr>
            <a:r>
              <a:rPr lang="es-MX"/>
              <a:t>Además de colocar las infografías por toda la escuela</a:t>
            </a:r>
            <a:endParaRPr/>
          </a:p>
          <a:p>
            <a:pPr marL="457200" lvl="0" indent="-360045" algn="l" rtl="0">
              <a:spcBef>
                <a:spcPts val="0"/>
              </a:spcBef>
              <a:spcAft>
                <a:spcPts val="0"/>
              </a:spcAft>
              <a:buSzPts val="2070"/>
              <a:buAutoNum type="alphaLcPeriod"/>
            </a:pPr>
            <a:r>
              <a:rPr lang="es-MX"/>
              <a:t>Todos los días se irá a los salones a recolectar sus aportaciones que se colocarán en el contenedor principal</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sz="4300"/>
              <a:t>12.8 Análisis </a:t>
            </a:r>
            <a:endParaRPr sz="4200"/>
          </a:p>
          <a:p>
            <a:pPr marL="0" lvl="0" indent="0" algn="ctr" rtl="0">
              <a:spcBef>
                <a:spcPts val="0"/>
              </a:spcBef>
              <a:spcAft>
                <a:spcPts val="0"/>
              </a:spcAft>
              <a:buClr>
                <a:srgbClr val="262626"/>
              </a:buClr>
              <a:buSzPts val="4400"/>
              <a:buFont typeface="Garamond"/>
              <a:buNone/>
            </a:pPr>
            <a:r>
              <a:rPr lang="es-MX" sz="4300"/>
              <a:t>(Contrastación de lo esperado y lo sucedido)</a:t>
            </a:r>
            <a:endParaRPr sz="4300"/>
          </a:p>
        </p:txBody>
      </p:sp>
      <p:sp>
        <p:nvSpPr>
          <p:cNvPr id="370" name="Google Shape;370;p3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r>
              <a:rPr lang="es-MX"/>
              <a:t> Sucedió lo esperado, hubo una buena cooperación por parte de toda la escuela.</a:t>
            </a:r>
            <a:endParaRPr/>
          </a:p>
          <a:p>
            <a:pPr marL="285750" lvl="0" indent="-110490" algn="l" rtl="0">
              <a:spcBef>
                <a:spcPts val="0"/>
              </a:spcBef>
              <a:spcAft>
                <a:spcPts val="0"/>
              </a:spcAft>
              <a:buSzPts val="2760"/>
              <a:buNone/>
            </a:pPr>
            <a:r>
              <a:rPr lang="es-MX"/>
              <a:t>Todo lo recolectado se fue colocando en el contenedor</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12.9 Toma de decisiones</a:t>
            </a:r>
            <a:endParaRPr/>
          </a:p>
        </p:txBody>
      </p:sp>
      <p:sp>
        <p:nvSpPr>
          <p:cNvPr id="376" name="Google Shape;376;p3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just" rtl="0">
              <a:spcBef>
                <a:spcPts val="0"/>
              </a:spcBef>
              <a:spcAft>
                <a:spcPts val="0"/>
              </a:spcAft>
              <a:buSzPts val="2760"/>
              <a:buNone/>
            </a:pPr>
            <a:r>
              <a:rPr lang="es-MX"/>
              <a:t>A pesar de que contábamos con poco tiempo, sólo un mes para hacer el acopio de basura digital, toda la escuela respondió de manera favorable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s-MX" sz="3959"/>
              <a:t>14.1 Una actividad por cada asignatura de la fase de desarrollo del proyecto</a:t>
            </a:r>
            <a:br>
              <a:rPr lang="es-MX" sz="3959"/>
            </a:br>
            <a:r>
              <a:rPr lang="es-MX" sz="3959"/>
              <a:t>Ética</a:t>
            </a:r>
            <a:endParaRPr sz="3959"/>
          </a:p>
        </p:txBody>
      </p:sp>
      <p:sp>
        <p:nvSpPr>
          <p:cNvPr id="382" name="Google Shape;382;p4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r>
              <a:rPr lang="es-MX" sz="2200"/>
              <a:t>El papel de los valores es imprescindible cuando se habla del cuidado del Medioambiente. Es por ello que el análisis y reflexión sobre la manera en la que el hombre piensa su entorno y la convivencia con él, es de suma importancia. De ahí que se haya implementado diversas actividad para el planteamiento del problema ambiental y los valores a través de:</a:t>
            </a:r>
            <a:endParaRPr sz="2200"/>
          </a:p>
          <a:p>
            <a:pPr marL="285750" lvl="0" indent="-110490" algn="l" rtl="0">
              <a:spcBef>
                <a:spcPts val="0"/>
              </a:spcBef>
              <a:spcAft>
                <a:spcPts val="0"/>
              </a:spcAft>
              <a:buSzPts val="2760"/>
              <a:buNone/>
            </a:pPr>
            <a:endParaRPr sz="2200"/>
          </a:p>
          <a:p>
            <a:pPr marL="285750" lvl="0" indent="-110490" algn="l" rtl="0">
              <a:spcBef>
                <a:spcPts val="0"/>
              </a:spcBef>
              <a:spcAft>
                <a:spcPts val="0"/>
              </a:spcAft>
              <a:buSzPts val="2760"/>
              <a:buNone/>
            </a:pPr>
            <a:r>
              <a:rPr lang="es-MX" sz="2200"/>
              <a:t>-Discusión y análisis sobre el tema del reciclaje de basura electrónica</a:t>
            </a:r>
            <a:endParaRPr sz="2200"/>
          </a:p>
          <a:p>
            <a:pPr marL="285750" lvl="0" indent="-110490" algn="l" rtl="0">
              <a:spcBef>
                <a:spcPts val="0"/>
              </a:spcBef>
              <a:spcAft>
                <a:spcPts val="0"/>
              </a:spcAft>
              <a:buSzPts val="2760"/>
              <a:buNone/>
            </a:pPr>
            <a:r>
              <a:rPr lang="es-MX" sz="2200"/>
              <a:t>-Investigación sobre la relación de la ética y el medio ambiente</a:t>
            </a:r>
            <a:endParaRPr sz="2200"/>
          </a:p>
          <a:p>
            <a:pPr marL="285750" lvl="0" indent="-110490" algn="l" rtl="0">
              <a:spcBef>
                <a:spcPts val="0"/>
              </a:spcBef>
              <a:spcAft>
                <a:spcPts val="0"/>
              </a:spcAft>
              <a:buSzPts val="2760"/>
              <a:buNone/>
            </a:pPr>
            <a:r>
              <a:rPr lang="es-MX" sz="2200"/>
              <a:t>-Promoción del cuidado del medio ambiente a través de carteles y una campaña de concientización.</a:t>
            </a:r>
            <a:endParaRPr sz="2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sz="3300"/>
              <a:t>14.2 TEMAS Y CONCEPTOS POR UNIDAD</a:t>
            </a:r>
            <a:endParaRPr sz="3300"/>
          </a:p>
        </p:txBody>
      </p:sp>
      <p:sp>
        <p:nvSpPr>
          <p:cNvPr id="388" name="Google Shape;388;p4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endParaRPr/>
          </a:p>
        </p:txBody>
      </p:sp>
      <p:pic>
        <p:nvPicPr>
          <p:cNvPr id="389" name="Google Shape;389;p43"/>
          <p:cNvPicPr preferRelativeResize="0"/>
          <p:nvPr/>
        </p:nvPicPr>
        <p:blipFill>
          <a:blip r:embed="rId3">
            <a:alphaModFix/>
          </a:blip>
          <a:stretch>
            <a:fillRect/>
          </a:stretch>
        </p:blipFill>
        <p:spPr>
          <a:xfrm>
            <a:off x="1529050" y="2709900"/>
            <a:ext cx="9159125" cy="31718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853a9a3bf7_1_1"/>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MX" sz="3600"/>
              <a:t>14.3 JUSTIFICACIÓN DE LA ACTIVIDAD</a:t>
            </a:r>
            <a:endParaRPr sz="3600"/>
          </a:p>
        </p:txBody>
      </p:sp>
      <p:sp>
        <p:nvSpPr>
          <p:cNvPr id="395" name="Google Shape;395;g853a9a3bf7_1_1"/>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0" lvl="0" indent="0" algn="l" rtl="0">
              <a:spcBef>
                <a:spcPts val="360"/>
              </a:spcBef>
              <a:spcAft>
                <a:spcPts val="600"/>
              </a:spcAft>
              <a:buNone/>
            </a:pPr>
            <a:r>
              <a:rPr lang="es-MX"/>
              <a:t>La relación y promoción del cuidado del medio ambiente es un aspecto fundamental en la formación de los individuos concientes de su entorno, por lo que promover que los alumnos no sólo reflexionen sobre los problemas y valores ambientales, sino que también interactúen con otros alumnos para argumentar, promover y concientizar fomenta y forma valores ambientales en los estudiantes y su comunidad.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4. Introducción/justificación</a:t>
            </a:r>
            <a:endParaRPr/>
          </a:p>
        </p:txBody>
      </p:sp>
      <p:sp>
        <p:nvSpPr>
          <p:cNvPr id="171" name="Google Shape;171;p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1495"/>
              <a:buChar char="•"/>
            </a:pPr>
            <a:r>
              <a:rPr lang="es-MX" sz="1300"/>
              <a:t>La basura electrónica se ha convertido en un gran problema para el medio ambiente, afectando la salud de los seres humanos, la contaminación de aguas de subsuelo, (mar, lagos, ríos y áreas verdes en general), los desechos electrónicos generan graves consecuencias si no se realiza adecuadamente su reciclaje.</a:t>
            </a:r>
            <a:endParaRPr/>
          </a:p>
          <a:p>
            <a:pPr marL="285750" lvl="0" indent="-285750" algn="l" rtl="0">
              <a:spcBef>
                <a:spcPts val="860"/>
              </a:spcBef>
              <a:spcAft>
                <a:spcPts val="0"/>
              </a:spcAft>
              <a:buSzPts val="1495"/>
              <a:buChar char="•"/>
            </a:pPr>
            <a:br>
              <a:rPr lang="es-MX" sz="1300"/>
            </a:br>
            <a:r>
              <a:rPr lang="es-MX" sz="1300"/>
              <a:t>En México se generan 29.000 toneladas de basura electrónica al mes y tan sólo se recicla el 14%. En 2018, a nivel mundial se generaron 50 millones de toneladas de basura electrónica y se estima que  para el 2050 alcance 120 millones de toneladas.</a:t>
            </a:r>
            <a:endParaRPr/>
          </a:p>
          <a:p>
            <a:pPr marL="285750" lvl="0" indent="-285750" algn="l" rtl="0">
              <a:spcBef>
                <a:spcPts val="860"/>
              </a:spcBef>
              <a:spcAft>
                <a:spcPts val="0"/>
              </a:spcAft>
              <a:buSzPts val="1495"/>
              <a:buChar char="•"/>
            </a:pPr>
            <a:br>
              <a:rPr lang="es-MX" sz="1300"/>
            </a:br>
            <a:r>
              <a:rPr lang="es-MX" sz="1300"/>
              <a:t>La intención de desarrollar este proyecto tiene la finalidad de que los alumnos conozcan algunas propiedades de los materiales con los que se fabrican dispositivos electrónicos, como plomo, cobre y arsénico, los cuáles pueden ser potencialmente tóxicos para la salud  así como dañar el medio ambiente;  ya sea desde su elaboración, al usarlos, o bien al  desecharlos de manera inapropiada. </a:t>
            </a:r>
            <a:endParaRPr/>
          </a:p>
          <a:p>
            <a:pPr marL="285750" lvl="0" indent="-285750" algn="l" rtl="0">
              <a:spcBef>
                <a:spcPts val="860"/>
              </a:spcBef>
              <a:spcAft>
                <a:spcPts val="0"/>
              </a:spcAft>
              <a:buSzPts val="1495"/>
              <a:buChar char="•"/>
            </a:pPr>
            <a:r>
              <a:rPr lang="es-MX" sz="1300"/>
              <a:t>La contaminación que se produce en el entorno puede afectar los ecosistemas de manera considerable e irreversible  y en los seres humanos pueden provocar el desarrollo de graves enfermedades  como: daños en el ADN, cáncer, enfermedades cardiovasculares, inflamación, estrés, entre otros.</a:t>
            </a:r>
            <a:endParaRPr/>
          </a:p>
          <a:p>
            <a:pPr marL="285750" lvl="0" indent="-285750" algn="l" rtl="0">
              <a:spcBef>
                <a:spcPts val="860"/>
              </a:spcBef>
              <a:spcAft>
                <a:spcPts val="0"/>
              </a:spcAft>
              <a:buSzPts val="1495"/>
              <a:buChar char="•"/>
            </a:pPr>
            <a:br>
              <a:rPr lang="es-MX" sz="1300"/>
            </a:br>
            <a:r>
              <a:rPr lang="es-MX" sz="1300"/>
              <a:t>A partir de lo anterior esperamos que el alumno no solo haga conciencia, sino que además involucre a su comunidad escolar en una campaña recolección de basura electrónica.</a:t>
            </a:r>
            <a:endParaRPr/>
          </a:p>
          <a:p>
            <a:pPr marL="285750" lvl="0" indent="0" algn="l" rtl="0">
              <a:spcBef>
                <a:spcPts val="860"/>
              </a:spcBef>
              <a:spcAft>
                <a:spcPts val="0"/>
              </a:spcAft>
              <a:buNone/>
            </a:pPr>
            <a:br>
              <a:rPr lang="es-MX" sz="1300"/>
            </a:br>
            <a:endParaRPr sz="13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sz="3900"/>
              <a:t>14.4 DESCRIPCIÓN Y APERTURA</a:t>
            </a:r>
            <a:endParaRPr sz="3900"/>
          </a:p>
        </p:txBody>
      </p:sp>
      <p:sp>
        <p:nvSpPr>
          <p:cNvPr id="401" name="Google Shape;401;p4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r>
              <a:rPr lang="es-MX"/>
              <a:t>Se trabajó principalmente con la apertura de foros de opinión sobre el problema del medioambiente, reciclaje y promoción de una cultura del medioambiental y su relación con la ética, los valores, el hombre y el uso responsable de dichos, lo anterior a través de la formación de equipos de trabajo y la investigación sobre los diferentes aspectos arriba mencionados.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sz="3600"/>
              <a:t>14.5  ORGANIZACIÓN DEL GRUPO</a:t>
            </a:r>
            <a:endParaRPr sz="3600"/>
          </a:p>
        </p:txBody>
      </p:sp>
      <p:sp>
        <p:nvSpPr>
          <p:cNvPr id="407" name="Google Shape;407;p4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r>
              <a:rPr lang="es-MX"/>
              <a:t>Se formaron diversos equipos para que investigaran un tema previamente asignado sobre la relación de la ética y el medio ambiente. Posteriormente esa información se discutió en plenaria y finalmente se generó un cartel en el que se plantearan las propuestas en grupo.</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sz="4100"/>
              <a:t>14.6 CIERRE DE LA ACTIVIDAD</a:t>
            </a:r>
            <a:endParaRPr sz="4100"/>
          </a:p>
        </p:txBody>
      </p:sp>
      <p:sp>
        <p:nvSpPr>
          <p:cNvPr id="413" name="Google Shape;413;p4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r>
              <a:rPr lang="es-MX"/>
              <a:t>Finalmente los alumnos generaron una campaña de promoción y cuidado del medio ambiente en el cual se invitó a la comunidad escolar a practicar valores ambientales y el manejo adecuado de basura electrónica generada en casa, con el fin de evitar contaminación ambiental</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sz="3300"/>
              <a:t>14.7  ACTIVIDADES QUE SE HARÁN CON LOS RESULTADOS</a:t>
            </a:r>
            <a:endParaRPr sz="3300"/>
          </a:p>
        </p:txBody>
      </p:sp>
      <p:sp>
        <p:nvSpPr>
          <p:cNvPr id="419" name="Google Shape;419;p4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360045" algn="l" rtl="0">
              <a:spcBef>
                <a:spcPts val="0"/>
              </a:spcBef>
              <a:spcAft>
                <a:spcPts val="0"/>
              </a:spcAft>
              <a:buSzPts val="2070"/>
              <a:buChar char="-"/>
            </a:pPr>
            <a:r>
              <a:rPr lang="es-MX"/>
              <a:t>Discusión sobre los resultados de la campaña de concientización ambiental</a:t>
            </a:r>
            <a:endParaRPr/>
          </a:p>
          <a:p>
            <a:pPr marL="457200" lvl="0" indent="-360045" algn="l" rtl="0">
              <a:spcBef>
                <a:spcPts val="0"/>
              </a:spcBef>
              <a:spcAft>
                <a:spcPts val="0"/>
              </a:spcAft>
              <a:buSzPts val="2070"/>
              <a:buChar char="-"/>
            </a:pPr>
            <a:r>
              <a:rPr lang="es-MX"/>
              <a:t>Análisis y reflexión sobre el problema ambiental que ha generado la actividad humana a partir de un enfoque inadecuado de la ciencia y la tecnología</a:t>
            </a:r>
            <a:endParaRPr/>
          </a:p>
          <a:p>
            <a:pPr marL="457200" lvl="0" indent="-360045" algn="l" rtl="0">
              <a:spcBef>
                <a:spcPts val="0"/>
              </a:spcBef>
              <a:spcAft>
                <a:spcPts val="0"/>
              </a:spcAft>
              <a:buSzPts val="2070"/>
              <a:buChar char="-"/>
            </a:pPr>
            <a:r>
              <a:rPr lang="es-MX"/>
              <a:t>Debate sobre el papel de modernidad como generadora de bienestar, y contraposición de una postura posmoderna, que considera que la tecnificación de la sociedad nos ha llevado a los problemas ambientales actuales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sz="3200"/>
              <a:t>14.8 </a:t>
            </a:r>
            <a:r>
              <a:rPr lang="es-MX" sz="3100"/>
              <a:t>CONTRASTACIÓN ENTRE LO ESPERADO Y LO SUCEDIDO</a:t>
            </a:r>
            <a:endParaRPr sz="3200"/>
          </a:p>
        </p:txBody>
      </p:sp>
      <p:sp>
        <p:nvSpPr>
          <p:cNvPr id="425" name="Google Shape;425;p4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r>
              <a:rPr lang="es-MX"/>
              <a:t>Aunque el propósito de generar en el alumno una conciencia ambiental sobre el manejo adecuado de la basura electrónica y la valoración del medioambiente, es evidente que el uso desmedido de artefactos electrónicos en la vida cotidiana, provoquen cierto desinterés respecto al problema, y pese al ejercicio académico, social y moral de promover el manejo adecuado de la basura electrónica, no disminuya su consumo y su uso desproporcionado.</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0"/>
          <p:cNvSpPr txBox="1">
            <a:spLocks noGrp="1"/>
          </p:cNvSpPr>
          <p:nvPr>
            <p:ph type="title"/>
          </p:nvPr>
        </p:nvSpPr>
        <p:spPr>
          <a:xfrm>
            <a:off x="1295402" y="1072982"/>
            <a:ext cx="9601200" cy="1303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sz="4000"/>
              <a:t>14.9 TOMA DE DECISIONES</a:t>
            </a:r>
            <a:endParaRPr sz="4000"/>
          </a:p>
        </p:txBody>
      </p:sp>
      <p:sp>
        <p:nvSpPr>
          <p:cNvPr id="431" name="Google Shape;431;p5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r>
              <a:rPr lang="es-MX" sz="2200"/>
              <a:t>Uno de los principales desafíos fue definir los espacios en lo que se aplicaría la campaña de concientización, definirlos tiempo y los grupos a quienes se dirigiría la información.</a:t>
            </a:r>
            <a:endParaRPr sz="2200"/>
          </a:p>
          <a:p>
            <a:pPr marL="285750" lvl="0" indent="-110490" algn="l" rtl="0">
              <a:spcBef>
                <a:spcPts val="0"/>
              </a:spcBef>
              <a:spcAft>
                <a:spcPts val="0"/>
              </a:spcAft>
              <a:buSzPts val="2760"/>
              <a:buNone/>
            </a:pPr>
            <a:endParaRPr sz="2200"/>
          </a:p>
          <a:p>
            <a:pPr marL="285750" lvl="0" indent="-110490" algn="l" rtl="0">
              <a:spcBef>
                <a:spcPts val="0"/>
              </a:spcBef>
              <a:spcAft>
                <a:spcPts val="0"/>
              </a:spcAft>
              <a:buSzPts val="2760"/>
              <a:buNone/>
            </a:pPr>
            <a:r>
              <a:rPr lang="es-MX" sz="2200"/>
              <a:t>Otro desafío importante fue la recolección de la basura electrónica y encontrar la institución que la recolecta y el traslado de la basura electrónica al depósito</a:t>
            </a:r>
            <a:endParaRPr sz="2200"/>
          </a:p>
          <a:p>
            <a:pPr marL="285750" lvl="0" indent="-110490" algn="l" rtl="0">
              <a:spcBef>
                <a:spcPts val="0"/>
              </a:spcBef>
              <a:spcAft>
                <a:spcPts val="0"/>
              </a:spcAft>
              <a:buSzPts val="2760"/>
              <a:buNone/>
            </a:pPr>
            <a:endParaRPr sz="2200"/>
          </a:p>
          <a:p>
            <a:pPr marL="285750" lvl="0" indent="-110490" algn="l" rtl="0">
              <a:spcBef>
                <a:spcPts val="0"/>
              </a:spcBef>
              <a:spcAft>
                <a:spcPts val="0"/>
              </a:spcAft>
              <a:buSzPts val="2760"/>
              <a:buNone/>
            </a:pPr>
            <a:r>
              <a:rPr lang="es-MX" sz="2200"/>
              <a:t>Finalmente la conclusión a distancia sobre los planteado en el proyecto dada la contingencia de salud y la interrupción de la continuación del mismo en la comunidad escolar</a:t>
            </a:r>
            <a:endParaRPr sz="22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s-MX" sz="3959"/>
              <a:t>14.1 Una actividad por cada asignatura de la fase de desarrollo del proyecto</a:t>
            </a:r>
            <a:br>
              <a:rPr lang="es-MX" sz="3959"/>
            </a:br>
            <a:r>
              <a:rPr lang="es-MX" sz="3959"/>
              <a:t>Química</a:t>
            </a:r>
            <a:endParaRPr sz="3959"/>
          </a:p>
        </p:txBody>
      </p:sp>
      <p:sp>
        <p:nvSpPr>
          <p:cNvPr id="437" name="Google Shape;437;p5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r>
              <a:rPr lang="es-MX"/>
              <a:t>El impacto de la basura electrónica en la salud y el medio ambiente.</a:t>
            </a:r>
            <a:endParaRPr/>
          </a:p>
          <a:p>
            <a:pPr marL="285750" lvl="0" indent="-110490" algn="l" rtl="0">
              <a:spcBef>
                <a:spcPts val="0"/>
              </a:spcBef>
              <a:spcAft>
                <a:spcPts val="0"/>
              </a:spcAft>
              <a:buSzPts val="2760"/>
              <a:buNone/>
            </a:pPr>
            <a:r>
              <a:rPr lang="es-MX"/>
              <a:t>El alumno recapacitará acerca de las repercusiones en su entorno del mal manejo de la basura electrónica desde el punto de vista de los materiales utilizados en ellos.</a:t>
            </a:r>
            <a:endParaRPr/>
          </a:p>
          <a:p>
            <a:pPr marL="285750" lvl="0" indent="-110490" algn="l" rtl="0">
              <a:spcBef>
                <a:spcPts val="0"/>
              </a:spcBef>
              <a:spcAft>
                <a:spcPts val="0"/>
              </a:spcAft>
              <a:buSzPts val="2760"/>
              <a:buNone/>
            </a:pPr>
            <a:r>
              <a:rPr lang="es-MX"/>
              <a:t>Lo llevarán a cabo los alumnos de 5º grado.</a:t>
            </a:r>
            <a:endParaRPr/>
          </a:p>
          <a:p>
            <a:pPr marL="285750" lvl="0" indent="-110490" algn="l" rtl="0">
              <a:spcBef>
                <a:spcPts val="0"/>
              </a:spcBef>
              <a:spcAft>
                <a:spcPts val="0"/>
              </a:spcAft>
              <a:buSzPts val="2760"/>
              <a:buNone/>
            </a:pPr>
            <a:r>
              <a:rPr lang="es-MX"/>
              <a:t>Fecha de inicio: enero 2020.</a:t>
            </a:r>
            <a:endParaRPr/>
          </a:p>
          <a:p>
            <a:pPr marL="285750" lvl="0" indent="-110490" algn="l" rtl="0">
              <a:spcBef>
                <a:spcPts val="0"/>
              </a:spcBef>
              <a:spcAft>
                <a:spcPts val="0"/>
              </a:spcAft>
              <a:buSzPts val="2760"/>
              <a:buNone/>
            </a:pPr>
            <a:r>
              <a:rPr lang="es-MX"/>
              <a:t>Fecha de término: abril 2020</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14-2 TEMAS Y CONCEPTOS</a:t>
            </a:r>
            <a:endParaRPr/>
          </a:p>
          <a:p>
            <a:pPr marL="0" lvl="0" indent="0" algn="ctr" rtl="0">
              <a:spcBef>
                <a:spcPts val="0"/>
              </a:spcBef>
              <a:spcAft>
                <a:spcPts val="0"/>
              </a:spcAft>
              <a:buClr>
                <a:srgbClr val="262626"/>
              </a:buClr>
              <a:buSzPts val="4400"/>
              <a:buFont typeface="Garamond"/>
              <a:buNone/>
            </a:pPr>
            <a:endParaRPr/>
          </a:p>
        </p:txBody>
      </p:sp>
      <p:sp>
        <p:nvSpPr>
          <p:cNvPr id="443" name="Google Shape;443;p5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r>
              <a:rPr lang="es-MX"/>
              <a:t>Temas      Unidad I								Conceptos</a:t>
            </a:r>
            <a:endParaRPr/>
          </a:p>
          <a:p>
            <a:pPr marL="175260" lvl="0" indent="0" algn="l" rtl="0">
              <a:spcBef>
                <a:spcPts val="0"/>
              </a:spcBef>
              <a:spcAft>
                <a:spcPts val="0"/>
              </a:spcAft>
              <a:buSzPts val="2760"/>
              <a:buNone/>
            </a:pPr>
            <a:r>
              <a:rPr lang="es-MX"/>
              <a:t>Materias primas en los dispositivos 				Tierras raras</a:t>
            </a:r>
            <a:endParaRPr/>
          </a:p>
          <a:p>
            <a:pPr marL="175260" lvl="0" indent="0" algn="l" rtl="0">
              <a:spcBef>
                <a:spcPts val="0"/>
              </a:spcBef>
              <a:spcAft>
                <a:spcPts val="0"/>
              </a:spcAft>
              <a:buSzPts val="2760"/>
              <a:buNone/>
            </a:pPr>
            <a:r>
              <a:rPr lang="es-MX"/>
              <a:t>móviles											Metalurgia</a:t>
            </a:r>
            <a:endParaRPr/>
          </a:p>
          <a:p>
            <a:pPr marL="175260" lvl="0" indent="0" algn="l" rtl="0">
              <a:spcBef>
                <a:spcPts val="0"/>
              </a:spcBef>
              <a:spcAft>
                <a:spcPts val="0"/>
              </a:spcAft>
              <a:buSzPts val="2760"/>
              <a:buNone/>
            </a:pPr>
            <a:r>
              <a:rPr lang="es-MX"/>
              <a:t>													Reacciones químicas</a:t>
            </a:r>
            <a:endParaRPr/>
          </a:p>
          <a:p>
            <a:pPr marL="175260" lvl="0" indent="0" algn="l" rtl="0">
              <a:spcBef>
                <a:spcPts val="0"/>
              </a:spcBef>
              <a:spcAft>
                <a:spcPts val="0"/>
              </a:spcAft>
              <a:buSzPts val="2760"/>
              <a:buNone/>
            </a:pPr>
            <a:endParaRPr/>
          </a:p>
          <a:p>
            <a:pPr marL="175260" lvl="0" indent="0" algn="l" rtl="0">
              <a:spcBef>
                <a:spcPts val="0"/>
              </a:spcBef>
              <a:spcAft>
                <a:spcPts val="0"/>
              </a:spcAft>
              <a:buSzPts val="2760"/>
              <a:buNone/>
            </a:pPr>
            <a:r>
              <a:rPr lang="es-MX"/>
              <a:t>Uso ético y responsable de los disposi-			Reutilización</a:t>
            </a:r>
            <a:endParaRPr/>
          </a:p>
          <a:p>
            <a:pPr marL="175260" lvl="0" indent="0" algn="l" rtl="0">
              <a:spcBef>
                <a:spcPts val="0"/>
              </a:spcBef>
              <a:spcAft>
                <a:spcPts val="0"/>
              </a:spcAft>
              <a:buSzPts val="2760"/>
              <a:buNone/>
            </a:pPr>
            <a:r>
              <a:rPr lang="es-MX"/>
              <a:t>tivos móviles										Reciclaje</a:t>
            </a:r>
            <a:endParaRPr/>
          </a:p>
          <a:p>
            <a:pPr marL="175260" lvl="0" indent="0" algn="l" rtl="0">
              <a:spcBef>
                <a:spcPts val="0"/>
              </a:spcBef>
              <a:spcAft>
                <a:spcPts val="0"/>
              </a:spcAft>
              <a:buSzPts val="2760"/>
              <a:buNone/>
            </a:pPr>
            <a:r>
              <a:rPr lang="es-MX"/>
              <a:t>													Compuestos orgánicos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14.3 JUSTIFICACIÓN DE LA ACTIVIDAD</a:t>
            </a:r>
            <a:endParaRPr/>
          </a:p>
        </p:txBody>
      </p:sp>
      <p:sp>
        <p:nvSpPr>
          <p:cNvPr id="449" name="Google Shape;449;p5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r>
              <a:rPr lang="es-MX"/>
              <a:t>En medio de una lluvia de ideas, determinar si a los alumnos les preocupan las repercusiones en su entorno del crecimiento desmedido de la basura electrónica.</a:t>
            </a:r>
            <a:endParaRPr/>
          </a:p>
          <a:p>
            <a:pPr marL="285750" lvl="0" indent="-110490" algn="l" rtl="0">
              <a:spcBef>
                <a:spcPts val="0"/>
              </a:spcBef>
              <a:spcAft>
                <a:spcPts val="0"/>
              </a:spcAft>
              <a:buSzPts val="2760"/>
              <a:buNone/>
            </a:pPr>
            <a:endParaRPr/>
          </a:p>
          <a:p>
            <a:pPr marL="285750" lvl="0" indent="-110490" algn="l" rtl="0">
              <a:spcBef>
                <a:spcPts val="0"/>
              </a:spcBef>
              <a:spcAft>
                <a:spcPts val="0"/>
              </a:spcAft>
              <a:buSzPts val="2760"/>
              <a:buNone/>
            </a:pPr>
            <a:r>
              <a:rPr lang="es-MX"/>
              <a:t>Introducir la idea de que la Química está íntimamente relacionada con esta problemática y tratar de llegar a acuerdos para resolver esta problemática mediante acciones posibles en la comunidad.</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14.4 DESCRIPCIÓN Y APERTURA</a:t>
            </a:r>
            <a:endParaRPr/>
          </a:p>
        </p:txBody>
      </p:sp>
      <p:sp>
        <p:nvSpPr>
          <p:cNvPr id="455" name="Google Shape;455;p5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r>
              <a:rPr lang="es-MX" sz="2500"/>
              <a:t>1.- Mediante el análisis de tareas y lluvia de ideas, poner el tema en la mesa.</a:t>
            </a:r>
            <a:endParaRPr sz="2500"/>
          </a:p>
          <a:p>
            <a:pPr marL="285750" lvl="0" indent="-110490" algn="l" rtl="0">
              <a:spcBef>
                <a:spcPts val="0"/>
              </a:spcBef>
              <a:spcAft>
                <a:spcPts val="0"/>
              </a:spcAft>
              <a:buSzPts val="2760"/>
              <a:buNone/>
            </a:pPr>
            <a:endParaRPr sz="2500"/>
          </a:p>
          <a:p>
            <a:pPr marL="285750" lvl="0" indent="-110490" algn="l" rtl="0">
              <a:spcBef>
                <a:spcPts val="0"/>
              </a:spcBef>
              <a:spcAft>
                <a:spcPts val="0"/>
              </a:spcAft>
              <a:buSzPts val="2760"/>
              <a:buNone/>
            </a:pPr>
            <a:r>
              <a:rPr lang="es-MX" sz="2500"/>
              <a:t>2.- Organización de equipos de trabajo.</a:t>
            </a:r>
            <a:endParaRPr sz="2500"/>
          </a:p>
          <a:p>
            <a:pPr marL="285750" lvl="0" indent="-110490" algn="l" rtl="0">
              <a:spcBef>
                <a:spcPts val="0"/>
              </a:spcBef>
              <a:spcAft>
                <a:spcPts val="0"/>
              </a:spcAft>
              <a:buSzPts val="2760"/>
              <a:buNone/>
            </a:pPr>
            <a:endParaRPr sz="2500"/>
          </a:p>
          <a:p>
            <a:pPr marL="285750" lvl="0" indent="-110490" algn="l" rtl="0">
              <a:spcBef>
                <a:spcPts val="0"/>
              </a:spcBef>
              <a:spcAft>
                <a:spcPts val="0"/>
              </a:spcAft>
              <a:buSzPts val="2760"/>
              <a:buNone/>
            </a:pPr>
            <a:r>
              <a:rPr lang="es-MX" sz="2500"/>
              <a:t>3.- Elaboración de infografías y carteles para propiciar que la comunidad escolr se involucre.</a:t>
            </a:r>
            <a:endParaRPr sz="2500"/>
          </a:p>
          <a:p>
            <a:pPr marL="285750" lvl="0" indent="-110490" algn="l" rtl="0">
              <a:spcBef>
                <a:spcPts val="0"/>
              </a:spcBef>
              <a:spcAft>
                <a:spcPts val="0"/>
              </a:spcAft>
              <a:buSzPts val="2760"/>
              <a:buNone/>
            </a:pPr>
            <a:endParaRPr sz="2500"/>
          </a:p>
          <a:p>
            <a:pPr marL="285750" lvl="0" indent="-110490" algn="l" rtl="0">
              <a:spcBef>
                <a:spcPts val="0"/>
              </a:spcBef>
              <a:spcAft>
                <a:spcPts val="0"/>
              </a:spcAft>
              <a:buSzPts val="2760"/>
              <a:buNone/>
            </a:pPr>
            <a:r>
              <a:rPr lang="es-MX" sz="2500"/>
              <a:t>4.- Tomar fotografías.</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5. Objetivo general</a:t>
            </a:r>
            <a:endParaRPr/>
          </a:p>
        </p:txBody>
      </p:sp>
      <p:sp>
        <p:nvSpPr>
          <p:cNvPr id="177" name="Google Shape;177;p5"/>
          <p:cNvSpPr txBox="1">
            <a:spLocks noGrp="1"/>
          </p:cNvSpPr>
          <p:nvPr>
            <p:ph type="body" idx="1"/>
          </p:nvPr>
        </p:nvSpPr>
        <p:spPr>
          <a:xfrm>
            <a:off x="1417320" y="2035964"/>
            <a:ext cx="9875519" cy="4647426"/>
          </a:xfrm>
          <a:prstGeom prst="rect">
            <a:avLst/>
          </a:prstGeom>
          <a:noFill/>
          <a:ln>
            <a:noFill/>
          </a:ln>
        </p:spPr>
        <p:txBody>
          <a:bodyPr spcFirstLastPara="1" wrap="square" lIns="0" tIns="0" rIns="91425" bIns="0" anchor="ctr" anchorCtr="0">
            <a:spAutoFit/>
          </a:bodyPr>
          <a:lstStyle/>
          <a:p>
            <a:pPr marL="0" marR="0" lvl="0" indent="0" algn="just" rtl="0">
              <a:lnSpc>
                <a:spcPct val="100000"/>
              </a:lnSpc>
              <a:spcBef>
                <a:spcPts val="0"/>
              </a:spcBef>
              <a:spcAft>
                <a:spcPts val="0"/>
              </a:spcAft>
              <a:buClr>
                <a:srgbClr val="262626"/>
              </a:buClr>
              <a:buSzPts val="5400"/>
              <a:buFont typeface="Garamond"/>
              <a:buNone/>
            </a:pPr>
            <a:endParaRPr sz="5400" b="0" i="0" u="none" strike="noStrike" cap="none">
              <a:solidFill>
                <a:schemeClr val="dk1"/>
              </a:solidFill>
              <a:latin typeface="Arial"/>
              <a:ea typeface="Arial"/>
              <a:cs typeface="Arial"/>
              <a:sym typeface="Arial"/>
            </a:endParaRPr>
          </a:p>
          <a:p>
            <a:pPr marL="0" marR="0" lvl="0" indent="-177800" algn="just" rtl="0">
              <a:lnSpc>
                <a:spcPct val="100000"/>
              </a:lnSpc>
              <a:spcBef>
                <a:spcPts val="0"/>
              </a:spcBef>
              <a:spcAft>
                <a:spcPts val="0"/>
              </a:spcAft>
              <a:buClr>
                <a:schemeClr val="dk1"/>
              </a:buClr>
              <a:buSzPts val="2800"/>
              <a:buFont typeface="Century Gothic"/>
              <a:buChar char="•"/>
            </a:pPr>
            <a:r>
              <a:rPr lang="es-MX" sz="2800" b="1" i="0" u="none" strike="noStrike" cap="none">
                <a:solidFill>
                  <a:schemeClr val="dk1"/>
                </a:solidFill>
                <a:latin typeface="Century Gothic"/>
                <a:ea typeface="Century Gothic"/>
                <a:cs typeface="Century Gothic"/>
                <a:sym typeface="Century Gothic"/>
              </a:rPr>
              <a:t>Que el alumno reflexione y transmita a la comunidad escolar, mediante una campaña informativa y de recolección, las repercusiones en la salud y en el ambiente causadas por el mal manejo de la basura electrónica</a:t>
            </a:r>
            <a:endParaRPr sz="3600" b="0" i="0" u="none" strike="noStrike" cap="none">
              <a:solidFill>
                <a:schemeClr val="dk1"/>
              </a:solidFill>
            </a:endParaRPr>
          </a:p>
          <a:p>
            <a:pPr marL="0" marR="0" lvl="0" indent="0" algn="just" rtl="0">
              <a:lnSpc>
                <a:spcPct val="100000"/>
              </a:lnSpc>
              <a:spcBef>
                <a:spcPts val="0"/>
              </a:spcBef>
              <a:spcAft>
                <a:spcPts val="0"/>
              </a:spcAft>
              <a:buClr>
                <a:schemeClr val="dk1"/>
              </a:buClr>
              <a:buSzPts val="5400"/>
              <a:buFont typeface="Arial"/>
              <a:buNone/>
            </a:pPr>
            <a:br>
              <a:rPr lang="es-MX" sz="5400" b="0" i="0" u="none" strike="noStrike" cap="none">
                <a:solidFill>
                  <a:schemeClr val="dk1"/>
                </a:solidFill>
                <a:latin typeface="Arial"/>
                <a:ea typeface="Arial"/>
                <a:cs typeface="Arial"/>
                <a:sym typeface="Arial"/>
              </a:rPr>
            </a:br>
            <a:endParaRPr sz="5400" b="0" i="0" u="none" strike="noStrike" cap="non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14.5 ORGANIZACIÓN DEL GRUPO</a:t>
            </a:r>
            <a:endParaRPr/>
          </a:p>
        </p:txBody>
      </p:sp>
      <p:sp>
        <p:nvSpPr>
          <p:cNvPr id="461" name="Google Shape;461;p5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endParaRPr/>
          </a:p>
          <a:p>
            <a:pPr marL="285750" lvl="0" indent="-110490" algn="l" rtl="0">
              <a:spcBef>
                <a:spcPts val="0"/>
              </a:spcBef>
              <a:spcAft>
                <a:spcPts val="0"/>
              </a:spcAft>
              <a:buSzPts val="2760"/>
              <a:buNone/>
            </a:pPr>
            <a:r>
              <a:rPr lang="es-MX"/>
              <a:t>1.- Una vez organizados los equipos, pasar a todos los sectores de la escuela (salones, oficinas y laboratorios) a invitar a la comunidad a participar en el  proyecto.</a:t>
            </a:r>
            <a:endParaRPr/>
          </a:p>
          <a:p>
            <a:pPr marL="285750" lvl="0" indent="-110490" algn="l" rtl="0">
              <a:spcBef>
                <a:spcPts val="0"/>
              </a:spcBef>
              <a:spcAft>
                <a:spcPts val="0"/>
              </a:spcAft>
              <a:buSzPts val="2760"/>
              <a:buNone/>
            </a:pPr>
            <a:r>
              <a:rPr lang="es-MX"/>
              <a:t>2.- Pegar las infografías y los carteles en la escuela.</a:t>
            </a:r>
            <a:endParaRPr/>
          </a:p>
          <a:p>
            <a:pPr marL="285750" lvl="0" indent="-110490" algn="l" rtl="0">
              <a:spcBef>
                <a:spcPts val="0"/>
              </a:spcBef>
              <a:spcAft>
                <a:spcPts val="0"/>
              </a:spcAft>
              <a:buSzPts val="2760"/>
              <a:buNone/>
            </a:pPr>
            <a:r>
              <a:rPr lang="es-MX"/>
              <a:t>3.- Recolectar diariamente la basura electrónica..</a:t>
            </a:r>
            <a:endParaRPr/>
          </a:p>
          <a:p>
            <a:pPr marL="285750" lvl="0" indent="-110490" algn="l" rtl="0">
              <a:spcBef>
                <a:spcPts val="0"/>
              </a:spcBef>
              <a:spcAft>
                <a:spcPts val="0"/>
              </a:spcAft>
              <a:buSzPts val="2760"/>
              <a:buNone/>
            </a:pPr>
            <a:r>
              <a:rPr lang="es-MX"/>
              <a:t>4.- Llevar un listado del material entregado. </a:t>
            </a:r>
            <a:endParaRPr/>
          </a:p>
          <a:p>
            <a:pPr marL="285750" lvl="0" indent="-110490" algn="l" rtl="0">
              <a:spcBef>
                <a:spcPts val="0"/>
              </a:spcBef>
              <a:spcAft>
                <a:spcPts val="0"/>
              </a:spcAft>
              <a:buSzPts val="276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14.6 CIERRE DE LA ACTIVIDAD</a:t>
            </a:r>
            <a:endParaRPr/>
          </a:p>
        </p:txBody>
      </p:sp>
      <p:sp>
        <p:nvSpPr>
          <p:cNvPr id="467" name="Google Shape;467;p5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endParaRPr/>
          </a:p>
          <a:p>
            <a:pPr marL="285750" lvl="0" indent="-110490" algn="l" rtl="0">
              <a:spcBef>
                <a:spcPts val="0"/>
              </a:spcBef>
              <a:spcAft>
                <a:spcPts val="0"/>
              </a:spcAft>
              <a:buSzPts val="2760"/>
              <a:buNone/>
            </a:pPr>
            <a:r>
              <a:rPr lang="es-MX" sz="2500"/>
              <a:t>Entregar la basura electrónica recolectada al programa RECICLATRÓN.</a:t>
            </a:r>
            <a:endParaRPr sz="2500"/>
          </a:p>
          <a:p>
            <a:pPr marL="285750" lvl="0" indent="-110490" algn="l" rtl="0">
              <a:spcBef>
                <a:spcPts val="0"/>
              </a:spcBef>
              <a:spcAft>
                <a:spcPts val="0"/>
              </a:spcAft>
              <a:buSzPts val="2760"/>
              <a:buNone/>
            </a:pPr>
            <a:r>
              <a:rPr lang="es-MX" sz="2500"/>
              <a:t>Registrarse en el lugar (parque de los Coyotes).</a:t>
            </a:r>
            <a:endParaRPr sz="2500"/>
          </a:p>
          <a:p>
            <a:pPr marL="285750" lvl="0" indent="-110490" algn="l" rtl="0">
              <a:spcBef>
                <a:spcPts val="0"/>
              </a:spcBef>
              <a:spcAft>
                <a:spcPts val="0"/>
              </a:spcAft>
              <a:buSzPts val="2760"/>
              <a:buNone/>
            </a:pPr>
            <a:r>
              <a:rPr lang="es-MX" sz="2500"/>
              <a:t>Tomar fotografías.</a:t>
            </a:r>
            <a:endParaRPr sz="2500"/>
          </a:p>
          <a:p>
            <a:pPr marL="285750" lvl="0" indent="-110490" algn="l" rtl="0">
              <a:spcBef>
                <a:spcPts val="0"/>
              </a:spcBef>
              <a:spcAft>
                <a:spcPts val="0"/>
              </a:spcAft>
              <a:buSzPts val="2760"/>
              <a:buNone/>
            </a:pPr>
            <a:r>
              <a:rPr lang="es-MX" sz="2500"/>
              <a:t>Invitar a la comunidad a mantener esta actividad regularmente, ya que dicho programa, recoge mensualmente en diferentes sitios de la ciudad estos desechos.</a:t>
            </a:r>
            <a:endParaRPr sz="25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14.7 ACTIVIDADES QUE SE HARÁN CON LOS RESULTADOS</a:t>
            </a:r>
            <a:endParaRPr/>
          </a:p>
        </p:txBody>
      </p:sp>
      <p:sp>
        <p:nvSpPr>
          <p:cNvPr id="473" name="Google Shape;473;p5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r>
              <a:rPr lang="es-MX" sz="2500"/>
              <a:t>Se propondrá a la comunidad a seguir activamente participando en este</a:t>
            </a:r>
            <a:endParaRPr sz="2500"/>
          </a:p>
          <a:p>
            <a:pPr marL="285750" lvl="0" indent="-110490" algn="l" rtl="0">
              <a:spcBef>
                <a:spcPts val="0"/>
              </a:spcBef>
              <a:spcAft>
                <a:spcPts val="0"/>
              </a:spcAft>
              <a:buSzPts val="2760"/>
              <a:buNone/>
            </a:pPr>
            <a:endParaRPr sz="2500"/>
          </a:p>
          <a:p>
            <a:pPr marL="285750" lvl="0" indent="-110490" algn="l" rtl="0">
              <a:spcBef>
                <a:spcPts val="0"/>
              </a:spcBef>
              <a:spcAft>
                <a:spcPts val="0"/>
              </a:spcAft>
              <a:buSzPts val="2760"/>
              <a:buNone/>
            </a:pPr>
            <a:r>
              <a:rPr lang="es-MX" sz="2500"/>
              <a:t> proyecto, manteniendo la recolección y entrega del material de acuerdo al </a:t>
            </a:r>
            <a:endParaRPr sz="2500"/>
          </a:p>
          <a:p>
            <a:pPr marL="285750" lvl="0" indent="-110490" algn="l" rtl="0">
              <a:spcBef>
                <a:spcPts val="0"/>
              </a:spcBef>
              <a:spcAft>
                <a:spcPts val="0"/>
              </a:spcAft>
              <a:buSzPts val="2760"/>
              <a:buNone/>
            </a:pPr>
            <a:endParaRPr sz="2500"/>
          </a:p>
          <a:p>
            <a:pPr marL="285750" lvl="0" indent="-110490" algn="l" rtl="0">
              <a:spcBef>
                <a:spcPts val="0"/>
              </a:spcBef>
              <a:spcAft>
                <a:spcPts val="0"/>
              </a:spcAft>
              <a:buSzPts val="2760"/>
              <a:buNone/>
            </a:pPr>
            <a:r>
              <a:rPr lang="es-MX" sz="2500"/>
              <a:t>programa RECICLATRON.</a:t>
            </a:r>
            <a:endParaRPr sz="2500"/>
          </a:p>
          <a:p>
            <a:pPr marL="285750" lvl="0" indent="-110490" algn="l" rtl="0">
              <a:spcBef>
                <a:spcPts val="0"/>
              </a:spcBef>
              <a:spcAft>
                <a:spcPts val="0"/>
              </a:spcAft>
              <a:buSzPts val="2760"/>
              <a:buNone/>
            </a:pPr>
            <a:endParaRPr/>
          </a:p>
          <a:p>
            <a:pPr marL="285750" lvl="0" indent="-110490" algn="l" rtl="0">
              <a:spcBef>
                <a:spcPts val="0"/>
              </a:spcBef>
              <a:spcAft>
                <a:spcPts val="0"/>
              </a:spcAft>
              <a:buSzPts val="2760"/>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sz="4300"/>
              <a:t>14.8CONTRASTACIÓN ENTRE LO ESPERADO Y LO SUCEDIDO</a:t>
            </a:r>
            <a:endParaRPr sz="4300"/>
          </a:p>
        </p:txBody>
      </p:sp>
      <p:sp>
        <p:nvSpPr>
          <p:cNvPr id="479" name="Google Shape;479;p5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r>
              <a:rPr lang="es-MX"/>
              <a:t>Los logros alcanzados rebasaron a los planeados, ya que el grupo en su conjunto se involucró en la actividad así como la comunidad en general.</a:t>
            </a:r>
            <a:endParaRPr/>
          </a:p>
          <a:p>
            <a:pPr marL="285750" lvl="0" indent="-110490" algn="l" rtl="0">
              <a:spcBef>
                <a:spcPts val="0"/>
              </a:spcBef>
              <a:spcAft>
                <a:spcPts val="0"/>
              </a:spcAft>
              <a:buSzPts val="2760"/>
              <a:buNone/>
            </a:pPr>
            <a:endParaRPr/>
          </a:p>
          <a:p>
            <a:pPr marL="285750" lvl="0" indent="-110490" algn="l" rtl="0">
              <a:spcBef>
                <a:spcPts val="0"/>
              </a:spcBef>
              <a:spcAft>
                <a:spcPts val="0"/>
              </a:spcAft>
              <a:buSzPts val="2760"/>
              <a:buNone/>
            </a:pPr>
            <a:r>
              <a:rPr lang="es-MX"/>
              <a:t>Aunque terminamos nuestro proyecto, desafortunadamente al entrar en México la pandemia del coronavirus la actividad que planeábamos continuara se detuvo momentáneamente, esperando que al reanudar las actividades escolares, también nuestro proyecto se reanude.</a:t>
            </a:r>
            <a:endParaRPr/>
          </a:p>
          <a:p>
            <a:pPr marL="285750" lvl="0" indent="-110490" algn="l" rtl="0">
              <a:spcBef>
                <a:spcPts val="0"/>
              </a:spcBef>
              <a:spcAft>
                <a:spcPts val="0"/>
              </a:spcAft>
              <a:buSzPts val="2760"/>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14.9 TOMA DE DECISIONES</a:t>
            </a:r>
            <a:endParaRPr/>
          </a:p>
        </p:txBody>
      </p:sp>
      <p:sp>
        <p:nvSpPr>
          <p:cNvPr id="485" name="Google Shape;485;p5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endParaRPr/>
          </a:p>
          <a:p>
            <a:pPr marL="285750" lvl="0" indent="-110490" algn="l" rtl="0">
              <a:spcBef>
                <a:spcPts val="0"/>
              </a:spcBef>
              <a:spcAft>
                <a:spcPts val="0"/>
              </a:spcAft>
              <a:buSzPts val="2760"/>
              <a:buNone/>
            </a:pPr>
            <a:r>
              <a:rPr lang="es-MX" sz="2600"/>
              <a:t>La principal decisión tomada en función del análisis de lo esperado y lo</a:t>
            </a:r>
            <a:endParaRPr sz="2600"/>
          </a:p>
          <a:p>
            <a:pPr marL="285750" lvl="0" indent="-110490" algn="l" rtl="0">
              <a:spcBef>
                <a:spcPts val="0"/>
              </a:spcBef>
              <a:spcAft>
                <a:spcPts val="0"/>
              </a:spcAft>
              <a:buSzPts val="2760"/>
              <a:buNone/>
            </a:pPr>
            <a:endParaRPr sz="2600"/>
          </a:p>
          <a:p>
            <a:pPr marL="285750" lvl="0" indent="-110490" algn="l" rtl="0">
              <a:spcBef>
                <a:spcPts val="0"/>
              </a:spcBef>
              <a:spcAft>
                <a:spcPts val="0"/>
              </a:spcAft>
              <a:buSzPts val="2760"/>
              <a:buNone/>
            </a:pPr>
            <a:r>
              <a:rPr lang="es-MX" sz="2600"/>
              <a:t> sucedido fue precisamente continuar las actividades del proyecto y no permitir que la conciencia adquirida a lo largo del mismo, se perdiera.</a:t>
            </a:r>
            <a:endParaRPr sz="26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s-MX" sz="3959"/>
              <a:t>14.1 Una actividad por cada asignatura de la fase de desarrollo del proyecto</a:t>
            </a:r>
            <a:br>
              <a:rPr lang="es-MX" sz="3959"/>
            </a:br>
            <a:r>
              <a:rPr lang="es-MX" sz="3959"/>
              <a:t>Educación para la Salud</a:t>
            </a:r>
            <a:endParaRPr sz="3959"/>
          </a:p>
        </p:txBody>
      </p:sp>
      <p:sp>
        <p:nvSpPr>
          <p:cNvPr id="491" name="Google Shape;491;p60"/>
          <p:cNvSpPr txBox="1">
            <a:spLocks noGrp="1"/>
          </p:cNvSpPr>
          <p:nvPr>
            <p:ph type="body" idx="1"/>
          </p:nvPr>
        </p:nvSpPr>
        <p:spPr>
          <a:xfrm>
            <a:off x="1295401" y="2709332"/>
            <a:ext cx="9601200" cy="3318900"/>
          </a:xfrm>
          <a:prstGeom prst="rect">
            <a:avLst/>
          </a:prstGeom>
          <a:noFill/>
          <a:ln>
            <a:noFill/>
          </a:ln>
        </p:spPr>
        <p:txBody>
          <a:bodyPr spcFirstLastPara="1" wrap="square" lIns="91425" tIns="45700" rIns="91425" bIns="45700" anchor="t" anchorCtr="0">
            <a:normAutofit/>
          </a:bodyPr>
          <a:lstStyle/>
          <a:p>
            <a:pPr marL="457200" lvl="0" indent="-360045" algn="l" rtl="0">
              <a:spcBef>
                <a:spcPts val="0"/>
              </a:spcBef>
              <a:spcAft>
                <a:spcPts val="0"/>
              </a:spcAft>
              <a:buSzPts val="2070"/>
              <a:buAutoNum type="alphaLcPeriod"/>
            </a:pPr>
            <a:r>
              <a:rPr lang="es-MX"/>
              <a:t>Campaña informativa y de recolección de basura electrónica</a:t>
            </a:r>
            <a:endParaRPr/>
          </a:p>
          <a:p>
            <a:pPr marL="457200" lvl="0" indent="-360045" algn="l" rtl="0">
              <a:spcBef>
                <a:spcPts val="0"/>
              </a:spcBef>
              <a:spcAft>
                <a:spcPts val="0"/>
              </a:spcAft>
              <a:buSzPts val="2070"/>
              <a:buAutoNum type="alphaLcPeriod"/>
            </a:pPr>
            <a:r>
              <a:rPr lang="es-MX"/>
              <a:t>Dar a concoer a la comunidad escolar los riesgos que implican los dispositivos electrónicos, tanto al usarlos, como al disponerlos de manera inapropiada</a:t>
            </a:r>
            <a:endParaRPr/>
          </a:p>
          <a:p>
            <a:pPr marL="457200" lvl="0" indent="-360045" algn="l" rtl="0">
              <a:spcBef>
                <a:spcPts val="0"/>
              </a:spcBef>
              <a:spcAft>
                <a:spcPts val="0"/>
              </a:spcAft>
              <a:buSzPts val="2070"/>
              <a:buAutoNum type="alphaLcPeriod"/>
            </a:pPr>
            <a:r>
              <a:rPr lang="es-MX"/>
              <a:t>5o de preparatoria</a:t>
            </a:r>
            <a:endParaRPr/>
          </a:p>
          <a:p>
            <a:pPr marL="457200" lvl="0" indent="-360045" algn="l" rtl="0">
              <a:spcBef>
                <a:spcPts val="0"/>
              </a:spcBef>
              <a:spcAft>
                <a:spcPts val="0"/>
              </a:spcAft>
              <a:buSzPts val="2070"/>
              <a:buAutoNum type="alphaLcPeriod"/>
            </a:pPr>
            <a:r>
              <a:rPr lang="es-MX"/>
              <a:t>Febrero del 2020</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77d077ff73_0_39"/>
          <p:cNvSpPr txBox="1">
            <a:spLocks noGrp="1"/>
          </p:cNvSpPr>
          <p:nvPr>
            <p:ph type="title"/>
          </p:nvPr>
        </p:nvSpPr>
        <p:spPr>
          <a:xfrm>
            <a:off x="2286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MX"/>
              <a:t>14.2  Educación para la Salud</a:t>
            </a:r>
            <a:endParaRPr/>
          </a:p>
        </p:txBody>
      </p:sp>
      <p:sp>
        <p:nvSpPr>
          <p:cNvPr id="497" name="Google Shape;497;g77d077ff73_0_39"/>
          <p:cNvSpPr txBox="1">
            <a:spLocks noGrp="1"/>
          </p:cNvSpPr>
          <p:nvPr>
            <p:ph type="body" idx="1"/>
          </p:nvPr>
        </p:nvSpPr>
        <p:spPr>
          <a:xfrm>
            <a:off x="669550" y="2560325"/>
            <a:ext cx="6045300" cy="3310200"/>
          </a:xfrm>
          <a:prstGeom prst="rect">
            <a:avLst/>
          </a:prstGeom>
          <a:noFill/>
          <a:ln>
            <a:noFill/>
          </a:ln>
        </p:spPr>
        <p:txBody>
          <a:bodyPr spcFirstLastPara="1" wrap="square" lIns="91425" tIns="45700" rIns="91425" bIns="45700" anchor="t" anchorCtr="0">
            <a:noAutofit/>
          </a:bodyPr>
          <a:lstStyle/>
          <a:p>
            <a:pPr marL="742950" lvl="1" indent="-329565" algn="l" rtl="0">
              <a:lnSpc>
                <a:spcPct val="100000"/>
              </a:lnSpc>
              <a:spcBef>
                <a:spcPts val="0"/>
              </a:spcBef>
              <a:spcAft>
                <a:spcPts val="0"/>
              </a:spcAft>
              <a:buSzPts val="2760"/>
              <a:buChar char="•"/>
            </a:pPr>
            <a:r>
              <a:rPr lang="es-MX" sz="2300"/>
              <a:t>Temas: </a:t>
            </a:r>
            <a:r>
              <a:rPr lang="es-MX" sz="1350" b="1">
                <a:solidFill>
                  <a:schemeClr val="dk1"/>
                </a:solidFill>
                <a:latin typeface="Calibri"/>
                <a:ea typeface="Calibri"/>
                <a:cs typeface="Calibri"/>
                <a:sym typeface="Calibri"/>
              </a:rPr>
              <a:t>Unidad 1.</a:t>
            </a:r>
            <a:r>
              <a:rPr lang="es-MX" sz="1350">
                <a:solidFill>
                  <a:schemeClr val="dk1"/>
                </a:solidFill>
                <a:latin typeface="Calibri"/>
                <a:ea typeface="Calibri"/>
                <a:cs typeface="Calibri"/>
                <a:sym typeface="Calibri"/>
              </a:rPr>
              <a:t> </a:t>
            </a:r>
            <a:endParaRPr sz="1350">
              <a:solidFill>
                <a:schemeClr val="dk1"/>
              </a:solidFill>
              <a:latin typeface="Calibri"/>
              <a:ea typeface="Calibri"/>
              <a:cs typeface="Calibri"/>
              <a:sym typeface="Calibri"/>
            </a:endParaRPr>
          </a:p>
          <a:p>
            <a:pPr marL="1543050" lvl="3" indent="-234315" algn="just" rtl="0">
              <a:lnSpc>
                <a:spcPct val="100000"/>
              </a:lnSpc>
              <a:spcBef>
                <a:spcPts val="0"/>
              </a:spcBef>
              <a:spcAft>
                <a:spcPts val="0"/>
              </a:spcAft>
              <a:buSzPts val="3060"/>
              <a:buChar char="•"/>
            </a:pPr>
            <a:r>
              <a:rPr lang="es-MX" sz="1350">
                <a:solidFill>
                  <a:schemeClr val="dk1"/>
                </a:solidFill>
                <a:latin typeface="Calibri"/>
                <a:ea typeface="Calibri"/>
                <a:cs typeface="Calibri"/>
                <a:sym typeface="Calibri"/>
              </a:rPr>
              <a:t>La prevención en el autocuidado de la salud.</a:t>
            </a:r>
            <a:endParaRPr sz="1350">
              <a:solidFill>
                <a:schemeClr val="dk1"/>
              </a:solidFill>
              <a:latin typeface="Calibri"/>
              <a:ea typeface="Calibri"/>
              <a:cs typeface="Calibri"/>
              <a:sym typeface="Calibri"/>
            </a:endParaRPr>
          </a:p>
          <a:p>
            <a:pPr marL="1543050" lvl="3" indent="-234315" algn="just" rtl="0">
              <a:lnSpc>
                <a:spcPct val="100000"/>
              </a:lnSpc>
              <a:spcBef>
                <a:spcPts val="0"/>
              </a:spcBef>
              <a:spcAft>
                <a:spcPts val="0"/>
              </a:spcAft>
              <a:buSzPts val="3060"/>
              <a:buChar char="•"/>
            </a:pPr>
            <a:r>
              <a:rPr lang="es-MX" sz="1350" b="1">
                <a:solidFill>
                  <a:schemeClr val="dk1"/>
                </a:solidFill>
                <a:latin typeface="Calibri"/>
                <a:ea typeface="Calibri"/>
                <a:cs typeface="Calibri"/>
                <a:sym typeface="Calibri"/>
              </a:rPr>
              <a:t>Unidad 2.</a:t>
            </a:r>
            <a:r>
              <a:rPr lang="es-MX" sz="1350">
                <a:solidFill>
                  <a:schemeClr val="dk1"/>
                </a:solidFill>
                <a:latin typeface="Calibri"/>
                <a:ea typeface="Calibri"/>
                <a:cs typeface="Calibri"/>
                <a:sym typeface="Calibri"/>
              </a:rPr>
              <a:t> </a:t>
            </a:r>
            <a:endParaRPr sz="1350">
              <a:solidFill>
                <a:schemeClr val="dk1"/>
              </a:solidFill>
              <a:latin typeface="Calibri"/>
              <a:ea typeface="Calibri"/>
              <a:cs typeface="Calibri"/>
              <a:sym typeface="Calibri"/>
            </a:endParaRPr>
          </a:p>
          <a:p>
            <a:pPr marL="1543050" lvl="3" indent="-234315" algn="just" rtl="0">
              <a:lnSpc>
                <a:spcPct val="100000"/>
              </a:lnSpc>
              <a:spcBef>
                <a:spcPts val="0"/>
              </a:spcBef>
              <a:spcAft>
                <a:spcPts val="0"/>
              </a:spcAft>
              <a:buSzPts val="3060"/>
              <a:buChar char="•"/>
            </a:pPr>
            <a:r>
              <a:rPr lang="es-MX" sz="1350">
                <a:solidFill>
                  <a:schemeClr val="dk1"/>
                </a:solidFill>
                <a:latin typeface="Calibri"/>
                <a:ea typeface="Calibri"/>
                <a:cs typeface="Calibri"/>
                <a:sym typeface="Calibri"/>
              </a:rPr>
              <a:t>Estilos de vida como medida de prevención de las principales causas de morbilidad y mortalidad en México.</a:t>
            </a:r>
            <a:endParaRPr sz="1350">
              <a:solidFill>
                <a:schemeClr val="dk1"/>
              </a:solidFill>
              <a:latin typeface="Calibri"/>
              <a:ea typeface="Calibri"/>
              <a:cs typeface="Calibri"/>
              <a:sym typeface="Calibri"/>
            </a:endParaRPr>
          </a:p>
          <a:p>
            <a:pPr marL="1543050" lvl="3" indent="-234315" algn="just" rtl="0">
              <a:lnSpc>
                <a:spcPct val="100000"/>
              </a:lnSpc>
              <a:spcBef>
                <a:spcPts val="0"/>
              </a:spcBef>
              <a:spcAft>
                <a:spcPts val="0"/>
              </a:spcAft>
              <a:buSzPts val="3060"/>
              <a:buChar char="•"/>
            </a:pPr>
            <a:r>
              <a:rPr lang="es-MX" sz="1350" b="1">
                <a:solidFill>
                  <a:schemeClr val="dk1"/>
                </a:solidFill>
                <a:latin typeface="Calibri"/>
                <a:ea typeface="Calibri"/>
                <a:cs typeface="Calibri"/>
                <a:sym typeface="Calibri"/>
              </a:rPr>
              <a:t>Unidad 3.</a:t>
            </a:r>
            <a:r>
              <a:rPr lang="es-MX" sz="1350">
                <a:solidFill>
                  <a:schemeClr val="dk1"/>
                </a:solidFill>
                <a:latin typeface="Calibri"/>
                <a:ea typeface="Calibri"/>
                <a:cs typeface="Calibri"/>
                <a:sym typeface="Calibri"/>
              </a:rPr>
              <a:t> </a:t>
            </a:r>
            <a:endParaRPr sz="1350">
              <a:solidFill>
                <a:schemeClr val="dk1"/>
              </a:solidFill>
              <a:latin typeface="Calibri"/>
              <a:ea typeface="Calibri"/>
              <a:cs typeface="Calibri"/>
              <a:sym typeface="Calibri"/>
            </a:endParaRPr>
          </a:p>
          <a:p>
            <a:pPr marL="1543050" lvl="3" indent="-234315" algn="just" rtl="0">
              <a:lnSpc>
                <a:spcPct val="100000"/>
              </a:lnSpc>
              <a:spcBef>
                <a:spcPts val="0"/>
              </a:spcBef>
              <a:spcAft>
                <a:spcPts val="0"/>
              </a:spcAft>
              <a:buSzPts val="3060"/>
              <a:buChar char="•"/>
            </a:pPr>
            <a:r>
              <a:rPr lang="es-MX" sz="1350">
                <a:solidFill>
                  <a:schemeClr val="dk1"/>
                </a:solidFill>
                <a:latin typeface="Calibri"/>
                <a:ea typeface="Calibri"/>
                <a:cs typeface="Calibri"/>
                <a:sym typeface="Calibri"/>
              </a:rPr>
              <a:t>Prácticas saludables como medidas de prevención de las principales causas de morbilidad y mortalidad en la adolescencia en México</a:t>
            </a:r>
            <a:endParaRPr sz="1350">
              <a:solidFill>
                <a:schemeClr val="dk1"/>
              </a:solidFill>
              <a:latin typeface="Calibri"/>
              <a:ea typeface="Calibri"/>
              <a:cs typeface="Calibri"/>
              <a:sym typeface="Calibri"/>
            </a:endParaRPr>
          </a:p>
          <a:p>
            <a:pPr marL="742950" lvl="0" indent="0" algn="just" rtl="0">
              <a:lnSpc>
                <a:spcPct val="150000"/>
              </a:lnSpc>
              <a:spcBef>
                <a:spcPts val="0"/>
              </a:spcBef>
              <a:spcAft>
                <a:spcPts val="0"/>
              </a:spcAft>
              <a:buNone/>
            </a:pPr>
            <a:endParaRPr sz="1350">
              <a:solidFill>
                <a:schemeClr val="dk1"/>
              </a:solidFill>
              <a:latin typeface="Calibri"/>
              <a:ea typeface="Calibri"/>
              <a:cs typeface="Calibri"/>
              <a:sym typeface="Calibri"/>
            </a:endParaRPr>
          </a:p>
          <a:p>
            <a:pPr marL="742950" lvl="0" indent="0" algn="just" rtl="0">
              <a:lnSpc>
                <a:spcPct val="150000"/>
              </a:lnSpc>
              <a:spcBef>
                <a:spcPts val="0"/>
              </a:spcBef>
              <a:spcAft>
                <a:spcPts val="800"/>
              </a:spcAft>
              <a:buNone/>
            </a:pPr>
            <a:endParaRPr sz="2500"/>
          </a:p>
        </p:txBody>
      </p:sp>
      <p:sp>
        <p:nvSpPr>
          <p:cNvPr id="498" name="Google Shape;498;g77d077ff73_0_39"/>
          <p:cNvSpPr txBox="1">
            <a:spLocks noGrp="1"/>
          </p:cNvSpPr>
          <p:nvPr>
            <p:ph type="body" idx="4294967295"/>
          </p:nvPr>
        </p:nvSpPr>
        <p:spPr>
          <a:xfrm>
            <a:off x="7019544" y="2560320"/>
            <a:ext cx="4718400" cy="3310200"/>
          </a:xfrm>
          <a:prstGeom prst="rect">
            <a:avLst/>
          </a:prstGeom>
        </p:spPr>
        <p:txBody>
          <a:bodyPr spcFirstLastPara="1" wrap="square" lIns="91425" tIns="45700" rIns="91425" bIns="45700" anchor="t" anchorCtr="0">
            <a:noAutofit/>
          </a:bodyPr>
          <a:lstStyle/>
          <a:p>
            <a:pPr marL="742950" lvl="1" indent="-329565" algn="l" rtl="0">
              <a:spcBef>
                <a:spcPts val="0"/>
              </a:spcBef>
              <a:spcAft>
                <a:spcPts val="0"/>
              </a:spcAft>
              <a:buSzPts val="2760"/>
              <a:buChar char="•"/>
            </a:pPr>
            <a:r>
              <a:rPr lang="es-MX"/>
              <a:t>  </a:t>
            </a:r>
            <a:r>
              <a:rPr lang="es-MX" sz="2600"/>
              <a:t>Conceptos: </a:t>
            </a:r>
            <a:endParaRPr sz="2600"/>
          </a:p>
          <a:p>
            <a:pPr marL="742950" lvl="1" indent="-255905" algn="l" rtl="0">
              <a:spcBef>
                <a:spcPts val="0"/>
              </a:spcBef>
              <a:spcAft>
                <a:spcPts val="0"/>
              </a:spcAft>
              <a:buClr>
                <a:srgbClr val="201F1E"/>
              </a:buClr>
              <a:buSzPts val="1600"/>
              <a:buFont typeface="Calibri"/>
              <a:buChar char="•"/>
            </a:pPr>
            <a:r>
              <a:rPr lang="es-MX" sz="1600">
                <a:solidFill>
                  <a:srgbClr val="201F1E"/>
                </a:solidFill>
                <a:highlight>
                  <a:srgbClr val="FFFFFF"/>
                </a:highlight>
                <a:latin typeface="Calibri"/>
                <a:ea typeface="Calibri"/>
                <a:cs typeface="Calibri"/>
                <a:sym typeface="Calibri"/>
              </a:rPr>
              <a:t>Salud</a:t>
            </a:r>
            <a:endParaRPr sz="1600">
              <a:solidFill>
                <a:srgbClr val="201F1E"/>
              </a:solidFill>
              <a:latin typeface="Calibri"/>
              <a:ea typeface="Calibri"/>
              <a:cs typeface="Calibri"/>
              <a:sym typeface="Calibri"/>
            </a:endParaRPr>
          </a:p>
          <a:p>
            <a:pPr marL="742950" lvl="1" indent="-255905" algn="just" rtl="0">
              <a:lnSpc>
                <a:spcPct val="150000"/>
              </a:lnSpc>
              <a:spcBef>
                <a:spcPts val="0"/>
              </a:spcBef>
              <a:spcAft>
                <a:spcPts val="0"/>
              </a:spcAft>
              <a:buClr>
                <a:srgbClr val="201F1E"/>
              </a:buClr>
              <a:buSzPts val="1600"/>
              <a:buFont typeface="Calibri"/>
              <a:buChar char="•"/>
            </a:pPr>
            <a:r>
              <a:rPr lang="es-MX" sz="1600">
                <a:solidFill>
                  <a:srgbClr val="201F1E"/>
                </a:solidFill>
                <a:highlight>
                  <a:srgbClr val="FFFFFF"/>
                </a:highlight>
                <a:latin typeface="Calibri"/>
                <a:ea typeface="Calibri"/>
                <a:cs typeface="Calibri"/>
                <a:sym typeface="Calibri"/>
              </a:rPr>
              <a:t>Enfermedad</a:t>
            </a:r>
            <a:endParaRPr sz="1600">
              <a:solidFill>
                <a:srgbClr val="201F1E"/>
              </a:solidFill>
              <a:highlight>
                <a:srgbClr val="FFFFFF"/>
              </a:highlight>
              <a:latin typeface="Calibri"/>
              <a:ea typeface="Calibri"/>
              <a:cs typeface="Calibri"/>
              <a:sym typeface="Calibri"/>
            </a:endParaRPr>
          </a:p>
          <a:p>
            <a:pPr marL="742950" lvl="1" indent="-255905" algn="just" rtl="0">
              <a:lnSpc>
                <a:spcPct val="150000"/>
              </a:lnSpc>
              <a:spcBef>
                <a:spcPts val="0"/>
              </a:spcBef>
              <a:spcAft>
                <a:spcPts val="0"/>
              </a:spcAft>
              <a:buClr>
                <a:srgbClr val="201F1E"/>
              </a:buClr>
              <a:buSzPts val="1600"/>
              <a:buFont typeface="Calibri"/>
              <a:buChar char="•"/>
            </a:pPr>
            <a:r>
              <a:rPr lang="es-MX" sz="1600">
                <a:solidFill>
                  <a:srgbClr val="201F1E"/>
                </a:solidFill>
                <a:highlight>
                  <a:srgbClr val="FFFFFF"/>
                </a:highlight>
                <a:latin typeface="Calibri"/>
                <a:ea typeface="Calibri"/>
                <a:cs typeface="Calibri"/>
                <a:sym typeface="Calibri"/>
              </a:rPr>
              <a:t>Prevención</a:t>
            </a:r>
            <a:endParaRPr sz="1600">
              <a:solidFill>
                <a:srgbClr val="201F1E"/>
              </a:solidFill>
              <a:highlight>
                <a:srgbClr val="FFFFFF"/>
              </a:highlight>
              <a:latin typeface="Calibri"/>
              <a:ea typeface="Calibri"/>
              <a:cs typeface="Calibri"/>
              <a:sym typeface="Calibri"/>
            </a:endParaRPr>
          </a:p>
          <a:p>
            <a:pPr marL="742950" lvl="1" indent="-255905" algn="just" rtl="0">
              <a:lnSpc>
                <a:spcPct val="150000"/>
              </a:lnSpc>
              <a:spcBef>
                <a:spcPts val="0"/>
              </a:spcBef>
              <a:spcAft>
                <a:spcPts val="0"/>
              </a:spcAft>
              <a:buClr>
                <a:srgbClr val="201F1E"/>
              </a:buClr>
              <a:buSzPts val="1600"/>
              <a:buFont typeface="Calibri"/>
              <a:buChar char="•"/>
            </a:pPr>
            <a:r>
              <a:rPr lang="es-MX" sz="1600">
                <a:solidFill>
                  <a:srgbClr val="201F1E"/>
                </a:solidFill>
                <a:highlight>
                  <a:srgbClr val="FFFFFF"/>
                </a:highlight>
                <a:latin typeface="Calibri"/>
                <a:ea typeface="Calibri"/>
                <a:cs typeface="Calibri"/>
                <a:sym typeface="Calibri"/>
              </a:rPr>
              <a:t>Medio ambiente</a:t>
            </a:r>
            <a:endParaRPr sz="1600">
              <a:solidFill>
                <a:srgbClr val="201F1E"/>
              </a:solidFill>
              <a:highlight>
                <a:srgbClr val="FFFFFF"/>
              </a:highlight>
              <a:latin typeface="Calibri"/>
              <a:ea typeface="Calibri"/>
              <a:cs typeface="Calibri"/>
              <a:sym typeface="Calibri"/>
            </a:endParaRPr>
          </a:p>
          <a:p>
            <a:pPr marL="742950" lvl="1" indent="-255905" algn="just" rtl="0">
              <a:lnSpc>
                <a:spcPct val="150000"/>
              </a:lnSpc>
              <a:spcBef>
                <a:spcPts val="0"/>
              </a:spcBef>
              <a:spcAft>
                <a:spcPts val="0"/>
              </a:spcAft>
              <a:buClr>
                <a:srgbClr val="201F1E"/>
              </a:buClr>
              <a:buSzPts val="1600"/>
              <a:buFont typeface="Calibri"/>
              <a:buChar char="•"/>
            </a:pPr>
            <a:r>
              <a:rPr lang="es-MX" sz="1600">
                <a:solidFill>
                  <a:srgbClr val="201F1E"/>
                </a:solidFill>
                <a:highlight>
                  <a:srgbClr val="FFFFFF"/>
                </a:highlight>
                <a:latin typeface="Calibri"/>
                <a:ea typeface="Calibri"/>
                <a:cs typeface="Calibri"/>
                <a:sym typeface="Calibri"/>
              </a:rPr>
              <a:t>Estilos de vida saludables</a:t>
            </a:r>
            <a:endParaRPr sz="1600">
              <a:solidFill>
                <a:srgbClr val="201F1E"/>
              </a:solidFill>
              <a:highlight>
                <a:srgbClr val="FFFFFF"/>
              </a:highlight>
              <a:latin typeface="Calibri"/>
              <a:ea typeface="Calibri"/>
              <a:cs typeface="Calibri"/>
              <a:sym typeface="Calibri"/>
            </a:endParaRPr>
          </a:p>
          <a:p>
            <a:pPr marL="742950" lvl="1" indent="-255905" algn="just" rtl="0">
              <a:lnSpc>
                <a:spcPct val="150000"/>
              </a:lnSpc>
              <a:spcBef>
                <a:spcPts val="0"/>
              </a:spcBef>
              <a:spcAft>
                <a:spcPts val="0"/>
              </a:spcAft>
              <a:buClr>
                <a:srgbClr val="201F1E"/>
              </a:buClr>
              <a:buSzPts val="1600"/>
              <a:buFont typeface="Calibri"/>
              <a:buChar char="•"/>
            </a:pPr>
            <a:r>
              <a:rPr lang="es-MX" sz="1600">
                <a:solidFill>
                  <a:srgbClr val="201F1E"/>
                </a:solidFill>
                <a:highlight>
                  <a:srgbClr val="FFFFFF"/>
                </a:highlight>
                <a:latin typeface="Calibri"/>
                <a:ea typeface="Calibri"/>
                <a:cs typeface="Calibri"/>
                <a:sym typeface="Calibri"/>
              </a:rPr>
              <a:t>Cuidado del ambiente</a:t>
            </a:r>
            <a:endParaRPr sz="1600">
              <a:solidFill>
                <a:srgbClr val="201F1E"/>
              </a:solidFill>
              <a:highlight>
                <a:srgbClr val="FFFFFF"/>
              </a:highlight>
              <a:latin typeface="Calibri"/>
              <a:ea typeface="Calibri"/>
              <a:cs typeface="Calibri"/>
              <a:sym typeface="Calibri"/>
            </a:endParaRPr>
          </a:p>
          <a:p>
            <a:pPr marL="742950" lvl="1" indent="-294005" algn="just" rtl="0">
              <a:lnSpc>
                <a:spcPct val="150000"/>
              </a:lnSpc>
              <a:spcBef>
                <a:spcPts val="0"/>
              </a:spcBef>
              <a:spcAft>
                <a:spcPts val="0"/>
              </a:spcAft>
              <a:buClr>
                <a:srgbClr val="201F1E"/>
              </a:buClr>
              <a:buSzPts val="2200"/>
              <a:buFont typeface="Calibri"/>
              <a:buChar char="•"/>
            </a:pPr>
            <a:r>
              <a:rPr lang="es-MX" sz="1600">
                <a:solidFill>
                  <a:srgbClr val="201F1E"/>
                </a:solidFill>
                <a:highlight>
                  <a:srgbClr val="FFFFFF"/>
                </a:highlight>
                <a:latin typeface="Calibri"/>
                <a:ea typeface="Calibri"/>
                <a:cs typeface="Calibri"/>
                <a:sym typeface="Calibri"/>
              </a:rPr>
              <a:t>Toma de decisiones</a:t>
            </a:r>
            <a:endParaRPr sz="2200">
              <a:solidFill>
                <a:srgbClr val="201F1E"/>
              </a:solidFill>
              <a:highlight>
                <a:srgbClr val="FFFFFF"/>
              </a:highlight>
              <a:latin typeface="Calibri"/>
              <a:ea typeface="Calibri"/>
              <a:cs typeface="Calibri"/>
              <a:sym typeface="Calibri"/>
            </a:endParaRPr>
          </a:p>
          <a:p>
            <a:pPr marL="0" lvl="0" indent="0" algn="l" rtl="0">
              <a:spcBef>
                <a:spcPts val="800"/>
              </a:spcBef>
              <a:spcAft>
                <a:spcPts val="60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77d077ff73_0_47"/>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MX"/>
              <a:t>c. Educación para la Salud</a:t>
            </a:r>
            <a:endParaRPr/>
          </a:p>
        </p:txBody>
      </p:sp>
      <p:sp>
        <p:nvSpPr>
          <p:cNvPr id="504" name="Google Shape;504;g77d077ff73_0_47"/>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0" lvl="0" indent="0" algn="just" rtl="0">
              <a:lnSpc>
                <a:spcPct val="150000"/>
              </a:lnSpc>
              <a:spcBef>
                <a:spcPts val="0"/>
              </a:spcBef>
              <a:spcAft>
                <a:spcPts val="0"/>
              </a:spcAft>
              <a:buNone/>
            </a:pPr>
            <a:r>
              <a:rPr lang="es-MX" sz="1300">
                <a:solidFill>
                  <a:schemeClr val="dk1"/>
                </a:solidFill>
                <a:latin typeface="Century Gothic"/>
                <a:ea typeface="Century Gothic"/>
                <a:cs typeface="Century Gothic"/>
                <a:sym typeface="Century Gothic"/>
              </a:rPr>
              <a:t>Colprensa. (2017). Así afecta la basura electrónica la salud y el medio ambiente. Enero 2020, de El Heraldo Sitio web: </a:t>
            </a:r>
            <a:r>
              <a:rPr lang="es-MX" sz="1300" u="sng">
                <a:solidFill>
                  <a:srgbClr val="1155CC"/>
                </a:solidFill>
                <a:latin typeface="Century Gothic"/>
                <a:ea typeface="Century Gothic"/>
                <a:cs typeface="Century Gothic"/>
                <a:sym typeface="Century Gothic"/>
                <a:hlinkClick r:id="rId3"/>
              </a:rPr>
              <a:t>https://www.elheraldo.co/salud/asi-afecta-la-basura-electronica-la-salud-y-al-medioambiente-440278</a:t>
            </a:r>
            <a:endParaRPr sz="1300">
              <a:solidFill>
                <a:schemeClr val="dk1"/>
              </a:solidFill>
              <a:latin typeface="Century Gothic"/>
              <a:ea typeface="Century Gothic"/>
              <a:cs typeface="Century Gothic"/>
              <a:sym typeface="Century Gothic"/>
            </a:endParaRPr>
          </a:p>
          <a:p>
            <a:pPr marL="0" lvl="0" indent="0" algn="just" rtl="0">
              <a:lnSpc>
                <a:spcPct val="150000"/>
              </a:lnSpc>
              <a:spcBef>
                <a:spcPts val="0"/>
              </a:spcBef>
              <a:spcAft>
                <a:spcPts val="0"/>
              </a:spcAft>
              <a:buNone/>
            </a:pPr>
            <a:r>
              <a:rPr lang="es-MX" sz="1300">
                <a:solidFill>
                  <a:schemeClr val="dk1"/>
                </a:solidFill>
                <a:latin typeface="Century Gothic"/>
                <a:ea typeface="Century Gothic"/>
                <a:cs typeface="Century Gothic"/>
                <a:sym typeface="Century Gothic"/>
              </a:rPr>
              <a:t>S/A. (2020). Los peligros de la basura electrónica. Enero 2020, de National Geographic Sitio web: </a:t>
            </a:r>
            <a:r>
              <a:rPr lang="es-MX" sz="1300" u="sng">
                <a:solidFill>
                  <a:srgbClr val="1155CC"/>
                </a:solidFill>
                <a:latin typeface="Century Gothic"/>
                <a:ea typeface="Century Gothic"/>
                <a:cs typeface="Century Gothic"/>
                <a:sym typeface="Century Gothic"/>
                <a:hlinkClick r:id="rId4"/>
              </a:rPr>
              <a:t>https://www.nationalgeographic.com.es/mundo-ng/peligros-basura-electronica_13239</a:t>
            </a:r>
            <a:endParaRPr sz="1300">
              <a:solidFill>
                <a:schemeClr val="dk1"/>
              </a:solidFill>
              <a:latin typeface="Century Gothic"/>
              <a:ea typeface="Century Gothic"/>
              <a:cs typeface="Century Gothic"/>
              <a:sym typeface="Century Gothic"/>
            </a:endParaRPr>
          </a:p>
          <a:p>
            <a:pPr marL="0" lvl="0" indent="0" algn="just" rtl="0">
              <a:lnSpc>
                <a:spcPct val="150000"/>
              </a:lnSpc>
              <a:spcBef>
                <a:spcPts val="0"/>
              </a:spcBef>
              <a:spcAft>
                <a:spcPts val="0"/>
              </a:spcAft>
              <a:buNone/>
            </a:pPr>
            <a:r>
              <a:rPr lang="es-MX" sz="1300">
                <a:solidFill>
                  <a:schemeClr val="dk1"/>
                </a:solidFill>
                <a:latin typeface="Century Gothic"/>
                <a:ea typeface="Century Gothic"/>
                <a:cs typeface="Century Gothic"/>
                <a:sym typeface="Century Gothic"/>
              </a:rPr>
              <a:t>S/A. (2018). Los daños que causa la basura electrónica. Enero 2020, de Muy interesante Sitio web: </a:t>
            </a:r>
            <a:r>
              <a:rPr lang="es-MX" sz="1300" u="sng">
                <a:solidFill>
                  <a:srgbClr val="1155CC"/>
                </a:solidFill>
                <a:latin typeface="Century Gothic"/>
                <a:ea typeface="Century Gothic"/>
                <a:cs typeface="Century Gothic"/>
                <a:sym typeface="Century Gothic"/>
                <a:hlinkClick r:id="rId5"/>
              </a:rPr>
              <a:t>https://www.muyinteresante.com.mx/ciencia-y-tecnologia/dano-basura-electronica/</a:t>
            </a:r>
            <a:endParaRPr sz="1300">
              <a:solidFill>
                <a:schemeClr val="dk1"/>
              </a:solidFill>
              <a:latin typeface="Century Gothic"/>
              <a:ea typeface="Century Gothic"/>
              <a:cs typeface="Century Gothic"/>
              <a:sym typeface="Century Gothic"/>
            </a:endParaRPr>
          </a:p>
          <a:p>
            <a:pPr marL="0" lvl="0" indent="0" algn="just" rtl="0">
              <a:lnSpc>
                <a:spcPct val="150000"/>
              </a:lnSpc>
              <a:spcBef>
                <a:spcPts val="0"/>
              </a:spcBef>
              <a:spcAft>
                <a:spcPts val="0"/>
              </a:spcAft>
              <a:buNone/>
            </a:pPr>
            <a:r>
              <a:rPr lang="es-MX" sz="1300">
                <a:solidFill>
                  <a:schemeClr val="dk1"/>
                </a:solidFill>
                <a:latin typeface="Century Gothic"/>
                <a:ea typeface="Century Gothic"/>
                <a:cs typeface="Century Gothic"/>
                <a:sym typeface="Century Gothic"/>
              </a:rPr>
              <a:t>Martina Rua. (2012). La basura electrónica amenaza la salud. Enero 2020, de IntraMed Sitio web: </a:t>
            </a:r>
            <a:r>
              <a:rPr lang="es-MX" sz="1300" u="sng">
                <a:solidFill>
                  <a:srgbClr val="1155CC"/>
                </a:solidFill>
                <a:latin typeface="Century Gothic"/>
                <a:ea typeface="Century Gothic"/>
                <a:cs typeface="Century Gothic"/>
                <a:sym typeface="Century Gothic"/>
                <a:hlinkClick r:id="rId6"/>
              </a:rPr>
              <a:t>https://www.intramed.net/contenidover.asp?contenidoid=78109</a:t>
            </a:r>
            <a:endParaRPr sz="1300">
              <a:solidFill>
                <a:schemeClr val="dk1"/>
              </a:solidFill>
              <a:latin typeface="Century Gothic"/>
              <a:ea typeface="Century Gothic"/>
              <a:cs typeface="Century Gothic"/>
              <a:sym typeface="Century Gothic"/>
            </a:endParaRPr>
          </a:p>
          <a:p>
            <a:pPr marL="0" lvl="0" indent="0" algn="just" rtl="0">
              <a:lnSpc>
                <a:spcPct val="150000"/>
              </a:lnSpc>
              <a:spcBef>
                <a:spcPts val="0"/>
              </a:spcBef>
              <a:spcAft>
                <a:spcPts val="0"/>
              </a:spcAft>
              <a:buNone/>
            </a:pPr>
            <a:r>
              <a:rPr lang="es-MX" sz="1300">
                <a:solidFill>
                  <a:schemeClr val="dk1"/>
                </a:solidFill>
                <a:latin typeface="Century Gothic"/>
                <a:ea typeface="Century Gothic"/>
                <a:cs typeface="Century Gothic"/>
                <a:sym typeface="Century Gothic"/>
              </a:rPr>
              <a:t>S/A. (2017). La basura electrónica y sus riesgos para la salud. Enero 2020, de El tiempo Sitio web: </a:t>
            </a:r>
            <a:r>
              <a:rPr lang="es-MX" sz="1300" u="sng">
                <a:solidFill>
                  <a:srgbClr val="1155CC"/>
                </a:solidFill>
                <a:latin typeface="Century Gothic"/>
                <a:ea typeface="Century Gothic"/>
                <a:cs typeface="Century Gothic"/>
                <a:sym typeface="Century Gothic"/>
                <a:hlinkClick r:id="rId7"/>
              </a:rPr>
              <a:t>https://www.eltiempo.com/salud/que-es-la-basura-electronica-y-cuales-son-sus-riesgo</a:t>
            </a:r>
            <a:endParaRPr sz="1450">
              <a:solidFill>
                <a:schemeClr val="dk1"/>
              </a:solidFill>
              <a:latin typeface="Calibri"/>
              <a:ea typeface="Calibri"/>
              <a:cs typeface="Calibri"/>
              <a:sym typeface="Calibri"/>
            </a:endParaRPr>
          </a:p>
          <a:p>
            <a:pPr marL="0" lvl="0" indent="0" algn="just" rtl="0">
              <a:lnSpc>
                <a:spcPct val="150000"/>
              </a:lnSpc>
              <a:spcBef>
                <a:spcPts val="0"/>
              </a:spcBef>
              <a:spcAft>
                <a:spcPts val="0"/>
              </a:spcAft>
              <a:buNone/>
            </a:pPr>
            <a:r>
              <a:rPr lang="es-MX" sz="1300" u="sng">
                <a:solidFill>
                  <a:srgbClr val="1155CC"/>
                </a:solidFill>
                <a:latin typeface="Century Gothic"/>
                <a:ea typeface="Century Gothic"/>
                <a:cs typeface="Century Gothic"/>
                <a:sym typeface="Century Gothic"/>
                <a:hlinkClick r:id="rId7"/>
              </a:rPr>
              <a:t>s-para-la-salud-162986</a:t>
            </a:r>
            <a:endParaRPr sz="1300">
              <a:solidFill>
                <a:schemeClr val="dk1"/>
              </a:solidFill>
              <a:latin typeface="Century Gothic"/>
              <a:ea typeface="Century Gothic"/>
              <a:cs typeface="Century Gothic"/>
              <a:sym typeface="Century Gothic"/>
            </a:endParaRPr>
          </a:p>
          <a:p>
            <a:pPr marL="0" lvl="0" indent="0" algn="just" rtl="0">
              <a:lnSpc>
                <a:spcPct val="150000"/>
              </a:lnSpc>
              <a:spcBef>
                <a:spcPts val="0"/>
              </a:spcBef>
              <a:spcAft>
                <a:spcPts val="0"/>
              </a:spcAft>
              <a:buNone/>
            </a:pPr>
            <a:endParaRPr sz="1300">
              <a:solidFill>
                <a:schemeClr val="dk1"/>
              </a:solidFill>
              <a:latin typeface="Century Gothic"/>
              <a:ea typeface="Century Gothic"/>
              <a:cs typeface="Century Gothic"/>
              <a:sym typeface="Century Gothic"/>
            </a:endParaRPr>
          </a:p>
          <a:p>
            <a:pPr marL="0" lvl="0" indent="0" algn="just" rtl="0">
              <a:lnSpc>
                <a:spcPct val="150000"/>
              </a:lnSpc>
              <a:spcBef>
                <a:spcPts val="0"/>
              </a:spcBef>
              <a:spcAft>
                <a:spcPts val="0"/>
              </a:spcAft>
              <a:buNone/>
            </a:pPr>
            <a:endParaRPr sz="1300">
              <a:solidFill>
                <a:schemeClr val="dk1"/>
              </a:solidFill>
              <a:latin typeface="Century Gothic"/>
              <a:ea typeface="Century Gothic"/>
              <a:cs typeface="Century Gothic"/>
              <a:sym typeface="Century Gothic"/>
            </a:endParaRPr>
          </a:p>
          <a:p>
            <a:pPr marL="0" lvl="0" indent="0" algn="l" rtl="0">
              <a:spcBef>
                <a:spcPts val="360"/>
              </a:spcBef>
              <a:spcAft>
                <a:spcPts val="600"/>
              </a:spcAft>
              <a:buNone/>
            </a:pPr>
            <a:endParaRPr sz="2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14.3 Justificación de la actividad</a:t>
            </a:r>
            <a:endParaRPr/>
          </a:p>
        </p:txBody>
      </p:sp>
      <p:sp>
        <p:nvSpPr>
          <p:cNvPr id="510" name="Google Shape;510;p6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just" rtl="0">
              <a:spcBef>
                <a:spcPts val="0"/>
              </a:spcBef>
              <a:spcAft>
                <a:spcPts val="0"/>
              </a:spcAft>
              <a:buSzPts val="2760"/>
              <a:buNone/>
            </a:pPr>
            <a:r>
              <a:rPr lang="es-MX"/>
              <a:t>En la actualidad utilizamos diversos dispositivos electrónicos, que rápidamente se van volviendo obsoletos, adquiriendo cada vez más y más artefactos y sin hacer un manejo adecuado de ellos cuando los desechamos.  Es por eso  que queremos que la comunidad escolar conozca los potenciales riesgos para la salud que implica tanto el uso como el mal manejo al tirarlos a la basura</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14.4 Descripción de apertura de la actividad</a:t>
            </a:r>
            <a:endParaRPr/>
          </a:p>
        </p:txBody>
      </p:sp>
      <p:sp>
        <p:nvSpPr>
          <p:cNvPr id="516" name="Google Shape;516;p6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360045" algn="l" rtl="0">
              <a:spcBef>
                <a:spcPts val="0"/>
              </a:spcBef>
              <a:spcAft>
                <a:spcPts val="0"/>
              </a:spcAft>
              <a:buSzPts val="2070"/>
              <a:buAutoNum type="arabicPeriod"/>
            </a:pPr>
            <a:r>
              <a:rPr lang="es-MX"/>
              <a:t>Por equipos, elaborarán sus infografías, con la información adquirida con los artículos investigados.</a:t>
            </a:r>
            <a:endParaRPr/>
          </a:p>
          <a:p>
            <a:pPr marL="457200" lvl="0" indent="-360045" algn="l" rtl="0">
              <a:spcBef>
                <a:spcPts val="0"/>
              </a:spcBef>
              <a:spcAft>
                <a:spcPts val="0"/>
              </a:spcAft>
              <a:buSzPts val="2070"/>
              <a:buAutoNum type="arabicPeriod"/>
            </a:pPr>
            <a:r>
              <a:rPr lang="es-MX"/>
              <a:t>Utilizarán los materiales que deseen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6"/>
          <p:cNvSpPr txBox="1">
            <a:spLocks noGrp="1"/>
          </p:cNvSpPr>
          <p:nvPr>
            <p:ph type="title"/>
          </p:nvPr>
        </p:nvSpPr>
        <p:spPr>
          <a:xfrm>
            <a:off x="1295402" y="470690"/>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6. Objetivos específicos </a:t>
            </a:r>
            <a:endParaRPr/>
          </a:p>
        </p:txBody>
      </p:sp>
      <p:graphicFrame>
        <p:nvGraphicFramePr>
          <p:cNvPr id="183" name="Google Shape;183;p6"/>
          <p:cNvGraphicFramePr/>
          <p:nvPr/>
        </p:nvGraphicFramePr>
        <p:xfrm>
          <a:off x="1295400" y="1581068"/>
          <a:ext cx="3000000" cy="3000000"/>
        </p:xfrm>
        <a:graphic>
          <a:graphicData uri="http://schemas.openxmlformats.org/drawingml/2006/table">
            <a:tbl>
              <a:tblPr firstRow="1" bandRow="1">
                <a:noFill/>
                <a:tableStyleId>{C606160F-AFB1-4E39-A13C-7523B633BBB2}</a:tableStyleId>
              </a:tblPr>
              <a:tblGrid>
                <a:gridCol w="3200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s-MX" sz="1800" u="none" strike="noStrike" cap="none"/>
                        <a:t>ÉTICA</a:t>
                      </a:r>
                      <a:endParaRPr sz="1800" u="none" strike="noStrike" cap="none"/>
                    </a:p>
                  </a:txBody>
                  <a:tcPr marL="91450" marR="91450" marT="45725" marB="45725"/>
                </a:tc>
                <a:tc>
                  <a:txBody>
                    <a:bodyPr/>
                    <a:lstStyle/>
                    <a:p>
                      <a:pPr marL="0" marR="0" lvl="0" indent="0" algn="ctr" rtl="0">
                        <a:spcBef>
                          <a:spcPts val="0"/>
                        </a:spcBef>
                        <a:spcAft>
                          <a:spcPts val="0"/>
                        </a:spcAft>
                        <a:buNone/>
                      </a:pPr>
                      <a:r>
                        <a:rPr lang="es-MX" sz="1800" u="none" strike="noStrike" cap="none"/>
                        <a:t>QUÍMICA</a:t>
                      </a:r>
                      <a:endParaRPr sz="1800" u="none" strike="noStrike" cap="none"/>
                    </a:p>
                  </a:txBody>
                  <a:tcPr marL="91450" marR="91450" marT="45725" marB="45725"/>
                </a:tc>
                <a:tc>
                  <a:txBody>
                    <a:bodyPr/>
                    <a:lstStyle/>
                    <a:p>
                      <a:pPr marL="0" marR="0" lvl="0" indent="0" algn="ctr" rtl="0">
                        <a:spcBef>
                          <a:spcPts val="0"/>
                        </a:spcBef>
                        <a:spcAft>
                          <a:spcPts val="0"/>
                        </a:spcAft>
                        <a:buNone/>
                      </a:pPr>
                      <a:r>
                        <a:rPr lang="es-MX" sz="1800" u="none" strike="noStrike" cap="none"/>
                        <a:t>EPS</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s-MX" sz="1800" b="0" i="0" u="none" strike="noStrike" cap="none">
                          <a:solidFill>
                            <a:schemeClr val="dk1"/>
                          </a:solidFill>
                          <a:latin typeface="Garamond"/>
                          <a:ea typeface="Garamond"/>
                          <a:cs typeface="Garamond"/>
                          <a:sym typeface="Garamond"/>
                        </a:rPr>
                        <a:t>Que el alumno relacione los valores morales implicados en el cuidado del medio ambiente y la promoción del mismo</a:t>
                      </a:r>
                      <a:endParaRPr sz="1800" b="0" u="none" strike="noStrike" cap="none"/>
                    </a:p>
                    <a:p>
                      <a:pPr marL="0" marR="0" lvl="0" indent="0" algn="l" rtl="0">
                        <a:spcBef>
                          <a:spcPts val="0"/>
                        </a:spcBef>
                        <a:spcAft>
                          <a:spcPts val="0"/>
                        </a:spcAft>
                        <a:buNone/>
                      </a:pPr>
                      <a:br>
                        <a:rPr lang="es-MX" sz="1800" b="0" u="none" strike="noStrike" cap="none"/>
                      </a:br>
                      <a:r>
                        <a:rPr lang="es-MX" sz="1800" b="0" i="0" u="none" strike="noStrike" cap="none">
                          <a:solidFill>
                            <a:schemeClr val="dk1"/>
                          </a:solidFill>
                          <a:latin typeface="Garamond"/>
                          <a:ea typeface="Garamond"/>
                          <a:cs typeface="Garamond"/>
                          <a:sym typeface="Garamond"/>
                        </a:rPr>
                        <a:t>Que el alumno reflexiones sobre su entorno natural y asimismo determine cuándo una conducta es valiosa o no valiosa, reprobable o no reprobable, justa e injusta con relación al cuidado el medio ambiente.</a:t>
                      </a:r>
                      <a:endParaRPr sz="1800" b="0" u="none" strike="noStrike" cap="none"/>
                    </a:p>
                    <a:p>
                      <a:pPr marL="0" marR="0" lvl="0" indent="0" algn="l" rtl="0">
                        <a:spcBef>
                          <a:spcPts val="0"/>
                        </a:spcBef>
                        <a:spcAft>
                          <a:spcPts val="0"/>
                        </a:spcAft>
                        <a:buNone/>
                      </a:pPr>
                      <a:br>
                        <a:rPr lang="es-MX" sz="1800" b="0" u="none" strike="noStrike" cap="none"/>
                      </a:br>
                      <a:endParaRPr sz="1800"/>
                    </a:p>
                  </a:txBody>
                  <a:tcPr marL="91450" marR="91450" marT="45725" marB="45725"/>
                </a:tc>
                <a:tc>
                  <a:txBody>
                    <a:bodyPr/>
                    <a:lstStyle/>
                    <a:p>
                      <a:pPr marL="0" marR="0" lvl="0" indent="0" algn="l" rtl="0">
                        <a:spcBef>
                          <a:spcPts val="0"/>
                        </a:spcBef>
                        <a:spcAft>
                          <a:spcPts val="0"/>
                        </a:spcAft>
                        <a:buNone/>
                      </a:pPr>
                      <a:r>
                        <a:rPr lang="es-MX" sz="1800" b="0" i="0" u="none" strike="noStrike">
                          <a:solidFill>
                            <a:schemeClr val="dk1"/>
                          </a:solidFill>
                          <a:latin typeface="Garamond"/>
                          <a:ea typeface="Garamond"/>
                          <a:cs typeface="Garamond"/>
                          <a:sym typeface="Garamond"/>
                        </a:rPr>
                        <a:t>Que los alumnos adquieran la conciencia de tratar adecuadamente la basura electrónica, al completar el proceso hasta la entrega de ellos en el programa RECICLATÓN.</a:t>
                      </a:r>
                      <a:endParaRPr sz="1800" b="0"/>
                    </a:p>
                    <a:p>
                      <a:pPr marL="0" marR="0" lvl="0" indent="0" algn="l" rtl="0">
                        <a:spcBef>
                          <a:spcPts val="0"/>
                        </a:spcBef>
                        <a:spcAft>
                          <a:spcPts val="0"/>
                        </a:spcAft>
                        <a:buNone/>
                      </a:pPr>
                      <a:br>
                        <a:rPr lang="es-MX" sz="1800" b="0"/>
                      </a:br>
                      <a:endParaRPr sz="1800"/>
                    </a:p>
                  </a:txBody>
                  <a:tcPr marL="91450" marR="91450" marT="45725" marB="45725"/>
                </a:tc>
                <a:tc>
                  <a:txBody>
                    <a:bodyPr/>
                    <a:lstStyle/>
                    <a:p>
                      <a:pPr marL="0" marR="0" lvl="0" indent="0" algn="l" rtl="0">
                        <a:spcBef>
                          <a:spcPts val="0"/>
                        </a:spcBef>
                        <a:spcAft>
                          <a:spcPts val="0"/>
                        </a:spcAft>
                        <a:buNone/>
                      </a:pPr>
                      <a:r>
                        <a:rPr lang="es-MX" sz="1800" b="0" i="0" u="none" strike="noStrike">
                          <a:solidFill>
                            <a:schemeClr val="dk1"/>
                          </a:solidFill>
                          <a:latin typeface="Garamond"/>
                          <a:ea typeface="Garamond"/>
                          <a:cs typeface="Garamond"/>
                          <a:sym typeface="Garamond"/>
                        </a:rPr>
                        <a:t>Que los alumnos adquieran la conciencia de tratar adecuadamente la basura electrónica, al completar el proceso hasta la entrega de ellos en el programa RECICLATÓN.</a:t>
                      </a:r>
                      <a:endParaRPr sz="1800" b="0"/>
                    </a:p>
                    <a:p>
                      <a:pPr marL="0" marR="0" lvl="0" indent="0" algn="l" rtl="0">
                        <a:spcBef>
                          <a:spcPts val="0"/>
                        </a:spcBef>
                        <a:spcAft>
                          <a:spcPts val="0"/>
                        </a:spcAft>
                        <a:buNone/>
                      </a:pPr>
                      <a:br>
                        <a:rPr lang="es-MX" sz="1800" b="0"/>
                      </a:br>
                      <a:endParaRPr sz="18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14.5 Descripción del desarrollo de la actividad</a:t>
            </a:r>
            <a:endParaRPr/>
          </a:p>
        </p:txBody>
      </p:sp>
      <p:sp>
        <p:nvSpPr>
          <p:cNvPr id="522" name="Google Shape;522;p6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360045" algn="l" rtl="0">
              <a:spcBef>
                <a:spcPts val="0"/>
              </a:spcBef>
              <a:spcAft>
                <a:spcPts val="0"/>
              </a:spcAft>
              <a:buSzPts val="2070"/>
              <a:buAutoNum type="arabicPeriod"/>
            </a:pPr>
            <a:r>
              <a:rPr lang="es-MX"/>
              <a:t>Una vez terminadas sus infografías, cada equipo visitará todos los grupos de la escuela</a:t>
            </a:r>
            <a:endParaRPr/>
          </a:p>
          <a:p>
            <a:pPr marL="457200" lvl="0" indent="-360045" algn="l" rtl="0">
              <a:spcBef>
                <a:spcPts val="0"/>
              </a:spcBef>
              <a:spcAft>
                <a:spcPts val="0"/>
              </a:spcAft>
              <a:buSzPts val="2070"/>
              <a:buAutoNum type="arabicPeriod"/>
            </a:pPr>
            <a:r>
              <a:rPr lang="es-MX"/>
              <a:t>En cada salón darán una breve exposición sobre el tema </a:t>
            </a:r>
            <a:endParaRPr/>
          </a:p>
          <a:p>
            <a:pPr marL="457200" lvl="0" indent="-360045" algn="l" rtl="0">
              <a:spcBef>
                <a:spcPts val="0"/>
              </a:spcBef>
              <a:spcAft>
                <a:spcPts val="0"/>
              </a:spcAft>
              <a:buSzPts val="2070"/>
              <a:buAutoNum type="arabicPeriod"/>
            </a:pPr>
            <a:r>
              <a:rPr lang="es-MX"/>
              <a:t>Así mismo solicitarán su apoyo y cooperación para que traigan la basura electrónica que tengan en casa</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14.6 Descripción del cierre de la actividad</a:t>
            </a:r>
            <a:endParaRPr/>
          </a:p>
        </p:txBody>
      </p:sp>
      <p:sp>
        <p:nvSpPr>
          <p:cNvPr id="528" name="Google Shape;528;p6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360045" algn="l" rtl="0">
              <a:spcBef>
                <a:spcPts val="0"/>
              </a:spcBef>
              <a:spcAft>
                <a:spcPts val="0"/>
              </a:spcAft>
              <a:buSzPts val="2070"/>
              <a:buAutoNum type="arabicPeriod"/>
            </a:pPr>
            <a:r>
              <a:rPr lang="es-MX"/>
              <a:t>Todos los días se pasará a los salones a recolectar sus aportaciones</a:t>
            </a:r>
            <a:endParaRPr/>
          </a:p>
          <a:p>
            <a:pPr marL="457200" lvl="0" indent="-360045" algn="l" rtl="0">
              <a:spcBef>
                <a:spcPts val="0"/>
              </a:spcBef>
              <a:spcAft>
                <a:spcPts val="0"/>
              </a:spcAft>
              <a:buSzPts val="2070"/>
              <a:buAutoNum type="arabicPeriod"/>
            </a:pPr>
            <a:r>
              <a:rPr lang="es-MX"/>
              <a:t>Se llevará un registro del acopio</a:t>
            </a:r>
            <a:endParaRPr/>
          </a:p>
          <a:p>
            <a:pPr marL="457200" lvl="0" indent="-360045" algn="l" rtl="0">
              <a:spcBef>
                <a:spcPts val="0"/>
              </a:spcBef>
              <a:spcAft>
                <a:spcPts val="0"/>
              </a:spcAft>
              <a:buSzPts val="2070"/>
              <a:buAutoNum type="arabicPeriod"/>
            </a:pPr>
            <a:r>
              <a:rPr lang="es-MX"/>
              <a:t>Todo lo recolectado se irá colocando en el contenedor</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14.7 Descripción de lo que se hará con los resultados</a:t>
            </a:r>
            <a:endParaRPr/>
          </a:p>
        </p:txBody>
      </p:sp>
      <p:sp>
        <p:nvSpPr>
          <p:cNvPr id="534" name="Google Shape;534;p6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r>
              <a:rPr lang="es-MX"/>
              <a:t>Todo lo recolectado será entregado el día 29 de febrero en el centro de acopio Reciclatrón, en el Parque Zoológico de “Los Coyotes”</a:t>
            </a:r>
            <a:endParaRPr/>
          </a:p>
          <a:p>
            <a:pPr marL="285750" lvl="0" indent="-110490" algn="l" rtl="0">
              <a:spcBef>
                <a:spcPts val="0"/>
              </a:spcBef>
              <a:spcAft>
                <a:spcPts val="0"/>
              </a:spcAft>
              <a:buSzPts val="2760"/>
              <a:buNone/>
            </a:pPr>
            <a:endParaRPr/>
          </a:p>
          <a:p>
            <a:pPr marL="285750" lvl="0" indent="-110490" algn="l" rtl="0">
              <a:spcBef>
                <a:spcPts val="0"/>
              </a:spcBef>
              <a:spcAft>
                <a:spcPts val="0"/>
              </a:spcAft>
              <a:buSzPts val="2760"/>
              <a:buNone/>
            </a:pPr>
            <a:r>
              <a:rPr lang="es-MX"/>
              <a:t>Se mostrará como evidencia la constancia que otorgarán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14.8 Contrastación de lo esperado y lo sucedido</a:t>
            </a:r>
            <a:endParaRPr/>
          </a:p>
        </p:txBody>
      </p:sp>
      <p:sp>
        <p:nvSpPr>
          <p:cNvPr id="540" name="Google Shape;540;p6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just" rtl="0">
              <a:spcBef>
                <a:spcPts val="0"/>
              </a:spcBef>
              <a:spcAft>
                <a:spcPts val="0"/>
              </a:spcAft>
              <a:buSzPts val="2760"/>
              <a:buNone/>
            </a:pPr>
            <a:r>
              <a:rPr lang="es-MX"/>
              <a:t>En realidad hubo una respuesta mejor de la esperada.  Todos los alumnos, tanto los del proyecto, como la comunidad en general, fueron muy participativos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14.9 Toma de decisiones</a:t>
            </a:r>
            <a:endParaRPr/>
          </a:p>
        </p:txBody>
      </p:sp>
      <p:sp>
        <p:nvSpPr>
          <p:cNvPr id="546" name="Google Shape;546;p6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just" rtl="0">
              <a:spcBef>
                <a:spcPts val="0"/>
              </a:spcBef>
              <a:spcAft>
                <a:spcPts val="0"/>
              </a:spcAft>
              <a:buSzPts val="2760"/>
              <a:buNone/>
            </a:pPr>
            <a:r>
              <a:rPr lang="es-MX"/>
              <a:t>Nos vimos un poco presionados porque la SEDEMA (Secretaría del Medio Ambiente) sólo se hacen eventos de recolección el último fin de semana de cada mes, y los siguientes eran en ubicaciones lejanas a donde vivien nuestros alumnos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s-MX" sz="3959"/>
              <a:t>15.1 Actividad interdisciplinaria del cierre de proyecto</a:t>
            </a:r>
            <a:endParaRPr sz="3959"/>
          </a:p>
        </p:txBody>
      </p:sp>
      <p:sp>
        <p:nvSpPr>
          <p:cNvPr id="552" name="Google Shape;552;p3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360045" algn="l" rtl="0">
              <a:spcBef>
                <a:spcPts val="0"/>
              </a:spcBef>
              <a:spcAft>
                <a:spcPts val="0"/>
              </a:spcAft>
              <a:buSzPts val="2070"/>
              <a:buAutoNum type="alphaLcPeriod"/>
            </a:pPr>
            <a:r>
              <a:rPr lang="es-MX"/>
              <a:t>Campaña de acopio de basura digital</a:t>
            </a:r>
            <a:endParaRPr/>
          </a:p>
          <a:p>
            <a:pPr marL="457200" lvl="0" indent="-360045" algn="l" rtl="0">
              <a:spcBef>
                <a:spcPts val="0"/>
              </a:spcBef>
              <a:spcAft>
                <a:spcPts val="0"/>
              </a:spcAft>
              <a:buSzPts val="2070"/>
              <a:buAutoNum type="alphaLcPeriod"/>
            </a:pPr>
            <a:r>
              <a:rPr lang="es-MX"/>
              <a:t>Juntar la mayor cantidad posible de basura electrónica para llevarla al centro de acopio</a:t>
            </a:r>
            <a:endParaRPr/>
          </a:p>
          <a:p>
            <a:pPr marL="457200" lvl="0" indent="-360045" algn="l" rtl="0">
              <a:spcBef>
                <a:spcPts val="0"/>
              </a:spcBef>
              <a:spcAft>
                <a:spcPts val="0"/>
              </a:spcAft>
              <a:buSzPts val="2070"/>
              <a:buAutoNum type="alphaLcPeriod"/>
            </a:pPr>
            <a:r>
              <a:rPr lang="es-MX"/>
              <a:t>5o de preparatoria</a:t>
            </a:r>
            <a:endParaRPr/>
          </a:p>
          <a:p>
            <a:pPr marL="457200" lvl="0" indent="-360045" algn="l" rtl="0">
              <a:spcBef>
                <a:spcPts val="0"/>
              </a:spcBef>
              <a:spcAft>
                <a:spcPts val="0"/>
              </a:spcAft>
              <a:buSzPts val="2070"/>
              <a:buAutoNum type="alphaLcPeriod"/>
            </a:pPr>
            <a:r>
              <a:rPr lang="es-MX"/>
              <a:t>28 de febrero del 2020, en el Zoológico “Los Coyotes”, Xochimilco. Evento “Reciclatrón”</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15.2 Asignaturas Participantes</a:t>
            </a:r>
            <a:endParaRPr/>
          </a:p>
        </p:txBody>
      </p:sp>
      <p:sp>
        <p:nvSpPr>
          <p:cNvPr id="558" name="Google Shape;558;p3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0" algn="l" rtl="0">
              <a:spcBef>
                <a:spcPts val="0"/>
              </a:spcBef>
              <a:spcAft>
                <a:spcPts val="0"/>
              </a:spcAft>
              <a:buNone/>
            </a:pPr>
            <a:r>
              <a:rPr lang="es-MX"/>
              <a:t>Ética</a:t>
            </a:r>
            <a:endParaRPr/>
          </a:p>
          <a:p>
            <a:pPr marL="457200" lvl="0" indent="0" algn="l" rtl="0">
              <a:spcBef>
                <a:spcPts val="0"/>
              </a:spcBef>
              <a:spcAft>
                <a:spcPts val="0"/>
              </a:spcAft>
              <a:buNone/>
            </a:pPr>
            <a:endParaRPr/>
          </a:p>
          <a:p>
            <a:pPr marL="457200" lvl="0" indent="0" algn="l" rtl="0">
              <a:spcBef>
                <a:spcPts val="0"/>
              </a:spcBef>
              <a:spcAft>
                <a:spcPts val="0"/>
              </a:spcAft>
              <a:buNone/>
            </a:pPr>
            <a:r>
              <a:rPr lang="es-MX"/>
              <a:t>Química</a:t>
            </a:r>
            <a:endParaRPr/>
          </a:p>
          <a:p>
            <a:pPr marL="457200" lvl="0" indent="0" algn="l" rtl="0">
              <a:spcBef>
                <a:spcPts val="0"/>
              </a:spcBef>
              <a:spcAft>
                <a:spcPts val="0"/>
              </a:spcAft>
              <a:buNone/>
            </a:pPr>
            <a:endParaRPr/>
          </a:p>
          <a:p>
            <a:pPr marL="457200" lvl="0" indent="0" algn="l" rtl="0">
              <a:spcBef>
                <a:spcPts val="0"/>
              </a:spcBef>
              <a:spcAft>
                <a:spcPts val="0"/>
              </a:spcAft>
              <a:buNone/>
            </a:pPr>
            <a:r>
              <a:rPr lang="es-MX"/>
              <a:t>Educación para la salud</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3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15.3 Justificación de la actividad</a:t>
            </a:r>
            <a:endParaRPr/>
          </a:p>
        </p:txBody>
      </p:sp>
      <p:sp>
        <p:nvSpPr>
          <p:cNvPr id="564" name="Google Shape;564;p3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360045" algn="l" rtl="0">
              <a:spcBef>
                <a:spcPts val="0"/>
              </a:spcBef>
              <a:spcAft>
                <a:spcPts val="0"/>
              </a:spcAft>
              <a:buSzPts val="2070"/>
              <a:buChar char="•"/>
            </a:pPr>
            <a:r>
              <a:rPr lang="es-MX"/>
              <a:t>  Si el objetivo de nuestra campaña era enseñar a los alumnos que la basura digital debe desecharse de manera especial, todo lo que se recolectó durante el mes de campaña,lo llevamos al centro de acopio  para que le den un manejo adecuado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15.4 Descripción de apertura de la actividad</a:t>
            </a:r>
            <a:endParaRPr/>
          </a:p>
        </p:txBody>
      </p:sp>
      <p:sp>
        <p:nvSpPr>
          <p:cNvPr id="570" name="Google Shape;570;p3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360045" algn="l" rtl="0">
              <a:spcBef>
                <a:spcPts val="0"/>
              </a:spcBef>
              <a:spcAft>
                <a:spcPts val="0"/>
              </a:spcAft>
              <a:buSzPts val="2070"/>
              <a:buAutoNum type="arabicPeriod"/>
            </a:pPr>
            <a:r>
              <a:rPr lang="es-MX"/>
              <a:t>Todo lo que se recolectó a lo largo del mes, se colocó en el contenedor</a:t>
            </a:r>
            <a:endParaRPr/>
          </a:p>
          <a:p>
            <a:pPr marL="457200" lvl="0" indent="-360045" algn="l" rtl="0">
              <a:spcBef>
                <a:spcPts val="0"/>
              </a:spcBef>
              <a:spcAft>
                <a:spcPts val="0"/>
              </a:spcAft>
              <a:buSzPts val="2070"/>
              <a:buAutoNum type="arabicPeriod"/>
            </a:pPr>
            <a:r>
              <a:rPr lang="es-MX"/>
              <a:t>Un alumno se llevó el contenedor a su casa, un día antes de la entrega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15.5 Descripción del desarrollo de las actividades</a:t>
            </a:r>
            <a:endParaRPr/>
          </a:p>
        </p:txBody>
      </p:sp>
      <p:sp>
        <p:nvSpPr>
          <p:cNvPr id="576" name="Google Shape;576;p3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360045" algn="l" rtl="0">
              <a:spcBef>
                <a:spcPts val="0"/>
              </a:spcBef>
              <a:spcAft>
                <a:spcPts val="0"/>
              </a:spcAft>
              <a:buSzPts val="2070"/>
              <a:buAutoNum type="arabicPeriod"/>
            </a:pPr>
            <a:r>
              <a:rPr lang="es-MX"/>
              <a:t>La cita fue el sábado 29 de febrero a las 10 a.m. en el Parque Zoológico “Los Coyotes”, ubicado en Av. H. Escuela Naval Militar S/N, Coapa, Ex-ejido de San Pablo Tepetlapa, Coyoacán, 04900, CDMX</a:t>
            </a:r>
            <a:endParaRPr/>
          </a:p>
        </p:txBody>
      </p:sp>
      <p:pic>
        <p:nvPicPr>
          <p:cNvPr id="577" name="Google Shape;577;p37"/>
          <p:cNvPicPr preferRelativeResize="0"/>
          <p:nvPr/>
        </p:nvPicPr>
        <p:blipFill>
          <a:blip r:embed="rId3">
            <a:alphaModFix/>
          </a:blip>
          <a:stretch>
            <a:fillRect/>
          </a:stretch>
        </p:blipFill>
        <p:spPr>
          <a:xfrm>
            <a:off x="5450025" y="3874050"/>
            <a:ext cx="3169325" cy="2373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a:xfrm>
            <a:off x="1295402" y="220132"/>
            <a:ext cx="9601200" cy="1303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7. Organizador gráfico</a:t>
            </a:r>
            <a:endParaRPr/>
          </a:p>
        </p:txBody>
      </p:sp>
      <p:pic>
        <p:nvPicPr>
          <p:cNvPr id="189" name="Google Shape;189;p7"/>
          <p:cNvPicPr preferRelativeResize="0"/>
          <p:nvPr/>
        </p:nvPicPr>
        <p:blipFill>
          <a:blip r:embed="rId3">
            <a:alphaModFix/>
          </a:blip>
          <a:stretch>
            <a:fillRect/>
          </a:stretch>
        </p:blipFill>
        <p:spPr>
          <a:xfrm>
            <a:off x="2362200" y="1396800"/>
            <a:ext cx="7565025" cy="5270700"/>
          </a:xfrm>
          <a:prstGeom prst="rect">
            <a:avLst/>
          </a:prstGeom>
          <a:noFill/>
          <a:ln w="9525" cap="flat" cmpd="sng">
            <a:solidFill>
              <a:schemeClr val="accent5"/>
            </a:solidFill>
            <a:prstDash val="solid"/>
            <a:round/>
            <a:headEnd type="none" w="sm" len="sm"/>
            <a:tailEnd type="none" w="sm" len="sm"/>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15.6 Descripción del cierre de la actividad</a:t>
            </a:r>
            <a:endParaRPr/>
          </a:p>
        </p:txBody>
      </p:sp>
      <p:sp>
        <p:nvSpPr>
          <p:cNvPr id="583" name="Google Shape;583;p3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360045" algn="l" rtl="0">
              <a:spcBef>
                <a:spcPts val="0"/>
              </a:spcBef>
              <a:spcAft>
                <a:spcPts val="0"/>
              </a:spcAft>
              <a:buSzPts val="2070"/>
              <a:buAutoNum type="arabicPeriod"/>
            </a:pPr>
            <a:r>
              <a:rPr lang="es-MX"/>
              <a:t>Se hizo entrega a la gente del programa Reciclatrón</a:t>
            </a:r>
            <a:endParaRPr/>
          </a:p>
          <a:p>
            <a:pPr marL="457200" lvl="0" indent="0" algn="l" rtl="0">
              <a:spcBef>
                <a:spcPts val="0"/>
              </a:spcBef>
              <a:spcAft>
                <a:spcPts val="0"/>
              </a:spcAft>
              <a:buNone/>
            </a:pPr>
            <a:endParaRPr/>
          </a:p>
        </p:txBody>
      </p:sp>
      <p:pic>
        <p:nvPicPr>
          <p:cNvPr id="584" name="Google Shape;584;p38"/>
          <p:cNvPicPr preferRelativeResize="0"/>
          <p:nvPr/>
        </p:nvPicPr>
        <p:blipFill>
          <a:blip r:embed="rId3">
            <a:alphaModFix/>
          </a:blip>
          <a:stretch>
            <a:fillRect/>
          </a:stretch>
        </p:blipFill>
        <p:spPr>
          <a:xfrm>
            <a:off x="8410575" y="2657850"/>
            <a:ext cx="2409163" cy="3318949"/>
          </a:xfrm>
          <a:prstGeom prst="rect">
            <a:avLst/>
          </a:prstGeom>
          <a:noFill/>
          <a:ln>
            <a:noFill/>
          </a:ln>
        </p:spPr>
      </p:pic>
      <p:pic>
        <p:nvPicPr>
          <p:cNvPr id="585" name="Google Shape;585;p38"/>
          <p:cNvPicPr preferRelativeResize="0"/>
          <p:nvPr/>
        </p:nvPicPr>
        <p:blipFill rotWithShape="1">
          <a:blip r:embed="rId4">
            <a:alphaModFix/>
          </a:blip>
          <a:srcRect t="13123" b="13803"/>
          <a:stretch/>
        </p:blipFill>
        <p:spPr>
          <a:xfrm>
            <a:off x="1752600" y="3305325"/>
            <a:ext cx="5708748" cy="312867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3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15.7 Descripción de lo que se hará con los resultados de la actividad</a:t>
            </a:r>
            <a:endParaRPr/>
          </a:p>
        </p:txBody>
      </p:sp>
      <p:sp>
        <p:nvSpPr>
          <p:cNvPr id="591" name="Google Shape;591;p3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360045" algn="l" rtl="0">
              <a:spcBef>
                <a:spcPts val="0"/>
              </a:spcBef>
              <a:spcAft>
                <a:spcPts val="0"/>
              </a:spcAft>
              <a:buSzPts val="2070"/>
              <a:buAutoNum type="arabicPeriod"/>
            </a:pPr>
            <a:r>
              <a:rPr lang="es-MX"/>
              <a:t>Se mostrarán a toda la comunidad escolar las fotografías de que se entregó todo lo recaudado</a:t>
            </a:r>
            <a:endParaRPr/>
          </a:p>
          <a:p>
            <a:pPr marL="457200" lvl="0" indent="-360045" algn="l" rtl="0">
              <a:spcBef>
                <a:spcPts val="0"/>
              </a:spcBef>
              <a:spcAft>
                <a:spcPts val="0"/>
              </a:spcAft>
              <a:buSzPts val="2070"/>
              <a:buAutoNum type="arabicPeriod"/>
            </a:pPr>
            <a:r>
              <a:rPr lang="es-MX"/>
              <a:t>El equipo de Reciclatrón quedó que enviaría por correo una constancia a la escuela, desafortunadamente nunca llegó</a:t>
            </a:r>
            <a:endParaRPr/>
          </a:p>
          <a:p>
            <a:pPr marL="457200" lvl="0" indent="-360045" algn="l" rtl="0">
              <a:spcBef>
                <a:spcPts val="0"/>
              </a:spcBef>
              <a:spcAft>
                <a:spcPts val="0"/>
              </a:spcAft>
              <a:buSzPts val="2070"/>
              <a:buAutoNum type="arabicPeriod"/>
            </a:pPr>
            <a:r>
              <a:rPr lang="es-MX"/>
              <a:t>Con esto, pretendíamos realizar una campaña más para el siguiente mes de abril,  de hecho se solicitó nuevamente la cooperación de toda la escuela, desafortunadamente se presentó la contingencia que todos conocemos.</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sz="4300"/>
              <a:t>15.8 Análisis</a:t>
            </a:r>
            <a:endParaRPr sz="4300"/>
          </a:p>
          <a:p>
            <a:pPr marL="0" lvl="0" indent="0" algn="ctr" rtl="0">
              <a:spcBef>
                <a:spcPts val="0"/>
              </a:spcBef>
              <a:spcAft>
                <a:spcPts val="0"/>
              </a:spcAft>
              <a:buClr>
                <a:srgbClr val="262626"/>
              </a:buClr>
              <a:buSzPts val="4400"/>
              <a:buFont typeface="Garamond"/>
              <a:buNone/>
            </a:pPr>
            <a:r>
              <a:rPr lang="es-MX" sz="4300"/>
              <a:t>(Contrastación de lo esperado y lo sucedido)</a:t>
            </a:r>
            <a:endParaRPr sz="4300"/>
          </a:p>
        </p:txBody>
      </p:sp>
      <p:sp>
        <p:nvSpPr>
          <p:cNvPr id="597" name="Google Shape;597;p4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r>
              <a:rPr lang="es-MX"/>
              <a:t>Tuvimos una respuesta mejor de lo que esperábamos, todos nuestros alumnos participaron activamente y con mucho entusiasmo.</a:t>
            </a:r>
            <a:endParaRPr/>
          </a:p>
          <a:p>
            <a:pPr marL="285750" lvl="0" indent="-110490" algn="l" rtl="0">
              <a:spcBef>
                <a:spcPts val="0"/>
              </a:spcBef>
              <a:spcAft>
                <a:spcPts val="0"/>
              </a:spcAft>
              <a:buSzPts val="2760"/>
              <a:buNone/>
            </a:pPr>
            <a:r>
              <a:rPr lang="es-MX"/>
              <a:t>De igual manera la participación de toda la comunidad escolar fué muy buena.</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15.9 Toma de decisiones</a:t>
            </a:r>
            <a:endParaRPr/>
          </a:p>
        </p:txBody>
      </p:sp>
      <p:sp>
        <p:nvSpPr>
          <p:cNvPr id="603" name="Google Shape;603;p4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just" rtl="0">
              <a:spcBef>
                <a:spcPts val="0"/>
              </a:spcBef>
              <a:spcAft>
                <a:spcPts val="0"/>
              </a:spcAft>
              <a:buSzPts val="2760"/>
              <a:buNone/>
            </a:pPr>
            <a:r>
              <a:rPr lang="es-MX"/>
              <a:t>Pues aun cuando quisimos continuar con nuestra campaña, nos fue imposible ya que se presentó la contingencia por el COVID-19, pero es un proyecto que puede continuar una vez que las clases se restablezcan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s-MX" sz="3959"/>
              <a:t>16. Evaluación, autoevaluación, coevaluación del proyecto</a:t>
            </a:r>
            <a:endParaRPr sz="3959"/>
          </a:p>
        </p:txBody>
      </p:sp>
      <p:sp>
        <p:nvSpPr>
          <p:cNvPr id="609" name="Google Shape;609;p7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r>
              <a:rPr lang="es-MX"/>
              <a:t>Evaluación: El proyecto en gneral fué exitoso, con una etapa inicial de ideas y acuerdos.</a:t>
            </a:r>
            <a:endParaRPr/>
          </a:p>
          <a:p>
            <a:pPr marL="285750" lvl="0" indent="-110490" algn="l" rtl="0">
              <a:spcBef>
                <a:spcPts val="0"/>
              </a:spcBef>
              <a:spcAft>
                <a:spcPts val="0"/>
              </a:spcAft>
              <a:buSzPts val="2760"/>
              <a:buNone/>
            </a:pPr>
            <a:endParaRPr/>
          </a:p>
          <a:p>
            <a:pPr marL="285750" lvl="0" indent="-110490" algn="l" rtl="0">
              <a:spcBef>
                <a:spcPts val="0"/>
              </a:spcBef>
              <a:spcAft>
                <a:spcPts val="0"/>
              </a:spcAft>
              <a:buSzPts val="2760"/>
              <a:buNone/>
            </a:pPr>
            <a:r>
              <a:rPr lang="es-MX"/>
              <a:t>Autoevaluación: La característica más importancia fue la armonización de tiempos y formas de trabajar.</a:t>
            </a:r>
            <a:endParaRPr/>
          </a:p>
          <a:p>
            <a:pPr marL="285750" lvl="0" indent="-110490" algn="l" rtl="0">
              <a:spcBef>
                <a:spcPts val="0"/>
              </a:spcBef>
              <a:spcAft>
                <a:spcPts val="0"/>
              </a:spcAft>
              <a:buSzPts val="2760"/>
              <a:buNone/>
            </a:pPr>
            <a:endParaRPr/>
          </a:p>
          <a:p>
            <a:pPr marL="285750" lvl="0" indent="-110490" algn="l" rtl="0">
              <a:spcBef>
                <a:spcPts val="0"/>
              </a:spcBef>
              <a:spcAft>
                <a:spcPts val="0"/>
              </a:spcAft>
              <a:buSzPts val="2760"/>
              <a:buNone/>
            </a:pPr>
            <a:r>
              <a:rPr lang="es-MX"/>
              <a:t>Coevaluación: Siempre caminamos de menos a más en la comprensión y compromiso con el proyecto.</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7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s-MX" sz="3959"/>
              <a:t>17. Lista de cambios realizados a la estructura del Proyecto</a:t>
            </a:r>
            <a:endParaRPr sz="3959"/>
          </a:p>
        </p:txBody>
      </p:sp>
      <p:sp>
        <p:nvSpPr>
          <p:cNvPr id="615" name="Google Shape;615;p7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just" rtl="0">
              <a:spcBef>
                <a:spcPts val="0"/>
              </a:spcBef>
              <a:spcAft>
                <a:spcPts val="0"/>
              </a:spcAft>
              <a:buSzPts val="2760"/>
              <a:buNone/>
            </a:pPr>
            <a:r>
              <a:rPr lang="es-MX"/>
              <a:t>La primera campaña  fue corta, ya que sólo contábamos con un mes para la recolección</a:t>
            </a:r>
            <a:endParaRPr/>
          </a:p>
          <a:p>
            <a:pPr marL="285750" lvl="0" indent="-110490" algn="just" rtl="0">
              <a:spcBef>
                <a:spcPts val="0"/>
              </a:spcBef>
              <a:spcAft>
                <a:spcPts val="0"/>
              </a:spcAft>
              <a:buSzPts val="2760"/>
              <a:buNone/>
            </a:pPr>
            <a:r>
              <a:rPr lang="es-MX"/>
              <a:t>Quisimos implementarla al siguiente mes (marzo) pero desafortunadamente se atravesó la contingencia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8.Preguntas guía</a:t>
            </a:r>
            <a:endParaRPr/>
          </a:p>
        </p:txBody>
      </p:sp>
      <p:sp>
        <p:nvSpPr>
          <p:cNvPr id="195" name="Google Shape;195;p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285750" lvl="0" indent="-285750" algn="just" rtl="0">
              <a:spcBef>
                <a:spcPts val="0"/>
              </a:spcBef>
              <a:spcAft>
                <a:spcPts val="0"/>
              </a:spcAft>
              <a:buSzPts val="2300"/>
              <a:buChar char="•"/>
            </a:pPr>
            <a:r>
              <a:rPr lang="es-MX" sz="2000"/>
              <a:t>¿De qué manera se aplican los valores morales en el cuidado del medio ambiente?</a:t>
            </a:r>
            <a:endParaRPr/>
          </a:p>
          <a:p>
            <a:pPr marL="285750" lvl="0" indent="-285750" algn="just" rtl="0">
              <a:spcBef>
                <a:spcPts val="1000"/>
              </a:spcBef>
              <a:spcAft>
                <a:spcPts val="0"/>
              </a:spcAft>
              <a:buSzPts val="2300"/>
              <a:buChar char="•"/>
            </a:pPr>
            <a:r>
              <a:rPr lang="es-MX" sz="2000"/>
              <a:t>¿Por qué los valores morales nos ayudan a fomentar el cuidado del medio ambiente a través del reciclaje?</a:t>
            </a:r>
            <a:endParaRPr/>
          </a:p>
          <a:p>
            <a:pPr marL="285750" lvl="0" indent="-285750" algn="just" rtl="0">
              <a:spcBef>
                <a:spcPts val="1000"/>
              </a:spcBef>
              <a:spcAft>
                <a:spcPts val="0"/>
              </a:spcAft>
              <a:buSzPts val="2300"/>
              <a:buChar char="•"/>
            </a:pPr>
            <a:r>
              <a:rPr lang="es-MX" sz="2000"/>
              <a:t>¿Cuáles elementos son los principalmente usados en los dispositivos electrónicos?</a:t>
            </a:r>
            <a:endParaRPr/>
          </a:p>
          <a:p>
            <a:pPr marL="285750" lvl="0" indent="-285750" algn="just" rtl="0">
              <a:spcBef>
                <a:spcPts val="1000"/>
              </a:spcBef>
              <a:spcAft>
                <a:spcPts val="0"/>
              </a:spcAft>
              <a:buSzPts val="2300"/>
              <a:buChar char="•"/>
            </a:pPr>
            <a:r>
              <a:rPr lang="es-MX" sz="2000"/>
              <a:t>¿Cuál es la mejor manera para reciclar estos dispositivos? </a:t>
            </a:r>
            <a:endParaRPr sz="2000"/>
          </a:p>
          <a:p>
            <a:pPr marL="285750" lvl="0" indent="-285750" algn="just" rtl="0">
              <a:spcBef>
                <a:spcPts val="1000"/>
              </a:spcBef>
              <a:spcAft>
                <a:spcPts val="0"/>
              </a:spcAft>
              <a:buSzPts val="2300"/>
              <a:buChar char="•"/>
            </a:pPr>
            <a:r>
              <a:rPr lang="es-MX" sz="2000"/>
              <a:t>¿Qué repercusiones en la salud y el medio ambiente pueden provocar los componentes de los dispositivos electrónicos cuando no se desechan adecuadamente?</a:t>
            </a:r>
            <a:endParaRPr/>
          </a:p>
          <a:p>
            <a:pPr marL="285750" lvl="0" indent="-285750" algn="just" rtl="0">
              <a:spcBef>
                <a:spcPts val="1000"/>
              </a:spcBef>
              <a:spcAft>
                <a:spcPts val="0"/>
              </a:spcAft>
              <a:buSzPts val="2300"/>
              <a:buChar char="•"/>
            </a:pPr>
            <a:r>
              <a:rPr lang="es-MX" sz="2000"/>
              <a:t>¿Cómo podemos evitarlo?</a:t>
            </a:r>
            <a:endParaRPr/>
          </a:p>
          <a:p>
            <a:pPr marL="0" lvl="0" indent="0" algn="just" rtl="0">
              <a:spcBef>
                <a:spcPts val="1000"/>
              </a:spcBef>
              <a:spcAft>
                <a:spcPts val="0"/>
              </a:spcAft>
              <a:buSzPts val="2300"/>
              <a:buNone/>
            </a:pPr>
            <a:br>
              <a:rPr lang="es-MX" sz="2000"/>
            </a:br>
            <a:br>
              <a:rPr lang="es-MX" sz="2000"/>
            </a:b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a:spLocks noGrp="1"/>
          </p:cNvSpPr>
          <p:nvPr>
            <p:ph type="title"/>
          </p:nvPr>
        </p:nvSpPr>
        <p:spPr>
          <a:xfrm>
            <a:off x="1295402" y="687664"/>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s-MX"/>
              <a:t>9.Estructura inicial de planeación</a:t>
            </a:r>
            <a:endParaRPr/>
          </a:p>
        </p:txBody>
      </p:sp>
      <p:pic>
        <p:nvPicPr>
          <p:cNvPr id="201" name="Google Shape;201;p9"/>
          <p:cNvPicPr preferRelativeResize="0">
            <a:picLocks noGrp="1"/>
          </p:cNvPicPr>
          <p:nvPr>
            <p:ph type="body" idx="1"/>
          </p:nvPr>
        </p:nvPicPr>
        <p:blipFill rotWithShape="1">
          <a:blip r:embed="rId3">
            <a:alphaModFix/>
          </a:blip>
          <a:srcRect l="18659" t="16809" r="24614" b="14524"/>
          <a:stretch/>
        </p:blipFill>
        <p:spPr>
          <a:xfrm>
            <a:off x="1053886" y="1991531"/>
            <a:ext cx="3347633" cy="2278251"/>
          </a:xfrm>
          <a:prstGeom prst="rect">
            <a:avLst/>
          </a:prstGeom>
          <a:noFill/>
          <a:ln w="9525" cap="flat" cmpd="sng">
            <a:solidFill>
              <a:srgbClr val="795E15"/>
            </a:solidFill>
            <a:prstDash val="solid"/>
            <a:round/>
            <a:headEnd type="none" w="sm" len="sm"/>
            <a:tailEnd type="none" w="sm" len="sm"/>
          </a:ln>
        </p:spPr>
      </p:pic>
      <p:pic>
        <p:nvPicPr>
          <p:cNvPr id="202" name="Google Shape;202;p9"/>
          <p:cNvPicPr preferRelativeResize="0"/>
          <p:nvPr/>
        </p:nvPicPr>
        <p:blipFill rotWithShape="1">
          <a:blip r:embed="rId4">
            <a:alphaModFix/>
          </a:blip>
          <a:srcRect l="18798" t="16688" r="25424" b="36173"/>
          <a:stretch/>
        </p:blipFill>
        <p:spPr>
          <a:xfrm>
            <a:off x="2396679" y="4434523"/>
            <a:ext cx="4794926" cy="2278251"/>
          </a:xfrm>
          <a:prstGeom prst="rect">
            <a:avLst/>
          </a:prstGeom>
          <a:noFill/>
          <a:ln w="9525" cap="flat" cmpd="sng">
            <a:solidFill>
              <a:srgbClr val="795E15"/>
            </a:solidFill>
            <a:prstDash val="solid"/>
            <a:round/>
            <a:headEnd type="none" w="sm" len="sm"/>
            <a:tailEnd type="none" w="sm" len="sm"/>
          </a:ln>
        </p:spPr>
      </p:pic>
      <p:pic>
        <p:nvPicPr>
          <p:cNvPr id="203" name="Google Shape;203;p9"/>
          <p:cNvPicPr preferRelativeResize="0"/>
          <p:nvPr/>
        </p:nvPicPr>
        <p:blipFill rotWithShape="1">
          <a:blip r:embed="rId5">
            <a:alphaModFix/>
          </a:blip>
          <a:srcRect l="18952" t="17236" r="26193" b="4383"/>
          <a:stretch/>
        </p:blipFill>
        <p:spPr>
          <a:xfrm>
            <a:off x="7377585" y="1991531"/>
            <a:ext cx="3646109" cy="2929178"/>
          </a:xfrm>
          <a:prstGeom prst="rect">
            <a:avLst/>
          </a:prstGeom>
          <a:noFill/>
          <a:ln w="9525" cap="flat" cmpd="sng">
            <a:solidFill>
              <a:srgbClr val="795E15"/>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rgánico">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4446</Words>
  <Application>Microsoft Office PowerPoint</Application>
  <PresentationFormat>Panorámica</PresentationFormat>
  <Paragraphs>346</Paragraphs>
  <Slides>75</Slides>
  <Notes>75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75</vt:i4>
      </vt:variant>
    </vt:vector>
  </HeadingPairs>
  <TitlesOfParts>
    <vt:vector size="80" baseType="lpstr">
      <vt:lpstr>Arial</vt:lpstr>
      <vt:lpstr>Calibri</vt:lpstr>
      <vt:lpstr>Garamond</vt:lpstr>
      <vt:lpstr>Century Gothic</vt:lpstr>
      <vt:lpstr>Orgánico</vt:lpstr>
      <vt:lpstr>UNIVERSIDAD VILLANUEVA MONTAÑO </vt:lpstr>
      <vt:lpstr>Equipo # 2</vt:lpstr>
      <vt:lpstr>3. CICLO ESCOLAR E INICIO Y TERMINACIÓN DEL PROYECTO</vt:lpstr>
      <vt:lpstr>4. Introducción/justificación</vt:lpstr>
      <vt:lpstr>5. Objetivo general</vt:lpstr>
      <vt:lpstr>6. Objetivos específicos </vt:lpstr>
      <vt:lpstr>7. Organizador gráfico</vt:lpstr>
      <vt:lpstr>8.Preguntas guía</vt:lpstr>
      <vt:lpstr>9.Estructura inicial de planeación</vt:lpstr>
      <vt:lpstr>Presentación de PowerPoint</vt:lpstr>
      <vt:lpstr>Presentación de PowerPoint</vt:lpstr>
      <vt:lpstr>10. Producto final interdisciplinario</vt:lpstr>
      <vt:lpstr>11.1 Actividad interdisciplinaria detonante</vt:lpstr>
      <vt:lpstr>11.2 Asignaturas participantes </vt:lpstr>
      <vt:lpstr>Química</vt:lpstr>
      <vt:lpstr>11.2 Educación para la Salud</vt:lpstr>
      <vt:lpstr>c. Educación para la Salud</vt:lpstr>
      <vt:lpstr>11.3 Justificación de la actividad</vt:lpstr>
      <vt:lpstr>11.4 Descripción de Apertura de la actividad</vt:lpstr>
      <vt:lpstr>11.5 Descripción del desarrollo de la actividad</vt:lpstr>
      <vt:lpstr>11.6 Descripción del cierre de la actividad</vt:lpstr>
      <vt:lpstr>11.7 Descripción de lo que se hará con los resultados de la actividad</vt:lpstr>
      <vt:lpstr>11.8 Análisis  (contrastar lo esperado y lo sucedido)</vt:lpstr>
      <vt:lpstr>11.9 Toma de decisiones</vt:lpstr>
      <vt:lpstr>12.1  Actividad interdisciplinaria a) de la fase de desarrollo</vt:lpstr>
      <vt:lpstr>12.2 Asignaturas Participantes</vt:lpstr>
      <vt:lpstr>Química</vt:lpstr>
      <vt:lpstr>c. Educación para la Salud</vt:lpstr>
      <vt:lpstr>c. Educación para la Salud</vt:lpstr>
      <vt:lpstr>12.3 Justificación de la actividad</vt:lpstr>
      <vt:lpstr>12.4 Descripción de apertura de la actividad</vt:lpstr>
      <vt:lpstr>12.5 Descripción del Desarrollo de la actividad</vt:lpstr>
      <vt:lpstr>12.6 Descripción del cierre de la actividad</vt:lpstr>
      <vt:lpstr>12.7 Descripción de lo que se hará con los resultados de la actividad</vt:lpstr>
      <vt:lpstr>12.8 Análisis  (Contrastación de lo esperado y lo sucedido)</vt:lpstr>
      <vt:lpstr>12.9 Toma de decisiones</vt:lpstr>
      <vt:lpstr>14.1 Una actividad por cada asignatura de la fase de desarrollo del proyecto Ética</vt:lpstr>
      <vt:lpstr>14.2 TEMAS Y CONCEPTOS POR UNIDAD</vt:lpstr>
      <vt:lpstr>14.3 JUSTIFICACIÓN DE LA ACTIVIDAD</vt:lpstr>
      <vt:lpstr>14.4 DESCRIPCIÓN Y APERTURA</vt:lpstr>
      <vt:lpstr>14.5  ORGANIZACIÓN DEL GRUPO</vt:lpstr>
      <vt:lpstr>14.6 CIERRE DE LA ACTIVIDAD</vt:lpstr>
      <vt:lpstr>14.7  ACTIVIDADES QUE SE HARÁN CON LOS RESULTADOS</vt:lpstr>
      <vt:lpstr>14.8 CONTRASTACIÓN ENTRE LO ESPERADO Y LO SUCEDIDO</vt:lpstr>
      <vt:lpstr>14.9 TOMA DE DECISIONES</vt:lpstr>
      <vt:lpstr>14.1 Una actividad por cada asignatura de la fase de desarrollo del proyecto Química</vt:lpstr>
      <vt:lpstr>14-2 TEMAS Y CONCEPTOS </vt:lpstr>
      <vt:lpstr>14.3 JUSTIFICACIÓN DE LA ACTIVIDAD</vt:lpstr>
      <vt:lpstr>14.4 DESCRIPCIÓN Y APERTURA</vt:lpstr>
      <vt:lpstr>14.5 ORGANIZACIÓN DEL GRUPO</vt:lpstr>
      <vt:lpstr>14.6 CIERRE DE LA ACTIVIDAD</vt:lpstr>
      <vt:lpstr>14.7 ACTIVIDADES QUE SE HARÁN CON LOS RESULTADOS</vt:lpstr>
      <vt:lpstr>14.8CONTRASTACIÓN ENTRE LO ESPERADO Y LO SUCEDIDO</vt:lpstr>
      <vt:lpstr>14.9 TOMA DE DECISIONES</vt:lpstr>
      <vt:lpstr>14.1 Una actividad por cada asignatura de la fase de desarrollo del proyecto Educación para la Salud</vt:lpstr>
      <vt:lpstr>14.2  Educación para la Salud</vt:lpstr>
      <vt:lpstr>c. Educación para la Salud</vt:lpstr>
      <vt:lpstr>14.3 Justificación de la actividad</vt:lpstr>
      <vt:lpstr>14.4 Descripción de apertura de la actividad</vt:lpstr>
      <vt:lpstr>14.5 Descripción del desarrollo de la actividad</vt:lpstr>
      <vt:lpstr>14.6 Descripción del cierre de la actividad</vt:lpstr>
      <vt:lpstr>14.7 Descripción de lo que se hará con los resultados</vt:lpstr>
      <vt:lpstr>14.8 Contrastación de lo esperado y lo sucedido</vt:lpstr>
      <vt:lpstr>14.9 Toma de decisiones</vt:lpstr>
      <vt:lpstr>15.1 Actividad interdisciplinaria del cierre de proyecto</vt:lpstr>
      <vt:lpstr>15.2 Asignaturas Participantes</vt:lpstr>
      <vt:lpstr>15.3 Justificación de la actividad</vt:lpstr>
      <vt:lpstr>15.4 Descripción de apertura de la actividad</vt:lpstr>
      <vt:lpstr>15.5 Descripción del desarrollo de las actividades</vt:lpstr>
      <vt:lpstr>15.6 Descripción del cierre de la actividad</vt:lpstr>
      <vt:lpstr>15.7 Descripción de lo que se hará con los resultados de la actividad</vt:lpstr>
      <vt:lpstr>15.8 Análisis (Contrastación de lo esperado y lo sucedido)</vt:lpstr>
      <vt:lpstr>15.9 Toma de decisiones</vt:lpstr>
      <vt:lpstr>16. Evaluación, autoevaluación, coevaluación del proyecto</vt:lpstr>
      <vt:lpstr>17. Lista de cambios realizados a la estructura del Proyecto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VILLANUEVA MONTAÑO </dc:title>
  <dc:creator>Ivette Muñoz</dc:creator>
  <cp:lastModifiedBy>Julio Arturo Hernandez Escobar</cp:lastModifiedBy>
  <cp:revision>1</cp:revision>
  <dcterms:created xsi:type="dcterms:W3CDTF">2020-05-10T22:08:54Z</dcterms:created>
  <dcterms:modified xsi:type="dcterms:W3CDTF">2020-05-22T15:20:52Z</dcterms:modified>
</cp:coreProperties>
</file>