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89"/>
  </p:notesMasterIdLst>
  <p:sldIdLst>
    <p:sldId id="257" r:id="rId3"/>
    <p:sldId id="258" r:id="rId4"/>
    <p:sldId id="259" r:id="rId5"/>
    <p:sldId id="256" r:id="rId6"/>
    <p:sldId id="269" r:id="rId7"/>
    <p:sldId id="270" r:id="rId8"/>
    <p:sldId id="383" r:id="rId9"/>
    <p:sldId id="271" r:id="rId10"/>
    <p:sldId id="272" r:id="rId11"/>
    <p:sldId id="273" r:id="rId12"/>
    <p:sldId id="274" r:id="rId13"/>
    <p:sldId id="454" r:id="rId14"/>
    <p:sldId id="373" r:id="rId15"/>
    <p:sldId id="385" r:id="rId16"/>
    <p:sldId id="457" r:id="rId17"/>
    <p:sldId id="386" r:id="rId18"/>
    <p:sldId id="387" r:id="rId19"/>
    <p:sldId id="388" r:id="rId20"/>
    <p:sldId id="415" r:id="rId21"/>
    <p:sldId id="389" r:id="rId22"/>
    <p:sldId id="390" r:id="rId23"/>
    <p:sldId id="391" r:id="rId24"/>
    <p:sldId id="393" r:id="rId25"/>
    <p:sldId id="394" r:id="rId26"/>
    <p:sldId id="395" r:id="rId27"/>
    <p:sldId id="375" r:id="rId28"/>
    <p:sldId id="396" r:id="rId29"/>
    <p:sldId id="398" r:id="rId30"/>
    <p:sldId id="416" r:id="rId31"/>
    <p:sldId id="400" r:id="rId32"/>
    <p:sldId id="401" r:id="rId33"/>
    <p:sldId id="397" r:id="rId34"/>
    <p:sldId id="399" r:id="rId35"/>
    <p:sldId id="402" r:id="rId36"/>
    <p:sldId id="403" r:id="rId37"/>
    <p:sldId id="414" r:id="rId38"/>
    <p:sldId id="404" r:id="rId39"/>
    <p:sldId id="417" r:id="rId40"/>
    <p:sldId id="405" r:id="rId41"/>
    <p:sldId id="406" r:id="rId42"/>
    <p:sldId id="451" r:id="rId43"/>
    <p:sldId id="376" r:id="rId44"/>
    <p:sldId id="418" r:id="rId45"/>
    <p:sldId id="407" r:id="rId46"/>
    <p:sldId id="408" r:id="rId47"/>
    <p:sldId id="419" r:id="rId48"/>
    <p:sldId id="409" r:id="rId49"/>
    <p:sldId id="420" r:id="rId50"/>
    <p:sldId id="421" r:id="rId51"/>
    <p:sldId id="410" r:id="rId52"/>
    <p:sldId id="425" r:id="rId53"/>
    <p:sldId id="422" r:id="rId54"/>
    <p:sldId id="377" r:id="rId55"/>
    <p:sldId id="455" r:id="rId56"/>
    <p:sldId id="434" r:id="rId57"/>
    <p:sldId id="435" r:id="rId58"/>
    <p:sldId id="436" r:id="rId59"/>
    <p:sldId id="437" r:id="rId60"/>
    <p:sldId id="438" r:id="rId61"/>
    <p:sldId id="450" r:id="rId62"/>
    <p:sldId id="378" r:id="rId63"/>
    <p:sldId id="456" r:id="rId64"/>
    <p:sldId id="441" r:id="rId65"/>
    <p:sldId id="442" r:id="rId66"/>
    <p:sldId id="443" r:id="rId67"/>
    <p:sldId id="444" r:id="rId68"/>
    <p:sldId id="445" r:id="rId69"/>
    <p:sldId id="446" r:id="rId70"/>
    <p:sldId id="379" r:id="rId71"/>
    <p:sldId id="426" r:id="rId72"/>
    <p:sldId id="427" r:id="rId73"/>
    <p:sldId id="428" r:id="rId74"/>
    <p:sldId id="429" r:id="rId75"/>
    <p:sldId id="430" r:id="rId76"/>
    <p:sldId id="431" r:id="rId77"/>
    <p:sldId id="423" r:id="rId78"/>
    <p:sldId id="424" r:id="rId79"/>
    <p:sldId id="453" r:id="rId80"/>
    <p:sldId id="380" r:id="rId81"/>
    <p:sldId id="432" r:id="rId82"/>
    <p:sldId id="447" r:id="rId83"/>
    <p:sldId id="449" r:id="rId84"/>
    <p:sldId id="433" r:id="rId85"/>
    <p:sldId id="381" r:id="rId86"/>
    <p:sldId id="452" r:id="rId87"/>
    <p:sldId id="369" r:id="rId8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1D7FF55-E405-47D9-BB02-38373092E64B}">
  <a:tblStyle styleId="{31D7FF55-E405-47D9-BB02-38373092E64B}"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D41F4E21-6824-42CF-A539-2FEC82FAE507}" styleName="Table_1">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b="off" i="off"/>
      <a:tcStyle>
        <a:tcBdr/>
        <a:fill>
          <a:solidFill>
            <a:srgbClr val="E8CFCF"/>
          </a:solidFill>
        </a:fill>
      </a:tcStyle>
    </a:band1H>
    <a:band2H>
      <a:tcTxStyle b="off" i="off"/>
      <a:tcStyle>
        <a:tcBdr/>
      </a:tcStyle>
    </a:band2H>
    <a:band1V>
      <a:tcTxStyle b="off" i="off"/>
      <a:tcStyle>
        <a:tcBdr/>
        <a:fill>
          <a:solidFill>
            <a:srgbClr val="E8CFCF"/>
          </a:solidFill>
        </a:fill>
      </a:tcStyle>
    </a:band1V>
    <a:band2V>
      <a:tcTxStyle b="off" i="off"/>
      <a:tcStyle>
        <a:tcBdr/>
      </a:tcStyle>
    </a:band2V>
    <a:lastCol>
      <a:tcTxStyle b="on" i="off">
        <a:font>
          <a:latin typeface="Trebuchet MS"/>
          <a:ea typeface="Trebuchet MS"/>
          <a:cs typeface="Trebuchet MS"/>
        </a:font>
        <a:schemeClr val="lt1"/>
      </a:tcTxStyle>
      <a:tcStyle>
        <a:tcBdr/>
        <a:fill>
          <a:solidFill>
            <a:schemeClr val="accent2"/>
          </a:solidFill>
        </a:fill>
      </a:tcStyle>
    </a:lastCol>
    <a:firstCol>
      <a:tcTxStyle b="on" i="off">
        <a:font>
          <a:latin typeface="Trebuchet MS"/>
          <a:ea typeface="Trebuchet MS"/>
          <a:cs typeface="Trebuchet MS"/>
        </a:font>
        <a:schemeClr val="lt1"/>
      </a:tcTxStyle>
      <a:tcStyle>
        <a:tcBdr/>
        <a:fill>
          <a:solidFill>
            <a:schemeClr val="accent2"/>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16625307-63DA-4CE8-9A81-0563646DBCC2}" styleName="Table_2">
    <a:wholeTbl>
      <a:tcTxStyle b="off" i="off">
        <a:font>
          <a:latin typeface="Trebuchet MS"/>
          <a:ea typeface="Trebuchet MS"/>
          <a:cs typeface="Trebuchet MS"/>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4E8E8"/>
          </a:solidFill>
        </a:fill>
      </a:tcStyle>
    </a:wholeTbl>
    <a:band1H>
      <a:tcTxStyle b="off" i="off"/>
      <a:tcStyle>
        <a:tcBdr/>
        <a:fill>
          <a:solidFill>
            <a:srgbClr val="E8CFCF"/>
          </a:solidFill>
        </a:fill>
      </a:tcStyle>
    </a:band1H>
    <a:band2H>
      <a:tcTxStyle b="off" i="off"/>
      <a:tcStyle>
        <a:tcBdr/>
      </a:tcStyle>
    </a:band2H>
    <a:band1V>
      <a:tcTxStyle b="off" i="off"/>
      <a:tcStyle>
        <a:tcBdr/>
        <a:fill>
          <a:solidFill>
            <a:srgbClr val="E8CFCF"/>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4E8E8"/>
          </a:solidFill>
        </a:fill>
      </a:tcStyle>
    </a:lastRow>
    <a:seCell>
      <a:tcTxStyle b="off" i="off"/>
      <a:tcStyle>
        <a:tcBdr/>
      </a:tcStyle>
    </a:seCell>
    <a:swCell>
      <a:tcTxStyle b="off" i="off"/>
      <a:tcStyle>
        <a:tcBdr/>
      </a:tcStyle>
    </a:swCell>
    <a:firstRow>
      <a:tcTxStyle b="on" i="off"/>
      <a:tcStyle>
        <a:tcBdr/>
        <a:fill>
          <a:solidFill>
            <a:srgbClr val="F4E8E8"/>
          </a:solidFill>
        </a:fill>
      </a:tcStyle>
    </a:firstRow>
    <a:neCell>
      <a:tcTxStyle b="off" i="off"/>
      <a:tcStyle>
        <a:tcBdr/>
      </a:tcStyle>
    </a:neCell>
    <a:nwCell>
      <a:tcTxStyle b="off" i="off"/>
      <a:tcStyle>
        <a:tcBdr/>
      </a:tcStyle>
    </a:nwCell>
  </a:tblStyle>
  <a:tblStyle styleId="{44AD910E-FF88-4741-AD91-EFD69C065951}" styleName="Table_3">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8" autoAdjust="0"/>
    <p:restoredTop sz="86329" autoAdjust="0"/>
  </p:normalViewPr>
  <p:slideViewPr>
    <p:cSldViewPr snapToGrid="0">
      <p:cViewPr>
        <p:scale>
          <a:sx n="59" d="100"/>
          <a:sy n="59" d="100"/>
        </p:scale>
        <p:origin x="-642" y="-174"/>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7712039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05374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Shape 27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Shape 4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PICTURE_WITH_CAPTION_TEXT">
    <p:spTree>
      <p:nvGrpSpPr>
        <p:cNvPr id="1" name="Shape 14"/>
        <p:cNvGrpSpPr/>
        <p:nvPr/>
      </p:nvGrpSpPr>
      <p:grpSpPr>
        <a:xfrm>
          <a:off x="0" y="0"/>
          <a:ext cx="0" cy="0"/>
          <a:chOff x="0" y="0"/>
          <a:chExt cx="0" cy="0"/>
        </a:xfrm>
      </p:grpSpPr>
      <p:sp>
        <p:nvSpPr>
          <p:cNvPr id="15" name="Google Shape;15;p2"/>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txBox="1">
            <a:spLocks noGrp="1"/>
          </p:cNvSpPr>
          <p:nvPr>
            <p:ph type="title"/>
          </p:nvPr>
        </p:nvSpPr>
        <p:spPr>
          <a:xfrm>
            <a:off x="1097280" y="5074920"/>
            <a:ext cx="10113264" cy="8229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2"/>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Arial"/>
                <a:ea typeface="Arial"/>
                <a:cs typeface="Arial"/>
                <a:sym typeface="Arial"/>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Arial"/>
                <a:ea typeface="Arial"/>
                <a:cs typeface="Arial"/>
                <a:sym typeface="Arial"/>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Arial"/>
                <a:ea typeface="Arial"/>
                <a:cs typeface="Arial"/>
                <a:sym typeface="Arial"/>
              </a:defRPr>
            </a:lvl9pPr>
          </a:lstStyle>
          <a:p>
            <a:endParaRPr/>
          </a:p>
        </p:txBody>
      </p:sp>
      <p:sp>
        <p:nvSpPr>
          <p:cNvPr id="19" name="Google Shape;19;p2"/>
          <p:cNvSpPr txBox="1">
            <a:spLocks noGrp="1"/>
          </p:cNvSpPr>
          <p:nvPr>
            <p:ph type="body" idx="1"/>
          </p:nvPr>
        </p:nvSpPr>
        <p:spPr>
          <a:xfrm>
            <a:off x="1097280" y="5907023"/>
            <a:ext cx="10113264" cy="5943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Diapositiva de título">
    <p:spTree>
      <p:nvGrpSpPr>
        <p:cNvPr id="1" name="Shape 14"/>
        <p:cNvGrpSpPr/>
        <p:nvPr/>
      </p:nvGrpSpPr>
      <p:grpSpPr>
        <a:xfrm>
          <a:off x="0" y="0"/>
          <a:ext cx="0" cy="0"/>
          <a:chOff x="0" y="0"/>
          <a:chExt cx="0" cy="0"/>
        </a:xfrm>
      </p:grpSpPr>
      <p:sp>
        <p:nvSpPr>
          <p:cNvPr id="15" name="Shape 1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16" name="Shape 1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17" name="Shape 17"/>
          <p:cNvSpPr txBox="1">
            <a:spLocks noGrp="1"/>
          </p:cNvSpPr>
          <p:nvPr>
            <p:ph type="ctr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Arial"/>
              <a:buNone/>
              <a:defRPr sz="80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Shape 18"/>
          <p:cNvSpPr txBox="1">
            <a:spLocks noGrp="1"/>
          </p:cNvSpPr>
          <p:nvPr>
            <p:ph type="subTitle" idx="1"/>
          </p:nvPr>
        </p:nvSpPr>
        <p:spPr>
          <a:xfrm>
            <a:off x="1100051" y="4455620"/>
            <a:ext cx="10058400" cy="1143000"/>
          </a:xfrm>
          <a:prstGeom prst="rect">
            <a:avLst/>
          </a:prstGeom>
          <a:no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Arial"/>
                <a:ea typeface="Arial"/>
                <a:cs typeface="Arial"/>
                <a:sym typeface="Arial"/>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Arial"/>
                <a:ea typeface="Arial"/>
                <a:cs typeface="Arial"/>
                <a:sym typeface="Arial"/>
              </a:defRPr>
            </a:lvl9pPr>
          </a:lstStyle>
          <a:p>
            <a:endParaRPr/>
          </a:p>
        </p:txBody>
      </p:sp>
      <p:sp>
        <p:nvSpPr>
          <p:cNvPr id="19" name="Shape 19"/>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cxnSp>
        <p:nvCxnSpPr>
          <p:cNvPr id="22" name="Shape 2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3348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26" name="Shape 26"/>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4073787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Encabezado de sección">
    <p:bg>
      <p:bgPr>
        <a:solidFill>
          <a:schemeClr val="lt1"/>
        </a:solidFill>
        <a:effectLst/>
      </p:bgPr>
    </p:bg>
    <p:spTree>
      <p:nvGrpSpPr>
        <p:cNvPr id="1" name="Shape 29"/>
        <p:cNvGrpSpPr/>
        <p:nvPr/>
      </p:nvGrpSpPr>
      <p:grpSpPr>
        <a:xfrm>
          <a:off x="0" y="0"/>
          <a:ext cx="0" cy="0"/>
          <a:chOff x="0" y="0"/>
          <a:chExt cx="0" cy="0"/>
        </a:xfrm>
      </p:grpSpPr>
      <p:sp>
        <p:nvSpPr>
          <p:cNvPr id="30" name="Shape 3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31" name="Shape 3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32" name="Shape 32"/>
          <p:cNvSpPr txBox="1">
            <a:spLocks noGrp="1"/>
          </p:cNvSpPr>
          <p:nvPr>
            <p:ph type="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Arial"/>
              <a:buNone/>
              <a:defRPr sz="80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Shape 33"/>
          <p:cNvSpPr txBox="1">
            <a:spLocks noGrp="1"/>
          </p:cNvSpPr>
          <p:nvPr>
            <p:ph type="body" idx="1"/>
          </p:nvPr>
        </p:nvSpPr>
        <p:spPr>
          <a:xfrm>
            <a:off x="1097280" y="4453128"/>
            <a:ext cx="100584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Arial"/>
                <a:ea typeface="Arial"/>
                <a:cs typeface="Arial"/>
                <a:sym typeface="Arial"/>
              </a:defRPr>
            </a:lvl9pPr>
          </a:lstStyle>
          <a:p>
            <a:endParaRPr/>
          </a:p>
        </p:txBody>
      </p:sp>
      <p:sp>
        <p:nvSpPr>
          <p:cNvPr id="34" name="Shape 3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cxnSp>
        <p:nvCxnSpPr>
          <p:cNvPr id="37" name="Shape 37"/>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273808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En blanco" type="blank">
  <p:cSld name="En blanco">
    <p:spTree>
      <p:nvGrpSpPr>
        <p:cNvPr id="1" name="Shape 38"/>
        <p:cNvGrpSpPr/>
        <p:nvPr/>
      </p:nvGrpSpPr>
      <p:grpSpPr>
        <a:xfrm>
          <a:off x="0" y="0"/>
          <a:ext cx="0" cy="0"/>
          <a:chOff x="0" y="0"/>
          <a:chExt cx="0" cy="0"/>
        </a:xfrm>
      </p:grpSpPr>
      <p:sp>
        <p:nvSpPr>
          <p:cNvPr id="39" name="Shape 3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40" name="Shape 40"/>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41" name="Shape 41"/>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3061322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 name="Shape 46"/>
          <p:cNvSpPr txBox="1">
            <a:spLocks noGrp="1"/>
          </p:cNvSpPr>
          <p:nvPr>
            <p:ph type="body" idx="1"/>
          </p:nvPr>
        </p:nvSpPr>
        <p:spPr>
          <a:xfrm>
            <a:off x="1097279" y="1845734"/>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47" name="Shape 47"/>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48" name="Shape 48"/>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411895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Shape 53"/>
          <p:cNvSpPr txBox="1">
            <a:spLocks noGrp="1"/>
          </p:cNvSpPr>
          <p:nvPr>
            <p:ph type="body" idx="1"/>
          </p:nvPr>
        </p:nvSpPr>
        <p:spPr>
          <a:xfrm>
            <a:off x="109728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rial"/>
                <a:ea typeface="Arial"/>
                <a:cs typeface="Arial"/>
                <a:sym typeface="Arial"/>
              </a:defRPr>
            </a:lvl9pPr>
          </a:lstStyle>
          <a:p>
            <a:endParaRPr/>
          </a:p>
        </p:txBody>
      </p:sp>
      <p:sp>
        <p:nvSpPr>
          <p:cNvPr id="54" name="Shape 54"/>
          <p:cNvSpPr txBox="1">
            <a:spLocks noGrp="1"/>
          </p:cNvSpPr>
          <p:nvPr>
            <p:ph type="body" idx="2"/>
          </p:nvPr>
        </p:nvSpPr>
        <p:spPr>
          <a:xfrm>
            <a:off x="109728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55" name="Shape 55"/>
          <p:cNvSpPr txBox="1">
            <a:spLocks noGrp="1"/>
          </p:cNvSpPr>
          <p:nvPr>
            <p:ph type="body" idx="3"/>
          </p:nvPr>
        </p:nvSpPr>
        <p:spPr>
          <a:xfrm>
            <a:off x="621792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rial"/>
                <a:ea typeface="Arial"/>
                <a:cs typeface="Arial"/>
                <a:sym typeface="Arial"/>
              </a:defRPr>
            </a:lvl9pPr>
          </a:lstStyle>
          <a:p>
            <a:endParaRPr/>
          </a:p>
        </p:txBody>
      </p:sp>
      <p:sp>
        <p:nvSpPr>
          <p:cNvPr id="56" name="Shape 56"/>
          <p:cNvSpPr txBox="1">
            <a:spLocks noGrp="1"/>
          </p:cNvSpPr>
          <p:nvPr>
            <p:ph type="body" idx="4"/>
          </p:nvPr>
        </p:nvSpPr>
        <p:spPr>
          <a:xfrm>
            <a:off x="621792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57" name="Shape 57"/>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112291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Shape 6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683091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Contenido con título">
    <p:spTree>
      <p:nvGrpSpPr>
        <p:cNvPr id="1" name="Shape 65"/>
        <p:cNvGrpSpPr/>
        <p:nvPr/>
      </p:nvGrpSpPr>
      <p:grpSpPr>
        <a:xfrm>
          <a:off x="0" y="0"/>
          <a:ext cx="0" cy="0"/>
          <a:chOff x="0" y="0"/>
          <a:chExt cx="0" cy="0"/>
        </a:xfrm>
      </p:grpSpPr>
      <p:sp>
        <p:nvSpPr>
          <p:cNvPr id="66" name="Shape 6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67" name="Shape 67"/>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68" name="Shape 68"/>
          <p:cNvSpPr txBox="1">
            <a:spLocks noGrp="1"/>
          </p:cNvSpPr>
          <p:nvPr>
            <p:ph type="title"/>
          </p:nvPr>
        </p:nvSpPr>
        <p:spPr>
          <a:xfrm>
            <a:off x="457200" y="594359"/>
            <a:ext cx="3200400" cy="22860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Shape 69"/>
          <p:cNvSpPr txBox="1">
            <a:spLocks noGrp="1"/>
          </p:cNvSpPr>
          <p:nvPr>
            <p:ph type="body" idx="1"/>
          </p:nvPr>
        </p:nvSpPr>
        <p:spPr>
          <a:xfrm>
            <a:off x="4800600" y="731520"/>
            <a:ext cx="6492240" cy="52578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70" name="Shape 70"/>
          <p:cNvSpPr txBox="1">
            <a:spLocks noGrp="1"/>
          </p:cNvSpPr>
          <p:nvPr>
            <p:ph type="body" idx="2"/>
          </p:nvPr>
        </p:nvSpPr>
        <p:spPr>
          <a:xfrm>
            <a:off x="457200" y="2926080"/>
            <a:ext cx="3200400" cy="337912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Arial"/>
                <a:ea typeface="Arial"/>
                <a:cs typeface="Arial"/>
                <a:sym typeface="Arial"/>
              </a:defRPr>
            </a:lvl9pPr>
          </a:lstStyle>
          <a:p>
            <a:endParaRPr/>
          </a:p>
        </p:txBody>
      </p:sp>
      <p:sp>
        <p:nvSpPr>
          <p:cNvPr id="71" name="Shape 71"/>
          <p:cNvSpPr txBox="1">
            <a:spLocks noGrp="1"/>
          </p:cNvSpPr>
          <p:nvPr>
            <p:ph type="dt" idx="10"/>
          </p:nvPr>
        </p:nvSpPr>
        <p:spPr>
          <a:xfrm>
            <a:off x="465512" y="6459785"/>
            <a:ext cx="261851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4800600" y="6459785"/>
            <a:ext cx="4648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solidFill>
                <a:srgbClr val="1F497D"/>
              </a:solidFill>
            </a:endParaRPr>
          </a:p>
        </p:txBody>
      </p:sp>
      <p:sp>
        <p:nvSpPr>
          <p:cNvPr id="73" name="Shape 7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9pPr>
          </a:lstStyle>
          <a:p>
            <a:fld id="{00000000-1234-1234-1234-123412341234}" type="slidenum">
              <a:rPr lang="es-MX">
                <a:solidFill>
                  <a:srgbClr val="1F497D"/>
                </a:solidFill>
              </a:rPr>
              <a:pPr/>
              <a:t>‹Nº›</a:t>
            </a:fld>
            <a:endParaRPr>
              <a:solidFill>
                <a:srgbClr val="1F497D"/>
              </a:solidFill>
            </a:endParaRPr>
          </a:p>
        </p:txBody>
      </p:sp>
    </p:spTree>
    <p:extLst>
      <p:ext uri="{BB962C8B-B14F-4D97-AF65-F5344CB8AC3E}">
        <p14:creationId xmlns:p14="http://schemas.microsoft.com/office/powerpoint/2010/main" val="974117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Imagen con título">
    <p:spTree>
      <p:nvGrpSpPr>
        <p:cNvPr id="1" name="Shape 74"/>
        <p:cNvGrpSpPr/>
        <p:nvPr/>
      </p:nvGrpSpPr>
      <p:grpSpPr>
        <a:xfrm>
          <a:off x="0" y="0"/>
          <a:ext cx="0" cy="0"/>
          <a:chOff x="0" y="0"/>
          <a:chExt cx="0" cy="0"/>
        </a:xfrm>
      </p:grpSpPr>
      <p:sp>
        <p:nvSpPr>
          <p:cNvPr id="75" name="Shape 75"/>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76" name="Shape 76"/>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77" name="Shape 77"/>
          <p:cNvSpPr txBox="1">
            <a:spLocks noGrp="1"/>
          </p:cNvSpPr>
          <p:nvPr>
            <p:ph type="title"/>
          </p:nvPr>
        </p:nvSpPr>
        <p:spPr>
          <a:xfrm>
            <a:off x="1097280" y="5074920"/>
            <a:ext cx="10113264" cy="8229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Shape 78"/>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Arial"/>
                <a:ea typeface="Arial"/>
                <a:cs typeface="Arial"/>
                <a:sym typeface="Arial"/>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Arial"/>
                <a:ea typeface="Arial"/>
                <a:cs typeface="Arial"/>
                <a:sym typeface="Arial"/>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Arial"/>
                <a:ea typeface="Arial"/>
                <a:cs typeface="Arial"/>
                <a:sym typeface="Arial"/>
              </a:defRPr>
            </a:lvl9pPr>
          </a:lstStyle>
          <a:p>
            <a:endParaRPr/>
          </a:p>
        </p:txBody>
      </p:sp>
      <p:sp>
        <p:nvSpPr>
          <p:cNvPr id="79" name="Shape 79"/>
          <p:cNvSpPr txBox="1">
            <a:spLocks noGrp="1"/>
          </p:cNvSpPr>
          <p:nvPr>
            <p:ph type="body" idx="1"/>
          </p:nvPr>
        </p:nvSpPr>
        <p:spPr>
          <a:xfrm>
            <a:off x="1097280" y="5907023"/>
            <a:ext cx="10113264" cy="59436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Arial"/>
                <a:ea typeface="Arial"/>
                <a:cs typeface="Arial"/>
                <a:sym typeface="Arial"/>
              </a:defRPr>
            </a:lvl9pPr>
          </a:lstStyle>
          <a:p>
            <a:endParaRPr/>
          </a:p>
        </p:txBody>
      </p:sp>
      <p:sp>
        <p:nvSpPr>
          <p:cNvPr id="80" name="Shape 8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3850976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Shape 85"/>
          <p:cNvSpPr txBox="1">
            <a:spLocks noGrp="1"/>
          </p:cNvSpPr>
          <p:nvPr>
            <p:ph type="body" idx="1"/>
          </p:nvPr>
        </p:nvSpPr>
        <p:spPr>
          <a:xfrm rot="5400000">
            <a:off x="4114800" y="-1171786"/>
            <a:ext cx="4023360" cy="100584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86" name="Shape 86"/>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361252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3"/>
        <p:cNvGrpSpPr/>
        <p:nvPr/>
      </p:nvGrpSpPr>
      <p:grpSpPr>
        <a:xfrm>
          <a:off x="0" y="0"/>
          <a:ext cx="0" cy="0"/>
          <a:chOff x="0" y="0"/>
          <a:chExt cx="0" cy="0"/>
        </a:xfrm>
      </p:grpSpPr>
      <p:sp>
        <p:nvSpPr>
          <p:cNvPr id="24" name="Google Shape;24;p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txBox="1">
            <a:spLocks noGrp="1"/>
          </p:cNvSpPr>
          <p:nvPr>
            <p:ph type="ctrTitle"/>
          </p:nvPr>
        </p:nvSpPr>
        <p:spPr>
          <a:xfrm>
            <a:off x="1097280" y="758952"/>
            <a:ext cx="10058400" cy="356616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Arial"/>
              <a:buNone/>
              <a:defRPr sz="80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3"/>
          <p:cNvSpPr txBox="1">
            <a:spLocks noGrp="1"/>
          </p:cNvSpPr>
          <p:nvPr>
            <p:ph type="subTitle" idx="1"/>
          </p:nvPr>
        </p:nvSpPr>
        <p:spPr>
          <a:xfrm>
            <a:off x="1100051" y="4455620"/>
            <a:ext cx="10058400" cy="1143000"/>
          </a:xfrm>
          <a:prstGeom prst="rect">
            <a:avLst/>
          </a:prstGeom>
          <a:noFill/>
          <a:ln>
            <a:noFill/>
          </a:ln>
        </p:spPr>
        <p:txBody>
          <a:bodyPr spcFirstLastPara="1" wrap="square" lIns="91425" tIns="91425" rIns="91425" bIns="91425" anchor="t" anchorCtr="0"/>
          <a:lstStyle>
            <a:lvl1pPr marR="0" lvl="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Arial"/>
                <a:ea typeface="Arial"/>
                <a:cs typeface="Arial"/>
                <a:sym typeface="Arial"/>
              </a:defRPr>
            </a:lvl1pPr>
            <a:lvl2pPr marR="0" lvl="1" algn="ctr" rtl="0">
              <a:lnSpc>
                <a:spcPct val="90000"/>
              </a:lnSpc>
              <a:spcBef>
                <a:spcPts val="2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2pPr>
            <a:lvl3pPr marR="0" lvl="2" algn="ctr"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Arial"/>
                <a:ea typeface="Arial"/>
                <a:cs typeface="Arial"/>
                <a:sym typeface="Arial"/>
              </a:defRPr>
            </a:lvl3pPr>
            <a:lvl4pPr marR="0" lvl="3"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4pPr>
            <a:lvl5pPr marR="0" lvl="4"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5pPr>
            <a:lvl6pPr marR="0" lvl="5"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6pPr>
            <a:lvl7pPr marR="0" lvl="6"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7pPr>
            <a:lvl8pPr marR="0" lvl="7" algn="ctr"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Arial"/>
                <a:ea typeface="Arial"/>
                <a:cs typeface="Arial"/>
                <a:sym typeface="Arial"/>
              </a:defRPr>
            </a:lvl8pPr>
            <a:lvl9pPr marR="0" lvl="8" algn="ctr"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Arial"/>
                <a:ea typeface="Arial"/>
                <a:cs typeface="Arial"/>
                <a:sym typeface="Arial"/>
              </a:defRPr>
            </a:lvl9pPr>
          </a:lstStyle>
          <a:p>
            <a:endParaRPr/>
          </a:p>
        </p:txBody>
      </p:sp>
      <p:sp>
        <p:nvSpPr>
          <p:cNvPr id="28" name="Google Shape;28;p3"/>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9" name="Google Shape;29;p3"/>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cxnSp>
        <p:nvCxnSpPr>
          <p:cNvPr id="31" name="Google Shape;31;p3"/>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Título vertical y texto">
    <p:spTree>
      <p:nvGrpSpPr>
        <p:cNvPr id="1" name="Shape 89"/>
        <p:cNvGrpSpPr/>
        <p:nvPr/>
      </p:nvGrpSpPr>
      <p:grpSpPr>
        <a:xfrm>
          <a:off x="0" y="0"/>
          <a:ext cx="0" cy="0"/>
          <a:chOff x="0" y="0"/>
          <a:chExt cx="0" cy="0"/>
        </a:xfrm>
      </p:grpSpPr>
      <p:sp>
        <p:nvSpPr>
          <p:cNvPr id="90" name="Shape 90"/>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91" name="Shape 91"/>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92" name="Shape 92"/>
          <p:cNvSpPr txBox="1">
            <a:spLocks noGrp="1"/>
          </p:cNvSpPr>
          <p:nvPr>
            <p:ph type="title"/>
          </p:nvPr>
        </p:nvSpPr>
        <p:spPr>
          <a:xfrm rot="5400000">
            <a:off x="7160640" y="1979039"/>
            <a:ext cx="5757421" cy="26289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Shape 93"/>
          <p:cNvSpPr txBox="1">
            <a:spLocks noGrp="1"/>
          </p:cNvSpPr>
          <p:nvPr>
            <p:ph type="body" idx="1"/>
          </p:nvPr>
        </p:nvSpPr>
        <p:spPr>
          <a:xfrm rot="5400000">
            <a:off x="1826639" y="-573661"/>
            <a:ext cx="5757422" cy="7734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94" name="Shape 9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spTree>
    <p:extLst>
      <p:ext uri="{BB962C8B-B14F-4D97-AF65-F5344CB8AC3E}">
        <p14:creationId xmlns:p14="http://schemas.microsoft.com/office/powerpoint/2010/main" val="73069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4"/>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35" name="Google Shape;35;p4"/>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6" name="Google Shape;36;p4"/>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7"/>
          <p:cNvSpPr txBox="1">
            <a:spLocks noGrp="1"/>
          </p:cNvSpPr>
          <p:nvPr>
            <p:ph type="body" idx="1"/>
          </p:nvPr>
        </p:nvSpPr>
        <p:spPr>
          <a:xfrm>
            <a:off x="1097279" y="1845734"/>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56" name="Google Shape;56;p7"/>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57" name="Google Shape;57;p7"/>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7"/>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9" name="Google Shape;59;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8"/>
          <p:cNvSpPr txBox="1">
            <a:spLocks noGrp="1"/>
          </p:cNvSpPr>
          <p:nvPr>
            <p:ph type="body" idx="1"/>
          </p:nvPr>
        </p:nvSpPr>
        <p:spPr>
          <a:xfrm>
            <a:off x="109728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rial"/>
                <a:ea typeface="Arial"/>
                <a:cs typeface="Arial"/>
                <a:sym typeface="Arial"/>
              </a:defRPr>
            </a:lvl9pPr>
          </a:lstStyle>
          <a:p>
            <a:endParaRPr/>
          </a:p>
        </p:txBody>
      </p:sp>
      <p:sp>
        <p:nvSpPr>
          <p:cNvPr id="63" name="Google Shape;63;p8"/>
          <p:cNvSpPr txBox="1">
            <a:spLocks noGrp="1"/>
          </p:cNvSpPr>
          <p:nvPr>
            <p:ph type="body" idx="2"/>
          </p:nvPr>
        </p:nvSpPr>
        <p:spPr>
          <a:xfrm>
            <a:off x="109728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64" name="Google Shape;64;p8"/>
          <p:cNvSpPr txBox="1">
            <a:spLocks noGrp="1"/>
          </p:cNvSpPr>
          <p:nvPr>
            <p:ph type="body" idx="3"/>
          </p:nvPr>
        </p:nvSpPr>
        <p:spPr>
          <a:xfrm>
            <a:off x="621792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Arial"/>
                <a:ea typeface="Arial"/>
                <a:cs typeface="Arial"/>
                <a:sym typeface="Arial"/>
              </a:defRPr>
            </a:lvl9pPr>
          </a:lstStyle>
          <a:p>
            <a:endParaRPr/>
          </a:p>
        </p:txBody>
      </p:sp>
      <p:sp>
        <p:nvSpPr>
          <p:cNvPr id="65" name="Google Shape;65;p8"/>
          <p:cNvSpPr txBox="1">
            <a:spLocks noGrp="1"/>
          </p:cNvSpPr>
          <p:nvPr>
            <p:ph type="body" idx="4"/>
          </p:nvPr>
        </p:nvSpPr>
        <p:spPr>
          <a:xfrm>
            <a:off x="621792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66" name="Google Shape;66;p8"/>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8"/>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9"/>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Google Shape;72;p9"/>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3" name="Google Shape;73;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OBJECT_WITH_CAPTION_TEXT">
    <p:spTree>
      <p:nvGrpSpPr>
        <p:cNvPr id="1" name="Shape 74"/>
        <p:cNvGrpSpPr/>
        <p:nvPr/>
      </p:nvGrpSpPr>
      <p:grpSpPr>
        <a:xfrm>
          <a:off x="0" y="0"/>
          <a:ext cx="0" cy="0"/>
          <a:chOff x="0" y="0"/>
          <a:chExt cx="0" cy="0"/>
        </a:xfrm>
      </p:grpSpPr>
      <p:sp>
        <p:nvSpPr>
          <p:cNvPr id="75" name="Google Shape;75;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0"/>
          <p:cNvSpPr txBox="1">
            <a:spLocks noGrp="1"/>
          </p:cNvSpPr>
          <p:nvPr>
            <p:ph type="title"/>
          </p:nvPr>
        </p:nvSpPr>
        <p:spPr>
          <a:xfrm>
            <a:off x="457200" y="594359"/>
            <a:ext cx="3200400" cy="22860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10"/>
          <p:cNvSpPr txBox="1">
            <a:spLocks noGrp="1"/>
          </p:cNvSpPr>
          <p:nvPr>
            <p:ph type="body" idx="1"/>
          </p:nvPr>
        </p:nvSpPr>
        <p:spPr>
          <a:xfrm>
            <a:off x="4800600" y="731520"/>
            <a:ext cx="6492240" cy="52578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79" name="Google Shape;79;p10"/>
          <p:cNvSpPr txBox="1">
            <a:spLocks noGrp="1"/>
          </p:cNvSpPr>
          <p:nvPr>
            <p:ph type="body" idx="2"/>
          </p:nvPr>
        </p:nvSpPr>
        <p:spPr>
          <a:xfrm>
            <a:off x="457200" y="2926080"/>
            <a:ext cx="3200400" cy="3379124"/>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Arial"/>
                <a:ea typeface="Arial"/>
                <a:cs typeface="Arial"/>
                <a:sym typeface="Arial"/>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Arial"/>
                <a:ea typeface="Arial"/>
                <a:cs typeface="Arial"/>
                <a:sym typeface="Arial"/>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Arial"/>
                <a:ea typeface="Arial"/>
                <a:cs typeface="Arial"/>
                <a:sym typeface="Arial"/>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Arial"/>
                <a:ea typeface="Arial"/>
                <a:cs typeface="Arial"/>
                <a:sym typeface="Arial"/>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Arial"/>
                <a:ea typeface="Arial"/>
                <a:cs typeface="Arial"/>
                <a:sym typeface="Arial"/>
              </a:defRPr>
            </a:lvl9pPr>
          </a:lstStyle>
          <a:p>
            <a:endParaRPr/>
          </a:p>
        </p:txBody>
      </p:sp>
      <p:sp>
        <p:nvSpPr>
          <p:cNvPr id="80" name="Google Shape;80;p10"/>
          <p:cNvSpPr txBox="1">
            <a:spLocks noGrp="1"/>
          </p:cNvSpPr>
          <p:nvPr>
            <p:ph type="dt" idx="10"/>
          </p:nvPr>
        </p:nvSpPr>
        <p:spPr>
          <a:xfrm>
            <a:off x="465512" y="6459785"/>
            <a:ext cx="261851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1" name="Google Shape;81;p10"/>
          <p:cNvSpPr txBox="1">
            <a:spLocks noGrp="1"/>
          </p:cNvSpPr>
          <p:nvPr>
            <p:ph type="ftr" idx="11"/>
          </p:nvPr>
        </p:nvSpPr>
        <p:spPr>
          <a:xfrm>
            <a:off x="4800600" y="6459785"/>
            <a:ext cx="4648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 name="Google Shape;82;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11"/>
          <p:cNvSpPr txBox="1">
            <a:spLocks noGrp="1"/>
          </p:cNvSpPr>
          <p:nvPr>
            <p:ph type="body" idx="1"/>
          </p:nvPr>
        </p:nvSpPr>
        <p:spPr>
          <a:xfrm rot="5400000">
            <a:off x="4114800" y="-1171786"/>
            <a:ext cx="4023360" cy="100584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86" name="Google Shape;86;p11"/>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7" name="Google Shape;87;p1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8" name="Google Shape;88;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VERTICAL_TITLE_AND_VERTICAL_TEXT">
    <p:spTree>
      <p:nvGrpSpPr>
        <p:cNvPr id="1" name="Shape 89"/>
        <p:cNvGrpSpPr/>
        <p:nvPr/>
      </p:nvGrpSpPr>
      <p:grpSpPr>
        <a:xfrm>
          <a:off x="0" y="0"/>
          <a:ext cx="0" cy="0"/>
          <a:chOff x="0" y="0"/>
          <a:chExt cx="0" cy="0"/>
        </a:xfrm>
      </p:grpSpPr>
      <p:sp>
        <p:nvSpPr>
          <p:cNvPr id="90" name="Google Shape;90;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2"/>
          <p:cNvSpPr txBox="1">
            <a:spLocks noGrp="1"/>
          </p:cNvSpPr>
          <p:nvPr>
            <p:ph type="body" idx="1"/>
          </p:nvPr>
        </p:nvSpPr>
        <p:spPr>
          <a:xfrm rot="5400000">
            <a:off x="1826639" y="-573661"/>
            <a:ext cx="5757422" cy="77343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94" name="Google Shape;94;p12"/>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5" name="Google Shape;95;p12"/>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Google Shape;96;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cxnSp>
        <p:nvCxnSpPr>
          <p:cNvPr id="13" name="Google Shape;13;p1"/>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a:buSzPts val="1400"/>
            </a:pPr>
            <a:endParaRPr/>
          </a:p>
        </p:txBody>
      </p:sp>
      <p:sp>
        <p:nvSpPr>
          <p:cNvPr id="7" name="Shape 7"/>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a:buSzPts val="1400"/>
            </a:pPr>
            <a:endParaRPr/>
          </a:p>
        </p:txBody>
      </p:sp>
      <p:sp>
        <p:nvSpPr>
          <p:cNvPr id="8" name="Shape 8"/>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3F3F3F"/>
              </a:buClr>
              <a:buSzPts val="4800"/>
              <a:buFont typeface="Arial"/>
              <a:buNone/>
              <a:defRPr sz="4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Shape 9"/>
          <p:cNvSpPr txBox="1">
            <a:spLocks noGrp="1"/>
          </p:cNvSpPr>
          <p:nvPr>
            <p:ph type="body" idx="1"/>
          </p:nvPr>
        </p:nvSpPr>
        <p:spPr>
          <a:xfrm>
            <a:off x="1097280" y="1845734"/>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Arial"/>
                <a:ea typeface="Arial"/>
                <a:cs typeface="Arial"/>
                <a:sym typeface="Arial"/>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Arial"/>
                <a:ea typeface="Arial"/>
                <a:cs typeface="Arial"/>
                <a:sym typeface="Arial"/>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Arial"/>
                <a:ea typeface="Arial"/>
                <a:cs typeface="Arial"/>
                <a:sym typeface="Arial"/>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Arial"/>
                <a:ea typeface="Arial"/>
                <a:cs typeface="Arial"/>
                <a:sym typeface="Arial"/>
              </a:defRPr>
            </a:lvl9pPr>
          </a:lstStyle>
          <a:p>
            <a:endParaRPr/>
          </a:p>
        </p:txBody>
      </p:sp>
      <p:sp>
        <p:nvSpPr>
          <p:cNvPr id="10" name="Shape 10"/>
          <p:cNvSpPr txBox="1">
            <a:spLocks noGrp="1"/>
          </p:cNvSpPr>
          <p:nvPr>
            <p:ph type="dt" idx="10"/>
          </p:nvPr>
        </p:nvSpPr>
        <p:spPr>
          <a:xfrm>
            <a:off x="1097280" y="6459785"/>
            <a:ext cx="2472271"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Shape 11"/>
          <p:cNvSpPr txBox="1">
            <a:spLocks noGrp="1"/>
          </p:cNvSpPr>
          <p:nvPr>
            <p:ph type="ftr" idx="11"/>
          </p:nvPr>
        </p:nvSpPr>
        <p:spPr>
          <a:xfrm>
            <a:off x="3686185" y="6459785"/>
            <a:ext cx="4822804"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fld id="{00000000-1234-1234-1234-123412341234}" type="slidenum">
              <a:rPr lang="es-MX"/>
              <a:pPr/>
              <a:t>‹Nº›</a:t>
            </a:fld>
            <a:endParaRPr/>
          </a:p>
        </p:txBody>
      </p:sp>
      <p:cxnSp>
        <p:nvCxnSpPr>
          <p:cNvPr id="13" name="Shape 13"/>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273192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Estancia-del-Migrante-Gonz&#225;lez-y-Mart&#237;nez-AC-176626635748459/" TargetMode="External"/><Relationship Id="rId2" Type="http://schemas.openxmlformats.org/officeDocument/2006/relationships/hyperlink" Target="https://www.facebook.com/cammigrante/"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image" Target="../media/image11.jpeg"/><Relationship Id="rId9" Type="http://schemas.openxmlformats.org/officeDocument/2006/relationships/image" Target="../media/image15.png"/><Relationship Id="rId1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10.jpe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jpg"/><Relationship Id="rId10" Type="http://schemas.microsoft.com/office/2007/relationships/hdphoto" Target="../media/hdphoto8.wdp"/><Relationship Id="rId4" Type="http://schemas.openxmlformats.org/officeDocument/2006/relationships/image" Target="../media/image20.jpg"/><Relationship Id="rId9" Type="http://schemas.openxmlformats.org/officeDocument/2006/relationships/image" Target="../media/image24.png"/><Relationship Id="rId1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aprenderadebatir.es/index.php/2013-05-14-12-25-08/construye-argumentos/91-construccion-y-ordenacion-de-argumentos-para-el-debate"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package" Target="../embeddings/Presentaci_n_de_Microsoft_PowerPoint1.pptx"/><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jpeg"/><Relationship Id="rId7" Type="http://schemas.openxmlformats.org/officeDocument/2006/relationships/image" Target="../media/image46.jpeg"/><Relationship Id="rId12" Type="http://schemas.microsoft.com/office/2007/relationships/hdphoto" Target="../media/hdphoto14.wdp"/><Relationship Id="rId2" Type="http://schemas.openxmlformats.org/officeDocument/2006/relationships/image" Target="../media/image42.jpeg"/><Relationship Id="rId1" Type="http://schemas.openxmlformats.org/officeDocument/2006/relationships/slideLayout" Target="../slideLayouts/slideLayout3.xml"/><Relationship Id="rId6" Type="http://schemas.microsoft.com/office/2007/relationships/hdphoto" Target="../media/hdphoto11.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13.wdp"/><Relationship Id="rId4" Type="http://schemas.openxmlformats.org/officeDocument/2006/relationships/image" Target="../media/image44.png"/><Relationship Id="rId9" Type="http://schemas.openxmlformats.org/officeDocument/2006/relationships/image" Target="../media/image47.jpeg"/></Relationships>
</file>

<file path=ppt/slides/_rels/slide7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microsoft.com/office/2007/relationships/hdphoto" Target="../media/hdphoto16.wdp"/><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2.jpeg"/><Relationship Id="rId5" Type="http://schemas.microsoft.com/office/2007/relationships/hdphoto" Target="../media/hdphoto15.wdp"/><Relationship Id="rId4" Type="http://schemas.openxmlformats.org/officeDocument/2006/relationships/image" Target="../media/image51.jpeg"/><Relationship Id="rId9" Type="http://schemas.microsoft.com/office/2007/relationships/hdphoto" Target="../media/hdphoto17.wdp"/></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ctrTitle"/>
          </p:nvPr>
        </p:nvSpPr>
        <p:spPr>
          <a:xfrm>
            <a:off x="1100050" y="778000"/>
            <a:ext cx="6564900" cy="3572774"/>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Arial"/>
              <a:buNone/>
            </a:pPr>
            <a:r>
              <a:rPr lang="es-MX" sz="5500" b="0" i="0" u="none" strike="noStrike" cap="none" dirty="0">
                <a:solidFill>
                  <a:schemeClr val="dk1"/>
                </a:solidFill>
                <a:latin typeface="Arial"/>
                <a:ea typeface="Arial"/>
                <a:cs typeface="Arial"/>
                <a:sym typeface="Arial"/>
              </a:rPr>
              <a:t>Colegio </a:t>
            </a:r>
            <a:endParaRPr sz="5500" b="0" i="0" u="none"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rgbClr val="262626"/>
              </a:buClr>
              <a:buSzPts val="8000"/>
              <a:buFont typeface="Arial"/>
              <a:buNone/>
            </a:pPr>
            <a:r>
              <a:rPr lang="es-MX" sz="5500" b="0" i="0" u="none" strike="noStrike" cap="none" dirty="0">
                <a:solidFill>
                  <a:schemeClr val="dk1"/>
                </a:solidFill>
                <a:latin typeface="Arial"/>
                <a:ea typeface="Arial"/>
                <a:cs typeface="Arial"/>
                <a:sym typeface="Arial"/>
              </a:rPr>
              <a:t>del Tepeyac </a:t>
            </a:r>
            <a:endParaRPr sz="5500" b="0" i="0" u="none" strike="noStrike" cap="none" dirty="0">
              <a:solidFill>
                <a:schemeClr val="dk1"/>
              </a:solidFill>
              <a:latin typeface="Arial"/>
              <a:ea typeface="Arial"/>
              <a:cs typeface="Arial"/>
              <a:sym typeface="Arial"/>
            </a:endParaRPr>
          </a:p>
          <a:p>
            <a:pPr marL="0" marR="0" lvl="0" indent="0" algn="l" rtl="0">
              <a:lnSpc>
                <a:spcPct val="85000"/>
              </a:lnSpc>
              <a:spcBef>
                <a:spcPts val="0"/>
              </a:spcBef>
              <a:spcAft>
                <a:spcPts val="0"/>
              </a:spcAft>
              <a:buClr>
                <a:srgbClr val="262626"/>
              </a:buClr>
              <a:buSzPts val="8000"/>
              <a:buFont typeface="Arial"/>
              <a:buNone/>
            </a:pPr>
            <a:r>
              <a:rPr lang="es-MX" sz="5500" b="0" i="0" u="none" strike="noStrike" cap="none" dirty="0">
                <a:solidFill>
                  <a:schemeClr val="dk1"/>
                </a:solidFill>
                <a:latin typeface="Arial"/>
                <a:ea typeface="Arial"/>
                <a:cs typeface="Arial"/>
                <a:sym typeface="Arial"/>
              </a:rPr>
              <a:t>Campus Querétaro</a:t>
            </a:r>
            <a:r>
              <a:rPr lang="es-MX" sz="5500" b="1" i="0" u="none" strike="noStrike" cap="none" dirty="0">
                <a:solidFill>
                  <a:srgbClr val="E5B8B7"/>
                </a:solidFill>
                <a:latin typeface="Arial"/>
                <a:ea typeface="Arial"/>
                <a:cs typeface="Arial"/>
                <a:sym typeface="Arial"/>
              </a:rPr>
              <a:t/>
            </a:r>
            <a:br>
              <a:rPr lang="es-MX" sz="5500" b="1" i="0" u="none" strike="noStrike" cap="none" dirty="0">
                <a:solidFill>
                  <a:srgbClr val="E5B8B7"/>
                </a:solidFill>
                <a:latin typeface="Arial"/>
                <a:ea typeface="Arial"/>
                <a:cs typeface="Arial"/>
                <a:sym typeface="Arial"/>
              </a:rPr>
            </a:br>
            <a:endParaRPr sz="5500" b="1" i="0" u="none" strike="noStrike" cap="none" dirty="0">
              <a:solidFill>
                <a:srgbClr val="E5B8B7"/>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2400"/>
              <a:buFont typeface="Calibri"/>
              <a:buNone/>
            </a:pPr>
            <a:r>
              <a:rPr lang="es-MX" sz="2400" b="0" i="0" u="none" strike="noStrike" cap="none" dirty="0">
                <a:solidFill>
                  <a:schemeClr val="dk2"/>
                </a:solidFill>
                <a:latin typeface="Arial"/>
                <a:ea typeface="Arial"/>
                <a:cs typeface="Arial"/>
                <a:sym typeface="Arial"/>
              </a:rPr>
              <a:t>CLAVE: 6936</a:t>
            </a:r>
            <a:endParaRPr sz="5500" b="0" i="0" u="none" strike="noStrike" cap="none" dirty="0">
              <a:solidFill>
                <a:srgbClr val="262626"/>
              </a:solidFill>
              <a:latin typeface="Arial"/>
              <a:ea typeface="Arial"/>
              <a:cs typeface="Arial"/>
              <a:sym typeface="Arial"/>
            </a:endParaRPr>
          </a:p>
        </p:txBody>
      </p:sp>
      <p:sp>
        <p:nvSpPr>
          <p:cNvPr id="110" name="Google Shape;110;p14"/>
          <p:cNvSpPr txBox="1">
            <a:spLocks noGrp="1"/>
          </p:cNvSpPr>
          <p:nvPr>
            <p:ph type="subTitle" idx="1"/>
          </p:nvPr>
        </p:nvSpPr>
        <p:spPr>
          <a:xfrm>
            <a:off x="1100050" y="4455620"/>
            <a:ext cx="10539499" cy="17927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s-MX" sz="2400" b="0" i="0" u="none" strike="noStrike" cap="none" dirty="0" smtClean="0">
                <a:solidFill>
                  <a:schemeClr val="accent1"/>
                </a:solidFill>
                <a:latin typeface="Arial"/>
                <a:ea typeface="Arial"/>
                <a:cs typeface="Arial"/>
                <a:sym typeface="Arial"/>
              </a:rPr>
              <a:t>EQUIPO </a:t>
            </a:r>
            <a:r>
              <a:rPr lang="es-MX" sz="2400" b="0" i="0" u="none" strike="noStrike" cap="none" dirty="0">
                <a:solidFill>
                  <a:schemeClr val="accent1"/>
                </a:solidFill>
                <a:latin typeface="Arial"/>
                <a:ea typeface="Arial"/>
                <a:cs typeface="Arial"/>
                <a:sym typeface="Arial"/>
              </a:rPr>
              <a:t>2</a:t>
            </a:r>
            <a:endParaRPr dirty="0"/>
          </a:p>
          <a:p>
            <a:pPr marL="0" marR="0" lvl="0" indent="0" algn="l" rtl="0">
              <a:lnSpc>
                <a:spcPct val="90000"/>
              </a:lnSpc>
              <a:spcBef>
                <a:spcPts val="0"/>
              </a:spcBef>
              <a:spcAft>
                <a:spcPts val="0"/>
              </a:spcAft>
              <a:buClr>
                <a:schemeClr val="accent1"/>
              </a:buClr>
              <a:buSzPts val="2400"/>
              <a:buFont typeface="Calibri"/>
              <a:buNone/>
            </a:pPr>
            <a:r>
              <a:rPr lang="es-MX" sz="2400" b="0" i="0" u="none" strike="noStrike" cap="none" dirty="0" smtClean="0">
                <a:solidFill>
                  <a:schemeClr val="accent1"/>
                </a:solidFill>
                <a:latin typeface="Arial"/>
                <a:ea typeface="Arial"/>
                <a:cs typeface="Arial"/>
                <a:sym typeface="Arial"/>
              </a:rPr>
              <a:t>«El </a:t>
            </a:r>
            <a:r>
              <a:rPr lang="es-MX" sz="2400" b="0" i="0" u="none" strike="noStrike" cap="none" dirty="0">
                <a:solidFill>
                  <a:schemeClr val="accent1"/>
                </a:solidFill>
                <a:latin typeface="Arial"/>
                <a:ea typeface="Arial"/>
                <a:cs typeface="Arial"/>
                <a:sym typeface="Arial"/>
              </a:rPr>
              <a:t>paso de </a:t>
            </a:r>
            <a:r>
              <a:rPr lang="es-MX" i="1" dirty="0" smtClean="0">
                <a:solidFill>
                  <a:schemeClr val="accent1"/>
                </a:solidFill>
              </a:rPr>
              <a:t>la</a:t>
            </a:r>
            <a:r>
              <a:rPr lang="es-MX" sz="2400" b="0" i="0" u="none" strike="noStrike" cap="none" dirty="0" smtClean="0">
                <a:solidFill>
                  <a:schemeClr val="accent1"/>
                </a:solidFill>
                <a:latin typeface="Arial"/>
                <a:ea typeface="Arial"/>
                <a:cs typeface="Arial"/>
                <a:sym typeface="Arial"/>
              </a:rPr>
              <a:t> </a:t>
            </a:r>
            <a:r>
              <a:rPr lang="es-MX" i="1" dirty="0">
                <a:solidFill>
                  <a:schemeClr val="accent1"/>
                </a:solidFill>
              </a:rPr>
              <a:t>b</a:t>
            </a:r>
            <a:r>
              <a:rPr lang="es-MX" sz="2400" b="0" i="1" u="none" strike="noStrike" cap="none" dirty="0" smtClean="0">
                <a:solidFill>
                  <a:schemeClr val="accent1"/>
                </a:solidFill>
                <a:latin typeface="Arial"/>
                <a:ea typeface="Arial"/>
                <a:cs typeface="Arial"/>
                <a:sym typeface="Arial"/>
              </a:rPr>
              <a:t>estia</a:t>
            </a:r>
            <a:r>
              <a:rPr lang="es-MX" sz="2400" b="0" i="0" u="none" strike="noStrike" cap="none" dirty="0" smtClean="0">
                <a:solidFill>
                  <a:schemeClr val="accent1"/>
                </a:solidFill>
                <a:latin typeface="Arial"/>
                <a:ea typeface="Arial"/>
                <a:cs typeface="Arial"/>
                <a:sym typeface="Arial"/>
              </a:rPr>
              <a:t> </a:t>
            </a:r>
            <a:r>
              <a:rPr lang="es-MX" sz="2400" b="0" i="0" u="none" strike="noStrike" cap="none" dirty="0">
                <a:solidFill>
                  <a:schemeClr val="accent1"/>
                </a:solidFill>
                <a:latin typeface="Arial"/>
                <a:ea typeface="Arial"/>
                <a:cs typeface="Arial"/>
                <a:sym typeface="Arial"/>
              </a:rPr>
              <a:t>por </a:t>
            </a:r>
            <a:r>
              <a:rPr lang="es-MX" sz="2400" b="0" i="0" u="none" strike="noStrike" cap="none" dirty="0" smtClean="0">
                <a:solidFill>
                  <a:schemeClr val="accent1"/>
                </a:solidFill>
                <a:latin typeface="Arial"/>
                <a:ea typeface="Arial"/>
                <a:cs typeface="Arial"/>
                <a:sym typeface="Arial"/>
              </a:rPr>
              <a:t>Querétaro. 2018-2019»</a:t>
            </a:r>
          </a:p>
          <a:p>
            <a:pPr marL="0" lvl="0" indent="0">
              <a:spcBef>
                <a:spcPts val="0"/>
              </a:spcBef>
            </a:pPr>
            <a:r>
              <a:rPr lang="es-MX" dirty="0" smtClean="0">
                <a:solidFill>
                  <a:schemeClr val="accent1"/>
                </a:solidFill>
              </a:rPr>
              <a:t>Investigación  realizada con alumnos de cuarto año de Bachillerato mayor.</a:t>
            </a:r>
          </a:p>
          <a:p>
            <a:pPr marL="0" lvl="0" indent="0">
              <a:spcBef>
                <a:spcPts val="0"/>
              </a:spcBef>
            </a:pPr>
            <a:r>
              <a:rPr lang="es-MX" dirty="0" smtClean="0">
                <a:solidFill>
                  <a:schemeClr val="accent1"/>
                </a:solidFill>
              </a:rPr>
              <a:t>Portafolio </a:t>
            </a:r>
            <a:r>
              <a:rPr lang="es-MX" dirty="0">
                <a:solidFill>
                  <a:schemeClr val="accent1"/>
                </a:solidFill>
              </a:rPr>
              <a:t>de evidencias</a:t>
            </a:r>
            <a:endParaRPr sz="2400" b="0" i="0" u="none" strike="noStrike" cap="none" dirty="0">
              <a:solidFill>
                <a:schemeClr val="accent1"/>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400"/>
              <a:buFont typeface="Calibri"/>
              <a:buNone/>
            </a:pPr>
            <a:endParaRPr sz="2400" b="0" i="0" u="none" strike="noStrike" cap="none" dirty="0">
              <a:solidFill>
                <a:schemeClr val="dk2"/>
              </a:solidFill>
              <a:latin typeface="Arial"/>
              <a:ea typeface="Arial"/>
              <a:cs typeface="Arial"/>
              <a:sym typeface="Arial"/>
            </a:endParaRPr>
          </a:p>
        </p:txBody>
      </p:sp>
      <p:pic>
        <p:nvPicPr>
          <p:cNvPr id="111" name="Google Shape;111;p14"/>
          <p:cNvPicPr preferRelativeResize="0"/>
          <p:nvPr/>
        </p:nvPicPr>
        <p:blipFill rotWithShape="1">
          <a:blip r:embed="rId3">
            <a:alphaModFix/>
          </a:blip>
          <a:srcRect l="27809" r="25301"/>
          <a:stretch/>
        </p:blipFill>
        <p:spPr>
          <a:xfrm>
            <a:off x="8053243" y="943877"/>
            <a:ext cx="2899955" cy="2650609"/>
          </a:xfrm>
          <a:prstGeom prst="rect">
            <a:avLst/>
          </a:prstGeom>
          <a:noFill/>
          <a:ln>
            <a:noFill/>
          </a:ln>
        </p:spPr>
      </p:pic>
      <p:sp>
        <p:nvSpPr>
          <p:cNvPr id="112" name="Google Shape;112;p14"/>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1</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1097280" y="286603"/>
            <a:ext cx="10058400" cy="14508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Arial"/>
              <a:buNone/>
            </a:pPr>
            <a:r>
              <a:rPr lang="es-MX" sz="4800" b="0" i="0" u="none" strike="noStrike" cap="none">
                <a:solidFill>
                  <a:schemeClr val="dk1"/>
                </a:solidFill>
                <a:latin typeface="Arial"/>
                <a:ea typeface="Arial"/>
                <a:cs typeface="Arial"/>
                <a:sym typeface="Arial"/>
              </a:rPr>
              <a:t>Objetivos por asignatura</a:t>
            </a:r>
            <a:endParaRPr sz="4800" b="0" i="0" u="none" strike="noStrike" cap="none">
              <a:solidFill>
                <a:schemeClr val="dk1"/>
              </a:solidFill>
              <a:latin typeface="Arial"/>
              <a:ea typeface="Arial"/>
              <a:cs typeface="Arial"/>
              <a:sym typeface="Arial"/>
            </a:endParaRPr>
          </a:p>
        </p:txBody>
      </p:sp>
      <p:sp>
        <p:nvSpPr>
          <p:cNvPr id="222" name="Google Shape;222;p30"/>
          <p:cNvSpPr txBox="1">
            <a:spLocks noGrp="1"/>
          </p:cNvSpPr>
          <p:nvPr>
            <p:ph type="body" idx="1"/>
          </p:nvPr>
        </p:nvSpPr>
        <p:spPr>
          <a:xfrm>
            <a:off x="1097280" y="1845734"/>
            <a:ext cx="10058400" cy="4023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accent1"/>
              </a:buClr>
              <a:buSzPts val="2000"/>
              <a:buFont typeface="Calibri"/>
              <a:buNone/>
            </a:pPr>
            <a:r>
              <a:rPr lang="es-MX" sz="3600" b="0" i="0" u="none" strike="noStrike" cap="none" dirty="0">
                <a:solidFill>
                  <a:schemeClr val="accent1"/>
                </a:solidFill>
                <a:latin typeface="Arial"/>
                <a:ea typeface="Arial"/>
                <a:cs typeface="Arial"/>
                <a:sym typeface="Arial"/>
              </a:rPr>
              <a:t>Lengua Española:</a:t>
            </a:r>
            <a:endParaRPr dirty="0"/>
          </a:p>
          <a:p>
            <a:pPr marL="285750" marR="0" lvl="0" indent="-158750" algn="l" rtl="0">
              <a:lnSpc>
                <a:spcPct val="150000"/>
              </a:lnSpc>
              <a:spcBef>
                <a:spcPts val="0"/>
              </a:spcBef>
              <a:spcAft>
                <a:spcPts val="0"/>
              </a:spcAft>
              <a:buClr>
                <a:schemeClr val="accent1"/>
              </a:buClr>
              <a:buSzPts val="2000"/>
              <a:buFont typeface="Noto Sans Symbols"/>
              <a:buNone/>
            </a:pPr>
            <a:endParaRPr sz="1800" b="1" i="0" u="none" strike="noStrike" cap="none" dirty="0">
              <a:solidFill>
                <a:schemeClr val="dk1"/>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100"/>
              <a:buFont typeface="Noto Sans Symbols"/>
              <a:buChar char="❑"/>
            </a:pPr>
            <a:r>
              <a:rPr lang="es-MX" sz="1800" b="0" i="0" u="none" strike="noStrike" cap="none" dirty="0">
                <a:solidFill>
                  <a:schemeClr val="dk1"/>
                </a:solidFill>
                <a:latin typeface="Arial"/>
                <a:ea typeface="Arial"/>
                <a:cs typeface="Arial"/>
                <a:sym typeface="Arial"/>
              </a:rPr>
              <a:t>Que el alumno elabore una correcta lectura del material bibliográfico relacionado al fenómeno de la migración de centroamericanos a México. </a:t>
            </a:r>
            <a:endParaRPr sz="1800" b="0" i="0" u="none" strike="noStrike" cap="none" dirty="0">
              <a:solidFill>
                <a:srgbClr val="3F3F3F"/>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100"/>
              <a:buFont typeface="Noto Sans Symbols"/>
              <a:buChar char="❑"/>
            </a:pPr>
            <a:r>
              <a:rPr lang="es-MX" sz="1800" b="0" i="0" u="none" strike="noStrike" cap="none" dirty="0">
                <a:solidFill>
                  <a:schemeClr val="dk1"/>
                </a:solidFill>
                <a:latin typeface="Arial"/>
                <a:ea typeface="Arial"/>
                <a:cs typeface="Arial"/>
                <a:sym typeface="Arial"/>
              </a:rPr>
              <a:t>Que el alumno realice, a partir de dicha lectura, productos que faciliten manejar correctamente la información obtenida a través de esas lecturas: fichas de trabajo, monografías, ensayos, síntesis, resúmenes, paráfrasis, etc. </a:t>
            </a:r>
            <a:endParaRPr sz="1800" b="0" i="0" u="none" strike="noStrike" cap="none" dirty="0">
              <a:solidFill>
                <a:srgbClr val="3F3F3F"/>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100"/>
              <a:buFont typeface="Noto Sans Symbols"/>
              <a:buChar char="❑"/>
            </a:pPr>
            <a:r>
              <a:rPr lang="es-MX" sz="1800" b="0" i="0" u="none" strike="noStrike" cap="none" dirty="0">
                <a:solidFill>
                  <a:schemeClr val="dk1"/>
                </a:solidFill>
                <a:latin typeface="Arial"/>
                <a:ea typeface="Arial"/>
                <a:cs typeface="Arial"/>
                <a:sym typeface="Arial"/>
              </a:rPr>
              <a:t>Que el alumno revise la ortografía y la redacción de su ponencia.</a:t>
            </a:r>
            <a:endParaRPr sz="1800" b="0" i="0" u="none" strike="noStrike" cap="none" dirty="0">
              <a:solidFill>
                <a:srgbClr val="3F3F3F"/>
              </a:solidFill>
              <a:latin typeface="Arial"/>
              <a:ea typeface="Arial"/>
              <a:cs typeface="Arial"/>
              <a:sym typeface="Arial"/>
            </a:endParaRPr>
          </a:p>
        </p:txBody>
      </p:sp>
      <p:sp>
        <p:nvSpPr>
          <p:cNvPr id="223" name="Google Shape;223;p30"/>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10</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1097280" y="286603"/>
            <a:ext cx="10058400" cy="145080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Arial"/>
              <a:buNone/>
            </a:pPr>
            <a:r>
              <a:rPr lang="es-MX" sz="4800" b="0" i="0" u="none" strike="noStrike" cap="none" dirty="0">
                <a:solidFill>
                  <a:schemeClr val="dk1"/>
                </a:solidFill>
                <a:latin typeface="FrankRuehl" pitchFamily="34" charset="-79"/>
                <a:cs typeface="FrankRuehl" pitchFamily="34" charset="-79"/>
                <a:sym typeface="Arial"/>
              </a:rPr>
              <a:t>Objetivos por asignatura</a:t>
            </a:r>
            <a:endParaRPr sz="4800" b="0" i="0" u="none" strike="noStrike" cap="none" dirty="0">
              <a:solidFill>
                <a:schemeClr val="dk1"/>
              </a:solidFill>
              <a:latin typeface="FrankRuehl" pitchFamily="34" charset="-79"/>
              <a:cs typeface="FrankRuehl" pitchFamily="34" charset="-79"/>
              <a:sym typeface="Arial"/>
            </a:endParaRPr>
          </a:p>
        </p:txBody>
      </p:sp>
      <p:sp>
        <p:nvSpPr>
          <p:cNvPr id="229" name="Google Shape;229;p31"/>
          <p:cNvSpPr txBox="1">
            <a:spLocks noGrp="1"/>
          </p:cNvSpPr>
          <p:nvPr>
            <p:ph type="body" idx="1"/>
          </p:nvPr>
        </p:nvSpPr>
        <p:spPr>
          <a:xfrm>
            <a:off x="1097280" y="1845734"/>
            <a:ext cx="10058400" cy="4023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accent1"/>
              </a:buClr>
              <a:buSzPts val="2000"/>
              <a:buFont typeface="Calibri"/>
              <a:buNone/>
            </a:pPr>
            <a:r>
              <a:rPr lang="es-MX" sz="3600" b="0" i="0" u="none" strike="noStrike" cap="none" dirty="0">
                <a:solidFill>
                  <a:schemeClr val="accent1"/>
                </a:solidFill>
                <a:latin typeface="Arial"/>
                <a:ea typeface="Arial"/>
                <a:cs typeface="Arial"/>
                <a:sym typeface="Arial"/>
              </a:rPr>
              <a:t>Geografía</a:t>
            </a:r>
            <a:endParaRPr dirty="0"/>
          </a:p>
          <a:p>
            <a:pPr marL="0" marR="0" lvl="0" indent="0" algn="just" rtl="0">
              <a:lnSpc>
                <a:spcPct val="115000"/>
              </a:lnSpc>
              <a:spcBef>
                <a:spcPts val="0"/>
              </a:spcBef>
              <a:spcAft>
                <a:spcPts val="0"/>
              </a:spcAft>
              <a:buClr>
                <a:schemeClr val="accent1"/>
              </a:buClr>
              <a:buSzPts val="2000"/>
              <a:buFont typeface="Calibri"/>
              <a:buNone/>
            </a:pPr>
            <a:endParaRPr sz="1800" b="1" i="0" u="none" strike="noStrike" cap="none" dirty="0">
              <a:solidFill>
                <a:srgbClr val="222222"/>
              </a:solidFill>
              <a:latin typeface="Arial"/>
              <a:ea typeface="Arial"/>
              <a:cs typeface="Arial"/>
              <a:sym typeface="Arial"/>
            </a:endParaRPr>
          </a:p>
          <a:p>
            <a:pPr marL="285750" marR="0" lvl="0" indent="-285750" algn="just" rtl="0">
              <a:lnSpc>
                <a:spcPct val="115000"/>
              </a:lnSpc>
              <a:spcBef>
                <a:spcPts val="0"/>
              </a:spcBef>
              <a:spcAft>
                <a:spcPts val="0"/>
              </a:spcAft>
              <a:buClr>
                <a:schemeClr val="dk1"/>
              </a:buClr>
              <a:buSzPts val="1100"/>
              <a:buFont typeface="Noto Sans Symbols"/>
              <a:buChar char="❑"/>
            </a:pPr>
            <a:r>
              <a:rPr lang="es-MX" sz="1800" b="0" i="0" u="none" strike="noStrike" cap="none" dirty="0">
                <a:solidFill>
                  <a:srgbClr val="000000"/>
                </a:solidFill>
                <a:latin typeface="Arial"/>
                <a:ea typeface="Arial"/>
                <a:cs typeface="Arial"/>
                <a:sym typeface="Arial"/>
              </a:rPr>
              <a:t>Los alumnos analizarán las situaciones </a:t>
            </a:r>
            <a:r>
              <a:rPr lang="es-MX" sz="1800" b="0" i="0" u="none" strike="noStrike" cap="none" dirty="0" smtClean="0">
                <a:solidFill>
                  <a:srgbClr val="000000"/>
                </a:solidFill>
                <a:latin typeface="Arial"/>
                <a:ea typeface="Arial"/>
                <a:cs typeface="Arial"/>
                <a:sym typeface="Arial"/>
              </a:rPr>
              <a:t>geográficas </a:t>
            </a:r>
            <a:r>
              <a:rPr lang="es-MX" sz="1800" b="0" i="0" u="none" strike="noStrike" cap="none" dirty="0">
                <a:solidFill>
                  <a:srgbClr val="000000"/>
                </a:solidFill>
                <a:latin typeface="Arial"/>
                <a:ea typeface="Arial"/>
                <a:cs typeface="Arial"/>
                <a:sym typeface="Arial"/>
              </a:rPr>
              <a:t>y </a:t>
            </a:r>
            <a:r>
              <a:rPr lang="es-MX" sz="1800" b="0" i="0" u="none" strike="noStrike" cap="none" dirty="0" smtClean="0">
                <a:solidFill>
                  <a:srgbClr val="000000"/>
                </a:solidFill>
                <a:latin typeface="Arial"/>
                <a:ea typeface="Arial"/>
                <a:cs typeface="Arial"/>
                <a:sym typeface="Arial"/>
              </a:rPr>
              <a:t>económicas </a:t>
            </a:r>
            <a:r>
              <a:rPr lang="es-MX" sz="1800" b="0" i="0" u="none" strike="noStrike" cap="none" dirty="0">
                <a:solidFill>
                  <a:srgbClr val="000000"/>
                </a:solidFill>
                <a:latin typeface="Arial"/>
                <a:ea typeface="Arial"/>
                <a:cs typeface="Arial"/>
                <a:sym typeface="Arial"/>
              </a:rPr>
              <a:t>de los migrantes y cuales son los motivos principales que los impulsan a dejar su país de origen.</a:t>
            </a:r>
            <a:endParaRPr sz="1800" b="0" i="0" u="none" strike="noStrike" cap="none" dirty="0">
              <a:solidFill>
                <a:srgbClr val="000000"/>
              </a:solidFill>
              <a:latin typeface="Arial"/>
              <a:ea typeface="Arial"/>
              <a:cs typeface="Arial"/>
              <a:sym typeface="Arial"/>
            </a:endParaRPr>
          </a:p>
          <a:p>
            <a:pPr marL="285750" marR="0" lvl="0" indent="-285750" algn="just" rtl="0">
              <a:lnSpc>
                <a:spcPct val="115000"/>
              </a:lnSpc>
              <a:spcBef>
                <a:spcPts val="0"/>
              </a:spcBef>
              <a:spcAft>
                <a:spcPts val="0"/>
              </a:spcAft>
              <a:buClr>
                <a:schemeClr val="dk1"/>
              </a:buClr>
              <a:buSzPts val="1100"/>
              <a:buFont typeface="Noto Sans Symbols"/>
              <a:buChar char="❑"/>
            </a:pPr>
            <a:r>
              <a:rPr lang="es-MX" sz="1800" b="0" i="0" u="none" strike="noStrike" cap="none" dirty="0">
                <a:solidFill>
                  <a:srgbClr val="000000"/>
                </a:solidFill>
                <a:latin typeface="Arial"/>
                <a:ea typeface="Arial"/>
                <a:cs typeface="Arial"/>
                <a:sym typeface="Arial"/>
              </a:rPr>
              <a:t>Se estudiará el contexto histórico de los sitios de donde provienen, así como buscar las posibles soluciones ante la problemática. </a:t>
            </a:r>
            <a:endParaRPr sz="1800" b="0" i="0" u="none" strike="noStrike" cap="none" dirty="0">
              <a:solidFill>
                <a:srgbClr val="000000"/>
              </a:solidFill>
              <a:latin typeface="Arial"/>
              <a:ea typeface="Arial"/>
              <a:cs typeface="Arial"/>
              <a:sym typeface="Arial"/>
            </a:endParaRPr>
          </a:p>
          <a:p>
            <a:pPr marL="285750" marR="0" lvl="0" indent="-285750" algn="just" rtl="0">
              <a:lnSpc>
                <a:spcPct val="115000"/>
              </a:lnSpc>
              <a:spcBef>
                <a:spcPts val="0"/>
              </a:spcBef>
              <a:spcAft>
                <a:spcPts val="0"/>
              </a:spcAft>
              <a:buClr>
                <a:schemeClr val="dk1"/>
              </a:buClr>
              <a:buSzPts val="1100"/>
              <a:buFont typeface="Noto Sans Symbols"/>
              <a:buChar char="❑"/>
            </a:pPr>
            <a:r>
              <a:rPr lang="es-MX" sz="1800" b="0" i="0" u="none" strike="noStrike" cap="none" dirty="0">
                <a:solidFill>
                  <a:srgbClr val="000000"/>
                </a:solidFill>
                <a:latin typeface="Arial"/>
                <a:ea typeface="Arial"/>
                <a:cs typeface="Arial"/>
                <a:sym typeface="Arial"/>
              </a:rPr>
              <a:t>Se obtendrán estadísticas de años anteriores utilizando fuentes confiables para comparar los cambios que han ocurrido en los últimos años.</a:t>
            </a:r>
            <a:endParaRPr sz="1800" b="0" i="0" u="none" strike="noStrike" cap="none" dirty="0">
              <a:solidFill>
                <a:srgbClr val="000000"/>
              </a:solidFill>
              <a:latin typeface="Arial"/>
              <a:ea typeface="Arial"/>
              <a:cs typeface="Arial"/>
              <a:sym typeface="Arial"/>
            </a:endParaRPr>
          </a:p>
        </p:txBody>
      </p:sp>
      <p:sp>
        <p:nvSpPr>
          <p:cNvPr id="230" name="Google Shape;230;p31"/>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11</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0" y="5048250"/>
            <a:ext cx="12039600" cy="1809750"/>
          </a:xfrm>
          <a:prstGeom prst="rect">
            <a:avLst/>
          </a:prstGeom>
          <a:noFill/>
          <a:ln>
            <a:noFill/>
          </a:ln>
        </p:spPr>
        <p:txBody>
          <a:bodyPr spcFirstLastPara="1" wrap="square" lIns="91425" tIns="91425" rIns="91425" bIns="91425" anchor="b" anchorCtr="0">
            <a:noAutofit/>
          </a:bodyPr>
          <a:lstStyle/>
          <a:p>
            <a:pPr lvl="0"/>
            <a:r>
              <a:rPr lang="es-MX" sz="3200" dirty="0" smtClean="0">
                <a:latin typeface="Bahnschrift Light" panose="020B0502040204020203" pitchFamily="34" charset="0"/>
              </a:rPr>
              <a:t>Documentación de actividades y evidencias de enseñanza-aprendizaje</a:t>
            </a:r>
            <a:r>
              <a:rPr lang="es-MX" sz="2000" dirty="0" smtClean="0"/>
              <a:t/>
            </a:r>
            <a:br>
              <a:rPr lang="es-MX" sz="2000" dirty="0" smtClean="0"/>
            </a:br>
            <a:r>
              <a:rPr lang="es-MX" sz="2000" dirty="0" smtClean="0"/>
              <a:t> </a:t>
            </a:r>
            <a:br>
              <a:rPr lang="es-MX" sz="2000" dirty="0" smtClean="0"/>
            </a:br>
            <a:endParaRPr sz="2000" dirty="0"/>
          </a:p>
        </p:txBody>
      </p:sp>
      <p:sp>
        <p:nvSpPr>
          <p:cNvPr id="103" name="Google Shape;103;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s-MX"/>
              <a:pPr/>
              <a:t>12</a:t>
            </a:fld>
            <a:endParaRPr/>
          </a:p>
        </p:txBody>
      </p:sp>
      <p:pic>
        <p:nvPicPr>
          <p:cNvPr id="6146" name="Picture 2"/>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6" r="16"/>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27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4400" dirty="0" smtClean="0">
                <a:latin typeface="FrankRuehl" pitchFamily="34" charset="-79"/>
                <a:cs typeface="FrankRuehl" pitchFamily="34" charset="-79"/>
              </a:rPr>
              <a:t>Actividad interdisciplinaria para dar inicio al proyecto</a:t>
            </a:r>
            <a:endParaRPr lang="es-MX" sz="4400"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345516"/>
          </a:xfrm>
        </p:spPr>
        <p:txBody>
          <a:bodyPr/>
          <a:lstStyle/>
          <a:p>
            <a:pPr marL="101600" indent="0" algn="just">
              <a:lnSpc>
                <a:spcPct val="100000"/>
              </a:lnSpc>
              <a:buNone/>
            </a:pPr>
            <a:r>
              <a:rPr lang="es-MX" sz="1800" b="1" dirty="0" smtClean="0"/>
              <a:t>Actividad:</a:t>
            </a:r>
            <a:r>
              <a:rPr lang="es-MX" sz="1800" dirty="0" smtClean="0"/>
              <a:t> Apertura y presentación de la investigación «El paso de la </a:t>
            </a:r>
            <a:r>
              <a:rPr lang="es-MX" sz="1800" i="1" dirty="0" smtClean="0"/>
              <a:t>Bestia </a:t>
            </a:r>
            <a:r>
              <a:rPr lang="es-MX" sz="1800" dirty="0" smtClean="0"/>
              <a:t>por Querétaro</a:t>
            </a:r>
            <a:r>
              <a:rPr lang="es-MX" sz="1800" i="1" dirty="0" smtClean="0"/>
              <a:t>» </a:t>
            </a:r>
            <a:r>
              <a:rPr lang="es-MX" sz="1800" dirty="0" smtClean="0"/>
              <a:t>en el contexto del proyecto «Conexiones» </a:t>
            </a:r>
          </a:p>
          <a:p>
            <a:pPr marL="101600" indent="0" algn="just">
              <a:lnSpc>
                <a:spcPct val="100000"/>
              </a:lnSpc>
              <a:buNone/>
            </a:pPr>
            <a:r>
              <a:rPr lang="es-MX" sz="1800" b="1" dirty="0" smtClean="0"/>
              <a:t>Objetivos: </a:t>
            </a:r>
          </a:p>
          <a:p>
            <a:pPr marL="444500" indent="-342900">
              <a:lnSpc>
                <a:spcPct val="100000"/>
              </a:lnSpc>
              <a:buAutoNum type="arabicPeriod"/>
            </a:pPr>
            <a:r>
              <a:rPr lang="es-MX" sz="1800" dirty="0" smtClean="0"/>
              <a:t>Informar de la actividad a los alumnos del proyecto</a:t>
            </a:r>
          </a:p>
          <a:p>
            <a:pPr marL="444500" indent="-342900">
              <a:lnSpc>
                <a:spcPct val="100000"/>
              </a:lnSpc>
              <a:buAutoNum type="arabicPeriod"/>
            </a:pPr>
            <a:r>
              <a:rPr lang="es-MX" sz="1800" dirty="0" smtClean="0"/>
              <a:t>Realizar un diagnóstico acerca de los conocimientos y reacciones que los alumnos tuvieran sobre el tema</a:t>
            </a:r>
          </a:p>
          <a:p>
            <a:pPr marL="444500" indent="-342900">
              <a:lnSpc>
                <a:spcPct val="100000"/>
              </a:lnSpc>
              <a:buAutoNum type="arabicPeriod"/>
            </a:pPr>
            <a:r>
              <a:rPr lang="es-MX" sz="1800" dirty="0" smtClean="0"/>
              <a:t>Brindar datos que pudieran generar interés en el tema del proyecto y sensibilizar a los alumnos ante la problemática migrante</a:t>
            </a:r>
          </a:p>
          <a:p>
            <a:pPr marL="101600" indent="0">
              <a:lnSpc>
                <a:spcPct val="100000"/>
              </a:lnSpc>
              <a:buNone/>
            </a:pPr>
            <a:r>
              <a:rPr lang="es-MX" sz="1800" b="1" dirty="0" smtClean="0"/>
              <a:t>Grado: </a:t>
            </a:r>
            <a:r>
              <a:rPr lang="es-MX" sz="1800" dirty="0" smtClean="0"/>
              <a:t>Cuarto de bachillerato mayor</a:t>
            </a:r>
            <a:endParaRPr lang="es-MX" sz="1800" b="1" dirty="0"/>
          </a:p>
          <a:p>
            <a:pPr marL="101600" indent="0">
              <a:lnSpc>
                <a:spcPct val="100000"/>
              </a:lnSpc>
              <a:buNone/>
            </a:pPr>
            <a:r>
              <a:rPr lang="es-MX" sz="1800" b="1" dirty="0" smtClean="0"/>
              <a:t>Fecha: </a:t>
            </a:r>
            <a:r>
              <a:rPr lang="es-MX" sz="1800" dirty="0" smtClean="0"/>
              <a:t>17 de septiembre de 2018</a:t>
            </a:r>
          </a:p>
          <a:p>
            <a:pPr marL="444500" indent="-342900">
              <a:buAutoNum type="arabicPeriod"/>
            </a:pPr>
            <a:endParaRPr lang="es-MX" sz="1800" dirty="0" smtClean="0"/>
          </a:p>
          <a:p>
            <a:pPr marL="101600" indent="0">
              <a:buNone/>
            </a:pPr>
            <a:endParaRPr lang="es-MX" sz="1800" dirty="0" smtClean="0"/>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13</a:t>
            </a:fld>
            <a:endParaRPr lang="es-MX"/>
          </a:p>
        </p:txBody>
      </p:sp>
    </p:spTree>
    <p:extLst>
      <p:ext uri="{BB962C8B-B14F-4D97-AF65-F5344CB8AC3E}">
        <p14:creationId xmlns:p14="http://schemas.microsoft.com/office/powerpoint/2010/main" val="407061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2550696"/>
            <a:ext cx="10058400" cy="1876926"/>
          </a:xfrm>
        </p:spPr>
        <p:txBody>
          <a:bodyPr/>
          <a:lstStyle/>
          <a:p>
            <a:pPr>
              <a:lnSpc>
                <a:spcPct val="100000"/>
              </a:lnSpc>
              <a:buFontTx/>
              <a:buChar char="-"/>
            </a:pPr>
            <a:r>
              <a:rPr lang="es-MX" dirty="0" smtClean="0"/>
              <a:t>Lógica</a:t>
            </a:r>
            <a:r>
              <a:rPr lang="es-MX" dirty="0" smtClean="0"/>
              <a:t>: Sofismas en el discurso mediático</a:t>
            </a:r>
          </a:p>
          <a:p>
            <a:pPr>
              <a:lnSpc>
                <a:spcPct val="100000"/>
              </a:lnSpc>
              <a:buFontTx/>
              <a:buChar char="-"/>
            </a:pPr>
            <a:r>
              <a:rPr lang="es-MX" dirty="0" smtClean="0"/>
              <a:t>Lengua española: Importancia de la sistematización de la información</a:t>
            </a:r>
          </a:p>
          <a:p>
            <a:pPr>
              <a:lnSpc>
                <a:spcPct val="100000"/>
              </a:lnSpc>
              <a:buFontTx/>
              <a:buChar char="-"/>
            </a:pPr>
            <a:r>
              <a:rPr lang="es-MX" dirty="0" smtClean="0"/>
              <a:t>Geografía: Migración como problema de actualidad mundial  </a:t>
            </a:r>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14</a:t>
            </a:fld>
            <a:endParaRPr lang="es-MX"/>
          </a:p>
        </p:txBody>
      </p:sp>
      <p:sp>
        <p:nvSpPr>
          <p:cNvPr id="2" name="1 CuadroTexto"/>
          <p:cNvSpPr txBox="1"/>
          <p:nvPr/>
        </p:nvSpPr>
        <p:spPr>
          <a:xfrm>
            <a:off x="1219200" y="946484"/>
            <a:ext cx="6801853" cy="707886"/>
          </a:xfrm>
          <a:prstGeom prst="rect">
            <a:avLst/>
          </a:prstGeom>
          <a:noFill/>
        </p:spPr>
        <p:txBody>
          <a:bodyPr wrap="square" rtlCol="0">
            <a:spAutoFit/>
          </a:bodyPr>
          <a:lstStyle/>
          <a:p>
            <a:pPr marL="101600" lvl="0">
              <a:spcBef>
                <a:spcPts val="1200"/>
              </a:spcBef>
              <a:buClr>
                <a:srgbClr val="4F81BD"/>
              </a:buClr>
              <a:buSzPts val="2000"/>
            </a:pPr>
            <a:r>
              <a:rPr lang="es-MX" sz="4000" dirty="0">
                <a:solidFill>
                  <a:srgbClr val="3F3F3F"/>
                </a:solidFill>
                <a:latin typeface="FrankRuehl" pitchFamily="34" charset="-79"/>
                <a:cs typeface="FrankRuehl" pitchFamily="34" charset="-79"/>
              </a:rPr>
              <a:t>Asignaturas participantes:</a:t>
            </a:r>
          </a:p>
        </p:txBody>
      </p:sp>
    </p:spTree>
    <p:extLst>
      <p:ext uri="{BB962C8B-B14F-4D97-AF65-F5344CB8AC3E}">
        <p14:creationId xmlns:p14="http://schemas.microsoft.com/office/powerpoint/2010/main" val="3015516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7280" y="465220"/>
            <a:ext cx="10058400" cy="1074822"/>
          </a:xfrm>
        </p:spPr>
        <p:txBody>
          <a:bodyPr/>
          <a:lstStyle/>
          <a:p>
            <a:pPr marL="101600" lvl="0">
              <a:lnSpc>
                <a:spcPct val="100000"/>
              </a:lnSpc>
              <a:spcBef>
                <a:spcPts val="1200"/>
              </a:spcBef>
            </a:pPr>
            <a:r>
              <a:rPr lang="es-MX" sz="3600" dirty="0" smtClean="0">
                <a:latin typeface="FrankRuehl" pitchFamily="34" charset="-79"/>
                <a:cs typeface="FrankRuehl" pitchFamily="34" charset="-79"/>
              </a:rPr>
              <a:t/>
            </a:r>
            <a:br>
              <a:rPr lang="es-MX" sz="3600" dirty="0" smtClean="0">
                <a:latin typeface="FrankRuehl" pitchFamily="34" charset="-79"/>
                <a:cs typeface="FrankRuehl" pitchFamily="34" charset="-79"/>
              </a:rPr>
            </a:br>
            <a:r>
              <a:rPr lang="es-MX" sz="3600" dirty="0" smtClean="0">
                <a:latin typeface="FrankRuehl" pitchFamily="34" charset="-79"/>
                <a:cs typeface="FrankRuehl" pitchFamily="34" charset="-79"/>
              </a:rPr>
              <a:t>Fuentes, documentación y material de enseñanza-aprendizaje:</a:t>
            </a:r>
            <a:endParaRPr lang="es-MX" sz="3600"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342900" lvl="0" indent="-342900" fontAlgn="base">
              <a:buClr>
                <a:srgbClr val="4F81BD"/>
              </a:buClr>
              <a:buFont typeface="Times New Roman"/>
              <a:buChar char="-"/>
            </a:pPr>
            <a:r>
              <a:rPr lang="es-MX" dirty="0" smtClean="0">
                <a:ea typeface="Times New Roman"/>
              </a:rPr>
              <a:t>Acuña</a:t>
            </a:r>
            <a:r>
              <a:rPr lang="es-MX" dirty="0">
                <a:ea typeface="Times New Roman"/>
              </a:rPr>
              <a:t>, M., Apodaca, M. y Cortés P. (2019). Infografía y presentación exprofeso [Material aula]. Aula 401, Colegio del Tepeyac, Querétaro. </a:t>
            </a:r>
            <a:endParaRPr lang="es-MX" sz="1200" dirty="0">
              <a:latin typeface="Times New Roman"/>
              <a:ea typeface="Times New Roman"/>
            </a:endParaRPr>
          </a:p>
          <a:p>
            <a:pPr marL="342900" lvl="0" indent="-342900">
              <a:lnSpc>
                <a:spcPct val="107000"/>
              </a:lnSpc>
              <a:buClr>
                <a:srgbClr val="4F81BD"/>
              </a:buClr>
              <a:buFontTx/>
              <a:buChar char="-"/>
            </a:pPr>
            <a:r>
              <a:rPr lang="es-MX" dirty="0">
                <a:ea typeface="Calibri"/>
                <a:cs typeface="Times New Roman"/>
              </a:rPr>
              <a:t>CAMMI. (2018, septiembre, 17). </a:t>
            </a:r>
            <a:r>
              <a:rPr lang="es-MX" i="1" dirty="0">
                <a:ea typeface="Calibri"/>
                <a:cs typeface="Times New Roman"/>
              </a:rPr>
              <a:t>Perfil de CAMMI. </a:t>
            </a:r>
            <a:r>
              <a:rPr lang="es-MX" dirty="0">
                <a:ea typeface="Calibri"/>
                <a:cs typeface="Times New Roman"/>
              </a:rPr>
              <a:t>Recuperado de </a:t>
            </a:r>
            <a:r>
              <a:rPr lang="es-MX" u="sng" dirty="0">
                <a:solidFill>
                  <a:srgbClr val="0000FF"/>
                </a:solidFill>
                <a:ea typeface="Times New Roman"/>
                <a:cs typeface="Times New Roman"/>
                <a:hlinkClick r:id="rId2"/>
              </a:rPr>
              <a:t>https://www.facebook.com/cammigrante/</a:t>
            </a:r>
            <a:endParaRPr lang="es-MX" u="sng" dirty="0">
              <a:solidFill>
                <a:srgbClr val="0000FF"/>
              </a:solidFill>
              <a:ea typeface="Times New Roman"/>
              <a:cs typeface="Times New Roman"/>
            </a:endParaRPr>
          </a:p>
          <a:p>
            <a:pPr marL="342900" lvl="0" indent="-342900">
              <a:lnSpc>
                <a:spcPct val="107000"/>
              </a:lnSpc>
              <a:buClr>
                <a:srgbClr val="4F81BD"/>
              </a:buClr>
              <a:buFontTx/>
              <a:buChar char="-"/>
            </a:pPr>
            <a:r>
              <a:rPr lang="es-MX" dirty="0">
                <a:ea typeface="Calibri"/>
              </a:rPr>
              <a:t>Estancia del Migrante González y Martínez, A. C. (2018, septiembre, 17). </a:t>
            </a:r>
            <a:r>
              <a:rPr lang="es-MX" i="1" dirty="0">
                <a:ea typeface="Calibri"/>
              </a:rPr>
              <a:t>Perfil de la Estancia del Migrante González y Martínez, A. C.</a:t>
            </a:r>
            <a:r>
              <a:rPr lang="es-MX" dirty="0">
                <a:ea typeface="Calibri"/>
              </a:rPr>
              <a:t> Recuperado de </a:t>
            </a:r>
            <a:r>
              <a:rPr lang="es-MX" u="sng" dirty="0">
                <a:solidFill>
                  <a:srgbClr val="0000FF"/>
                </a:solidFill>
                <a:ea typeface="Calibri"/>
                <a:cs typeface="Times New Roman"/>
                <a:hlinkClick r:id="rId3"/>
              </a:rPr>
              <a:t>https://www.facebook.com/Estancia-del-Migrante-González-y-Martínez-AC-176626635748459/</a:t>
            </a:r>
            <a:endParaRPr lang="es-MX" dirty="0"/>
          </a:p>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15</a:t>
            </a:fld>
            <a:endParaRPr lang="es-MX"/>
          </a:p>
        </p:txBody>
      </p:sp>
    </p:spTree>
    <p:extLst>
      <p:ext uri="{BB962C8B-B14F-4D97-AF65-F5344CB8AC3E}">
        <p14:creationId xmlns:p14="http://schemas.microsoft.com/office/powerpoint/2010/main" val="14359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1845734"/>
            <a:ext cx="10058400" cy="4413176"/>
          </a:xfrm>
        </p:spPr>
        <p:txBody>
          <a:bodyPr/>
          <a:lstStyle/>
          <a:p>
            <a:pPr marL="101600" indent="0">
              <a:buNone/>
            </a:pPr>
            <a:r>
              <a:rPr lang="es-MX" b="1" dirty="0" smtClean="0"/>
              <a:t> </a:t>
            </a:r>
            <a:endParaRPr lang="es-MX" dirty="0" smtClean="0"/>
          </a:p>
          <a:p>
            <a:pPr marL="101600" indent="0" algn="just">
              <a:buNone/>
            </a:pPr>
            <a:r>
              <a:rPr lang="es-MX" dirty="0" smtClean="0"/>
              <a:t>Si bien la actividad tenía como objetivo dar inicio al proyecto, consideramos que éste requería de cierta sensibilidad por parte de los alumnos de modo que significara para ellos un tema de interés. En este sentido, las preguntas detonantes fueron: ¿de dónde vienes? ¿sabes de dónde vienen tus padres y tus abuelos? Puesto que la mayoría de los alumnos pertenece a familias provenientes de diferentes estados de la República, la idea central de la sesión, «Todos somos migrantes», fue relativamente fácil de identificar con la realidad de los alumnos. </a:t>
            </a:r>
          </a:p>
          <a:p>
            <a:pPr marL="101600" indent="0" algn="just">
              <a:buNone/>
            </a:pPr>
            <a:r>
              <a:rPr lang="es-MX" dirty="0" smtClean="0"/>
              <a:t>Por otra parte consideramos importante presentar cada una de las docentes participantes una serie de datos o ejemplos a través de los cuales los alumnos comprendieran las distintas formas en las que disciplinas diferentes pueden trabajar juntas para acercarse al mismo problema. </a:t>
            </a:r>
          </a:p>
          <a:p>
            <a:pPr marL="101600" indent="0">
              <a:buNone/>
            </a:pPr>
            <a:r>
              <a:rPr lang="es-MX" dirty="0" smtClean="0"/>
              <a:t>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16</a:t>
            </a:fld>
            <a:endParaRPr lang="es-MX"/>
          </a:p>
        </p:txBody>
      </p:sp>
      <p:sp>
        <p:nvSpPr>
          <p:cNvPr id="2" name="1 CuadroTexto"/>
          <p:cNvSpPr txBox="1"/>
          <p:nvPr/>
        </p:nvSpPr>
        <p:spPr>
          <a:xfrm>
            <a:off x="1295400" y="944493"/>
            <a:ext cx="3448050" cy="769441"/>
          </a:xfrm>
          <a:prstGeom prst="rect">
            <a:avLst/>
          </a:prstGeom>
          <a:noFill/>
        </p:spPr>
        <p:txBody>
          <a:bodyPr wrap="square" rtlCol="0">
            <a:spAutoFit/>
          </a:bodyPr>
          <a:lstStyle/>
          <a:p>
            <a:r>
              <a:rPr lang="es-MX" sz="4400" dirty="0">
                <a:solidFill>
                  <a:srgbClr val="3F3F3F"/>
                </a:solidFill>
                <a:latin typeface="FrankRuehl" pitchFamily="34" charset="-79"/>
                <a:cs typeface="FrankRuehl" pitchFamily="34" charset="-79"/>
              </a:rPr>
              <a:t>Justificación:</a:t>
            </a:r>
            <a:endParaRPr lang="es-MX" sz="4400" dirty="0">
              <a:latin typeface="FrankRuehl" pitchFamily="34" charset="-79"/>
              <a:cs typeface="FrankRuehl" pitchFamily="34" charset="-79"/>
            </a:endParaRPr>
          </a:p>
        </p:txBody>
      </p:sp>
    </p:spTree>
    <p:extLst>
      <p:ext uri="{BB962C8B-B14F-4D97-AF65-F5344CB8AC3E}">
        <p14:creationId xmlns:p14="http://schemas.microsoft.com/office/powerpoint/2010/main" val="70821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1626430"/>
            <a:ext cx="10058400" cy="4742840"/>
          </a:xfrm>
        </p:spPr>
        <p:txBody>
          <a:bodyPr/>
          <a:lstStyle/>
          <a:p>
            <a:pPr marL="101600" indent="0" algn="just">
              <a:buNone/>
            </a:pPr>
            <a:r>
              <a:rPr lang="es-MX" sz="1800" dirty="0" smtClean="0"/>
              <a:t>Apertura:</a:t>
            </a:r>
          </a:p>
          <a:p>
            <a:pPr marL="558800" indent="-457200" algn="just">
              <a:buAutoNum type="arabicPeriod"/>
            </a:pPr>
            <a:r>
              <a:rPr lang="es-MX" sz="1800" dirty="0" smtClean="0"/>
              <a:t>Los alumnos escucharon la introducción al tema realizada por cada una de las docentes participantes.</a:t>
            </a:r>
          </a:p>
          <a:p>
            <a:pPr marL="558800" indent="-457200" algn="just">
              <a:buAutoNum type="arabicPeriod"/>
            </a:pPr>
            <a:r>
              <a:rPr lang="es-MX" sz="1800" dirty="0" smtClean="0"/>
              <a:t>Luego de planteadas las preguntas ¿de dónde vienes? y ¿de dónde vienen tus padres y tus abuelos?, los estudiantes dialogaron sobre los lugares de origen de sus familias y sobre algunas vivencias que algunos de ellos habían tenido al llegar a vivir a un nuevo lugar.</a:t>
            </a:r>
          </a:p>
          <a:p>
            <a:pPr marL="101600" indent="0" algn="just">
              <a:buNone/>
            </a:pPr>
            <a:r>
              <a:rPr lang="es-MX" sz="1800" dirty="0" smtClean="0"/>
              <a:t>Desarrollo</a:t>
            </a:r>
          </a:p>
          <a:p>
            <a:pPr marL="444500" indent="-342900" algn="just">
              <a:buFont typeface="+mj-lt"/>
              <a:buAutoNum type="arabicPeriod"/>
            </a:pPr>
            <a:r>
              <a:rPr lang="es-MX" sz="1800" dirty="0" smtClean="0"/>
              <a:t>Los alumnos observaron la página de la Estancia del Migrante González y Martínez y al final hicieron observaciones acerca de las necesidades mencionadas en dicha página y notando las diferencias entre la migración vivida por sus familias y la experimentada por los migrantes centroamericanos que viajan en la </a:t>
            </a:r>
            <a:r>
              <a:rPr lang="es-MX" sz="1800" i="1" dirty="0" smtClean="0"/>
              <a:t>bestia</a:t>
            </a:r>
            <a:r>
              <a:rPr lang="es-MX" sz="1800" dirty="0" smtClean="0"/>
              <a:t>.</a:t>
            </a:r>
          </a:p>
          <a:p>
            <a:pPr marL="101600" indent="0" algn="just">
              <a:buNone/>
            </a:pPr>
            <a:r>
              <a:rPr lang="es-MX" sz="1800" dirty="0" smtClean="0"/>
              <a:t>Cierre</a:t>
            </a:r>
          </a:p>
          <a:p>
            <a:pPr marL="558800" indent="-457200" algn="just">
              <a:buAutoNum type="arabicPeriod"/>
            </a:pPr>
            <a:r>
              <a:rPr lang="es-MX" sz="1800" dirty="0" smtClean="0"/>
              <a:t>Los alumnos redactaron en sus cuadernos una serie de preguntas relacionadas con la situación de  migrantes, las cuales sirvieron como punto de partida para su investigación.</a:t>
            </a:r>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17</a:t>
            </a:fld>
            <a:endParaRPr lang="es-MX"/>
          </a:p>
        </p:txBody>
      </p:sp>
      <p:sp>
        <p:nvSpPr>
          <p:cNvPr id="2" name="1 CuadroTexto"/>
          <p:cNvSpPr txBox="1"/>
          <p:nvPr/>
        </p:nvSpPr>
        <p:spPr>
          <a:xfrm>
            <a:off x="1143000" y="643528"/>
            <a:ext cx="10306050" cy="982257"/>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3200" dirty="0">
                <a:solidFill>
                  <a:srgbClr val="3F3F3F"/>
                </a:solidFill>
                <a:latin typeface="FrankRuehl" pitchFamily="34" charset="-79"/>
                <a:cs typeface="FrankRuehl" pitchFamily="34" charset="-79"/>
              </a:rPr>
              <a:t>Descripción de </a:t>
            </a:r>
            <a:r>
              <a:rPr lang="es-MX" sz="3200" dirty="0" smtClean="0">
                <a:solidFill>
                  <a:srgbClr val="3F3F3F"/>
                </a:solidFill>
                <a:latin typeface="FrankRuehl" pitchFamily="34" charset="-79"/>
                <a:cs typeface="FrankRuehl" pitchFamily="34" charset="-79"/>
              </a:rPr>
              <a:t>la apertura, el desarrollo y la conclusión </a:t>
            </a:r>
            <a:r>
              <a:rPr lang="es-MX" sz="3200" dirty="0">
                <a:solidFill>
                  <a:srgbClr val="3F3F3F"/>
                </a:solidFill>
                <a:latin typeface="FrankRuehl" pitchFamily="34" charset="-79"/>
                <a:cs typeface="FrankRuehl" pitchFamily="34" charset="-79"/>
              </a:rPr>
              <a:t>de </a:t>
            </a:r>
            <a:r>
              <a:rPr lang="es-MX" sz="3200" dirty="0" smtClean="0">
                <a:solidFill>
                  <a:srgbClr val="3F3F3F"/>
                </a:solidFill>
                <a:latin typeface="FrankRuehl" pitchFamily="34" charset="-79"/>
                <a:cs typeface="FrankRuehl" pitchFamily="34" charset="-79"/>
              </a:rPr>
              <a:t>la actividad interdisciplinaria para dar inicio al proyecto:</a:t>
            </a:r>
            <a:endParaRPr lang="es-MX" sz="3200" dirty="0">
              <a:solidFill>
                <a:srgbClr val="3F3F3F"/>
              </a:solidFill>
              <a:latin typeface="FrankRuehl" pitchFamily="34" charset="-79"/>
              <a:cs typeface="FrankRuehl" pitchFamily="34" charset="-79"/>
            </a:endParaRPr>
          </a:p>
        </p:txBody>
      </p:sp>
    </p:spTree>
    <p:extLst>
      <p:ext uri="{BB962C8B-B14F-4D97-AF65-F5344CB8AC3E}">
        <p14:creationId xmlns:p14="http://schemas.microsoft.com/office/powerpoint/2010/main" val="790838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56289" y="1913192"/>
            <a:ext cx="10470931" cy="4354257"/>
          </a:xfrm>
        </p:spPr>
        <p:txBody>
          <a:bodyPr/>
          <a:lstStyle/>
          <a:p>
            <a:r>
              <a:rPr lang="es-MX" sz="1400" dirty="0" smtClean="0"/>
              <a:t>                        </a:t>
            </a:r>
          </a:p>
          <a:p>
            <a:pPr algn="r"/>
            <a:endParaRPr lang="es-MX" sz="1400" dirty="0" smtClean="0"/>
          </a:p>
          <a:p>
            <a:pPr algn="r"/>
            <a:r>
              <a:rPr lang="es-MX" sz="1400" dirty="0" smtClean="0"/>
              <a:t>    Algunas de las preguntas surgidas en la sesión</a:t>
            </a:r>
          </a:p>
          <a:p>
            <a:endParaRPr lang="es-MX" sz="1400" dirty="0"/>
          </a:p>
          <a:p>
            <a:endParaRPr lang="es-MX" sz="1400" dirty="0" smtClean="0"/>
          </a:p>
          <a:p>
            <a:endParaRPr lang="es-MX" sz="1400" dirty="0"/>
          </a:p>
          <a:p>
            <a:endParaRPr lang="es-MX" sz="1400" dirty="0" smtClean="0"/>
          </a:p>
          <a:p>
            <a:pPr marL="101600" indent="0">
              <a:buNone/>
            </a:pPr>
            <a:endParaRPr lang="es-MX" sz="1400" dirty="0" smtClean="0"/>
          </a:p>
          <a:p>
            <a:pPr marL="101600" indent="0">
              <a:buNone/>
            </a:pPr>
            <a:endParaRPr lang="es-MX" sz="1400" dirty="0" smtClean="0"/>
          </a:p>
          <a:p>
            <a:pPr marL="101600" indent="0">
              <a:buNone/>
            </a:pPr>
            <a:endParaRPr lang="es-MX" sz="1400" dirty="0"/>
          </a:p>
          <a:p>
            <a:pPr marL="101600" indent="0">
              <a:buNone/>
            </a:pPr>
            <a:r>
              <a:rPr lang="es-MX" sz="1400" dirty="0" smtClean="0"/>
              <a:t>Los alumnos escuchan la presentación del proyecto</a:t>
            </a:r>
          </a:p>
          <a:p>
            <a:endParaRPr lang="es-MX" sz="1400"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18</a:t>
            </a:fld>
            <a:endParaRPr lang="es-MX"/>
          </a:p>
        </p:txBody>
      </p:sp>
      <p:sp>
        <p:nvSpPr>
          <p:cNvPr id="5" name="4 CuadroTexto"/>
          <p:cNvSpPr txBox="1"/>
          <p:nvPr/>
        </p:nvSpPr>
        <p:spPr>
          <a:xfrm>
            <a:off x="1056290" y="539612"/>
            <a:ext cx="10470931" cy="1077218"/>
          </a:xfrm>
          <a:prstGeom prst="rect">
            <a:avLst/>
          </a:prstGeom>
          <a:noFill/>
        </p:spPr>
        <p:txBody>
          <a:bodyPr wrap="square" rtlCol="0">
            <a:spAutoFit/>
          </a:bodyPr>
          <a:lstStyle/>
          <a:p>
            <a:r>
              <a:rPr lang="es-MX" sz="3200" dirty="0" smtClean="0">
                <a:latin typeface="FrankRuehl" pitchFamily="34" charset="-79"/>
                <a:cs typeface="FrankRuehl" pitchFamily="34" charset="-79"/>
              </a:rPr>
              <a:t>Evidencias de la sesión interdisciplinaria para dar inicio al proyecto </a:t>
            </a:r>
            <a:endParaRPr lang="es-MX" sz="3200" dirty="0">
              <a:latin typeface="FrankRuehl" pitchFamily="34" charset="-79"/>
              <a:cs typeface="FrankRuehl" pitchFamily="34" charset="-79"/>
            </a:endParaRPr>
          </a:p>
        </p:txBody>
      </p:sp>
      <p:pic>
        <p:nvPicPr>
          <p:cNvPr id="1026" name="Picture 2" descr="C:\Users\Win7\Desktop\Académicas\Didácticas\Conexiones tepeyac\fotos\IMG_20190220_1209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221" y="3262721"/>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39" y="2129471"/>
            <a:ext cx="5886375" cy="2880000"/>
          </a:xfrm>
          <a:prstGeom prst="rect">
            <a:avLst/>
          </a:prstGeom>
        </p:spPr>
      </p:pic>
      <p:pic>
        <p:nvPicPr>
          <p:cNvPr id="7" name="6 Imagen"/>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5428" t="31910" r="79629" b="55101"/>
          <a:stretch/>
        </p:blipFill>
        <p:spPr>
          <a:xfrm>
            <a:off x="1601931" y="3065270"/>
            <a:ext cx="290945" cy="374072"/>
          </a:xfrm>
          <a:prstGeom prst="ellipse">
            <a:avLst/>
          </a:prstGeom>
          <a:ln>
            <a:noFill/>
          </a:ln>
          <a:effectLst>
            <a:softEdge rad="112500"/>
          </a:effectLst>
        </p:spPr>
      </p:pic>
      <p:pic>
        <p:nvPicPr>
          <p:cNvPr id="8" name="Picture 14"/>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84344" t="25000" r="7828" b="50000"/>
          <a:stretch/>
        </p:blipFill>
        <p:spPr bwMode="auto">
          <a:xfrm>
            <a:off x="5623214" y="2848746"/>
            <a:ext cx="461024" cy="7207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30054" t="30397" r="64300" b="55186"/>
          <a:stretch/>
        </p:blipFill>
        <p:spPr bwMode="auto">
          <a:xfrm>
            <a:off x="2428009" y="3001289"/>
            <a:ext cx="332509" cy="41563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74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600" dirty="0" smtClean="0">
                <a:latin typeface="FrankRuehl" pitchFamily="34" charset="-79"/>
                <a:cs typeface="FrankRuehl" pitchFamily="34" charset="-79"/>
              </a:rPr>
              <a:t>Descripción de lo que se hará con los resultados de la actividad</a:t>
            </a:r>
            <a:endParaRPr lang="es-MX" sz="3600"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endParaRPr lang="es-MX" dirty="0" smtClean="0"/>
          </a:p>
          <a:p>
            <a:pPr marL="101600" indent="0">
              <a:buNone/>
            </a:pPr>
            <a:r>
              <a:rPr lang="es-MX" dirty="0" smtClean="0"/>
              <a:t>Las preguntas elaboradas por cada alumno serán utilizadas como punto de partida para la investigación propuesta. Salvo en algunos casos, en los cuales la búsqueda generó nuevos intereses, estas preguntas sirvieron como hilo conductor del proyecto.</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19</a:t>
            </a:fld>
            <a:endParaRPr lang="es-MX"/>
          </a:p>
        </p:txBody>
      </p:sp>
    </p:spTree>
    <p:extLst>
      <p:ext uri="{BB962C8B-B14F-4D97-AF65-F5344CB8AC3E}">
        <p14:creationId xmlns:p14="http://schemas.microsoft.com/office/powerpoint/2010/main" val="84406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1097280" y="530942"/>
            <a:ext cx="4330126" cy="707923"/>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Arial"/>
              <a:buNone/>
            </a:pPr>
            <a:r>
              <a:rPr lang="es-MX" sz="4800" b="0" i="0" u="none" strike="noStrike" cap="none" dirty="0">
                <a:solidFill>
                  <a:srgbClr val="3F3F3F"/>
                </a:solidFill>
                <a:latin typeface="FrankRuehl" pitchFamily="34" charset="-79"/>
                <a:cs typeface="FrankRuehl" pitchFamily="34" charset="-79"/>
                <a:sym typeface="Arial"/>
              </a:rPr>
              <a:t>Integrantes:</a:t>
            </a:r>
            <a:endParaRPr sz="4800" b="0" i="0" u="none" strike="noStrike" cap="none" dirty="0">
              <a:solidFill>
                <a:srgbClr val="3F3F3F"/>
              </a:solidFill>
              <a:latin typeface="FrankRuehl" pitchFamily="34" charset="-79"/>
              <a:cs typeface="FrankRuehl" pitchFamily="34" charset="-79"/>
              <a:sym typeface="Arial"/>
            </a:endParaRPr>
          </a:p>
        </p:txBody>
      </p:sp>
      <p:graphicFrame>
        <p:nvGraphicFramePr>
          <p:cNvPr id="118" name="Google Shape;118;p15"/>
          <p:cNvGraphicFramePr/>
          <p:nvPr>
            <p:extLst>
              <p:ext uri="{D42A27DB-BD31-4B8C-83A1-F6EECF244321}">
                <p14:modId xmlns:p14="http://schemas.microsoft.com/office/powerpoint/2010/main" val="3091886164"/>
              </p:ext>
            </p:extLst>
          </p:nvPr>
        </p:nvGraphicFramePr>
        <p:xfrm>
          <a:off x="800100" y="1271589"/>
          <a:ext cx="10905300" cy="4884650"/>
        </p:xfrm>
        <a:graphic>
          <a:graphicData uri="http://schemas.openxmlformats.org/drawingml/2006/table">
            <a:tbl>
              <a:tblPr firstRow="1" bandRow="1">
                <a:noFill/>
                <a:tableStyleId>{31D7FF55-E405-47D9-BB02-38373092E64B}</a:tableStyleId>
              </a:tblPr>
              <a:tblGrid>
                <a:gridCol w="5452650"/>
                <a:gridCol w="5452650"/>
              </a:tblGrid>
              <a:tr h="426825">
                <a:tc>
                  <a:txBody>
                    <a:bodyPr/>
                    <a:lstStyle/>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a:latin typeface="Arial"/>
                          <a:ea typeface="Arial"/>
                          <a:cs typeface="Arial"/>
                          <a:sym typeface="Arial"/>
                        </a:rPr>
                        <a:t>Nombre de la profesora</a:t>
                      </a:r>
                      <a:endParaRPr sz="3200" u="none" strike="noStrike" cap="none" dirty="0">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MX" sz="3200" u="none" strike="noStrike" cap="none">
                          <a:latin typeface="Arial"/>
                          <a:ea typeface="Arial"/>
                          <a:cs typeface="Arial"/>
                          <a:sym typeface="Arial"/>
                        </a:rPr>
                        <a:t>Materia</a:t>
                      </a:r>
                      <a:endParaRPr sz="3200" u="none" strike="noStrike" cap="none">
                        <a:latin typeface="Arial"/>
                        <a:ea typeface="Arial"/>
                        <a:cs typeface="Arial"/>
                        <a:sym typeface="Arial"/>
                      </a:endParaRPr>
                    </a:p>
                  </a:txBody>
                  <a:tcPr marL="91450" marR="91450" marT="45725" marB="45725"/>
                </a:tc>
              </a:tr>
              <a:tr h="1131675">
                <a:tc>
                  <a:txBody>
                    <a:bodyPr/>
                    <a:lstStyle/>
                    <a:p>
                      <a:pPr marL="0" marR="0" lvl="0" indent="0" algn="ctr" rtl="0">
                        <a:lnSpc>
                          <a:spcPct val="100000"/>
                        </a:lnSpc>
                        <a:spcBef>
                          <a:spcPts val="0"/>
                        </a:spcBef>
                        <a:spcAft>
                          <a:spcPts val="0"/>
                        </a:spcAft>
                        <a:buClr>
                          <a:srgbClr val="000000"/>
                        </a:buClr>
                        <a:buSzPts val="1800"/>
                        <a:buFont typeface="Arial"/>
                        <a:buNone/>
                      </a:pPr>
                      <a:endParaRPr lang="es-MX" sz="3200" u="none" strike="noStrike" cap="none" dirty="0" smtClean="0">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Monserrat Acuña Murillo</a:t>
                      </a:r>
                      <a:r>
                        <a:rPr lang="es-MX" sz="3200" u="none" strike="noStrike" cap="none" dirty="0">
                          <a:latin typeface="Arial"/>
                          <a:ea typeface="Arial"/>
                          <a:cs typeface="Arial"/>
                          <a:sym typeface="Arial"/>
                        </a:rPr>
                        <a:t> </a:t>
                      </a:r>
                      <a:endParaRPr lang="es-MX" sz="3200" u="none" strike="noStrike" cap="none" dirty="0" smtClean="0">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Claudia Meléndez Pineda</a:t>
                      </a:r>
                    </a:p>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 </a:t>
                      </a:r>
                      <a:endParaRPr sz="3200" u="none" strike="noStrike" cap="none" dirty="0">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lang="es-MX" sz="3200" u="none" strike="noStrike" cap="none" dirty="0" smtClean="0">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Lengua</a:t>
                      </a:r>
                      <a:r>
                        <a:rPr lang="es-MX" sz="3200" u="none" strike="noStrike" cap="none" baseline="0" dirty="0" smtClean="0">
                          <a:latin typeface="Arial"/>
                          <a:ea typeface="Arial"/>
                          <a:cs typeface="Arial"/>
                          <a:sym typeface="Arial"/>
                        </a:rPr>
                        <a:t> española</a:t>
                      </a:r>
                      <a:endParaRPr sz="32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3200" u="none" strike="noStrike" cap="none" dirty="0">
                        <a:latin typeface="Arial"/>
                        <a:ea typeface="Arial"/>
                        <a:cs typeface="Arial"/>
                        <a:sym typeface="Arial"/>
                      </a:endParaRPr>
                    </a:p>
                  </a:txBody>
                  <a:tcPr marL="91450" marR="91450" marT="45725" marB="45725"/>
                </a:tc>
              </a:tr>
              <a:tr h="1131675">
                <a:tc>
                  <a:txBody>
                    <a:bodyPr/>
                    <a:lstStyle/>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Mira L. Apodaca Gaona</a:t>
                      </a:r>
                      <a:endParaRPr sz="3200" u="none" strike="noStrike" cap="none" dirty="0">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Lógica</a:t>
                      </a:r>
                      <a:endParaRPr sz="3200" u="none" strike="noStrike" cap="none" dirty="0">
                        <a:latin typeface="Arial"/>
                        <a:ea typeface="Arial"/>
                        <a:cs typeface="Arial"/>
                        <a:sym typeface="Arial"/>
                      </a:endParaRPr>
                    </a:p>
                  </a:txBody>
                  <a:tcPr marL="91450" marR="91450" marT="45725" marB="45725"/>
                </a:tc>
              </a:tr>
              <a:tr h="1131675">
                <a:tc>
                  <a:txBody>
                    <a:bodyPr/>
                    <a:lstStyle/>
                    <a:p>
                      <a:pPr marL="0" marR="0" lvl="0" indent="0" algn="ctr" rtl="0">
                        <a:lnSpc>
                          <a:spcPct val="100000"/>
                        </a:lnSpc>
                        <a:spcBef>
                          <a:spcPts val="0"/>
                        </a:spcBef>
                        <a:spcAft>
                          <a:spcPts val="0"/>
                        </a:spcAft>
                        <a:buClr>
                          <a:schemeClr val="dk1"/>
                        </a:buClr>
                        <a:buSzPts val="1800"/>
                        <a:buFont typeface="Arial"/>
                        <a:buNone/>
                      </a:pPr>
                      <a:r>
                        <a:rPr lang="es-MX" sz="3200" u="none" strike="noStrike" cap="none" dirty="0" smtClean="0">
                          <a:latin typeface="Arial"/>
                          <a:ea typeface="Arial"/>
                          <a:cs typeface="Arial"/>
                          <a:sym typeface="Arial"/>
                        </a:rPr>
                        <a:t>Pamela A. Cortés Arán</a:t>
                      </a:r>
                      <a:endParaRPr sz="3200" u="none" strike="noStrike" cap="none" dirty="0">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MX" sz="3200" u="none" strike="noStrike" cap="none" dirty="0" smtClean="0">
                          <a:latin typeface="Arial"/>
                          <a:ea typeface="Arial"/>
                          <a:cs typeface="Arial"/>
                          <a:sym typeface="Arial"/>
                        </a:rPr>
                        <a:t>Geografía</a:t>
                      </a:r>
                      <a:endParaRPr sz="320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3200" u="none" strike="noStrike" cap="none" dirty="0">
                        <a:latin typeface="Arial"/>
                        <a:ea typeface="Arial"/>
                        <a:cs typeface="Arial"/>
                        <a:sym typeface="Arial"/>
                      </a:endParaRPr>
                    </a:p>
                  </a:txBody>
                  <a:tcPr marL="91450" marR="91450" marT="45725" marB="45725"/>
                </a:tc>
              </a:tr>
            </a:tbl>
          </a:graphicData>
        </a:graphic>
      </p:graphicFrame>
      <p:sp>
        <p:nvSpPr>
          <p:cNvPr id="119" name="Google Shape;119;p15"/>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2</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 Contrastación de lo esperado y lo sucedido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231216"/>
          </a:xfrm>
        </p:spPr>
        <p:txBody>
          <a:bodyPr/>
          <a:lstStyle/>
          <a:p>
            <a:pPr marL="101600" indent="0" algn="just">
              <a:buNone/>
            </a:pPr>
            <a:r>
              <a:rPr lang="es-MX" dirty="0"/>
              <a:t>L</a:t>
            </a:r>
            <a:r>
              <a:rPr lang="es-MX" dirty="0" smtClean="0"/>
              <a:t>a sesión primera generó un sentimiento de optimismo en las docentes pues los alumnos, a pesar de sus condiciones (edad, grupo social, desconocimiento del tema), reaccionaron favorablemente. Incluso se ofrecieron varios de ellos a hacer una campaña de recolección de víveres en las instalaciones del Colegio, actividad que no logró desarrollarse por razones logísticas primero, y por la llegada de la primera caravana migrante después (10 de noviembre fue el arribo de dicha Caravana a la capital queretana). Este último acontecimiento modificó en buena medida el desarrollo del proyecto pues los alumnos no estaban aun lo suficientemente empapados del tema y concientizados para hacer frente al continuo bombardeo de imágenes y comentarios de rechazo a la comunidad migrante. El inicial interés y apertura de los alumnos se vio así acotado por el ambiente de desconfianza que algunos de ellos generaron en las conversaciones informales sobre el tema. En estas circunstancias se consideró urgente dedicar más tiempo de lo planeado para sensibilizar a los participantes.</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20</a:t>
            </a:fld>
            <a:endParaRPr lang="es-MX"/>
          </a:p>
        </p:txBody>
      </p:sp>
    </p:spTree>
    <p:extLst>
      <p:ext uri="{BB962C8B-B14F-4D97-AF65-F5344CB8AC3E}">
        <p14:creationId xmlns:p14="http://schemas.microsoft.com/office/powerpoint/2010/main" val="210231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3"/>
            <a:ext cx="10058400" cy="4397411"/>
          </a:xfrm>
        </p:spPr>
        <p:txBody>
          <a:bodyPr/>
          <a:lstStyle/>
          <a:p>
            <a:pPr marL="101600" indent="0" algn="just">
              <a:buNone/>
            </a:pPr>
            <a:r>
              <a:rPr lang="es-MX" dirty="0" smtClean="0"/>
              <a:t>Ante la situación generada por la presencia de la caravana migrante en el Estado y el amarillismo en las redes sociales, consideramos necesario acercar a los alumnos a personas que dedicaran su trabajo a la difusión de la problemática migrante y al apoyo a la comunidad en tránsito. Fue así que se decidió incorporar al proyecto algunas actividades que originalmente no  estaban planeadas, concretamente: </a:t>
            </a:r>
          </a:p>
          <a:p>
            <a:pPr marL="558800" indent="-457200" algn="just">
              <a:buAutoNum type="arabicPeriod"/>
            </a:pPr>
            <a:r>
              <a:rPr lang="es-MX" dirty="0" smtClean="0"/>
              <a:t>Entrevista con activistas del Alto Comisionado de las Naciones Unidas para los Refugiados (ACNUR) </a:t>
            </a:r>
          </a:p>
          <a:p>
            <a:pPr marL="558800" indent="-457200" algn="just">
              <a:buAutoNum type="arabicPeriod"/>
            </a:pPr>
            <a:r>
              <a:rPr lang="es-MX" dirty="0" smtClean="0"/>
              <a:t>Visualización de video realizado exprofeso por Christian Palma, periodista que cubriera el paso de la caravana migrante </a:t>
            </a:r>
          </a:p>
          <a:p>
            <a:pPr marL="558800" indent="-457200" algn="just">
              <a:buAutoNum type="arabicPeriod"/>
            </a:pPr>
            <a:r>
              <a:rPr lang="es-MX" dirty="0" smtClean="0"/>
              <a:t>Visita al Museo Memoria y Tolerancia, en la Ciudad del México</a:t>
            </a:r>
          </a:p>
          <a:p>
            <a:pPr marL="558800" indent="-457200" algn="just">
              <a:buAutoNum type="arabicPeriod"/>
            </a:pPr>
            <a:r>
              <a:rPr lang="es-MX" dirty="0" smtClean="0"/>
              <a:t>Entrevista con activistas del Centro de Apoyo Marista a los Migrantes (CAMMI), en Querétaro</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21</a:t>
            </a:fld>
            <a:endParaRPr lang="es-MX"/>
          </a:p>
        </p:txBody>
      </p:sp>
    </p:spTree>
    <p:extLst>
      <p:ext uri="{BB962C8B-B14F-4D97-AF65-F5344CB8AC3E}">
        <p14:creationId xmlns:p14="http://schemas.microsoft.com/office/powerpoint/2010/main" val="1817747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Actividad interdisciplinaria </a:t>
            </a:r>
            <a:r>
              <a:rPr lang="es-MX" b="1" dirty="0">
                <a:latin typeface="FrankRuehl" pitchFamily="34" charset="-79"/>
                <a:cs typeface="FrankRuehl" pitchFamily="34" charset="-79"/>
              </a:rPr>
              <a:t>a</a:t>
            </a:r>
            <a:r>
              <a:rPr lang="es-MX" dirty="0" smtClean="0">
                <a:latin typeface="FrankRuehl" pitchFamily="34" charset="-79"/>
                <a:cs typeface="FrankRuehl" pitchFamily="34" charset="-79"/>
              </a:rPr>
              <a:t> de la   </a:t>
            </a:r>
            <a:br>
              <a:rPr lang="es-MX" dirty="0" smtClean="0">
                <a:latin typeface="FrankRuehl" pitchFamily="34" charset="-79"/>
                <a:cs typeface="FrankRuehl" pitchFamily="34" charset="-79"/>
              </a:rPr>
            </a:br>
            <a:r>
              <a:rPr lang="es-MX" dirty="0" smtClean="0">
                <a:latin typeface="FrankRuehl" pitchFamily="34" charset="-79"/>
                <a:cs typeface="FrankRuehl" pitchFamily="34" charset="-79"/>
              </a:rPr>
              <a:t>fase de desarrollo del proyecto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345516"/>
          </a:xfrm>
        </p:spPr>
        <p:txBody>
          <a:bodyPr/>
          <a:lstStyle/>
          <a:p>
            <a:pPr marL="101600" indent="0" algn="just">
              <a:buNone/>
            </a:pPr>
            <a:r>
              <a:rPr lang="es-MX" sz="1800" b="1" dirty="0" smtClean="0"/>
              <a:t>Actividad:</a:t>
            </a:r>
            <a:r>
              <a:rPr lang="es-MX" sz="1800" dirty="0" smtClean="0"/>
              <a:t> Visita al Museo Memoria y Tolerancia</a:t>
            </a:r>
          </a:p>
          <a:p>
            <a:pPr marL="101600" indent="0">
              <a:buNone/>
            </a:pPr>
            <a:endParaRPr lang="es-MX" sz="1800" b="1" dirty="0" smtClean="0"/>
          </a:p>
          <a:p>
            <a:pPr marL="101600" indent="0">
              <a:buNone/>
            </a:pPr>
            <a:r>
              <a:rPr lang="es-MX" sz="1800" b="1" dirty="0" smtClean="0"/>
              <a:t>Objetivos generales: </a:t>
            </a:r>
          </a:p>
          <a:p>
            <a:pPr marL="444500" indent="-342900">
              <a:buAutoNum type="arabicPeriod"/>
            </a:pPr>
            <a:r>
              <a:rPr lang="es-MX" sz="1800" dirty="0" smtClean="0"/>
              <a:t>Contextualizar el problema migratorio como un problema de Derechos Humanos </a:t>
            </a:r>
          </a:p>
          <a:p>
            <a:pPr marL="444500" indent="-342900">
              <a:buAutoNum type="arabicPeriod"/>
            </a:pPr>
            <a:r>
              <a:rPr lang="es-MX" sz="1800" dirty="0" smtClean="0"/>
              <a:t>Introducir a los alumnos en el discurso generado alrededor de los derechos humanos</a:t>
            </a:r>
          </a:p>
          <a:p>
            <a:pPr marL="444500" indent="-342900">
              <a:buAutoNum type="arabicPeriod"/>
            </a:pPr>
            <a:r>
              <a:rPr lang="es-MX" sz="1800" dirty="0" smtClean="0"/>
              <a:t>Mostrar a los alumnos algunas de las condiciones socioeconómicas que propician fenómenos como la caravana migrante, y que en vista de lo anterior puede considerarse que ésta no es un problema privativo de México sino un evento de alcance mundial.</a:t>
            </a:r>
          </a:p>
          <a:p>
            <a:pPr marL="101600" indent="0">
              <a:buNone/>
            </a:pPr>
            <a:r>
              <a:rPr lang="es-MX" sz="1800" dirty="0" smtClean="0"/>
              <a:t> </a:t>
            </a:r>
            <a:endParaRPr lang="es-MX" sz="1800" dirty="0"/>
          </a:p>
          <a:p>
            <a:pPr marL="101600" indent="0">
              <a:buNone/>
            </a:pPr>
            <a:r>
              <a:rPr lang="es-MX" sz="1800" b="1" dirty="0" smtClean="0"/>
              <a:t>Grado: </a:t>
            </a:r>
            <a:r>
              <a:rPr lang="es-MX" sz="1800" dirty="0" smtClean="0"/>
              <a:t>Cuarto grado de Bachillerato mayor</a:t>
            </a:r>
            <a:endParaRPr lang="es-MX" sz="1800" b="1" dirty="0" smtClean="0"/>
          </a:p>
          <a:p>
            <a:pPr marL="101600" indent="0">
              <a:buNone/>
            </a:pPr>
            <a:r>
              <a:rPr lang="es-MX" sz="1800" b="1" dirty="0" smtClean="0"/>
              <a:t>Fecha: </a:t>
            </a:r>
            <a:r>
              <a:rPr lang="es-MX" sz="1800" dirty="0" smtClean="0"/>
              <a:t>26 de febrero de 2019</a:t>
            </a:r>
          </a:p>
          <a:p>
            <a:pPr marL="444500" indent="-342900">
              <a:buAutoNum type="arabicPeriod"/>
            </a:pPr>
            <a:endParaRPr lang="es-MX" sz="1800" dirty="0" smtClean="0"/>
          </a:p>
          <a:p>
            <a:pPr marL="101600" indent="0">
              <a:buNone/>
            </a:pPr>
            <a:endParaRPr lang="es-MX" sz="1800" dirty="0" smtClean="0"/>
          </a:p>
          <a:p>
            <a:pPr marL="101600" indent="0">
              <a:buNone/>
            </a:pP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22</a:t>
            </a:fld>
            <a:endParaRPr lang="es-MX"/>
          </a:p>
        </p:txBody>
      </p:sp>
    </p:spTree>
    <p:extLst>
      <p:ext uri="{BB962C8B-B14F-4D97-AF65-F5344CB8AC3E}">
        <p14:creationId xmlns:p14="http://schemas.microsoft.com/office/powerpoint/2010/main" val="360319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1845733"/>
            <a:ext cx="10058400" cy="4334349"/>
          </a:xfrm>
        </p:spPr>
        <p:txBody>
          <a:bodyPr/>
          <a:lstStyle/>
          <a:p>
            <a:pPr marL="101600" indent="0">
              <a:buNone/>
            </a:pPr>
            <a:r>
              <a:rPr lang="es-MX" b="1" dirty="0" smtClean="0"/>
              <a:t>Asignaturas participantes y objetivos por asignatura:</a:t>
            </a:r>
          </a:p>
          <a:p>
            <a:pPr marL="101600" indent="0">
              <a:buNone/>
            </a:pPr>
            <a:endParaRPr lang="es-MX" dirty="0" smtClean="0"/>
          </a:p>
          <a:p>
            <a:pPr marL="101600" indent="0">
              <a:buNone/>
            </a:pPr>
            <a:endParaRPr lang="es-MX" dirty="0"/>
          </a:p>
          <a:p>
            <a:pPr marL="101600" indent="0">
              <a:buNone/>
            </a:pPr>
            <a:endParaRPr lang="es-MX" dirty="0" smtClean="0"/>
          </a:p>
          <a:p>
            <a:pPr marL="101600" indent="0">
              <a:buNone/>
            </a:pPr>
            <a:endParaRPr lang="es-MX" dirty="0"/>
          </a:p>
          <a:p>
            <a:pPr marL="101600" lvl="0" indent="0">
              <a:buClr>
                <a:srgbClr val="4F81BD"/>
              </a:buClr>
              <a:buNone/>
            </a:pPr>
            <a:r>
              <a:rPr lang="es-MX" b="1" dirty="0"/>
              <a:t>Fuentes de apoyo:</a:t>
            </a:r>
            <a:endParaRPr lang="es-MX" dirty="0"/>
          </a:p>
          <a:p>
            <a:pPr marL="342900" lvl="0" indent="-342900">
              <a:lnSpc>
                <a:spcPct val="100000"/>
              </a:lnSpc>
              <a:spcAft>
                <a:spcPts val="800"/>
              </a:spcAft>
              <a:buFont typeface="Times New Roman"/>
              <a:buChar char="-"/>
              <a:tabLst>
                <a:tab pos="457200" algn="l"/>
              </a:tabLst>
            </a:pPr>
            <a:r>
              <a:rPr lang="es-MX" dirty="0">
                <a:ea typeface="Calibri"/>
                <a:cs typeface="Times New Roman"/>
              </a:rPr>
              <a:t>CNDH. (2007). </a:t>
            </a:r>
            <a:r>
              <a:rPr lang="es-MX" i="1" dirty="0">
                <a:ea typeface="Calibri"/>
                <a:cs typeface="Times New Roman"/>
              </a:rPr>
              <a:t>Lotería. Los derechos humanos de las niñas, los niños y las y los adolescentes en la migración.</a:t>
            </a:r>
            <a:r>
              <a:rPr lang="es-MX" dirty="0">
                <a:ea typeface="Calibri"/>
                <a:cs typeface="Times New Roman"/>
              </a:rPr>
              <a:t> México: CNDH.</a:t>
            </a:r>
            <a:endParaRPr lang="es-MX" sz="1100" dirty="0">
              <a:latin typeface="Calibri"/>
              <a:ea typeface="Calibri"/>
              <a:cs typeface="Times New Roman"/>
            </a:endParaRPr>
          </a:p>
          <a:p>
            <a:pPr marL="342900" lvl="0" indent="-342900">
              <a:lnSpc>
                <a:spcPct val="100000"/>
              </a:lnSpc>
              <a:spcAft>
                <a:spcPts val="800"/>
              </a:spcAft>
              <a:buFont typeface="Times New Roman"/>
              <a:buChar char="-"/>
              <a:tabLst>
                <a:tab pos="457200" algn="l"/>
              </a:tabLst>
            </a:pPr>
            <a:r>
              <a:rPr lang="es-MX" dirty="0">
                <a:ea typeface="Calibri"/>
                <a:cs typeface="Times New Roman"/>
              </a:rPr>
              <a:t>Guías del Museo Memoria y Tolerancia, comunicación personal, 26 de febrero de 2019)</a:t>
            </a:r>
            <a:endParaRPr lang="es-MX" sz="1100" dirty="0">
              <a:latin typeface="Calibri"/>
              <a:ea typeface="Calibri"/>
              <a:cs typeface="Times New Roman"/>
            </a:endParaRPr>
          </a:p>
          <a:p>
            <a:pPr marL="101600" indent="0">
              <a:lnSpc>
                <a:spcPct val="100000"/>
              </a:lnSpc>
              <a:buNone/>
            </a:pP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23</a:t>
            </a:fld>
            <a:endParaRPr lang="es-MX"/>
          </a:p>
        </p:txBody>
      </p:sp>
      <p:graphicFrame>
        <p:nvGraphicFramePr>
          <p:cNvPr id="2" name="1 Tabla"/>
          <p:cNvGraphicFramePr>
            <a:graphicFrameLocks noGrp="1"/>
          </p:cNvGraphicFramePr>
          <p:nvPr>
            <p:extLst>
              <p:ext uri="{D42A27DB-BD31-4B8C-83A1-F6EECF244321}">
                <p14:modId xmlns:p14="http://schemas.microsoft.com/office/powerpoint/2010/main" val="130097947"/>
              </p:ext>
            </p:extLst>
          </p:nvPr>
        </p:nvGraphicFramePr>
        <p:xfrm>
          <a:off x="1040523" y="2643058"/>
          <a:ext cx="10247586" cy="1315720"/>
        </p:xfrm>
        <a:graphic>
          <a:graphicData uri="http://schemas.openxmlformats.org/drawingml/2006/table">
            <a:tbl>
              <a:tblPr firstRow="1" bandRow="1">
                <a:tableStyleId>{31D7FF55-E405-47D9-BB02-38373092E64B}</a:tableStyleId>
              </a:tblPr>
              <a:tblGrid>
                <a:gridCol w="3415862"/>
                <a:gridCol w="3415862"/>
                <a:gridCol w="3415862"/>
              </a:tblGrid>
              <a:tr h="370840">
                <a:tc>
                  <a:txBody>
                    <a:bodyPr/>
                    <a:lstStyle/>
                    <a:p>
                      <a:pPr algn="ctr"/>
                      <a:r>
                        <a:rPr lang="es-MX" dirty="0" smtClean="0"/>
                        <a:t>Lógica</a:t>
                      </a:r>
                      <a:endParaRPr lang="es-MX" dirty="0"/>
                    </a:p>
                  </a:txBody>
                  <a:tcPr/>
                </a:tc>
                <a:tc>
                  <a:txBody>
                    <a:bodyPr/>
                    <a:lstStyle/>
                    <a:p>
                      <a:pPr algn="ctr"/>
                      <a:r>
                        <a:rPr lang="es-MX" dirty="0" smtClean="0"/>
                        <a:t>Lengua</a:t>
                      </a:r>
                      <a:r>
                        <a:rPr lang="es-MX" baseline="0" dirty="0" smtClean="0"/>
                        <a:t> Española</a:t>
                      </a:r>
                      <a:endParaRPr lang="es-MX" dirty="0"/>
                    </a:p>
                  </a:txBody>
                  <a:tcPr/>
                </a:tc>
                <a:tc>
                  <a:txBody>
                    <a:bodyPr/>
                    <a:lstStyle/>
                    <a:p>
                      <a:pPr algn="ctr"/>
                      <a:r>
                        <a:rPr lang="es-MX" dirty="0" smtClean="0"/>
                        <a:t>Geografía</a:t>
                      </a:r>
                      <a:endParaRPr lang="es-MX" dirty="0"/>
                    </a:p>
                  </a:txBody>
                  <a:tcPr/>
                </a:tc>
              </a:tr>
              <a:tr h="370840">
                <a:tc>
                  <a:txBody>
                    <a:bodyPr/>
                    <a:lstStyle/>
                    <a:p>
                      <a:r>
                        <a:rPr lang="es-MX" dirty="0" smtClean="0"/>
                        <a:t>El alumno señalará los</a:t>
                      </a:r>
                      <a:r>
                        <a:rPr lang="es-MX" baseline="0" dirty="0" smtClean="0"/>
                        <a:t> elementos falaces en el discurso usado para justificar actitudes de intolerancia en los grupos sociales.</a:t>
                      </a:r>
                      <a:endParaRPr lang="es-MX" dirty="0"/>
                    </a:p>
                  </a:txBody>
                  <a:tcPr/>
                </a:tc>
                <a:tc>
                  <a:txBody>
                    <a:bodyPr/>
                    <a:lstStyle/>
                    <a:p>
                      <a:r>
                        <a:rPr lang="es-MX" dirty="0" smtClean="0"/>
                        <a:t>El alumno ampliará,</a:t>
                      </a:r>
                      <a:r>
                        <a:rPr lang="es-MX" baseline="0" dirty="0" smtClean="0"/>
                        <a:t> contrastará y registrará las fuentes de su investigación</a:t>
                      </a:r>
                      <a:endParaRPr lang="es-MX" dirty="0"/>
                    </a:p>
                  </a:txBody>
                  <a:tcPr/>
                </a:tc>
                <a:tc>
                  <a:txBody>
                    <a:bodyPr/>
                    <a:lstStyle/>
                    <a:p>
                      <a:r>
                        <a:rPr lang="es-MX" dirty="0" smtClean="0"/>
                        <a:t>El</a:t>
                      </a:r>
                      <a:r>
                        <a:rPr lang="es-MX" baseline="0" dirty="0" smtClean="0"/>
                        <a:t> alumno identificará zonas de tensión y conflicto, y observará su relación problemas económicos y políticos. </a:t>
                      </a:r>
                      <a:endParaRPr lang="es-MX" dirty="0"/>
                    </a:p>
                  </a:txBody>
                  <a:tcPr/>
                </a:tc>
              </a:tr>
            </a:tbl>
          </a:graphicData>
        </a:graphic>
      </p:graphicFrame>
    </p:spTree>
    <p:extLst>
      <p:ext uri="{BB962C8B-B14F-4D97-AF65-F5344CB8AC3E}">
        <p14:creationId xmlns:p14="http://schemas.microsoft.com/office/powerpoint/2010/main" val="103276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1797269"/>
            <a:ext cx="10058400" cy="4461641"/>
          </a:xfrm>
        </p:spPr>
        <p:txBody>
          <a:bodyPr/>
          <a:lstStyle/>
          <a:p>
            <a:pPr marL="101600" indent="0">
              <a:buNone/>
            </a:pPr>
            <a:endParaRPr lang="es-MX" dirty="0" smtClean="0"/>
          </a:p>
          <a:p>
            <a:pPr marL="101600" indent="0" algn="just">
              <a:buNone/>
            </a:pPr>
            <a:r>
              <a:rPr lang="es-MX" dirty="0" smtClean="0"/>
              <a:t>Ante la llegada de la primera caravana migrante a México y el raudal de información no siempre objetiva y veraz al respecto, ante la confusión que dicha comunicación generó en los alumnos, consideramos necesario incluir en el proyecto actividades que originalmente no formaban parte de la planeación. Una de ellas fue la visita al Museo Memoria y Tolerancia, en la Ciudad de México. Dicha visita tenía como uno de sus principales objetivos, sensibilizar a los alumnos en lo que respecta a la violación de los Derechos Humanos y a la actitud deseable en los sujetos que formamos parte de una sociedad inclusiva y tolerante, de modo que tuvieran herramientas teóricas y vivenciales para analizar el problema migrante desde una perspectiva distinta a la expresada por las redes sociales. </a:t>
            </a: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24</a:t>
            </a:fld>
            <a:endParaRPr lang="es-MX"/>
          </a:p>
        </p:txBody>
      </p:sp>
      <p:sp>
        <p:nvSpPr>
          <p:cNvPr id="2" name="1 CuadroTexto"/>
          <p:cNvSpPr txBox="1"/>
          <p:nvPr/>
        </p:nvSpPr>
        <p:spPr>
          <a:xfrm>
            <a:off x="1162050" y="895350"/>
            <a:ext cx="4610100" cy="646331"/>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4000" dirty="0">
                <a:solidFill>
                  <a:srgbClr val="3F3F3F"/>
                </a:solidFill>
                <a:latin typeface="FrankRuehl" pitchFamily="34" charset="-79"/>
                <a:cs typeface="FrankRuehl" pitchFamily="34" charset="-79"/>
              </a:rPr>
              <a:t>Justificación:</a:t>
            </a:r>
            <a:r>
              <a:rPr lang="es-MX" sz="2000" b="1" dirty="0">
                <a:solidFill>
                  <a:srgbClr val="3F3F3F"/>
                </a:solidFill>
                <a:latin typeface="FrankRuehl" pitchFamily="34" charset="-79"/>
                <a:cs typeface="FrankRuehl" pitchFamily="34" charset="-79"/>
              </a:rPr>
              <a:t> </a:t>
            </a:r>
            <a:endParaRPr lang="es-MX" sz="2000" dirty="0">
              <a:solidFill>
                <a:srgbClr val="3F3F3F"/>
              </a:solidFill>
              <a:latin typeface="FrankRuehl" pitchFamily="34" charset="-79"/>
              <a:cs typeface="FrankRuehl" pitchFamily="34" charset="-79"/>
            </a:endParaRPr>
          </a:p>
        </p:txBody>
      </p:sp>
    </p:spTree>
    <p:extLst>
      <p:ext uri="{BB962C8B-B14F-4D97-AF65-F5344CB8AC3E}">
        <p14:creationId xmlns:p14="http://schemas.microsoft.com/office/powerpoint/2010/main" val="3641939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542925" y="1200151"/>
            <a:ext cx="11068050" cy="5162550"/>
          </a:xfrm>
        </p:spPr>
        <p:txBody>
          <a:bodyPr/>
          <a:lstStyle/>
          <a:p>
            <a:pPr marL="101600" indent="0">
              <a:buNone/>
            </a:pPr>
            <a:endParaRPr lang="es-MX" dirty="0" smtClean="0"/>
          </a:p>
          <a:p>
            <a:pPr marL="101600" indent="0">
              <a:buNone/>
            </a:pPr>
            <a:r>
              <a:rPr lang="es-MX" dirty="0" smtClean="0"/>
              <a:t>Apertura:</a:t>
            </a:r>
          </a:p>
          <a:p>
            <a:pPr marL="558800" indent="-457200">
              <a:buAutoNum type="arabicPeriod"/>
            </a:pPr>
            <a:r>
              <a:rPr lang="es-MX" dirty="0" smtClean="0"/>
              <a:t>Al inicio del viaje con rumbo a la Ciudad de México, las docentes describimos a grandes rasgos los objetivos de la visita: sensibilización, aprendizaje de los Derechos Humanos, definición adecuada de términos como tolerancia, discriminación y genocidio.</a:t>
            </a:r>
          </a:p>
          <a:p>
            <a:pPr marL="101600" indent="0">
              <a:buNone/>
            </a:pPr>
            <a:r>
              <a:rPr lang="es-MX" dirty="0" smtClean="0"/>
              <a:t>Desarrollo:</a:t>
            </a:r>
          </a:p>
          <a:p>
            <a:pPr marL="558800" indent="-457200">
              <a:buAutoNum type="arabicPeriod"/>
            </a:pPr>
            <a:r>
              <a:rPr lang="es-MX" dirty="0" smtClean="0"/>
              <a:t>Como primera actividad a su llegada al Museo, los alumnos asistieron a una conferencia cuyos temas eran la  inclusión y la tolerancia.</a:t>
            </a:r>
          </a:p>
          <a:p>
            <a:pPr marL="558800" indent="-457200">
              <a:buAutoNum type="arabicPeriod"/>
            </a:pPr>
            <a:r>
              <a:rPr lang="es-MX" dirty="0" smtClean="0"/>
              <a:t>Durante el recorrido os alumnos escucharon la explicación del guía en cada sala del museo</a:t>
            </a:r>
          </a:p>
          <a:p>
            <a:pPr marL="101600" indent="0">
              <a:buNone/>
            </a:pPr>
            <a:r>
              <a:rPr lang="es-MX" dirty="0" smtClean="0"/>
              <a:t>Cierre: </a:t>
            </a:r>
          </a:p>
          <a:p>
            <a:pPr marL="558800" indent="-457200">
              <a:buAutoNum type="arabicPeriod"/>
            </a:pPr>
            <a:r>
              <a:rPr lang="es-MX" dirty="0" smtClean="0"/>
              <a:t>De vuelta al Colegio, los alumnos comentaron sus impresiones del Museo</a:t>
            </a:r>
          </a:p>
          <a:p>
            <a:pPr marL="558800" indent="-457200">
              <a:buAutoNum type="arabicPeriod"/>
            </a:pPr>
            <a:r>
              <a:rPr lang="es-MX" dirty="0" smtClean="0"/>
              <a:t>Los alumnos redactaron un escrito relativo a la visita sintetizando sus vivencias y aprendizajes  </a:t>
            </a:r>
            <a:endParaRPr lang="es-MX" dirty="0"/>
          </a:p>
          <a:p>
            <a:pPr marL="101600" indent="0" algn="just">
              <a:buNone/>
            </a:pP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25</a:t>
            </a:fld>
            <a:endParaRPr lang="es-MX"/>
          </a:p>
        </p:txBody>
      </p:sp>
      <p:sp>
        <p:nvSpPr>
          <p:cNvPr id="2" name="1 CuadroTexto"/>
          <p:cNvSpPr txBox="1"/>
          <p:nvPr/>
        </p:nvSpPr>
        <p:spPr>
          <a:xfrm>
            <a:off x="1009650" y="533400"/>
            <a:ext cx="10134600" cy="978729"/>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3200" dirty="0">
                <a:solidFill>
                  <a:srgbClr val="3F3F3F"/>
                </a:solidFill>
              </a:rPr>
              <a:t>Descripción de la apertura, el desarrollo y la conclusión de la </a:t>
            </a:r>
            <a:r>
              <a:rPr lang="es-MX" sz="3200" dirty="0" smtClean="0">
                <a:solidFill>
                  <a:srgbClr val="3F3F3F"/>
                </a:solidFill>
              </a:rPr>
              <a:t>actividad interdisciplinaria </a:t>
            </a:r>
            <a:r>
              <a:rPr lang="es-MX" sz="3200" b="1" dirty="0">
                <a:solidFill>
                  <a:srgbClr val="3F3F3F"/>
                </a:solidFill>
              </a:rPr>
              <a:t>a</a:t>
            </a:r>
            <a:r>
              <a:rPr lang="es-MX" sz="3200" dirty="0" smtClean="0">
                <a:solidFill>
                  <a:srgbClr val="3F3F3F"/>
                </a:solidFill>
              </a:rPr>
              <a:t>:</a:t>
            </a:r>
            <a:endParaRPr lang="es-MX" sz="3200" dirty="0">
              <a:solidFill>
                <a:srgbClr val="3F3F3F"/>
              </a:solidFill>
            </a:endParaRPr>
          </a:p>
        </p:txBody>
      </p:sp>
    </p:spTree>
    <p:extLst>
      <p:ext uri="{BB962C8B-B14F-4D97-AF65-F5344CB8AC3E}">
        <p14:creationId xmlns:p14="http://schemas.microsoft.com/office/powerpoint/2010/main" val="3641939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4000" dirty="0" smtClean="0">
                <a:latin typeface="FrankRuehl" pitchFamily="34" charset="-79"/>
                <a:cs typeface="FrankRuehl" pitchFamily="34" charset="-79"/>
              </a:rPr>
              <a:t>Evidencias de la actividad interdisciplinaria</a:t>
            </a:r>
            <a:r>
              <a:rPr lang="es-MX" sz="4000" b="1" dirty="0" smtClean="0">
                <a:latin typeface="FrankRuehl" pitchFamily="34" charset="-79"/>
                <a:cs typeface="FrankRuehl" pitchFamily="34" charset="-79"/>
              </a:rPr>
              <a:t> a</a:t>
            </a:r>
            <a:br>
              <a:rPr lang="es-MX" sz="4000" b="1" dirty="0" smtClean="0">
                <a:latin typeface="FrankRuehl" pitchFamily="34" charset="-79"/>
                <a:cs typeface="FrankRuehl" pitchFamily="34" charset="-79"/>
              </a:rPr>
            </a:br>
            <a:r>
              <a:rPr lang="es-MX" sz="4000" dirty="0" smtClean="0">
                <a:latin typeface="FrankRuehl" pitchFamily="34" charset="-79"/>
                <a:cs typeface="FrankRuehl" pitchFamily="34" charset="-79"/>
              </a:rPr>
              <a:t>Fase de desarrollo</a:t>
            </a:r>
            <a:endParaRPr lang="es-MX" sz="4000"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ctr">
              <a:buNone/>
            </a:pPr>
            <a:endParaRPr lang="es-MX" dirty="0" smtClean="0"/>
          </a:p>
          <a:p>
            <a:pPr marL="101600" indent="0" algn="ctr">
              <a:buNone/>
            </a:pPr>
            <a:r>
              <a:rPr lang="es-MX" sz="2400" b="1" dirty="0" smtClean="0"/>
              <a:t>Visita al Museo Memoria y Tolerancia        </a:t>
            </a:r>
            <a:endParaRPr lang="es-MX" sz="2400" b="1"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26</a:t>
            </a:fld>
            <a:endParaRPr lang="es-MX"/>
          </a:p>
        </p:txBody>
      </p:sp>
      <p:pic>
        <p:nvPicPr>
          <p:cNvPr id="2050" name="Picture 2" descr="C:\Users\Win7\Desktop\Académicas\Didácticas\Conexiones tepeyac\fotos\IMG-20190513-WA0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14" y="3741828"/>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Win7\Desktop\Académicas\Didácticas\Conexiones tepeyac\fotos\IMG_20190226_121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0" y="-7543800"/>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Win7\Desktop\Académicas\Didácticas\Conexiones tepeyac\fotos\IMG_20190226_121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219" y="3692111"/>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in7\Desktop\Académicas\Didácticas\Conexiones tepeyac\fotos\IMG-20190513-WA00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5269" y="3741828"/>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23043" t="31092" r="64441" b="50000"/>
          <a:stretch/>
        </p:blipFill>
        <p:spPr bwMode="auto">
          <a:xfrm>
            <a:off x="1014844" y="4423523"/>
            <a:ext cx="360219" cy="4079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1151" y="4591929"/>
            <a:ext cx="3905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607" y="4510678"/>
            <a:ext cx="34766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l="55596" t="39269" r="27104" b="40181"/>
          <a:stretch/>
        </p:blipFill>
        <p:spPr bwMode="auto">
          <a:xfrm>
            <a:off x="1971676" y="4666253"/>
            <a:ext cx="498764" cy="4433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l="77785" t="34131" r="8759" b="36971"/>
          <a:stretch/>
        </p:blipFill>
        <p:spPr bwMode="auto">
          <a:xfrm>
            <a:off x="2611582" y="4486144"/>
            <a:ext cx="387927" cy="6234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49658" t="23978" r="35361" b="40805"/>
          <a:stretch/>
        </p:blipFill>
        <p:spPr bwMode="auto">
          <a:xfrm>
            <a:off x="5956219" y="4246480"/>
            <a:ext cx="575306" cy="762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3"/>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27595" t="34454" r="58695" b="32773"/>
          <a:stretch/>
        </p:blipFill>
        <p:spPr bwMode="auto">
          <a:xfrm>
            <a:off x="5063836" y="4400464"/>
            <a:ext cx="526473" cy="7091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rotWithShape="1">
          <a:blip r:embed="rId13">
            <a:extLst>
              <a:ext uri="{BEBA8EAE-BF5A-486C-A8C5-ECC9F3942E4B}">
                <a14:imgProps xmlns:a14="http://schemas.microsoft.com/office/drawing/2010/main">
                  <a14:imgLayer r:embed="rId14">
                    <a14:imgEffect>
                      <a14:artisticBlur/>
                    </a14:imgEffect>
                  </a14:imgLayer>
                </a14:imgProps>
              </a:ext>
              <a:ext uri="{28A0092B-C50C-407E-A947-70E740481C1C}">
                <a14:useLocalDpi xmlns:a14="http://schemas.microsoft.com/office/drawing/2010/main" val="0"/>
              </a:ext>
            </a:extLst>
          </a:blip>
          <a:srcRect l="63357" t="43897" r="27016" b="38764"/>
          <a:stretch/>
        </p:blipFill>
        <p:spPr bwMode="auto">
          <a:xfrm>
            <a:off x="10541495" y="4666253"/>
            <a:ext cx="277091" cy="37407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rotWithShape="1">
          <a:blip r:embed="rId13">
            <a:extLst>
              <a:ext uri="{BEBA8EAE-BF5A-486C-A8C5-ECC9F3942E4B}">
                <a14:imgProps xmlns:a14="http://schemas.microsoft.com/office/drawing/2010/main">
                  <a14:imgLayer r:embed="rId14">
                    <a14:imgEffect>
                      <a14:artisticBlur/>
                    </a14:imgEffect>
                  </a14:imgLayer>
                </a14:imgProps>
              </a:ext>
              <a:ext uri="{28A0092B-C50C-407E-A947-70E740481C1C}">
                <a14:useLocalDpi xmlns:a14="http://schemas.microsoft.com/office/drawing/2010/main" val="0"/>
              </a:ext>
            </a:extLst>
          </a:blip>
          <a:srcRect l="72021" t="43777" r="18351" b="39526"/>
          <a:stretch/>
        </p:blipFill>
        <p:spPr bwMode="auto">
          <a:xfrm>
            <a:off x="10818585" y="4707816"/>
            <a:ext cx="277091" cy="3602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415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lnSpc>
                <a:spcPct val="100000"/>
              </a:lnSpc>
              <a:buNone/>
            </a:pPr>
            <a:r>
              <a:rPr lang="es-MX" dirty="0" smtClean="0"/>
              <a:t>Ejemplo de uno de los escritos redactados por los alumnos </a:t>
            </a:r>
          </a:p>
          <a:p>
            <a:pPr marL="101600" indent="0">
              <a:lnSpc>
                <a:spcPct val="100000"/>
              </a:lnSpc>
              <a:buNone/>
            </a:pPr>
            <a:r>
              <a:rPr lang="es-MX" dirty="0" smtClean="0"/>
              <a:t>Participantes del proyecto en el marco </a:t>
            </a:r>
          </a:p>
          <a:p>
            <a:pPr marL="101600" indent="0">
              <a:lnSpc>
                <a:spcPct val="100000"/>
              </a:lnSpc>
              <a:buNone/>
            </a:pPr>
            <a:r>
              <a:rPr lang="es-MX" dirty="0" smtClean="0"/>
              <a:t>de la actividad interdisciplinaria </a:t>
            </a:r>
            <a:r>
              <a:rPr lang="es-MX" b="1" dirty="0" smtClean="0"/>
              <a:t>a</a:t>
            </a:r>
            <a:r>
              <a:rPr lang="es-MX" dirty="0" smtClean="0"/>
              <a:t>.</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27</a:t>
            </a:fld>
            <a:endParaRPr lang="es-MX"/>
          </a:p>
        </p:txBody>
      </p:sp>
      <p:pic>
        <p:nvPicPr>
          <p:cNvPr id="2050" name="Picture 2" descr="C:\Users\Win7\Desktop\Screenshot_20190516-0011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376" y="1699461"/>
            <a:ext cx="2430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53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lgn="ctr">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28</a:t>
            </a:fld>
            <a:endParaRPr lang="es-MX"/>
          </a:p>
        </p:txBody>
      </p:sp>
      <p:graphicFrame>
        <p:nvGraphicFramePr>
          <p:cNvPr id="5" name="4 Objeto"/>
          <p:cNvGraphicFramePr>
            <a:graphicFrameLocks noChangeAspect="1"/>
          </p:cNvGraphicFramePr>
          <p:nvPr>
            <p:extLst>
              <p:ext uri="{D42A27DB-BD31-4B8C-83A1-F6EECF244321}">
                <p14:modId xmlns:p14="http://schemas.microsoft.com/office/powerpoint/2010/main" val="163488467"/>
              </p:ext>
            </p:extLst>
          </p:nvPr>
        </p:nvGraphicFramePr>
        <p:xfrm>
          <a:off x="3148013" y="2539782"/>
          <a:ext cx="5591175" cy="3797300"/>
        </p:xfrm>
        <a:graphic>
          <a:graphicData uri="http://schemas.openxmlformats.org/presentationml/2006/ole">
            <mc:AlternateContent xmlns:mc="http://schemas.openxmlformats.org/markup-compatibility/2006">
              <mc:Choice xmlns:v="urn:schemas-microsoft-com:vml" Requires="v">
                <p:oleObj spid="_x0000_s1120" name="Acrobat Document" r:id="rId3" imgW="7543775" imgH="5829300" progId="AcroExch.Document.DC">
                  <p:embed/>
                </p:oleObj>
              </mc:Choice>
              <mc:Fallback>
                <p:oleObj name="Acrobat Document" r:id="rId3" imgW="7543775" imgH="5829300" progId="AcroExch.Document.DC">
                  <p:embed/>
                  <p:pic>
                    <p:nvPicPr>
                      <p:cNvPr id="0" name=""/>
                      <p:cNvPicPr/>
                      <p:nvPr/>
                    </p:nvPicPr>
                    <p:blipFill>
                      <a:blip r:embed="rId4"/>
                      <a:stretch>
                        <a:fillRect/>
                      </a:stretch>
                    </p:blipFill>
                    <p:spPr>
                      <a:xfrm>
                        <a:off x="3148013" y="2539782"/>
                        <a:ext cx="5591175" cy="3797300"/>
                      </a:xfrm>
                      <a:prstGeom prst="rect">
                        <a:avLst/>
                      </a:prstGeom>
                    </p:spPr>
                  </p:pic>
                </p:oleObj>
              </mc:Fallback>
            </mc:AlternateContent>
          </a:graphicData>
        </a:graphic>
      </p:graphicFrame>
      <p:sp>
        <p:nvSpPr>
          <p:cNvPr id="7" name="6 CuadroTexto"/>
          <p:cNvSpPr txBox="1"/>
          <p:nvPr/>
        </p:nvSpPr>
        <p:spPr>
          <a:xfrm>
            <a:off x="895350" y="285750"/>
            <a:ext cx="10839450" cy="1384995"/>
          </a:xfrm>
          <a:prstGeom prst="rect">
            <a:avLst/>
          </a:prstGeom>
          <a:noFill/>
        </p:spPr>
        <p:txBody>
          <a:bodyPr wrap="square" rtlCol="0">
            <a:spAutoFit/>
          </a:bodyPr>
          <a:lstStyle/>
          <a:p>
            <a:endParaRPr lang="es-MX" dirty="0" smtClean="0"/>
          </a:p>
          <a:p>
            <a:endParaRPr lang="es-MX" dirty="0"/>
          </a:p>
          <a:p>
            <a:r>
              <a:rPr lang="es-MX" sz="2800" dirty="0" smtClean="0">
                <a:latin typeface="FrankRuehl" pitchFamily="34" charset="-79"/>
                <a:cs typeface="FrankRuehl" pitchFamily="34" charset="-79"/>
              </a:rPr>
              <a:t>Lista de Cotejo para la evaluación del ensayo resultado de la visita al Museo Memoria y Tolerancia. Actividad interdisciplinaria </a:t>
            </a:r>
            <a:r>
              <a:rPr lang="es-MX" sz="2800" b="1" dirty="0" smtClean="0">
                <a:latin typeface="FrankRuehl" pitchFamily="34" charset="-79"/>
                <a:cs typeface="FrankRuehl" pitchFamily="34" charset="-79"/>
              </a:rPr>
              <a:t>a</a:t>
            </a:r>
            <a:endParaRPr lang="es-MX" sz="2800" b="1" dirty="0">
              <a:latin typeface="FrankRuehl" pitchFamily="34" charset="-79"/>
              <a:cs typeface="FrankRuehl" pitchFamily="34" charset="-79"/>
            </a:endParaRPr>
          </a:p>
        </p:txBody>
      </p:sp>
    </p:spTree>
    <p:extLst>
      <p:ext uri="{BB962C8B-B14F-4D97-AF65-F5344CB8AC3E}">
        <p14:creationId xmlns:p14="http://schemas.microsoft.com/office/powerpoint/2010/main" val="1363977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obtenidos de la actividad</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endParaRPr lang="es-MX" dirty="0"/>
          </a:p>
          <a:p>
            <a:pPr marL="101600" indent="0">
              <a:buNone/>
            </a:pPr>
            <a:r>
              <a:rPr lang="es-MX" dirty="0" smtClean="0"/>
              <a:t>Los ensayos redactados por los alumnos sirvieron como evaluación diagnóstica. A partir de estos escritos se detectaron deficiencias y aciertos en el discurso de los alumnos, en sus habilidades argumentativas y en su manejo de los datos. Los escritos fueron devueltos a los alumnos con las respectivas correcciones y recomendaciones a tomar en cuenta para mejorar la calidad de los mismos. Por nuestra parte, las docentes participantes dialogamos sobre distintas posibilidades de corregir las deficiencias observadas y de fortalecer los aciertos.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29</a:t>
            </a:fld>
            <a:endParaRPr lang="es-MX"/>
          </a:p>
        </p:txBody>
      </p:sp>
    </p:spTree>
    <p:extLst>
      <p:ext uri="{BB962C8B-B14F-4D97-AF65-F5344CB8AC3E}">
        <p14:creationId xmlns:p14="http://schemas.microsoft.com/office/powerpoint/2010/main" val="146629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1238250" y="286603"/>
            <a:ext cx="10172700" cy="1450757"/>
          </a:xfrm>
          <a:prstGeom prst="rect">
            <a:avLst/>
          </a:prstGeom>
          <a:noFill/>
          <a:ln>
            <a:noFill/>
          </a:ln>
        </p:spPr>
        <p:txBody>
          <a:bodyPr spcFirstLastPara="1" wrap="square" lIns="91425" tIns="45700" rIns="91425" bIns="45700" anchor="b" anchorCtr="0">
            <a:noAutofit/>
          </a:bodyPr>
          <a:lstStyle/>
          <a:p>
            <a:pPr lvl="0"/>
            <a:r>
              <a:rPr lang="es-MX" sz="3200" dirty="0">
                <a:latin typeface="FrankRuehl" pitchFamily="34" charset="-79"/>
                <a:cs typeface="FrankRuehl" pitchFamily="34" charset="-79"/>
              </a:rPr>
              <a:t>Proyecto realizado durante el </a:t>
            </a:r>
            <a:r>
              <a:rPr lang="es-MX" sz="3200" dirty="0" smtClean="0">
                <a:latin typeface="FrankRuehl" pitchFamily="34" charset="-79"/>
                <a:cs typeface="FrankRuehl" pitchFamily="34" charset="-79"/>
              </a:rPr>
              <a:t>ciclo </a:t>
            </a:r>
            <a:r>
              <a:rPr lang="es-MX" sz="3200" dirty="0">
                <a:latin typeface="FrankRuehl" pitchFamily="34" charset="-79"/>
                <a:cs typeface="FrankRuehl" pitchFamily="34" charset="-79"/>
              </a:rPr>
              <a:t>escolar 2018-2019</a:t>
            </a:r>
            <a:endParaRPr sz="3200" b="0" i="0" u="none" strike="noStrike" cap="none" dirty="0">
              <a:solidFill>
                <a:srgbClr val="3F3F3F"/>
              </a:solidFill>
              <a:latin typeface="FrankRuehl" pitchFamily="34" charset="-79"/>
              <a:cs typeface="FrankRuehl" pitchFamily="34" charset="-79"/>
              <a:sym typeface="Arial"/>
            </a:endParaRPr>
          </a:p>
        </p:txBody>
      </p:sp>
      <p:sp>
        <p:nvSpPr>
          <p:cNvPr id="125" name="Google Shape;125;p16"/>
          <p:cNvSpPr txBox="1">
            <a:spLocks noGrp="1"/>
          </p:cNvSpPr>
          <p:nvPr>
            <p:ph type="body" idx="1"/>
          </p:nvPr>
        </p:nvSpPr>
        <p:spPr>
          <a:xfrm>
            <a:off x="1097280" y="2086892"/>
            <a:ext cx="9371125" cy="259940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000"/>
              <a:buFont typeface="Calibri"/>
              <a:buNone/>
            </a:pPr>
            <a:endParaRPr lang="es-MX" sz="2800" b="1" i="0" u="none" strike="noStrike" cap="none" dirty="0" smtClean="0">
              <a:solidFill>
                <a:srgbClr val="E5B8B7"/>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2000"/>
              <a:buFont typeface="Calibri"/>
              <a:buNone/>
            </a:pPr>
            <a:r>
              <a:rPr lang="es-MX" sz="2800" b="1" i="0" u="none" strike="noStrike" cap="none" dirty="0" smtClean="0">
                <a:solidFill>
                  <a:srgbClr val="E5B8B7"/>
                </a:solidFill>
                <a:latin typeface="Arial"/>
                <a:ea typeface="Arial"/>
                <a:cs typeface="Arial"/>
                <a:sym typeface="Arial"/>
              </a:rPr>
              <a:t>Inicio </a:t>
            </a:r>
            <a:r>
              <a:rPr lang="es-MX" sz="2800" b="1" i="0" u="none" strike="noStrike" cap="none" dirty="0">
                <a:solidFill>
                  <a:srgbClr val="E5B8B7"/>
                </a:solidFill>
                <a:latin typeface="Arial"/>
                <a:ea typeface="Arial"/>
                <a:cs typeface="Arial"/>
                <a:sym typeface="Arial"/>
              </a:rPr>
              <a:t>del proyecto: </a:t>
            </a:r>
            <a:endParaRPr sz="2800" b="1" i="0" u="none" strike="noStrike" cap="none" dirty="0">
              <a:solidFill>
                <a:srgbClr val="E5B8B7"/>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r>
              <a:rPr lang="es-MX" sz="2800" dirty="0" smtClean="0"/>
              <a:t>17 de septiembre</a:t>
            </a:r>
            <a:r>
              <a:rPr lang="es-MX" sz="2800" b="0" i="0" u="none" strike="noStrike" cap="none" dirty="0" smtClean="0">
                <a:solidFill>
                  <a:srgbClr val="3F3F3F"/>
                </a:solidFill>
                <a:latin typeface="Arial"/>
                <a:ea typeface="Arial"/>
                <a:cs typeface="Arial"/>
                <a:sym typeface="Arial"/>
              </a:rPr>
              <a:t> </a:t>
            </a:r>
            <a:r>
              <a:rPr lang="es-MX" sz="2800" b="0" i="0" u="none" strike="noStrike" cap="none" dirty="0">
                <a:solidFill>
                  <a:srgbClr val="3F3F3F"/>
                </a:solidFill>
                <a:latin typeface="Arial"/>
                <a:ea typeface="Arial"/>
                <a:cs typeface="Arial"/>
                <a:sym typeface="Arial"/>
              </a:rPr>
              <a:t>del </a:t>
            </a:r>
            <a:r>
              <a:rPr lang="es-MX" sz="2800" b="0" i="0" u="none" strike="noStrike" cap="none" dirty="0" smtClean="0">
                <a:solidFill>
                  <a:srgbClr val="3F3F3F"/>
                </a:solidFill>
                <a:latin typeface="Arial"/>
                <a:ea typeface="Arial"/>
                <a:cs typeface="Arial"/>
                <a:sym typeface="Arial"/>
              </a:rPr>
              <a:t>2018</a:t>
            </a:r>
            <a:endParaRPr sz="2800" b="0" i="0" u="none" strike="noStrike" cap="none" dirty="0">
              <a:solidFill>
                <a:srgbClr val="3F3F3F"/>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r>
              <a:rPr lang="es-MX" sz="2800" b="1" i="0" u="none" strike="noStrike" cap="none" dirty="0" smtClean="0">
                <a:solidFill>
                  <a:srgbClr val="E5B8B7"/>
                </a:solidFill>
                <a:latin typeface="Arial"/>
                <a:ea typeface="Arial"/>
                <a:cs typeface="Arial"/>
                <a:sym typeface="Arial"/>
              </a:rPr>
              <a:t>Finalización </a:t>
            </a:r>
            <a:r>
              <a:rPr lang="es-MX" sz="2800" b="1" i="0" u="none" strike="noStrike" cap="none" dirty="0">
                <a:solidFill>
                  <a:srgbClr val="E5B8B7"/>
                </a:solidFill>
                <a:latin typeface="Arial"/>
                <a:ea typeface="Arial"/>
                <a:cs typeface="Arial"/>
                <a:sym typeface="Arial"/>
              </a:rPr>
              <a:t>del proyecto: </a:t>
            </a:r>
            <a:endParaRPr sz="2800" b="1" i="0" u="none" strike="noStrike" cap="none" dirty="0">
              <a:solidFill>
                <a:srgbClr val="E5B8B7"/>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r>
              <a:rPr lang="es-MX" sz="2800" dirty="0" smtClean="0"/>
              <a:t>14 de mayo</a:t>
            </a:r>
            <a:r>
              <a:rPr lang="es-MX" sz="2800" b="0" i="0" u="none" strike="noStrike" cap="none" dirty="0" smtClean="0">
                <a:solidFill>
                  <a:srgbClr val="3F3F3F"/>
                </a:solidFill>
                <a:latin typeface="Arial"/>
                <a:ea typeface="Arial"/>
                <a:cs typeface="Arial"/>
                <a:sym typeface="Arial"/>
              </a:rPr>
              <a:t> </a:t>
            </a:r>
            <a:r>
              <a:rPr lang="es-MX" sz="2800" b="0" i="0" u="none" strike="noStrike" cap="none" dirty="0">
                <a:solidFill>
                  <a:srgbClr val="3F3F3F"/>
                </a:solidFill>
                <a:latin typeface="Arial"/>
                <a:ea typeface="Arial"/>
                <a:cs typeface="Arial"/>
                <a:sym typeface="Arial"/>
              </a:rPr>
              <a:t>del 2019</a:t>
            </a:r>
            <a:endParaRPr sz="2800" b="0" i="0" u="none" strike="noStrike" cap="none" dirty="0">
              <a:solidFill>
                <a:srgbClr val="3F3F3F"/>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endParaRPr sz="2800" b="0" i="0" u="none" strike="noStrike" cap="none" dirty="0">
              <a:solidFill>
                <a:srgbClr val="3F3F3F"/>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endParaRPr sz="2800" b="0" i="0" u="none" strike="noStrike" cap="none" dirty="0">
              <a:solidFill>
                <a:srgbClr val="3F3F3F"/>
              </a:solidFill>
              <a:latin typeface="Arial"/>
              <a:ea typeface="Arial"/>
              <a:cs typeface="Arial"/>
              <a:sym typeface="Arial"/>
            </a:endParaRPr>
          </a:p>
          <a:p>
            <a:pPr marL="0" marR="0" lvl="0" indent="0" algn="l" rtl="0">
              <a:lnSpc>
                <a:spcPct val="90000"/>
              </a:lnSpc>
              <a:spcBef>
                <a:spcPts val="1400"/>
              </a:spcBef>
              <a:spcAft>
                <a:spcPts val="0"/>
              </a:spcAft>
              <a:buClr>
                <a:schemeClr val="accent1"/>
              </a:buClr>
              <a:buSzPts val="2000"/>
              <a:buFont typeface="Calibri"/>
              <a:buNone/>
            </a:pPr>
            <a:endParaRPr sz="2000" b="0" i="0" u="none" strike="noStrike" cap="none" dirty="0">
              <a:solidFill>
                <a:srgbClr val="3F3F3F"/>
              </a:solidFill>
              <a:latin typeface="Arial"/>
              <a:ea typeface="Arial"/>
              <a:cs typeface="Arial"/>
              <a:sym typeface="Arial"/>
            </a:endParaRPr>
          </a:p>
        </p:txBody>
      </p:sp>
      <p:sp>
        <p:nvSpPr>
          <p:cNvPr id="126" name="Google Shape;126;p16"/>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3</a:t>
            </a:fld>
            <a:endParaRPr sz="1050" b="0" i="0" u="none" strike="noStrike" cap="none">
              <a:solidFill>
                <a:srgbClr val="FFFFFF"/>
              </a:solidFill>
              <a:latin typeface="Arial"/>
              <a:ea typeface="Arial"/>
              <a:cs typeface="Arial"/>
              <a:sym typeface="Arial"/>
            </a:endParaRPr>
          </a:p>
        </p:txBody>
      </p:sp>
      <p:sp>
        <p:nvSpPr>
          <p:cNvPr id="2" name="1 CuadroTexto"/>
          <p:cNvSpPr txBox="1"/>
          <p:nvPr/>
        </p:nvSpPr>
        <p:spPr>
          <a:xfrm>
            <a:off x="1085850" y="5008144"/>
            <a:ext cx="9982200" cy="1169551"/>
          </a:xfrm>
          <a:prstGeom prst="rect">
            <a:avLst/>
          </a:prstGeom>
          <a:noFill/>
        </p:spPr>
        <p:txBody>
          <a:bodyPr wrap="square" rtlCol="0">
            <a:spAutoFit/>
          </a:bodyPr>
          <a:lstStyle/>
          <a:p>
            <a:pPr algn="just"/>
            <a:r>
              <a:rPr lang="es-MX" dirty="0" smtClean="0"/>
              <a:t>Nota: Si bien los tiempos programados originalmente para la realización de la investigación, estaban asignados al tercer bimestre  del año escolar, las condiciones laborales y personales de las docentes, los sucesos nacionales e internacionales en el momento, así como las actividades programadas por el Colegio a lo largo del ciclo 2018-2019, nos obligaron a modificar la calendarización del proyecto. No obstante, el número de actividades planeadas y los tiempos de cada una no se vieron afectados profundamente. </a:t>
            </a:r>
            <a:endParaRPr lang="es-MX"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 Contrastación de lo esperado y lo sucedido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El objetivo inicial de la actividad era visibilizar al tema de la migración desde el contexto de los </a:t>
            </a:r>
            <a:r>
              <a:rPr lang="es-MX" dirty="0"/>
              <a:t>D</a:t>
            </a:r>
            <a:r>
              <a:rPr lang="es-MX" dirty="0" smtClean="0"/>
              <a:t>erechos Humanos y las nociones de inclusión y tolerancia. Este objetivo se logró en la medida en que los alumnos distinguieron el concepto tolerancia de otras actitudes erróneamente identificadas con el término. Así mismo, los alumnos identificaron los peligros de la intolerancia y la necesidad de reconocer al,  e interactuar con, el otro desde una disposición respetuosa. Finalmente, reconocieron el papel que juega el miedo en las relaciones interculturales.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30</a:t>
            </a:fld>
            <a:endParaRPr lang="es-MX"/>
          </a:p>
        </p:txBody>
      </p:sp>
    </p:spTree>
    <p:extLst>
      <p:ext uri="{BB962C8B-B14F-4D97-AF65-F5344CB8AC3E}">
        <p14:creationId xmlns:p14="http://schemas.microsoft.com/office/powerpoint/2010/main" val="3557411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 (en función del análisis)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lvl="0" indent="0" algn="just">
              <a:buClr>
                <a:srgbClr val="4F81BD"/>
              </a:buClr>
              <a:buNone/>
            </a:pPr>
            <a:r>
              <a:rPr lang="es-MX" dirty="0" smtClean="0"/>
              <a:t>Ante los resultados positivos de la visita al Museo Memoria y Tolerancia, se decidió continuar con las actividades programadas para lograr mayor sensibilización en el grupo, además de brindar al alumno diversas fuentes no solo documentales, sino vivenciales que enriquecieran su reflexión sobre el tema de la migración. </a:t>
            </a:r>
            <a:r>
              <a:rPr lang="es-MX" dirty="0"/>
              <a:t>No obstante, la entrega de los ensayos arrojó como dato la falta de experiencia de los estudiantes en la redacción de textos como el diseñado para la actividad. Se decidió resolver este aspecto sobre todo en las asignaturas de Lógica y Lengua Española</a:t>
            </a:r>
            <a:r>
              <a:rPr lang="es-MX" dirty="0" smtClean="0"/>
              <a:t>. </a:t>
            </a:r>
            <a:endParaRPr lang="es-MX" dirty="0"/>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31</a:t>
            </a:fld>
            <a:endParaRPr lang="es-MX"/>
          </a:p>
        </p:txBody>
      </p:sp>
    </p:spTree>
    <p:extLst>
      <p:ext uri="{BB962C8B-B14F-4D97-AF65-F5344CB8AC3E}">
        <p14:creationId xmlns:p14="http://schemas.microsoft.com/office/powerpoint/2010/main" val="1133051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550" y="324703"/>
            <a:ext cx="11353800" cy="1450757"/>
          </a:xfrm>
        </p:spPr>
        <p:txBody>
          <a:bodyPr/>
          <a:lstStyle/>
          <a:p>
            <a:r>
              <a:rPr lang="es-MX" sz="4000" dirty="0" smtClean="0">
                <a:latin typeface="FrankRuehl" pitchFamily="34" charset="-79"/>
                <a:cs typeface="FrankRuehl" pitchFamily="34" charset="-79"/>
              </a:rPr>
              <a:t>Actividad interdisciplinaria </a:t>
            </a:r>
            <a:r>
              <a:rPr lang="es-MX" sz="4000" b="1" dirty="0">
                <a:latin typeface="FrankRuehl" pitchFamily="34" charset="-79"/>
                <a:cs typeface="FrankRuehl" pitchFamily="34" charset="-79"/>
              </a:rPr>
              <a:t>b</a:t>
            </a:r>
            <a:r>
              <a:rPr lang="es-MX" sz="4000" dirty="0" smtClean="0">
                <a:latin typeface="FrankRuehl" pitchFamily="34" charset="-79"/>
                <a:cs typeface="FrankRuehl" pitchFamily="34" charset="-79"/>
              </a:rPr>
              <a:t>, de la fase de desarrollo del proyecto</a:t>
            </a:r>
            <a:endParaRPr lang="es-MX" sz="4000"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364566"/>
          </a:xfrm>
        </p:spPr>
        <p:txBody>
          <a:bodyPr/>
          <a:lstStyle/>
          <a:p>
            <a:pPr marL="101600" indent="0">
              <a:buNone/>
            </a:pPr>
            <a:r>
              <a:rPr lang="es-MX" b="1" dirty="0" smtClean="0"/>
              <a:t>Actividad:</a:t>
            </a:r>
            <a:r>
              <a:rPr lang="es-MX" dirty="0" smtClean="0"/>
              <a:t> Visita al Centro Marista de Apoyo a los Migrantes (CAMMI)</a:t>
            </a:r>
          </a:p>
          <a:p>
            <a:pPr marL="101600" lvl="0" indent="0">
              <a:buClr>
                <a:srgbClr val="4F81BD"/>
              </a:buClr>
              <a:buNone/>
            </a:pPr>
            <a:r>
              <a:rPr lang="es-MX" sz="1800" b="1" dirty="0"/>
              <a:t>Objetivos generales: </a:t>
            </a:r>
          </a:p>
          <a:p>
            <a:pPr marL="444500" lvl="0" indent="-342900">
              <a:buClr>
                <a:srgbClr val="4F81BD"/>
              </a:buClr>
              <a:buFont typeface="Calibri"/>
              <a:buAutoNum type="arabicPeriod"/>
            </a:pPr>
            <a:r>
              <a:rPr lang="es-MX" sz="1800" dirty="0" smtClean="0"/>
              <a:t>Conocer  por vía directa el trabajo realizado por una asociación de apoyo a las personas en tránsito </a:t>
            </a:r>
          </a:p>
          <a:p>
            <a:pPr marL="444500" lvl="0" indent="-342900">
              <a:buClr>
                <a:srgbClr val="4F81BD"/>
              </a:buClr>
              <a:buFont typeface="Calibri"/>
              <a:buAutoNum type="arabicPeriod"/>
            </a:pPr>
            <a:r>
              <a:rPr lang="es-MX" sz="1800" dirty="0" smtClean="0"/>
              <a:t>Obtener datos que pudieran enriquecer la investigación que cada alumno realizaba</a:t>
            </a:r>
          </a:p>
          <a:p>
            <a:pPr marL="444500" lvl="0" indent="-342900">
              <a:buClr>
                <a:srgbClr val="4F81BD"/>
              </a:buClr>
              <a:buFont typeface="Calibri"/>
              <a:buAutoNum type="arabicPeriod"/>
            </a:pPr>
            <a:r>
              <a:rPr lang="es-MX" sz="1800" dirty="0" smtClean="0"/>
              <a:t>Conversar con personas en tránsito acerca de su vivencia y su situación</a:t>
            </a:r>
          </a:p>
          <a:p>
            <a:pPr marL="444500" lvl="0" indent="-342900">
              <a:buClr>
                <a:srgbClr val="4F81BD"/>
              </a:buClr>
              <a:buFont typeface="Calibri"/>
              <a:buAutoNum type="arabicPeriod"/>
            </a:pPr>
            <a:r>
              <a:rPr lang="es-MX" sz="1800" dirty="0" smtClean="0"/>
              <a:t>Brindar a los alumnos la oportunidad de colaborar con una asociación dedicada al trabajo con migrantes</a:t>
            </a:r>
            <a:endParaRPr lang="es-MX" sz="1800" dirty="0"/>
          </a:p>
          <a:p>
            <a:pPr marL="101600" lvl="0" indent="0">
              <a:buClr>
                <a:srgbClr val="4F81BD"/>
              </a:buClr>
              <a:buNone/>
            </a:pPr>
            <a:r>
              <a:rPr lang="es-MX" sz="1800" dirty="0" smtClean="0"/>
              <a:t> </a:t>
            </a:r>
          </a:p>
          <a:p>
            <a:pPr marL="101600" lvl="0" indent="0">
              <a:buClr>
                <a:srgbClr val="4F81BD"/>
              </a:buClr>
              <a:buNone/>
            </a:pPr>
            <a:r>
              <a:rPr lang="es-MX" sz="1800" b="1" dirty="0" smtClean="0"/>
              <a:t>Grado:</a:t>
            </a:r>
            <a:r>
              <a:rPr lang="es-MX" sz="1800" dirty="0" smtClean="0"/>
              <a:t> Cuarto año de bachillerato mayor</a:t>
            </a:r>
            <a:endParaRPr lang="es-MX" sz="1800" dirty="0"/>
          </a:p>
          <a:p>
            <a:pPr marL="101600" lvl="0" indent="0">
              <a:buClr>
                <a:srgbClr val="4F81BD"/>
              </a:buClr>
              <a:buNone/>
            </a:pPr>
            <a:r>
              <a:rPr lang="es-MX" sz="1800" b="1" dirty="0"/>
              <a:t>Fecha: </a:t>
            </a:r>
            <a:r>
              <a:rPr lang="es-MX" sz="1800" dirty="0" smtClean="0"/>
              <a:t>11 de marzo de 2019</a:t>
            </a:r>
            <a:endParaRPr lang="es-MX" sz="1800" dirty="0"/>
          </a:p>
          <a:p>
            <a:pPr marL="101600" indent="0">
              <a:buNone/>
            </a:pPr>
            <a:endParaRPr lang="es-MX" dirty="0" smtClean="0"/>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32</a:t>
            </a:fld>
            <a:endParaRPr lang="es-MX"/>
          </a:p>
        </p:txBody>
      </p:sp>
    </p:spTree>
    <p:extLst>
      <p:ext uri="{BB962C8B-B14F-4D97-AF65-F5344CB8AC3E}">
        <p14:creationId xmlns:p14="http://schemas.microsoft.com/office/powerpoint/2010/main" val="3854201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nSpc>
                <a:spcPct val="100000"/>
              </a:lnSpc>
            </a:pPr>
            <a:r>
              <a:rPr lang="es-MX" sz="3600" dirty="0" smtClean="0">
                <a:latin typeface="FrankRuehl" pitchFamily="34" charset="-79"/>
                <a:cs typeface="FrankRuehl" pitchFamily="34" charset="-79"/>
              </a:rPr>
              <a:t>Evidencias de la actividad interdisciplinaria</a:t>
            </a:r>
            <a:r>
              <a:rPr lang="es-MX" sz="3600" b="1" dirty="0" smtClean="0">
                <a:latin typeface="FrankRuehl" pitchFamily="34" charset="-79"/>
                <a:cs typeface="FrankRuehl" pitchFamily="34" charset="-79"/>
              </a:rPr>
              <a:t> b</a:t>
            </a:r>
            <a:br>
              <a:rPr lang="es-MX" sz="3600" b="1" dirty="0" smtClean="0">
                <a:latin typeface="FrankRuehl" pitchFamily="34" charset="-79"/>
                <a:cs typeface="FrankRuehl" pitchFamily="34" charset="-79"/>
              </a:rPr>
            </a:br>
            <a:r>
              <a:rPr lang="es-MX" sz="3600" dirty="0" smtClean="0">
                <a:latin typeface="FrankRuehl" pitchFamily="34" charset="-79"/>
                <a:cs typeface="FrankRuehl" pitchFamily="34" charset="-79"/>
              </a:rPr>
              <a:t>Fase de desarrollo del proyecto </a:t>
            </a:r>
            <a:endParaRPr lang="es-MX" sz="3600" dirty="0">
              <a:latin typeface="FrankRuehl" pitchFamily="34" charset="-79"/>
              <a:cs typeface="FrankRuehl" pitchFamily="34" charset="-79"/>
            </a:endParaRPr>
          </a:p>
        </p:txBody>
      </p:sp>
      <p:sp>
        <p:nvSpPr>
          <p:cNvPr id="3" name="2 Marcador de texto"/>
          <p:cNvSpPr>
            <a:spLocks noGrp="1"/>
          </p:cNvSpPr>
          <p:nvPr>
            <p:ph type="body" idx="1"/>
          </p:nvPr>
        </p:nvSpPr>
        <p:spPr>
          <a:xfrm>
            <a:off x="1097280" y="1781564"/>
            <a:ext cx="10058400" cy="4635277"/>
          </a:xfrm>
        </p:spPr>
        <p:txBody>
          <a:bodyPr/>
          <a:lstStyle/>
          <a:p>
            <a:pPr marL="101600" lvl="0" indent="0">
              <a:buClr>
                <a:srgbClr val="4F81BD"/>
              </a:buClr>
              <a:buNone/>
            </a:pPr>
            <a:r>
              <a:rPr lang="es-MX" b="1" dirty="0"/>
              <a:t>Asignaturas participantes y objetivos por asignatura:</a:t>
            </a:r>
          </a:p>
          <a:p>
            <a:pPr marL="101600" lvl="0" indent="0">
              <a:buClr>
                <a:srgbClr val="4F81BD"/>
              </a:buClr>
              <a:buNone/>
            </a:pPr>
            <a:endParaRPr lang="es-MX" dirty="0"/>
          </a:p>
          <a:p>
            <a:pPr algn="ctr" fontAlgn="t">
              <a:spcBef>
                <a:spcPts val="0"/>
              </a:spcBef>
            </a:pPr>
            <a:r>
              <a:rPr lang="es-MX" b="1" dirty="0">
                <a:solidFill>
                  <a:srgbClr val="FFFFFF"/>
                </a:solidFill>
                <a:latin typeface="Trebuchet MS"/>
                <a:ea typeface="Trebuchet MS"/>
                <a:cs typeface="Trebuchet MS"/>
              </a:rPr>
              <a:t>Lógica</a:t>
            </a:r>
            <a:endParaRPr lang="es-MX" sz="2800" dirty="0"/>
          </a:p>
          <a:p>
            <a:pPr algn="ctr" fontAlgn="t">
              <a:spcBef>
                <a:spcPts val="0"/>
              </a:spcBef>
            </a:pPr>
            <a:r>
              <a:rPr lang="es-MX" b="1" dirty="0">
                <a:solidFill>
                  <a:srgbClr val="FFFFFF"/>
                </a:solidFill>
                <a:latin typeface="Trebuchet MS"/>
                <a:ea typeface="Trebuchet MS"/>
                <a:cs typeface="Trebuchet MS"/>
              </a:rPr>
              <a:t>Lengua Española</a:t>
            </a:r>
            <a:endParaRPr lang="es-MX" sz="2800" dirty="0"/>
          </a:p>
          <a:p>
            <a:pPr algn="ctr" fontAlgn="t">
              <a:spcBef>
                <a:spcPts val="0"/>
              </a:spcBef>
            </a:pPr>
            <a:r>
              <a:rPr lang="es-MX" b="1" dirty="0">
                <a:solidFill>
                  <a:srgbClr val="FFFFFF"/>
                </a:solidFill>
                <a:latin typeface="Trebuchet MS"/>
                <a:ea typeface="Trebuchet MS"/>
                <a:cs typeface="Trebuchet MS"/>
              </a:rPr>
              <a:t>Geografía</a:t>
            </a:r>
            <a:endParaRPr lang="es-MX" sz="2800" dirty="0"/>
          </a:p>
          <a:p>
            <a:pPr marL="101600" lvl="0" indent="0">
              <a:buClr>
                <a:srgbClr val="4F81BD"/>
              </a:buClr>
              <a:buNone/>
            </a:pPr>
            <a:endParaRPr lang="es-MX" dirty="0"/>
          </a:p>
          <a:p>
            <a:pPr marL="101600" lvl="0" indent="0">
              <a:buClr>
                <a:srgbClr val="4F81BD"/>
              </a:buClr>
              <a:buNone/>
            </a:pPr>
            <a:endParaRPr lang="es-MX" b="1" dirty="0" smtClean="0"/>
          </a:p>
          <a:p>
            <a:pPr marL="101600" lvl="0" indent="0">
              <a:buClr>
                <a:srgbClr val="4F81BD"/>
              </a:buClr>
              <a:buNone/>
            </a:pPr>
            <a:r>
              <a:rPr lang="es-MX" b="1" dirty="0" smtClean="0"/>
              <a:t>Fuentes </a:t>
            </a:r>
            <a:r>
              <a:rPr lang="es-MX" b="1" dirty="0"/>
              <a:t>de apoyo:</a:t>
            </a:r>
            <a:endParaRPr lang="es-MX" dirty="0"/>
          </a:p>
          <a:p>
            <a:pPr marL="342900" lvl="0" indent="-342900">
              <a:lnSpc>
                <a:spcPct val="107000"/>
              </a:lnSpc>
              <a:spcAft>
                <a:spcPts val="800"/>
              </a:spcAft>
              <a:buFont typeface="Times New Roman"/>
              <a:buChar char="-"/>
            </a:pPr>
            <a:r>
              <a:rPr lang="es-MX" sz="1600" dirty="0">
                <a:ea typeface="Calibri"/>
                <a:cs typeface="Times New Roman"/>
              </a:rPr>
              <a:t>Red de Documentación de la Organizaciones Defensoras de Migrantes. (2017).</a:t>
            </a:r>
            <a:r>
              <a:rPr lang="es-MX" sz="1600" i="1" dirty="0">
                <a:ea typeface="Calibri"/>
                <a:cs typeface="Times New Roman"/>
              </a:rPr>
              <a:t> Migrantes en México: recorriendo un camino de violencia. Informe 2016</a:t>
            </a:r>
            <a:r>
              <a:rPr lang="es-MX" sz="1600" dirty="0">
                <a:ea typeface="Calibri"/>
                <a:cs typeface="Times New Roman"/>
              </a:rPr>
              <a:t>. México: </a:t>
            </a:r>
            <a:r>
              <a:rPr lang="es-MX" sz="1600" dirty="0" smtClean="0">
                <a:ea typeface="Calibri"/>
                <a:cs typeface="Times New Roman"/>
              </a:rPr>
              <a:t>REDODEM.</a:t>
            </a:r>
          </a:p>
          <a:p>
            <a:pPr marL="342900" lvl="0" indent="-342900">
              <a:lnSpc>
                <a:spcPct val="107000"/>
              </a:lnSpc>
              <a:spcAft>
                <a:spcPts val="800"/>
              </a:spcAft>
              <a:buFont typeface="Times New Roman"/>
              <a:buChar char="-"/>
            </a:pPr>
            <a:r>
              <a:rPr lang="es-MX" sz="1600" dirty="0" smtClean="0">
                <a:ea typeface="Calibri"/>
                <a:cs typeface="Times New Roman"/>
              </a:rPr>
              <a:t>Red </a:t>
            </a:r>
            <a:r>
              <a:rPr lang="es-MX" sz="1600" dirty="0">
                <a:ea typeface="Calibri"/>
                <a:cs typeface="Times New Roman"/>
              </a:rPr>
              <a:t>de Documentación de la Organizaciones Defensoras de Migrantes</a:t>
            </a:r>
            <a:r>
              <a:rPr lang="es-MX" sz="1600" i="1" dirty="0">
                <a:ea typeface="Calibri"/>
                <a:cs typeface="Times New Roman"/>
              </a:rPr>
              <a:t> (2018). El Estado indolente. Recuento de la violencia en las rutas migratorias y perfiles de movilidad en México. </a:t>
            </a:r>
            <a:r>
              <a:rPr lang="es-MX" sz="1600" dirty="0">
                <a:ea typeface="Calibri"/>
                <a:cs typeface="Times New Roman"/>
              </a:rPr>
              <a:t>México: REDODEM.</a:t>
            </a:r>
            <a:endParaRPr lang="es-MX" sz="1600" dirty="0">
              <a:latin typeface="Calibri"/>
              <a:ea typeface="Calibri"/>
              <a:cs typeface="Times New Roman"/>
            </a:endParaRPr>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33</a:t>
            </a:fld>
            <a:endParaRPr lang="es-MX"/>
          </a:p>
        </p:txBody>
      </p:sp>
      <p:graphicFrame>
        <p:nvGraphicFramePr>
          <p:cNvPr id="5" name="4 Tabla"/>
          <p:cNvGraphicFramePr>
            <a:graphicFrameLocks noGrp="1"/>
          </p:cNvGraphicFramePr>
          <p:nvPr>
            <p:extLst>
              <p:ext uri="{D42A27DB-BD31-4B8C-83A1-F6EECF244321}">
                <p14:modId xmlns:p14="http://schemas.microsoft.com/office/powerpoint/2010/main" val="3152050349"/>
              </p:ext>
            </p:extLst>
          </p:nvPr>
        </p:nvGraphicFramePr>
        <p:xfrm>
          <a:off x="438149" y="2738966"/>
          <a:ext cx="11353800" cy="1742440"/>
        </p:xfrm>
        <a:graphic>
          <a:graphicData uri="http://schemas.openxmlformats.org/drawingml/2006/table">
            <a:tbl>
              <a:tblPr firstRow="1" bandRow="1">
                <a:tableStyleId>{31D7FF55-E405-47D9-BB02-38373092E64B}</a:tableStyleId>
              </a:tblPr>
              <a:tblGrid>
                <a:gridCol w="3784600"/>
                <a:gridCol w="3784600"/>
                <a:gridCol w="3784600"/>
              </a:tblGrid>
              <a:tr h="370840">
                <a:tc>
                  <a:txBody>
                    <a:bodyPr/>
                    <a:lstStyle/>
                    <a:p>
                      <a:r>
                        <a:rPr lang="es-MX" b="1" dirty="0" smtClean="0"/>
                        <a:t>Lógica</a:t>
                      </a:r>
                      <a:endParaRPr lang="es-MX" b="1" dirty="0"/>
                    </a:p>
                  </a:txBody>
                  <a:tcPr/>
                </a:tc>
                <a:tc>
                  <a:txBody>
                    <a:bodyPr/>
                    <a:lstStyle/>
                    <a:p>
                      <a:r>
                        <a:rPr lang="es-MX" b="0" dirty="0" smtClean="0"/>
                        <a:t>Lengua española</a:t>
                      </a:r>
                      <a:endParaRPr lang="es-MX" b="0" dirty="0"/>
                    </a:p>
                  </a:txBody>
                  <a:tcPr/>
                </a:tc>
                <a:tc>
                  <a:txBody>
                    <a:bodyPr/>
                    <a:lstStyle/>
                    <a:p>
                      <a:r>
                        <a:rPr lang="es-MX" b="0" dirty="0" smtClean="0"/>
                        <a:t>Geografía</a:t>
                      </a:r>
                      <a:endParaRPr lang="es-MX" b="0" dirty="0"/>
                    </a:p>
                  </a:txBody>
                  <a:tcPr/>
                </a:tc>
              </a:tr>
              <a:tr h="1062144">
                <a:tc>
                  <a:txBody>
                    <a:bodyPr/>
                    <a:lstStyle/>
                    <a:p>
                      <a:r>
                        <a:rPr lang="es-MX" dirty="0" smtClean="0"/>
                        <a:t>Contrastar la argumentación brindada por las</a:t>
                      </a:r>
                      <a:r>
                        <a:rPr lang="es-MX" baseline="0" dirty="0" smtClean="0"/>
                        <a:t> personas en tránsito y los activistas de con la argumentación </a:t>
                      </a:r>
                      <a:r>
                        <a:rPr lang="es-MX" baseline="0" dirty="0" err="1" smtClean="0"/>
                        <a:t>denostativa</a:t>
                      </a:r>
                      <a:r>
                        <a:rPr lang="es-MX" baseline="0" dirty="0" smtClean="0"/>
                        <a:t> vertida en redes sociales.</a:t>
                      </a:r>
                      <a:endParaRPr lang="es-MX" dirty="0" smtClean="0"/>
                    </a:p>
                    <a:p>
                      <a:endParaRPr lang="es-MX" dirty="0" smtClean="0"/>
                    </a:p>
                    <a:p>
                      <a:endParaRPr lang="es-MX" dirty="0"/>
                    </a:p>
                  </a:txBody>
                  <a:tcPr/>
                </a:tc>
                <a:tc>
                  <a:txBody>
                    <a:bodyPr/>
                    <a:lstStyle/>
                    <a:p>
                      <a:r>
                        <a:rPr lang="es-MX" dirty="0" smtClean="0"/>
                        <a:t>El</a:t>
                      </a:r>
                      <a:r>
                        <a:rPr lang="es-MX" baseline="0" dirty="0" smtClean="0"/>
                        <a:t> alumno ampliará, contrastará y registrará las fuentes de su investigación.</a:t>
                      </a:r>
                      <a:endParaRPr lang="es-MX" dirty="0"/>
                    </a:p>
                  </a:txBody>
                  <a:tcPr/>
                </a:tc>
                <a:tc>
                  <a:txBody>
                    <a:bodyPr/>
                    <a:lstStyle/>
                    <a:p>
                      <a:r>
                        <a:rPr lang="es-MX" dirty="0" smtClean="0"/>
                        <a:t>El alumno contrastará y ampliará los diagramas de migración realizados en clase con la información</a:t>
                      </a:r>
                      <a:r>
                        <a:rPr lang="es-MX" baseline="0" dirty="0" smtClean="0"/>
                        <a:t> obtenida de primera mano con los activistas de CAMMI y los mismos migrantes. </a:t>
                      </a:r>
                      <a:endParaRPr lang="es-MX" dirty="0"/>
                    </a:p>
                  </a:txBody>
                  <a:tcPr/>
                </a:tc>
              </a:tr>
            </a:tbl>
          </a:graphicData>
        </a:graphic>
      </p:graphicFrame>
    </p:spTree>
    <p:extLst>
      <p:ext uri="{BB962C8B-B14F-4D97-AF65-F5344CB8AC3E}">
        <p14:creationId xmlns:p14="http://schemas.microsoft.com/office/powerpoint/2010/main" val="621285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1797269"/>
            <a:ext cx="10058400" cy="4461641"/>
          </a:xfrm>
        </p:spPr>
        <p:txBody>
          <a:bodyPr/>
          <a:lstStyle/>
          <a:p>
            <a:pPr marL="101600" indent="0">
              <a:buNone/>
            </a:pPr>
            <a:endParaRPr lang="es-MX" dirty="0" smtClean="0"/>
          </a:p>
          <a:p>
            <a:pPr marL="101600" indent="0" algn="just">
              <a:buNone/>
            </a:pPr>
            <a:r>
              <a:rPr lang="es-MX" dirty="0" smtClean="0"/>
              <a:t>Para cerrar las actividades relacionadas con la sensibilización de los estudiantes participantes del proyecto, se concertó una visita al Centro de Apoyo Marista para los Migrantes (CAMMI). El objetivo era enfrentar a los alumnos a las vivencias de las personas en tránsito, al tiempo que recolectaran datos que pudieran ser útiles para su investigación.</a:t>
            </a:r>
            <a:r>
              <a:rPr lang="es-MX" b="1" dirty="0" smtClean="0"/>
              <a:t> </a:t>
            </a:r>
            <a:endParaRPr lang="es-MX" dirty="0" smtClean="0"/>
          </a:p>
          <a:p>
            <a:pPr marL="101600" indent="0">
              <a:buNone/>
            </a:pPr>
            <a:endParaRPr lang="es-MX" dirty="0" smtClean="0"/>
          </a:p>
        </p:txBody>
      </p:sp>
      <p:sp>
        <p:nvSpPr>
          <p:cNvPr id="4" name="3 Marcador de número de diapositiva"/>
          <p:cNvSpPr>
            <a:spLocks noGrp="1"/>
          </p:cNvSpPr>
          <p:nvPr>
            <p:ph type="sldNum" idx="12"/>
          </p:nvPr>
        </p:nvSpPr>
        <p:spPr/>
        <p:txBody>
          <a:bodyPr/>
          <a:lstStyle/>
          <a:p>
            <a:fld id="{00000000-1234-1234-1234-123412341234}" type="slidenum">
              <a:rPr lang="es-MX" smtClean="0"/>
              <a:pPr/>
              <a:t>34</a:t>
            </a:fld>
            <a:endParaRPr lang="es-MX"/>
          </a:p>
        </p:txBody>
      </p:sp>
      <p:sp>
        <p:nvSpPr>
          <p:cNvPr id="2" name="1 CuadroTexto"/>
          <p:cNvSpPr txBox="1"/>
          <p:nvPr/>
        </p:nvSpPr>
        <p:spPr>
          <a:xfrm>
            <a:off x="990600" y="609600"/>
            <a:ext cx="4362450" cy="646331"/>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4000" dirty="0">
                <a:solidFill>
                  <a:srgbClr val="3F3F3F"/>
                </a:solidFill>
                <a:latin typeface="FrankRuehl" pitchFamily="34" charset="-79"/>
                <a:cs typeface="FrankRuehl" pitchFamily="34" charset="-79"/>
              </a:rPr>
              <a:t>Justificación:</a:t>
            </a:r>
          </a:p>
        </p:txBody>
      </p:sp>
    </p:spTree>
    <p:extLst>
      <p:ext uri="{BB962C8B-B14F-4D97-AF65-F5344CB8AC3E}">
        <p14:creationId xmlns:p14="http://schemas.microsoft.com/office/powerpoint/2010/main" val="2449412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97280" y="2036234"/>
            <a:ext cx="10058400" cy="3983566"/>
          </a:xfrm>
        </p:spPr>
        <p:txBody>
          <a:bodyPr/>
          <a:lstStyle/>
          <a:p>
            <a:pPr marL="558800" indent="-457200">
              <a:buAutoNum type="arabicPeriod"/>
            </a:pPr>
            <a:r>
              <a:rPr lang="es-MX" dirty="0" smtClean="0"/>
              <a:t>Luego de investigar en la página de perfil de CAMMI las necesidades de los refugiados en las instalaciones del Centro, los alumnos recolectaron víveres para llevarlos a dicho lugar . </a:t>
            </a:r>
          </a:p>
          <a:p>
            <a:pPr marL="558800" indent="-457200">
              <a:buAutoNum type="arabicPeriod"/>
            </a:pPr>
            <a:r>
              <a:rPr lang="es-MX" dirty="0" smtClean="0"/>
              <a:t> En CAMMI, los estudiantes participaron en actividades de difusión sobe el problema de los migrantes: a. Actividad «Todos somos migrantes»: trazado de las rutas recorridas por los familiares de cada alumno dentro del territorio nacional; b. Actividad «Lectura y resumen de estadísticas de los países pertenecientes al llamado «Triángulo centroamericano»; c. Juego en línea sobre los prejuicios sobre las personas en tránsito.</a:t>
            </a:r>
          </a:p>
          <a:p>
            <a:pPr marL="558800" indent="-457200">
              <a:buAutoNum type="arabicPeriod"/>
            </a:pPr>
            <a:r>
              <a:rPr lang="es-MX" dirty="0" smtClean="0"/>
              <a:t>Al finalizar las actividades descritas, los alumnos conversaron y escucharon las historias de algunos migrantes presentes. </a:t>
            </a:r>
          </a:p>
          <a:p>
            <a:pPr marL="101600" indent="0">
              <a:buNone/>
            </a:pPr>
            <a:endParaRPr lang="es-MX" dirty="0" smtClean="0"/>
          </a:p>
          <a:p>
            <a:pPr marL="101600" indent="0" algn="just">
              <a:buNone/>
            </a:pP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35</a:t>
            </a:fld>
            <a:endParaRPr lang="es-MX"/>
          </a:p>
        </p:txBody>
      </p:sp>
      <p:sp>
        <p:nvSpPr>
          <p:cNvPr id="5" name="4 CuadroTexto"/>
          <p:cNvSpPr txBox="1"/>
          <p:nvPr/>
        </p:nvSpPr>
        <p:spPr>
          <a:xfrm>
            <a:off x="1257300" y="495300"/>
            <a:ext cx="8801100" cy="1089529"/>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3600" dirty="0">
                <a:solidFill>
                  <a:srgbClr val="3F3F3F"/>
                </a:solidFill>
                <a:latin typeface="FrankRuehl" pitchFamily="34" charset="-79"/>
                <a:cs typeface="FrankRuehl" pitchFamily="34" charset="-79"/>
              </a:rPr>
              <a:t>Descripción de </a:t>
            </a:r>
            <a:r>
              <a:rPr lang="es-MX" sz="3600" dirty="0" smtClean="0">
                <a:solidFill>
                  <a:srgbClr val="3F3F3F"/>
                </a:solidFill>
                <a:latin typeface="FrankRuehl" pitchFamily="34" charset="-79"/>
                <a:cs typeface="FrankRuehl" pitchFamily="34" charset="-79"/>
              </a:rPr>
              <a:t>apertura, desarrollo y conclusión </a:t>
            </a:r>
            <a:r>
              <a:rPr lang="es-MX" sz="3600" dirty="0">
                <a:solidFill>
                  <a:srgbClr val="3F3F3F"/>
                </a:solidFill>
                <a:latin typeface="FrankRuehl" pitchFamily="34" charset="-79"/>
                <a:cs typeface="FrankRuehl" pitchFamily="34" charset="-79"/>
              </a:rPr>
              <a:t>de la </a:t>
            </a:r>
            <a:r>
              <a:rPr lang="es-MX" sz="3600" dirty="0" smtClean="0">
                <a:solidFill>
                  <a:srgbClr val="3F3F3F"/>
                </a:solidFill>
                <a:latin typeface="FrankRuehl" pitchFamily="34" charset="-79"/>
                <a:cs typeface="FrankRuehl" pitchFamily="34" charset="-79"/>
              </a:rPr>
              <a:t>actividad</a:t>
            </a:r>
            <a:r>
              <a:rPr lang="es-MX" sz="3600" b="1" dirty="0" smtClean="0">
                <a:solidFill>
                  <a:srgbClr val="3F3F3F"/>
                </a:solidFill>
                <a:latin typeface="FrankRuehl" pitchFamily="34" charset="-79"/>
                <a:cs typeface="FrankRuehl" pitchFamily="34" charset="-79"/>
              </a:rPr>
              <a:t> b</a:t>
            </a:r>
            <a:r>
              <a:rPr lang="es-MX" sz="3600" dirty="0" smtClean="0">
                <a:solidFill>
                  <a:srgbClr val="3F3F3F"/>
                </a:solidFill>
                <a:latin typeface="FrankRuehl" pitchFamily="34" charset="-79"/>
                <a:cs typeface="FrankRuehl" pitchFamily="34" charset="-79"/>
              </a:rPr>
              <a:t>:</a:t>
            </a:r>
            <a:endParaRPr lang="es-MX" sz="3600" b="1" dirty="0">
              <a:solidFill>
                <a:srgbClr val="3F3F3F"/>
              </a:solidFill>
              <a:latin typeface="FrankRuehl" pitchFamily="34" charset="-79"/>
              <a:cs typeface="FrankRuehl" pitchFamily="34" charset="-79"/>
            </a:endParaRPr>
          </a:p>
        </p:txBody>
      </p:sp>
    </p:spTree>
    <p:extLst>
      <p:ext uri="{BB962C8B-B14F-4D97-AF65-F5344CB8AC3E}">
        <p14:creationId xmlns:p14="http://schemas.microsoft.com/office/powerpoint/2010/main" val="4234089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558800" indent="-457200">
              <a:buFont typeface="+mj-lt"/>
              <a:buAutoNum type="arabicPeriod" startAt="4"/>
            </a:pPr>
            <a:r>
              <a:rPr lang="es-MX" dirty="0" smtClean="0"/>
              <a:t>Al volver al colegio los alumnos conversaron sobre la experiencia, contrastando la información encontrada en redes sociales con la recibida en la visita al Centro.</a:t>
            </a:r>
          </a:p>
          <a:p>
            <a:pPr marL="558800" indent="-457200">
              <a:buFont typeface="+mj-lt"/>
              <a:buAutoNum type="arabicPeriod" startAt="4"/>
            </a:pPr>
            <a:r>
              <a:rPr lang="es-MX" dirty="0" smtClean="0"/>
              <a:t>Las conclusiones de esta conversación se vieron reflejadas en los trabajos finales.</a:t>
            </a:r>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36</a:t>
            </a:fld>
            <a:endParaRPr lang="es-MX"/>
          </a:p>
        </p:txBody>
      </p:sp>
    </p:spTree>
    <p:extLst>
      <p:ext uri="{BB962C8B-B14F-4D97-AF65-F5344CB8AC3E}">
        <p14:creationId xmlns:p14="http://schemas.microsoft.com/office/powerpoint/2010/main" val="359856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smtClean="0">
                <a:latin typeface="FrankRuehl" pitchFamily="34" charset="-79"/>
                <a:cs typeface="FrankRuehl" pitchFamily="34" charset="-79"/>
              </a:rPr>
              <a:t>Evidencias de la actividad interdisciplinaria </a:t>
            </a:r>
            <a:r>
              <a:rPr lang="es-MX" sz="3200" b="1" dirty="0" smtClean="0">
                <a:latin typeface="FrankRuehl" pitchFamily="34" charset="-79"/>
                <a:cs typeface="FrankRuehl" pitchFamily="34" charset="-79"/>
              </a:rPr>
              <a:t>b</a:t>
            </a:r>
            <a:r>
              <a:rPr lang="es-MX" sz="3200" dirty="0" smtClean="0">
                <a:latin typeface="FrankRuehl" pitchFamily="34" charset="-79"/>
                <a:cs typeface="FrankRuehl" pitchFamily="34" charset="-79"/>
              </a:rPr>
              <a:t>  de la fase de desarrollo del proyecto</a:t>
            </a:r>
            <a:endParaRPr lang="es-MX" sz="3200"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ctr">
              <a:buNone/>
            </a:pPr>
            <a:endParaRPr lang="es-MX" dirty="0" smtClean="0"/>
          </a:p>
          <a:p>
            <a:pPr marL="101600" indent="0" algn="ctr">
              <a:buNone/>
            </a:pPr>
            <a:r>
              <a:rPr lang="es-MX" sz="2400" b="1" dirty="0" smtClean="0"/>
              <a:t>Visita al Centro de Apoyo Marista a Migrantes (CAMMI)        </a:t>
            </a:r>
            <a:endParaRPr lang="es-MX" sz="2400" b="1"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37</a:t>
            </a:fld>
            <a:endParaRPr lang="es-MX"/>
          </a:p>
        </p:txBody>
      </p:sp>
      <p:pic>
        <p:nvPicPr>
          <p:cNvPr id="2051" name="Picture 3" descr="C:\Users\Win7\Desktop\Académicas\Didácticas\Conexiones tepeyac\fotos\IMG_20190226_121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0" y="-7543800"/>
            <a:ext cx="384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49" y="2996100"/>
            <a:ext cx="1721250" cy="3060000"/>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300" y="3266100"/>
            <a:ext cx="4480000" cy="2520000"/>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524" y="2996100"/>
            <a:ext cx="1721250" cy="3060000"/>
          </a:xfrm>
          <a:prstGeom prst="rect">
            <a:avLst/>
          </a:prstGeom>
        </p:spPr>
      </p:pic>
      <p:pic>
        <p:nvPicPr>
          <p:cNvPr id="9" name="Picture 17"/>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50000" t="26272" b="57432"/>
          <a:stretch/>
        </p:blipFill>
        <p:spPr bwMode="auto">
          <a:xfrm>
            <a:off x="1768874" y="3768422"/>
            <a:ext cx="859632" cy="4987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8"/>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7843" t="24915" r="50000" b="62411"/>
          <a:stretch/>
        </p:blipFill>
        <p:spPr bwMode="auto">
          <a:xfrm>
            <a:off x="1406238" y="3768422"/>
            <a:ext cx="380927" cy="38792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9"/>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t="25246" r="81794" b="63867"/>
          <a:stretch/>
        </p:blipFill>
        <p:spPr bwMode="auto">
          <a:xfrm>
            <a:off x="4248524" y="3768422"/>
            <a:ext cx="313006" cy="33250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l="19489" t="12170" r="64394" b="75660"/>
          <a:stretch/>
        </p:blipFill>
        <p:spPr bwMode="auto">
          <a:xfrm>
            <a:off x="4656699" y="3396712"/>
            <a:ext cx="277091" cy="37171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9149" y="3252862"/>
            <a:ext cx="3048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4"/>
          <p:cNvPicPr>
            <a:picLocks noChangeAspect="1" noChangeArrowheads="1"/>
          </p:cNvPicPr>
          <p:nvPr/>
        </p:nvPicPr>
        <p:blipFill rotWithShape="1">
          <a:blip r:embed="rId12">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val="0"/>
              </a:ext>
            </a:extLst>
          </a:blip>
          <a:srcRect l="26250" t="26262" r="66021" b="56130"/>
          <a:stretch/>
        </p:blipFill>
        <p:spPr bwMode="auto">
          <a:xfrm>
            <a:off x="8524009" y="3934676"/>
            <a:ext cx="346364" cy="44334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5"/>
          <p:cNvPicPr>
            <a:picLocks noChangeAspect="1" noChangeArrowheads="1"/>
          </p:cNvPicPr>
          <p:nvPr/>
        </p:nvPicPr>
        <p:blipFill rotWithShape="1">
          <a:blip r:embed="rId12">
            <a:extLst>
              <a:ext uri="{BEBA8EAE-BF5A-486C-A8C5-ECC9F3942E4B}">
                <a14:imgProps xmlns:a14="http://schemas.microsoft.com/office/drawing/2010/main">
                  <a14:imgLayer r:embed="rId13">
                    <a14:imgEffect>
                      <a14:artisticBlur/>
                    </a14:imgEffect>
                  </a14:imgLayer>
                </a14:imgProps>
              </a:ext>
              <a:ext uri="{28A0092B-C50C-407E-A947-70E740481C1C}">
                <a14:useLocalDpi xmlns:a14="http://schemas.microsoft.com/office/drawing/2010/main" val="0"/>
              </a:ext>
            </a:extLst>
          </a:blip>
          <a:srcRect l="40471" t="21914" r="50000" b="56173"/>
          <a:stretch/>
        </p:blipFill>
        <p:spPr bwMode="auto">
          <a:xfrm>
            <a:off x="9137560" y="3768422"/>
            <a:ext cx="427058" cy="5517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13950" y="3808037"/>
            <a:ext cx="4445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85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de la actividad</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endParaRPr lang="es-MX" dirty="0" smtClean="0"/>
          </a:p>
          <a:p>
            <a:pPr marL="101600" indent="0">
              <a:buNone/>
            </a:pPr>
            <a:r>
              <a:rPr lang="es-MX" dirty="0" smtClean="0"/>
              <a:t>Los resultados de la actividad, al ser en buena medida vivenciales, se concretarán en el ensayo final. Dado que los objetivos generales de la actividad esta dirigidos a la sensibilización de los alumnos, consideramos que los comentarios vertidos en las clases posteriores a la visita se evidenciarían en las conclusiones del escrito final.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38</a:t>
            </a:fld>
            <a:endParaRPr lang="es-MX"/>
          </a:p>
        </p:txBody>
      </p:sp>
    </p:spTree>
    <p:extLst>
      <p:ext uri="{BB962C8B-B14F-4D97-AF65-F5344CB8AC3E}">
        <p14:creationId xmlns:p14="http://schemas.microsoft.com/office/powerpoint/2010/main" val="3478006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 Contrastación de lo esperado y lo sucedido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La visita al Centro ayudó a que los alumnos reconsideraran los juicios que corrían en redes sociales. Si bien el entusiasmo con el que el grupo había iniciado el proyecto menguó con la llegada de la caravana migrante, actividades como la visita a CAMMI relajaron el estado de ánimo de los alumnos y sobre todo ayudaron a que recuperaran la investigación, ahora con una actitud más objetiva, y sobre todo fueran cuidadosos con el tipo de fuentes de las cuales extraer información para proseguir el proyecto. Sin embargo, al dialogar con los activistas de CAMMI se constató que limitar la investigación al Estado de Querétaro implicaba mayor inversión de tiempo. </a:t>
            </a:r>
          </a:p>
        </p:txBody>
      </p:sp>
      <p:sp>
        <p:nvSpPr>
          <p:cNvPr id="4" name="3 Marcador de número de diapositiva"/>
          <p:cNvSpPr>
            <a:spLocks noGrp="1"/>
          </p:cNvSpPr>
          <p:nvPr>
            <p:ph type="sldNum" idx="12"/>
          </p:nvPr>
        </p:nvSpPr>
        <p:spPr/>
        <p:txBody>
          <a:bodyPr/>
          <a:lstStyle/>
          <a:p>
            <a:fld id="{00000000-1234-1234-1234-123412341234}" type="slidenum">
              <a:rPr lang="es-MX" smtClean="0"/>
              <a:pPr/>
              <a:t>39</a:t>
            </a:fld>
            <a:endParaRPr lang="es-MX"/>
          </a:p>
        </p:txBody>
      </p:sp>
    </p:spTree>
    <p:extLst>
      <p:ext uri="{BB962C8B-B14F-4D97-AF65-F5344CB8AC3E}">
        <p14:creationId xmlns:p14="http://schemas.microsoft.com/office/powerpoint/2010/main" val="428026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0" y="5048250"/>
            <a:ext cx="12039600" cy="1809750"/>
          </a:xfrm>
          <a:prstGeom prst="rect">
            <a:avLst/>
          </a:prstGeom>
          <a:noFill/>
          <a:ln>
            <a:noFill/>
          </a:ln>
        </p:spPr>
        <p:txBody>
          <a:bodyPr spcFirstLastPara="1" wrap="square" lIns="91425" tIns="91425" rIns="91425" bIns="91425" anchor="b" anchorCtr="0">
            <a:noAutofit/>
          </a:bodyPr>
          <a:lstStyle/>
          <a:p>
            <a:pPr lvl="0"/>
            <a:r>
              <a:rPr lang="es-MX" sz="3200" dirty="0" smtClean="0">
                <a:latin typeface="Bahnschrift Light" panose="020B0502040204020203" pitchFamily="34" charset="0"/>
              </a:rPr>
              <a:t>Investigación</a:t>
            </a:r>
            <a:r>
              <a:rPr lang="es-MX" sz="3200" dirty="0">
                <a:latin typeface="Bahnschrift Light" panose="020B0502040204020203" pitchFamily="34" charset="0"/>
              </a:rPr>
              <a:t>: «El paso de </a:t>
            </a:r>
            <a:r>
              <a:rPr lang="es-MX" sz="3200" i="1" dirty="0">
                <a:latin typeface="Bahnschrift Light" panose="020B0502040204020203" pitchFamily="34" charset="0"/>
              </a:rPr>
              <a:t>la bestia</a:t>
            </a:r>
            <a:r>
              <a:rPr lang="es-MX" sz="3200" dirty="0">
                <a:latin typeface="Bahnschrift Light" panose="020B0502040204020203" pitchFamily="34" charset="0"/>
              </a:rPr>
              <a:t>  por Querétaro. 2018-2019</a:t>
            </a:r>
            <a:r>
              <a:rPr lang="es-MX" sz="3200" dirty="0" smtClean="0">
                <a:latin typeface="Bahnschrift Light" panose="020B0502040204020203" pitchFamily="34" charset="0"/>
              </a:rPr>
              <a:t>»</a:t>
            </a:r>
            <a:r>
              <a:rPr lang="es-MX" sz="2000" dirty="0"/>
              <a:t/>
            </a:r>
            <a:br>
              <a:rPr lang="es-MX" sz="2000" dirty="0"/>
            </a:br>
            <a:r>
              <a:rPr lang="es-MX" sz="1200" dirty="0">
                <a:latin typeface="Bahnschrift Light" panose="020B0502040204020203" pitchFamily="34" charset="0"/>
              </a:rPr>
              <a:t>Proyecto realizado con alumnos de cuarto año de Bachillerato </a:t>
            </a:r>
            <a:r>
              <a:rPr lang="es-MX" sz="1200" dirty="0" smtClean="0">
                <a:latin typeface="Bahnschrift Light" panose="020B0502040204020203" pitchFamily="34" charset="0"/>
              </a:rPr>
              <a:t>mayor</a:t>
            </a:r>
            <a:r>
              <a:rPr lang="es-MX" sz="2000" dirty="0" smtClean="0"/>
              <a:t/>
            </a:r>
            <a:br>
              <a:rPr lang="es-MX" sz="2000" dirty="0" smtClean="0"/>
            </a:br>
            <a:r>
              <a:rPr lang="es-MX" sz="2000" dirty="0" smtClean="0"/>
              <a:t> </a:t>
            </a:r>
            <a:br>
              <a:rPr lang="es-MX" sz="2000" dirty="0" smtClean="0"/>
            </a:br>
            <a:endParaRPr sz="2000" dirty="0"/>
          </a:p>
        </p:txBody>
      </p:sp>
      <p:sp>
        <p:nvSpPr>
          <p:cNvPr id="103" name="Google Shape;103;p1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4</a:t>
            </a:fld>
            <a:endParaRPr sz="1050" b="0" i="0" u="none" strike="noStrike" cap="none">
              <a:solidFill>
                <a:srgbClr val="FFFFFF"/>
              </a:solidFill>
              <a:latin typeface="Arial"/>
              <a:ea typeface="Arial"/>
              <a:cs typeface="Arial"/>
              <a:sym typeface="Arial"/>
            </a:endParaRPr>
          </a:p>
        </p:txBody>
      </p:sp>
      <p:pic>
        <p:nvPicPr>
          <p:cNvPr id="104" name="Google Shape;104;p13"/>
          <p:cNvPicPr preferRelativeResize="0">
            <a:picLocks noGrp="1"/>
          </p:cNvPicPr>
          <p:nvPr>
            <p:ph type="pic" idx="2"/>
          </p:nvPr>
        </p:nvPicPr>
        <p:blipFill rotWithShape="1">
          <a:blip r:embed="rId3">
            <a:alphaModFix/>
          </a:blip>
          <a:srcRect t="17072" b="24506"/>
          <a:stretch/>
        </p:blipFill>
        <p:spPr>
          <a:xfrm>
            <a:off x="0" y="-401113"/>
            <a:ext cx="12192000" cy="5342081"/>
          </a:xfrm>
          <a:prstGeom prst="rect">
            <a:avLst/>
          </a:prstGeom>
          <a:blipFill rotWithShape="1">
            <a:blip r:embed="rId4">
              <a:alphaModFix/>
            </a:blip>
            <a:stretch>
              <a:fillRect/>
            </a:stretch>
          </a:blip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 (en función del análisis)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endParaRPr lang="es-MX" dirty="0" smtClean="0"/>
          </a:p>
          <a:p>
            <a:pPr marL="101600" indent="0" algn="just">
              <a:buNone/>
            </a:pPr>
            <a:r>
              <a:rPr lang="es-MX" dirty="0" smtClean="0"/>
              <a:t>Ante los resultados de las actividades de sensibilización, se consideró que la investigación podía llevarse a cabo en los términos en los que se había planteado en un principio, salvo que se decidió ampliar los límites del tema: la investigación no se centraría en el caso Querétaro, sino que se abriría a un tratamiento más general. Lo anterior, dadas las dificultades para encontrar datos relacionados sólo con la migración en el estado de Querétaro.  </a:t>
            </a: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40</a:t>
            </a:fld>
            <a:endParaRPr lang="es-MX"/>
          </a:p>
        </p:txBody>
      </p:sp>
    </p:spTree>
    <p:extLst>
      <p:ext uri="{BB962C8B-B14F-4D97-AF65-F5344CB8AC3E}">
        <p14:creationId xmlns:p14="http://schemas.microsoft.com/office/powerpoint/2010/main" val="2748145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247650" y="5200650"/>
            <a:ext cx="10113264" cy="140208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262626"/>
              </a:buClr>
              <a:buSzPts val="8000"/>
              <a:buFont typeface="Arial"/>
              <a:buNone/>
            </a:pPr>
            <a:r>
              <a:rPr lang="es-MX" sz="4800" b="1" i="0" u="none" strike="noStrike" dirty="0" smtClean="0">
                <a:ln w="6600">
                  <a:solidFill>
                    <a:schemeClr val="accent2"/>
                  </a:solidFill>
                  <a:prstDash val="solid"/>
                </a:ln>
                <a:effectLst>
                  <a:outerShdw dist="38100" dir="2700000" algn="tl" rotWithShape="0">
                    <a:schemeClr val="accent2"/>
                  </a:outerShdw>
                </a:effectLst>
                <a:latin typeface="Bahnschrift Light" panose="020B0502040204020203" pitchFamily="34" charset="0"/>
                <a:sym typeface="Arial"/>
              </a:rPr>
              <a:t>Actividades por asignaturas. </a:t>
            </a:r>
            <a:br>
              <a:rPr lang="es-MX" sz="4800" b="1" i="0" u="none" strike="noStrike" dirty="0" smtClean="0">
                <a:ln w="6600">
                  <a:solidFill>
                    <a:schemeClr val="accent2"/>
                  </a:solidFill>
                  <a:prstDash val="solid"/>
                </a:ln>
                <a:effectLst>
                  <a:outerShdw dist="38100" dir="2700000" algn="tl" rotWithShape="0">
                    <a:schemeClr val="accent2"/>
                  </a:outerShdw>
                </a:effectLst>
                <a:latin typeface="Bahnschrift Light" panose="020B0502040204020203" pitchFamily="34" charset="0"/>
                <a:sym typeface="Arial"/>
              </a:rPr>
            </a:br>
            <a:r>
              <a:rPr lang="es-MX" sz="4800" b="1" i="0" u="none" strike="noStrike" dirty="0" smtClean="0">
                <a:ln w="6600">
                  <a:solidFill>
                    <a:schemeClr val="accent2"/>
                  </a:solidFill>
                  <a:prstDash val="solid"/>
                </a:ln>
                <a:effectLst>
                  <a:outerShdw dist="38100" dir="2700000" algn="tl" rotWithShape="0">
                    <a:schemeClr val="accent2"/>
                  </a:outerShdw>
                </a:effectLst>
                <a:latin typeface="Bahnschrift Light" panose="020B0502040204020203" pitchFamily="34" charset="0"/>
                <a:sym typeface="Arial"/>
              </a:rPr>
              <a:t>Fase de desarrollo</a:t>
            </a:r>
            <a:endParaRPr sz="4800" b="1" i="0" u="none" strike="noStrike" dirty="0">
              <a:ln w="6600">
                <a:solidFill>
                  <a:schemeClr val="accent2"/>
                </a:solidFill>
                <a:prstDash val="solid"/>
              </a:ln>
              <a:effectLst>
                <a:outerShdw dist="38100" dir="2700000" algn="tl" rotWithShape="0">
                  <a:schemeClr val="accent2"/>
                </a:outerShdw>
              </a:effectLst>
              <a:latin typeface="Bahnschrift Light" panose="020B0502040204020203" pitchFamily="34" charset="0"/>
              <a:sym typeface="Arial"/>
            </a:endParaRPr>
          </a:p>
        </p:txBody>
      </p:sp>
      <p:sp>
        <p:nvSpPr>
          <p:cNvPr id="281" name="Shape 28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s-MX"/>
              <a:pPr/>
              <a:t>41</a:t>
            </a:fld>
            <a:endParaRPr/>
          </a:p>
        </p:txBody>
      </p:sp>
      <p:pic>
        <p:nvPicPr>
          <p:cNvPr id="16" name="Marcador de posición de imagen 15" descr="Imagen que contiene seguimiento, exterior, cielo, tren&#10;&#10;Descripción generada con confianza muy alta">
            <a:extLst>
              <a:ext uri="{FF2B5EF4-FFF2-40B4-BE49-F238E27FC236}">
                <a16:creationId xmlns:a16="http://schemas.microsoft.com/office/drawing/2014/main" xmlns="" id="{0CF3DD06-EF09-47DB-9C18-784115ACA3B4}"/>
              </a:ext>
            </a:extLst>
          </p:cNvPr>
          <p:cNvPicPr>
            <a:picLocks noGrp="1" noChangeAspect="1"/>
          </p:cNvPicPr>
          <p:nvPr>
            <p:ph type="pic" idx="2"/>
          </p:nvPr>
        </p:nvPicPr>
        <p:blipFill rotWithShape="1">
          <a:blip r:embed="rId3">
            <a:duotone>
              <a:schemeClr val="bg2">
                <a:shade val="45000"/>
                <a:satMod val="135000"/>
              </a:schemeClr>
              <a:prstClr val="white"/>
            </a:duotone>
          </a:blip>
          <a:srcRect t="34884" b="34884"/>
          <a:stretch/>
        </p:blipFill>
        <p:spPr>
          <a:prstGeom prst="rect">
            <a:avLst/>
          </a:prstGeom>
        </p:spPr>
      </p:pic>
    </p:spTree>
    <p:extLst>
      <p:ext uri="{BB962C8B-B14F-4D97-AF65-F5344CB8AC3E}">
        <p14:creationId xmlns:p14="http://schemas.microsoft.com/office/powerpoint/2010/main" val="3944989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Actividad realizada en la asignatura de </a:t>
            </a:r>
            <a:r>
              <a:rPr lang="es-MX" b="1" dirty="0" smtClean="0">
                <a:latin typeface="FrankRuehl" pitchFamily="34" charset="-79"/>
                <a:cs typeface="FrankRuehl" pitchFamily="34" charset="-79"/>
              </a:rPr>
              <a:t>Lógica</a:t>
            </a:r>
            <a:endParaRPr lang="es-MX" b="1"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364566"/>
          </a:xfrm>
        </p:spPr>
        <p:txBody>
          <a:bodyPr/>
          <a:lstStyle/>
          <a:p>
            <a:pPr marL="101600" indent="0" algn="just">
              <a:buNone/>
            </a:pPr>
            <a:r>
              <a:rPr lang="es-MX" b="1" dirty="0" smtClean="0"/>
              <a:t>Actividad: </a:t>
            </a:r>
            <a:r>
              <a:rPr lang="es-MX" dirty="0" smtClean="0"/>
              <a:t>Revisión de ponencias a presentarse en el coloquio «El paso dela </a:t>
            </a:r>
            <a:r>
              <a:rPr lang="es-MX" i="1" dirty="0" smtClean="0"/>
              <a:t>Bestia </a:t>
            </a:r>
            <a:r>
              <a:rPr lang="es-MX" dirty="0" smtClean="0"/>
              <a:t>por Querétaro.»</a:t>
            </a:r>
          </a:p>
          <a:p>
            <a:pPr marL="101600" indent="0">
              <a:buNone/>
            </a:pPr>
            <a:endParaRPr lang="es-MX" b="1" dirty="0" smtClean="0"/>
          </a:p>
          <a:p>
            <a:pPr marL="101600" indent="0">
              <a:buNone/>
            </a:pPr>
            <a:r>
              <a:rPr lang="es-MX" b="1" dirty="0" smtClean="0"/>
              <a:t>Objetivos: </a:t>
            </a:r>
            <a:endParaRPr lang="es-MX" dirty="0" smtClean="0"/>
          </a:p>
          <a:p>
            <a:pPr marL="558800" indent="-457200" algn="just">
              <a:buAutoNum type="arabicPeriod"/>
            </a:pPr>
            <a:r>
              <a:rPr lang="es-MX" dirty="0" smtClean="0"/>
              <a:t>Construir el argumento central de la ponencia a realizar como producto final de la investigación realizada como parte del proyecto «El paso de la </a:t>
            </a:r>
            <a:r>
              <a:rPr lang="es-MX" i="1" dirty="0" smtClean="0"/>
              <a:t>bestia</a:t>
            </a:r>
            <a:r>
              <a:rPr lang="es-MX" dirty="0" smtClean="0"/>
              <a:t> por Querétaro», según los modelos de argumentación convergente, divergente o serial</a:t>
            </a:r>
          </a:p>
          <a:p>
            <a:pPr marL="101600" indent="0">
              <a:buNone/>
            </a:pPr>
            <a:endParaRPr lang="es-MX" b="1" dirty="0" smtClean="0"/>
          </a:p>
          <a:p>
            <a:pPr marL="101600" indent="0">
              <a:buNone/>
            </a:pPr>
            <a:r>
              <a:rPr lang="es-MX" b="1" dirty="0" smtClean="0"/>
              <a:t>Grado: </a:t>
            </a:r>
            <a:r>
              <a:rPr lang="es-MX" dirty="0" smtClean="0"/>
              <a:t>Cuarto año de bachillerato mayor</a:t>
            </a:r>
            <a:endParaRPr lang="es-MX" b="1" dirty="0" smtClean="0"/>
          </a:p>
          <a:p>
            <a:pPr marL="101600" indent="0">
              <a:buNone/>
            </a:pPr>
            <a:r>
              <a:rPr lang="es-MX" b="1" dirty="0" smtClean="0"/>
              <a:t>Fechas: </a:t>
            </a:r>
            <a:r>
              <a:rPr lang="es-MX" dirty="0" smtClean="0"/>
              <a:t>15 y 25 de febrero de 2019</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42</a:t>
            </a:fld>
            <a:endParaRPr lang="es-MX"/>
          </a:p>
        </p:txBody>
      </p:sp>
    </p:spTree>
    <p:extLst>
      <p:ext uri="{BB962C8B-B14F-4D97-AF65-F5344CB8AC3E}">
        <p14:creationId xmlns:p14="http://schemas.microsoft.com/office/powerpoint/2010/main" val="2524364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buNone/>
            </a:pPr>
            <a:r>
              <a:rPr lang="es-MX" b="1" dirty="0" smtClean="0"/>
              <a:t>Asignatura:</a:t>
            </a:r>
            <a:r>
              <a:rPr lang="es-MX" dirty="0" smtClean="0"/>
              <a:t> Lógica</a:t>
            </a:r>
          </a:p>
          <a:p>
            <a:pPr marL="101600" indent="0">
              <a:buNone/>
            </a:pPr>
            <a:r>
              <a:rPr lang="es-MX" b="1" dirty="0" smtClean="0"/>
              <a:t>Tema: </a:t>
            </a:r>
            <a:r>
              <a:rPr lang="es-MX" dirty="0" smtClean="0"/>
              <a:t>Reconstrucción de argumentos</a:t>
            </a:r>
          </a:p>
          <a:p>
            <a:pPr marL="101600" indent="0">
              <a:buNone/>
            </a:pPr>
            <a:r>
              <a:rPr lang="es-MX" b="1" dirty="0" smtClean="0"/>
              <a:t>Unidad IV: </a:t>
            </a:r>
            <a:r>
              <a:rPr lang="es-MX" dirty="0" smtClean="0"/>
              <a:t>Armando y desarmando argumentos</a:t>
            </a:r>
          </a:p>
          <a:p>
            <a:pPr marL="101600" indent="0" algn="just">
              <a:buNone/>
            </a:pPr>
            <a:endParaRPr lang="es-MX" b="1" dirty="0" smtClean="0"/>
          </a:p>
          <a:p>
            <a:pPr marL="101600" indent="0" algn="just">
              <a:buNone/>
            </a:pPr>
            <a:r>
              <a:rPr lang="es-MX" b="1" dirty="0" smtClean="0"/>
              <a:t>Fuentes de </a:t>
            </a:r>
            <a:r>
              <a:rPr lang="es-MX" b="1" dirty="0"/>
              <a:t>apoyo</a:t>
            </a:r>
            <a:r>
              <a:rPr lang="es-MX" b="1" dirty="0" smtClean="0"/>
              <a:t>: </a:t>
            </a:r>
          </a:p>
          <a:p>
            <a:pPr marL="342900" lvl="0" indent="-342900">
              <a:lnSpc>
                <a:spcPct val="107000"/>
              </a:lnSpc>
              <a:spcAft>
                <a:spcPts val="800"/>
              </a:spcAft>
              <a:buFont typeface="Times New Roman"/>
              <a:buChar char="-"/>
            </a:pPr>
            <a:r>
              <a:rPr lang="es-MX" i="1" dirty="0">
                <a:ea typeface="Calibri"/>
                <a:cs typeface="Times New Roman"/>
              </a:rPr>
              <a:t>Construcción de argumentos.</a:t>
            </a:r>
            <a:r>
              <a:rPr lang="es-MX" dirty="0">
                <a:ea typeface="Calibri"/>
                <a:cs typeface="Times New Roman"/>
              </a:rPr>
              <a:t> (2019, febrero, 15).</a:t>
            </a:r>
            <a:r>
              <a:rPr lang="es-MX" i="1" dirty="0">
                <a:ea typeface="Calibri"/>
                <a:cs typeface="Times New Roman"/>
              </a:rPr>
              <a:t> </a:t>
            </a:r>
            <a:r>
              <a:rPr lang="es-MX" dirty="0">
                <a:ea typeface="Calibri"/>
                <a:cs typeface="Times New Roman"/>
              </a:rPr>
              <a:t>Recuperado de </a:t>
            </a:r>
            <a:r>
              <a:rPr lang="es-MX" u="sng" dirty="0">
                <a:solidFill>
                  <a:srgbClr val="0000FF"/>
                </a:solidFill>
                <a:ea typeface="Calibri"/>
                <a:cs typeface="Times New Roman"/>
                <a:hlinkClick r:id="rId2"/>
              </a:rPr>
              <a:t>https://aprenderadebatir.es/index.php/2013-05-14-12-25-08/construye-argumentos/91-construccion-y-ordenacion-de-argumentos-para-el-debate</a:t>
            </a:r>
            <a:endParaRPr lang="es-MX" sz="1100" dirty="0">
              <a:latin typeface="Calibri"/>
              <a:ea typeface="Calibri"/>
              <a:cs typeface="Times New Roman"/>
            </a:endParaRPr>
          </a:p>
          <a:p>
            <a:pPr marL="101600" indent="0" algn="just">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43</a:t>
            </a:fld>
            <a:endParaRPr lang="es-MX"/>
          </a:p>
        </p:txBody>
      </p:sp>
    </p:spTree>
    <p:extLst>
      <p:ext uri="{BB962C8B-B14F-4D97-AF65-F5344CB8AC3E}">
        <p14:creationId xmlns:p14="http://schemas.microsoft.com/office/powerpoint/2010/main" val="78728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Justificación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Si bien los alumnos participantes habían recopilado ya algunos datos sobre la migración en México, además de haber realizado diversas actividades en relación al tema, requerían ahora de las herramientas metodológicas que les permitieran sustentar una postura con respecto a los datos obtenidos. Para ello se retomó el tema «Modelos de reconstrucción de argumentos» correspondiente a la unidad temática IV del Programa de la asignatura.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44</a:t>
            </a:fld>
            <a:endParaRPr lang="es-MX"/>
          </a:p>
        </p:txBody>
      </p:sp>
    </p:spTree>
    <p:extLst>
      <p:ext uri="{BB962C8B-B14F-4D97-AF65-F5344CB8AC3E}">
        <p14:creationId xmlns:p14="http://schemas.microsoft.com/office/powerpoint/2010/main" val="3743837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514350" y="1600200"/>
            <a:ext cx="11315700" cy="4667250"/>
          </a:xfrm>
        </p:spPr>
        <p:txBody>
          <a:bodyPr/>
          <a:lstStyle/>
          <a:p>
            <a:pPr marL="101600" lvl="0" indent="0">
              <a:buClr>
                <a:srgbClr val="4F81BD"/>
              </a:buClr>
              <a:buNone/>
            </a:pPr>
            <a:r>
              <a:rPr lang="es-MX" b="1" dirty="0" smtClean="0"/>
              <a:t>En la primera sesión:  </a:t>
            </a:r>
          </a:p>
          <a:p>
            <a:pPr marL="558800" lvl="0" indent="-457200">
              <a:buClr>
                <a:srgbClr val="4F81BD"/>
              </a:buClr>
              <a:buAutoNum type="arabicPeriod"/>
            </a:pPr>
            <a:r>
              <a:rPr lang="es-MX" dirty="0" smtClean="0"/>
              <a:t>Se inició con la revisión grupal de los datos recopilados por todos los alumnos, reunidos en un folder especial para ello, para contrastar información y señalar aspectos comunes, irrelevantes o esenciales a cada una de las investigaciones.</a:t>
            </a:r>
          </a:p>
          <a:p>
            <a:pPr marL="558800" lvl="0" indent="-457200">
              <a:buClr>
                <a:srgbClr val="4F81BD"/>
              </a:buClr>
              <a:buAutoNum type="arabicPeriod"/>
            </a:pPr>
            <a:r>
              <a:rPr lang="es-MX" dirty="0" smtClean="0"/>
              <a:t>De manera individual, los alumnos reconsideraron la pregunta inicial, la que emanara de la primera actividad interdisciplinaria, de modo que esta cuestión se redactara de manera que se respondiera sí o no.</a:t>
            </a:r>
          </a:p>
          <a:p>
            <a:pPr marL="558800" lvl="0" indent="-457200">
              <a:buClr>
                <a:srgbClr val="4F81BD"/>
              </a:buClr>
              <a:buAutoNum type="arabicPeriod"/>
            </a:pPr>
            <a:r>
              <a:rPr lang="es-MX" dirty="0" smtClean="0"/>
              <a:t>Se pidió a los alumnos que redactaran la argumentación que fundamentara su respuesta desde alguno del os modelos de argumentación: convergente, divergente o serial .</a:t>
            </a:r>
          </a:p>
          <a:p>
            <a:pPr marL="558800" lvl="0" indent="-457200">
              <a:buClr>
                <a:srgbClr val="4F81BD"/>
              </a:buClr>
              <a:buAutoNum type="arabicPeriod"/>
            </a:pPr>
            <a:r>
              <a:rPr lang="es-MX" dirty="0" smtClean="0"/>
              <a:t>Dichas respuestas fueron leídas y discutidas en grupo poniendo a prueba su fuerza. </a:t>
            </a:r>
          </a:p>
          <a:p>
            <a:pPr marL="558800" lvl="0" indent="-457200">
              <a:buClr>
                <a:srgbClr val="4F81BD"/>
              </a:buClr>
              <a:buAutoNum type="arabicPeriod"/>
            </a:pPr>
            <a:r>
              <a:rPr lang="es-MX" dirty="0" smtClean="0"/>
              <a:t>Cada alumno corrigió o modificó en su cuaderno los resultados de la conversación grupal relacionados con su investigación personal.</a:t>
            </a:r>
            <a:endParaRPr lang="es-MX" dirty="0"/>
          </a:p>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45</a:t>
            </a:fld>
            <a:endParaRPr lang="es-MX"/>
          </a:p>
        </p:txBody>
      </p:sp>
      <p:sp>
        <p:nvSpPr>
          <p:cNvPr id="2" name="1 CuadroTexto"/>
          <p:cNvSpPr txBox="1"/>
          <p:nvPr/>
        </p:nvSpPr>
        <p:spPr>
          <a:xfrm>
            <a:off x="819150" y="419100"/>
            <a:ext cx="7772400" cy="1200329"/>
          </a:xfrm>
          <a:prstGeom prst="rect">
            <a:avLst/>
          </a:prstGeom>
          <a:noFill/>
        </p:spPr>
        <p:txBody>
          <a:bodyPr wrap="square" rtlCol="0">
            <a:spAutoFit/>
          </a:bodyPr>
          <a:lstStyle/>
          <a:p>
            <a:r>
              <a:rPr lang="es-MX" sz="3600" dirty="0">
                <a:solidFill>
                  <a:srgbClr val="3F3F3F"/>
                </a:solidFill>
                <a:latin typeface="FrankRuehl" pitchFamily="34" charset="-79"/>
                <a:cs typeface="FrankRuehl" pitchFamily="34" charset="-79"/>
              </a:rPr>
              <a:t>Descripción de </a:t>
            </a:r>
            <a:r>
              <a:rPr lang="es-MX" sz="3600" dirty="0" smtClean="0">
                <a:solidFill>
                  <a:srgbClr val="3F3F3F"/>
                </a:solidFill>
                <a:latin typeface="FrankRuehl" pitchFamily="34" charset="-79"/>
                <a:cs typeface="FrankRuehl" pitchFamily="34" charset="-79"/>
              </a:rPr>
              <a:t>apertura, desarrollo y conclusión </a:t>
            </a:r>
            <a:r>
              <a:rPr lang="es-MX" sz="3600" dirty="0">
                <a:solidFill>
                  <a:srgbClr val="3F3F3F"/>
                </a:solidFill>
                <a:latin typeface="FrankRuehl" pitchFamily="34" charset="-79"/>
                <a:cs typeface="FrankRuehl" pitchFamily="34" charset="-79"/>
              </a:rPr>
              <a:t>de la </a:t>
            </a:r>
            <a:r>
              <a:rPr lang="es-MX" sz="3600" dirty="0" smtClean="0">
                <a:solidFill>
                  <a:srgbClr val="3F3F3F"/>
                </a:solidFill>
                <a:latin typeface="FrankRuehl" pitchFamily="34" charset="-79"/>
                <a:cs typeface="FrankRuehl" pitchFamily="34" charset="-79"/>
              </a:rPr>
              <a:t>actividad:</a:t>
            </a:r>
            <a:endParaRPr lang="es-MX" sz="3600" dirty="0">
              <a:latin typeface="FrankRuehl" pitchFamily="34" charset="-79"/>
              <a:cs typeface="FrankRuehl" pitchFamily="34" charset="-79"/>
            </a:endParaRPr>
          </a:p>
        </p:txBody>
      </p:sp>
    </p:spTree>
    <p:extLst>
      <p:ext uri="{BB962C8B-B14F-4D97-AF65-F5344CB8AC3E}">
        <p14:creationId xmlns:p14="http://schemas.microsoft.com/office/powerpoint/2010/main" val="1885837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buNone/>
            </a:pPr>
            <a:r>
              <a:rPr lang="es-MX" b="1" dirty="0" smtClean="0"/>
              <a:t>En la segunda sesión:</a:t>
            </a:r>
          </a:p>
          <a:p>
            <a:pPr marL="101600" indent="0">
              <a:buNone/>
            </a:pPr>
            <a:endParaRPr lang="es-MX" b="1" dirty="0" smtClean="0"/>
          </a:p>
          <a:p>
            <a:pPr marL="558800" indent="-457200">
              <a:buAutoNum type="arabicPeriod"/>
            </a:pPr>
            <a:r>
              <a:rPr lang="es-MX" dirty="0" smtClean="0"/>
              <a:t>Los alumnos redactaron un primer ensayo retomando las afirmaciones realizadas y discutidas en la sesión anterior. </a:t>
            </a:r>
          </a:p>
          <a:p>
            <a:pPr marL="558800" indent="-457200">
              <a:buAutoNum type="arabicPeriod"/>
            </a:pPr>
            <a:r>
              <a:rPr lang="es-MX" dirty="0" smtClean="0"/>
              <a:t>Este ensayo fue trabajado en Drive, de manera que la revisión y corrección del mismo se realizara en la misma plataforma. </a:t>
            </a:r>
          </a:p>
          <a:p>
            <a:pPr marL="558800" indent="-457200">
              <a:buAutoNum type="arabicPeriod"/>
            </a:pPr>
            <a:r>
              <a:rPr lang="es-MX" dirty="0" smtClean="0"/>
              <a:t>De las correcciones a este escrito surgió la versión final a ser leída en el coloquio final.</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46</a:t>
            </a:fld>
            <a:endParaRPr lang="es-MX"/>
          </a:p>
        </p:txBody>
      </p:sp>
    </p:spTree>
    <p:extLst>
      <p:ext uri="{BB962C8B-B14F-4D97-AF65-F5344CB8AC3E}">
        <p14:creationId xmlns:p14="http://schemas.microsoft.com/office/powerpoint/2010/main" val="3605660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de la actividad</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endParaRPr lang="es-MX" dirty="0" smtClean="0"/>
          </a:p>
          <a:p>
            <a:pPr marL="101600" indent="0">
              <a:buNone/>
            </a:pPr>
            <a:r>
              <a:rPr lang="es-MX" dirty="0" smtClean="0"/>
              <a:t>Puesto que los escritos emanados de esta revisión son también resultado de las investigaciones realizadas en las asignaturas de Lengua española y Geografía, serán los leídos en el coloquio a realizarse como fruto final de la investigación.</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47</a:t>
            </a:fld>
            <a:endParaRPr lang="es-MX"/>
          </a:p>
        </p:txBody>
      </p:sp>
    </p:spTree>
    <p:extLst>
      <p:ext uri="{BB962C8B-B14F-4D97-AF65-F5344CB8AC3E}">
        <p14:creationId xmlns:p14="http://schemas.microsoft.com/office/powerpoint/2010/main" val="3812893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 Contrastación de lo esperado y lo sucedido </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La actividad tenía por objetivo mostrar a los alumnos cómo es que los diferentes modelos de argumentación pueden ser aplicados a casos reales. En este sentido, el proyecto realizado para «Conexiones» se prestó a ser ejemplo de dicha aplicación. En general, los alumnos ya contaban con la definición de cada uno de estos modelos, no obstante, su aplicación requirió en algunos casos de un esfuerzo especial: al no contar con herramientas básicas, incluso de comprensión de lectura, estos los estudiantes tardaron en comprender cómo es que un modelo puede «aceptar» casi cualquier contenido. Esto último incluso después de haber estudiado los temas de la Lógica deductiva. En estos casos, la docente debió retomar la actividad de manera individual, de modo que las necesidades de cada uno de estos alumnos fuera cubierta.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48</a:t>
            </a:fld>
            <a:endParaRPr lang="es-MX"/>
          </a:p>
        </p:txBody>
      </p:sp>
    </p:spTree>
    <p:extLst>
      <p:ext uri="{BB962C8B-B14F-4D97-AF65-F5344CB8AC3E}">
        <p14:creationId xmlns:p14="http://schemas.microsoft.com/office/powerpoint/2010/main" val="2381294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endParaRPr lang="es-MX" dirty="0"/>
          </a:p>
          <a:p>
            <a:pPr marL="101600" indent="0" algn="just">
              <a:buNone/>
            </a:pPr>
            <a:r>
              <a:rPr lang="es-MX" dirty="0" smtClean="0"/>
              <a:t>A pesar de las contrariedades, la actividad se realizó con mayor o menor éxito. Se consideró que el trabajo debe continuarse en otras asignaturas, es decir, brindar a los alumnos otros ejemplos, hasta que la construcción de argumentos pueda serles familiar.</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49</a:t>
            </a:fld>
            <a:endParaRPr lang="es-MX"/>
          </a:p>
        </p:txBody>
      </p:sp>
    </p:spTree>
    <p:extLst>
      <p:ext uri="{BB962C8B-B14F-4D97-AF65-F5344CB8AC3E}">
        <p14:creationId xmlns:p14="http://schemas.microsoft.com/office/powerpoint/2010/main" val="203928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26"/>
          <p:cNvSpPr txBox="1">
            <a:spLocks noGrp="1"/>
          </p:cNvSpPr>
          <p:nvPr>
            <p:ph type="body" idx="1"/>
          </p:nvPr>
        </p:nvSpPr>
        <p:spPr>
          <a:xfrm>
            <a:off x="1081515" y="1718441"/>
            <a:ext cx="10058400" cy="4461642"/>
          </a:xfrm>
          <a:prstGeom prst="rect">
            <a:avLst/>
          </a:prstGeom>
          <a:noFill/>
          <a:ln>
            <a:noFill/>
          </a:ln>
        </p:spPr>
        <p:txBody>
          <a:bodyPr spcFirstLastPara="1" wrap="square" lIns="91425" tIns="91425" rIns="91425" bIns="91425" anchor="t" anchorCtr="0">
            <a:noAutofit/>
          </a:bodyPr>
          <a:lstStyle/>
          <a:p>
            <a:pPr marL="0" marR="114300" lvl="0" indent="0" algn="just" rtl="0">
              <a:lnSpc>
                <a:spcPct val="115000"/>
              </a:lnSpc>
              <a:spcBef>
                <a:spcPts val="370"/>
              </a:spcBef>
              <a:spcAft>
                <a:spcPts val="0"/>
              </a:spcAft>
              <a:buClr>
                <a:schemeClr val="accent1"/>
              </a:buClr>
              <a:buSzPts val="2000"/>
              <a:buFont typeface="Calibri"/>
              <a:buNone/>
            </a:pPr>
            <a:r>
              <a:rPr lang="es-MX" sz="1800" b="0" i="0" u="none" strike="noStrike" cap="none" dirty="0" smtClean="0">
                <a:solidFill>
                  <a:srgbClr val="000000"/>
                </a:solidFill>
                <a:latin typeface="Arial"/>
                <a:ea typeface="Arial"/>
                <a:cs typeface="Arial"/>
                <a:sym typeface="Arial"/>
              </a:rPr>
              <a:t>      El proyecto «El paso de </a:t>
            </a:r>
            <a:r>
              <a:rPr lang="es-MX" sz="1800" b="0" i="1" u="none" strike="noStrike" cap="none" dirty="0" smtClean="0">
                <a:solidFill>
                  <a:srgbClr val="000000"/>
                </a:solidFill>
                <a:latin typeface="Arial"/>
                <a:ea typeface="Arial"/>
                <a:cs typeface="Arial"/>
                <a:sym typeface="Arial"/>
              </a:rPr>
              <a:t>la bestia</a:t>
            </a:r>
            <a:r>
              <a:rPr lang="es-MX" sz="1800" b="0" i="0" u="none" strike="noStrike" cap="none" dirty="0" smtClean="0">
                <a:solidFill>
                  <a:srgbClr val="000000"/>
                </a:solidFill>
                <a:latin typeface="Arial"/>
                <a:ea typeface="Arial"/>
                <a:cs typeface="Arial"/>
                <a:sym typeface="Arial"/>
              </a:rPr>
              <a:t> por Querétaro. 2018-2019» surgió como parte de las actividades de «Conexiones», y ante la preocupación que genera la presencia cada año en territorio mexicano de miles </a:t>
            </a:r>
            <a:r>
              <a:rPr lang="es-MX" sz="1800" b="0" i="0" u="none" strike="noStrike" cap="none" dirty="0">
                <a:solidFill>
                  <a:srgbClr val="000000"/>
                </a:solidFill>
                <a:latin typeface="Arial"/>
                <a:ea typeface="Arial"/>
                <a:cs typeface="Arial"/>
                <a:sym typeface="Arial"/>
              </a:rPr>
              <a:t>de centroamericanos </a:t>
            </a:r>
            <a:r>
              <a:rPr lang="es-MX" sz="1800" b="0" i="0" u="none" strike="noStrike" cap="none" dirty="0" smtClean="0">
                <a:solidFill>
                  <a:srgbClr val="000000"/>
                </a:solidFill>
                <a:latin typeface="Arial"/>
                <a:ea typeface="Arial"/>
                <a:cs typeface="Arial"/>
                <a:sym typeface="Arial"/>
              </a:rPr>
              <a:t>que atraviesan </a:t>
            </a:r>
            <a:r>
              <a:rPr lang="es-MX" sz="1800" b="0" i="0" u="none" strike="noStrike" cap="none" dirty="0">
                <a:solidFill>
                  <a:srgbClr val="000000"/>
                </a:solidFill>
                <a:latin typeface="Arial"/>
                <a:ea typeface="Arial"/>
                <a:cs typeface="Arial"/>
                <a:sym typeface="Arial"/>
              </a:rPr>
              <a:t>de sur a </a:t>
            </a:r>
            <a:r>
              <a:rPr lang="es-MX" sz="1800" b="0" i="0" u="none" strike="noStrike" cap="none" dirty="0" smtClean="0">
                <a:solidFill>
                  <a:srgbClr val="000000"/>
                </a:solidFill>
                <a:latin typeface="Arial"/>
                <a:ea typeface="Arial"/>
                <a:cs typeface="Arial"/>
                <a:sym typeface="Arial"/>
              </a:rPr>
              <a:t>norte con un claro objetivo: </a:t>
            </a:r>
            <a:r>
              <a:rPr lang="es-MX" sz="1800" b="0" i="0" u="none" strike="noStrike" cap="none" dirty="0">
                <a:solidFill>
                  <a:srgbClr val="000000"/>
                </a:solidFill>
                <a:latin typeface="Arial"/>
                <a:ea typeface="Arial"/>
                <a:cs typeface="Arial"/>
                <a:sym typeface="Arial"/>
              </a:rPr>
              <a:t>llegar a Estados Unidos para mejorar su calidad de vida. Su tránsito por México no es aséptico, su interacción con las ciudades que atraviesan suscita distintas reacciones: algunas veces ira u odio, otras ayuda y compasión. </a:t>
            </a:r>
            <a:endParaRPr lang="es-MX" sz="1800" b="0" i="0" u="none" strike="noStrike" cap="none" dirty="0" smtClean="0">
              <a:solidFill>
                <a:srgbClr val="000000"/>
              </a:solidFill>
              <a:latin typeface="Arial"/>
              <a:ea typeface="Arial"/>
              <a:cs typeface="Arial"/>
              <a:sym typeface="Arial"/>
            </a:endParaRPr>
          </a:p>
          <a:p>
            <a:pPr marL="0" marR="114300" lvl="0" indent="0" algn="just" rtl="0">
              <a:lnSpc>
                <a:spcPct val="115000"/>
              </a:lnSpc>
              <a:spcBef>
                <a:spcPts val="370"/>
              </a:spcBef>
              <a:spcAft>
                <a:spcPts val="0"/>
              </a:spcAft>
              <a:buClr>
                <a:schemeClr val="accent1"/>
              </a:buClr>
              <a:buSzPts val="2000"/>
              <a:buFont typeface="Calibri"/>
              <a:buNone/>
            </a:pPr>
            <a:r>
              <a:rPr lang="es-MX" sz="1800" b="0" i="0" u="none" strike="noStrike" cap="none" dirty="0" smtClean="0">
                <a:solidFill>
                  <a:srgbClr val="000000"/>
                </a:solidFill>
                <a:latin typeface="Arial"/>
                <a:ea typeface="Arial"/>
                <a:cs typeface="Arial"/>
                <a:sym typeface="Arial"/>
              </a:rPr>
              <a:t>      Querétaro es, desd</a:t>
            </a:r>
            <a:r>
              <a:rPr lang="es-MX" sz="1800" dirty="0" smtClean="0">
                <a:solidFill>
                  <a:srgbClr val="000000"/>
                </a:solidFill>
              </a:rPr>
              <a:t>e tiempos prehispánicos, destino de migrantes y en las últimas décadas se ha incrementado el flujo migratorio de muchos mexicanos provenientes de otros estados de la República. Pero también, Q</a:t>
            </a:r>
            <a:r>
              <a:rPr lang="es-MX" sz="1800" b="0" i="0" u="none" strike="noStrike" cap="none" dirty="0" smtClean="0">
                <a:solidFill>
                  <a:srgbClr val="000000"/>
                </a:solidFill>
                <a:latin typeface="Arial"/>
                <a:ea typeface="Arial"/>
                <a:cs typeface="Arial"/>
                <a:sym typeface="Arial"/>
              </a:rPr>
              <a:t>uerétaro </a:t>
            </a:r>
            <a:r>
              <a:rPr lang="es-MX" sz="1800" b="0" i="0" u="none" strike="noStrike" cap="none" dirty="0">
                <a:solidFill>
                  <a:srgbClr val="000000"/>
                </a:solidFill>
                <a:latin typeface="Arial"/>
                <a:ea typeface="Arial"/>
                <a:cs typeface="Arial"/>
                <a:sym typeface="Arial"/>
              </a:rPr>
              <a:t>es ciudad de paso de </a:t>
            </a:r>
            <a:r>
              <a:rPr lang="es-MX" sz="1800" b="0" i="1" u="none" strike="noStrike" cap="none" dirty="0">
                <a:solidFill>
                  <a:srgbClr val="000000"/>
                </a:solidFill>
                <a:latin typeface="Arial"/>
                <a:ea typeface="Arial"/>
                <a:cs typeface="Arial"/>
                <a:sym typeface="Arial"/>
              </a:rPr>
              <a:t>la </a:t>
            </a:r>
            <a:r>
              <a:rPr lang="es-MX" sz="1800" i="1" dirty="0" smtClean="0">
                <a:solidFill>
                  <a:srgbClr val="000000"/>
                </a:solidFill>
              </a:rPr>
              <a:t>be</a:t>
            </a:r>
            <a:r>
              <a:rPr lang="es-MX" sz="1800" b="0" i="1" u="none" strike="noStrike" cap="none" dirty="0" smtClean="0">
                <a:solidFill>
                  <a:srgbClr val="000000"/>
                </a:solidFill>
                <a:latin typeface="Arial"/>
                <a:ea typeface="Arial"/>
                <a:cs typeface="Arial"/>
                <a:sym typeface="Arial"/>
              </a:rPr>
              <a:t>stia</a:t>
            </a:r>
            <a:r>
              <a:rPr lang="es-MX" sz="1800" dirty="0" smtClean="0">
                <a:solidFill>
                  <a:srgbClr val="000000"/>
                </a:solidFill>
              </a:rPr>
              <a:t>, </a:t>
            </a:r>
            <a:r>
              <a:rPr lang="es-MX" sz="1800" b="0" i="0" u="none" strike="noStrike" cap="none" dirty="0" smtClean="0">
                <a:solidFill>
                  <a:srgbClr val="000000"/>
                </a:solidFill>
                <a:latin typeface="Arial"/>
                <a:ea typeface="Arial"/>
                <a:cs typeface="Arial"/>
                <a:sym typeface="Arial"/>
              </a:rPr>
              <a:t>nombre </a:t>
            </a:r>
            <a:r>
              <a:rPr lang="es-MX" sz="1800" b="0" i="0" u="none" strike="noStrike" cap="none" dirty="0">
                <a:solidFill>
                  <a:srgbClr val="000000"/>
                </a:solidFill>
                <a:latin typeface="Arial"/>
                <a:ea typeface="Arial"/>
                <a:cs typeface="Arial"/>
                <a:sym typeface="Arial"/>
              </a:rPr>
              <a:t>con el cual los migrantes llaman al tren que los transporta en su paso a los estados </a:t>
            </a:r>
            <a:r>
              <a:rPr lang="es-MX" sz="1800" b="0" i="0" u="none" strike="noStrike" cap="none" dirty="0" smtClean="0">
                <a:solidFill>
                  <a:srgbClr val="000000"/>
                </a:solidFill>
                <a:latin typeface="Arial"/>
                <a:ea typeface="Arial"/>
                <a:cs typeface="Arial"/>
                <a:sym typeface="Arial"/>
              </a:rPr>
              <a:t>Unidos, pues dentro del estado se </a:t>
            </a:r>
            <a:r>
              <a:rPr lang="es-MX" sz="1800" b="0" i="0" u="none" strike="noStrike" cap="none" dirty="0">
                <a:solidFill>
                  <a:srgbClr val="000000"/>
                </a:solidFill>
                <a:latin typeface="Arial"/>
                <a:ea typeface="Arial"/>
                <a:cs typeface="Arial"/>
                <a:sym typeface="Arial"/>
              </a:rPr>
              <a:t>encuentran </a:t>
            </a:r>
            <a:r>
              <a:rPr lang="es-MX" sz="1800" b="0" i="0" u="none" strike="noStrike" cap="none" dirty="0" smtClean="0">
                <a:solidFill>
                  <a:srgbClr val="000000"/>
                </a:solidFill>
                <a:latin typeface="Arial"/>
                <a:ea typeface="Arial"/>
                <a:cs typeface="Arial"/>
                <a:sym typeface="Arial"/>
              </a:rPr>
              <a:t>cinco estaciones </a:t>
            </a:r>
            <a:r>
              <a:rPr lang="es-MX" sz="1800" b="0" i="0" u="none" strike="noStrike" cap="none" dirty="0">
                <a:solidFill>
                  <a:srgbClr val="000000"/>
                </a:solidFill>
                <a:latin typeface="Arial"/>
                <a:ea typeface="Arial"/>
                <a:cs typeface="Arial"/>
                <a:sym typeface="Arial"/>
              </a:rPr>
              <a:t>situadas </a:t>
            </a:r>
            <a:r>
              <a:rPr lang="es-MX" sz="1800" b="0" i="0" u="none" strike="noStrike" cap="none" dirty="0" smtClean="0">
                <a:solidFill>
                  <a:srgbClr val="000000"/>
                </a:solidFill>
                <a:latin typeface="Arial"/>
                <a:ea typeface="Arial"/>
                <a:cs typeface="Arial"/>
                <a:sym typeface="Arial"/>
              </a:rPr>
              <a:t>cada una en </a:t>
            </a:r>
            <a:r>
              <a:rPr lang="es-MX" sz="1800" b="0" i="0" u="none" strike="noStrike" cap="none" dirty="0">
                <a:solidFill>
                  <a:srgbClr val="000000"/>
                </a:solidFill>
                <a:latin typeface="Arial"/>
                <a:ea typeface="Arial"/>
                <a:cs typeface="Arial"/>
                <a:sym typeface="Arial"/>
              </a:rPr>
              <a:t>los municipios de San Nicolás, Tequisquiapan, San Juan del Río, Viborillas y </a:t>
            </a:r>
            <a:r>
              <a:rPr lang="es-MX" sz="1800" b="0" i="0" u="none" strike="noStrike" cap="none" dirty="0" smtClean="0">
                <a:solidFill>
                  <a:srgbClr val="000000"/>
                </a:solidFill>
                <a:latin typeface="Arial"/>
                <a:ea typeface="Arial"/>
                <a:cs typeface="Arial"/>
                <a:sym typeface="Arial"/>
              </a:rPr>
              <a:t>Santiago de Querétaro. Este constante fluir de grupos, ya para quedarse con el fin de mejorar las condiciones de vida, ya para solo recuperar</a:t>
            </a:r>
            <a:endParaRPr sz="1800" b="0" i="0" u="none" strike="noStrike" cap="none" dirty="0">
              <a:solidFill>
                <a:srgbClr val="3F3F3F"/>
              </a:solidFill>
              <a:latin typeface="Arial"/>
              <a:ea typeface="Arial"/>
              <a:cs typeface="Arial"/>
              <a:sym typeface="Arial"/>
            </a:endParaRPr>
          </a:p>
        </p:txBody>
      </p:sp>
      <p:sp>
        <p:nvSpPr>
          <p:cNvPr id="195" name="Google Shape;195;p26"/>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5</a:t>
            </a:fld>
            <a:endParaRPr sz="1050" b="0" i="0" u="none" strike="noStrike" cap="none">
              <a:solidFill>
                <a:srgbClr val="FFFFFF"/>
              </a:solidFill>
              <a:latin typeface="Arial"/>
              <a:ea typeface="Arial"/>
              <a:cs typeface="Arial"/>
              <a:sym typeface="Arial"/>
            </a:endParaRPr>
          </a:p>
        </p:txBody>
      </p:sp>
      <p:sp>
        <p:nvSpPr>
          <p:cNvPr id="2" name="1 CuadroTexto"/>
          <p:cNvSpPr txBox="1"/>
          <p:nvPr/>
        </p:nvSpPr>
        <p:spPr>
          <a:xfrm>
            <a:off x="1198179" y="662151"/>
            <a:ext cx="9948042" cy="923330"/>
          </a:xfrm>
          <a:prstGeom prst="rect">
            <a:avLst/>
          </a:prstGeom>
          <a:noFill/>
        </p:spPr>
        <p:txBody>
          <a:bodyPr wrap="square" rtlCol="0">
            <a:spAutoFit/>
          </a:bodyPr>
          <a:lstStyle/>
          <a:p>
            <a:r>
              <a:rPr lang="es-MX" sz="5400" dirty="0" smtClean="0">
                <a:latin typeface="FrankRuehl" pitchFamily="34" charset="-79"/>
                <a:cs typeface="FrankRuehl" pitchFamily="34" charset="-79"/>
              </a:rPr>
              <a:t>Introducción</a:t>
            </a:r>
            <a:endParaRPr lang="es-MX" sz="5400" dirty="0">
              <a:latin typeface="FrankRuehl" pitchFamily="34" charset="-79"/>
              <a:cs typeface="FrankRuehl" pitchFamily="34" charset="-79"/>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Evidencias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r>
              <a:rPr lang="es-MX" dirty="0" smtClean="0"/>
              <a:t>Los alumnos reconsideran sus primeras </a:t>
            </a:r>
          </a:p>
          <a:p>
            <a:r>
              <a:rPr lang="es-MX" dirty="0" smtClean="0"/>
              <a:t>preguntas.</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50</a:t>
            </a:fld>
            <a:endParaRPr lang="es-MX"/>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758" y="3452499"/>
            <a:ext cx="3840000" cy="2160000"/>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707" y="2097671"/>
            <a:ext cx="1822500" cy="3240000"/>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287" y="2097671"/>
            <a:ext cx="1822500" cy="3240000"/>
          </a:xfrm>
          <a:prstGeom prst="rect">
            <a:avLst/>
          </a:prstGeom>
        </p:spPr>
      </p:pic>
      <p:pic>
        <p:nvPicPr>
          <p:cNvPr id="9" name="Picture 28"/>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39919" t="27947" r="50000" b="56046"/>
          <a:stretch/>
        </p:blipFill>
        <p:spPr bwMode="auto">
          <a:xfrm>
            <a:off x="3153916" y="4027134"/>
            <a:ext cx="387133" cy="3463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00" y="4200316"/>
            <a:ext cx="7493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7"/>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55072" t="20696" r="34826" b="58607"/>
          <a:stretch/>
        </p:blipFill>
        <p:spPr bwMode="auto">
          <a:xfrm>
            <a:off x="3699164" y="3925679"/>
            <a:ext cx="387927" cy="4478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7"/>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61565" t="26026" r="30498" b="54765"/>
          <a:stretch/>
        </p:blipFill>
        <p:spPr bwMode="auto">
          <a:xfrm>
            <a:off x="4023008" y="4000083"/>
            <a:ext cx="304801" cy="4156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60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51</a:t>
            </a:fld>
            <a:endParaRPr lang="es-MX"/>
          </a:p>
        </p:txBody>
      </p:sp>
      <p:pic>
        <p:nvPicPr>
          <p:cNvPr id="6146" name="Picture 2" descr="C:\Users\Win7\Downloads\IMG_20190517_011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350" y="419100"/>
            <a:ext cx="30375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Win7\Downloads\IMG_20190517_0112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050" y="419100"/>
            <a:ext cx="30375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Win7\Downloads\IMG_20190517_0112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700" y="419100"/>
            <a:ext cx="3037500" cy="5400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186350" y="5972988"/>
            <a:ext cx="4395300" cy="307777"/>
          </a:xfrm>
          <a:prstGeom prst="rect">
            <a:avLst/>
          </a:prstGeom>
          <a:noFill/>
        </p:spPr>
        <p:txBody>
          <a:bodyPr wrap="square" rtlCol="0">
            <a:spAutoFit/>
          </a:bodyPr>
          <a:lstStyle/>
          <a:p>
            <a:r>
              <a:rPr lang="es-MX" dirty="0" smtClean="0"/>
              <a:t>Revisiones finales</a:t>
            </a:r>
            <a:endParaRPr lang="es-MX" dirty="0"/>
          </a:p>
        </p:txBody>
      </p:sp>
    </p:spTree>
    <p:extLst>
      <p:ext uri="{BB962C8B-B14F-4D97-AF65-F5344CB8AC3E}">
        <p14:creationId xmlns:p14="http://schemas.microsoft.com/office/powerpoint/2010/main" val="955800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544830" y="2514600"/>
            <a:ext cx="6522720" cy="3028950"/>
          </a:xfrm>
        </p:spPr>
        <p:txBody>
          <a:bodyPr/>
          <a:lstStyle/>
          <a:p>
            <a:r>
              <a:rPr lang="es-MX" sz="4800" dirty="0">
                <a:latin typeface="FrankRuehl" pitchFamily="34" charset="-79"/>
                <a:cs typeface="FrankRuehl" pitchFamily="34" charset="-79"/>
              </a:rPr>
              <a:t>Lista de cotejo para evaluación de ensayo argumentativo</a:t>
            </a:r>
            <a:endParaRPr lang="es-MX" dirty="0">
              <a:latin typeface="FrankRuehl" pitchFamily="34" charset="-79"/>
              <a:cs typeface="FrankRuehl" pitchFamily="34" charset="-79"/>
            </a:endParaRPr>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52</a:t>
            </a:fld>
            <a:endParaRPr lang="es-MX"/>
          </a:p>
        </p:txBody>
      </p:sp>
      <p:graphicFrame>
        <p:nvGraphicFramePr>
          <p:cNvPr id="6" name="5 Objeto"/>
          <p:cNvGraphicFramePr>
            <a:graphicFrameLocks noChangeAspect="1"/>
          </p:cNvGraphicFramePr>
          <p:nvPr>
            <p:extLst>
              <p:ext uri="{D42A27DB-BD31-4B8C-83A1-F6EECF244321}">
                <p14:modId xmlns:p14="http://schemas.microsoft.com/office/powerpoint/2010/main" val="3929578301"/>
              </p:ext>
            </p:extLst>
          </p:nvPr>
        </p:nvGraphicFramePr>
        <p:xfrm>
          <a:off x="7526338" y="433388"/>
          <a:ext cx="4172224" cy="5400000"/>
        </p:xfrm>
        <a:graphic>
          <a:graphicData uri="http://schemas.openxmlformats.org/presentationml/2006/ole">
            <mc:AlternateContent xmlns:mc="http://schemas.openxmlformats.org/markup-compatibility/2006">
              <mc:Choice xmlns:v="urn:schemas-microsoft-com:vml" Requires="v">
                <p:oleObj spid="_x0000_s3139" name="Acrobat Document" r:id="rId3" imgW="5829194" imgH="7543800" progId="AcroExch.Document.DC">
                  <p:embed/>
                </p:oleObj>
              </mc:Choice>
              <mc:Fallback>
                <p:oleObj name="Acrobat Document" r:id="rId3" imgW="5829194" imgH="7543800" progId="AcroExch.Document.DC">
                  <p:embed/>
                  <p:pic>
                    <p:nvPicPr>
                      <p:cNvPr id="0" name=""/>
                      <p:cNvPicPr/>
                      <p:nvPr/>
                    </p:nvPicPr>
                    <p:blipFill>
                      <a:blip r:embed="rId4"/>
                      <a:stretch>
                        <a:fillRect/>
                      </a:stretch>
                    </p:blipFill>
                    <p:spPr>
                      <a:xfrm>
                        <a:off x="7526338" y="433388"/>
                        <a:ext cx="4172224" cy="5400000"/>
                      </a:xfrm>
                      <a:prstGeom prst="rect">
                        <a:avLst/>
                      </a:prstGeom>
                    </p:spPr>
                  </p:pic>
                </p:oleObj>
              </mc:Fallback>
            </mc:AlternateContent>
          </a:graphicData>
        </a:graphic>
      </p:graphicFrame>
    </p:spTree>
    <p:extLst>
      <p:ext uri="{BB962C8B-B14F-4D97-AF65-F5344CB8AC3E}">
        <p14:creationId xmlns:p14="http://schemas.microsoft.com/office/powerpoint/2010/main" val="2592761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Actividad realizada en la materia de  </a:t>
            </a:r>
            <a:r>
              <a:rPr lang="es-MX" b="1" dirty="0" smtClean="0">
                <a:latin typeface="FrankRuehl" pitchFamily="34" charset="-79"/>
                <a:cs typeface="FrankRuehl" pitchFamily="34" charset="-79"/>
              </a:rPr>
              <a:t>Lengua  Española</a:t>
            </a:r>
            <a:endParaRPr lang="es-MX" b="1"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3"/>
            <a:ext cx="10058400" cy="4460473"/>
          </a:xfrm>
        </p:spPr>
        <p:txBody>
          <a:bodyPr/>
          <a:lstStyle/>
          <a:p>
            <a:pPr marL="101600" indent="0">
              <a:buNone/>
            </a:pPr>
            <a:r>
              <a:rPr lang="es-MX" b="1" dirty="0" smtClean="0"/>
              <a:t>Actividad:</a:t>
            </a:r>
            <a:r>
              <a:rPr lang="es-MX" dirty="0" smtClean="0"/>
              <a:t> Elaboración de una monografía como primer acercamiento a la estructura del texto e investigación finales</a:t>
            </a:r>
          </a:p>
          <a:p>
            <a:pPr marL="101600" indent="0">
              <a:buNone/>
            </a:pPr>
            <a:r>
              <a:rPr lang="es-MX" b="1" dirty="0" smtClean="0"/>
              <a:t>Objetivos:</a:t>
            </a:r>
            <a:r>
              <a:rPr lang="es-MX" dirty="0" smtClean="0"/>
              <a:t> </a:t>
            </a:r>
          </a:p>
          <a:p>
            <a:pPr marL="558800" indent="-457200">
              <a:buAutoNum type="arabicPeriod"/>
            </a:pPr>
            <a:r>
              <a:rPr lang="es-MX" dirty="0" smtClean="0"/>
              <a:t>Realizar una adecuada lectura del material bibliográfico relacionado al fenómeno de la migración de centroamericanos en México.</a:t>
            </a:r>
          </a:p>
          <a:p>
            <a:pPr marL="558800" indent="-457200">
              <a:buAutoNum type="arabicPeriod"/>
            </a:pPr>
            <a:r>
              <a:rPr lang="es-MX" dirty="0" smtClean="0"/>
              <a:t>Realizar redacción de una investigación en formato monografía contemplando los requisitos que exige este documento.</a:t>
            </a:r>
          </a:p>
          <a:p>
            <a:pPr marL="558800" indent="-457200">
              <a:buAutoNum type="arabicPeriod"/>
            </a:pPr>
            <a:r>
              <a:rPr lang="es-MX" dirty="0" smtClean="0"/>
              <a:t>Exponer de forma escrita los hallazgos de la investigación por medio de una monografía.</a:t>
            </a:r>
          </a:p>
          <a:p>
            <a:pPr marL="101600" indent="0">
              <a:buNone/>
            </a:pPr>
            <a:r>
              <a:rPr lang="es-MX" b="1" dirty="0" smtClean="0"/>
              <a:t>Grupo:</a:t>
            </a:r>
            <a:r>
              <a:rPr lang="es-MX" dirty="0" smtClean="0"/>
              <a:t> Cuarto año de bachillerato mayor</a:t>
            </a:r>
          </a:p>
          <a:p>
            <a:pPr marL="101600" indent="0">
              <a:buNone/>
            </a:pPr>
            <a:r>
              <a:rPr lang="es-MX" b="1" dirty="0" smtClean="0"/>
              <a:t>Fecha:</a:t>
            </a:r>
            <a:r>
              <a:rPr lang="es-MX" dirty="0" smtClean="0"/>
              <a:t> 11 de diciembre de 2018</a:t>
            </a:r>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53</a:t>
            </a:fld>
            <a:endParaRPr lang="es-MX"/>
          </a:p>
        </p:txBody>
      </p:sp>
    </p:spTree>
    <p:extLst>
      <p:ext uri="{BB962C8B-B14F-4D97-AF65-F5344CB8AC3E}">
        <p14:creationId xmlns:p14="http://schemas.microsoft.com/office/powerpoint/2010/main" val="850914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buNone/>
            </a:pPr>
            <a:r>
              <a:rPr lang="es-MX" b="1" dirty="0" smtClean="0"/>
              <a:t>Asignatura</a:t>
            </a:r>
            <a:r>
              <a:rPr lang="es-MX" b="1" dirty="0" smtClean="0"/>
              <a:t>:</a:t>
            </a:r>
            <a:r>
              <a:rPr lang="es-MX" dirty="0" smtClean="0"/>
              <a:t> Lengua española</a:t>
            </a:r>
            <a:endParaRPr lang="es-MX" dirty="0" smtClean="0"/>
          </a:p>
          <a:p>
            <a:pPr marL="101600" indent="0">
              <a:buNone/>
            </a:pPr>
            <a:r>
              <a:rPr lang="es-MX" b="1" dirty="0" smtClean="0"/>
              <a:t>Tema: </a:t>
            </a:r>
            <a:r>
              <a:rPr lang="es-MX" dirty="0" smtClean="0"/>
              <a:t>Elaboración de monografía</a:t>
            </a:r>
            <a:endParaRPr lang="es-MX" b="1" dirty="0" smtClean="0"/>
          </a:p>
          <a:p>
            <a:pPr marL="101600" indent="0">
              <a:buNone/>
            </a:pPr>
            <a:r>
              <a:rPr lang="es-MX" b="1" dirty="0" smtClean="0"/>
              <a:t>Unidad </a:t>
            </a:r>
            <a:r>
              <a:rPr lang="es-MX" b="1" dirty="0" smtClean="0"/>
              <a:t>III:</a:t>
            </a:r>
            <a:r>
              <a:rPr lang="es-MX" dirty="0" smtClean="0"/>
              <a:t> Monografía </a:t>
            </a:r>
            <a:endParaRPr lang="es-MX" dirty="0" smtClean="0"/>
          </a:p>
          <a:p>
            <a:pPr marL="101600" indent="0" algn="just">
              <a:buNone/>
            </a:pPr>
            <a:endParaRPr lang="es-MX" b="1" dirty="0" smtClean="0"/>
          </a:p>
          <a:p>
            <a:pPr marL="0" indent="0">
              <a:lnSpc>
                <a:spcPct val="107000"/>
              </a:lnSpc>
              <a:spcAft>
                <a:spcPts val="800"/>
              </a:spcAft>
              <a:buNone/>
            </a:pPr>
            <a:r>
              <a:rPr lang="es-MX" b="1" dirty="0" smtClean="0"/>
              <a:t>Fuentes de </a:t>
            </a:r>
            <a:r>
              <a:rPr lang="es-MX" b="1" dirty="0"/>
              <a:t>apoyo</a:t>
            </a:r>
            <a:r>
              <a:rPr lang="es-MX" b="1" dirty="0" smtClean="0"/>
              <a:t>: </a:t>
            </a:r>
          </a:p>
          <a:p>
            <a:pPr marL="228600">
              <a:lnSpc>
                <a:spcPct val="107000"/>
              </a:lnSpc>
              <a:spcAft>
                <a:spcPts val="800"/>
              </a:spcAft>
            </a:pPr>
            <a:r>
              <a:rPr lang="es-MX" b="1" dirty="0" smtClean="0">
                <a:ea typeface="Calibri"/>
                <a:cs typeface="Times New Roman"/>
              </a:rPr>
              <a:t>- </a:t>
            </a:r>
            <a:r>
              <a:rPr lang="es-MX" dirty="0" smtClean="0">
                <a:ea typeface="Calibri"/>
                <a:cs typeface="Times New Roman"/>
              </a:rPr>
              <a:t>Bernal</a:t>
            </a:r>
            <a:r>
              <a:rPr lang="es-MX" dirty="0">
                <a:ea typeface="Calibri"/>
                <a:cs typeface="Times New Roman"/>
              </a:rPr>
              <a:t>, M., y Herrasti L. (2017). </a:t>
            </a:r>
            <a:r>
              <a:rPr lang="es-MX" i="1" dirty="0">
                <a:ea typeface="Calibri"/>
                <a:cs typeface="Times New Roman"/>
              </a:rPr>
              <a:t>Lengua Española. </a:t>
            </a:r>
            <a:r>
              <a:rPr lang="es-MX" dirty="0">
                <a:ea typeface="Calibri"/>
                <a:cs typeface="Times New Roman"/>
              </a:rPr>
              <a:t>México: </a:t>
            </a:r>
            <a:r>
              <a:rPr lang="es-MX" dirty="0" err="1">
                <a:ea typeface="Calibri"/>
                <a:cs typeface="Times New Roman"/>
              </a:rPr>
              <a:t>Macmillan</a:t>
            </a:r>
            <a:r>
              <a:rPr lang="es-MX" dirty="0">
                <a:ea typeface="Calibri"/>
                <a:cs typeface="Times New Roman"/>
              </a:rPr>
              <a:t> </a:t>
            </a:r>
            <a:r>
              <a:rPr lang="es-MX" dirty="0" err="1">
                <a:ea typeface="Calibri"/>
                <a:cs typeface="Times New Roman"/>
              </a:rPr>
              <a:t>Education</a:t>
            </a:r>
            <a:r>
              <a:rPr lang="es-MX" dirty="0">
                <a:ea typeface="Calibri"/>
                <a:cs typeface="Times New Roman"/>
              </a:rPr>
              <a:t>. </a:t>
            </a:r>
            <a:endParaRPr lang="es-MX" dirty="0" smtClean="0">
              <a:ea typeface="Calibri"/>
              <a:cs typeface="Times New Roman"/>
            </a:endParaRPr>
          </a:p>
          <a:p>
            <a:pPr marL="228600">
              <a:lnSpc>
                <a:spcPct val="107000"/>
              </a:lnSpc>
              <a:spcAft>
                <a:spcPts val="800"/>
              </a:spcAft>
            </a:pPr>
            <a:endParaRPr lang="es-MX" sz="1100" dirty="0">
              <a:latin typeface="Calibri"/>
              <a:ea typeface="Calibri"/>
              <a:cs typeface="Times New Roman"/>
            </a:endParaRPr>
          </a:p>
          <a:p>
            <a:pPr marL="101600" indent="0" algn="just">
              <a:buNone/>
            </a:pPr>
            <a:endParaRPr lang="es-MX" dirty="0"/>
          </a:p>
        </p:txBody>
      </p:sp>
      <p:sp>
        <p:nvSpPr>
          <p:cNvPr id="4" name="3 Marcador de número de diapositiva"/>
          <p:cNvSpPr>
            <a:spLocks noGrp="1"/>
          </p:cNvSpPr>
          <p:nvPr>
            <p:ph type="sldNum" idx="12"/>
          </p:nvPr>
        </p:nvSpPr>
        <p:spPr/>
        <p:txBody>
          <a:bodyPr/>
          <a:lstStyle/>
          <a:p>
            <a:fld id="{00000000-1234-1234-1234-123412341234}" type="slidenum">
              <a:rPr lang="es-MX" smtClean="0"/>
              <a:pPr/>
              <a:t>54</a:t>
            </a:fld>
            <a:endParaRPr lang="es-MX"/>
          </a:p>
        </p:txBody>
      </p:sp>
    </p:spTree>
    <p:extLst>
      <p:ext uri="{BB962C8B-B14F-4D97-AF65-F5344CB8AC3E}">
        <p14:creationId xmlns:p14="http://schemas.microsoft.com/office/powerpoint/2010/main" val="33759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Justificación</a:t>
            </a:r>
            <a:endParaRPr lang="es-MX" dirty="0"/>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La investigación documental es una actividad académica primordial para los estudiantes de bachillerato, pues favorece el desarrollo de la capacidad de análisis y síntesis de información.</a:t>
            </a:r>
          </a:p>
          <a:p>
            <a:pPr marL="101600" indent="0" algn="just">
              <a:buNone/>
            </a:pPr>
            <a:r>
              <a:rPr lang="es-MX" dirty="0" smtClean="0"/>
              <a:t>Y, por supuesto, resulta mucho más significativo el aprendizaje logrado al investigar sobre un fenómeno que constituye parte de la realidad inmediata del estudiante, en este caso la migración de centroamericanos cruzando por México.</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55</a:t>
            </a:fld>
            <a:endParaRPr lang="es-MX"/>
          </a:p>
        </p:txBody>
      </p:sp>
    </p:spTree>
    <p:extLst>
      <p:ext uri="{BB962C8B-B14F-4D97-AF65-F5344CB8AC3E}">
        <p14:creationId xmlns:p14="http://schemas.microsoft.com/office/powerpoint/2010/main" val="1439453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Descripción de apertura de la actividad, desarrollo y conclusión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558800" indent="-457200">
              <a:buAutoNum type="arabicPeriod"/>
            </a:pPr>
            <a:r>
              <a:rPr lang="es-MX" dirty="0" smtClean="0"/>
              <a:t>A través de la lectura de una monografía, la profesora presenta la finalidad, objetivo, características y estructura de la monografía.</a:t>
            </a:r>
          </a:p>
          <a:p>
            <a:pPr marL="558800" indent="-457200">
              <a:buAutoNum type="arabicPeriod"/>
            </a:pPr>
            <a:r>
              <a:rPr lang="es-MX" dirty="0" smtClean="0"/>
              <a:t>Posteriormente, en trabajo grupal se identifican las características que diferencian los distintos tipos de monografía.</a:t>
            </a:r>
          </a:p>
          <a:p>
            <a:pPr marL="558800" indent="-457200">
              <a:buAutoNum type="arabicPeriod"/>
            </a:pPr>
            <a:r>
              <a:rPr lang="es-MX" dirty="0" smtClean="0"/>
              <a:t>Después la profesora solicita realizar la práctica de elaboración de una monografía contextualizada con el tema del proyecto </a:t>
            </a:r>
            <a:r>
              <a:rPr lang="es-MX" i="1" dirty="0" smtClean="0"/>
              <a:t>Conexiones</a:t>
            </a:r>
            <a:r>
              <a:rPr lang="es-MX" dirty="0" smtClean="0"/>
              <a:t>, indicado los requisitos necesarios.</a:t>
            </a:r>
          </a:p>
          <a:p>
            <a:pPr marL="558800" indent="-457200">
              <a:buAutoNum type="arabicPeriod"/>
            </a:pPr>
            <a:r>
              <a:rPr lang="es-MX" dirty="0" smtClean="0"/>
              <a:t>Desarrollo: selección de fuentes, registro de fuentes, redacción de citas y comentarios, borrador y entrega de la actividad.</a:t>
            </a:r>
          </a:p>
          <a:p>
            <a:pPr marL="558800" indent="-457200">
              <a:buAutoNum type="arabicPeriod"/>
            </a:pPr>
            <a:r>
              <a:rPr lang="es-MX" dirty="0" smtClean="0"/>
              <a:t>Conclusión: Este primer acercamiento contribuyó en trabajar en la estructura del texto. Sin embargo, resultó un desafío el manejo de bibliografía.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56</a:t>
            </a:fld>
            <a:endParaRPr lang="es-MX"/>
          </a:p>
        </p:txBody>
      </p:sp>
    </p:spTree>
    <p:extLst>
      <p:ext uri="{BB962C8B-B14F-4D97-AF65-F5344CB8AC3E}">
        <p14:creationId xmlns:p14="http://schemas.microsoft.com/office/powerpoint/2010/main" val="3381028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de la actividad </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lgn="just">
              <a:buNone/>
            </a:pPr>
            <a:r>
              <a:rPr lang="es-MX" dirty="0" smtClean="0"/>
              <a:t>Al identificar como mayor reto el manejo de bibliografía, los alumnos reforzarán el manejo de fuentes por medio de textos argumentativos.</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57</a:t>
            </a:fld>
            <a:endParaRPr lang="es-MX"/>
          </a:p>
        </p:txBody>
      </p:sp>
    </p:spTree>
    <p:extLst>
      <p:ext uri="{BB962C8B-B14F-4D97-AF65-F5344CB8AC3E}">
        <p14:creationId xmlns:p14="http://schemas.microsoft.com/office/powerpoint/2010/main" val="791811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 Contrastación de lo esperado y lo sucedido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Al inicio de la actividad, se esperaba que los alumnos cumplieran con los elementos que componen una monografía, sin embargo, durante el desarrollo de la actividad, en el proceso de elaboración de los textos se observaron inconsistencias (falta de introducción o conclusiones insuficientes). Atribuimos lo anterior a la falta de experiencia y práctica en la lectura y elaboración de dichos textos por parte de los alumnos.</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58</a:t>
            </a:fld>
            <a:endParaRPr lang="es-MX"/>
          </a:p>
        </p:txBody>
      </p:sp>
    </p:spTree>
    <p:extLst>
      <p:ext uri="{BB962C8B-B14F-4D97-AF65-F5344CB8AC3E}">
        <p14:creationId xmlns:p14="http://schemas.microsoft.com/office/powerpoint/2010/main" val="2569845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Ante los resultados obtenidos en la elaboración de la monografía, fue necesario realizar un análisis minucioso y colectivo de un texto que sí cumpliera con las características solicitadas.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59</a:t>
            </a:fld>
            <a:endParaRPr lang="es-MX"/>
          </a:p>
        </p:txBody>
      </p:sp>
    </p:spTree>
    <p:extLst>
      <p:ext uri="{BB962C8B-B14F-4D97-AF65-F5344CB8AC3E}">
        <p14:creationId xmlns:p14="http://schemas.microsoft.com/office/powerpoint/2010/main" val="2690418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27"/>
          <p:cNvSpPr txBox="1">
            <a:spLocks noGrp="1"/>
          </p:cNvSpPr>
          <p:nvPr>
            <p:ph type="body" idx="1"/>
          </p:nvPr>
        </p:nvSpPr>
        <p:spPr>
          <a:xfrm>
            <a:off x="1066800" y="1781504"/>
            <a:ext cx="10058400" cy="4258350"/>
          </a:xfrm>
          <a:prstGeom prst="rect">
            <a:avLst/>
          </a:prstGeom>
          <a:noFill/>
          <a:ln>
            <a:noFill/>
          </a:ln>
        </p:spPr>
        <p:txBody>
          <a:bodyPr spcFirstLastPara="1" wrap="square" lIns="91425" tIns="91425" rIns="91425" bIns="91425" anchor="t" anchorCtr="0">
            <a:noAutofit/>
          </a:bodyPr>
          <a:lstStyle/>
          <a:p>
            <a:pPr marL="0" marR="114300" indent="0" algn="just">
              <a:lnSpc>
                <a:spcPct val="115000"/>
              </a:lnSpc>
              <a:spcBef>
                <a:spcPts val="370"/>
              </a:spcBef>
              <a:buClr>
                <a:schemeClr val="dk1"/>
              </a:buClr>
              <a:buSzPts val="1100"/>
              <a:buNone/>
            </a:pPr>
            <a:endParaRPr lang="es-MX" sz="1800" dirty="0" smtClean="0">
              <a:solidFill>
                <a:schemeClr val="dk1"/>
              </a:solidFill>
            </a:endParaRPr>
          </a:p>
          <a:p>
            <a:pPr marL="0" marR="114300" indent="0" algn="just">
              <a:lnSpc>
                <a:spcPct val="115000"/>
              </a:lnSpc>
              <a:spcBef>
                <a:spcPts val="370"/>
              </a:spcBef>
              <a:buClr>
                <a:schemeClr val="dk1"/>
              </a:buClr>
              <a:buSzPts val="1100"/>
              <a:buNone/>
            </a:pPr>
            <a:r>
              <a:rPr lang="es-MX" sz="1800" dirty="0">
                <a:solidFill>
                  <a:srgbClr val="000000"/>
                </a:solidFill>
              </a:rPr>
              <a:t>las fuerzas y seguir el viaje hacia el país vecino </a:t>
            </a:r>
            <a:r>
              <a:rPr lang="es-MX" sz="1800" dirty="0" smtClean="0">
                <a:solidFill>
                  <a:schemeClr val="dk1"/>
                </a:solidFill>
              </a:rPr>
              <a:t>ha propiciado </a:t>
            </a:r>
            <a:r>
              <a:rPr lang="es-MX" sz="1800" dirty="0">
                <a:solidFill>
                  <a:schemeClr val="dk1"/>
                </a:solidFill>
              </a:rPr>
              <a:t>en cierto sector de la sociedad queretana, cerrazón, incluso xenofobia, </a:t>
            </a:r>
            <a:r>
              <a:rPr lang="es-MX" sz="1800" dirty="0" smtClean="0">
                <a:solidFill>
                  <a:schemeClr val="dk1"/>
                </a:solidFill>
              </a:rPr>
              <a:t>actitudes manifiestas especialmente en </a:t>
            </a:r>
            <a:r>
              <a:rPr lang="es-MX" sz="1800" dirty="0">
                <a:solidFill>
                  <a:schemeClr val="dk1"/>
                </a:solidFill>
              </a:rPr>
              <a:t>el trato que reciben los migrantes centroamericanos. </a:t>
            </a:r>
            <a:endParaRPr lang="es-MX" sz="1800" dirty="0" smtClean="0">
              <a:solidFill>
                <a:schemeClr val="dk1"/>
              </a:solidFill>
            </a:endParaRPr>
          </a:p>
          <a:p>
            <a:pPr marL="0" marR="114300" indent="0" algn="just">
              <a:lnSpc>
                <a:spcPct val="115000"/>
              </a:lnSpc>
              <a:spcBef>
                <a:spcPts val="370"/>
              </a:spcBef>
              <a:buClr>
                <a:schemeClr val="dk1"/>
              </a:buClr>
              <a:buSzPts val="1100"/>
              <a:buNone/>
            </a:pPr>
            <a:r>
              <a:rPr lang="es-MX" sz="1800" dirty="0" smtClean="0">
                <a:solidFill>
                  <a:schemeClr val="dk1"/>
                </a:solidFill>
              </a:rPr>
              <a:t>      Los </a:t>
            </a:r>
            <a:r>
              <a:rPr lang="es-MX" sz="1800" dirty="0">
                <a:solidFill>
                  <a:schemeClr val="dk1"/>
                </a:solidFill>
              </a:rPr>
              <a:t>estudiantes del Colegio Tepeyac no son ajenos a esta </a:t>
            </a:r>
            <a:r>
              <a:rPr lang="es-MX" sz="1800" dirty="0" smtClean="0">
                <a:solidFill>
                  <a:schemeClr val="dk1"/>
                </a:solidFill>
              </a:rPr>
              <a:t>realidad, razón por la cual decidimos </a:t>
            </a:r>
            <a:r>
              <a:rPr lang="es-MX" sz="1800" dirty="0">
                <a:solidFill>
                  <a:schemeClr val="dk1"/>
                </a:solidFill>
              </a:rPr>
              <a:t>realizar este proyecto de investigación sobre el impacto social y cultural de los migrantes centroamericanos en el Estado, </a:t>
            </a:r>
            <a:r>
              <a:rPr lang="es-MX" sz="1800" dirty="0" smtClean="0">
                <a:solidFill>
                  <a:schemeClr val="dk1"/>
                </a:solidFill>
              </a:rPr>
              <a:t>para culminar en la redacción de un breve escrito </a:t>
            </a:r>
            <a:r>
              <a:rPr lang="es-MX" sz="1800" dirty="0">
                <a:solidFill>
                  <a:schemeClr val="dk1"/>
                </a:solidFill>
              </a:rPr>
              <a:t> </a:t>
            </a:r>
            <a:r>
              <a:rPr lang="es-MX" sz="1800" dirty="0" smtClean="0">
                <a:solidFill>
                  <a:schemeClr val="dk1"/>
                </a:solidFill>
              </a:rPr>
              <a:t>que fuera presentado en un coloquio sobre </a:t>
            </a:r>
            <a:r>
              <a:rPr lang="es-MX" sz="1800" dirty="0">
                <a:solidFill>
                  <a:schemeClr val="dk1"/>
                </a:solidFill>
              </a:rPr>
              <a:t>el fenómeno de los migrantes en Querétaro. </a:t>
            </a:r>
          </a:p>
        </p:txBody>
      </p:sp>
      <p:sp>
        <p:nvSpPr>
          <p:cNvPr id="202" name="Google Shape;202;p27"/>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6</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Evidencias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60</a:t>
            </a:fld>
            <a:endParaRPr lang="es-MX"/>
          </a:p>
        </p:txBody>
      </p:sp>
      <p:graphicFrame>
        <p:nvGraphicFramePr>
          <p:cNvPr id="5" name="4 Objeto"/>
          <p:cNvGraphicFramePr>
            <a:graphicFrameLocks noChangeAspect="1"/>
          </p:cNvGraphicFramePr>
          <p:nvPr>
            <p:extLst>
              <p:ext uri="{D42A27DB-BD31-4B8C-83A1-F6EECF244321}">
                <p14:modId xmlns:p14="http://schemas.microsoft.com/office/powerpoint/2010/main" val="2369994216"/>
              </p:ext>
            </p:extLst>
          </p:nvPr>
        </p:nvGraphicFramePr>
        <p:xfrm>
          <a:off x="3048000" y="2209800"/>
          <a:ext cx="6094413" cy="3427413"/>
        </p:xfrm>
        <a:graphic>
          <a:graphicData uri="http://schemas.openxmlformats.org/presentationml/2006/ole">
            <mc:AlternateContent xmlns:mc="http://schemas.openxmlformats.org/markup-compatibility/2006">
              <mc:Choice xmlns:v="urn:schemas-microsoft-com:vml" Requires="v">
                <p:oleObj spid="_x0000_s4134" name="Presentación" r:id="rId3" imgW="6094318" imgH="3427559" progId="PowerPoint.Show.12">
                  <p:embed/>
                </p:oleObj>
              </mc:Choice>
              <mc:Fallback>
                <p:oleObj name="Presentación" r:id="rId3" imgW="6094318" imgH="3427559" progId="PowerPoint.Show.12">
                  <p:embed/>
                  <p:pic>
                    <p:nvPicPr>
                      <p:cNvPr id="0" name=""/>
                      <p:cNvPicPr/>
                      <p:nvPr/>
                    </p:nvPicPr>
                    <p:blipFill>
                      <a:blip r:embed="rId4"/>
                      <a:stretch>
                        <a:fillRect/>
                      </a:stretch>
                    </p:blipFill>
                    <p:spPr>
                      <a:xfrm>
                        <a:off x="3048000" y="2209800"/>
                        <a:ext cx="6094413" cy="3427413"/>
                      </a:xfrm>
                      <a:prstGeom prst="rect">
                        <a:avLst/>
                      </a:prstGeom>
                    </p:spPr>
                  </p:pic>
                </p:oleObj>
              </mc:Fallback>
            </mc:AlternateContent>
          </a:graphicData>
        </a:graphic>
      </p:graphicFrame>
    </p:spTree>
    <p:extLst>
      <p:ext uri="{BB962C8B-B14F-4D97-AF65-F5344CB8AC3E}">
        <p14:creationId xmlns:p14="http://schemas.microsoft.com/office/powerpoint/2010/main" val="16894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Actividad realizada en la materia de </a:t>
            </a:r>
            <a:r>
              <a:rPr lang="es-MX" b="1" dirty="0" smtClean="0">
                <a:latin typeface="FrankRuehl" pitchFamily="34" charset="-79"/>
                <a:cs typeface="FrankRuehl" pitchFamily="34" charset="-79"/>
              </a:rPr>
              <a:t>Geografía</a:t>
            </a:r>
            <a:endParaRPr lang="es-MX" b="1"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r>
              <a:rPr lang="es-MX" b="1" dirty="0" smtClean="0"/>
              <a:t>Actividad: </a:t>
            </a:r>
            <a:r>
              <a:rPr lang="es-MX" dirty="0" smtClean="0"/>
              <a:t>Elaboración de diagrama de rutas migrantes</a:t>
            </a:r>
          </a:p>
          <a:p>
            <a:pPr marL="101600" indent="0">
              <a:buNone/>
            </a:pPr>
            <a:endParaRPr lang="es-MX" b="1" dirty="0" smtClean="0"/>
          </a:p>
          <a:p>
            <a:pPr marL="101600" indent="0">
              <a:buNone/>
            </a:pPr>
            <a:r>
              <a:rPr lang="es-MX" b="1" dirty="0" smtClean="0"/>
              <a:t>Objetivos: </a:t>
            </a:r>
            <a:endParaRPr lang="es-MX" dirty="0"/>
          </a:p>
          <a:p>
            <a:pPr marL="558800" indent="-457200">
              <a:buAutoNum type="arabicPeriod"/>
            </a:pPr>
            <a:r>
              <a:rPr lang="es-MX" dirty="0" smtClean="0"/>
              <a:t>Aprender los diferentes tipos de migración</a:t>
            </a:r>
          </a:p>
          <a:p>
            <a:pPr marL="558800" indent="-457200">
              <a:buAutoNum type="arabicPeriod"/>
            </a:pPr>
            <a:r>
              <a:rPr lang="es-MX" dirty="0" smtClean="0"/>
              <a:t>Identificar las zonas de tensión y conflicto migratorio en el territorio mexicano</a:t>
            </a:r>
          </a:p>
          <a:p>
            <a:pPr marL="101600" indent="0">
              <a:buNone/>
            </a:pPr>
            <a:endParaRPr lang="es-MX" b="1" dirty="0"/>
          </a:p>
          <a:p>
            <a:pPr marL="101600" indent="0">
              <a:buNone/>
            </a:pPr>
            <a:r>
              <a:rPr lang="es-MX" b="1" dirty="0" smtClean="0"/>
              <a:t>Grupo: </a:t>
            </a:r>
            <a:r>
              <a:rPr lang="es-MX" dirty="0" smtClean="0"/>
              <a:t>Cuarto año de bachillerato mayor </a:t>
            </a:r>
          </a:p>
          <a:p>
            <a:pPr marL="101600" indent="0">
              <a:buNone/>
            </a:pPr>
            <a:r>
              <a:rPr lang="es-MX" b="1" dirty="0" smtClean="0"/>
              <a:t>Fecha: </a:t>
            </a:r>
            <a:r>
              <a:rPr lang="es-MX" dirty="0" smtClean="0"/>
              <a:t>19 de septiembre de 2018</a:t>
            </a:r>
            <a:r>
              <a:rPr lang="es-MX" b="1" dirty="0" smtClean="0"/>
              <a:t>   </a:t>
            </a:r>
            <a:r>
              <a:rPr lang="es-MX" dirty="0" smtClean="0"/>
              <a:t>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61</a:t>
            </a:fld>
            <a:endParaRPr lang="es-MX"/>
          </a:p>
        </p:txBody>
      </p:sp>
    </p:spTree>
    <p:extLst>
      <p:ext uri="{BB962C8B-B14F-4D97-AF65-F5344CB8AC3E}">
        <p14:creationId xmlns:p14="http://schemas.microsoft.com/office/powerpoint/2010/main" val="2639910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buNone/>
            </a:pPr>
            <a:r>
              <a:rPr lang="es-MX" b="1" dirty="0" smtClean="0"/>
              <a:t>Asignatura:</a:t>
            </a:r>
            <a:r>
              <a:rPr lang="es-MX" dirty="0" smtClean="0"/>
              <a:t> Geografía</a:t>
            </a:r>
          </a:p>
          <a:p>
            <a:pPr marL="101600" indent="0">
              <a:buNone/>
            </a:pPr>
            <a:r>
              <a:rPr lang="es-MX" b="1" dirty="0" smtClean="0"/>
              <a:t>Tema: </a:t>
            </a:r>
            <a:r>
              <a:rPr lang="es-MX" dirty="0" smtClean="0"/>
              <a:t>Movilidad de la población</a:t>
            </a:r>
          </a:p>
          <a:p>
            <a:pPr marL="101600" indent="0">
              <a:buNone/>
            </a:pPr>
            <a:r>
              <a:rPr lang="es-MX" b="1" dirty="0" smtClean="0"/>
              <a:t>Unidad VI: </a:t>
            </a:r>
            <a:r>
              <a:rPr lang="es-MX" dirty="0" smtClean="0"/>
              <a:t>Movimientos de la población. Migraciones nacionales (campo- ciudad) e internacionales (sur-norte)</a:t>
            </a:r>
            <a:endParaRPr lang="es-MX" b="1" dirty="0" smtClean="0"/>
          </a:p>
          <a:p>
            <a:pPr marL="101600" indent="0" algn="just">
              <a:buNone/>
            </a:pPr>
            <a:r>
              <a:rPr lang="es-MX" b="1" dirty="0" smtClean="0"/>
              <a:t>Fuentes de </a:t>
            </a:r>
            <a:r>
              <a:rPr lang="es-MX" b="1" dirty="0"/>
              <a:t>apoyo</a:t>
            </a:r>
            <a:r>
              <a:rPr lang="es-MX" b="1" dirty="0" smtClean="0"/>
              <a:t>:</a:t>
            </a:r>
          </a:p>
          <a:p>
            <a:pPr algn="just">
              <a:buFont typeface="Arial" pitchFamily="34" charset="0"/>
              <a:buChar char="•"/>
            </a:pPr>
            <a:r>
              <a:rPr lang="es-MX" dirty="0" smtClean="0">
                <a:ea typeface="Calibri"/>
                <a:cs typeface="Times New Roman"/>
              </a:rPr>
              <a:t> </a:t>
            </a:r>
            <a:r>
              <a:rPr lang="es-MX" dirty="0" err="1" smtClean="0">
                <a:ea typeface="Calibri"/>
                <a:cs typeface="Times New Roman"/>
              </a:rPr>
              <a:t>Ayllont</a:t>
            </a:r>
            <a:r>
              <a:rPr lang="es-MX" dirty="0">
                <a:ea typeface="Calibri"/>
                <a:cs typeface="Times New Roman"/>
              </a:rPr>
              <a:t>, T. y Lorenzo I.(1995). </a:t>
            </a:r>
            <a:r>
              <a:rPr lang="es-MX" i="1" dirty="0">
                <a:ea typeface="Calibri"/>
                <a:cs typeface="Times New Roman"/>
              </a:rPr>
              <a:t>Geografía para bachilleres</a:t>
            </a:r>
            <a:r>
              <a:rPr lang="es-MX" dirty="0">
                <a:ea typeface="Calibri"/>
                <a:cs typeface="Times New Roman"/>
              </a:rPr>
              <a:t>. México: Trillas</a:t>
            </a:r>
            <a:r>
              <a:rPr lang="es-MX" dirty="0" smtClean="0">
                <a:ea typeface="Calibri"/>
                <a:cs typeface="Times New Roman"/>
              </a:rPr>
              <a:t>.</a:t>
            </a:r>
          </a:p>
          <a:p>
            <a:pPr marL="342900" lvl="0" indent="-342900">
              <a:lnSpc>
                <a:spcPct val="107000"/>
              </a:lnSpc>
              <a:spcAft>
                <a:spcPts val="800"/>
              </a:spcAft>
              <a:buFont typeface="Arial" pitchFamily="34" charset="0"/>
              <a:buChar char="•"/>
              <a:tabLst>
                <a:tab pos="457200" algn="l"/>
              </a:tabLst>
            </a:pPr>
            <a:r>
              <a:rPr lang="es-MX" dirty="0" smtClean="0">
                <a:ea typeface="Calibri"/>
                <a:cs typeface="Times New Roman"/>
              </a:rPr>
              <a:t>Gómez</a:t>
            </a:r>
            <a:r>
              <a:rPr lang="es-MX" dirty="0">
                <a:ea typeface="Calibri"/>
                <a:cs typeface="Times New Roman"/>
              </a:rPr>
              <a:t>, M. (1993). </a:t>
            </a:r>
            <a:r>
              <a:rPr lang="es-MX" i="1" dirty="0">
                <a:ea typeface="Calibri"/>
                <a:cs typeface="Times New Roman"/>
              </a:rPr>
              <a:t>Geografía General. </a:t>
            </a:r>
            <a:r>
              <a:rPr lang="es-MX" dirty="0">
                <a:ea typeface="Calibri"/>
                <a:cs typeface="Times New Roman"/>
              </a:rPr>
              <a:t>México: Publicaciones Cultural. </a:t>
            </a:r>
            <a:endParaRPr lang="es-MX" sz="1100" dirty="0">
              <a:latin typeface="Calibri"/>
              <a:ea typeface="Calibri"/>
              <a:cs typeface="Times New Roman"/>
            </a:endParaRPr>
          </a:p>
          <a:p>
            <a:pPr marL="101600" indent="0" algn="just">
              <a:buNone/>
            </a:pPr>
            <a:endParaRPr lang="es-MX" dirty="0" smtClean="0"/>
          </a:p>
        </p:txBody>
      </p:sp>
      <p:sp>
        <p:nvSpPr>
          <p:cNvPr id="4" name="3 Marcador de número de diapositiva"/>
          <p:cNvSpPr>
            <a:spLocks noGrp="1"/>
          </p:cNvSpPr>
          <p:nvPr>
            <p:ph type="sldNum" idx="12"/>
          </p:nvPr>
        </p:nvSpPr>
        <p:spPr/>
        <p:txBody>
          <a:bodyPr/>
          <a:lstStyle/>
          <a:p>
            <a:fld id="{00000000-1234-1234-1234-123412341234}" type="slidenum">
              <a:rPr lang="es-MX" smtClean="0"/>
              <a:pPr/>
              <a:t>62</a:t>
            </a:fld>
            <a:endParaRPr lang="es-MX"/>
          </a:p>
        </p:txBody>
      </p:sp>
    </p:spTree>
    <p:extLst>
      <p:ext uri="{BB962C8B-B14F-4D97-AF65-F5344CB8AC3E}">
        <p14:creationId xmlns:p14="http://schemas.microsoft.com/office/powerpoint/2010/main" val="337592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Justificación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La asignatura de geografía juega un papel esencial en el desarrollo de esta investigación. A través de la cartografía y los diagramas de rutas migrantes es que los alumnos identificarán los puntos de conflicto en el trayecto realizado por las personas en tránsito, a través del territorio mexicano, pero también, los lugares origen y destino de cada migración.</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63</a:t>
            </a:fld>
            <a:endParaRPr lang="es-MX"/>
          </a:p>
        </p:txBody>
      </p:sp>
    </p:spTree>
    <p:extLst>
      <p:ext uri="{BB962C8B-B14F-4D97-AF65-F5344CB8AC3E}">
        <p14:creationId xmlns:p14="http://schemas.microsoft.com/office/powerpoint/2010/main" val="1029489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Descripción de apertura de la actividad, desarrollo y conclusión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a:xfrm>
            <a:off x="1097280" y="1845734"/>
            <a:ext cx="10058400" cy="4269316"/>
          </a:xfrm>
        </p:spPr>
        <p:txBody>
          <a:bodyPr/>
          <a:lstStyle/>
          <a:p>
            <a:pPr marL="558800" indent="-457200">
              <a:buAutoNum type="arabicPeriod"/>
            </a:pPr>
            <a:r>
              <a:rPr lang="es-MX" dirty="0" smtClean="0"/>
              <a:t>La docente justificó la importancia de la asignatura en la investigación en proceso a través de una exposición en la que se resumieron las diferentes tipos de migración.</a:t>
            </a:r>
          </a:p>
          <a:p>
            <a:pPr marL="558800" indent="-457200">
              <a:buAutoNum type="arabicPeriod"/>
            </a:pPr>
            <a:r>
              <a:rPr lang="es-MX" dirty="0" smtClean="0"/>
              <a:t>Se señaló a los alumnos la jerarquización de factores a considerar para la elaboración de un diagrama de rutas.</a:t>
            </a:r>
          </a:p>
          <a:p>
            <a:pPr marL="558800" indent="-457200">
              <a:buAutoNum type="arabicPeriod"/>
            </a:pPr>
            <a:r>
              <a:rPr lang="es-MX" dirty="0" smtClean="0"/>
              <a:t>Los alumnos ingresaron a fuentes digitales para buscar en ellas, datos que pudieran servir para realizar un diagrama tal y como se había establecido en la exposición del docente.</a:t>
            </a:r>
          </a:p>
          <a:p>
            <a:pPr marL="558800" indent="-457200">
              <a:buAutoNum type="arabicPeriod"/>
            </a:pPr>
            <a:r>
              <a:rPr lang="es-MX" dirty="0" smtClean="0"/>
              <a:t>En equipo, los alumnos compararon diagramas encontrados en fuentes digitales, con los diagramas realizados por ellos.</a:t>
            </a:r>
          </a:p>
          <a:p>
            <a:pPr marL="558800" indent="-457200">
              <a:buAutoNum type="arabicPeriod"/>
            </a:pPr>
            <a:r>
              <a:rPr lang="es-MX" dirty="0" smtClean="0"/>
              <a:t>Los alumnos escribieron sus conclusiones en el cuaderno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64</a:t>
            </a:fld>
            <a:endParaRPr lang="es-MX"/>
          </a:p>
        </p:txBody>
      </p:sp>
    </p:spTree>
    <p:extLst>
      <p:ext uri="{BB962C8B-B14F-4D97-AF65-F5344CB8AC3E}">
        <p14:creationId xmlns:p14="http://schemas.microsoft.com/office/powerpoint/2010/main" val="224467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de la actividad</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Los resultados de la actividad serán integrados a los datos que posteriormente se analizarán en las asignaturas Lógica y Lengua española para ser usados, si fuera necesario, en la redacción de los textos correspondientes.</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65</a:t>
            </a:fld>
            <a:endParaRPr lang="es-MX"/>
          </a:p>
        </p:txBody>
      </p:sp>
    </p:spTree>
    <p:extLst>
      <p:ext uri="{BB962C8B-B14F-4D97-AF65-F5344CB8AC3E}">
        <p14:creationId xmlns:p14="http://schemas.microsoft.com/office/powerpoint/2010/main" val="3034648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Los alumnos mostraron mucho interés en las imágenes encontradas en las fuentes digitales. No obstante, el manejo de la información y el trabajo de síntesis resultaron deficientes. Si bien los aspectos visuales fueron de su agrado, al intentar concretar lo observado a través de los diagramas, los alumnos encontraron distintas dificultades, entre ellas, la localización de los lugares mencionados y falta de familiaridad con el vocabulario especializado.</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66</a:t>
            </a:fld>
            <a:endParaRPr lang="es-MX"/>
          </a:p>
        </p:txBody>
      </p:sp>
    </p:spTree>
    <p:extLst>
      <p:ext uri="{BB962C8B-B14F-4D97-AF65-F5344CB8AC3E}">
        <p14:creationId xmlns:p14="http://schemas.microsoft.com/office/powerpoint/2010/main" val="1700217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 </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Ante las dificultades presentadas en la actividad se decidió realizar una sesión de aclaración de los conceptos poco claros relativos a la actividad.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67</a:t>
            </a:fld>
            <a:endParaRPr lang="es-MX"/>
          </a:p>
        </p:txBody>
      </p:sp>
    </p:spTree>
    <p:extLst>
      <p:ext uri="{BB962C8B-B14F-4D97-AF65-F5344CB8AC3E}">
        <p14:creationId xmlns:p14="http://schemas.microsoft.com/office/powerpoint/2010/main" val="3669718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Evidencias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68</a:t>
            </a:fld>
            <a:endParaRPr lang="es-MX"/>
          </a:p>
        </p:txBody>
      </p:sp>
      <p:pic>
        <p:nvPicPr>
          <p:cNvPr id="4098" name="Picture 2" descr="C:\Users\Win7\Downloads\IMG_20190517_152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491650"/>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Win7\Downloads\IMG_20190517_1519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50" y="1771650"/>
            <a:ext cx="324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Win7\Downloads\IMG_20190517_1222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442600" y="1979250"/>
            <a:ext cx="27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743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Interdisciplinaria cierre: Sesión plenaria</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r>
              <a:rPr lang="es-MX" b="1" dirty="0" smtClean="0"/>
              <a:t>Nombre de la actividad: </a:t>
            </a:r>
            <a:r>
              <a:rPr lang="es-MX" dirty="0" smtClean="0"/>
              <a:t>Sesión plenaria «Migración en México: el paso de la </a:t>
            </a:r>
            <a:r>
              <a:rPr lang="es-MX" i="1" dirty="0" smtClean="0"/>
              <a:t>Bestia»</a:t>
            </a:r>
          </a:p>
          <a:p>
            <a:pPr marL="101600" indent="0">
              <a:buNone/>
            </a:pPr>
            <a:r>
              <a:rPr lang="es-MX" b="1" dirty="0" smtClean="0"/>
              <a:t>Objetivo: </a:t>
            </a:r>
          </a:p>
          <a:p>
            <a:pPr marL="558800" indent="-457200">
              <a:buAutoNum type="arabicPeriod"/>
            </a:pPr>
            <a:r>
              <a:rPr lang="es-MX" dirty="0" smtClean="0"/>
              <a:t>Presentar los escritos de mayor calidad emanados de la investigación realizada a lo largo del curso. </a:t>
            </a:r>
          </a:p>
          <a:p>
            <a:pPr marL="558800" indent="-457200">
              <a:buAutoNum type="arabicPeriod"/>
            </a:pPr>
            <a:r>
              <a:rPr lang="es-MX" dirty="0" smtClean="0"/>
              <a:t>Brindar a los alumnos la oportunidad de aprender el formato «plenaria» como un medio para la expresión de las ideas.</a:t>
            </a:r>
          </a:p>
          <a:p>
            <a:pPr marL="558800" indent="-457200">
              <a:buAutoNum type="arabicPeriod"/>
            </a:pPr>
            <a:r>
              <a:rPr lang="es-MX" dirty="0" smtClean="0"/>
              <a:t>Los alumnos pondrían en práctica sus habilidades de expresión oral y escrita, así como las argumentativas.</a:t>
            </a:r>
          </a:p>
          <a:p>
            <a:pPr marL="101600" indent="0">
              <a:buNone/>
            </a:pPr>
            <a:r>
              <a:rPr lang="es-MX" b="1" dirty="0" smtClean="0"/>
              <a:t>Grado:</a:t>
            </a:r>
            <a:r>
              <a:rPr lang="es-MX" dirty="0" smtClean="0"/>
              <a:t> cuarto año de bachillerato mayor </a:t>
            </a:r>
          </a:p>
          <a:p>
            <a:pPr marL="101600" indent="0">
              <a:buNone/>
            </a:pPr>
            <a:r>
              <a:rPr lang="es-MX" b="1" dirty="0" smtClean="0"/>
              <a:t>Fecha: </a:t>
            </a:r>
            <a:r>
              <a:rPr lang="es-MX" dirty="0" smtClean="0"/>
              <a:t>14 de mayo de 2019</a:t>
            </a:r>
            <a:endParaRPr lang="es-MX" b="1" dirty="0" smtClean="0"/>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69</a:t>
            </a:fld>
            <a:endParaRPr lang="es-MX"/>
          </a:p>
        </p:txBody>
      </p:sp>
    </p:spTree>
    <p:extLst>
      <p:ext uri="{BB962C8B-B14F-4D97-AF65-F5344CB8AC3E}">
        <p14:creationId xmlns:p14="http://schemas.microsoft.com/office/powerpoint/2010/main" val="204296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28"/>
          <p:cNvSpPr txBox="1">
            <a:spLocks noGrp="1"/>
          </p:cNvSpPr>
          <p:nvPr>
            <p:ph type="body" idx="1"/>
          </p:nvPr>
        </p:nvSpPr>
        <p:spPr>
          <a:xfrm>
            <a:off x="1097275" y="1891862"/>
            <a:ext cx="10058400" cy="397291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accent1"/>
              </a:buClr>
              <a:buSzPts val="2000"/>
              <a:buFont typeface="Calibri"/>
              <a:buNone/>
            </a:pPr>
            <a:r>
              <a:rPr lang="es-MX" sz="1800" b="0" i="0" u="none" strike="noStrike" cap="none" dirty="0" smtClean="0">
                <a:solidFill>
                  <a:srgbClr val="000000"/>
                </a:solidFill>
                <a:latin typeface="Arial"/>
                <a:ea typeface="Arial"/>
                <a:cs typeface="Arial"/>
                <a:sym typeface="Arial"/>
              </a:rPr>
              <a:t>«El paso de la </a:t>
            </a:r>
            <a:r>
              <a:rPr lang="es-MX" sz="1800" i="1" dirty="0" smtClean="0">
                <a:solidFill>
                  <a:srgbClr val="000000"/>
                </a:solidFill>
              </a:rPr>
              <a:t>bestia </a:t>
            </a:r>
            <a:r>
              <a:rPr lang="es-MX" sz="1800" dirty="0" smtClean="0">
                <a:solidFill>
                  <a:srgbClr val="000000"/>
                </a:solidFill>
              </a:rPr>
              <a:t>por Querétaro. 2018-2019» es un proyecto de investigación realizado con los alumnos del grupo de cuarto año de Bachillerato mayor. Las asignaturas participantes fueron Lógica, Lengua Española y Geografía. El trabajo directo con los alumnos se llevó a cabo durante el ciclo escolar 2018-2019. Las docentes participantes guiamos a los alumnos a lo largo de la investigación apoyándolos en la búsqueda y sistematización de las fuentes, la vinculación con personas directamente relacionadas con el problema migratorio (Activistas de ACNUR, Citlalli Cruz, quienes antropóloga y responsable del Área Educativa y de Procesos Comunitarios en CAMMI, Querétaro, y Christian Palma, reportero gráfico y periodista), en la discriminación de datos, la elaboración de preguntas y respuestas y, finalmente en la construcción de su argumentación y la redacción final de su trabajo, así como en la presentación del mismo en una sesión grupal con formato de coloquio. </a:t>
            </a:r>
            <a:endParaRPr sz="1800" b="0" i="0" u="none" strike="noStrike" cap="none" dirty="0">
              <a:solidFill>
                <a:srgbClr val="000000"/>
              </a:solidFill>
              <a:latin typeface="Arial"/>
              <a:ea typeface="Arial"/>
              <a:cs typeface="Arial"/>
              <a:sym typeface="Arial"/>
            </a:endParaRPr>
          </a:p>
          <a:p>
            <a:pPr marL="0" marR="0" lvl="0" indent="0" algn="l" rtl="0">
              <a:lnSpc>
                <a:spcPct val="90000"/>
              </a:lnSpc>
              <a:spcBef>
                <a:spcPts val="1200"/>
              </a:spcBef>
              <a:spcAft>
                <a:spcPts val="200"/>
              </a:spcAft>
              <a:buClr>
                <a:schemeClr val="accent1"/>
              </a:buClr>
              <a:buSzPts val="2000"/>
              <a:buFont typeface="Calibri"/>
              <a:buNone/>
            </a:pPr>
            <a:endParaRPr sz="2000" b="0" i="0" u="none" strike="noStrike" cap="none" dirty="0">
              <a:solidFill>
                <a:srgbClr val="3F3F3F"/>
              </a:solidFill>
              <a:latin typeface="Arial"/>
              <a:ea typeface="Arial"/>
              <a:cs typeface="Arial"/>
              <a:sym typeface="Arial"/>
            </a:endParaRPr>
          </a:p>
        </p:txBody>
      </p:sp>
      <p:sp>
        <p:nvSpPr>
          <p:cNvPr id="209" name="Google Shape;209;p28"/>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fld id="{00000000-1234-1234-1234-123412341234}" type="slidenum">
              <a:rPr lang="es-MX"/>
              <a:pPr/>
              <a:t>7</a:t>
            </a:fld>
            <a:endParaRPr/>
          </a:p>
        </p:txBody>
      </p:sp>
      <p:sp>
        <p:nvSpPr>
          <p:cNvPr id="2" name="1 CuadroTexto"/>
          <p:cNvSpPr txBox="1"/>
          <p:nvPr/>
        </p:nvSpPr>
        <p:spPr>
          <a:xfrm>
            <a:off x="1182414" y="882869"/>
            <a:ext cx="9932276" cy="830997"/>
          </a:xfrm>
          <a:prstGeom prst="rect">
            <a:avLst/>
          </a:prstGeom>
          <a:noFill/>
        </p:spPr>
        <p:txBody>
          <a:bodyPr wrap="square" rtlCol="0">
            <a:spAutoFit/>
          </a:bodyPr>
          <a:lstStyle/>
          <a:p>
            <a:r>
              <a:rPr lang="es-MX" sz="4800" dirty="0" smtClean="0">
                <a:latin typeface="FrankRuehl" pitchFamily="34" charset="-79"/>
                <a:cs typeface="FrankRuehl" pitchFamily="34" charset="-79"/>
              </a:rPr>
              <a:t>Descripción del proyecto</a:t>
            </a:r>
            <a:endParaRPr lang="es-MX" sz="4800" dirty="0">
              <a:latin typeface="FrankRuehl" pitchFamily="34" charset="-79"/>
              <a:cs typeface="FrankRuehl" pitchFamily="34" charset="-79"/>
            </a:endParaRPr>
          </a:p>
        </p:txBody>
      </p:sp>
    </p:spTree>
    <p:extLst>
      <p:ext uri="{BB962C8B-B14F-4D97-AF65-F5344CB8AC3E}">
        <p14:creationId xmlns:p14="http://schemas.microsoft.com/office/powerpoint/2010/main" val="1384951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101600" indent="0">
              <a:buNone/>
            </a:pPr>
            <a:r>
              <a:rPr lang="es-MX" b="1" dirty="0" smtClean="0"/>
              <a:t>Asignaturas participantes:</a:t>
            </a:r>
            <a:r>
              <a:rPr lang="es-MX" dirty="0" smtClean="0"/>
              <a:t> </a:t>
            </a:r>
          </a:p>
          <a:p>
            <a:pPr marL="101600" indent="0">
              <a:buNone/>
            </a:pPr>
            <a:r>
              <a:rPr lang="es-MX" dirty="0" smtClean="0"/>
              <a:t>Lógica, Lengua Española y Geografía</a:t>
            </a:r>
          </a:p>
          <a:p>
            <a:pPr marL="101600" indent="0">
              <a:buNone/>
            </a:pPr>
            <a:endParaRPr lang="es-MX" dirty="0"/>
          </a:p>
          <a:p>
            <a:pPr marL="101600" indent="0">
              <a:buNone/>
            </a:pPr>
            <a:r>
              <a:rPr lang="es-MX" b="1" dirty="0" smtClean="0"/>
              <a:t>Fuentes de apoyo: </a:t>
            </a:r>
            <a:endParaRPr lang="es-MX" b="1" dirty="0" smtClean="0"/>
          </a:p>
          <a:p>
            <a:pPr marL="228600">
              <a:lnSpc>
                <a:spcPct val="107000"/>
              </a:lnSpc>
              <a:spcAft>
                <a:spcPts val="800"/>
              </a:spcAft>
            </a:pPr>
            <a:r>
              <a:rPr lang="es-MX" b="1" dirty="0" smtClean="0"/>
              <a:t>- </a:t>
            </a:r>
            <a:r>
              <a:rPr lang="es-MX" dirty="0" err="1">
                <a:ea typeface="Calibri"/>
                <a:cs typeface="Times New Roman"/>
              </a:rPr>
              <a:t>Flechsig</a:t>
            </a:r>
            <a:r>
              <a:rPr lang="es-MX" dirty="0">
                <a:ea typeface="Calibri"/>
                <a:cs typeface="Times New Roman"/>
              </a:rPr>
              <a:t>, K-H. y </a:t>
            </a:r>
            <a:r>
              <a:rPr lang="es-MX" dirty="0" err="1">
                <a:ea typeface="Calibri"/>
                <a:cs typeface="Times New Roman"/>
              </a:rPr>
              <a:t>Schiefelbein</a:t>
            </a:r>
            <a:r>
              <a:rPr lang="es-MX" dirty="0">
                <a:ea typeface="Calibri"/>
                <a:cs typeface="Times New Roman"/>
              </a:rPr>
              <a:t>, E. (s/f). </a:t>
            </a:r>
            <a:r>
              <a:rPr lang="es-MX" i="1" dirty="0">
                <a:ea typeface="Calibri"/>
                <a:cs typeface="Times New Roman"/>
              </a:rPr>
              <a:t>Coloquio en pequeños grupos</a:t>
            </a:r>
            <a:r>
              <a:rPr lang="es-MX" dirty="0">
                <a:ea typeface="Calibri"/>
                <a:cs typeface="Times New Roman"/>
              </a:rPr>
              <a:t>. Recuperado de http://www.educoas.org/portal/bdigital/contenido/interamer/interamer_72/Schiefelbein-Chapter3New.pdf</a:t>
            </a:r>
            <a:endParaRPr lang="es-MX" sz="1100" dirty="0">
              <a:latin typeface="Calibri"/>
              <a:ea typeface="Calibri"/>
              <a:cs typeface="Times New Roman"/>
            </a:endParaRPr>
          </a:p>
          <a:p>
            <a:pPr marL="101600" indent="0">
              <a:buNone/>
            </a:pPr>
            <a:endParaRPr lang="es-MX" dirty="0" smtClean="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70</a:t>
            </a:fld>
            <a:endParaRPr lang="es-MX"/>
          </a:p>
        </p:txBody>
      </p:sp>
    </p:spTree>
    <p:extLst>
      <p:ext uri="{BB962C8B-B14F-4D97-AF65-F5344CB8AC3E}">
        <p14:creationId xmlns:p14="http://schemas.microsoft.com/office/powerpoint/2010/main" val="32813677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Justificación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La sesión «Migración en México: el paso de la </a:t>
            </a:r>
            <a:r>
              <a:rPr lang="es-MX" i="1" dirty="0" smtClean="0"/>
              <a:t>Bestia</a:t>
            </a:r>
            <a:r>
              <a:rPr lang="es-MX" dirty="0" smtClean="0"/>
              <a:t>» se realizó con la intención de brindar a los alumnos participantes del proyecto la experiencia de expresar y defender públicamente sus ideas y conocimientos con respecto a un tema, en este caso, el de la migración en México. Por otro lado, sobre todo después del paso de la caravana migrante y las distintas caravanas formadas luego de la que atravesara territorio nacional rumbo a los Estados Unidos, la opinión pública se ha visto nutrida por comentarios xenófobos aparentemente justificados en la precaria situación por la que, ya de por sí, atraviesa el país. En estas circunstancias la sesión representaba una oportunidad de crear conciencia entre la comunidad del colegio, o mínimamente ofrecer una opiniones distintas a las </a:t>
            </a:r>
            <a:r>
              <a:rPr lang="es-MX" dirty="0"/>
              <a:t>v</a:t>
            </a:r>
            <a:r>
              <a:rPr lang="es-MX" dirty="0" smtClean="0"/>
              <a:t>ertidas en las redes sociales y las conversaciones cotidianas.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71</a:t>
            </a:fld>
            <a:endParaRPr lang="es-MX"/>
          </a:p>
        </p:txBody>
      </p:sp>
    </p:spTree>
    <p:extLst>
      <p:ext uri="{BB962C8B-B14F-4D97-AF65-F5344CB8AC3E}">
        <p14:creationId xmlns:p14="http://schemas.microsoft.com/office/powerpoint/2010/main" val="1535778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marL="558800" indent="-457200">
              <a:buAutoNum type="arabicPeriod"/>
            </a:pPr>
            <a:r>
              <a:rPr lang="es-MX" dirty="0" smtClean="0"/>
              <a:t>Se reunió a los alumnos en un aula pequeña, adecuada para la realización de la plenaria. </a:t>
            </a:r>
          </a:p>
          <a:p>
            <a:pPr marL="558800" indent="-457200">
              <a:buAutoNum type="arabicPeriod"/>
            </a:pPr>
            <a:r>
              <a:rPr lang="es-MX" dirty="0" smtClean="0"/>
              <a:t>Antes de iniciar, las docentes explicaron el formato de la actividad y en que se distingue de otros formatos, por ejemplo, el conversatorio o el coloquio.</a:t>
            </a:r>
          </a:p>
          <a:p>
            <a:pPr marL="558800" indent="-457200">
              <a:buAutoNum type="arabicPeriod"/>
            </a:pPr>
            <a:r>
              <a:rPr lang="es-MX" dirty="0" smtClean="0"/>
              <a:t>Los tres alumnos autores de los mejores escritos leyeron cada uno su ponencia.</a:t>
            </a:r>
          </a:p>
          <a:p>
            <a:pPr marL="558800" indent="-457200">
              <a:buAutoNum type="arabicPeriod"/>
            </a:pPr>
            <a:r>
              <a:rPr lang="es-MX" dirty="0" smtClean="0"/>
              <a:t>Se pidió a un cuarto alumno, sentado entre el público que abriera el espacio de preguntas y respuestas y regulara la toma de la palabra.</a:t>
            </a:r>
          </a:p>
          <a:p>
            <a:pPr marL="558800" indent="-457200">
              <a:buAutoNum type="arabicPeriod"/>
            </a:pPr>
            <a:r>
              <a:rPr lang="es-MX" dirty="0" smtClean="0"/>
              <a:t>Los alumnos respondieron las preguntas surgidas del público</a:t>
            </a:r>
          </a:p>
          <a:p>
            <a:pPr marL="558800" indent="-457200">
              <a:buAutoNum type="arabicPeriod"/>
            </a:pPr>
            <a:r>
              <a:rPr lang="es-MX" dirty="0" smtClean="0"/>
              <a:t>Se agradeció a los alumnos su participación</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72</a:t>
            </a:fld>
            <a:endParaRPr lang="es-MX"/>
          </a:p>
        </p:txBody>
      </p:sp>
      <p:sp>
        <p:nvSpPr>
          <p:cNvPr id="2" name="1 CuadroTexto"/>
          <p:cNvSpPr txBox="1"/>
          <p:nvPr/>
        </p:nvSpPr>
        <p:spPr>
          <a:xfrm>
            <a:off x="1238250" y="419100"/>
            <a:ext cx="9944100" cy="1089529"/>
          </a:xfrm>
          <a:prstGeom prst="rect">
            <a:avLst/>
          </a:prstGeom>
          <a:noFill/>
        </p:spPr>
        <p:txBody>
          <a:bodyPr wrap="square" rtlCol="0">
            <a:spAutoFit/>
          </a:bodyPr>
          <a:lstStyle/>
          <a:p>
            <a:pPr marL="101600" lvl="0">
              <a:lnSpc>
                <a:spcPct val="90000"/>
              </a:lnSpc>
              <a:spcBef>
                <a:spcPts val="1200"/>
              </a:spcBef>
              <a:buClr>
                <a:srgbClr val="4F81BD"/>
              </a:buClr>
              <a:buSzPts val="2000"/>
            </a:pPr>
            <a:r>
              <a:rPr lang="es-MX" sz="3600" dirty="0">
                <a:solidFill>
                  <a:srgbClr val="3F3F3F"/>
                </a:solidFill>
                <a:latin typeface="FrankRuehl" pitchFamily="34" charset="-79"/>
                <a:cs typeface="FrankRuehl" pitchFamily="34" charset="-79"/>
              </a:rPr>
              <a:t>Descripción de apertura de la actividad, desarrollo y conclusión:</a:t>
            </a:r>
          </a:p>
        </p:txBody>
      </p:sp>
    </p:spTree>
    <p:extLst>
      <p:ext uri="{BB962C8B-B14F-4D97-AF65-F5344CB8AC3E}">
        <p14:creationId xmlns:p14="http://schemas.microsoft.com/office/powerpoint/2010/main" val="439349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Lo que se hará con los resultados de la actividad</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558800" indent="-457200">
              <a:buAutoNum type="arabicPeriod"/>
            </a:pPr>
            <a:r>
              <a:rPr lang="es-MX" dirty="0" smtClean="0"/>
              <a:t>Los escritos serán devueltos a los alumnos como prueba de su esfuerzo y trabajo.</a:t>
            </a:r>
          </a:p>
          <a:p>
            <a:pPr marL="558800" indent="-457200">
              <a:buAutoNum type="arabicPeriod"/>
            </a:pPr>
            <a:r>
              <a:rPr lang="es-MX" dirty="0" smtClean="0"/>
              <a:t>Tal y como se prometió a las organizaciones que apoyaron al a realización del proyecto (CAMMI y ACNUR), se entregará una copia de los escritos a dichas organizaciones para que tengan acceso a ellos según lo requieran, siempre y cuando reconozcan el trabajo de los alumnos, de las docentes participantes, de la institución educativa y del proyecto </a:t>
            </a:r>
            <a:r>
              <a:rPr lang="es-MX" i="1" dirty="0" smtClean="0"/>
              <a:t>Conexiones</a:t>
            </a:r>
            <a:r>
              <a:rPr lang="es-MX" dirty="0" smtClean="0"/>
              <a:t>. </a:t>
            </a:r>
          </a:p>
          <a:p>
            <a:pPr marL="558800" indent="-457200">
              <a:buAutoNum type="arabicPeriod"/>
            </a:pPr>
            <a:r>
              <a:rPr lang="es-MX" dirty="0" smtClean="0"/>
              <a:t>Se sugerirá a las autoridades el plantel la realización de este tipo de actividades académicas con mayor frecuencia, de manera que los alumnos reconozcan la importancia de publicar sus conocimientos y de escuchar el trabajo de los otros, en un ambiente de respeto.</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73</a:t>
            </a:fld>
            <a:endParaRPr lang="es-MX"/>
          </a:p>
        </p:txBody>
      </p:sp>
    </p:spTree>
    <p:extLst>
      <p:ext uri="{BB962C8B-B14F-4D97-AF65-F5344CB8AC3E}">
        <p14:creationId xmlns:p14="http://schemas.microsoft.com/office/powerpoint/2010/main" val="3294434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Análisis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A pesar de los problemas logísticos para la realización del coloquio (falta de un espacio adecuado, premura en la organización del mismo, poca asistencia de estudiantes dado el horario de clase), el coloquio cumplió sus objetivos: los alumnos participantes tuvieron la experiencia de hacer públicas las conclusiones de su investigación y a través de la serie de preguntas y respuestas poner a prueba su saber sobre el tema y hacer autocrítica, en el caso de las deficiencias que el cuestionamiento de los asistentes hicieran a su trabajo. Por otro lado, los asistentes pudieron comparar, en un ambiente respetuoso, su escrito con el leído por sus compañeros, enriqueciendo así su aprendizaje. Finalmente, las docentes pudimos reconocer tanto los logros de los alumnos como sus insuficiencias, las cuales tendrán que resolverse en el ciclo escolar siguiente.</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74</a:t>
            </a:fld>
            <a:endParaRPr lang="es-MX"/>
          </a:p>
        </p:txBody>
      </p:sp>
    </p:spTree>
    <p:extLst>
      <p:ext uri="{BB962C8B-B14F-4D97-AF65-F5344CB8AC3E}">
        <p14:creationId xmlns:p14="http://schemas.microsoft.com/office/powerpoint/2010/main" val="3044597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Toma de decisiones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smtClean="0"/>
          </a:p>
          <a:p>
            <a:pPr marL="101600" indent="0">
              <a:buNone/>
            </a:pPr>
            <a:r>
              <a:rPr lang="es-MX" dirty="0" smtClean="0"/>
              <a:t>Ante el desarrollo del coloquio, durante el próximo ciclo escolar se dará seguimiento a los alumnos en los aspectos que pudieran significar deficiencia, para resolverlos, y en los logros, para fortalecerlos a través de actividades similares. </a:t>
            </a:r>
          </a:p>
          <a:p>
            <a:pPr marL="101600" indent="0">
              <a:buNone/>
            </a:pPr>
            <a:endParaRPr lang="es-MX" dirty="0"/>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75</a:t>
            </a:fld>
            <a:endParaRPr lang="es-MX"/>
          </a:p>
        </p:txBody>
      </p:sp>
    </p:spTree>
    <p:extLst>
      <p:ext uri="{BB962C8B-B14F-4D97-AF65-F5344CB8AC3E}">
        <p14:creationId xmlns:p14="http://schemas.microsoft.com/office/powerpoint/2010/main" val="824496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Evidencias</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r>
              <a:rPr lang="es-MX" dirty="0" smtClean="0"/>
              <a:t>Alumnos presentando ponencia ante </a:t>
            </a:r>
          </a:p>
          <a:p>
            <a:r>
              <a:rPr lang="es-MX" dirty="0" smtClean="0"/>
              <a:t>sus compañeros</a:t>
            </a:r>
          </a:p>
          <a:p>
            <a:endParaRPr lang="es-MX" dirty="0"/>
          </a:p>
          <a:p>
            <a:endParaRPr lang="es-MX" dirty="0" smtClean="0"/>
          </a:p>
          <a:p>
            <a:endParaRPr lang="es-MX" dirty="0"/>
          </a:p>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76</a:t>
            </a:fld>
            <a:endParaRPr lang="es-MX"/>
          </a:p>
        </p:txBody>
      </p:sp>
      <p:pic>
        <p:nvPicPr>
          <p:cNvPr id="4098" name="Picture 2" descr="C:\Users\Win7\Downloads\IMG_20190513_1343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3234600"/>
            <a:ext cx="44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Win7\Downloads\IMG-20190513-WA0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1794600"/>
            <a:ext cx="528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3428205"/>
            <a:ext cx="4572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6"/>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37519" t="7307" r="52588" b="66831"/>
          <a:stretch/>
        </p:blipFill>
        <p:spPr bwMode="auto">
          <a:xfrm>
            <a:off x="2819400" y="3449018"/>
            <a:ext cx="443345" cy="65116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Win7\Downloads\IMG_20190513_134314.jpg"/>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PlasticWrap/>
                    </a14:imgEffect>
                  </a14:imgLayer>
                </a14:imgProps>
              </a:ext>
              <a:ext uri="{28A0092B-C50C-407E-A947-70E740481C1C}">
                <a14:useLocalDpi xmlns:a14="http://schemas.microsoft.com/office/drawing/2010/main" val="0"/>
              </a:ext>
            </a:extLst>
          </a:blip>
          <a:srcRect l="20002" r="70057" b="65543"/>
          <a:stretch/>
        </p:blipFill>
        <p:spPr bwMode="auto">
          <a:xfrm>
            <a:off x="1985404" y="3277410"/>
            <a:ext cx="445325" cy="868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 descr="C:\Users\Win7\Downloads\IMG-20190513-WA0039.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 uri="{28A0092B-C50C-407E-A947-70E740481C1C}">
                <a14:useLocalDpi xmlns:a14="http://schemas.microsoft.com/office/drawing/2010/main" val="0"/>
              </a:ext>
            </a:extLst>
          </a:blip>
          <a:srcRect l="78891" t="50000" r="8212" b="19500"/>
          <a:stretch/>
        </p:blipFill>
        <p:spPr bwMode="auto">
          <a:xfrm>
            <a:off x="10595852" y="3774600"/>
            <a:ext cx="680937" cy="12077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48235" t="29561" r="43301" b="55218"/>
          <a:stretch/>
        </p:blipFill>
        <p:spPr bwMode="auto">
          <a:xfrm>
            <a:off x="8842345" y="2975852"/>
            <a:ext cx="447473" cy="6031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9"/>
          <p:cNvPicPr>
            <a:picLocks noChangeAspect="1" noChangeArrowheads="1"/>
          </p:cNvPicPr>
          <p:nvPr/>
        </p:nvPicPr>
        <p:blipFill rotWithShape="1">
          <a:blip r:embed="rId11">
            <a:extLst>
              <a:ext uri="{BEBA8EAE-BF5A-486C-A8C5-ECC9F3942E4B}">
                <a14:imgProps xmlns:a14="http://schemas.microsoft.com/office/drawing/2010/main">
                  <a14:imgLayer r:embed="rId12">
                    <a14:imgEffect>
                      <a14:artisticBlur/>
                    </a14:imgEffect>
                  </a14:imgLayer>
                </a14:imgProps>
              </a:ext>
              <a:ext uri="{28A0092B-C50C-407E-A947-70E740481C1C}">
                <a14:useLocalDpi xmlns:a14="http://schemas.microsoft.com/office/drawing/2010/main" val="0"/>
              </a:ext>
            </a:extLst>
          </a:blip>
          <a:srcRect l="35287" t="24586" r="54408" b="60193"/>
          <a:stretch/>
        </p:blipFill>
        <p:spPr bwMode="auto">
          <a:xfrm>
            <a:off x="8237915" y="2733473"/>
            <a:ext cx="544750" cy="60311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5309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sz="3200" dirty="0" smtClean="0">
                <a:latin typeface="FrankRuehl" pitchFamily="34" charset="-79"/>
                <a:cs typeface="FrankRuehl" pitchFamily="34" charset="-79"/>
              </a:rPr>
              <a:t>Docentes haciendo preguntas y comentarios a las ponencias presentadas</a:t>
            </a:r>
            <a:endParaRPr lang="es-MX" sz="3200"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77</a:t>
            </a:fld>
            <a:endParaRPr lang="es-MX"/>
          </a:p>
        </p:txBody>
      </p:sp>
      <p:pic>
        <p:nvPicPr>
          <p:cNvPr id="5122" name="Picture 2" descr="C:\Users\Win7\Downloads\IMG-20190513-WA0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905000"/>
            <a:ext cx="297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Win7\Downloads\IMG-20190513-WA00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1905000"/>
            <a:ext cx="297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Win7\Downloads\IMG-20190513-WA0037.jpg"/>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45504" t="16009" r="23381" b="54514"/>
          <a:stretch/>
        </p:blipFill>
        <p:spPr bwMode="auto">
          <a:xfrm>
            <a:off x="3664818" y="2510407"/>
            <a:ext cx="924128" cy="11673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C:\Users\Win7\Downloads\IMG-20190513-WA0038.jpg"/>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12226" t="9178" r="75547" b="78048"/>
          <a:stretch/>
        </p:blipFill>
        <p:spPr bwMode="auto">
          <a:xfrm>
            <a:off x="7166165" y="2215195"/>
            <a:ext cx="363122" cy="5058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0"/>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56530" t="3315" r="25120" b="84165"/>
          <a:stretch/>
        </p:blipFill>
        <p:spPr bwMode="auto">
          <a:xfrm>
            <a:off x="8487837" y="2014296"/>
            <a:ext cx="544749" cy="49611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1"/>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71978" b="63939"/>
          <a:stretch/>
        </p:blipFill>
        <p:spPr bwMode="auto">
          <a:xfrm>
            <a:off x="8958029" y="2006588"/>
            <a:ext cx="831871" cy="142889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2"/>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67718" t="38890" r="3118" b="35036"/>
          <a:stretch/>
        </p:blipFill>
        <p:spPr bwMode="auto">
          <a:xfrm>
            <a:off x="8839097" y="3435478"/>
            <a:ext cx="865762" cy="103314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448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5" name="Título 4">
            <a:extLst>
              <a:ext uri="{FF2B5EF4-FFF2-40B4-BE49-F238E27FC236}">
                <a16:creationId xmlns:a16="http://schemas.microsoft.com/office/drawing/2014/main" xmlns="" id="{D002E7C5-4FDD-42B7-B883-E152E621C436}"/>
              </a:ext>
            </a:extLst>
          </p:cNvPr>
          <p:cNvSpPr>
            <a:spLocks noGrp="1"/>
          </p:cNvSpPr>
          <p:nvPr>
            <p:ph type="title"/>
          </p:nvPr>
        </p:nvSpPr>
        <p:spPr>
          <a:xfrm>
            <a:off x="177420" y="5158242"/>
            <a:ext cx="11313994" cy="822960"/>
          </a:xfrm>
        </p:spPr>
        <p:txBody>
          <a:bodyPr/>
          <a:lstStyle/>
          <a:p>
            <a:r>
              <a:rPr lang="es-MX" dirty="0" smtClean="0">
                <a:latin typeface="Bahnschrift Light" panose="020B0502040204020203" pitchFamily="34" charset="0"/>
              </a:rPr>
              <a:t>Autoevaluación</a:t>
            </a:r>
            <a:endParaRPr lang="es-MX" dirty="0">
              <a:latin typeface="Bahnschrift Light" panose="020B0502040204020203" pitchFamily="34" charset="0"/>
            </a:endParaRPr>
          </a:p>
        </p:txBody>
      </p:sp>
      <p:pic>
        <p:nvPicPr>
          <p:cNvPr id="8" name="Marcador de posición de imagen 7" descr="Imagen que contiene exterior, cielo, tren, seguimiento&#10;&#10;Descripción generada con confianza muy alta">
            <a:extLst>
              <a:ext uri="{FF2B5EF4-FFF2-40B4-BE49-F238E27FC236}">
                <a16:creationId xmlns:a16="http://schemas.microsoft.com/office/drawing/2014/main" xmlns="" id="{3769C51E-3162-4DE9-AA28-E67E2F9CF61B}"/>
              </a:ext>
            </a:extLst>
          </p:cNvPr>
          <p:cNvPicPr>
            <a:picLocks noGrp="1" noChangeAspect="1"/>
          </p:cNvPicPr>
          <p:nvPr>
            <p:ph type="pic" idx="2"/>
          </p:nvPr>
        </p:nvPicPr>
        <p:blipFill>
          <a:blip r:embed="rId3">
            <a:duotone>
              <a:prstClr val="black"/>
              <a:schemeClr val="accent1">
                <a:tint val="45000"/>
                <a:satMod val="400000"/>
              </a:schemeClr>
            </a:duotone>
          </a:blip>
          <a:srcRect t="23125" b="23125"/>
          <a:stretch>
            <a:fillRect/>
          </a:stretch>
        </p:blipFill>
        <p:spPr/>
      </p:pic>
      <p:sp>
        <p:nvSpPr>
          <p:cNvPr id="456" name="Shape 45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s-MX"/>
              <a:pPr/>
              <a:t>78</a:t>
            </a:fld>
            <a:endParaRPr/>
          </a:p>
        </p:txBody>
      </p:sp>
    </p:spTree>
    <p:extLst>
      <p:ext uri="{BB962C8B-B14F-4D97-AF65-F5344CB8AC3E}">
        <p14:creationId xmlns:p14="http://schemas.microsoft.com/office/powerpoint/2010/main" val="28399171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a:t>
            </a:r>
            <a:r>
              <a:rPr lang="es-MX" dirty="0" smtClean="0">
                <a:latin typeface="FrankRuehl" pitchFamily="34" charset="-79"/>
                <a:cs typeface="FrankRuehl" pitchFamily="34" charset="-79"/>
              </a:rPr>
              <a:t>utoevaluación por equipo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r>
              <a:rPr lang="es-MX" dirty="0" smtClean="0"/>
              <a:t>Dadas el perfil de las docentes participantes, la toma de decisiones en lo que respecta a los contenidos y la línea de investigación a seguir fueron relativamente fáciles de coordinar. No obstante, a lo largo de todo el proceso, desde el inicio del proyecto hasta su cierre debimos resolver la salida de dos de las integrantes, una de ellas en diciembre de 2017 y otra en diciembre de 2018, e integrar a las suplentes. Esto significó la reordenación, si no de los objetivos, sí de ciertas dinámicas de trabajo y dificultó por momentos la realización de reuniones plenarias. A pesar de ello y las condiciones externas </a:t>
            </a:r>
            <a:r>
              <a:rPr lang="es-MX" dirty="0"/>
              <a:t>(</a:t>
            </a:r>
            <a:r>
              <a:rPr lang="es-MX" dirty="0" smtClean="0"/>
              <a:t>la caravana migrante representó un verdadero reto para el desarrollo y guía de la investigación), los ajustes realizados al proyecto luego de estas situaciones, favorecieron la continuidad en las actividades y, lo más importante, ayudaron a crear conciencia en los alumnos, pues en otras circunstancias, ellos  difícilmente habrían participado en un proyecto de esta índole </a:t>
            </a:r>
          </a:p>
          <a:p>
            <a:pPr marL="101600" indent="0">
              <a:buNone/>
            </a:pPr>
            <a:endParaRPr lang="es-MX" b="1" dirty="0" smtClean="0"/>
          </a:p>
          <a:p>
            <a:pPr marL="101600" indent="0">
              <a:buNone/>
            </a:pPr>
            <a:endParaRPr lang="es-MX" b="1" dirty="0" smtClean="0"/>
          </a:p>
          <a:p>
            <a:endParaRPr lang="es-MX" dirty="0" smtClean="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79</a:t>
            </a:fld>
            <a:endParaRPr lang="es-MX"/>
          </a:p>
        </p:txBody>
      </p:sp>
    </p:spTree>
    <p:extLst>
      <p:ext uri="{BB962C8B-B14F-4D97-AF65-F5344CB8AC3E}">
        <p14:creationId xmlns:p14="http://schemas.microsoft.com/office/powerpoint/2010/main" val="3920803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1097275" y="558283"/>
            <a:ext cx="10058400" cy="102948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Arial"/>
              <a:buNone/>
            </a:pPr>
            <a:r>
              <a:rPr lang="es-MX" sz="4800" b="0" i="0" u="none" strike="noStrike" cap="none" dirty="0">
                <a:solidFill>
                  <a:schemeClr val="dk1"/>
                </a:solidFill>
                <a:latin typeface="FrankRuehl" pitchFamily="34" charset="-79"/>
                <a:cs typeface="FrankRuehl" pitchFamily="34" charset="-79"/>
                <a:sym typeface="Arial"/>
              </a:rPr>
              <a:t>Objetivo </a:t>
            </a:r>
            <a:r>
              <a:rPr lang="es-MX" sz="4800" b="0" i="0" u="none" strike="noStrike" cap="none" dirty="0" smtClean="0">
                <a:solidFill>
                  <a:schemeClr val="dk1"/>
                </a:solidFill>
                <a:latin typeface="FrankRuehl" pitchFamily="34" charset="-79"/>
                <a:cs typeface="FrankRuehl" pitchFamily="34" charset="-79"/>
                <a:sym typeface="Arial"/>
              </a:rPr>
              <a:t>general del proyecto</a:t>
            </a:r>
            <a:endParaRPr sz="4800" b="0" i="0" u="none" strike="noStrike" cap="none" dirty="0">
              <a:solidFill>
                <a:schemeClr val="dk1"/>
              </a:solidFill>
              <a:latin typeface="FrankRuehl" pitchFamily="34" charset="-79"/>
              <a:cs typeface="FrankRuehl" pitchFamily="34" charset="-79"/>
              <a:sym typeface="Arial"/>
            </a:endParaRPr>
          </a:p>
        </p:txBody>
      </p:sp>
      <p:sp>
        <p:nvSpPr>
          <p:cNvPr id="208" name="Google Shape;208;p28"/>
          <p:cNvSpPr txBox="1">
            <a:spLocks noGrp="1"/>
          </p:cNvSpPr>
          <p:nvPr>
            <p:ph type="body" idx="1"/>
          </p:nvPr>
        </p:nvSpPr>
        <p:spPr>
          <a:xfrm>
            <a:off x="1097275" y="2171700"/>
            <a:ext cx="10058400" cy="3276600"/>
          </a:xfrm>
          <a:prstGeom prst="rect">
            <a:avLst/>
          </a:prstGeom>
          <a:noFill/>
          <a:ln>
            <a:noFill/>
          </a:ln>
        </p:spPr>
        <p:txBody>
          <a:bodyPr spcFirstLastPara="1" wrap="square" lIns="91425" tIns="91425" rIns="91425" bIns="91425" anchor="t" anchorCtr="0">
            <a:noAutofit/>
          </a:bodyPr>
          <a:lstStyle/>
          <a:p>
            <a:pPr marL="0" lvl="0" indent="0" algn="just">
              <a:lnSpc>
                <a:spcPct val="115000"/>
              </a:lnSpc>
              <a:spcBef>
                <a:spcPts val="0"/>
              </a:spcBef>
              <a:buClr>
                <a:srgbClr val="4F81BD"/>
              </a:buClr>
              <a:buNone/>
            </a:pPr>
            <a:r>
              <a:rPr lang="es-MX" sz="1800" dirty="0">
                <a:solidFill>
                  <a:srgbClr val="000000"/>
                </a:solidFill>
                <a:latin typeface="+mn-lt"/>
                <a:ea typeface="Times New Roman"/>
                <a:cs typeface="Times New Roman"/>
                <a:sym typeface="Times New Roman"/>
              </a:rPr>
              <a:t>Con ayuda de sus profesoras, los alumnos investigarán, desde las distintas perspectivas de las materias que integran el proyecto, las condiciones en que viajan los inmigrantes centroamericanos y  los problemas que enfrentan al llegar a territorio queretano, así como también analizarán la respuestas que desde distintas situaciones sociales, económicas y culturales la población queretana interactúa con ellos. Los resultaos obtenidos de esta investigación serán presentados a la comunidad del plantel a través de un coloquio donde los participantes presentarán una breve ponencia, esto con la intención de dar a conocer el problema y concientizar a la población de la institución sobre el fenómeno de la migración centroamericana. </a:t>
            </a:r>
            <a:endParaRPr lang="es-MX" dirty="0">
              <a:latin typeface="+mn-lt"/>
            </a:endParaRPr>
          </a:p>
          <a:p>
            <a:pPr marL="0" marR="0" lvl="0" indent="0" algn="l" rtl="0">
              <a:lnSpc>
                <a:spcPct val="90000"/>
              </a:lnSpc>
              <a:spcBef>
                <a:spcPts val="1200"/>
              </a:spcBef>
              <a:spcAft>
                <a:spcPts val="200"/>
              </a:spcAft>
              <a:buClr>
                <a:schemeClr val="accent1"/>
              </a:buClr>
              <a:buSzPts val="2000"/>
              <a:buFont typeface="Calibri"/>
              <a:buNone/>
            </a:pPr>
            <a:endParaRPr sz="2000" b="0" i="0" u="none" strike="noStrike" cap="none" dirty="0">
              <a:solidFill>
                <a:srgbClr val="3F3F3F"/>
              </a:solidFill>
              <a:latin typeface="Arial"/>
              <a:ea typeface="Arial"/>
              <a:cs typeface="Arial"/>
              <a:sym typeface="Arial"/>
            </a:endParaRPr>
          </a:p>
        </p:txBody>
      </p:sp>
      <p:sp>
        <p:nvSpPr>
          <p:cNvPr id="209" name="Google Shape;209;p28"/>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8</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Asignatura: Lógica</a:t>
            </a:r>
            <a:br>
              <a:rPr lang="es-MX" dirty="0" smtClean="0">
                <a:latin typeface="FrankRuehl" pitchFamily="34" charset="-79"/>
                <a:cs typeface="FrankRuehl" pitchFamily="34" charset="-79"/>
              </a:rPr>
            </a:br>
            <a:r>
              <a:rPr lang="es-MX" dirty="0" smtClean="0">
                <a:latin typeface="FrankRuehl" pitchFamily="34" charset="-79"/>
                <a:cs typeface="FrankRuehl" pitchFamily="34" charset="-79"/>
              </a:rPr>
              <a:t>Autoevaluación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r>
              <a:rPr lang="es-MX" sz="1400" dirty="0" smtClean="0"/>
              <a:t>En </a:t>
            </a:r>
            <a:r>
              <a:rPr lang="es-MX" sz="1400" dirty="0"/>
              <a:t>general, los objetivos proyectados al inicio del proyecto se lograron pues la mayoría de las actividades realizadas ayudaron a concretar algunos de los temas del programa. Sin embargo, </a:t>
            </a:r>
            <a:r>
              <a:rPr lang="es-MX" sz="1400" dirty="0" smtClean="0"/>
              <a:t>puesto que no soy especialista en el tema migración, encuentro que varias de las deficiencias en las investigaciones finales de mis alumnos se debieron en buena medida a esta falta de conocimiento del docente. Esto último es un elemento importante a analizar, pues demostró que, si bien como docente disfruté acompañar a mis estudiantes en el proceso (puedo decir que investigué junto con ellos), constantemente sentía inseguridad con respecto a sus preguntas. En situaciones como esta es que debe reconsiderarse el papel del profesor: reconocer las propias deficiencias y mostrar a los alumnos que es posible su solución, y no asumirse como aquel sujeto del cual emanará el conocimiento solo para ser recibido dócilmente por los alumnos. No obstante, de manera personal, la búsqueda de vínculos entre conocidos o personas nuevas por conocer que me ayudaran a resolver estas deficiencias es una experiencia que espero sirva a mis alumnos en un futuro. </a:t>
            </a:r>
          </a:p>
          <a:p>
            <a:pPr marL="101600" indent="0" algn="just">
              <a:buNone/>
            </a:pPr>
            <a:r>
              <a:rPr lang="es-MX" sz="1400" dirty="0" smtClean="0"/>
              <a:t>Finalmente, el trabajo interdisciplinario, en las condiciones en las que éste se llevó a cabo, significó un verdadero reto, pues la falta de tiempo, las múltiples actividades en las que las docentes estamos involucradas y la necesidad de llegar a acuerdos y coordinar acciones para resolver problemas inmediatos relativos al proceso de la investigación pusieron a prueba nuestra muy personal forma de impartir clase y relacionarnos con el grupo.</a:t>
            </a:r>
          </a:p>
          <a:p>
            <a:pPr marL="101600" indent="0" algn="r">
              <a:buNone/>
            </a:pPr>
            <a:r>
              <a:rPr lang="es-MX" sz="1400" dirty="0" smtClean="0"/>
              <a:t>Profa. Mirna L. Apodaca Gaona</a:t>
            </a:r>
          </a:p>
          <a:p>
            <a:pPr marL="101600" indent="0" algn="just">
              <a:buNone/>
            </a:pPr>
            <a:r>
              <a:rPr lang="es-MX" sz="1400" b="1" dirty="0" smtClean="0">
                <a:solidFill>
                  <a:srgbClr val="FFFFFF"/>
                </a:solidFill>
                <a:latin typeface="Trebuchet MS"/>
              </a:rPr>
              <a:t>Finalmente, Lógica</a:t>
            </a:r>
            <a:r>
              <a:rPr lang="es-MX" sz="1400" b="1" dirty="0">
                <a:solidFill>
                  <a:srgbClr val="FFFFFF"/>
                </a:solidFill>
                <a:latin typeface="Trebuchet MS"/>
              </a:rPr>
              <a:t>: En general, los objetivos proyectados al inicio del proyecto se lograron pues la mayoría de las actividades realizadas ayudaron a concretar algunos de los temas del programa. Sin embargo, encontré muchas </a:t>
            </a:r>
            <a:r>
              <a:rPr lang="es-MX" dirty="0" smtClean="0"/>
              <a:t>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80</a:t>
            </a:fld>
            <a:endParaRPr lang="es-MX"/>
          </a:p>
        </p:txBody>
      </p:sp>
    </p:spTree>
    <p:extLst>
      <p:ext uri="{BB962C8B-B14F-4D97-AF65-F5344CB8AC3E}">
        <p14:creationId xmlns:p14="http://schemas.microsoft.com/office/powerpoint/2010/main" val="3133152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Asignatura: Lengua Española</a:t>
            </a:r>
            <a:br>
              <a:rPr lang="es-MX" dirty="0" smtClean="0">
                <a:latin typeface="FrankRuehl" pitchFamily="34" charset="-79"/>
                <a:cs typeface="FrankRuehl" pitchFamily="34" charset="-79"/>
              </a:rPr>
            </a:br>
            <a:r>
              <a:rPr lang="es-MX" dirty="0" smtClean="0">
                <a:latin typeface="FrankRuehl" pitchFamily="34" charset="-79"/>
                <a:cs typeface="FrankRuehl" pitchFamily="34" charset="-79"/>
              </a:rPr>
              <a:t>Autoevaluación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b="1" dirty="0" smtClean="0"/>
          </a:p>
          <a:p>
            <a:pPr marL="101600" indent="0" algn="just">
              <a:buNone/>
            </a:pPr>
            <a:r>
              <a:rPr lang="es-MX" dirty="0" smtClean="0"/>
              <a:t>En general los objetivos planteados al inicio del proyecto fueron logrados. Sin embargo, considero que aún podría trabajarse en la afinación de la estructura de los textos y el manejo de fuentes en los alumnos de cuarto grado. </a:t>
            </a:r>
          </a:p>
          <a:p>
            <a:pPr marL="101600" indent="0" algn="just">
              <a:buNone/>
            </a:pPr>
            <a:r>
              <a:rPr lang="es-MX" dirty="0" smtClean="0"/>
              <a:t>Considero que como primera experiencia profesional de trabajo interdisciplinario aplicado, resulta muy interesante y,  a su vez, un reto académico y logístico.  </a:t>
            </a:r>
          </a:p>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81</a:t>
            </a:fld>
            <a:endParaRPr lang="es-MX"/>
          </a:p>
        </p:txBody>
      </p:sp>
    </p:spTree>
    <p:extLst>
      <p:ext uri="{BB962C8B-B14F-4D97-AF65-F5344CB8AC3E}">
        <p14:creationId xmlns:p14="http://schemas.microsoft.com/office/powerpoint/2010/main" val="3039128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Asignatura: Geografía</a:t>
            </a:r>
            <a:br>
              <a:rPr lang="es-MX" dirty="0" smtClean="0">
                <a:latin typeface="FrankRuehl" pitchFamily="34" charset="-79"/>
                <a:cs typeface="FrankRuehl" pitchFamily="34" charset="-79"/>
              </a:rPr>
            </a:br>
            <a:r>
              <a:rPr lang="es-MX" dirty="0" smtClean="0">
                <a:latin typeface="FrankRuehl" pitchFamily="34" charset="-79"/>
                <a:cs typeface="FrankRuehl" pitchFamily="34" charset="-79"/>
              </a:rPr>
              <a:t>Autoevaluación</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endParaRPr lang="es-MX" b="1" dirty="0" smtClean="0"/>
          </a:p>
          <a:p>
            <a:r>
              <a:rPr lang="es-MX" b="1" dirty="0" smtClean="0"/>
              <a:t>Geografía:</a:t>
            </a:r>
          </a:p>
          <a:p>
            <a:pPr algn="just"/>
            <a:r>
              <a:rPr lang="es-MX" dirty="0" smtClean="0"/>
              <a:t>En retrospectiva al finalizar el proyecto considero que se lograron de manera general los objetivos planteados. Sin embargo, el proceso de documentación podría haberse agilizado con una mayor participación de trabajo colaborativo por parte de los alumnos y las mismas docentes. Lo positivo de esta experiencia es que reconocimos deficiencias como esta y las tendremos presentes para proyectos similares posteriores. </a:t>
            </a:r>
          </a:p>
          <a:p>
            <a:endParaRPr lang="es-MX" b="1" dirty="0"/>
          </a:p>
          <a:p>
            <a:endParaRPr lang="es-MX" b="1" dirty="0" smtClean="0"/>
          </a:p>
          <a:p>
            <a:endParaRPr lang="es-MX" b="1"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82</a:t>
            </a:fld>
            <a:endParaRPr lang="es-MX"/>
          </a:p>
        </p:txBody>
      </p:sp>
    </p:spTree>
    <p:extLst>
      <p:ext uri="{BB962C8B-B14F-4D97-AF65-F5344CB8AC3E}">
        <p14:creationId xmlns:p14="http://schemas.microsoft.com/office/powerpoint/2010/main" val="15524450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Autoevaluación en general</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lgn="just">
              <a:buNone/>
            </a:pPr>
            <a:endParaRPr lang="es-MX" dirty="0" smtClean="0"/>
          </a:p>
          <a:p>
            <a:pPr marL="101600" indent="0" algn="just">
              <a:buNone/>
            </a:pPr>
            <a:r>
              <a:rPr lang="es-MX" dirty="0" smtClean="0"/>
              <a:t>Al finalizar el proyecto </a:t>
            </a:r>
            <a:r>
              <a:rPr lang="es-MX" i="1" dirty="0" smtClean="0"/>
              <a:t>Conexiones </a:t>
            </a:r>
            <a:r>
              <a:rPr lang="es-MX" dirty="0" smtClean="0"/>
              <a:t>tanto el equipo docente como los alumnos involucrados nos percatamos de la importancia, pero también del reto que implica trabajar coordinadamente. Desde buscar los espacios para reunirnos y programar, y decidir, hasta hacer </a:t>
            </a:r>
            <a:r>
              <a:rPr lang="es-MX" dirty="0" err="1" smtClean="0"/>
              <a:t>coevaluación</a:t>
            </a:r>
            <a:r>
              <a:rPr lang="es-MX" dirty="0" smtClean="0"/>
              <a:t> de los productos resultantes.  </a:t>
            </a:r>
            <a:endParaRPr lang="es-MX" dirty="0"/>
          </a:p>
          <a:p>
            <a:pPr marL="101600" indent="0" algn="just">
              <a:buNone/>
            </a:pPr>
            <a:r>
              <a:rPr lang="es-MX" dirty="0" smtClean="0"/>
              <a:t>En este sentido, consideramos recomendable tomar en cuenta la inclusión de este tipo de proyectos, quizá no tan ambiciosos como lo fue </a:t>
            </a:r>
            <a:r>
              <a:rPr lang="es-MX" i="1" dirty="0" smtClean="0"/>
              <a:t>Conexiones</a:t>
            </a:r>
            <a:r>
              <a:rPr lang="es-MX" dirty="0" smtClean="0"/>
              <a:t>, pero sí de menor envergadura, con mayor frecuencia dentro de la planeación anual, a fin de propiciar un espíritu de investigación entre los alumnos, pero también entre los docentes, muchas veces enfocados por hábito a sus áreas de estudio..    </a:t>
            </a: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83</a:t>
            </a:fld>
            <a:endParaRPr lang="es-MX"/>
          </a:p>
        </p:txBody>
      </p:sp>
    </p:spTree>
    <p:extLst>
      <p:ext uri="{BB962C8B-B14F-4D97-AF65-F5344CB8AC3E}">
        <p14:creationId xmlns:p14="http://schemas.microsoft.com/office/powerpoint/2010/main" val="2600074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Cambios a la estructura del proyecto</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pPr marL="101600" indent="0">
              <a:buNone/>
            </a:pPr>
            <a:endParaRPr lang="es-MX"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84</a:t>
            </a:fld>
            <a:endParaRPr lang="es-MX"/>
          </a:p>
        </p:txBody>
      </p:sp>
      <p:graphicFrame>
        <p:nvGraphicFramePr>
          <p:cNvPr id="5" name="4 Tabla"/>
          <p:cNvGraphicFramePr>
            <a:graphicFrameLocks noGrp="1"/>
          </p:cNvGraphicFramePr>
          <p:nvPr>
            <p:extLst>
              <p:ext uri="{D42A27DB-BD31-4B8C-83A1-F6EECF244321}">
                <p14:modId xmlns:p14="http://schemas.microsoft.com/office/powerpoint/2010/main" val="1526046142"/>
              </p:ext>
            </p:extLst>
          </p:nvPr>
        </p:nvGraphicFramePr>
        <p:xfrm>
          <a:off x="1104899" y="2186516"/>
          <a:ext cx="10077450" cy="3418840"/>
        </p:xfrm>
        <a:graphic>
          <a:graphicData uri="http://schemas.openxmlformats.org/drawingml/2006/table">
            <a:tbl>
              <a:tblPr firstRow="1" bandRow="1">
                <a:tableStyleId>{31D7FF55-E405-47D9-BB02-38373092E64B}</a:tableStyleId>
              </a:tblPr>
              <a:tblGrid>
                <a:gridCol w="3359150"/>
                <a:gridCol w="3359150"/>
                <a:gridCol w="3359150"/>
              </a:tblGrid>
              <a:tr h="370840">
                <a:tc>
                  <a:txBody>
                    <a:bodyPr/>
                    <a:lstStyle/>
                    <a:p>
                      <a:r>
                        <a:rPr lang="es-MX" dirty="0" smtClean="0"/>
                        <a:t>Proyecto inicial</a:t>
                      </a:r>
                      <a:endParaRPr lang="es-MX" dirty="0"/>
                    </a:p>
                  </a:txBody>
                  <a:tcPr/>
                </a:tc>
                <a:tc>
                  <a:txBody>
                    <a:bodyPr/>
                    <a:lstStyle/>
                    <a:p>
                      <a:r>
                        <a:rPr lang="es-MX" dirty="0" smtClean="0"/>
                        <a:t>Proyecto</a:t>
                      </a:r>
                      <a:r>
                        <a:rPr lang="es-MX" baseline="0" dirty="0" smtClean="0"/>
                        <a:t> final</a:t>
                      </a:r>
                      <a:endParaRPr lang="es-MX" dirty="0"/>
                    </a:p>
                  </a:txBody>
                  <a:tcPr/>
                </a:tc>
                <a:tc>
                  <a:txBody>
                    <a:bodyPr/>
                    <a:lstStyle/>
                    <a:p>
                      <a:r>
                        <a:rPr lang="es-MX" dirty="0" smtClean="0"/>
                        <a:t>Justificación</a:t>
                      </a:r>
                      <a:endParaRPr lang="es-MX" dirty="0"/>
                    </a:p>
                  </a:txBody>
                  <a:tcPr/>
                </a:tc>
              </a:tr>
              <a:tr h="370840">
                <a:tc>
                  <a:txBody>
                    <a:bodyPr/>
                    <a:lstStyle/>
                    <a:p>
                      <a:r>
                        <a:rPr lang="es-MX" dirty="0" smtClean="0"/>
                        <a:t>Delimitación de</a:t>
                      </a:r>
                      <a:r>
                        <a:rPr lang="es-MX" baseline="0" dirty="0" smtClean="0"/>
                        <a:t> la investigación al estado de Querétaro</a:t>
                      </a:r>
                      <a:endParaRPr lang="es-MX" dirty="0"/>
                    </a:p>
                  </a:txBody>
                  <a:tcPr/>
                </a:tc>
                <a:tc>
                  <a:txBody>
                    <a:bodyPr/>
                    <a:lstStyle/>
                    <a:p>
                      <a:r>
                        <a:rPr lang="es-MX" dirty="0" smtClean="0"/>
                        <a:t>Delimitación</a:t>
                      </a:r>
                      <a:r>
                        <a:rPr lang="es-MX" baseline="0" dirty="0" smtClean="0"/>
                        <a:t> de la investigación a todo el territorio nacional.</a:t>
                      </a:r>
                      <a:endParaRPr lang="es-MX" dirty="0"/>
                    </a:p>
                  </a:txBody>
                  <a:tcPr/>
                </a:tc>
                <a:tc>
                  <a:txBody>
                    <a:bodyPr/>
                    <a:lstStyle/>
                    <a:p>
                      <a:r>
                        <a:rPr lang="es-MX" dirty="0" smtClean="0"/>
                        <a:t>Poco acceso a datos precisos a</a:t>
                      </a:r>
                      <a:r>
                        <a:rPr lang="es-MX" baseline="0" dirty="0" smtClean="0"/>
                        <a:t>l problema de la migración en el Estado </a:t>
                      </a:r>
                      <a:r>
                        <a:rPr lang="es-MX" baseline="0" smtClean="0"/>
                        <a:t>de Querétaro.</a:t>
                      </a:r>
                      <a:endParaRPr lang="es-MX"/>
                    </a:p>
                  </a:txBody>
                  <a:tcPr/>
                </a:tc>
              </a:tr>
              <a:tr h="370840">
                <a:tc>
                  <a:txBody>
                    <a:bodyPr/>
                    <a:lstStyle/>
                    <a:p>
                      <a:r>
                        <a:rPr lang="es-MX" dirty="0" smtClean="0"/>
                        <a:t>La</a:t>
                      </a:r>
                      <a:r>
                        <a:rPr lang="es-MX" baseline="0" dirty="0" smtClean="0"/>
                        <a:t> actividad final </a:t>
                      </a:r>
                      <a:r>
                        <a:rPr lang="es-MX" dirty="0" smtClean="0"/>
                        <a:t> sería en formato</a:t>
                      </a:r>
                      <a:r>
                        <a:rPr lang="es-MX" baseline="0" dirty="0" smtClean="0"/>
                        <a:t> coloquio y </a:t>
                      </a:r>
                      <a:r>
                        <a:rPr lang="es-MX" dirty="0" smtClean="0"/>
                        <a:t>estaría dirigida</a:t>
                      </a:r>
                      <a:r>
                        <a:rPr lang="es-MX" baseline="0" dirty="0" smtClean="0"/>
                        <a:t> </a:t>
                      </a:r>
                      <a:r>
                        <a:rPr lang="es-MX" dirty="0" smtClean="0"/>
                        <a:t>al</a:t>
                      </a:r>
                      <a:r>
                        <a:rPr lang="es-MX" baseline="0" dirty="0" smtClean="0"/>
                        <a:t> Colegio en general (docentes y alumnos de otros grados, padres de familia).</a:t>
                      </a:r>
                      <a:endParaRPr lang="es-MX" dirty="0"/>
                    </a:p>
                  </a:txBody>
                  <a:tcPr/>
                </a:tc>
                <a:tc>
                  <a:txBody>
                    <a:bodyPr/>
                    <a:lstStyle/>
                    <a:p>
                      <a:r>
                        <a:rPr lang="es-MX" dirty="0" smtClean="0"/>
                        <a:t>Se</a:t>
                      </a:r>
                      <a:r>
                        <a:rPr lang="es-MX" baseline="0" dirty="0" smtClean="0"/>
                        <a:t> realizó una sesión plenaria entre los alumnos del mismo grupo participante de la investigación</a:t>
                      </a:r>
                      <a:endParaRPr lang="es-MX" dirty="0"/>
                    </a:p>
                  </a:txBody>
                  <a:tcPr/>
                </a:tc>
                <a:tc>
                  <a:txBody>
                    <a:bodyPr/>
                    <a:lstStyle/>
                    <a:p>
                      <a:r>
                        <a:rPr lang="es-MX" dirty="0" smtClean="0"/>
                        <a:t>Las</a:t>
                      </a:r>
                      <a:r>
                        <a:rPr lang="es-MX" baseline="0" dirty="0" smtClean="0"/>
                        <a:t> actividades del colegio no dieron tiempo para su realización.</a:t>
                      </a:r>
                      <a:endParaRPr lang="es-MX" dirty="0"/>
                    </a:p>
                  </a:txBody>
                  <a:tcPr/>
                </a:tc>
              </a:tr>
              <a:tr h="370840">
                <a:tc>
                  <a:txBody>
                    <a:bodyPr/>
                    <a:lstStyle/>
                    <a:p>
                      <a:r>
                        <a:rPr lang="es-MX" dirty="0" smtClean="0"/>
                        <a:t>Se</a:t>
                      </a:r>
                      <a:r>
                        <a:rPr lang="es-MX" baseline="0" dirty="0" smtClean="0"/>
                        <a:t> centraba en investigación documental, no incluía visitas ni salidas escolares, ni entrevistas a expertos.</a:t>
                      </a:r>
                      <a:endParaRPr lang="es-MX" dirty="0"/>
                    </a:p>
                  </a:txBody>
                  <a:tcPr/>
                </a:tc>
                <a:tc>
                  <a:txBody>
                    <a:bodyPr/>
                    <a:lstStyle/>
                    <a:p>
                      <a:r>
                        <a:rPr lang="es-MX" dirty="0" smtClean="0"/>
                        <a:t>Se</a:t>
                      </a:r>
                      <a:r>
                        <a:rPr lang="es-MX" baseline="0" dirty="0" smtClean="0"/>
                        <a:t> incluyeron las visitas al Museo Memoria y Tolerancia y a CAMMI, así como entrevistas a activistas de ACNUR y periodistas que habrían cubierto la nota de la llegada de la caravana migrante.</a:t>
                      </a:r>
                      <a:endParaRPr lang="es-MX" dirty="0"/>
                    </a:p>
                  </a:txBody>
                  <a:tcPr/>
                </a:tc>
                <a:tc>
                  <a:txBody>
                    <a:bodyPr/>
                    <a:lstStyle/>
                    <a:p>
                      <a:r>
                        <a:rPr lang="es-MX" dirty="0" smtClean="0"/>
                        <a:t>Necesidad</a:t>
                      </a:r>
                      <a:r>
                        <a:rPr lang="es-MX" baseline="0" dirty="0" smtClean="0"/>
                        <a:t> de sensibilización de los alumnos dada la negativa opinión general extendida en redes sociales ante la llegada de las caravanas migrantes.</a:t>
                      </a:r>
                      <a:endParaRPr lang="es-MX" dirty="0"/>
                    </a:p>
                  </a:txBody>
                  <a:tcPr/>
                </a:tc>
              </a:tr>
            </a:tbl>
          </a:graphicData>
        </a:graphic>
      </p:graphicFrame>
    </p:spTree>
    <p:extLst>
      <p:ext uri="{BB962C8B-B14F-4D97-AF65-F5344CB8AC3E}">
        <p14:creationId xmlns:p14="http://schemas.microsoft.com/office/powerpoint/2010/main" val="29566456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FrankRuehl" pitchFamily="34" charset="-79"/>
                <a:cs typeface="FrankRuehl" pitchFamily="34" charset="-79"/>
              </a:rPr>
              <a:t>Bibliografía</a:t>
            </a:r>
            <a:endParaRPr lang="es-MX" dirty="0">
              <a:latin typeface="FrankRuehl" pitchFamily="34" charset="-79"/>
              <a:cs typeface="FrankRuehl" pitchFamily="34" charset="-79"/>
            </a:endParaRPr>
          </a:p>
        </p:txBody>
      </p:sp>
      <p:sp>
        <p:nvSpPr>
          <p:cNvPr id="3" name="2 Marcador de texto"/>
          <p:cNvSpPr>
            <a:spLocks noGrp="1"/>
          </p:cNvSpPr>
          <p:nvPr>
            <p:ph type="body" idx="1"/>
          </p:nvPr>
        </p:nvSpPr>
        <p:spPr/>
        <p:txBody>
          <a:bodyPr/>
          <a:lstStyle/>
          <a:p>
            <a:endParaRPr lang="es-MX"/>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85</a:t>
            </a:fld>
            <a:endParaRPr lang="es-MX"/>
          </a:p>
        </p:txBody>
      </p:sp>
    </p:spTree>
    <p:extLst>
      <p:ext uri="{BB962C8B-B14F-4D97-AF65-F5344CB8AC3E}">
        <p14:creationId xmlns:p14="http://schemas.microsoft.com/office/powerpoint/2010/main" val="841596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26"/>
          <p:cNvSpPr txBox="1">
            <a:spLocks noGrp="1"/>
          </p:cNvSpPr>
          <p:nvPr>
            <p:ph type="title"/>
          </p:nvPr>
        </p:nvSpPr>
        <p:spPr>
          <a:xfrm>
            <a:off x="354330" y="5067300"/>
            <a:ext cx="10113264" cy="1154430"/>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FFFFFF"/>
              </a:buClr>
              <a:buSzPts val="3600"/>
              <a:buFont typeface="Arial"/>
              <a:buNone/>
            </a:pPr>
            <a:r>
              <a:rPr lang="es-MX" sz="3600" b="0" i="0" u="none" strike="noStrike" cap="none" dirty="0" smtClean="0">
                <a:solidFill>
                  <a:srgbClr val="FFFFFF"/>
                </a:solidFill>
                <a:latin typeface="Arial"/>
                <a:ea typeface="Arial"/>
                <a:cs typeface="Arial"/>
                <a:sym typeface="Arial"/>
              </a:rPr>
              <a:t>Investigación: </a:t>
            </a:r>
            <a:r>
              <a:rPr lang="es-MX" sz="3600" b="0" i="0" u="none" strike="noStrike" cap="none" dirty="0">
                <a:solidFill>
                  <a:srgbClr val="FFFFFF"/>
                </a:solidFill>
                <a:latin typeface="Arial"/>
                <a:ea typeface="Arial"/>
                <a:cs typeface="Arial"/>
                <a:sym typeface="Arial"/>
              </a:rPr>
              <a:t>El paso de </a:t>
            </a:r>
            <a:r>
              <a:rPr lang="es-MX" sz="3600" b="0" i="1" u="none" strike="noStrike" cap="none" dirty="0">
                <a:solidFill>
                  <a:srgbClr val="FFFFFF"/>
                </a:solidFill>
                <a:latin typeface="Arial"/>
                <a:ea typeface="Arial"/>
                <a:cs typeface="Arial"/>
                <a:sym typeface="Arial"/>
              </a:rPr>
              <a:t>la </a:t>
            </a:r>
            <a:r>
              <a:rPr lang="es-MX" sz="3600" b="0" i="1" u="none" strike="noStrike" cap="none" dirty="0" smtClean="0">
                <a:solidFill>
                  <a:srgbClr val="FFFFFF"/>
                </a:solidFill>
                <a:latin typeface="Arial"/>
                <a:ea typeface="Arial"/>
                <a:cs typeface="Arial"/>
                <a:sym typeface="Arial"/>
              </a:rPr>
              <a:t>bestia</a:t>
            </a:r>
            <a:r>
              <a:rPr lang="es-MX" sz="3600" b="0" i="0" u="none" strike="noStrike" cap="none" dirty="0" smtClean="0">
                <a:solidFill>
                  <a:srgbClr val="FFFFFF"/>
                </a:solidFill>
                <a:latin typeface="Arial"/>
                <a:ea typeface="Arial"/>
                <a:cs typeface="Arial"/>
                <a:sym typeface="Arial"/>
              </a:rPr>
              <a:t> </a:t>
            </a:r>
            <a:r>
              <a:rPr lang="es-MX" sz="3600" b="0" i="0" u="none" strike="noStrike" cap="none" dirty="0">
                <a:solidFill>
                  <a:srgbClr val="FFFFFF"/>
                </a:solidFill>
                <a:latin typeface="Arial"/>
                <a:ea typeface="Arial"/>
                <a:cs typeface="Arial"/>
                <a:sym typeface="Arial"/>
              </a:rPr>
              <a:t>por </a:t>
            </a:r>
            <a:r>
              <a:rPr lang="es-MX" sz="3600" b="0" i="0" u="none" strike="noStrike" cap="none" dirty="0" smtClean="0">
                <a:solidFill>
                  <a:srgbClr val="FFFFFF"/>
                </a:solidFill>
                <a:latin typeface="Arial"/>
                <a:ea typeface="Arial"/>
                <a:cs typeface="Arial"/>
                <a:sym typeface="Arial"/>
              </a:rPr>
              <a:t>Querétaro. 2018-2019</a:t>
            </a:r>
            <a:endParaRPr dirty="0"/>
          </a:p>
        </p:txBody>
      </p:sp>
      <p:pic>
        <p:nvPicPr>
          <p:cNvPr id="873" name="Google Shape;873;p126"/>
          <p:cNvPicPr preferRelativeResize="0">
            <a:picLocks noGrp="1"/>
          </p:cNvPicPr>
          <p:nvPr>
            <p:ph type="pic" idx="2"/>
          </p:nvPr>
        </p:nvPicPr>
        <p:blipFill rotWithShape="1">
          <a:blip r:embed="rId3">
            <a:alphaModFix/>
          </a:blip>
          <a:srcRect t="23125" b="23124"/>
          <a:stretch/>
        </p:blipFill>
        <p:spPr>
          <a:xfrm>
            <a:off x="15" y="0"/>
            <a:ext cx="12191985" cy="4915076"/>
          </a:xfrm>
          <a:prstGeom prst="rect">
            <a:avLst/>
          </a:prstGeom>
          <a:blipFill rotWithShape="1">
            <a:blip r:embed="rId4">
              <a:alphaModFix/>
            </a:blip>
            <a:stretch>
              <a:fillRect/>
            </a:stretch>
          </a:blipFill>
          <a:ln>
            <a:noFill/>
          </a:ln>
        </p:spPr>
      </p:pic>
      <p:sp>
        <p:nvSpPr>
          <p:cNvPr id="874" name="Google Shape;874;p126"/>
          <p:cNvSpPr txBox="1">
            <a:spLocks noGrp="1"/>
          </p:cNvSpPr>
          <p:nvPr>
            <p:ph type="body" idx="1"/>
          </p:nvPr>
        </p:nvSpPr>
        <p:spPr>
          <a:xfrm>
            <a:off x="316230" y="6116573"/>
            <a:ext cx="10113264" cy="594360"/>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0"/>
              </a:spcBef>
              <a:spcAft>
                <a:spcPts val="0"/>
              </a:spcAft>
              <a:buClr>
                <a:schemeClr val="accent1"/>
              </a:buClr>
              <a:buSzPts val="1500"/>
              <a:buFont typeface="Calibri"/>
              <a:buNone/>
            </a:pPr>
            <a:r>
              <a:rPr lang="es-MX" sz="1500" b="0" i="0" u="none" strike="noStrike" cap="none" dirty="0">
                <a:solidFill>
                  <a:srgbClr val="FFFFFF"/>
                </a:solidFill>
                <a:latin typeface="Arial"/>
                <a:ea typeface="Arial"/>
                <a:cs typeface="Arial"/>
                <a:sym typeface="Arial"/>
              </a:rPr>
              <a:t>Portafolio de Evidencias</a:t>
            </a:r>
            <a:endParaRPr dirty="0"/>
          </a:p>
        </p:txBody>
      </p:sp>
      <p:sp>
        <p:nvSpPr>
          <p:cNvPr id="875" name="Google Shape;875;p1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86</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1097280" y="503722"/>
            <a:ext cx="10058400" cy="970487"/>
          </a:xfrm>
          <a:prstGeom prst="rect">
            <a:avLst/>
          </a:prstGeom>
          <a:noFill/>
          <a:ln>
            <a:noFill/>
          </a:ln>
        </p:spPr>
        <p:txBody>
          <a:bodyPr spcFirstLastPara="1" wrap="square" lIns="91425" tIns="91425" rIns="91425" bIns="91425" anchor="b" anchorCtr="0">
            <a:noAutofit/>
          </a:bodyPr>
          <a:lstStyle/>
          <a:p>
            <a:pPr marL="0" marR="0" lvl="0" indent="0" algn="l" rtl="0">
              <a:lnSpc>
                <a:spcPct val="85000"/>
              </a:lnSpc>
              <a:spcBef>
                <a:spcPts val="0"/>
              </a:spcBef>
              <a:spcAft>
                <a:spcPts val="0"/>
              </a:spcAft>
              <a:buClr>
                <a:srgbClr val="3F3F3F"/>
              </a:buClr>
              <a:buSzPts val="4800"/>
              <a:buFont typeface="Arial"/>
              <a:buNone/>
            </a:pPr>
            <a:r>
              <a:rPr lang="es-MX" sz="4800" b="0" i="0" u="none" strike="noStrike" cap="none" dirty="0">
                <a:solidFill>
                  <a:schemeClr val="dk1"/>
                </a:solidFill>
                <a:latin typeface="FrankRuehl" pitchFamily="34" charset="-79"/>
                <a:cs typeface="FrankRuehl" pitchFamily="34" charset="-79"/>
                <a:sym typeface="Arial"/>
              </a:rPr>
              <a:t>Objetivos por asignatura</a:t>
            </a:r>
            <a:endParaRPr sz="4800" b="0" i="0" u="none" strike="noStrike" cap="none" dirty="0">
              <a:solidFill>
                <a:schemeClr val="dk1"/>
              </a:solidFill>
              <a:latin typeface="FrankRuehl" pitchFamily="34" charset="-79"/>
              <a:cs typeface="FrankRuehl" pitchFamily="34" charset="-79"/>
              <a:sym typeface="Arial"/>
            </a:endParaRPr>
          </a:p>
        </p:txBody>
      </p:sp>
      <p:sp>
        <p:nvSpPr>
          <p:cNvPr id="215" name="Google Shape;215;p29"/>
          <p:cNvSpPr txBox="1">
            <a:spLocks noGrp="1"/>
          </p:cNvSpPr>
          <p:nvPr>
            <p:ph type="body" idx="1"/>
          </p:nvPr>
        </p:nvSpPr>
        <p:spPr>
          <a:xfrm>
            <a:off x="1097280" y="1845734"/>
            <a:ext cx="10058400" cy="4023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accent1"/>
              </a:buClr>
              <a:buSzPts val="2000"/>
              <a:buFont typeface="Calibri"/>
              <a:buNone/>
            </a:pPr>
            <a:r>
              <a:rPr lang="es-MX" sz="3600" b="0" i="0" u="none" strike="noStrike" cap="none">
                <a:solidFill>
                  <a:schemeClr val="accent1"/>
                </a:solidFill>
                <a:latin typeface="Arial"/>
                <a:ea typeface="Arial"/>
                <a:cs typeface="Arial"/>
                <a:sym typeface="Arial"/>
              </a:rPr>
              <a:t>Lógica</a:t>
            </a:r>
            <a:endParaRPr sz="3600" b="0" i="0" u="none" strike="noStrike" cap="none">
              <a:solidFill>
                <a:schemeClr val="accent1"/>
              </a:solidFill>
              <a:latin typeface="Arial"/>
              <a:ea typeface="Arial"/>
              <a:cs typeface="Arial"/>
              <a:sym typeface="Arial"/>
            </a:endParaRPr>
          </a:p>
          <a:p>
            <a:pPr marL="285750" marR="0" lvl="0" indent="-158750" algn="just" rtl="0">
              <a:lnSpc>
                <a:spcPct val="150000"/>
              </a:lnSpc>
              <a:spcBef>
                <a:spcPts val="0"/>
              </a:spcBef>
              <a:spcAft>
                <a:spcPts val="0"/>
              </a:spcAft>
              <a:buClr>
                <a:schemeClr val="accent1"/>
              </a:buClr>
              <a:buSzPts val="2000"/>
              <a:buFont typeface="Noto Sans Symbols"/>
              <a:buNone/>
            </a:pPr>
            <a:endParaRPr sz="1800" b="0" i="0" u="none" strike="noStrike" cap="none">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accent1"/>
              </a:buClr>
              <a:buSzPts val="2000"/>
              <a:buFont typeface="Noto Sans Symbols"/>
              <a:buChar char="❑"/>
            </a:pPr>
            <a:r>
              <a:rPr lang="es-MX" sz="1800" b="0" i="0" u="none" strike="noStrike" cap="none">
                <a:solidFill>
                  <a:srgbClr val="000000"/>
                </a:solidFill>
                <a:latin typeface="Arial"/>
                <a:ea typeface="Arial"/>
                <a:cs typeface="Arial"/>
                <a:sym typeface="Arial"/>
              </a:rPr>
              <a:t>El alumno analizará los supuestos e intenciones que subyacen a la valoración que cierto grupos realizan con respecto a los inmigrantes centroamericanos en Querétaro. </a:t>
            </a:r>
            <a:endParaRPr sz="1800" b="0" i="0" u="none" strike="noStrike" cap="none">
              <a:solidFill>
                <a:srgbClr val="3F3F3F"/>
              </a:solidFill>
              <a:latin typeface="Arial"/>
              <a:ea typeface="Arial"/>
              <a:cs typeface="Arial"/>
              <a:sym typeface="Arial"/>
            </a:endParaRPr>
          </a:p>
          <a:p>
            <a:pPr marL="285750" marR="0" lvl="0" indent="-285750" algn="just" rtl="0">
              <a:lnSpc>
                <a:spcPct val="150000"/>
              </a:lnSpc>
              <a:spcBef>
                <a:spcPts val="0"/>
              </a:spcBef>
              <a:spcAft>
                <a:spcPts val="0"/>
              </a:spcAft>
              <a:buClr>
                <a:schemeClr val="accent1"/>
              </a:buClr>
              <a:buSzPts val="2000"/>
              <a:buFont typeface="Noto Sans Symbols"/>
              <a:buChar char="❑"/>
            </a:pPr>
            <a:r>
              <a:rPr lang="es-MX" sz="1800" b="0" i="0" u="none" strike="noStrike" cap="none">
                <a:solidFill>
                  <a:srgbClr val="000000"/>
                </a:solidFill>
                <a:latin typeface="Arial"/>
                <a:ea typeface="Arial"/>
                <a:cs typeface="Arial"/>
                <a:sym typeface="Arial"/>
              </a:rPr>
              <a:t>El alumno identificará, si las hay, falacias y estratagemas políticas incluso, en el discurso usado por diferentes grupos con respecto a los migrantes centroamericanos.</a:t>
            </a:r>
            <a:endParaRPr sz="1800" b="0" i="0" u="none" strike="noStrike" cap="none">
              <a:solidFill>
                <a:srgbClr val="3F3F3F"/>
              </a:solidFill>
              <a:latin typeface="Arial"/>
              <a:ea typeface="Arial"/>
              <a:cs typeface="Arial"/>
              <a:sym typeface="Arial"/>
            </a:endParaRPr>
          </a:p>
          <a:p>
            <a:pPr marL="285750" marR="0" lvl="0" indent="-285750" algn="just" rtl="0">
              <a:lnSpc>
                <a:spcPct val="150000"/>
              </a:lnSpc>
              <a:spcBef>
                <a:spcPts val="0"/>
              </a:spcBef>
              <a:spcAft>
                <a:spcPts val="0"/>
              </a:spcAft>
              <a:buClr>
                <a:schemeClr val="accent1"/>
              </a:buClr>
              <a:buSzPts val="2000"/>
              <a:buFont typeface="Noto Sans Symbols"/>
              <a:buChar char="❑"/>
            </a:pPr>
            <a:r>
              <a:rPr lang="es-MX" sz="1800" b="0" i="0" u="none" strike="noStrike" cap="none">
                <a:solidFill>
                  <a:srgbClr val="000000"/>
                </a:solidFill>
                <a:latin typeface="Arial"/>
                <a:ea typeface="Arial"/>
                <a:cs typeface="Arial"/>
                <a:sym typeface="Arial"/>
              </a:rPr>
              <a:t>El alumno ensayará replantear, o en su caso fortalecer su argumentación con respecto a la presencia de los migrantes centroamericanos en Querétaro.</a:t>
            </a:r>
            <a:endParaRPr sz="1800" b="0" i="0" u="none" strike="noStrike" cap="none">
              <a:solidFill>
                <a:srgbClr val="3F3F3F"/>
              </a:solidFill>
              <a:latin typeface="Arial"/>
              <a:ea typeface="Arial"/>
              <a:cs typeface="Arial"/>
              <a:sym typeface="Arial"/>
            </a:endParaRPr>
          </a:p>
        </p:txBody>
      </p:sp>
      <p:sp>
        <p:nvSpPr>
          <p:cNvPr id="216" name="Google Shape;216;p29"/>
          <p:cNvSpPr txBox="1">
            <a:spLocks noGrp="1"/>
          </p:cNvSpPr>
          <p:nvPr>
            <p:ph type="sldNum" idx="12"/>
          </p:nvPr>
        </p:nvSpPr>
        <p:spPr>
          <a:xfrm>
            <a:off x="9900458" y="6459785"/>
            <a:ext cx="131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s-MX" sz="1050" b="0" i="0" u="none" strike="noStrike" cap="none">
                <a:solidFill>
                  <a:srgbClr val="FFFFFF"/>
                </a:solidFill>
                <a:latin typeface="Arial"/>
                <a:ea typeface="Arial"/>
                <a:cs typeface="Arial"/>
                <a:sym typeface="Arial"/>
              </a:rPr>
              <a:t>9</a:t>
            </a:fld>
            <a:endParaRPr sz="1050" b="0"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Retrospección">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ción">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1612</TotalTime>
  <Words>6963</Words>
  <Application>Microsoft Office PowerPoint</Application>
  <PresentationFormat>Personalizado</PresentationFormat>
  <Paragraphs>497</Paragraphs>
  <Slides>86</Slides>
  <Notes>16</Notes>
  <HiddenSlides>0</HiddenSlides>
  <MMClips>0</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86</vt:i4>
      </vt:variant>
    </vt:vector>
  </HeadingPairs>
  <TitlesOfParts>
    <vt:vector size="90" baseType="lpstr">
      <vt:lpstr>Retrospección</vt:lpstr>
      <vt:lpstr>1_Retrospección</vt:lpstr>
      <vt:lpstr>Acrobat Document</vt:lpstr>
      <vt:lpstr>Presentación</vt:lpstr>
      <vt:lpstr>Colegio  del Tepeyac  Campus Querétaro  CLAVE: 6936</vt:lpstr>
      <vt:lpstr>Integrantes:</vt:lpstr>
      <vt:lpstr>Proyecto realizado durante el ciclo escolar 2018-2019</vt:lpstr>
      <vt:lpstr>Investigación: «El paso de la bestia  por Querétaro. 2018-2019» Proyecto realizado con alumnos de cuarto año de Bachillerato mayor   </vt:lpstr>
      <vt:lpstr>Presentación de PowerPoint</vt:lpstr>
      <vt:lpstr>Presentación de PowerPoint</vt:lpstr>
      <vt:lpstr>Presentación de PowerPoint</vt:lpstr>
      <vt:lpstr>Objetivo general del proyecto</vt:lpstr>
      <vt:lpstr>Objetivos por asignatura</vt:lpstr>
      <vt:lpstr>Objetivos por asignatura</vt:lpstr>
      <vt:lpstr>Objetivos por asignatura</vt:lpstr>
      <vt:lpstr>Documentación de actividades y evidencias de enseñanza-aprendizaje   </vt:lpstr>
      <vt:lpstr>Actividad interdisciplinaria para dar inicio al proyecto</vt:lpstr>
      <vt:lpstr>Presentación de PowerPoint</vt:lpstr>
      <vt:lpstr> Fuentes, documentación y material de enseñanza-aprendizaje:</vt:lpstr>
      <vt:lpstr>Presentación de PowerPoint</vt:lpstr>
      <vt:lpstr>Presentación de PowerPoint</vt:lpstr>
      <vt:lpstr>Presentación de PowerPoint</vt:lpstr>
      <vt:lpstr>Descripción de lo que se hará con los resultados de la actividad</vt:lpstr>
      <vt:lpstr>Análisis. Contrastación de lo esperado y lo sucedido</vt:lpstr>
      <vt:lpstr>Toma de decisiones</vt:lpstr>
      <vt:lpstr>Actividad interdisciplinaria a de la    fase de desarrollo del proyecto</vt:lpstr>
      <vt:lpstr>Presentación de PowerPoint</vt:lpstr>
      <vt:lpstr>Presentación de PowerPoint</vt:lpstr>
      <vt:lpstr>Presentación de PowerPoint</vt:lpstr>
      <vt:lpstr>Evidencias de la actividad interdisciplinaria a Fase de desarrollo</vt:lpstr>
      <vt:lpstr>Presentación de PowerPoint</vt:lpstr>
      <vt:lpstr>Presentación de PowerPoint</vt:lpstr>
      <vt:lpstr>Lo que se hará con los resultados obtenidos de la actividad</vt:lpstr>
      <vt:lpstr>Análisis. Contrastación de lo esperado y lo sucedido</vt:lpstr>
      <vt:lpstr>Toma de decisiones (en función del análisis)</vt:lpstr>
      <vt:lpstr>Actividad interdisciplinaria b, de la fase de desarrollo del proyecto</vt:lpstr>
      <vt:lpstr>Evidencias de la actividad interdisciplinaria b Fase de desarrollo del proyecto </vt:lpstr>
      <vt:lpstr>Presentación de PowerPoint</vt:lpstr>
      <vt:lpstr>Presentación de PowerPoint</vt:lpstr>
      <vt:lpstr>Presentación de PowerPoint</vt:lpstr>
      <vt:lpstr>Evidencias de la actividad interdisciplinaria b  de la fase de desarrollo del proyecto</vt:lpstr>
      <vt:lpstr>Lo que se hará con los resultados de la actividad</vt:lpstr>
      <vt:lpstr>Análisis. Contrastación de lo esperado y lo sucedido</vt:lpstr>
      <vt:lpstr>Toma de decisiones (en función del análisis)</vt:lpstr>
      <vt:lpstr>Actividades por asignaturas.  Fase de desarrollo</vt:lpstr>
      <vt:lpstr>Actividad realizada en la asignatura de Lógica</vt:lpstr>
      <vt:lpstr>Presentación de PowerPoint</vt:lpstr>
      <vt:lpstr>Justificación</vt:lpstr>
      <vt:lpstr>Presentación de PowerPoint</vt:lpstr>
      <vt:lpstr>Presentación de PowerPoint</vt:lpstr>
      <vt:lpstr>Lo que se hará con los resultados de la actividad</vt:lpstr>
      <vt:lpstr>Análisis. Contrastación de lo esperado y lo sucedido </vt:lpstr>
      <vt:lpstr>Toma de decisiones</vt:lpstr>
      <vt:lpstr>Evidencias</vt:lpstr>
      <vt:lpstr>Presentación de PowerPoint</vt:lpstr>
      <vt:lpstr>Presentación de PowerPoint</vt:lpstr>
      <vt:lpstr>Actividad realizada en la materia de  Lengua  Española</vt:lpstr>
      <vt:lpstr>Presentación de PowerPoint</vt:lpstr>
      <vt:lpstr>Justificación</vt:lpstr>
      <vt:lpstr>Descripción de apertura de la actividad, desarrollo y conclusión</vt:lpstr>
      <vt:lpstr>Lo que se hará con los resultados de la actividad </vt:lpstr>
      <vt:lpstr>Análisis. Contrastación de lo esperado y lo sucedido</vt:lpstr>
      <vt:lpstr>Toma de decisiones</vt:lpstr>
      <vt:lpstr>Evidencias</vt:lpstr>
      <vt:lpstr>Actividad realizada en la materia de Geografía</vt:lpstr>
      <vt:lpstr>Presentación de PowerPoint</vt:lpstr>
      <vt:lpstr>Justificación</vt:lpstr>
      <vt:lpstr>Descripción de apertura de la actividad, desarrollo y conclusión</vt:lpstr>
      <vt:lpstr>Lo que se hará con los resultados de la actividad</vt:lpstr>
      <vt:lpstr>Análisis</vt:lpstr>
      <vt:lpstr>Toma de decisiones </vt:lpstr>
      <vt:lpstr>Evidencias</vt:lpstr>
      <vt:lpstr>Interdisciplinaria cierre: Sesión plenaria</vt:lpstr>
      <vt:lpstr>Presentación de PowerPoint</vt:lpstr>
      <vt:lpstr>Justificación</vt:lpstr>
      <vt:lpstr>Presentación de PowerPoint</vt:lpstr>
      <vt:lpstr>Lo que se hará con los resultados de la actividad</vt:lpstr>
      <vt:lpstr>Análisis</vt:lpstr>
      <vt:lpstr>Toma de decisiones</vt:lpstr>
      <vt:lpstr>Evidencias</vt:lpstr>
      <vt:lpstr>Docentes haciendo preguntas y comentarios a las ponencias presentadas</vt:lpstr>
      <vt:lpstr>Autoevaluación</vt:lpstr>
      <vt:lpstr>Autoevaluación por equipo</vt:lpstr>
      <vt:lpstr>Asignatura: Lógica Autoevaluación</vt:lpstr>
      <vt:lpstr>Asignatura: Lengua Española Autoevaluación</vt:lpstr>
      <vt:lpstr>Asignatura: Geografía Autoevaluación</vt:lpstr>
      <vt:lpstr>Autoevaluación en general</vt:lpstr>
      <vt:lpstr>Cambios a la estructura del proyecto</vt:lpstr>
      <vt:lpstr>Bibliografía</vt:lpstr>
      <vt:lpstr>Investigación: El paso de la bestia por Querétaro. 2018-2019</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“El paso de la Bestia por Querétaro”</dc:title>
  <cp:lastModifiedBy>Win7</cp:lastModifiedBy>
  <cp:revision>173</cp:revision>
  <dcterms:modified xsi:type="dcterms:W3CDTF">2019-10-01T00:29:22Z</dcterms:modified>
</cp:coreProperties>
</file>