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0" r:id="rId7"/>
    <p:sldId id="270" r:id="rId8"/>
    <p:sldId id="261" r:id="rId9"/>
    <p:sldId id="262" r:id="rId10"/>
    <p:sldId id="268" r:id="rId11"/>
    <p:sldId id="263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64" r:id="rId20"/>
    <p:sldId id="269" r:id="rId21"/>
    <p:sldId id="265" r:id="rId22"/>
    <p:sldId id="266" r:id="rId23"/>
    <p:sldId id="285" r:id="rId24"/>
    <p:sldId id="286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  <p:sldId id="288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8888D6-333D-4DF6-93DB-C7193FD6941D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362C9F1-300A-4E69-BF7F-522979DD7290}">
      <dgm:prSet phldrT="[Texto]"/>
      <dgm:spPr/>
      <dgm:t>
        <a:bodyPr/>
        <a:lstStyle/>
        <a:p>
          <a:r>
            <a:rPr lang="es-ES" smtClean="0"/>
            <a:t>Biología</a:t>
          </a:r>
          <a:endParaRPr lang="es-ES"/>
        </a:p>
      </dgm:t>
    </dgm:pt>
    <dgm:pt modelId="{ED1E231D-05E9-49EB-82F1-5F772E7A0F97}" type="parTrans" cxnId="{590F9067-8988-4B10-A0E6-2343E5778767}">
      <dgm:prSet/>
      <dgm:spPr/>
      <dgm:t>
        <a:bodyPr/>
        <a:lstStyle/>
        <a:p>
          <a:endParaRPr lang="es-ES"/>
        </a:p>
      </dgm:t>
    </dgm:pt>
    <dgm:pt modelId="{72C90ACA-C87D-4FA9-A149-8433FAA2F89D}" type="sibTrans" cxnId="{590F9067-8988-4B10-A0E6-2343E5778767}">
      <dgm:prSet/>
      <dgm:spPr/>
      <dgm:t>
        <a:bodyPr/>
        <a:lstStyle/>
        <a:p>
          <a:endParaRPr lang="es-ES"/>
        </a:p>
      </dgm:t>
    </dgm:pt>
    <dgm:pt modelId="{DE413153-C27F-48E7-947A-61B96A877317}">
      <dgm:prSet phldrT="[Texto]"/>
      <dgm:spPr/>
      <dgm:t>
        <a:bodyPr/>
        <a:lstStyle/>
        <a:p>
          <a:r>
            <a:rPr lang="es-ES" smtClean="0"/>
            <a:t>Habilidades del pensamiento </a:t>
          </a:r>
          <a:endParaRPr lang="es-ES"/>
        </a:p>
      </dgm:t>
    </dgm:pt>
    <dgm:pt modelId="{F02985C0-FD24-4377-8E31-A5794729E947}" type="parTrans" cxnId="{A348A174-6C13-46BF-B0E0-05CBE319730F}">
      <dgm:prSet/>
      <dgm:spPr/>
      <dgm:t>
        <a:bodyPr/>
        <a:lstStyle/>
        <a:p>
          <a:endParaRPr lang="es-ES"/>
        </a:p>
      </dgm:t>
    </dgm:pt>
    <dgm:pt modelId="{EC30FB03-902F-42D7-B7FE-8BB1C676859B}" type="sibTrans" cxnId="{A348A174-6C13-46BF-B0E0-05CBE319730F}">
      <dgm:prSet/>
      <dgm:spPr/>
      <dgm:t>
        <a:bodyPr/>
        <a:lstStyle/>
        <a:p>
          <a:endParaRPr lang="es-ES"/>
        </a:p>
      </dgm:t>
    </dgm:pt>
    <dgm:pt modelId="{36F0B527-3FCF-4D60-A925-67831361435C}">
      <dgm:prSet phldrT="[Texto]"/>
      <dgm:spPr/>
      <dgm:t>
        <a:bodyPr/>
        <a:lstStyle/>
        <a:p>
          <a:r>
            <a:rPr lang="es-ES" smtClean="0"/>
            <a:t>Eduacion para la salud</a:t>
          </a:r>
          <a:endParaRPr lang="es-ES"/>
        </a:p>
      </dgm:t>
    </dgm:pt>
    <dgm:pt modelId="{D25E400C-2F9C-4CE3-A3A8-021C7867D2EF}" type="parTrans" cxnId="{37E656A7-7E2C-491D-93BE-292B800679B2}">
      <dgm:prSet/>
      <dgm:spPr/>
      <dgm:t>
        <a:bodyPr/>
        <a:lstStyle/>
        <a:p>
          <a:endParaRPr lang="es-ES"/>
        </a:p>
      </dgm:t>
    </dgm:pt>
    <dgm:pt modelId="{8DEE4851-9FF4-40D1-B6B3-EBDB77756AF3}" type="sibTrans" cxnId="{37E656A7-7E2C-491D-93BE-292B800679B2}">
      <dgm:prSet/>
      <dgm:spPr/>
      <dgm:t>
        <a:bodyPr/>
        <a:lstStyle/>
        <a:p>
          <a:endParaRPr lang="es-ES"/>
        </a:p>
      </dgm:t>
    </dgm:pt>
    <dgm:pt modelId="{2C434FC3-3467-4EF2-8CFF-898696BD2F8A}">
      <dgm:prSet phldrT="[Texto]"/>
      <dgm:spPr/>
      <dgm:t>
        <a:bodyPr/>
        <a:lstStyle/>
        <a:p>
          <a:r>
            <a:rPr lang="es-ES" smtClean="0"/>
            <a:t>Química</a:t>
          </a:r>
          <a:endParaRPr lang="es-ES"/>
        </a:p>
      </dgm:t>
    </dgm:pt>
    <dgm:pt modelId="{A1E71FD9-B6DE-4D2E-810A-A49E64BD8619}" type="parTrans" cxnId="{C2BB0764-114F-47D9-A95F-21EF31C4F91B}">
      <dgm:prSet/>
      <dgm:spPr/>
      <dgm:t>
        <a:bodyPr/>
        <a:lstStyle/>
        <a:p>
          <a:endParaRPr lang="es-ES"/>
        </a:p>
      </dgm:t>
    </dgm:pt>
    <dgm:pt modelId="{A565307E-BF12-4700-9FD9-99B358373420}" type="sibTrans" cxnId="{C2BB0764-114F-47D9-A95F-21EF31C4F91B}">
      <dgm:prSet/>
      <dgm:spPr/>
      <dgm:t>
        <a:bodyPr/>
        <a:lstStyle/>
        <a:p>
          <a:endParaRPr lang="es-ES"/>
        </a:p>
      </dgm:t>
    </dgm:pt>
    <dgm:pt modelId="{5685619E-B46C-482F-B503-3258C51284C0}">
      <dgm:prSet phldrT="[Texto]"/>
      <dgm:spPr/>
      <dgm:t>
        <a:bodyPr/>
        <a:lstStyle/>
        <a:p>
          <a:pPr rtl="0"/>
          <a:r>
            <a:rPr lang="es-MX" b="0" i="0" u="none" smtClean="0"/>
            <a:t>Explicar los diferentes tipos de respiración así como el riesgo que tenemos con la contaminación en la CDMX</a:t>
          </a:r>
          <a:endParaRPr lang="es-ES"/>
        </a:p>
      </dgm:t>
    </dgm:pt>
    <dgm:pt modelId="{AEFCC2B5-922C-4CC6-BEF1-0011AB568253}" type="parTrans" cxnId="{3DD91279-4CFE-456D-A079-556AFE6C841B}">
      <dgm:prSet/>
      <dgm:spPr/>
      <dgm:t>
        <a:bodyPr/>
        <a:lstStyle/>
        <a:p>
          <a:endParaRPr lang="es-ES"/>
        </a:p>
      </dgm:t>
    </dgm:pt>
    <dgm:pt modelId="{E7914AC2-9852-49CA-AE9C-E099E5A2A91E}" type="sibTrans" cxnId="{3DD91279-4CFE-456D-A079-556AFE6C841B}">
      <dgm:prSet/>
      <dgm:spPr/>
      <dgm:t>
        <a:bodyPr/>
        <a:lstStyle/>
        <a:p>
          <a:endParaRPr lang="es-ES"/>
        </a:p>
      </dgm:t>
    </dgm:pt>
    <dgm:pt modelId="{25F48E7B-DDE4-4869-8654-E24A00149F69}">
      <dgm:prSet phldrT="[Texto]"/>
      <dgm:spPr/>
      <dgm:t>
        <a:bodyPr/>
        <a:lstStyle/>
        <a:p>
          <a:r>
            <a:rPr lang="es-ES" smtClean="0"/>
            <a:t>Mostrar el papel de la muerte en la sociedad y la cultura general,apoyando a los tres ejes disciplinares: ciencias, arte y humanidades</a:t>
          </a:r>
          <a:endParaRPr lang="es-ES"/>
        </a:p>
      </dgm:t>
    </dgm:pt>
    <dgm:pt modelId="{3ED79B40-A119-40AB-873E-FD42077BDDF2}" type="parTrans" cxnId="{A49D34DC-AD9B-49BE-9624-184A1DAD8CB6}">
      <dgm:prSet/>
      <dgm:spPr/>
      <dgm:t>
        <a:bodyPr/>
        <a:lstStyle/>
        <a:p>
          <a:endParaRPr lang="es-ES"/>
        </a:p>
      </dgm:t>
    </dgm:pt>
    <dgm:pt modelId="{2FB1D0C3-D073-4152-913B-2DF1E0051454}" type="sibTrans" cxnId="{A49D34DC-AD9B-49BE-9624-184A1DAD8CB6}">
      <dgm:prSet/>
      <dgm:spPr/>
      <dgm:t>
        <a:bodyPr/>
        <a:lstStyle/>
        <a:p>
          <a:endParaRPr lang="es-ES"/>
        </a:p>
      </dgm:t>
    </dgm:pt>
    <dgm:pt modelId="{82C9CB07-BF84-4A82-BF39-D936B7D35ADA}">
      <dgm:prSet phldrT="[Texto]"/>
      <dgm:spPr/>
      <dgm:t>
        <a:bodyPr/>
        <a:lstStyle/>
        <a:p>
          <a:r>
            <a:rPr lang="es-MX" smtClean="0"/>
            <a:t>Signos físicos de la muerte, p</a:t>
          </a:r>
          <a:r>
            <a:rPr lang="es-ES" smtClean="0"/>
            <a:t>rincipales causas de muerte  </a:t>
          </a:r>
          <a:endParaRPr lang="es-ES"/>
        </a:p>
      </dgm:t>
    </dgm:pt>
    <dgm:pt modelId="{FA175636-E5AE-4E51-BFCA-CF2140EA6A6C}" type="parTrans" cxnId="{737EAC93-897B-4DAF-9A58-AF65A426CF60}">
      <dgm:prSet/>
      <dgm:spPr/>
      <dgm:t>
        <a:bodyPr/>
        <a:lstStyle/>
        <a:p>
          <a:endParaRPr lang="es-ES"/>
        </a:p>
      </dgm:t>
    </dgm:pt>
    <dgm:pt modelId="{A164A381-B27C-4170-B7AB-D5DF585BEFAF}" type="sibTrans" cxnId="{737EAC93-897B-4DAF-9A58-AF65A426CF60}">
      <dgm:prSet/>
      <dgm:spPr/>
      <dgm:t>
        <a:bodyPr/>
        <a:lstStyle/>
        <a:p>
          <a:endParaRPr lang="es-ES"/>
        </a:p>
      </dgm:t>
    </dgm:pt>
    <dgm:pt modelId="{8A882ED3-8235-4781-83E1-7D15110C0804}">
      <dgm:prSet phldrT="[Texto]"/>
      <dgm:spPr/>
      <dgm:t>
        <a:bodyPr/>
        <a:lstStyle/>
        <a:p>
          <a:r>
            <a:rPr lang="es-ES" smtClean="0"/>
            <a:t>Evitar consecuncias fatales por el mal cuidado de su entorno y su salud </a:t>
          </a:r>
          <a:endParaRPr lang="es-ES"/>
        </a:p>
      </dgm:t>
    </dgm:pt>
    <dgm:pt modelId="{2E29FF7E-7DEC-4741-90D5-FDE4F72994B8}" type="parTrans" cxnId="{9F8B49B1-3D82-4128-AB86-BAEFA93420B7}">
      <dgm:prSet/>
      <dgm:spPr/>
      <dgm:t>
        <a:bodyPr/>
        <a:lstStyle/>
        <a:p>
          <a:endParaRPr lang="es-ES"/>
        </a:p>
      </dgm:t>
    </dgm:pt>
    <dgm:pt modelId="{DB7F0385-99CC-485C-9203-94B031C40C6E}" type="sibTrans" cxnId="{9F8B49B1-3D82-4128-AB86-BAEFA93420B7}">
      <dgm:prSet/>
      <dgm:spPr/>
      <dgm:t>
        <a:bodyPr/>
        <a:lstStyle/>
        <a:p>
          <a:endParaRPr lang="es-ES"/>
        </a:p>
      </dgm:t>
    </dgm:pt>
    <dgm:pt modelId="{B535166B-65DD-4E41-AB41-6F5DAE106B5D}" type="pres">
      <dgm:prSet presAssocID="{A58888D6-333D-4DF6-93DB-C7193FD694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D7CE487-9A52-4810-ADC5-E99FCD0263BC}" type="pres">
      <dgm:prSet presAssocID="{E362C9F1-300A-4E69-BF7F-522979DD7290}" presName="linNode" presStyleCnt="0"/>
      <dgm:spPr/>
    </dgm:pt>
    <dgm:pt modelId="{01675A6F-F0BE-49E3-8746-A87E608B624B}" type="pres">
      <dgm:prSet presAssocID="{E362C9F1-300A-4E69-BF7F-522979DD729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F74E21-C71A-4222-9193-1A155026E626}" type="pres">
      <dgm:prSet presAssocID="{E362C9F1-300A-4E69-BF7F-522979DD7290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BA7905-3455-47AD-8115-A5388011D4E3}" type="pres">
      <dgm:prSet presAssocID="{72C90ACA-C87D-4FA9-A149-8433FAA2F89D}" presName="sp" presStyleCnt="0"/>
      <dgm:spPr/>
    </dgm:pt>
    <dgm:pt modelId="{DD5E4FD2-30C4-421C-B8B2-D0A7B051D359}" type="pres">
      <dgm:prSet presAssocID="{DE413153-C27F-48E7-947A-61B96A877317}" presName="linNode" presStyleCnt="0"/>
      <dgm:spPr/>
    </dgm:pt>
    <dgm:pt modelId="{054235FA-F04F-4A29-88EC-A7E4CBB1C6E5}" type="pres">
      <dgm:prSet presAssocID="{DE413153-C27F-48E7-947A-61B96A877317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A2F1D2-4E7F-4EC1-B84C-DE0EAF6D1AB1}" type="pres">
      <dgm:prSet presAssocID="{DE413153-C27F-48E7-947A-61B96A877317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7183A7-8EF6-419A-BFDA-BCB04D6FB97F}" type="pres">
      <dgm:prSet presAssocID="{EC30FB03-902F-42D7-B7FE-8BB1C676859B}" presName="sp" presStyleCnt="0"/>
      <dgm:spPr/>
    </dgm:pt>
    <dgm:pt modelId="{1CC9AFC1-3393-46A3-BE87-77AA663FD1D1}" type="pres">
      <dgm:prSet presAssocID="{36F0B527-3FCF-4D60-A925-67831361435C}" presName="linNode" presStyleCnt="0"/>
      <dgm:spPr/>
    </dgm:pt>
    <dgm:pt modelId="{2CE74FA5-214A-41EE-922E-3F29CD06CA31}" type="pres">
      <dgm:prSet presAssocID="{36F0B527-3FCF-4D60-A925-67831361435C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8F025E-343B-4872-BDC5-52533B73F2C3}" type="pres">
      <dgm:prSet presAssocID="{36F0B527-3FCF-4D60-A925-67831361435C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80EC9D-2D19-4FAB-B460-20A9D0A923D2}" type="pres">
      <dgm:prSet presAssocID="{8DEE4851-9FF4-40D1-B6B3-EBDB77756AF3}" presName="sp" presStyleCnt="0"/>
      <dgm:spPr/>
    </dgm:pt>
    <dgm:pt modelId="{3AA8FB11-9D81-4734-8753-3DE864AD5192}" type="pres">
      <dgm:prSet presAssocID="{2C434FC3-3467-4EF2-8CFF-898696BD2F8A}" presName="linNode" presStyleCnt="0"/>
      <dgm:spPr/>
    </dgm:pt>
    <dgm:pt modelId="{D67458BE-F0A6-4698-B6F4-353AA27B9696}" type="pres">
      <dgm:prSet presAssocID="{2C434FC3-3467-4EF2-8CFF-898696BD2F8A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9E773A-97AE-4C50-BB6B-4D43F0FBE39C}" type="pres">
      <dgm:prSet presAssocID="{2C434FC3-3467-4EF2-8CFF-898696BD2F8A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8EEEF8C-EC96-45AC-AD00-EB49732A9DAE}" type="presOf" srcId="{DE413153-C27F-48E7-947A-61B96A877317}" destId="{054235FA-F04F-4A29-88EC-A7E4CBB1C6E5}" srcOrd="0" destOrd="0" presId="urn:microsoft.com/office/officeart/2005/8/layout/vList5"/>
    <dgm:cxn modelId="{37E656A7-7E2C-491D-93BE-292B800679B2}" srcId="{A58888D6-333D-4DF6-93DB-C7193FD6941D}" destId="{36F0B527-3FCF-4D60-A925-67831361435C}" srcOrd="2" destOrd="0" parTransId="{D25E400C-2F9C-4CE3-A3A8-021C7867D2EF}" sibTransId="{8DEE4851-9FF4-40D1-B6B3-EBDB77756AF3}"/>
    <dgm:cxn modelId="{9F8B49B1-3D82-4128-AB86-BAEFA93420B7}" srcId="{2C434FC3-3467-4EF2-8CFF-898696BD2F8A}" destId="{8A882ED3-8235-4781-83E1-7D15110C0804}" srcOrd="0" destOrd="0" parTransId="{2E29FF7E-7DEC-4741-90D5-FDE4F72994B8}" sibTransId="{DB7F0385-99CC-485C-9203-94B031C40C6E}"/>
    <dgm:cxn modelId="{0721D188-7EC4-4FD7-9E89-138F8FFE2EE0}" type="presOf" srcId="{82C9CB07-BF84-4A82-BF39-D936B7D35ADA}" destId="{368F025E-343B-4872-BDC5-52533B73F2C3}" srcOrd="0" destOrd="0" presId="urn:microsoft.com/office/officeart/2005/8/layout/vList5"/>
    <dgm:cxn modelId="{8407FF82-2F07-4177-B3A8-2D4D70243AEE}" type="presOf" srcId="{A58888D6-333D-4DF6-93DB-C7193FD6941D}" destId="{B535166B-65DD-4E41-AB41-6F5DAE106B5D}" srcOrd="0" destOrd="0" presId="urn:microsoft.com/office/officeart/2005/8/layout/vList5"/>
    <dgm:cxn modelId="{C2BB0764-114F-47D9-A95F-21EF31C4F91B}" srcId="{A58888D6-333D-4DF6-93DB-C7193FD6941D}" destId="{2C434FC3-3467-4EF2-8CFF-898696BD2F8A}" srcOrd="3" destOrd="0" parTransId="{A1E71FD9-B6DE-4D2E-810A-A49E64BD8619}" sibTransId="{A565307E-BF12-4700-9FD9-99B358373420}"/>
    <dgm:cxn modelId="{590F9067-8988-4B10-A0E6-2343E5778767}" srcId="{A58888D6-333D-4DF6-93DB-C7193FD6941D}" destId="{E362C9F1-300A-4E69-BF7F-522979DD7290}" srcOrd="0" destOrd="0" parTransId="{ED1E231D-05E9-49EB-82F1-5F772E7A0F97}" sibTransId="{72C90ACA-C87D-4FA9-A149-8433FAA2F89D}"/>
    <dgm:cxn modelId="{A348A174-6C13-46BF-B0E0-05CBE319730F}" srcId="{A58888D6-333D-4DF6-93DB-C7193FD6941D}" destId="{DE413153-C27F-48E7-947A-61B96A877317}" srcOrd="1" destOrd="0" parTransId="{F02985C0-FD24-4377-8E31-A5794729E947}" sibTransId="{EC30FB03-902F-42D7-B7FE-8BB1C676859B}"/>
    <dgm:cxn modelId="{737EAC93-897B-4DAF-9A58-AF65A426CF60}" srcId="{36F0B527-3FCF-4D60-A925-67831361435C}" destId="{82C9CB07-BF84-4A82-BF39-D936B7D35ADA}" srcOrd="0" destOrd="0" parTransId="{FA175636-E5AE-4E51-BFCA-CF2140EA6A6C}" sibTransId="{A164A381-B27C-4170-B7AB-D5DF585BEFAF}"/>
    <dgm:cxn modelId="{E5A42BB0-350D-46B0-AD24-DC38F83EC2F2}" type="presOf" srcId="{25F48E7B-DDE4-4869-8654-E24A00149F69}" destId="{9CA2F1D2-4E7F-4EC1-B84C-DE0EAF6D1AB1}" srcOrd="0" destOrd="0" presId="urn:microsoft.com/office/officeart/2005/8/layout/vList5"/>
    <dgm:cxn modelId="{A49D34DC-AD9B-49BE-9624-184A1DAD8CB6}" srcId="{DE413153-C27F-48E7-947A-61B96A877317}" destId="{25F48E7B-DDE4-4869-8654-E24A00149F69}" srcOrd="0" destOrd="0" parTransId="{3ED79B40-A119-40AB-873E-FD42077BDDF2}" sibTransId="{2FB1D0C3-D073-4152-913B-2DF1E0051454}"/>
    <dgm:cxn modelId="{3DD91279-4CFE-456D-A079-556AFE6C841B}" srcId="{E362C9F1-300A-4E69-BF7F-522979DD7290}" destId="{5685619E-B46C-482F-B503-3258C51284C0}" srcOrd="0" destOrd="0" parTransId="{AEFCC2B5-922C-4CC6-BEF1-0011AB568253}" sibTransId="{E7914AC2-9852-49CA-AE9C-E099E5A2A91E}"/>
    <dgm:cxn modelId="{87EBDC8E-ADD3-4E1E-8CD0-58D2A107287E}" type="presOf" srcId="{2C434FC3-3467-4EF2-8CFF-898696BD2F8A}" destId="{D67458BE-F0A6-4698-B6F4-353AA27B9696}" srcOrd="0" destOrd="0" presId="urn:microsoft.com/office/officeart/2005/8/layout/vList5"/>
    <dgm:cxn modelId="{1A7F8CE7-C486-458F-AEF7-8E896A39A354}" type="presOf" srcId="{36F0B527-3FCF-4D60-A925-67831361435C}" destId="{2CE74FA5-214A-41EE-922E-3F29CD06CA31}" srcOrd="0" destOrd="0" presId="urn:microsoft.com/office/officeart/2005/8/layout/vList5"/>
    <dgm:cxn modelId="{A82E2646-BA76-4D22-AEE2-4699C6F89F79}" type="presOf" srcId="{5685619E-B46C-482F-B503-3258C51284C0}" destId="{4DF74E21-C71A-4222-9193-1A155026E626}" srcOrd="0" destOrd="0" presId="urn:microsoft.com/office/officeart/2005/8/layout/vList5"/>
    <dgm:cxn modelId="{BD1572EA-00B7-4680-B223-467FD80D3314}" type="presOf" srcId="{8A882ED3-8235-4781-83E1-7D15110C0804}" destId="{6D9E773A-97AE-4C50-BB6B-4D43F0FBE39C}" srcOrd="0" destOrd="0" presId="urn:microsoft.com/office/officeart/2005/8/layout/vList5"/>
    <dgm:cxn modelId="{49C29615-F900-4761-920A-3CADA1D01230}" type="presOf" srcId="{E362C9F1-300A-4E69-BF7F-522979DD7290}" destId="{01675A6F-F0BE-49E3-8746-A87E608B624B}" srcOrd="0" destOrd="0" presId="urn:microsoft.com/office/officeart/2005/8/layout/vList5"/>
    <dgm:cxn modelId="{14DCA880-FC03-430E-AE6E-D52E2CBA9FEF}" type="presParOf" srcId="{B535166B-65DD-4E41-AB41-6F5DAE106B5D}" destId="{DD7CE487-9A52-4810-ADC5-E99FCD0263BC}" srcOrd="0" destOrd="0" presId="urn:microsoft.com/office/officeart/2005/8/layout/vList5"/>
    <dgm:cxn modelId="{FBC35FE5-46F8-45AD-A54E-E2C1AAED4B2A}" type="presParOf" srcId="{DD7CE487-9A52-4810-ADC5-E99FCD0263BC}" destId="{01675A6F-F0BE-49E3-8746-A87E608B624B}" srcOrd="0" destOrd="0" presId="urn:microsoft.com/office/officeart/2005/8/layout/vList5"/>
    <dgm:cxn modelId="{05C01F89-C4F6-4A34-AADB-2CD4D3B92C41}" type="presParOf" srcId="{DD7CE487-9A52-4810-ADC5-E99FCD0263BC}" destId="{4DF74E21-C71A-4222-9193-1A155026E626}" srcOrd="1" destOrd="0" presId="urn:microsoft.com/office/officeart/2005/8/layout/vList5"/>
    <dgm:cxn modelId="{FE3812FD-57D7-4DE3-AA68-A08AD1579A63}" type="presParOf" srcId="{B535166B-65DD-4E41-AB41-6F5DAE106B5D}" destId="{E9BA7905-3455-47AD-8115-A5388011D4E3}" srcOrd="1" destOrd="0" presId="urn:microsoft.com/office/officeart/2005/8/layout/vList5"/>
    <dgm:cxn modelId="{E7748F3C-0D03-49BA-B1ED-49986D76BC62}" type="presParOf" srcId="{B535166B-65DD-4E41-AB41-6F5DAE106B5D}" destId="{DD5E4FD2-30C4-421C-B8B2-D0A7B051D359}" srcOrd="2" destOrd="0" presId="urn:microsoft.com/office/officeart/2005/8/layout/vList5"/>
    <dgm:cxn modelId="{63CC31DF-AFFA-44F1-A179-96B91DF1A565}" type="presParOf" srcId="{DD5E4FD2-30C4-421C-B8B2-D0A7B051D359}" destId="{054235FA-F04F-4A29-88EC-A7E4CBB1C6E5}" srcOrd="0" destOrd="0" presId="urn:microsoft.com/office/officeart/2005/8/layout/vList5"/>
    <dgm:cxn modelId="{87309543-A9B1-4ED0-A240-6C3A2D526BBB}" type="presParOf" srcId="{DD5E4FD2-30C4-421C-B8B2-D0A7B051D359}" destId="{9CA2F1D2-4E7F-4EC1-B84C-DE0EAF6D1AB1}" srcOrd="1" destOrd="0" presId="urn:microsoft.com/office/officeart/2005/8/layout/vList5"/>
    <dgm:cxn modelId="{7DBD6744-0FC6-425F-A93C-A79D427D0D48}" type="presParOf" srcId="{B535166B-65DD-4E41-AB41-6F5DAE106B5D}" destId="{0C7183A7-8EF6-419A-BFDA-BCB04D6FB97F}" srcOrd="3" destOrd="0" presId="urn:microsoft.com/office/officeart/2005/8/layout/vList5"/>
    <dgm:cxn modelId="{F1018EA0-CE09-4348-85F4-84DB900917FA}" type="presParOf" srcId="{B535166B-65DD-4E41-AB41-6F5DAE106B5D}" destId="{1CC9AFC1-3393-46A3-BE87-77AA663FD1D1}" srcOrd="4" destOrd="0" presId="urn:microsoft.com/office/officeart/2005/8/layout/vList5"/>
    <dgm:cxn modelId="{652EB21C-A993-4D09-936E-E406768B047C}" type="presParOf" srcId="{1CC9AFC1-3393-46A3-BE87-77AA663FD1D1}" destId="{2CE74FA5-214A-41EE-922E-3F29CD06CA31}" srcOrd="0" destOrd="0" presId="urn:microsoft.com/office/officeart/2005/8/layout/vList5"/>
    <dgm:cxn modelId="{85E917D5-8861-4072-978F-7F65AF37EEB9}" type="presParOf" srcId="{1CC9AFC1-3393-46A3-BE87-77AA663FD1D1}" destId="{368F025E-343B-4872-BDC5-52533B73F2C3}" srcOrd="1" destOrd="0" presId="urn:microsoft.com/office/officeart/2005/8/layout/vList5"/>
    <dgm:cxn modelId="{341AE20E-0A96-4501-BF7C-24856B977EB4}" type="presParOf" srcId="{B535166B-65DD-4E41-AB41-6F5DAE106B5D}" destId="{C980EC9D-2D19-4FAB-B460-20A9D0A923D2}" srcOrd="5" destOrd="0" presId="urn:microsoft.com/office/officeart/2005/8/layout/vList5"/>
    <dgm:cxn modelId="{54FAE6B7-FF0B-4DD7-955D-F8D764954362}" type="presParOf" srcId="{B535166B-65DD-4E41-AB41-6F5DAE106B5D}" destId="{3AA8FB11-9D81-4734-8753-3DE864AD5192}" srcOrd="6" destOrd="0" presId="urn:microsoft.com/office/officeart/2005/8/layout/vList5"/>
    <dgm:cxn modelId="{BDEFAF64-7EAD-448B-92F9-EDD8A1B792EC}" type="presParOf" srcId="{3AA8FB11-9D81-4734-8753-3DE864AD5192}" destId="{D67458BE-F0A6-4698-B6F4-353AA27B9696}" srcOrd="0" destOrd="0" presId="urn:microsoft.com/office/officeart/2005/8/layout/vList5"/>
    <dgm:cxn modelId="{24AD51BD-943E-4895-BD1B-E240C46722EF}" type="presParOf" srcId="{3AA8FB11-9D81-4734-8753-3DE864AD5192}" destId="{6D9E773A-97AE-4C50-BB6B-4D43F0FBE3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F74E21-C71A-4222-9193-1A155026E626}">
      <dsp:nvSpPr>
        <dsp:cNvPr id="0" name=""/>
        <dsp:cNvSpPr/>
      </dsp:nvSpPr>
      <dsp:spPr>
        <a:xfrm rot="5400000">
          <a:off x="6435253" y="-2792323"/>
          <a:ext cx="601652" cy="6339840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b="0" i="0" u="none" kern="1200" smtClean="0"/>
            <a:t>Explicar los diferentes tipos de respiración así como el riesgo que tenemos con la contaminación en la CDMX</a:t>
          </a:r>
          <a:endParaRPr lang="es-ES" sz="1300" kern="1200"/>
        </a:p>
      </dsp:txBody>
      <dsp:txXfrm rot="-5400000">
        <a:off x="3566159" y="106141"/>
        <a:ext cx="6310470" cy="542912"/>
      </dsp:txXfrm>
    </dsp:sp>
    <dsp:sp modelId="{01675A6F-F0BE-49E3-8746-A87E608B624B}">
      <dsp:nvSpPr>
        <dsp:cNvPr id="0" name=""/>
        <dsp:cNvSpPr/>
      </dsp:nvSpPr>
      <dsp:spPr>
        <a:xfrm>
          <a:off x="0" y="1563"/>
          <a:ext cx="3566160" cy="7520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Biología</a:t>
          </a:r>
          <a:endParaRPr lang="es-ES" sz="2100" kern="1200"/>
        </a:p>
      </dsp:txBody>
      <dsp:txXfrm>
        <a:off x="36713" y="38276"/>
        <a:ext cx="3492734" cy="678639"/>
      </dsp:txXfrm>
    </dsp:sp>
    <dsp:sp modelId="{9CA2F1D2-4E7F-4EC1-B84C-DE0EAF6D1AB1}">
      <dsp:nvSpPr>
        <dsp:cNvPr id="0" name=""/>
        <dsp:cNvSpPr/>
      </dsp:nvSpPr>
      <dsp:spPr>
        <a:xfrm rot="5400000">
          <a:off x="6435253" y="-2002654"/>
          <a:ext cx="601652" cy="633984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Mostrar el papel de la muerte en la sociedad y la cultura general,apoyando a los tres ejes disciplinares: ciencias, arte y humanidades</a:t>
          </a:r>
          <a:endParaRPr lang="es-ES" sz="1300" kern="1200"/>
        </a:p>
      </dsp:txBody>
      <dsp:txXfrm rot="-5400000">
        <a:off x="3566159" y="895810"/>
        <a:ext cx="6310470" cy="542912"/>
      </dsp:txXfrm>
    </dsp:sp>
    <dsp:sp modelId="{054235FA-F04F-4A29-88EC-A7E4CBB1C6E5}">
      <dsp:nvSpPr>
        <dsp:cNvPr id="0" name=""/>
        <dsp:cNvSpPr/>
      </dsp:nvSpPr>
      <dsp:spPr>
        <a:xfrm>
          <a:off x="0" y="791232"/>
          <a:ext cx="3566160" cy="7520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Habilidades del pensamiento </a:t>
          </a:r>
          <a:endParaRPr lang="es-ES" sz="2100" kern="1200"/>
        </a:p>
      </dsp:txBody>
      <dsp:txXfrm>
        <a:off x="36713" y="827945"/>
        <a:ext cx="3492734" cy="678639"/>
      </dsp:txXfrm>
    </dsp:sp>
    <dsp:sp modelId="{368F025E-343B-4872-BDC5-52533B73F2C3}">
      <dsp:nvSpPr>
        <dsp:cNvPr id="0" name=""/>
        <dsp:cNvSpPr/>
      </dsp:nvSpPr>
      <dsp:spPr>
        <a:xfrm rot="5400000">
          <a:off x="6435253" y="-1212985"/>
          <a:ext cx="601652" cy="63398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300" kern="1200" smtClean="0"/>
            <a:t>Signos físicos de la muerte, p</a:t>
          </a:r>
          <a:r>
            <a:rPr lang="es-ES" sz="1300" kern="1200" smtClean="0"/>
            <a:t>rincipales causas de muerte  </a:t>
          </a:r>
          <a:endParaRPr lang="es-ES" sz="1300" kern="1200"/>
        </a:p>
      </dsp:txBody>
      <dsp:txXfrm rot="-5400000">
        <a:off x="3566159" y="1685479"/>
        <a:ext cx="6310470" cy="542912"/>
      </dsp:txXfrm>
    </dsp:sp>
    <dsp:sp modelId="{2CE74FA5-214A-41EE-922E-3F29CD06CA31}">
      <dsp:nvSpPr>
        <dsp:cNvPr id="0" name=""/>
        <dsp:cNvSpPr/>
      </dsp:nvSpPr>
      <dsp:spPr>
        <a:xfrm>
          <a:off x="0" y="1580901"/>
          <a:ext cx="3566160" cy="7520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Eduacion para la salud</a:t>
          </a:r>
          <a:endParaRPr lang="es-ES" sz="2100" kern="1200"/>
        </a:p>
      </dsp:txBody>
      <dsp:txXfrm>
        <a:off x="36713" y="1617614"/>
        <a:ext cx="3492734" cy="678639"/>
      </dsp:txXfrm>
    </dsp:sp>
    <dsp:sp modelId="{6D9E773A-97AE-4C50-BB6B-4D43F0FBE39C}">
      <dsp:nvSpPr>
        <dsp:cNvPr id="0" name=""/>
        <dsp:cNvSpPr/>
      </dsp:nvSpPr>
      <dsp:spPr>
        <a:xfrm rot="5400000">
          <a:off x="6435253" y="-423316"/>
          <a:ext cx="601652" cy="6339840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Evitar consecuncias fatales por el mal cuidado de su entorno y su salud </a:t>
          </a:r>
          <a:endParaRPr lang="es-ES" sz="1300" kern="1200"/>
        </a:p>
      </dsp:txBody>
      <dsp:txXfrm rot="-5400000">
        <a:off x="3566159" y="2475148"/>
        <a:ext cx="6310470" cy="542912"/>
      </dsp:txXfrm>
    </dsp:sp>
    <dsp:sp modelId="{D67458BE-F0A6-4698-B6F4-353AA27B9696}">
      <dsp:nvSpPr>
        <dsp:cNvPr id="0" name=""/>
        <dsp:cNvSpPr/>
      </dsp:nvSpPr>
      <dsp:spPr>
        <a:xfrm>
          <a:off x="0" y="2370570"/>
          <a:ext cx="3566160" cy="7520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Química</a:t>
          </a:r>
          <a:endParaRPr lang="es-ES" sz="2100" kern="1200"/>
        </a:p>
      </dsp:txBody>
      <dsp:txXfrm>
        <a:off x="36713" y="2407283"/>
        <a:ext cx="3492734" cy="678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drive.google.com/drive/folders/1Hsf4zmAPmrCSTykoRVyXgwykxq_62pFY?usp=sharing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2220" y="1124038"/>
            <a:ext cx="8316364" cy="518308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1322716"/>
          </a:xfrm>
        </p:spPr>
        <p:txBody>
          <a:bodyPr/>
          <a:lstStyle/>
          <a:p>
            <a:r>
              <a:rPr lang="es-MX" b="1" smtClean="0">
                <a:solidFill>
                  <a:schemeClr val="accent4">
                    <a:lumMod val="75000"/>
                  </a:schemeClr>
                </a:solidFill>
              </a:rPr>
              <a:t>el valor de la vida</a:t>
            </a:r>
            <a:endParaRPr lang="es-MX" b="1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51012" y="2181497"/>
            <a:ext cx="7928565" cy="4125626"/>
          </a:xfrm>
        </p:spPr>
        <p:txBody>
          <a:bodyPr>
            <a:normAutofit/>
          </a:bodyPr>
          <a:lstStyle/>
          <a:p>
            <a:r>
              <a:rPr lang="es-MX" sz="3200" b="1" smtClean="0">
                <a:solidFill>
                  <a:schemeClr val="accent1">
                    <a:lumMod val="75000"/>
                  </a:schemeClr>
                </a:solidFill>
              </a:rPr>
              <a:t>Colegio ingeniero armando I. Santacruz A.C.</a:t>
            </a:r>
          </a:p>
          <a:p>
            <a:endParaRPr lang="es-MX" sz="3200" b="1" smtClean="0">
              <a:solidFill>
                <a:schemeClr val="accent3">
                  <a:lumMod val="75000"/>
                </a:schemeClr>
              </a:solidFill>
            </a:endParaRPr>
          </a:p>
          <a:p>
            <a:endParaRPr lang="es-MX" sz="3200" b="1">
              <a:solidFill>
                <a:schemeClr val="accent3">
                  <a:lumMod val="75000"/>
                </a:schemeClr>
              </a:solidFill>
            </a:endParaRPr>
          </a:p>
          <a:p>
            <a:pPr algn="r"/>
            <a:r>
              <a:rPr lang="es-MX" sz="3200" b="1" smtClean="0">
                <a:solidFill>
                  <a:schemeClr val="accent3">
                    <a:lumMod val="75000"/>
                  </a:schemeClr>
                </a:solidFill>
              </a:rPr>
              <a:t>Equipo 2 </a:t>
            </a:r>
          </a:p>
          <a:p>
            <a:pPr algn="r"/>
            <a:r>
              <a:rPr lang="es-MX" sz="3200" b="1" smtClean="0">
                <a:solidFill>
                  <a:schemeClr val="accent6">
                    <a:lumMod val="75000"/>
                  </a:schemeClr>
                </a:solidFill>
              </a:rPr>
              <a:t>2018-2019 </a:t>
            </a:r>
            <a:r>
              <a:rPr lang="es-MX" sz="3200" b="1" smtClean="0">
                <a:solidFill>
                  <a:schemeClr val="accent3">
                    <a:lumMod val="75000"/>
                  </a:schemeClr>
                </a:solidFill>
              </a:rPr>
              <a:t>              </a:t>
            </a:r>
            <a:r>
              <a:rPr lang="es-MX" sz="3200" b="1" smtClean="0">
                <a:solidFill>
                  <a:schemeClr val="accent3">
                    <a:lumMod val="75000"/>
                  </a:schemeClr>
                </a:solidFill>
              </a:rPr>
              <a:t>5° grado</a:t>
            </a:r>
            <a:endParaRPr lang="es-MX" sz="3200" b="1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187" y="2527308"/>
            <a:ext cx="1852433" cy="214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1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78" t="29408" r="22389" b="7457"/>
          <a:stretch/>
        </p:blipFill>
        <p:spPr>
          <a:xfrm>
            <a:off x="1871792" y="0"/>
            <a:ext cx="8082104" cy="53292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300" t="67232" r="22857" b="19554"/>
          <a:stretch/>
        </p:blipFill>
        <p:spPr>
          <a:xfrm>
            <a:off x="1841863" y="5272241"/>
            <a:ext cx="8112033" cy="10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5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49086"/>
          </a:xfrm>
        </p:spPr>
        <p:txBody>
          <a:bodyPr/>
          <a:lstStyle/>
          <a:p>
            <a:r>
              <a:rPr lang="es-MX" b="1">
                <a:solidFill>
                  <a:schemeClr val="accent6">
                    <a:lumMod val="75000"/>
                  </a:schemeClr>
                </a:solidFill>
              </a:rPr>
              <a:t>Desarrollo de habilidades del pensamiento</a:t>
            </a:r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320" t="24636" r="34789" b="8126"/>
          <a:stretch/>
        </p:blipFill>
        <p:spPr>
          <a:xfrm>
            <a:off x="2524169" y="753522"/>
            <a:ext cx="7140486" cy="601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0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12" t="21672" r="34613" b="10175"/>
          <a:stretch/>
        </p:blipFill>
        <p:spPr>
          <a:xfrm>
            <a:off x="2090646" y="94172"/>
            <a:ext cx="8007531" cy="665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37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713" t="31874" r="34706" b="40447"/>
          <a:stretch/>
        </p:blipFill>
        <p:spPr>
          <a:xfrm>
            <a:off x="1626468" y="465910"/>
            <a:ext cx="8497248" cy="290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39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60" t="22619" r="34513" b="9291"/>
          <a:stretch/>
        </p:blipFill>
        <p:spPr>
          <a:xfrm>
            <a:off x="2243655" y="310018"/>
            <a:ext cx="7701514" cy="654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7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0617" t="23125" r="35309" b="10387"/>
          <a:stretch/>
        </p:blipFill>
        <p:spPr>
          <a:xfrm>
            <a:off x="1959429" y="22408"/>
            <a:ext cx="8059514" cy="683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66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487" t="27944" r="35319" b="19006"/>
          <a:stretch/>
        </p:blipFill>
        <p:spPr>
          <a:xfrm>
            <a:off x="1605974" y="399506"/>
            <a:ext cx="8513794" cy="574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1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252" t="23763" r="35083" b="9756"/>
          <a:stretch/>
        </p:blipFill>
        <p:spPr>
          <a:xfrm>
            <a:off x="2208212" y="226469"/>
            <a:ext cx="7772399" cy="650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94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547" t="31707" r="33673" b="16847"/>
          <a:stretch/>
        </p:blipFill>
        <p:spPr>
          <a:xfrm>
            <a:off x="1530884" y="609600"/>
            <a:ext cx="9127056" cy="56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5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97131"/>
          </a:xfrm>
        </p:spPr>
        <p:txBody>
          <a:bodyPr/>
          <a:lstStyle/>
          <a:p>
            <a:pPr algn="ctr"/>
            <a:r>
              <a:rPr lang="es-MX" b="1">
                <a:solidFill>
                  <a:schemeClr val="accent3">
                    <a:lumMod val="75000"/>
                  </a:schemeClr>
                </a:solidFill>
              </a:rPr>
              <a:t>Química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12" t="29199" r="21684" b="5575"/>
          <a:stretch/>
        </p:blipFill>
        <p:spPr>
          <a:xfrm>
            <a:off x="2080181" y="1868195"/>
            <a:ext cx="8028462" cy="498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1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>
                <a:solidFill>
                  <a:schemeClr val="accent4">
                    <a:lumMod val="75000"/>
                  </a:schemeClr>
                </a:solidFill>
              </a:rPr>
              <a:t>Profesores responsables </a:t>
            </a:r>
            <a:endParaRPr lang="es-MX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2118359"/>
            <a:ext cx="9905998" cy="3124201"/>
          </a:xfrm>
        </p:spPr>
        <p:txBody>
          <a:bodyPr/>
          <a:lstStyle/>
          <a:p>
            <a:r>
              <a:rPr lang="es-MX"/>
              <a:t>M.C. Alba Grisell Junco Pérez (Educación para la salud) </a:t>
            </a:r>
            <a:endParaRPr lang="es-MX" smtClean="0"/>
          </a:p>
          <a:p>
            <a:r>
              <a:rPr lang="es-MX" smtClean="0"/>
              <a:t>M</a:t>
            </a:r>
            <a:r>
              <a:rPr lang="es-MX"/>
              <a:t>. en C. Sonia Fabiola Tufinio Azcoitia (Biología) </a:t>
            </a:r>
            <a:endParaRPr lang="es-MX" smtClean="0"/>
          </a:p>
          <a:p>
            <a:r>
              <a:rPr lang="es-MX" smtClean="0"/>
              <a:t>Lic</a:t>
            </a:r>
            <a:r>
              <a:rPr lang="es-MX"/>
              <a:t>. Guadalupe Estefanía Arenas Pacheco (Desarrollo de habilidades del pensamiento) </a:t>
            </a:r>
            <a:endParaRPr lang="es-MX" smtClean="0"/>
          </a:p>
          <a:p>
            <a:r>
              <a:rPr lang="es-MX" smtClean="0"/>
              <a:t>I</a:t>
            </a:r>
            <a:r>
              <a:rPr lang="es-MX"/>
              <a:t>. Q. Selene Soria Guzmán (Química)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l="7365" t="13839" r="12919" b="61339"/>
          <a:stretch/>
        </p:blipFill>
        <p:spPr>
          <a:xfrm>
            <a:off x="4690153" y="5458604"/>
            <a:ext cx="7384281" cy="129271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4939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091" t="39298" r="21165" b="9129"/>
          <a:stretch/>
        </p:blipFill>
        <p:spPr>
          <a:xfrm>
            <a:off x="2015914" y="131486"/>
            <a:ext cx="7885733" cy="41017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3328" t="39719" r="21454" b="47054"/>
          <a:stretch/>
        </p:blipFill>
        <p:spPr>
          <a:xfrm>
            <a:off x="2015914" y="4233222"/>
            <a:ext cx="7885733" cy="101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4514804" cy="2057400"/>
          </a:xfrm>
        </p:spPr>
        <p:txBody>
          <a:bodyPr>
            <a:normAutofit/>
          </a:bodyPr>
          <a:lstStyle/>
          <a:p>
            <a:pPr algn="ctr"/>
            <a:r>
              <a:rPr lang="es-MX" sz="4800" b="1" smtClean="0">
                <a:solidFill>
                  <a:srgbClr val="00B0F0"/>
                </a:solidFill>
              </a:rPr>
              <a:t>INFOGRAFIA</a:t>
            </a:r>
            <a:endParaRPr lang="es-MX" sz="4800" b="1">
              <a:solidFill>
                <a:srgbClr val="00B0F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1" y="0"/>
            <a:ext cx="2730137" cy="682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Desarrollo del proyecto</a:t>
            </a:r>
            <a:br>
              <a:rPr lang="es-MX" smtClean="0"/>
            </a:b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smtClean="0"/>
              <a:t>El desarrollo del proyecto fue principalmente por </a:t>
            </a:r>
            <a:r>
              <a:rPr lang="es-MX" b="1">
                <a:effectLst/>
              </a:rPr>
              <a:t>Google for Education</a:t>
            </a:r>
            <a:r>
              <a:rPr lang="es-MX">
                <a:effectLst/>
              </a:rPr>
              <a:t> </a:t>
            </a:r>
            <a:r>
              <a:rPr lang="es-MX" smtClean="0">
                <a:effectLst/>
              </a:rPr>
              <a:t> Classroom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7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3950" y="3065417"/>
            <a:ext cx="4606244" cy="1905000"/>
          </a:xfrm>
        </p:spPr>
        <p:txBody>
          <a:bodyPr/>
          <a:lstStyle/>
          <a:p>
            <a:r>
              <a:rPr lang="es-MX" smtClean="0"/>
              <a:t>integrantes de la clase en plataforma</a:t>
            </a:r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017" t="25017" r="20979" b="43206"/>
          <a:stretch/>
        </p:blipFill>
        <p:spPr>
          <a:xfrm>
            <a:off x="0" y="14151"/>
            <a:ext cx="8258063" cy="2500449"/>
          </a:xfrm>
          <a:prstGeom prst="rect">
            <a:avLst/>
          </a:prstGeom>
        </p:spPr>
      </p:pic>
      <p:pic>
        <p:nvPicPr>
          <p:cNvPr id="5" name="Marcador de contenido 3"/>
          <p:cNvPicPr>
            <a:picLocks noChangeAspect="1"/>
          </p:cNvPicPr>
          <p:nvPr/>
        </p:nvPicPr>
        <p:blipFill rotWithShape="1">
          <a:blip r:embed="rId3"/>
          <a:srcRect l="20252" t="20836" r="18628" b="13519"/>
          <a:stretch/>
        </p:blipFill>
        <p:spPr>
          <a:xfrm>
            <a:off x="5120640" y="2677886"/>
            <a:ext cx="6578187" cy="3972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321" t="23481" r="21989" b="11732"/>
          <a:stretch/>
        </p:blipFill>
        <p:spPr>
          <a:xfrm>
            <a:off x="0" y="97971"/>
            <a:ext cx="5905973" cy="3794760"/>
          </a:xfrm>
          <a:prstGeom prst="rect">
            <a:avLst/>
          </a:prstGeom>
        </p:spPr>
      </p:pic>
      <p:pic>
        <p:nvPicPr>
          <p:cNvPr id="8" name="Marcador de contenido 3"/>
          <p:cNvPicPr>
            <a:picLocks noChangeAspect="1"/>
          </p:cNvPicPr>
          <p:nvPr/>
        </p:nvPicPr>
        <p:blipFill rotWithShape="1">
          <a:blip r:embed="rId3"/>
          <a:srcRect l="20957" t="25018" r="21683" b="13519"/>
          <a:stretch/>
        </p:blipFill>
        <p:spPr>
          <a:xfrm>
            <a:off x="6012269" y="3221416"/>
            <a:ext cx="6036234" cy="363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20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274320"/>
            <a:ext cx="9905998" cy="1031966"/>
          </a:xfrm>
        </p:spPr>
        <p:txBody>
          <a:bodyPr/>
          <a:lstStyle/>
          <a:p>
            <a:pPr algn="ctr"/>
            <a:r>
              <a:rPr lang="es-MX" smtClean="0"/>
              <a:t>actividades en classroom</a:t>
            </a:r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0" t="13263" r="1257" b="5593"/>
          <a:stretch/>
        </p:blipFill>
        <p:spPr>
          <a:xfrm>
            <a:off x="534331" y="1567542"/>
            <a:ext cx="11120162" cy="529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2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480" t="19582" r="13456" b="20209"/>
          <a:stretch/>
        </p:blipFill>
        <p:spPr>
          <a:xfrm>
            <a:off x="391886" y="300445"/>
            <a:ext cx="5377540" cy="31350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657" t="22411" r="13422" b="14911"/>
          <a:stretch/>
        </p:blipFill>
        <p:spPr>
          <a:xfrm>
            <a:off x="5978431" y="2955190"/>
            <a:ext cx="6027512" cy="3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93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3" t="22402" r="14855" b="18234"/>
          <a:stretch/>
        </p:blipFill>
        <p:spPr>
          <a:xfrm>
            <a:off x="130628" y="182879"/>
            <a:ext cx="5558248" cy="33832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9520" t="26314" r="11231" b="21120"/>
          <a:stretch/>
        </p:blipFill>
        <p:spPr>
          <a:xfrm>
            <a:off x="5688876" y="2941321"/>
            <a:ext cx="6198325" cy="381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0681" y="2416628"/>
            <a:ext cx="9905998" cy="3206932"/>
          </a:xfrm>
        </p:spPr>
        <p:txBody>
          <a:bodyPr>
            <a:normAutofit fontScale="90000"/>
          </a:bodyPr>
          <a:lstStyle/>
          <a:p>
            <a:r>
              <a:rPr lang="es-MX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Link para ver el trabajo desarrollado del grupo en linea</a:t>
            </a:r>
            <a:r>
              <a:rPr lang="es-MX" smtClean="0"/>
              <a:t/>
            </a:r>
            <a:br>
              <a:rPr lang="es-MX" smtClean="0"/>
            </a:br>
            <a:r>
              <a:rPr lang="es-MX"/>
              <a:t/>
            </a:r>
            <a:br>
              <a:rPr lang="es-MX"/>
            </a:br>
            <a:r>
              <a:rPr lang="es-MX" smtClean="0"/>
              <a:t/>
            </a:r>
            <a:br>
              <a:rPr lang="es-MX" smtClean="0"/>
            </a:br>
            <a:r>
              <a:rPr lang="es-MX" smtClean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es-MX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://drive.google.com/drive/folders/1Hsf4zmAPmrCSTykoRVyXgwykxq_62pFY?usp=sharing</a:t>
            </a:r>
            <a:endParaRPr lang="es-MX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360" t="24183" r="19803" b="50002"/>
          <a:stretch/>
        </p:blipFill>
        <p:spPr>
          <a:xfrm>
            <a:off x="542697" y="435325"/>
            <a:ext cx="5939033" cy="1729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70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Fotografias de trabajo enconjunto</a:t>
            </a:r>
            <a:r>
              <a:rPr lang="es-MX" smtClean="0"/>
              <a:t/>
            </a:r>
            <a:br>
              <a:rPr lang="es-MX" smtClean="0"/>
            </a:br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2" r="12305"/>
          <a:stretch/>
        </p:blipFill>
        <p:spPr>
          <a:xfrm>
            <a:off x="6548842" y="1999154"/>
            <a:ext cx="4637316" cy="44805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16458"/>
          <a:stretch/>
        </p:blipFill>
        <p:spPr>
          <a:xfrm>
            <a:off x="1280160" y="1999154"/>
            <a:ext cx="4140926" cy="44598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992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Introducción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Ayudar en el proceso de duelo, resiliencia y aceptación social y natural</a:t>
            </a:r>
            <a:r>
              <a:rPr lang="es-MX" smtClean="0"/>
              <a:t>.</a:t>
            </a:r>
          </a:p>
          <a:p>
            <a:r>
              <a:rPr lang="es-MX" smtClean="0">
                <a:effectLst/>
              </a:rPr>
              <a:t>la </a:t>
            </a:r>
            <a:r>
              <a:rPr lang="es-MX">
                <a:effectLst/>
              </a:rPr>
              <a:t>problemática ambiental </a:t>
            </a:r>
            <a:r>
              <a:rPr lang="es-MX" smtClean="0">
                <a:effectLst/>
              </a:rPr>
              <a:t>es causa de innumerables muertes debido a las complicaciones en la salud y el agravamiento de enfermedades, que </a:t>
            </a:r>
            <a:r>
              <a:rPr lang="es-MX">
                <a:effectLst/>
              </a:rPr>
              <a:t>enfrentan los ciudadanos de la Ciudad de México y área metropolitana al estar sobrepoblados. </a:t>
            </a:r>
            <a:endParaRPr lang="es-MX"/>
          </a:p>
          <a:p>
            <a:pPr marL="0" indent="0">
              <a:buNone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34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69" y="2939141"/>
            <a:ext cx="6324221" cy="3749041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7" y="609600"/>
            <a:ext cx="4615543" cy="3628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76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64" b="7038"/>
          <a:stretch/>
        </p:blipFill>
        <p:spPr>
          <a:xfrm rot="10800000">
            <a:off x="236447" y="388619"/>
            <a:ext cx="4165600" cy="2233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686593" y="2730136"/>
            <a:ext cx="9143999" cy="40364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5494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79" y="367937"/>
            <a:ext cx="555413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4" t="22095" r="7429" b="7619"/>
          <a:stretch/>
        </p:blipFill>
        <p:spPr>
          <a:xfrm>
            <a:off x="4733346" y="3331028"/>
            <a:ext cx="7246126" cy="3406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790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2980" y="3615144"/>
            <a:ext cx="5554133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0" y="431073"/>
            <a:ext cx="5660571" cy="31840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27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OBJETIVO GENERAL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/>
              <a:t>Comprender las principales causas de la muerte, formas de prevenirla, fomentando valores morales y tomando en cuenta aspectos culturales y religiosos</a:t>
            </a:r>
            <a:r>
              <a:rPr lang="es-ES" smtClean="0"/>
              <a:t>. </a:t>
            </a:r>
            <a:r>
              <a:rPr lang="es-MX">
                <a:effectLst/>
              </a:rPr>
              <a:t>Que los alumnos se den cuenta del daño que genera la contaminación en su organismo y esto puede llegar a causar daños que pueden causar la muerte</a:t>
            </a:r>
            <a:endParaRPr lang="es-MX"/>
          </a:p>
          <a:p>
            <a:pPr marL="0" indent="0">
              <a:buNone/>
            </a:pP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856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OBJETIVO POR ASIGNATURA</a:t>
            </a:r>
            <a:endParaRPr lang="es-MX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5898647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227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smtClean="0"/>
              <a:t>Preguntas generadoras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/>
              <a:t>¿Cómo abordar la muerte?</a:t>
            </a:r>
          </a:p>
          <a:p>
            <a:r>
              <a:rPr lang="es-MX"/>
              <a:t>¿Qué significa la muerte para el ser humano?</a:t>
            </a:r>
          </a:p>
          <a:p>
            <a:r>
              <a:rPr lang="es-MX"/>
              <a:t>¿Por qué es tan difícil entender la muerte?</a:t>
            </a:r>
          </a:p>
          <a:p>
            <a:r>
              <a:rPr lang="es-MX"/>
              <a:t>¿Qué hay más allá de la muerte?</a:t>
            </a:r>
          </a:p>
          <a:p>
            <a:r>
              <a:rPr lang="es-MX"/>
              <a:t>¿Cómo los malos hábitos llevan a una muerte prematura? </a:t>
            </a:r>
          </a:p>
        </p:txBody>
      </p:sp>
    </p:spTree>
    <p:extLst>
      <p:ext uri="{BB962C8B-B14F-4D97-AF65-F5344CB8AC3E}">
        <p14:creationId xmlns:p14="http://schemas.microsoft.com/office/powerpoint/2010/main" val="361770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mtClean="0"/>
              <a:t>Programacion de fechas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>
                <a:effectLst/>
              </a:rPr>
              <a:t>1° sesión de trabajo interdisciplinario: 8 de septiembre</a:t>
            </a:r>
          </a:p>
          <a:p>
            <a:r>
              <a:rPr lang="es-MX">
                <a:effectLst/>
              </a:rPr>
              <a:t>2° sesión de trabajo interdisciplinario: 13 de octubre</a:t>
            </a:r>
          </a:p>
          <a:p>
            <a:r>
              <a:rPr lang="es-MX">
                <a:effectLst/>
              </a:rPr>
              <a:t>3° sesión de trabajo interdisciplinario: 19 de enero</a:t>
            </a:r>
          </a:p>
          <a:p>
            <a:r>
              <a:rPr lang="es-MX">
                <a:effectLst/>
              </a:rPr>
              <a:t>4° sesión de trabajo interdisciplinario: 23 de febrero</a:t>
            </a:r>
          </a:p>
          <a:p>
            <a:r>
              <a:rPr lang="es-MX">
                <a:effectLst/>
              </a:rPr>
              <a:t>5° sesión de trabajo interdisciplinario: 20 de abril </a:t>
            </a:r>
          </a:p>
        </p:txBody>
      </p:sp>
    </p:spTree>
    <p:extLst>
      <p:ext uri="{BB962C8B-B14F-4D97-AF65-F5344CB8AC3E}">
        <p14:creationId xmlns:p14="http://schemas.microsoft.com/office/powerpoint/2010/main" val="15719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>
                <a:solidFill>
                  <a:schemeClr val="accent4">
                    <a:lumMod val="75000"/>
                  </a:schemeClr>
                </a:solidFill>
              </a:rPr>
              <a:t>Educación para la salud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65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0384" y="0"/>
            <a:ext cx="9905998" cy="853440"/>
          </a:xfrm>
        </p:spPr>
        <p:txBody>
          <a:bodyPr/>
          <a:lstStyle/>
          <a:p>
            <a:pPr algn="ctr"/>
            <a:r>
              <a:rPr lang="es-MX" b="1">
                <a:solidFill>
                  <a:schemeClr val="accent2">
                    <a:lumMod val="75000"/>
                  </a:schemeClr>
                </a:solidFill>
              </a:rPr>
              <a:t>Biología</a:t>
            </a: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1659" t="28362" r="22625" b="9757"/>
          <a:stretch/>
        </p:blipFill>
        <p:spPr>
          <a:xfrm>
            <a:off x="1573305" y="1162595"/>
            <a:ext cx="8880157" cy="554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36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TM03457485[[fn=Malla]]</Template>
  <TotalTime>559</TotalTime>
  <Words>400</Words>
  <Application>Microsoft Office PowerPoint</Application>
  <PresentationFormat>Panorámica</PresentationFormat>
  <Paragraphs>48</Paragraphs>
  <Slides>33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6" baseType="lpstr">
      <vt:lpstr>Arial</vt:lpstr>
      <vt:lpstr>Century Gothic</vt:lpstr>
      <vt:lpstr>Malla</vt:lpstr>
      <vt:lpstr>el valor de la vida</vt:lpstr>
      <vt:lpstr>Profesores responsables </vt:lpstr>
      <vt:lpstr>Introducción</vt:lpstr>
      <vt:lpstr>OBJETIVO GENERAL</vt:lpstr>
      <vt:lpstr>OBJETIVO POR ASIGNATURA</vt:lpstr>
      <vt:lpstr>Preguntas generadoras</vt:lpstr>
      <vt:lpstr>Programacion de fechas</vt:lpstr>
      <vt:lpstr>Educación para la salud</vt:lpstr>
      <vt:lpstr>Biología</vt:lpstr>
      <vt:lpstr>Presentación de PowerPoint</vt:lpstr>
      <vt:lpstr>Desarrollo de habilidades del pensamiento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Química</vt:lpstr>
      <vt:lpstr>Presentación de PowerPoint</vt:lpstr>
      <vt:lpstr>INFOGRAFIA</vt:lpstr>
      <vt:lpstr>Desarrollo del proyecto </vt:lpstr>
      <vt:lpstr>integrantes de la clase en plataforma</vt:lpstr>
      <vt:lpstr>Presentación de PowerPoint</vt:lpstr>
      <vt:lpstr>actividades en classroom</vt:lpstr>
      <vt:lpstr>Presentación de PowerPoint</vt:lpstr>
      <vt:lpstr>Presentación de PowerPoint</vt:lpstr>
      <vt:lpstr>Link para ver el trabajo desarrollado del grupo en linea   https://drive.google.com/drive/folders/1Hsf4zmAPmrCSTykoRVyXgwykxq_62pFY?usp=sharing</vt:lpstr>
      <vt:lpstr>Fotografias de trabajo enconjunto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vida a la muerte</dc:title>
  <dc:creator>SELENE SORIA</dc:creator>
  <cp:lastModifiedBy>SELENE SORIA</cp:lastModifiedBy>
  <cp:revision>40</cp:revision>
  <dcterms:created xsi:type="dcterms:W3CDTF">2019-06-10T17:48:36Z</dcterms:created>
  <dcterms:modified xsi:type="dcterms:W3CDTF">2019-06-13T14:26:02Z</dcterms:modified>
</cp:coreProperties>
</file>