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31" r:id="rId5"/>
    <p:sldId id="332" r:id="rId6"/>
    <p:sldId id="333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3" r:id="rId15"/>
    <p:sldId id="286" r:id="rId16"/>
    <p:sldId id="287" r:id="rId17"/>
    <p:sldId id="288" r:id="rId18"/>
    <p:sldId id="289" r:id="rId19"/>
    <p:sldId id="304" r:id="rId20"/>
    <p:sldId id="318" r:id="rId21"/>
    <p:sldId id="319" r:id="rId22"/>
    <p:sldId id="317" r:id="rId23"/>
    <p:sldId id="320" r:id="rId24"/>
    <p:sldId id="321" r:id="rId25"/>
    <p:sldId id="322" r:id="rId26"/>
    <p:sldId id="316" r:id="rId27"/>
    <p:sldId id="305" r:id="rId28"/>
    <p:sldId id="334" r:id="rId29"/>
    <p:sldId id="300" r:id="rId30"/>
    <p:sldId id="301" r:id="rId31"/>
    <p:sldId id="302" r:id="rId32"/>
    <p:sldId id="303" r:id="rId33"/>
    <p:sldId id="268" r:id="rId34"/>
    <p:sldId id="269" r:id="rId35"/>
    <p:sldId id="274" r:id="rId36"/>
    <p:sldId id="323" r:id="rId37"/>
    <p:sldId id="273" r:id="rId38"/>
    <p:sldId id="277" r:id="rId39"/>
    <p:sldId id="276" r:id="rId40"/>
    <p:sldId id="281" r:id="rId41"/>
    <p:sldId id="275" r:id="rId42"/>
    <p:sldId id="282" r:id="rId43"/>
    <p:sldId id="272" r:id="rId44"/>
    <p:sldId id="271" r:id="rId45"/>
    <p:sldId id="294" r:id="rId46"/>
    <p:sldId id="295" r:id="rId47"/>
    <p:sldId id="298" r:id="rId48"/>
    <p:sldId id="335" r:id="rId49"/>
    <p:sldId id="306" r:id="rId50"/>
    <p:sldId id="336" r:id="rId51"/>
    <p:sldId id="307" r:id="rId52"/>
    <p:sldId id="299" r:id="rId53"/>
    <p:sldId id="337" r:id="rId54"/>
    <p:sldId id="310" r:id="rId55"/>
    <p:sldId id="338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4" autoAdjust="0"/>
    <p:restoredTop sz="94660"/>
  </p:normalViewPr>
  <p:slideViewPr>
    <p:cSldViewPr>
      <p:cViewPr varScale="1">
        <p:scale>
          <a:sx n="91" d="100"/>
          <a:sy n="91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9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84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251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522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91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9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37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774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63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050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888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16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0FC8-CD5A-440A-8788-6C1D441E6630}" type="datetimeFigureOut">
              <a:rPr lang="es-MX" smtClean="0"/>
              <a:pPr/>
              <a:t>28/10/2019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8BAF-36E6-4DE5-8CA1-85DDF1F4468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357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988839"/>
            <a:ext cx="7776864" cy="4437671"/>
          </a:xfrm>
        </p:spPr>
        <p:txBody>
          <a:bodyPr>
            <a:normAutofit/>
          </a:bodyPr>
          <a:lstStyle/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endParaRPr lang="es-MX" b="1" dirty="0">
              <a:solidFill>
                <a:schemeClr val="tx1"/>
              </a:solidFill>
            </a:endParaRPr>
          </a:p>
          <a:p>
            <a:r>
              <a:rPr lang="es-MX" b="1" dirty="0">
                <a:solidFill>
                  <a:schemeClr val="tx1"/>
                </a:solidFill>
              </a:rPr>
              <a:t>Equipo 5</a:t>
            </a:r>
          </a:p>
          <a:p>
            <a:r>
              <a:rPr lang="es-MX" sz="2400" b="1" dirty="0">
                <a:solidFill>
                  <a:schemeClr val="tx1"/>
                </a:solidFill>
              </a:rPr>
              <a:t>Grado: Quinto grado </a:t>
            </a:r>
          </a:p>
          <a:p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840" y="529997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2267744" y="2636912"/>
            <a:ext cx="44405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C.C.H. MAIMÓNIDES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Sección Femenina</a:t>
            </a:r>
            <a:r>
              <a:rPr kumimoji="0" lang="es-ES_trad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latin typeface="Arial" pitchFamily="34" charset="0"/>
                <a:cs typeface="Arial" pitchFamily="34" charset="0"/>
              </a:rPr>
              <a:t> Clave 2276</a:t>
            </a:r>
            <a:endParaRPr kumimoji="0" lang="es-ES_trad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7374"/>
            <a:ext cx="8496944" cy="51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818816-9400-43A3-8221-905A999BD2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2255"/>
            <a:ext cx="401761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188640"/>
            <a:ext cx="281698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5.a Producto 3. </a:t>
            </a:r>
            <a:b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Fotografías de la primera reunión de trabajo.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0" y="760141"/>
            <a:ext cx="3816424" cy="26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74" y="3645024"/>
            <a:ext cx="3816424" cy="26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4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0" y="1556792"/>
            <a:ext cx="37528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2" y="3074670"/>
            <a:ext cx="36861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358D7C-B428-46B4-AB98-2F82415952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32919"/>
            <a:ext cx="290194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936"/>
            <a:ext cx="360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CC7E7F5-0228-456A-9D3C-045E356209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0053"/>
            <a:ext cx="2901948" cy="114005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675190-A8FD-426C-A550-D8333E7D0E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94156"/>
            <a:ext cx="3121423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2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04248" y="256317"/>
            <a:ext cx="2098576" cy="1277295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5.b Producto 2.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Organizador gráfico.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AA1F49-C5C5-47B8-84B9-C3D43C4F5D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56" y="1308852"/>
            <a:ext cx="8890088" cy="5504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08399C-913B-4D98-A177-402460BE4A93}"/>
              </a:ext>
            </a:extLst>
          </p:cNvPr>
          <p:cNvSpPr txBox="1"/>
          <p:nvPr/>
        </p:nvSpPr>
        <p:spPr>
          <a:xfrm>
            <a:off x="2555776" y="2348880"/>
            <a:ext cx="38884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¿En qué nos beneficiaría un sistema político diferente al actual en México?</a:t>
            </a:r>
          </a:p>
        </p:txBody>
      </p:sp>
    </p:spTree>
    <p:extLst>
      <p:ext uri="{BB962C8B-B14F-4D97-AF65-F5344CB8AC3E}">
        <p14:creationId xmlns:p14="http://schemas.microsoft.com/office/powerpoint/2010/main" val="159553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9293" y="102022"/>
            <a:ext cx="3034680" cy="1210146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5.c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Introducción o justificación y descripción del proyecto.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4373" y="1542492"/>
            <a:ext cx="8229600" cy="3773016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Al ser un año de elecciones presidenciales, es importante que las alumnas se familiaricen con antecedentes históricos, sobre las formas de gobierno y sistemas económicos del siglo XX, para poder suponer o pensar si es lo adecuado para el país.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Asimismo,  fomentar la critica, valorar y  diseñar alternativas de nuevos sistemas de gobierno con el fin de evidenciar los problemas sociales del país y la urgencia de su solución.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242327"/>
            <a:ext cx="2746648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5.d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Objetivo general del proyecto y objetivo de cada asignatura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6408" y="1628800"/>
            <a:ext cx="7571184" cy="4185592"/>
          </a:xfrm>
        </p:spPr>
        <p:txBody>
          <a:bodyPr>
            <a:normAutofit fontScale="85000" lnSpcReduction="20000"/>
          </a:bodyPr>
          <a:lstStyle/>
          <a:p>
            <a:endParaRPr lang="es-MX" sz="1600" b="1" dirty="0"/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Objetivo General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Identificar los valores sociales y su influencia en la Política, a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simismo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,  fomentar la critica de los sistemas de gobierno con el fin de evidenciar los problemas sociales del país y la urgencia de su solución, mediante el proceso metodológico de investigación.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Objetivo Filosofía 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Analizar y razonar su ser político y aplicarlo a la realidad.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Objetivo Economía 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Analizar y contrastar el sistema político actual mexicano, basado en el marxismo.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Objetivo Lectura y Análisis de Textos Literarios 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Definir lo positivo y negativo del socialismo y capitalismo, comparando y eligiendo lo más adecuado para el país.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6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314600" cy="936104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Pregunta generadora y/o guía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18556"/>
            <a:ext cx="8229600" cy="3830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s-MX" sz="1600" dirty="0"/>
              <a:t>Desde el punto de vista económico y filosófico, ¿Cómo percibes el sistema político mexicano actual?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¿Cuáles son los problemas sociales que identificas en el país?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¿Cómo propones solucionar los problemas sociales del país?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Desde el punto de vista económico y filosófico ¿En qué nos beneficiaría un sistema político diferente? 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 Puedes distinguir entre las características literarias del capitalismo y el socialismo?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¿Cómo sería tu sistema político ideal?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 Cuáles son los rasgos de los sistemas políticos/económicos que conoces?</a:t>
            </a:r>
          </a:p>
          <a:p>
            <a:pPr>
              <a:lnSpc>
                <a:spcPct val="200000"/>
              </a:lnSpc>
            </a:pPr>
            <a:r>
              <a:rPr lang="es-MX" sz="1600" dirty="0"/>
              <a:t>¿ Puedes hacer un listado de los rasgos y diferencias entre los sistemas político/económicos que conoces?</a:t>
            </a:r>
          </a:p>
          <a:p>
            <a:pPr>
              <a:lnSpc>
                <a:spcPct val="200000"/>
              </a:lnSpc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9591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74640" cy="72008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5.f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Contenidos. Temas.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~ Filosofía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	Unidad II. El ser de la praxis política.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-Ser social.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-Ser político.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-Marxismo.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s-MX" sz="1600" i="1" dirty="0">
                <a:latin typeface="Arial" pitchFamily="34" charset="0"/>
                <a:cs typeface="Arial" pitchFamily="34" charset="0"/>
              </a:rPr>
              <a:t>Evaluación: Esquemas.</a:t>
            </a:r>
          </a:p>
          <a:p>
            <a:pPr marL="0" indent="0">
              <a:spcBef>
                <a:spcPts val="0"/>
              </a:spcBef>
              <a:buNone/>
            </a:pPr>
            <a:endParaRPr lang="es-MX" sz="16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8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~ Economía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	Unidad II. Marx y la crítica del capitalismo.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-Marxismo.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-Diferentes sistemas político/económicos.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i="1" dirty="0">
                <a:latin typeface="Arial" pitchFamily="34" charset="0"/>
                <a:cs typeface="Arial" pitchFamily="34" charset="0"/>
              </a:rPr>
              <a:t>                Evaluación: Trabajo reflexivo sobre la crítica marxista al capitalismo.</a:t>
            </a:r>
          </a:p>
          <a:p>
            <a:pPr marL="0" indent="0">
              <a:spcBef>
                <a:spcPts val="0"/>
              </a:spcBef>
              <a:buNone/>
            </a:pPr>
            <a:endParaRPr lang="es-MX" sz="16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600" i="1" dirty="0">
                <a:latin typeface="Arial" pitchFamily="34" charset="0"/>
                <a:cs typeface="Arial" pitchFamily="34" charset="0"/>
              </a:rPr>
              <a:t>~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Lectura y Análisis de Textos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Unidad II. Textos narrativos y ensayo literario.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-Ensayo y sus características.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                                -Diferencias entre los sistemas político/económicos.</a:t>
            </a:r>
          </a:p>
          <a:p>
            <a:pPr marL="0" indent="0">
              <a:spcBef>
                <a:spcPts val="0"/>
              </a:spcBef>
              <a:buNone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600" i="1" dirty="0">
                <a:latin typeface="Arial" pitchFamily="34" charset="0"/>
                <a:cs typeface="Arial" pitchFamily="34" charset="0"/>
              </a:rPr>
              <a:t>	Evaluación: Lecturas de ensayos sobre los temas de ensayo y análisis de 		   datos sobre los dos sistemas de gobierno.</a:t>
            </a:r>
          </a:p>
        </p:txBody>
      </p:sp>
    </p:spTree>
    <p:extLst>
      <p:ext uri="{BB962C8B-B14F-4D97-AF65-F5344CB8AC3E}">
        <p14:creationId xmlns:p14="http://schemas.microsoft.com/office/powerpoint/2010/main" val="272282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FCDA7B-0F03-4E31-A413-5634F40B1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863" t="10781" r="20075" b="13583"/>
          <a:stretch/>
        </p:blipFill>
        <p:spPr>
          <a:xfrm>
            <a:off x="179512" y="1340768"/>
            <a:ext cx="88569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5576" y="2060848"/>
            <a:ext cx="78488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Participantes: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err="1"/>
              <a:t>Fortunee</a:t>
            </a:r>
            <a:r>
              <a:rPr lang="es-MX" dirty="0"/>
              <a:t> Esther Azar                             (Economía I y II) Representante.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/>
              <a:t>Carla Andrea Moran  Rosales                (Filosofía I y II).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dirty="0"/>
          </a:p>
          <a:p>
            <a:r>
              <a:rPr lang="es-MX" b="1" dirty="0"/>
              <a:t>Materia de apoyo:</a:t>
            </a:r>
          </a:p>
          <a:p>
            <a:endParaRPr lang="es-MX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/>
              <a:t>María del Pilar Araceli Sánchez Martínez (Lectura y análisis de textos literarios I y II).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dirty="0"/>
          </a:p>
          <a:p>
            <a:pPr marL="342900" indent="-342900">
              <a:buFont typeface="Arial" pitchFamily="34" charset="0"/>
              <a:buChar char="•"/>
            </a:pP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50930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CBAB3F-87EB-4A9D-B68B-A1D139E3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75" t="10781" r="19288" b="12182"/>
          <a:stretch/>
        </p:blipFill>
        <p:spPr>
          <a:xfrm>
            <a:off x="179512" y="1196752"/>
            <a:ext cx="885698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777630-2E47-48A7-A7A6-D6E3D07E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294" t="9804" r="19068" b="8957"/>
          <a:stretch/>
        </p:blipFill>
        <p:spPr>
          <a:xfrm>
            <a:off x="323528" y="1196752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ABF269-3F51-42C9-8221-DE8F40A3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12182" r="19287" b="9381"/>
          <a:stretch/>
        </p:blipFill>
        <p:spPr>
          <a:xfrm>
            <a:off x="251520" y="1268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957127-84CC-4C54-96E8-68E0BE2E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75" t="10782" r="19288" b="21987"/>
          <a:stretch/>
        </p:blipFill>
        <p:spPr>
          <a:xfrm>
            <a:off x="251520" y="1268760"/>
            <a:ext cx="8784976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7910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07338"/>
            <a:ext cx="3538736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Formatos e instrumento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 la planeación, </a:t>
            </a:r>
            <a:b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07338"/>
            <a:ext cx="3322712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e instrumento para la planeación, 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41A9C7-FD49-4C04-AC6B-0A514B4E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00" t="10604" r="18500" b="7980"/>
          <a:stretch/>
        </p:blipFill>
        <p:spPr>
          <a:xfrm>
            <a:off x="107503" y="1412776"/>
            <a:ext cx="911004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7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106688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5.g </a:t>
            </a:r>
            <a:r>
              <a:rPr lang="es-MX" sz="1800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e instrumento para la planeación, seguimiento y evaluación.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F442D3-B870-4832-BA48-5FE4E1F02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863" t="10604" r="19288" b="10782"/>
          <a:stretch/>
        </p:blipFill>
        <p:spPr>
          <a:xfrm>
            <a:off x="323528" y="1556792"/>
            <a:ext cx="85689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6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23C81E99-0653-4DDC-BF80-A7D83425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038" t="7980" r="31100" b="6579"/>
          <a:stretch/>
        </p:blipFill>
        <p:spPr>
          <a:xfrm>
            <a:off x="683568" y="1268760"/>
            <a:ext cx="7881118" cy="5040561"/>
          </a:xfrm>
          <a:prstGeom prst="rect">
            <a:avLst/>
          </a:prstGeom>
        </p:spPr>
      </p:pic>
      <p:pic>
        <p:nvPicPr>
          <p:cNvPr id="1026" name="Picture 2" descr="C:\Users\Pilar Sánchez Martín\Downloads\IMG_5510.jpg"/>
          <p:cNvPicPr>
            <a:picLocks noChangeAspect="1" noChangeArrowheads="1"/>
          </p:cNvPicPr>
          <p:nvPr/>
        </p:nvPicPr>
        <p:blipFill>
          <a:blip r:embed="rId3" cstate="print"/>
          <a:srcRect l="12680" t="10264" r="13503" b="3777"/>
          <a:stretch>
            <a:fillRect/>
          </a:stretch>
        </p:blipFill>
        <p:spPr bwMode="auto">
          <a:xfrm>
            <a:off x="1547664" y="2492896"/>
            <a:ext cx="614084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116633"/>
            <a:ext cx="3682752" cy="1080120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itchFamily="34" charset="0"/>
                <a:cs typeface="Arial" pitchFamily="34" charset="0"/>
              </a:rPr>
              <a:t>5.h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 Reflexión sobre el proceso del planteamiento del proyecto.</a:t>
            </a:r>
            <a:br>
              <a:rPr lang="es-MX" sz="1800" dirty="0">
                <a:latin typeface="Arial" pitchFamily="34" charset="0"/>
                <a:cs typeface="Arial" pitchFamily="34" charset="0"/>
              </a:rPr>
            </a:br>
            <a:r>
              <a:rPr lang="es-MX" sz="1800" dirty="0">
                <a:latin typeface="Arial" pitchFamily="34" charset="0"/>
                <a:cs typeface="Arial" pitchFamily="34" charset="0"/>
              </a:rPr>
              <a:t>Reflexión Grupo Interdisciplinario.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             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  Ciclo escolar 2018-2019.</a:t>
            </a:r>
          </a:p>
          <a:p>
            <a:endParaRPr lang="es-MX" sz="1600" dirty="0"/>
          </a:p>
          <a:p>
            <a:pPr marL="0" indent="0">
              <a:buNone/>
            </a:pPr>
            <a:endParaRPr lang="es-MX" sz="2400" i="1" dirty="0"/>
          </a:p>
          <a:p>
            <a:r>
              <a:rPr lang="es-MX" i="1" dirty="0"/>
              <a:t>Fecha de inicio: 20 de agosto del 2018.</a:t>
            </a:r>
          </a:p>
          <a:p>
            <a:r>
              <a:rPr lang="es-MX" i="1" dirty="0"/>
              <a:t>Fecha de término: 16 de noviembre del 2018.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4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66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8018B74-8853-4C61-98B0-A89CBEC3D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8640"/>
            <a:ext cx="381642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466728" cy="108012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itchFamily="34" charset="0"/>
                <a:cs typeface="Arial" pitchFamily="34" charset="0"/>
              </a:rPr>
              <a:t>5.h 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Reflexión sobre el proceso del planteamiento del proyecto.</a:t>
            </a:r>
            <a:br>
              <a:rPr lang="es-MX" sz="1800" dirty="0">
                <a:latin typeface="Arial" pitchFamily="34" charset="0"/>
                <a:cs typeface="Arial" pitchFamily="34" charset="0"/>
              </a:rPr>
            </a:br>
            <a:r>
              <a:rPr lang="es-MX" sz="1800" dirty="0">
                <a:latin typeface="Arial" pitchFamily="34" charset="0"/>
                <a:cs typeface="Arial" pitchFamily="34" charset="0"/>
              </a:rPr>
              <a:t>Reflexión Grupo Heterogéneo.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4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56435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D32E0C-F6A3-4F81-A8C7-4DD068D199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52379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3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61048" cy="1426170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5.i. Evidencias del proceso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Producto 4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Organizador Gráfico: Preguntas esenciales.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6764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4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8184" y="188640"/>
            <a:ext cx="2684984" cy="1431032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5.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Organizador gráfico; Proceso de indagación.</a:t>
            </a:r>
            <a:br>
              <a:rPr lang="es-MX" sz="1800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5760640" cy="6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1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76900" y="188913"/>
            <a:ext cx="3467100" cy="1439862"/>
          </a:xfrm>
        </p:spPr>
        <p:txBody>
          <a:bodyPr>
            <a:noAutofit/>
          </a:bodyPr>
          <a:lstStyle/>
          <a:p>
            <a:r>
              <a:rPr lang="es-MX" sz="1800" b="1" u="sng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u="sng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6.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Cuadro de Análisis Mesa de Expertos (A.M.E) General.</a:t>
            </a:r>
            <a: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E91D05-4A35-4C65-A1A5-64913B4A0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9381" r="19287" b="9381"/>
          <a:stretch/>
        </p:blipFill>
        <p:spPr>
          <a:xfrm>
            <a:off x="467544" y="1628775"/>
            <a:ext cx="8136904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76900" y="188913"/>
            <a:ext cx="3467100" cy="1439862"/>
          </a:xfrm>
        </p:spPr>
        <p:txBody>
          <a:bodyPr>
            <a:noAutofit/>
          </a:bodyPr>
          <a:lstStyle/>
          <a:p>
            <a:r>
              <a:rPr lang="es-MX" sz="1800" b="1" u="sng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u="sng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6.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Cuadro de Análisis Mesa de Expertos (A.M.E) General.</a:t>
            </a:r>
            <a: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91CF35-8FFE-4B7D-B47A-84048F9FA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75" t="12182" r="19288" b="7980"/>
          <a:stretch/>
        </p:blipFill>
        <p:spPr>
          <a:xfrm>
            <a:off x="467544" y="1599748"/>
            <a:ext cx="7920880" cy="50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9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92D050"/>
                </a:solidFill>
              </a:rPr>
              <a:t/>
            </a:r>
            <a:br>
              <a:rPr lang="es-MX" dirty="0">
                <a:solidFill>
                  <a:srgbClr val="92D050"/>
                </a:solidFill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19CEAC-2E72-4628-A164-8BD9692A13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747"/>
            <a:ext cx="3578662" cy="14387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636CE8-558F-42BF-99D2-321F09116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075" t="10876" r="19288" b="52801"/>
          <a:stretch/>
        </p:blipFill>
        <p:spPr>
          <a:xfrm>
            <a:off x="395536" y="2204864"/>
            <a:ext cx="7834064" cy="43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0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452"/>
          <a:stretch/>
        </p:blipFill>
        <p:spPr>
          <a:xfrm>
            <a:off x="539552" y="1844823"/>
            <a:ext cx="8064896" cy="484078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183824" y="172389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5.i. Evidencias del proceso. Producto 7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Cuadro de Estructura Inicial de Planeación (E.I.P) Resumen.</a:t>
            </a:r>
          </a:p>
        </p:txBody>
      </p:sp>
    </p:spTree>
    <p:extLst>
      <p:ext uri="{BB962C8B-B14F-4D97-AF65-F5344CB8AC3E}">
        <p14:creationId xmlns:p14="http://schemas.microsoft.com/office/powerpoint/2010/main" val="3356631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7434"/>
            <a:ext cx="8280920" cy="48524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0AAF661-C422-44F6-ABD7-764AAA6B8E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916" y="118068"/>
            <a:ext cx="295681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1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62CEF-8419-4AF5-A4FB-C4AD342F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¿En qué nos beneficiaría un sistema político diferente al </a:t>
            </a:r>
            <a:r>
              <a:rPr lang="es-MX" dirty="0" smtClean="0"/>
              <a:t>actual?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0926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496944" cy="47525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774793-4972-49F7-BAD7-4A87FBD9C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95681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06660"/>
            <a:ext cx="8280920" cy="50049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FD1D31-644A-4CA3-AE98-A8C5EC44B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412"/>
            <a:ext cx="295681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7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06364"/>
            <a:ext cx="8496944" cy="48629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B46829-6B96-4163-8D5C-01D5152067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95681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46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6953944" cy="37444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80B1DD-E99B-4C20-92E4-CB99C3AA4A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324" y="188640"/>
            <a:ext cx="295681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6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2927121" cy="24432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864" y="1421511"/>
            <a:ext cx="3550915" cy="2443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4864" y="4077072"/>
            <a:ext cx="3550915" cy="25104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066" y="4077072"/>
            <a:ext cx="2774624" cy="225188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533313" y="192296"/>
            <a:ext cx="339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itchFamily="34" charset="0"/>
              </a:rPr>
              <a:t>5.i. Evidencias del proceso. Producto 9. </a:t>
            </a:r>
            <a:r>
              <a:rPr lang="es-MX" dirty="0">
                <a:latin typeface="Arial" panose="020B0604020202020204" pitchFamily="34" charset="0"/>
                <a:cs typeface="Arial" pitchFamily="34" charset="0"/>
              </a:rPr>
              <a:t>Fotografías de la segunda reunión de trabajo.</a:t>
            </a:r>
          </a:p>
        </p:txBody>
      </p:sp>
    </p:spTree>
    <p:extLst>
      <p:ext uri="{BB962C8B-B14F-4D97-AF65-F5344CB8AC3E}">
        <p14:creationId xmlns:p14="http://schemas.microsoft.com/office/powerpoint/2010/main" val="4148085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52120" y="11663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itchFamily="34" charset="0"/>
              </a:rPr>
              <a:t>5.i. Evidencias del proceso. Producto 10</a:t>
            </a:r>
            <a:r>
              <a:rPr lang="es-MX" dirty="0">
                <a:latin typeface="Arial" panose="020B0604020202020204" pitchFamily="34" charset="0"/>
                <a:cs typeface="Arial" pitchFamily="34" charset="0"/>
              </a:rPr>
              <a:t>. Organizadores gráficos. Evaluación. Tipos de herramientas y productos de aprendizaje.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14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3"/>
            <a:ext cx="8064896" cy="4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76E78A4-87F6-476D-9F89-2B22B36A20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427" y="113123"/>
            <a:ext cx="3383573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5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26064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5.i. Evidencias del proceso. Producto 11</a:t>
            </a:r>
            <a:r>
              <a:rPr lang="es-MX" dirty="0">
                <a:latin typeface="Arial" pitchFamily="34" charset="0"/>
                <a:cs typeface="Arial" pitchFamily="34" charset="0"/>
              </a:rPr>
              <a:t>. Evaluación. Formatos. Prerrequisitos.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BD543F-8667-4F0B-9493-79CB235A0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9381" r="20075" b="14984"/>
          <a:stretch/>
        </p:blipFill>
        <p:spPr>
          <a:xfrm>
            <a:off x="1187624" y="1340768"/>
            <a:ext cx="6336704" cy="52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8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4E4544-941D-498A-82DF-17007A5B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10781" r="19287" b="13583"/>
          <a:stretch/>
        </p:blipFill>
        <p:spPr>
          <a:xfrm>
            <a:off x="971600" y="764704"/>
            <a:ext cx="6692705" cy="54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9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26064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5.i. Evidencias del proceso. Producto 11</a:t>
            </a:r>
            <a:r>
              <a:rPr lang="es-MX" dirty="0">
                <a:latin typeface="Arial" pitchFamily="34" charset="0"/>
                <a:cs typeface="Arial" pitchFamily="34" charset="0"/>
              </a:rPr>
              <a:t>. Evaluación. Formatos. Prerrequisitos.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D2A169-BA40-49AF-9250-E2928E6B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675" t="10781" r="31100" b="9381"/>
          <a:stretch/>
        </p:blipFill>
        <p:spPr>
          <a:xfrm>
            <a:off x="1115616" y="476672"/>
            <a:ext cx="4752528" cy="60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9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MX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Índice de apartados del proyecto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/>
              <a:t>5.a</a:t>
            </a:r>
          </a:p>
          <a:p>
            <a:r>
              <a:rPr lang="es-MX" sz="1400" b="1" dirty="0"/>
              <a:t>Producto 1. </a:t>
            </a:r>
            <a:r>
              <a:rPr lang="es-MX" sz="1400" dirty="0"/>
              <a:t>Cuadro de Análisis de la Interdisciplinariedad y el Aprendizaje 		4</a:t>
            </a:r>
          </a:p>
          <a:p>
            <a:pPr marL="0" indent="0">
              <a:buNone/>
            </a:pPr>
            <a:r>
              <a:rPr lang="es-MX" sz="1400" dirty="0"/>
              <a:t>                               Cooperativo C.A.I.A.C. Conclusiones Generales.</a:t>
            </a:r>
          </a:p>
          <a:p>
            <a:r>
              <a:rPr lang="es-MX" sz="1400" b="1" dirty="0"/>
              <a:t>Producto 3. </a:t>
            </a:r>
            <a:r>
              <a:rPr lang="es-MX" sz="1400" dirty="0"/>
              <a:t>Fotografías de la sesión.					8</a:t>
            </a:r>
          </a:p>
          <a:p>
            <a:pPr marL="0" indent="0">
              <a:buNone/>
            </a:pPr>
            <a:r>
              <a:rPr lang="es-MX" sz="2200" b="1" dirty="0"/>
              <a:t>5.b</a:t>
            </a:r>
          </a:p>
          <a:p>
            <a:r>
              <a:rPr lang="es-MX" sz="1400" b="1" dirty="0"/>
              <a:t>Producto 2. </a:t>
            </a:r>
            <a:r>
              <a:rPr lang="es-MX" sz="1400" dirty="0"/>
              <a:t>Organizador gráfico de las conexiones o interrelaciones entre		11</a:t>
            </a:r>
          </a:p>
          <a:p>
            <a:pPr marL="0" indent="0">
              <a:buNone/>
            </a:pPr>
            <a:r>
              <a:rPr lang="es-MX" sz="1400" dirty="0"/>
              <a:t>	         </a:t>
            </a:r>
            <a:r>
              <a:rPr lang="es-MX" sz="1400" dirty="0">
                <a:solidFill>
                  <a:prstClr val="black"/>
                </a:solidFill>
              </a:rPr>
              <a:t>los temas de las diferentes asignaturas.</a:t>
            </a:r>
            <a:r>
              <a:rPr lang="es-MX" sz="1400" dirty="0"/>
              <a:t> </a:t>
            </a:r>
          </a:p>
          <a:p>
            <a:pPr marL="0" indent="0">
              <a:buNone/>
            </a:pPr>
            <a:r>
              <a:rPr lang="es-MX" sz="2200" b="1" dirty="0"/>
              <a:t>5.c</a:t>
            </a:r>
          </a:p>
          <a:p>
            <a:r>
              <a:rPr lang="es-MX" sz="1400" dirty="0"/>
              <a:t>Introducción o justificación y descripción del proyecto.				12</a:t>
            </a:r>
          </a:p>
          <a:p>
            <a:pPr marL="0" indent="0">
              <a:buNone/>
            </a:pPr>
            <a:r>
              <a:rPr lang="es-MX" sz="2200" b="1" dirty="0"/>
              <a:t>5.d</a:t>
            </a:r>
          </a:p>
          <a:p>
            <a:r>
              <a:rPr lang="es-MX" sz="1400" dirty="0"/>
              <a:t>Objetivos  generales del proyecto y de cada asignatura involucrada.			13</a:t>
            </a:r>
          </a:p>
          <a:p>
            <a:pPr marL="0" lvl="0" indent="0">
              <a:buNone/>
            </a:pPr>
            <a:r>
              <a:rPr lang="es-MX" sz="2200" b="1" dirty="0">
                <a:solidFill>
                  <a:prstClr val="black"/>
                </a:solidFill>
              </a:rPr>
              <a:t>5.e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Pregunta generadora, pregunta guía, problema a abordar, asunto a resolver		14</a:t>
            </a:r>
          </a:p>
          <a:p>
            <a:pPr marL="0" lvl="0" indent="0">
              <a:buNone/>
            </a:pPr>
            <a:r>
              <a:rPr lang="es-MX" sz="1400" dirty="0">
                <a:solidFill>
                  <a:prstClr val="black"/>
                </a:solidFill>
              </a:rPr>
              <a:t>         o aprobar, propuesta., etc.</a:t>
            </a:r>
          </a:p>
          <a:p>
            <a:pPr marL="0" lvl="0" indent="0">
              <a:buNone/>
            </a:pPr>
            <a:r>
              <a:rPr lang="es-MX" sz="2200" b="1" dirty="0">
                <a:solidFill>
                  <a:prstClr val="black"/>
                </a:solidFill>
              </a:rPr>
              <a:t>5.f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Contenido.							15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32713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F60E5F-6A89-4CE9-BF15-BDE401A5A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675" t="10781" r="31100" b="13831"/>
          <a:stretch/>
        </p:blipFill>
        <p:spPr>
          <a:xfrm>
            <a:off x="1691680" y="188640"/>
            <a:ext cx="5328592" cy="64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26064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5.i. Evidencias del proceso. Producto 11</a:t>
            </a:r>
            <a:r>
              <a:rPr lang="es-MX" dirty="0">
                <a:latin typeface="Arial" pitchFamily="34" charset="0"/>
                <a:cs typeface="Arial" pitchFamily="34" charset="0"/>
              </a:rPr>
              <a:t>. Evaluación. Formatos. Prerrequisitos.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F43D97-2AFB-4EAB-BD44-C82CA077E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75" t="9381" r="20863" b="9381"/>
          <a:stretch/>
        </p:blipFill>
        <p:spPr>
          <a:xfrm>
            <a:off x="251520" y="134076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6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296144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12.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Evaluación. Formatos. Grupo  Heterogéneo.</a:t>
            </a:r>
            <a:br>
              <a:rPr lang="es-MX" sz="1800" dirty="0">
                <a:latin typeface="Arial" panose="020B0604020202020204" pitchFamily="34" charset="0"/>
                <a:cs typeface="Arial" pitchFamily="34" charset="0"/>
              </a:rPr>
            </a:br>
            <a:endParaRPr lang="es-MX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08BACC-8539-4210-86E0-D280F265D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75" t="12182" r="19288" b="10782"/>
          <a:stretch/>
        </p:blipFill>
        <p:spPr>
          <a:xfrm>
            <a:off x="1187624" y="1628800"/>
            <a:ext cx="6696744" cy="48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4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EDB619-AFC3-41E4-9C00-86B2C79D2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7980" r="19287" b="10781"/>
          <a:stretch/>
        </p:blipFill>
        <p:spPr>
          <a:xfrm>
            <a:off x="683568" y="548680"/>
            <a:ext cx="77473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7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296144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12.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Evaluación. Formatos. Grupo  Heterogéneo.</a:t>
            </a:r>
            <a:br>
              <a:rPr lang="es-MX" sz="1800" dirty="0">
                <a:latin typeface="Arial" panose="020B0604020202020204" pitchFamily="34" charset="0"/>
                <a:cs typeface="Arial" pitchFamily="34" charset="0"/>
              </a:rPr>
            </a:br>
            <a:endParaRPr lang="es-MX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4990D7-3578-4E00-B3FC-0E931A2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17785" r="19287" b="5179"/>
          <a:stretch/>
        </p:blipFill>
        <p:spPr>
          <a:xfrm>
            <a:off x="755576" y="1412776"/>
            <a:ext cx="7992888" cy="50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8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9C55CD-47CE-43C2-AE28-81AFF153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14983" r="18500" b="7980"/>
          <a:stretch/>
        </p:blipFill>
        <p:spPr>
          <a:xfrm>
            <a:off x="467544" y="620688"/>
            <a:ext cx="8397076" cy="55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15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296144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12.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Evaluación. Formatos. Grupo  Heterogéneo.</a:t>
            </a:r>
            <a:br>
              <a:rPr lang="es-MX" sz="1800" dirty="0">
                <a:latin typeface="Arial" panose="020B0604020202020204" pitchFamily="34" charset="0"/>
                <a:cs typeface="Arial" pitchFamily="34" charset="0"/>
              </a:rPr>
            </a:br>
            <a:endParaRPr lang="es-MX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38CB2E-A577-46EF-9AF9-90FCCF53F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88" t="9381" r="18500" b="17785"/>
          <a:stretch/>
        </p:blipFill>
        <p:spPr>
          <a:xfrm>
            <a:off x="323528" y="1772816"/>
            <a:ext cx="85689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2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080120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13.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Lista. Pasos para Infografía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C72FC8-3D9D-411E-BDE6-BC6E266EA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2751"/>
          <a:stretch/>
        </p:blipFill>
        <p:spPr>
          <a:xfrm rot="16200000">
            <a:off x="2015716" y="-135400"/>
            <a:ext cx="5256589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5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008112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14.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Infografía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006477-76E5-448A-AFD3-983C5464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975" t="18209" r="39518" b="11759"/>
          <a:stretch/>
        </p:blipFill>
        <p:spPr>
          <a:xfrm>
            <a:off x="2123728" y="1052736"/>
            <a:ext cx="332271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470B889-FAB3-4D2E-BAC0-46C55D63AA1E}"/>
              </a:ext>
            </a:extLst>
          </p:cNvPr>
          <p:cNvSpPr/>
          <p:nvPr/>
        </p:nvSpPr>
        <p:spPr>
          <a:xfrm>
            <a:off x="2411760" y="1268760"/>
            <a:ext cx="252028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  <a:p>
            <a:pPr algn="ctr"/>
            <a:r>
              <a:rPr lang="es-MX" sz="1400" dirty="0"/>
              <a:t>¿En qué nos beneficiaría un sistema político diferente al actual en México ?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7207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224136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15.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Reflexiones personales.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01DAC5-A882-45C2-B637-E87A660EF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1474" r="9007" b="6558"/>
          <a:stretch/>
        </p:blipFill>
        <p:spPr>
          <a:xfrm>
            <a:off x="654481" y="589783"/>
            <a:ext cx="3528392" cy="41044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99C10D-51F2-4CA4-9FB3-0AE0312ABC59}"/>
              </a:ext>
            </a:extLst>
          </p:cNvPr>
          <p:cNvSpPr txBox="1"/>
          <p:nvPr/>
        </p:nvSpPr>
        <p:spPr>
          <a:xfrm>
            <a:off x="921053" y="1432160"/>
            <a:ext cx="2304256" cy="284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experiencia ha sido enriquecedora en todos los sentidos y el aprendizaje se ha dado en todos los ámbitos. </a:t>
            </a:r>
            <a:b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proyecto nos ha permitido establecer cambios en la metodología y en los procesos y procedimientos de la enseñanza que favorecen la construcción de aprendizajes autónomos e integrales.</a:t>
            </a:r>
            <a:b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Hemos podido potencializar nuestras capacidades y habilidades como docentes en un ambiente de trabajo cooperativo y colaborativo; a pesar de las dificultades para coincidir en horarios y para poder integrar y combinar los temas de las diferentes asignaturas.</a:t>
            </a:r>
            <a:endParaRPr lang="es-MX" sz="1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Profesora: </a:t>
            </a:r>
            <a:r>
              <a:rPr lang="es-MX" sz="1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Fortunee</a:t>
            </a: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Esther Azar </a:t>
            </a:r>
            <a:r>
              <a:rPr lang="es-MX" sz="1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Birch</a:t>
            </a:r>
            <a:r>
              <a:rPr lang="es-MX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8BBB36-BC19-4025-8B9E-A81586C93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2999" r="7782" b="7149"/>
          <a:stretch/>
        </p:blipFill>
        <p:spPr>
          <a:xfrm>
            <a:off x="4572000" y="2132856"/>
            <a:ext cx="3840339" cy="42716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3A0C821-BA06-407F-AFC0-5F77B77C78BC}"/>
              </a:ext>
            </a:extLst>
          </p:cNvPr>
          <p:cNvSpPr txBox="1"/>
          <p:nvPr/>
        </p:nvSpPr>
        <p:spPr>
          <a:xfrm>
            <a:off x="4947637" y="2996952"/>
            <a:ext cx="2299084" cy="287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proyecto ha sido una grata experiencia de colaboración y trabajo en equipo. Todas las maestras hemos logrado unir nuestros conocimientos en beneficio de nuestros alumnos y propios.</a:t>
            </a:r>
            <a:b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ha permitido extender nuestros horizontes y ampliar nuestras capacidades, logrando que el aprendizaje de nuestras estudiantes y la metodología personal, se extienda.</a:t>
            </a:r>
            <a:b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000" dirty="0">
                <a:solidFill>
                  <a:srgbClr val="22222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únicos obstáculos en nuestro camino han sido la falta de tiempo, la dificultad para coincidir en horarios y las pocas horas que podemos compartir; sin embargo, logramos avanzar y mejorar nuestra enriquecedora experiencia.</a:t>
            </a:r>
            <a:endParaRPr lang="es-MX" sz="1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Profesora: Carla Andrea Morán Rosales.</a:t>
            </a:r>
          </a:p>
        </p:txBody>
      </p:sp>
    </p:spTree>
    <p:extLst>
      <p:ext uri="{BB962C8B-B14F-4D97-AF65-F5344CB8AC3E}">
        <p14:creationId xmlns:p14="http://schemas.microsoft.com/office/powerpoint/2010/main" val="38578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2200" b="1" dirty="0">
                <a:solidFill>
                  <a:prstClr val="black"/>
                </a:solidFill>
              </a:rPr>
              <a:t>5.g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Formatos e instrumentos de evaluación.					16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2200" b="1" dirty="0">
                <a:solidFill>
                  <a:prstClr val="black"/>
                </a:solidFill>
              </a:rPr>
              <a:t>5.h Reflexión sobre el proceso del planteamiento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MX" sz="2200" b="1" dirty="0">
                <a:solidFill>
                  <a:prstClr val="black"/>
                </a:solidFill>
              </a:rPr>
              <a:t>       del proyecto.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Reflexión grupo interdisciplinario.					25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Reflexión grupo heterogéneo. 						27</a:t>
            </a:r>
            <a:endParaRPr lang="es-MX" sz="1400" dirty="0"/>
          </a:p>
          <a:p>
            <a:pPr marL="0" indent="0">
              <a:buNone/>
            </a:pPr>
            <a:r>
              <a:rPr lang="es-MX" sz="2200" b="1" dirty="0"/>
              <a:t>5.i Evidencias de proceso</a:t>
            </a:r>
          </a:p>
          <a:p>
            <a:r>
              <a:rPr lang="es-MX" sz="1400" b="1" dirty="0"/>
              <a:t>Producto 4. </a:t>
            </a:r>
            <a:r>
              <a:rPr lang="es-MX" sz="1400" dirty="0"/>
              <a:t>Organizador gráfico; Preguntas esenciales.				29</a:t>
            </a:r>
            <a:endParaRPr lang="es-MX" sz="1400" b="1" dirty="0"/>
          </a:p>
          <a:p>
            <a:r>
              <a:rPr lang="es-MX" sz="1400" b="1" dirty="0"/>
              <a:t>Producto 5. </a:t>
            </a:r>
            <a:r>
              <a:rPr lang="es-MX" sz="1400" dirty="0"/>
              <a:t>Organizador gráfico; Proceso de indagación.				30</a:t>
            </a:r>
          </a:p>
          <a:p>
            <a:r>
              <a:rPr lang="es-MX" sz="1400" b="1" dirty="0"/>
              <a:t>Producto 6. </a:t>
            </a:r>
            <a:r>
              <a:rPr lang="es-MX" sz="1400" dirty="0"/>
              <a:t>Cuadro de análisis Mesa de Expertos (A.M.E) General.			31</a:t>
            </a:r>
          </a:p>
          <a:p>
            <a:r>
              <a:rPr lang="es-MX" sz="1400" b="1" dirty="0"/>
              <a:t>Producto 7</a:t>
            </a:r>
            <a:r>
              <a:rPr lang="es-MX" sz="1400" dirty="0"/>
              <a:t>. Cuadro de Estructura Inicial de Planeación (E.I.P) Resumen.			35</a:t>
            </a:r>
          </a:p>
          <a:p>
            <a:r>
              <a:rPr lang="es-MX" sz="1400" b="1" dirty="0"/>
              <a:t>Producto 8. </a:t>
            </a:r>
            <a:r>
              <a:rPr lang="es-MX" sz="1400" dirty="0"/>
              <a:t>Cuadro de Estructura Inicial de Planeación. Elaboración de Proyecto.		41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9. </a:t>
            </a:r>
            <a:r>
              <a:rPr lang="es-MX" sz="1400" dirty="0">
                <a:solidFill>
                  <a:prstClr val="black"/>
                </a:solidFill>
              </a:rPr>
              <a:t>Fotografías de la segunda reunión.				46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10. </a:t>
            </a:r>
            <a:r>
              <a:rPr lang="es-MX" sz="1400" dirty="0">
                <a:solidFill>
                  <a:prstClr val="black"/>
                </a:solidFill>
              </a:rPr>
              <a:t>Evaluación. Tipos de herramienta y productos de aprendizaje.		46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11. </a:t>
            </a:r>
            <a:r>
              <a:rPr lang="es-MX" sz="1400" dirty="0">
                <a:solidFill>
                  <a:prstClr val="black"/>
                </a:solidFill>
              </a:rPr>
              <a:t>Evaluación. Formatos. Prerrequisitos.				47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12. </a:t>
            </a:r>
            <a:r>
              <a:rPr lang="es-MX" sz="1400" dirty="0">
                <a:solidFill>
                  <a:prstClr val="black"/>
                </a:solidFill>
              </a:rPr>
              <a:t>Evaluación. Formatos. Grupo heterogéneo.				52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13. </a:t>
            </a:r>
            <a:r>
              <a:rPr lang="es-MX" sz="1400" dirty="0">
                <a:solidFill>
                  <a:prstClr val="black"/>
                </a:solidFill>
              </a:rPr>
              <a:t>Lista. Pasos para infografía.					57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14. </a:t>
            </a:r>
            <a:r>
              <a:rPr lang="es-MX" sz="1400" dirty="0">
                <a:solidFill>
                  <a:prstClr val="black"/>
                </a:solidFill>
              </a:rPr>
              <a:t>Infografía.						58</a:t>
            </a:r>
          </a:p>
          <a:p>
            <a:pPr lvl="0"/>
            <a:r>
              <a:rPr lang="es-MX" sz="1400" b="1" dirty="0">
                <a:solidFill>
                  <a:prstClr val="black"/>
                </a:solidFill>
              </a:rPr>
              <a:t>Producto 15. </a:t>
            </a:r>
            <a:r>
              <a:rPr lang="es-MX" sz="1400" dirty="0">
                <a:solidFill>
                  <a:prstClr val="black"/>
                </a:solidFill>
              </a:rPr>
              <a:t>Reflexiones personales.					</a:t>
            </a:r>
            <a:r>
              <a:rPr lang="es-MX" sz="1400">
                <a:solidFill>
                  <a:prstClr val="black"/>
                </a:solidFill>
              </a:rPr>
              <a:t>59</a:t>
            </a:r>
            <a:endParaRPr lang="es-MX" sz="1400" dirty="0">
              <a:solidFill>
                <a:prstClr val="black"/>
              </a:solidFill>
            </a:endParaRPr>
          </a:p>
          <a:p>
            <a:pPr lvl="0"/>
            <a:endParaRPr lang="es-MX" sz="1400" dirty="0">
              <a:solidFill>
                <a:prstClr val="black"/>
              </a:solidFill>
            </a:endParaRPr>
          </a:p>
          <a:p>
            <a:endParaRPr lang="es-MX" sz="1400" dirty="0"/>
          </a:p>
          <a:p>
            <a:endParaRPr lang="es-MX" sz="2200" b="1" dirty="0"/>
          </a:p>
          <a:p>
            <a:pPr marL="0" indent="0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655454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322712" cy="1224136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MX" sz="1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itchFamily="34" charset="0"/>
              </a:rPr>
              <a:t>5.i. Evidencias del proceso. Producto 15. </a:t>
            </a:r>
            <a:r>
              <a:rPr lang="es-MX" sz="1800" dirty="0">
                <a:latin typeface="Arial" panose="020B0604020202020204" pitchFamily="34" charset="0"/>
                <a:cs typeface="Arial" pitchFamily="34" charset="0"/>
              </a:rPr>
              <a:t>Reflexiones personales.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8BBB36-BC19-4025-8B9E-A81586C93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2999" r="7782" b="7149"/>
          <a:stretch/>
        </p:blipFill>
        <p:spPr>
          <a:xfrm>
            <a:off x="1211670" y="980728"/>
            <a:ext cx="4344395" cy="48965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D829CA-476D-4F33-8841-06F2883848C3}"/>
              </a:ext>
            </a:extLst>
          </p:cNvPr>
          <p:cNvSpPr txBox="1"/>
          <p:nvPr/>
        </p:nvSpPr>
        <p:spPr>
          <a:xfrm>
            <a:off x="1637201" y="2060848"/>
            <a:ext cx="2664296" cy="320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El desconocimiento de programas de otras asignaturas. Informándome sobre los temas y tratando de entender donde se pueden cruzar los temas.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El conocimiento de los temas y la oportunidad de crear nuevos conocimientos o formas de trabajo en las asignaturas.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Interesándome más por los temas de otras materias, consultando formas de trabajo de otros compañeros, actividades y nuevas maneras de integrar la tecnología.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En la integración de otras materias y nuevas ideas o formas de trabajo, hablando entre maestras para compartir ideas, material de trabajo, actividades y dando una nueva visión sobre la forma de transmitir conocimientos e interés en los alumnos sobre nuevos temas e inculcando la transversalidad en las materia y formas de trabajo.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Profesora: María del Pilar Araceli Sánchez Martínez. </a:t>
            </a:r>
          </a:p>
        </p:txBody>
      </p:sp>
    </p:spTree>
    <p:extLst>
      <p:ext uri="{BB962C8B-B14F-4D97-AF65-F5344CB8AC3E}">
        <p14:creationId xmlns:p14="http://schemas.microsoft.com/office/powerpoint/2010/main" val="68971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26768" cy="1282154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MX" sz="3100" b="1" dirty="0"/>
              <a:t/>
            </a:r>
            <a:br>
              <a:rPr lang="es-MX" sz="3100" b="1" dirty="0"/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5.a Producto 1.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Cuadro de Análisis de la Interdisciplinariedad y el Aprendizaje Cooperativo C.A.I.A.C.  Conclusiones Generales</a:t>
            </a:r>
            <a:r>
              <a:rPr lang="es-MX" dirty="0"/>
              <a:t/>
            </a:r>
            <a:br>
              <a:rPr lang="es-MX" dirty="0"/>
            </a:br>
            <a:endParaRPr lang="es-MX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24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3" y="1484784"/>
            <a:ext cx="855411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278292-7AA8-4490-9952-41E10079B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01761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BC2CCA-8986-4B4F-BD43-AB62513E8A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6353"/>
            <a:ext cx="401761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972</TotalTime>
  <Words>875</Words>
  <Application>Microsoft Office PowerPoint</Application>
  <PresentationFormat>Presentación en pantalla (4:3)</PresentationFormat>
  <Paragraphs>155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5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5. Índice de apartados del proyecto </vt:lpstr>
      <vt:lpstr>Presentación de PowerPoint</vt:lpstr>
      <vt:lpstr> 5.a Producto 1. Cuadro de Análisis de la Interdisciplinariedad y el Aprendizaje Cooperativo C.A.I.A.C.  Conclusiones Generales </vt:lpstr>
      <vt:lpstr>Presentación de PowerPoint</vt:lpstr>
      <vt:lpstr>Presentación de PowerPoint</vt:lpstr>
      <vt:lpstr>Presentación de PowerPoint</vt:lpstr>
      <vt:lpstr>5.a Producto 3.  Fotografías de la primera reunión de trabajo.</vt:lpstr>
      <vt:lpstr>Presentación de PowerPoint</vt:lpstr>
      <vt:lpstr>Presentación de PowerPoint</vt:lpstr>
      <vt:lpstr>5.b Producto 2. Organizador gráfico.</vt:lpstr>
      <vt:lpstr>5.c Introducción o justificación y descripción del proyecto.</vt:lpstr>
      <vt:lpstr>5.d Objetivo general del proyecto y objetivo de cada asignatura</vt:lpstr>
      <vt:lpstr>5.e Pregunta generadora y/o guía</vt:lpstr>
      <vt:lpstr>5.f Contenidos. Temas.</vt:lpstr>
      <vt:lpstr>5.g Formatos e instrumento  para la planeación,  seguimiento y evaluación.</vt:lpstr>
      <vt:lpstr>5.g Formatos e instrumento  para la planeación,  seguimiento y evaluación.</vt:lpstr>
      <vt:lpstr>5.g Formatos e instrumento  para la planeación,  seguimiento y evaluación.</vt:lpstr>
      <vt:lpstr>5.g Formatos e instrumento  para la planeación,  seguimiento y evaluación.</vt:lpstr>
      <vt:lpstr>5.g Formatos e instrumento  para la planeación,  seguimiento y evaluación.</vt:lpstr>
      <vt:lpstr>5.g Formatos e instrumento  para la planeación,  seguimiento y evaluación.</vt:lpstr>
      <vt:lpstr>5.g Formatos e instrumento  para la planeación,  seguimiento y evaluación.</vt:lpstr>
      <vt:lpstr>5.g Formatos e instrumento para la planeación, seguimiento y evaluación.</vt:lpstr>
      <vt:lpstr>5.g Formatos e instrumento para la planeación, seguimiento y evaluación.</vt:lpstr>
      <vt:lpstr>Presentación de PowerPoint</vt:lpstr>
      <vt:lpstr>5.h Reflexión sobre el proceso del planteamiento del proyecto. Reflexión Grupo Interdisciplinario.</vt:lpstr>
      <vt:lpstr>Presentación de PowerPoint</vt:lpstr>
      <vt:lpstr>5.h  Reflexión sobre el proceso del planteamiento del proyecto. Reflexión Grupo Heterogéneo.</vt:lpstr>
      <vt:lpstr>Presentación de PowerPoint</vt:lpstr>
      <vt:lpstr>5.i. Evidencias del proceso. Producto 4. Organizador Gráfico: Preguntas esenciales.</vt:lpstr>
      <vt:lpstr>  5.i. Evidencias del proceso. Producto 5. Organizador gráfico; Proceso de indagación.  </vt:lpstr>
      <vt:lpstr> 5.i. Evidencias del proceso. Producto 6. Cuadro de Análisis Mesa de Expertos (A.M.E) General. </vt:lpstr>
      <vt:lpstr> 5.i. Evidencias del proceso. Producto 6. Cuadro de Análisis Mesa de Expertos (A.M.E) General.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5.i. Evidencias del proceso. Producto 12. Evaluación. Formatos. Grupo  Heterogéneo. </vt:lpstr>
      <vt:lpstr>Presentación de PowerPoint</vt:lpstr>
      <vt:lpstr> 5.i. Evidencias del proceso. Producto 12. Evaluación. Formatos. Grupo  Heterogéneo. </vt:lpstr>
      <vt:lpstr>Presentación de PowerPoint</vt:lpstr>
      <vt:lpstr> 5.i. Evidencias del proceso. Producto 12. Evaluación. Formatos. Grupo  Heterogéneo. </vt:lpstr>
      <vt:lpstr>5.i. Evidencias del proceso. Producto 13. Lista. Pasos para Infografía</vt:lpstr>
      <vt:lpstr> 5.i. Evidencias del proceso. Producto 14. Infografía</vt:lpstr>
      <vt:lpstr> 5.i. Evidencias del proceso. Producto 15. Reflexiones personales.</vt:lpstr>
      <vt:lpstr> 5.i. Evidencias del proceso. Producto 15. Reflexiones personales.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</dc:creator>
  <cp:lastModifiedBy>linda asquenazi harari</cp:lastModifiedBy>
  <cp:revision>107</cp:revision>
  <dcterms:created xsi:type="dcterms:W3CDTF">2017-10-25T02:18:19Z</dcterms:created>
  <dcterms:modified xsi:type="dcterms:W3CDTF">2019-10-28T17:18:12Z</dcterms:modified>
</cp:coreProperties>
</file>