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0"/>
  </p:notesMasterIdLst>
  <p:sldIdLst>
    <p:sldId id="257" r:id="rId2"/>
    <p:sldId id="258" r:id="rId3"/>
    <p:sldId id="259" r:id="rId4"/>
    <p:sldId id="260" r:id="rId5"/>
    <p:sldId id="275" r:id="rId6"/>
    <p:sldId id="276" r:id="rId7"/>
    <p:sldId id="277" r:id="rId8"/>
    <p:sldId id="279" r:id="rId9"/>
    <p:sldId id="280" r:id="rId10"/>
    <p:sldId id="281" r:id="rId11"/>
    <p:sldId id="282" r:id="rId12"/>
    <p:sldId id="283" r:id="rId13"/>
    <p:sldId id="278" r:id="rId14"/>
    <p:sldId id="284" r:id="rId15"/>
    <p:sldId id="293" r:id="rId16"/>
    <p:sldId id="285" r:id="rId17"/>
    <p:sldId id="291" r:id="rId18"/>
    <p:sldId id="286" r:id="rId19"/>
    <p:sldId id="292" r:id="rId20"/>
    <p:sldId id="290" r:id="rId21"/>
    <p:sldId id="308" r:id="rId22"/>
    <p:sldId id="287" r:id="rId23"/>
    <p:sldId id="288" r:id="rId24"/>
    <p:sldId id="289" r:id="rId25"/>
    <p:sldId id="294" r:id="rId26"/>
    <p:sldId id="295" r:id="rId27"/>
    <p:sldId id="296" r:id="rId28"/>
    <p:sldId id="297" r:id="rId29"/>
    <p:sldId id="298" r:id="rId30"/>
    <p:sldId id="307" r:id="rId31"/>
    <p:sldId id="299" r:id="rId32"/>
    <p:sldId id="306" r:id="rId33"/>
    <p:sldId id="300" r:id="rId34"/>
    <p:sldId id="301" r:id="rId35"/>
    <p:sldId id="302" r:id="rId36"/>
    <p:sldId id="303" r:id="rId37"/>
    <p:sldId id="304" r:id="rId38"/>
    <p:sldId id="310" r:id="rId39"/>
    <p:sldId id="311" r:id="rId40"/>
    <p:sldId id="312" r:id="rId41"/>
    <p:sldId id="313" r:id="rId42"/>
    <p:sldId id="314" r:id="rId43"/>
    <p:sldId id="315" r:id="rId44"/>
    <p:sldId id="316" r:id="rId45"/>
    <p:sldId id="317" r:id="rId46"/>
    <p:sldId id="318" r:id="rId47"/>
    <p:sldId id="319" r:id="rId48"/>
    <p:sldId id="336" r:id="rId49"/>
    <p:sldId id="320" r:id="rId50"/>
    <p:sldId id="321" r:id="rId51"/>
    <p:sldId id="322" r:id="rId52"/>
    <p:sldId id="323" r:id="rId53"/>
    <p:sldId id="324" r:id="rId54"/>
    <p:sldId id="337" r:id="rId55"/>
    <p:sldId id="338" r:id="rId56"/>
    <p:sldId id="339" r:id="rId57"/>
    <p:sldId id="340" r:id="rId58"/>
    <p:sldId id="341" r:id="rId59"/>
    <p:sldId id="342" r:id="rId60"/>
    <p:sldId id="343" r:id="rId61"/>
    <p:sldId id="344" r:id="rId62"/>
    <p:sldId id="345" r:id="rId63"/>
    <p:sldId id="346" r:id="rId64"/>
    <p:sldId id="347" r:id="rId65"/>
    <p:sldId id="348" r:id="rId66"/>
    <p:sldId id="349" r:id="rId67"/>
    <p:sldId id="350" r:id="rId68"/>
    <p:sldId id="351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334" r:id="rId78"/>
    <p:sldId id="335" r:id="rId79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32" autoAdjust="0"/>
    <p:restoredTop sz="94665"/>
  </p:normalViewPr>
  <p:slideViewPr>
    <p:cSldViewPr>
      <p:cViewPr varScale="1">
        <p:scale>
          <a:sx n="70" d="100"/>
          <a:sy n="70" d="100"/>
        </p:scale>
        <p:origin x="134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FAD0A6-50A7-4647-9E91-BB9327802D25}" type="datetimeFigureOut">
              <a:rPr lang="es-MX" smtClean="0"/>
              <a:t>12/03/2019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2FA217-4D00-431C-96ED-20F980052F7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37123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2FA217-4D00-431C-96ED-20F980052F70}" type="slidenum">
              <a:rPr lang="es-MX" smtClean="0"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17805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C90E7-AD69-48CE-8BA3-4134BA064B60}" type="datetimeFigureOut">
              <a:rPr lang="es-MX" smtClean="0">
                <a:solidFill>
                  <a:srgbClr val="DFE6D0"/>
                </a:solidFill>
              </a:rPr>
              <a:pPr/>
              <a:t>12/03/2019</a:t>
            </a:fld>
            <a:endParaRPr lang="es-MX">
              <a:solidFill>
                <a:srgbClr val="DFE6D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FE6D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49909-F7BA-4BBD-8FC7-BBD4D69A9BC4}" type="slidenum">
              <a:rPr lang="es-MX" smtClean="0">
                <a:solidFill>
                  <a:srgbClr val="DFE6D0"/>
                </a:solidFill>
              </a:rPr>
              <a:pPr/>
              <a:t>‹Nº›</a:t>
            </a:fld>
            <a:endParaRPr lang="es-MX">
              <a:solidFill>
                <a:srgbClr val="DFE6D0"/>
              </a:solidFill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058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C90E7-AD69-48CE-8BA3-4134BA064B60}" type="datetimeFigureOut">
              <a:rPr lang="es-MX" smtClean="0">
                <a:solidFill>
                  <a:srgbClr val="DFE6D0"/>
                </a:solidFill>
              </a:rPr>
              <a:pPr/>
              <a:t>12/03/2019</a:t>
            </a:fld>
            <a:endParaRPr lang="es-MX">
              <a:solidFill>
                <a:srgbClr val="DFE6D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FE6D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49909-F7BA-4BBD-8FC7-BBD4D69A9BC4}" type="slidenum">
              <a:rPr lang="es-MX" smtClean="0">
                <a:solidFill>
                  <a:srgbClr val="DFE6D0"/>
                </a:solidFill>
              </a:rPr>
              <a:pPr/>
              <a:t>‹Nº›</a:t>
            </a:fld>
            <a:endParaRPr lang="es-MX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35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C90E7-AD69-48CE-8BA3-4134BA064B60}" type="datetimeFigureOut">
              <a:rPr lang="es-MX" smtClean="0">
                <a:solidFill>
                  <a:srgbClr val="DFE6D0"/>
                </a:solidFill>
              </a:rPr>
              <a:pPr/>
              <a:t>12/03/2019</a:t>
            </a:fld>
            <a:endParaRPr lang="es-MX">
              <a:solidFill>
                <a:srgbClr val="DFE6D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FE6D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49909-F7BA-4BBD-8FC7-BBD4D69A9BC4}" type="slidenum">
              <a:rPr lang="es-MX" smtClean="0">
                <a:solidFill>
                  <a:srgbClr val="DFE6D0"/>
                </a:solidFill>
              </a:rPr>
              <a:pPr/>
              <a:t>‹Nº›</a:t>
            </a:fld>
            <a:endParaRPr lang="es-MX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703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C90E7-AD69-48CE-8BA3-4134BA064B60}" type="datetimeFigureOut">
              <a:rPr lang="es-MX" smtClean="0">
                <a:solidFill>
                  <a:srgbClr val="DFE6D0"/>
                </a:solidFill>
              </a:rPr>
              <a:pPr/>
              <a:t>12/03/2019</a:t>
            </a:fld>
            <a:endParaRPr lang="es-MX">
              <a:solidFill>
                <a:srgbClr val="DFE6D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FE6D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49909-F7BA-4BBD-8FC7-BBD4D69A9BC4}" type="slidenum">
              <a:rPr lang="es-MX" smtClean="0">
                <a:solidFill>
                  <a:srgbClr val="DFE6D0"/>
                </a:solidFill>
              </a:rPr>
              <a:pPr/>
              <a:t>‹Nº›</a:t>
            </a:fld>
            <a:endParaRPr lang="es-MX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53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C90E7-AD69-48CE-8BA3-4134BA064B60}" type="datetimeFigureOut">
              <a:rPr lang="es-MX" smtClean="0">
                <a:solidFill>
                  <a:srgbClr val="1D3641"/>
                </a:solidFill>
              </a:rPr>
              <a:pPr/>
              <a:t>12/03/2019</a:t>
            </a:fld>
            <a:endParaRPr lang="es-MX">
              <a:solidFill>
                <a:srgbClr val="1D3641"/>
              </a:solidFill>
            </a:endParaRPr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1D3641"/>
              </a:solidFill>
            </a:endParaRPr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49909-F7BA-4BBD-8FC7-BBD4D69A9BC4}" type="slidenum">
              <a:rPr lang="es-MX" smtClean="0">
                <a:solidFill>
                  <a:srgbClr val="1D3641"/>
                </a:solidFill>
              </a:rPr>
              <a:pPr/>
              <a:t>‹Nº›</a:t>
            </a:fld>
            <a:endParaRPr lang="es-MX">
              <a:solidFill>
                <a:srgbClr val="1D36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9003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C90E7-AD69-48CE-8BA3-4134BA064B60}" type="datetimeFigureOut">
              <a:rPr lang="es-MX" smtClean="0">
                <a:solidFill>
                  <a:srgbClr val="DFE6D0"/>
                </a:solidFill>
              </a:rPr>
              <a:pPr/>
              <a:t>12/03/2019</a:t>
            </a:fld>
            <a:endParaRPr lang="es-MX">
              <a:solidFill>
                <a:srgbClr val="DFE6D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FE6D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49909-F7BA-4BBD-8FC7-BBD4D69A9BC4}" type="slidenum">
              <a:rPr lang="es-MX" smtClean="0">
                <a:solidFill>
                  <a:srgbClr val="DFE6D0"/>
                </a:solidFill>
              </a:rPr>
              <a:pPr/>
              <a:t>‹Nº›</a:t>
            </a:fld>
            <a:endParaRPr lang="es-MX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714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C90E7-AD69-48CE-8BA3-4134BA064B60}" type="datetimeFigureOut">
              <a:rPr lang="es-MX" smtClean="0">
                <a:solidFill>
                  <a:srgbClr val="DFE6D0"/>
                </a:solidFill>
              </a:rPr>
              <a:pPr/>
              <a:t>12/03/2019</a:t>
            </a:fld>
            <a:endParaRPr lang="es-MX">
              <a:solidFill>
                <a:srgbClr val="DFE6D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FE6D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49909-F7BA-4BBD-8FC7-BBD4D69A9BC4}" type="slidenum">
              <a:rPr lang="es-MX" smtClean="0">
                <a:solidFill>
                  <a:srgbClr val="DFE6D0"/>
                </a:solidFill>
              </a:rPr>
              <a:pPr/>
              <a:t>‹Nº›</a:t>
            </a:fld>
            <a:endParaRPr lang="es-MX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939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C90E7-AD69-48CE-8BA3-4134BA064B60}" type="datetimeFigureOut">
              <a:rPr lang="es-MX" smtClean="0">
                <a:solidFill>
                  <a:srgbClr val="DFE6D0"/>
                </a:solidFill>
              </a:rPr>
              <a:pPr/>
              <a:t>12/03/2019</a:t>
            </a:fld>
            <a:endParaRPr lang="es-MX">
              <a:solidFill>
                <a:srgbClr val="DFE6D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FE6D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49909-F7BA-4BBD-8FC7-BBD4D69A9BC4}" type="slidenum">
              <a:rPr lang="es-MX" smtClean="0">
                <a:solidFill>
                  <a:srgbClr val="DFE6D0"/>
                </a:solidFill>
              </a:rPr>
              <a:pPr/>
              <a:t>‹Nº›</a:t>
            </a:fld>
            <a:endParaRPr lang="es-MX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104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C90E7-AD69-48CE-8BA3-4134BA064B60}" type="datetimeFigureOut">
              <a:rPr lang="es-MX" smtClean="0">
                <a:solidFill>
                  <a:srgbClr val="DFE6D0"/>
                </a:solidFill>
              </a:rPr>
              <a:pPr/>
              <a:t>12/03/2019</a:t>
            </a:fld>
            <a:endParaRPr lang="es-MX">
              <a:solidFill>
                <a:srgbClr val="DFE6D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FE6D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49909-F7BA-4BBD-8FC7-BBD4D69A9BC4}" type="slidenum">
              <a:rPr lang="es-MX" smtClean="0">
                <a:solidFill>
                  <a:srgbClr val="DFE6D0"/>
                </a:solidFill>
              </a:rPr>
              <a:pPr/>
              <a:t>‹Nº›</a:t>
            </a:fld>
            <a:endParaRPr lang="es-MX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204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C90E7-AD69-48CE-8BA3-4134BA064B60}" type="datetimeFigureOut">
              <a:rPr lang="es-MX" smtClean="0">
                <a:solidFill>
                  <a:srgbClr val="DFE6D0"/>
                </a:solidFill>
              </a:rPr>
              <a:pPr/>
              <a:t>12/03/2019</a:t>
            </a:fld>
            <a:endParaRPr lang="es-MX">
              <a:solidFill>
                <a:srgbClr val="DFE6D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FE6D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49909-F7BA-4BBD-8FC7-BBD4D69A9BC4}" type="slidenum">
              <a:rPr lang="es-MX" smtClean="0">
                <a:solidFill>
                  <a:srgbClr val="DFE6D0"/>
                </a:solidFill>
              </a:rPr>
              <a:pPr/>
              <a:t>‹Nº›</a:t>
            </a:fld>
            <a:endParaRPr lang="es-MX">
              <a:solidFill>
                <a:srgbClr val="DFE6D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541765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C90E7-AD69-48CE-8BA3-4134BA064B60}" type="datetimeFigureOut">
              <a:rPr lang="es-MX" smtClean="0">
                <a:solidFill>
                  <a:srgbClr val="DFE6D0"/>
                </a:solidFill>
              </a:rPr>
              <a:pPr/>
              <a:t>12/03/2019</a:t>
            </a:fld>
            <a:endParaRPr lang="es-MX">
              <a:solidFill>
                <a:srgbClr val="DFE6D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FE6D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49909-F7BA-4BBD-8FC7-BBD4D69A9BC4}" type="slidenum">
              <a:rPr lang="es-MX" smtClean="0">
                <a:solidFill>
                  <a:srgbClr val="DFE6D0"/>
                </a:solidFill>
              </a:rPr>
              <a:pPr/>
              <a:t>‹Nº›</a:t>
            </a:fld>
            <a:endParaRPr lang="es-MX">
              <a:solidFill>
                <a:srgbClr val="DFE6D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871488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514C90E7-AD69-48CE-8BA3-4134BA064B60}" type="datetimeFigureOut">
              <a:rPr lang="es-MX" smtClean="0">
                <a:solidFill>
                  <a:srgbClr val="DFE6D0"/>
                </a:solidFill>
              </a:rPr>
              <a:pPr/>
              <a:t>12/03/2019</a:t>
            </a:fld>
            <a:endParaRPr lang="es-MX">
              <a:solidFill>
                <a:srgbClr val="DFE6D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s-MX">
              <a:solidFill>
                <a:srgbClr val="DFE6D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4449909-F7BA-4BBD-8FC7-BBD4D69A9BC4}" type="slidenum">
              <a:rPr lang="es-MX" smtClean="0">
                <a:solidFill>
                  <a:srgbClr val="DFE6D0"/>
                </a:solidFill>
              </a:rPr>
              <a:pPr/>
              <a:t>‹Nº›</a:t>
            </a:fld>
            <a:endParaRPr lang="es-MX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7897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79512" y="980728"/>
            <a:ext cx="5832648" cy="4426117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s-MX" sz="4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Centro Cultural de la Ciudad de México</a:t>
            </a:r>
            <a:br>
              <a:rPr lang="es-MX" sz="4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es-MX" sz="4000" dirty="0" smtClean="0">
                <a:solidFill>
                  <a:srgbClr val="FFC000"/>
                </a:solidFill>
              </a:rPr>
              <a:t>Preparatoria Incorporada a la UNAM Clave 1334</a:t>
            </a:r>
            <a:br>
              <a:rPr lang="es-MX" sz="4000" dirty="0" smtClean="0">
                <a:solidFill>
                  <a:srgbClr val="FFC000"/>
                </a:solidFill>
              </a:rPr>
            </a:br>
            <a:r>
              <a:rPr lang="es-MX" sz="4000" dirty="0" smtClean="0">
                <a:solidFill>
                  <a:srgbClr val="FFC000"/>
                </a:solidFill>
              </a:rPr>
              <a:t/>
            </a:r>
            <a:br>
              <a:rPr lang="es-MX" sz="4000" dirty="0" smtClean="0">
                <a:solidFill>
                  <a:srgbClr val="FFC000"/>
                </a:solidFill>
              </a:rPr>
            </a:br>
            <a:r>
              <a:rPr lang="es-MX" sz="4000" dirty="0" smtClean="0">
                <a:solidFill>
                  <a:srgbClr val="FFC000"/>
                </a:solidFill>
              </a:rPr>
              <a:t>Equipo 1.</a:t>
            </a:r>
            <a:br>
              <a:rPr lang="es-MX" sz="4000" dirty="0" smtClean="0">
                <a:solidFill>
                  <a:srgbClr val="FFC000"/>
                </a:solidFill>
              </a:rPr>
            </a:br>
            <a:r>
              <a:rPr lang="es-MX" sz="4000" dirty="0" smtClean="0">
                <a:solidFill>
                  <a:srgbClr val="FFC000"/>
                </a:solidFill>
              </a:rPr>
              <a:t>Quinto grado</a:t>
            </a:r>
            <a:endParaRPr lang="es-MX" sz="4000" dirty="0">
              <a:solidFill>
                <a:srgbClr val="FFC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051" y="1124745"/>
            <a:ext cx="3372461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543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99592" y="571472"/>
            <a:ext cx="7560840" cy="3306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MX" altLang="es-MX" b="1" dirty="0" smtClean="0">
                <a:solidFill>
                  <a:srgbClr val="00B0F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NOMBRE DE LA </a:t>
            </a:r>
            <a:r>
              <a:rPr kumimoji="0" lang="es-MX" altLang="es-MX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ACTIVIDAD: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MX" altLang="es-MX" b="1" dirty="0">
              <a:solidFill>
                <a:srgbClr val="00B0F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altLang="es-MX" b="1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MX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DEGUSTACIÓN DE PRODUCTOS HERBOLARIOS</a:t>
            </a:r>
            <a:endParaRPr kumimoji="0" lang="es-MX" altLang="es-MX" b="0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fontAlgn="t">
              <a:lnSpc>
                <a:spcPts val="1300"/>
              </a:lnSpc>
            </a:pPr>
            <a:endParaRPr lang="es-MX" dirty="0" smtClean="0">
              <a:solidFill>
                <a:srgbClr val="FFFFFF"/>
              </a:solidFill>
              <a:latin typeface="Arial"/>
              <a:ea typeface="Calibri"/>
              <a:cs typeface="Times New Roman"/>
            </a:endParaRPr>
          </a:p>
          <a:p>
            <a:pPr algn="just" fontAlgn="t"/>
            <a:endParaRPr lang="es-MX" dirty="0" smtClean="0">
              <a:solidFill>
                <a:srgbClr val="FFFFFF"/>
              </a:solidFill>
              <a:latin typeface="Arial"/>
              <a:ea typeface="Calibri"/>
              <a:cs typeface="Times New Roman"/>
            </a:endParaRPr>
          </a:p>
          <a:p>
            <a:pPr algn="just" fontAlgn="t"/>
            <a:r>
              <a:rPr lang="es-MX" dirty="0" smtClean="0">
                <a:solidFill>
                  <a:srgbClr val="FFFFFF"/>
                </a:solidFill>
                <a:latin typeface="Arial"/>
                <a:ea typeface="Calibri"/>
                <a:cs typeface="Times New Roman"/>
              </a:rPr>
              <a:t>Objetivo: </a:t>
            </a:r>
          </a:p>
          <a:p>
            <a:pPr algn="just" fontAlgn="t"/>
            <a:endParaRPr lang="es-MX" dirty="0" smtClean="0">
              <a:solidFill>
                <a:srgbClr val="FFFFFF"/>
              </a:solidFill>
              <a:latin typeface="Arial"/>
              <a:ea typeface="Calibri"/>
              <a:cs typeface="Times New Roman"/>
            </a:endParaRPr>
          </a:p>
          <a:p>
            <a:pPr algn="just" fontAlgn="t"/>
            <a:r>
              <a:rPr lang="es-MX" dirty="0" smtClean="0">
                <a:solidFill>
                  <a:srgbClr val="FFFFFF"/>
                </a:solidFill>
                <a:latin typeface="Arial"/>
                <a:ea typeface="Calibri"/>
                <a:cs typeface="Times New Roman"/>
              </a:rPr>
              <a:t>Detonar </a:t>
            </a:r>
            <a:r>
              <a:rPr lang="es-MX" dirty="0">
                <a:solidFill>
                  <a:srgbClr val="FFFFFF"/>
                </a:solidFill>
                <a:latin typeface="Arial"/>
                <a:ea typeface="Calibri"/>
                <a:cs typeface="Times New Roman"/>
              </a:rPr>
              <a:t>el proyecto CONEXIONES  a partir de las preguntas guía y generar cuestionarios para iniciar investigación sobre saberes acerca de plantas medicinales.</a:t>
            </a:r>
            <a:endParaRPr lang="es-MX" sz="4000" dirty="0">
              <a:latin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altLang="es-MX" sz="1800" b="0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467544" y="367952"/>
            <a:ext cx="6591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  <a:buClr>
                <a:srgbClr val="759AA5">
                  <a:lumMod val="60000"/>
                  <a:lumOff val="40000"/>
                </a:srgbClr>
              </a:buClr>
            </a:pPr>
            <a:r>
              <a:rPr lang="es-MX" sz="2400" dirty="0">
                <a:solidFill>
                  <a:srgbClr val="DFE6D0"/>
                </a:solidFill>
              </a:rPr>
              <a:t>8.1.</a:t>
            </a:r>
          </a:p>
        </p:txBody>
      </p:sp>
      <p:sp>
        <p:nvSpPr>
          <p:cNvPr id="7" name="6 Rectángulo"/>
          <p:cNvSpPr/>
          <p:nvPr/>
        </p:nvSpPr>
        <p:spPr>
          <a:xfrm>
            <a:off x="3347864" y="4293096"/>
            <a:ext cx="21269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000" dirty="0"/>
              <a:t>Grado y grupo: 5°</a:t>
            </a:r>
          </a:p>
        </p:txBody>
      </p:sp>
      <p:sp>
        <p:nvSpPr>
          <p:cNvPr id="8" name="7 Rectángulo"/>
          <p:cNvSpPr/>
          <p:nvPr/>
        </p:nvSpPr>
        <p:spPr>
          <a:xfrm>
            <a:off x="2920617" y="5877272"/>
            <a:ext cx="36470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000" dirty="0"/>
              <a:t>Fecha: 5 de septiembre  de 2018</a:t>
            </a:r>
          </a:p>
        </p:txBody>
      </p:sp>
    </p:spTree>
    <p:extLst>
      <p:ext uri="{BB962C8B-B14F-4D97-AF65-F5344CB8AC3E}">
        <p14:creationId xmlns:p14="http://schemas.microsoft.com/office/powerpoint/2010/main" val="2327122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MX" dirty="0"/>
              <a:t>8.2.</a:t>
            </a:r>
            <a:br>
              <a:rPr lang="es-MX" dirty="0"/>
            </a:br>
            <a:endParaRPr lang="es-MX" dirty="0">
              <a:solidFill>
                <a:srgbClr val="00B0F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37" y="2615472"/>
            <a:ext cx="8923560" cy="351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395536" y="1124744"/>
            <a:ext cx="8208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tabLst>
                <a:tab pos="3830638" algn="l"/>
              </a:tabLst>
            </a:pPr>
            <a:r>
              <a:rPr lang="es-MX" sz="3600" b="1" spc="50" dirty="0">
                <a:ln w="13335" cmpd="sng">
                  <a:solidFill>
                    <a:srgbClr val="759AA5">
                      <a:lumMod val="50000"/>
                    </a:srgbClr>
                  </a:solidFill>
                  <a:prstDash val="solid"/>
                </a:ln>
                <a:solidFill>
                  <a:srgbClr val="B9AB6F">
                    <a:tint val="1000"/>
                  </a:srgbClr>
                </a:solidFill>
              </a:rPr>
              <a:t>e) </a:t>
            </a:r>
            <a:r>
              <a:rPr lang="es-MX" sz="3600" b="1" spc="50" dirty="0">
                <a:ln w="13335" cmpd="sng">
                  <a:solidFill>
                    <a:srgbClr val="759AA5">
                      <a:lumMod val="50000"/>
                    </a:srgbClr>
                  </a:solidFill>
                  <a:prstDash val="solid"/>
                </a:ln>
                <a:solidFill>
                  <a:srgbClr val="00B0F0"/>
                </a:solidFill>
              </a:rPr>
              <a:t>Asignaturas participantes, temas o conceptos de cada una.</a:t>
            </a:r>
          </a:p>
        </p:txBody>
      </p:sp>
    </p:spTree>
    <p:extLst>
      <p:ext uri="{BB962C8B-B14F-4D97-AF65-F5344CB8AC3E}">
        <p14:creationId xmlns:p14="http://schemas.microsoft.com/office/powerpoint/2010/main" val="78502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528" y="404664"/>
            <a:ext cx="802432" cy="604664"/>
          </a:xfrm>
        </p:spPr>
        <p:txBody>
          <a:bodyPr/>
          <a:lstStyle/>
          <a:p>
            <a:pPr marL="0" indent="0">
              <a:buNone/>
            </a:pPr>
            <a:r>
              <a:rPr lang="es-MX" dirty="0" smtClean="0"/>
              <a:t>8.3</a:t>
            </a:r>
            <a:endParaRPr lang="es-MX" dirty="0"/>
          </a:p>
        </p:txBody>
      </p:sp>
      <p:sp>
        <p:nvSpPr>
          <p:cNvPr id="4" name="3 Rectángulo"/>
          <p:cNvSpPr/>
          <p:nvPr/>
        </p:nvSpPr>
        <p:spPr>
          <a:xfrm>
            <a:off x="1547664" y="620688"/>
            <a:ext cx="61926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MX" sz="3200" dirty="0">
              <a:solidFill>
                <a:srgbClr val="00B0F0"/>
              </a:solidFill>
            </a:endParaRPr>
          </a:p>
          <a:p>
            <a:pPr algn="ctr"/>
            <a:r>
              <a:rPr lang="es-MX" sz="3200" b="1" dirty="0">
                <a:solidFill>
                  <a:srgbClr val="00B0F0"/>
                </a:solidFill>
              </a:rPr>
              <a:t>g. </a:t>
            </a:r>
            <a:r>
              <a:rPr lang="es-MX" sz="3200" dirty="0">
                <a:solidFill>
                  <a:srgbClr val="00B0F0"/>
                </a:solidFill>
              </a:rPr>
              <a:t>Justificación de la </a:t>
            </a:r>
            <a:r>
              <a:rPr lang="es-MX" sz="3200" dirty="0" smtClean="0">
                <a:solidFill>
                  <a:srgbClr val="00B0F0"/>
                </a:solidFill>
              </a:rPr>
              <a:t>actividad</a:t>
            </a:r>
          </a:p>
          <a:p>
            <a:pPr algn="ctr"/>
            <a:endParaRPr lang="es-MX" sz="3200" dirty="0">
              <a:solidFill>
                <a:srgbClr val="00B0F0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933574" y="2276872"/>
            <a:ext cx="680677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MX" sz="3200" dirty="0"/>
              <a:t>A partir de la justificación general  se pretende dar respuesta a la pregunta  ¿Cuáles son las razones para que los saberes acerca del uso de plantas medicinales prevalezcan el la cultura popular y se aprovechan en la industria farmacéutica</a:t>
            </a:r>
            <a:r>
              <a:rPr lang="es-MX" sz="3200" dirty="0" smtClean="0"/>
              <a:t>? </a:t>
            </a:r>
            <a:endParaRPr lang="es-MX" sz="3200" dirty="0"/>
          </a:p>
          <a:p>
            <a:pPr lvl="0" algn="just"/>
            <a:r>
              <a:rPr lang="es-MX" sz="3200" dirty="0" smtClean="0"/>
              <a:t>La actividad parte de las siguientes preguntas guía:</a:t>
            </a:r>
          </a:p>
        </p:txBody>
      </p:sp>
    </p:spTree>
    <p:extLst>
      <p:ext uri="{BB962C8B-B14F-4D97-AF65-F5344CB8AC3E}">
        <p14:creationId xmlns:p14="http://schemas.microsoft.com/office/powerpoint/2010/main" val="374355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Preguntas </a:t>
            </a:r>
            <a:r>
              <a:rPr lang="es-ES" sz="28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para dirigir  la Investigación Interdisciplinaria.</a:t>
            </a:r>
            <a:endParaRPr lang="es-MX" sz="2800" dirty="0">
              <a:solidFill>
                <a:schemeClr val="accent2">
                  <a:lumMod val="60000"/>
                  <a:lumOff val="4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Cómo los seres humanos  han enfrentado enfermedades a lo largo del </a:t>
            </a:r>
            <a:r>
              <a:rPr lang="es-ES" dirty="0" smtClean="0"/>
              <a:t>tiempo.</a:t>
            </a:r>
            <a:endParaRPr lang="es-MX" dirty="0"/>
          </a:p>
          <a:p>
            <a:r>
              <a:rPr lang="es-ES" dirty="0" smtClean="0"/>
              <a:t>Cuáles han sido las perspectivas históricas frente a </a:t>
            </a:r>
            <a:r>
              <a:rPr lang="es-ES" dirty="0"/>
              <a:t>la herbolaria.</a:t>
            </a:r>
            <a:endParaRPr lang="es-MX" dirty="0"/>
          </a:p>
          <a:p>
            <a:r>
              <a:rPr lang="es-ES" dirty="0"/>
              <a:t>Cuál es la importancia biológica y química de las plantas con uso medicinal. </a:t>
            </a:r>
            <a:endParaRPr lang="es-MX" dirty="0"/>
          </a:p>
          <a:p>
            <a:r>
              <a:rPr lang="es-ES" dirty="0"/>
              <a:t>Cómo la herbolaria ha estado presente en la literatura y </a:t>
            </a:r>
            <a:r>
              <a:rPr lang="es-ES" dirty="0" smtClean="0"/>
              <a:t>teatro.</a:t>
            </a:r>
            <a:endParaRPr lang="es-MX" dirty="0"/>
          </a:p>
          <a:p>
            <a:r>
              <a:rPr lang="es-ES" dirty="0"/>
              <a:t>Cómo se relacionaron carácter y enfermedad en el pasado.</a:t>
            </a:r>
            <a:endParaRPr lang="es-MX" dirty="0"/>
          </a:p>
          <a:p>
            <a:r>
              <a:rPr lang="es-ES" dirty="0" smtClean="0"/>
              <a:t>Cuál </a:t>
            </a:r>
            <a:r>
              <a:rPr lang="es-ES" dirty="0"/>
              <a:t>es el estatus de las plantas medicinales en el contexto nacional y </a:t>
            </a:r>
            <a:r>
              <a:rPr lang="es-ES" dirty="0" smtClean="0"/>
              <a:t>global</a:t>
            </a:r>
            <a:r>
              <a:rPr lang="es-ES" dirty="0"/>
              <a:t>.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35712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908720"/>
            <a:ext cx="7992888" cy="706090"/>
          </a:xfrm>
        </p:spPr>
        <p:txBody>
          <a:bodyPr>
            <a:normAutofit fontScale="90000"/>
          </a:bodyPr>
          <a:lstStyle/>
          <a:p>
            <a:r>
              <a:rPr lang="es-MX" dirty="0" smtClean="0">
                <a:solidFill>
                  <a:schemeClr val="tx1"/>
                </a:solidFill>
              </a:rPr>
              <a:t>8.4</a:t>
            </a:r>
            <a:r>
              <a:rPr lang="es-MX" dirty="0">
                <a:solidFill>
                  <a:srgbClr val="00B0F0"/>
                </a:solidFill>
              </a:rPr>
              <a:t/>
            </a:r>
            <a:br>
              <a:rPr lang="es-MX" dirty="0">
                <a:solidFill>
                  <a:srgbClr val="00B0F0"/>
                </a:solidFill>
              </a:rPr>
            </a:br>
            <a:r>
              <a:rPr lang="es-MX" dirty="0" smtClean="0">
                <a:solidFill>
                  <a:srgbClr val="00B0F0"/>
                </a:solidFill>
              </a:rPr>
              <a:t>h </a:t>
            </a:r>
            <a:r>
              <a:rPr lang="es-MX" dirty="0">
                <a:solidFill>
                  <a:srgbClr val="00B0F0"/>
                </a:solidFill>
              </a:rPr>
              <a:t>. Descripción de Apertura de la actividad.</a:t>
            </a: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5221132"/>
              </p:ext>
            </p:extLst>
          </p:nvPr>
        </p:nvGraphicFramePr>
        <p:xfrm>
          <a:off x="455689" y="2290063"/>
          <a:ext cx="8232622" cy="4186417"/>
        </p:xfrm>
        <a:graphic>
          <a:graphicData uri="http://schemas.openxmlformats.org/drawingml/2006/table">
            <a:tbl>
              <a:tblPr firstRow="1" firstCol="1" bandRow="1"/>
              <a:tblGrid>
                <a:gridCol w="659577"/>
                <a:gridCol w="1521468"/>
                <a:gridCol w="5895706"/>
                <a:gridCol w="155871"/>
              </a:tblGrid>
              <a:tr h="86409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Tiempo</a:t>
                      </a:r>
                      <a:endParaRPr lang="es-MX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0" marR="6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Recursos didácticos</a:t>
                      </a:r>
                      <a:endParaRPr lang="es-MX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0" marR="6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Secuencia didáctica multidisciplinaria</a:t>
                      </a:r>
                      <a:endParaRPr lang="es-MX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69925" algn="l"/>
                          <a:tab pos="2334895" algn="ctr"/>
                        </a:tabLst>
                      </a:pPr>
                      <a:r>
                        <a:rPr lang="es-MX" sz="16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		</a:t>
                      </a:r>
                      <a:r>
                        <a:rPr lang="es-MX" sz="12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FASE DE APERTURA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0" marR="6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endParaRPr lang="es-MX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0" marR="6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54579"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30 </a:t>
                      </a:r>
                      <a:r>
                        <a:rPr lang="es-MX" sz="1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min</a:t>
                      </a:r>
                      <a:endParaRPr lang="es-MX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s-MX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0" marR="6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r>
                        <a:rPr lang="es-MX" sz="16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Cocina</a:t>
                      </a:r>
                      <a:endParaRPr lang="es-MX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-Utensilios de cocina: teteras, tazas.</a:t>
                      </a:r>
                      <a:endParaRPr lang="es-MX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-Productos y yerbas      medicinales</a:t>
                      </a:r>
                      <a:endParaRPr lang="es-MX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s-MX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0" marR="6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-Se prepararon</a:t>
                      </a:r>
                      <a:r>
                        <a:rPr lang="es-MX" sz="18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tés, tizanas y diferentes productos herbolarios.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8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-Se trasladó al grupo hacia la cafetería escolar.</a:t>
                      </a:r>
                      <a:endParaRPr lang="es-MX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Inicio</a:t>
                      </a:r>
                      <a:r>
                        <a:rPr lang="es-MX" sz="18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: se explica a los estudiantes la finalidad de esta sesión conjunta, como parte del proyecto CONEXIONES-DEGIRE-UNAM y el propósito de dicho </a:t>
                      </a:r>
                      <a:r>
                        <a:rPr lang="es-MX" sz="180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proyecto</a:t>
                      </a:r>
                      <a:r>
                        <a:rPr lang="es-MX" sz="1800" baseline="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 y se les invitó a probar un trago de los diferentes tés y a probar e investigar las etiquetas de productos herbolarios. Con ello se detonó una charla que permitió insertar las preguntas guía de la investigación así como el planteamiento de los productos a lograr en esta sesión.</a:t>
                      </a:r>
                      <a:endParaRPr lang="es-MX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.</a:t>
                      </a:r>
                      <a:r>
                        <a:rPr lang="es-MX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MX" sz="2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s-MX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0" marR="6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endParaRPr lang="es-MX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0" marR="6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4 Rectángulo"/>
          <p:cNvSpPr/>
          <p:nvPr/>
        </p:nvSpPr>
        <p:spPr>
          <a:xfrm>
            <a:off x="467544" y="1556792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dirty="0">
                <a:solidFill>
                  <a:srgbClr val="FFFF00"/>
                </a:solidFill>
                <a:latin typeface="Arial"/>
                <a:ea typeface="Calibri"/>
                <a:cs typeface="Times New Roman"/>
              </a:rPr>
              <a:t>Degustación de té y aplicación de pomadas hechos a partir de plantas medicinales</a:t>
            </a:r>
            <a:endParaRPr lang="es-MX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74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1000"/>
            <a:ext cx="4572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81000"/>
            <a:ext cx="4575641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1756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b="0" dirty="0"/>
              <a:t/>
            </a:r>
            <a:br>
              <a:rPr lang="es-MX" b="0" dirty="0"/>
            </a:br>
            <a:r>
              <a:rPr lang="es-MX" b="0" dirty="0"/>
              <a:t>8.5 </a:t>
            </a:r>
            <a:r>
              <a:rPr lang="es-MX" b="0" dirty="0" smtClean="0"/>
              <a:t/>
            </a:r>
            <a:br>
              <a:rPr lang="es-MX" b="0" dirty="0" smtClean="0"/>
            </a:br>
            <a:r>
              <a:rPr lang="es-MX" dirty="0" smtClean="0">
                <a:solidFill>
                  <a:srgbClr val="00B0F0"/>
                </a:solidFill>
              </a:rPr>
              <a:t>i</a:t>
            </a:r>
            <a:r>
              <a:rPr lang="es-MX" b="0" dirty="0">
                <a:solidFill>
                  <a:srgbClr val="00B0F0"/>
                </a:solidFill>
              </a:rPr>
              <a:t>. Descripción del desarrollo de la actividad. </a:t>
            </a:r>
            <a:endParaRPr lang="es-MX" dirty="0">
              <a:solidFill>
                <a:srgbClr val="00B0F0"/>
              </a:solidFill>
            </a:endParaRPr>
          </a:p>
        </p:txBody>
      </p:sp>
      <p:graphicFrame>
        <p:nvGraphicFramePr>
          <p:cNvPr id="6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4345847"/>
              </p:ext>
            </p:extLst>
          </p:nvPr>
        </p:nvGraphicFramePr>
        <p:xfrm>
          <a:off x="455689" y="1964531"/>
          <a:ext cx="8232622" cy="3664179"/>
        </p:xfrm>
        <a:graphic>
          <a:graphicData uri="http://schemas.openxmlformats.org/drawingml/2006/table">
            <a:tbl>
              <a:tblPr firstRow="1" firstCol="1" bandRow="1"/>
              <a:tblGrid>
                <a:gridCol w="659577"/>
                <a:gridCol w="1521468"/>
                <a:gridCol w="5895706"/>
                <a:gridCol w="155871"/>
              </a:tblGrid>
              <a:tr h="29091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20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Tiempo</a:t>
                      </a:r>
                      <a:endParaRPr lang="es-MX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0" marR="6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20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Recursos didácticos</a:t>
                      </a:r>
                      <a:endParaRPr lang="es-MX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0" marR="6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DESARROLLO</a:t>
                      </a:r>
                      <a:endParaRPr lang="es-MX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0" marR="6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MX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0" marR="6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545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30 </a:t>
                      </a:r>
                      <a:r>
                        <a:rPr lang="es-MX" sz="2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min</a:t>
                      </a:r>
                      <a:endParaRPr lang="es-MX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s-MX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0" marR="6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r>
                        <a:rPr lang="es-MX" sz="2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Cocina</a:t>
                      </a:r>
                      <a:endParaRPr lang="es-MX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-Utensilios de cocina: teteras, tazas.</a:t>
                      </a:r>
                      <a:endParaRPr lang="es-MX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-Productos y yerbas      medicinales</a:t>
                      </a:r>
                      <a:endParaRPr lang="es-MX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s-MX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0" marR="6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Los </a:t>
                      </a:r>
                      <a:r>
                        <a:rPr lang="es-MX" sz="2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estudiantes degustan y prueban cocimientos, tizanas, tés e infusiones, a fin de registrar sensaciones, sabores y de detectar los conocimientos que sobre dichos productos tienen; del mismo modo, a partir de las etiquetas en los productos herbolarios, constatar que la base de estos son yerbas medicinales</a:t>
                      </a:r>
                      <a:r>
                        <a:rPr lang="es-MX" sz="200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.</a:t>
                      </a:r>
                      <a:endParaRPr lang="es-MX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0" marR="6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MX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0" marR="6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980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392488" cy="5859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6632"/>
            <a:ext cx="4392488" cy="585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2622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0326903"/>
              </p:ext>
            </p:extLst>
          </p:nvPr>
        </p:nvGraphicFramePr>
        <p:xfrm>
          <a:off x="455689" y="1988839"/>
          <a:ext cx="8232622" cy="3664179"/>
        </p:xfrm>
        <a:graphic>
          <a:graphicData uri="http://schemas.openxmlformats.org/drawingml/2006/table">
            <a:tbl>
              <a:tblPr firstRow="1" firstCol="1" bandRow="1"/>
              <a:tblGrid>
                <a:gridCol w="1235991"/>
                <a:gridCol w="1584176"/>
                <a:gridCol w="5256584"/>
                <a:gridCol w="155871"/>
              </a:tblGrid>
              <a:tr h="3600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20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Tiempo</a:t>
                      </a:r>
                      <a:endParaRPr lang="es-MX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0" marR="6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2000" b="1">
                          <a:effectLst/>
                          <a:latin typeface="Arial"/>
                          <a:ea typeface="Calibri"/>
                          <a:cs typeface="Times New Roman"/>
                        </a:rPr>
                        <a:t>Recursos didácticos</a:t>
                      </a:r>
                      <a:endParaRPr lang="es-MX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0" marR="6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669925" algn="l"/>
                          <a:tab pos="2334895" algn="ctr"/>
                        </a:tabLst>
                      </a:pPr>
                      <a:r>
                        <a:rPr lang="es-MX" sz="20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		FASE DE </a:t>
                      </a:r>
                      <a:r>
                        <a:rPr lang="es-MX" sz="2000" b="1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 CIERRE</a:t>
                      </a:r>
                      <a:endParaRPr lang="es-MX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0" marR="6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MX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0" marR="6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545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30 </a:t>
                      </a:r>
                      <a:r>
                        <a:rPr lang="es-MX" sz="2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min</a:t>
                      </a:r>
                      <a:endParaRPr lang="es-MX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s-MX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0" marR="6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es-MX" sz="200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r>
                        <a:rPr lang="es-MX" sz="2000" dirty="0" err="1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Rotafolios</a:t>
                      </a:r>
                      <a:endParaRPr lang="es-MX" sz="2000" dirty="0" smtClean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-Plumones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MX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0" marR="6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Se </a:t>
                      </a:r>
                      <a:r>
                        <a:rPr lang="es-MX" sz="2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realizan las preguntas detonadoras:</a:t>
                      </a:r>
                      <a:endParaRPr lang="es-MX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Se definen las vías de investigación para contestar a las preguntas y se realiza por parte del grupo una serie de preguntas en encuesta abierta para realizar con yerberos, padres, madres, abuelos o abuelas, especialistas de las ciencias médicas y especialistas en legislación</a:t>
                      </a:r>
                      <a:r>
                        <a:rPr lang="es-MX" sz="200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.</a:t>
                      </a:r>
                      <a:r>
                        <a:rPr lang="es-MX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MX" sz="2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s-MX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0" marR="6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MX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0" marR="6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395536" y="260648"/>
            <a:ext cx="84249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/>
              <a:t>8.6 </a:t>
            </a:r>
            <a:endParaRPr lang="es-MX" sz="3200" dirty="0" smtClean="0"/>
          </a:p>
          <a:p>
            <a:r>
              <a:rPr lang="es-MX" sz="3200" dirty="0" smtClean="0"/>
              <a:t>j</a:t>
            </a:r>
            <a:r>
              <a:rPr lang="es-MX" sz="3200" dirty="0"/>
              <a:t>. </a:t>
            </a:r>
            <a:r>
              <a:rPr lang="es-MX" sz="3200" dirty="0" smtClean="0"/>
              <a:t>    </a:t>
            </a:r>
            <a:r>
              <a:rPr lang="es-MX" sz="3200" dirty="0" smtClean="0">
                <a:solidFill>
                  <a:srgbClr val="00B0F0"/>
                </a:solidFill>
              </a:rPr>
              <a:t>Descripción </a:t>
            </a:r>
            <a:r>
              <a:rPr lang="es-MX" sz="3200" dirty="0">
                <a:solidFill>
                  <a:srgbClr val="00B0F0"/>
                </a:solidFill>
              </a:rPr>
              <a:t>del cierre de la actividad.</a:t>
            </a:r>
          </a:p>
        </p:txBody>
      </p:sp>
    </p:spTree>
    <p:extLst>
      <p:ext uri="{BB962C8B-B14F-4D97-AF65-F5344CB8AC3E}">
        <p14:creationId xmlns:p14="http://schemas.microsoft.com/office/powerpoint/2010/main" val="408064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32037"/>
            <a:ext cx="339447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332" y="2852936"/>
            <a:ext cx="2862318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-387424"/>
            <a:ext cx="3528138" cy="470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518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1059427"/>
              </p:ext>
            </p:extLst>
          </p:nvPr>
        </p:nvGraphicFramePr>
        <p:xfrm>
          <a:off x="244715" y="1124744"/>
          <a:ext cx="8575757" cy="38164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5397"/>
                <a:gridCol w="3240360"/>
              </a:tblGrid>
              <a:tr h="1048905">
                <a:tc>
                  <a:txBody>
                    <a:bodyPr/>
                    <a:lstStyle/>
                    <a:p>
                      <a:r>
                        <a:rPr lang="es-MX" sz="2800" dirty="0" smtClean="0"/>
                        <a:t>Profesores miembros del equipo 1</a:t>
                      </a:r>
                      <a:endParaRPr lang="es-MX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2800" dirty="0" smtClean="0"/>
                        <a:t>Asignaturas</a:t>
                      </a:r>
                      <a:endParaRPr lang="es-MX" sz="2800" dirty="0"/>
                    </a:p>
                  </a:txBody>
                  <a:tcPr/>
                </a:tc>
              </a:tr>
              <a:tr h="859307">
                <a:tc>
                  <a:txBody>
                    <a:bodyPr/>
                    <a:lstStyle/>
                    <a:p>
                      <a:r>
                        <a:rPr lang="es-MX" sz="2800" dirty="0" smtClean="0"/>
                        <a:t>Evelyn Lilian Goitia Fabián</a:t>
                      </a:r>
                      <a:endParaRPr lang="es-MX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2800" dirty="0" smtClean="0"/>
                        <a:t>Biología</a:t>
                      </a:r>
                      <a:endParaRPr lang="es-MX" sz="2800" dirty="0"/>
                    </a:p>
                  </a:txBody>
                  <a:tcPr/>
                </a:tc>
              </a:tr>
              <a:tr h="1048905">
                <a:tc>
                  <a:txBody>
                    <a:bodyPr/>
                    <a:lstStyle/>
                    <a:p>
                      <a:r>
                        <a:rPr lang="es-MX" sz="2800" dirty="0" smtClean="0"/>
                        <a:t>Miguel Ángel Sandoval Mendiola</a:t>
                      </a:r>
                      <a:endParaRPr lang="es-MX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2800" dirty="0" smtClean="0"/>
                        <a:t>Educación estética y artística: teatro</a:t>
                      </a:r>
                      <a:endParaRPr lang="es-MX" sz="2800" dirty="0"/>
                    </a:p>
                  </a:txBody>
                  <a:tcPr/>
                </a:tc>
              </a:tr>
              <a:tr h="859307">
                <a:tc>
                  <a:txBody>
                    <a:bodyPr/>
                    <a:lstStyle/>
                    <a:p>
                      <a:r>
                        <a:rPr lang="es-MX" sz="2800" dirty="0" smtClean="0"/>
                        <a:t>Joaquín</a:t>
                      </a:r>
                      <a:r>
                        <a:rPr lang="es-MX" sz="2800" baseline="0" dirty="0" smtClean="0"/>
                        <a:t> Edgardo Espinosa Aguirre</a:t>
                      </a:r>
                      <a:endParaRPr lang="es-MX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2800" dirty="0" smtClean="0"/>
                        <a:t>Historia de México</a:t>
                      </a:r>
                      <a:endParaRPr lang="es-MX" sz="2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31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87" y="1052736"/>
            <a:ext cx="8576953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004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3845751" cy="6836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67" y="22745"/>
            <a:ext cx="3857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961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998984"/>
          </a:xfrm>
        </p:spPr>
        <p:txBody>
          <a:bodyPr>
            <a:normAutofit fontScale="90000"/>
          </a:bodyPr>
          <a:lstStyle/>
          <a:p>
            <a:pPr algn="ctr"/>
            <a:r>
              <a:rPr lang="es-MX" dirty="0" smtClean="0"/>
              <a:t/>
            </a:r>
            <a:br>
              <a:rPr lang="es-MX" dirty="0" smtClean="0"/>
            </a:br>
            <a:r>
              <a:rPr lang="es-MX" dirty="0" smtClean="0"/>
              <a:t>k</a:t>
            </a:r>
            <a:r>
              <a:rPr lang="es-MX" dirty="0"/>
              <a:t>. </a:t>
            </a:r>
            <a:r>
              <a:rPr lang="es-MX" dirty="0">
                <a:solidFill>
                  <a:srgbClr val="00B0F0"/>
                </a:solidFill>
              </a:rPr>
              <a:t>Descripción de lo que se hará con los </a:t>
            </a:r>
            <a:r>
              <a:rPr lang="es-MX" dirty="0" smtClean="0">
                <a:solidFill>
                  <a:srgbClr val="00B0F0"/>
                </a:solidFill>
              </a:rPr>
              <a:t>resultados </a:t>
            </a:r>
            <a:r>
              <a:rPr lang="es-MX" dirty="0">
                <a:solidFill>
                  <a:srgbClr val="00B0F0"/>
                </a:solidFill>
              </a:rPr>
              <a:t>de la actividad</a:t>
            </a:r>
            <a:r>
              <a:rPr lang="es-MX" dirty="0"/>
              <a:t>.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s-MX" sz="2800" dirty="0" smtClean="0"/>
              <a:t>Los cuestionarios abiertos implican el inicio de la actividad de investigación en cuanto a los saberes sobre medicina tradicional y sus implicaciones en la actividad medica así como en la industria farmacéutica. </a:t>
            </a:r>
          </a:p>
          <a:p>
            <a:pPr algn="just"/>
            <a:r>
              <a:rPr lang="es-MX" sz="2800" dirty="0" smtClean="0"/>
              <a:t>Los materiales logrados en las clases por disciplina y en la investigación con personajes clave, dotará a los profesores y estudiantes de elementos para la discusión final sobre la pertinencia o no del uso de plantas medicinales.</a:t>
            </a:r>
            <a:endParaRPr lang="es-MX" sz="2800" dirty="0"/>
          </a:p>
        </p:txBody>
      </p:sp>
      <p:sp>
        <p:nvSpPr>
          <p:cNvPr id="4" name="3 Rectángulo"/>
          <p:cNvSpPr/>
          <p:nvPr/>
        </p:nvSpPr>
        <p:spPr>
          <a:xfrm>
            <a:off x="323528" y="260648"/>
            <a:ext cx="936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dirty="0"/>
              <a:t>8.7 </a:t>
            </a:r>
          </a:p>
        </p:txBody>
      </p:sp>
    </p:spTree>
    <p:extLst>
      <p:ext uri="{BB962C8B-B14F-4D97-AF65-F5344CB8AC3E}">
        <p14:creationId xmlns:p14="http://schemas.microsoft.com/office/powerpoint/2010/main" val="156185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MX" dirty="0" smtClean="0"/>
              <a:t>8.8 </a:t>
            </a:r>
            <a:br>
              <a:rPr lang="es-MX" dirty="0" smtClean="0"/>
            </a:br>
            <a:r>
              <a:rPr lang="es-MX" sz="3100" dirty="0" smtClean="0"/>
              <a:t>l</a:t>
            </a:r>
            <a:r>
              <a:rPr lang="es-MX" sz="3100" dirty="0" smtClean="0">
                <a:solidFill>
                  <a:srgbClr val="00B0F0"/>
                </a:solidFill>
              </a:rPr>
              <a:t>. Análisis. </a:t>
            </a:r>
            <a:br>
              <a:rPr lang="es-MX" sz="3100" dirty="0" smtClean="0">
                <a:solidFill>
                  <a:srgbClr val="00B0F0"/>
                </a:solidFill>
              </a:rPr>
            </a:br>
            <a:r>
              <a:rPr lang="es-MX" sz="3100" dirty="0" smtClean="0">
                <a:solidFill>
                  <a:srgbClr val="00B0F0"/>
                </a:solidFill>
              </a:rPr>
              <a:t>     Contrastación de lo esperado y lo sucedido.</a:t>
            </a:r>
            <a:endParaRPr lang="es-MX" sz="3100" dirty="0">
              <a:solidFill>
                <a:srgbClr val="00B0F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196752"/>
            <a:ext cx="8291264" cy="5472608"/>
          </a:xfrm>
        </p:spPr>
        <p:txBody>
          <a:bodyPr>
            <a:normAutofit/>
          </a:bodyPr>
          <a:lstStyle/>
          <a:p>
            <a:endParaRPr lang="es-MX" dirty="0"/>
          </a:p>
          <a:p>
            <a:r>
              <a:rPr lang="es-MX" dirty="0"/>
              <a:t>1</a:t>
            </a:r>
            <a:r>
              <a:rPr lang="es-MX" dirty="0">
                <a:solidFill>
                  <a:srgbClr val="FFFF00"/>
                </a:solidFill>
              </a:rPr>
              <a:t>. Logros </a:t>
            </a:r>
            <a:r>
              <a:rPr lang="es-MX" dirty="0" smtClean="0">
                <a:solidFill>
                  <a:srgbClr val="FFFF00"/>
                </a:solidFill>
              </a:rPr>
              <a:t>alcanzados</a:t>
            </a:r>
            <a:r>
              <a:rPr lang="es-MX" dirty="0">
                <a:solidFill>
                  <a:srgbClr val="FFFF00"/>
                </a:solidFill>
              </a:rPr>
              <a:t>. </a:t>
            </a:r>
            <a:endParaRPr lang="es-MX" dirty="0" smtClean="0">
              <a:solidFill>
                <a:srgbClr val="FFFF00"/>
              </a:solidFill>
            </a:endParaRPr>
          </a:p>
          <a:p>
            <a:r>
              <a:rPr lang="es-MX" dirty="0" smtClean="0"/>
              <a:t>Como principal logro se manifestó el interés de los estudiantes por el tema de investigación e, incluso, por la experimentación y transformación de plantas en productos de apoyo a la salud.</a:t>
            </a:r>
          </a:p>
          <a:p>
            <a:r>
              <a:rPr lang="es-MX" dirty="0" smtClean="0"/>
              <a:t>Con los cuestionarios realizados por los estudiantes, tienen su propia guía hacia dónde quieren dirigir la investigación.</a:t>
            </a:r>
          </a:p>
          <a:p>
            <a:r>
              <a:rPr lang="es-MX" dirty="0" smtClean="0"/>
              <a:t>2</a:t>
            </a:r>
            <a:r>
              <a:rPr lang="es-MX" dirty="0"/>
              <a:t>. </a:t>
            </a:r>
            <a:r>
              <a:rPr lang="es-MX" dirty="0">
                <a:solidFill>
                  <a:srgbClr val="FFFF00"/>
                </a:solidFill>
              </a:rPr>
              <a:t>Aspectos a mejorar</a:t>
            </a:r>
            <a:r>
              <a:rPr lang="es-MX" dirty="0" smtClean="0">
                <a:solidFill>
                  <a:srgbClr val="FFFF00"/>
                </a:solidFill>
              </a:rPr>
              <a:t>.</a:t>
            </a:r>
          </a:p>
          <a:p>
            <a:r>
              <a:rPr lang="es-MX" dirty="0" smtClean="0">
                <a:solidFill>
                  <a:schemeClr val="tx1"/>
                </a:solidFill>
              </a:rPr>
              <a:t>La actividad fue demasiado precipitada pues con todo lo que preparó el grupo, el intercambio de ideas y lo que se planteó obtener, es una carrera contra reloj. Probablemente esta actividad debió separarse en dos sesiones; un fallo en la planeación del tiempo.</a:t>
            </a:r>
            <a:endParaRPr lang="es-MX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51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b="0" dirty="0"/>
              <a:t/>
            </a:r>
            <a:br>
              <a:rPr lang="es-MX" b="0" dirty="0"/>
            </a:br>
            <a:r>
              <a:rPr lang="es-MX" b="0" dirty="0"/>
              <a:t>8..9 </a:t>
            </a:r>
            <a:r>
              <a:rPr lang="es-MX" b="0" dirty="0" smtClean="0"/>
              <a:t/>
            </a:r>
            <a:br>
              <a:rPr lang="es-MX" b="0" dirty="0" smtClean="0"/>
            </a:br>
            <a:r>
              <a:rPr lang="es-MX" b="0" dirty="0" smtClean="0"/>
              <a:t>m</a:t>
            </a:r>
            <a:r>
              <a:rPr lang="es-MX" b="0" dirty="0"/>
              <a:t>.  </a:t>
            </a:r>
            <a:r>
              <a:rPr lang="es-MX" b="0" dirty="0" smtClean="0"/>
              <a:t>               </a:t>
            </a:r>
            <a:r>
              <a:rPr lang="es-MX" dirty="0" smtClean="0">
                <a:solidFill>
                  <a:srgbClr val="00B0F0"/>
                </a:solidFill>
              </a:rPr>
              <a:t>Toma </a:t>
            </a:r>
            <a:r>
              <a:rPr lang="es-MX" dirty="0">
                <a:solidFill>
                  <a:srgbClr val="00B0F0"/>
                </a:solidFill>
              </a:rPr>
              <a:t>de decisiones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 smtClean="0"/>
              <a:t>Se replantearan los tiempos para las otras sesiones planeadas pues, dado el interés generado,  los estudiantes requieren actividades más precisas.</a:t>
            </a:r>
          </a:p>
          <a:p>
            <a:endParaRPr lang="es-MX" dirty="0"/>
          </a:p>
          <a:p>
            <a:r>
              <a:rPr lang="es-MX" dirty="0" smtClean="0"/>
              <a:t>Se dará cauce a algunas inquietudes sobre enervantes a partir de la sesión con especialistas de la salud. 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06125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99592" y="63640"/>
            <a:ext cx="7560840" cy="4321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MX" altLang="es-MX" sz="2400" b="1" dirty="0" smtClean="0">
                <a:solidFill>
                  <a:srgbClr val="00B0F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NOMBRE DE LA </a:t>
            </a:r>
            <a:r>
              <a:rPr kumimoji="0" lang="es-MX" altLang="es-MX" sz="2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ACTIVIDAD: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MX" altLang="es-MX" sz="2400" b="1" dirty="0">
              <a:solidFill>
                <a:srgbClr val="00B0F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altLang="es-MX" sz="2400" b="1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altLang="es-MX" sz="24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PREGUNTAS A ESPECIALISTAS DE LA SALUD</a:t>
            </a:r>
            <a:endParaRPr kumimoji="0" lang="es-MX" altLang="es-MX" sz="2400" b="0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fontAlgn="t">
              <a:lnSpc>
                <a:spcPts val="1300"/>
              </a:lnSpc>
            </a:pPr>
            <a:endParaRPr lang="es-MX" sz="2400" dirty="0" smtClean="0">
              <a:solidFill>
                <a:srgbClr val="FFFFFF"/>
              </a:solidFill>
              <a:latin typeface="Arial"/>
              <a:ea typeface="Calibri"/>
              <a:cs typeface="Times New Roman"/>
            </a:endParaRPr>
          </a:p>
          <a:p>
            <a:pPr algn="just" fontAlgn="t"/>
            <a:endParaRPr lang="es-MX" sz="2400" dirty="0" smtClean="0">
              <a:solidFill>
                <a:srgbClr val="FFFFFF"/>
              </a:solidFill>
              <a:latin typeface="Arial"/>
              <a:ea typeface="Calibri"/>
              <a:cs typeface="Times New Roman"/>
            </a:endParaRPr>
          </a:p>
          <a:p>
            <a:pPr algn="just" fontAlgn="t"/>
            <a:r>
              <a:rPr lang="es-MX" sz="2400" dirty="0" smtClean="0">
                <a:solidFill>
                  <a:srgbClr val="FFFFFF"/>
                </a:solidFill>
                <a:latin typeface="Arial"/>
                <a:ea typeface="Calibri"/>
                <a:cs typeface="Times New Roman"/>
              </a:rPr>
              <a:t>Objetivo: </a:t>
            </a:r>
          </a:p>
          <a:p>
            <a:pPr algn="just" fontAlgn="t"/>
            <a:endParaRPr lang="es-MX" sz="2400" dirty="0" smtClean="0">
              <a:solidFill>
                <a:srgbClr val="FFFFFF"/>
              </a:solidFill>
              <a:latin typeface="Arial"/>
              <a:ea typeface="Calibri"/>
              <a:cs typeface="Times New Roman"/>
            </a:endParaRPr>
          </a:p>
          <a:p>
            <a:pPr algn="just" fontAlgn="t"/>
            <a:r>
              <a:rPr lang="es-MX" sz="2400" dirty="0" smtClean="0">
                <a:solidFill>
                  <a:srgbClr val="FFFFFF"/>
                </a:solidFill>
                <a:latin typeface="Arial"/>
                <a:ea typeface="Calibri"/>
                <a:cs typeface="Times New Roman"/>
              </a:rPr>
              <a:t>Hacer preguntas al especialista </a:t>
            </a:r>
            <a:r>
              <a:rPr lang="es-MX" sz="2400" dirty="0">
                <a:solidFill>
                  <a:srgbClr val="FFFFFF"/>
                </a:solidFill>
                <a:latin typeface="Arial"/>
                <a:ea typeface="Calibri"/>
                <a:cs typeface="Times New Roman"/>
              </a:rPr>
              <a:t>que se </a:t>
            </a:r>
            <a:r>
              <a:rPr lang="es-MX" sz="2400" dirty="0" smtClean="0">
                <a:solidFill>
                  <a:srgbClr val="FFFFFF"/>
                </a:solidFill>
                <a:latin typeface="Arial"/>
                <a:ea typeface="Calibri"/>
                <a:cs typeface="Times New Roman"/>
              </a:rPr>
              <a:t>generaron, </a:t>
            </a:r>
            <a:r>
              <a:rPr lang="es-MX" sz="2400" dirty="0">
                <a:solidFill>
                  <a:srgbClr val="FFFFFF"/>
                </a:solidFill>
                <a:latin typeface="Arial"/>
                <a:ea typeface="Calibri"/>
                <a:cs typeface="Times New Roman"/>
              </a:rPr>
              <a:t>por parte de los </a:t>
            </a:r>
            <a:r>
              <a:rPr lang="es-MX" sz="2400" dirty="0" smtClean="0">
                <a:solidFill>
                  <a:srgbClr val="FFFFFF"/>
                </a:solidFill>
                <a:latin typeface="Arial"/>
                <a:ea typeface="Calibri"/>
                <a:cs typeface="Times New Roman"/>
              </a:rPr>
              <a:t>alumnos, en </a:t>
            </a:r>
            <a:r>
              <a:rPr lang="es-MX" sz="2400" dirty="0">
                <a:solidFill>
                  <a:srgbClr val="FFFFFF"/>
                </a:solidFill>
                <a:latin typeface="Arial"/>
                <a:ea typeface="Calibri"/>
                <a:cs typeface="Times New Roman"/>
              </a:rPr>
              <a:t>la sesión </a:t>
            </a:r>
            <a:r>
              <a:rPr lang="es-MX" sz="2400" dirty="0" smtClean="0">
                <a:solidFill>
                  <a:srgbClr val="FFFFFF"/>
                </a:solidFill>
                <a:latin typeface="Arial"/>
                <a:ea typeface="Calibri"/>
                <a:cs typeface="Times New Roman"/>
              </a:rPr>
              <a:t>interdisciplinaria </a:t>
            </a:r>
            <a:r>
              <a:rPr lang="es-MX" sz="2400" dirty="0">
                <a:solidFill>
                  <a:srgbClr val="FFFFFF"/>
                </a:solidFill>
                <a:latin typeface="Arial"/>
                <a:ea typeface="Calibri"/>
                <a:cs typeface="Times New Roman"/>
              </a:rPr>
              <a:t>sobre saberes acerca de plantas medicinales y su efecto</a:t>
            </a:r>
            <a:r>
              <a:rPr lang="es-MX" sz="2400" dirty="0" smtClean="0">
                <a:solidFill>
                  <a:srgbClr val="FFFFFF"/>
                </a:solidFill>
                <a:latin typeface="Arial"/>
                <a:ea typeface="Calibri"/>
                <a:cs typeface="Times New Roman"/>
              </a:rPr>
              <a:t>.</a:t>
            </a:r>
            <a:endParaRPr kumimoji="0" lang="es-MX" altLang="es-MX" sz="2400" b="0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467544" y="367952"/>
            <a:ext cx="6591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  <a:buClr>
                <a:srgbClr val="759AA5">
                  <a:lumMod val="60000"/>
                  <a:lumOff val="40000"/>
                </a:srgbClr>
              </a:buClr>
            </a:pPr>
            <a:r>
              <a:rPr lang="es-MX" sz="2400" dirty="0">
                <a:solidFill>
                  <a:srgbClr val="DFE6D0"/>
                </a:solidFill>
              </a:rPr>
              <a:t>9</a:t>
            </a:r>
            <a:r>
              <a:rPr lang="es-MX" sz="2400" dirty="0" smtClean="0">
                <a:solidFill>
                  <a:srgbClr val="DFE6D0"/>
                </a:solidFill>
              </a:rPr>
              <a:t>.1</a:t>
            </a:r>
            <a:r>
              <a:rPr lang="es-MX" sz="2400" dirty="0">
                <a:solidFill>
                  <a:srgbClr val="DFE6D0"/>
                </a:solidFill>
              </a:rPr>
              <a:t>.</a:t>
            </a:r>
          </a:p>
        </p:txBody>
      </p:sp>
      <p:sp>
        <p:nvSpPr>
          <p:cNvPr id="7" name="6 Rectángulo"/>
          <p:cNvSpPr/>
          <p:nvPr/>
        </p:nvSpPr>
        <p:spPr>
          <a:xfrm>
            <a:off x="3347864" y="4293096"/>
            <a:ext cx="21269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000" dirty="0"/>
              <a:t>Grado y grupo: 5°</a:t>
            </a:r>
          </a:p>
        </p:txBody>
      </p:sp>
      <p:sp>
        <p:nvSpPr>
          <p:cNvPr id="8" name="7 Rectángulo"/>
          <p:cNvSpPr/>
          <p:nvPr/>
        </p:nvSpPr>
        <p:spPr>
          <a:xfrm>
            <a:off x="2920617" y="5877272"/>
            <a:ext cx="36563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000" dirty="0"/>
              <a:t>Fecha: 5</a:t>
            </a:r>
            <a:r>
              <a:rPr lang="es-MX" sz="2000" dirty="0" smtClean="0"/>
              <a:t> </a:t>
            </a:r>
            <a:r>
              <a:rPr lang="es-MX" sz="2000" dirty="0"/>
              <a:t>de </a:t>
            </a:r>
            <a:r>
              <a:rPr lang="es-MX" sz="2000" dirty="0" smtClean="0"/>
              <a:t>diciembre  </a:t>
            </a:r>
            <a:r>
              <a:rPr lang="es-MX" sz="2000" dirty="0"/>
              <a:t>de 2018</a:t>
            </a:r>
          </a:p>
        </p:txBody>
      </p:sp>
    </p:spTree>
    <p:extLst>
      <p:ext uri="{BB962C8B-B14F-4D97-AF65-F5344CB8AC3E}">
        <p14:creationId xmlns:p14="http://schemas.microsoft.com/office/powerpoint/2010/main" val="99027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MX" dirty="0"/>
              <a:t>9</a:t>
            </a:r>
            <a:r>
              <a:rPr lang="es-MX" dirty="0" smtClean="0"/>
              <a:t>.2</a:t>
            </a:r>
            <a:r>
              <a:rPr lang="es-MX" dirty="0"/>
              <a:t>.</a:t>
            </a:r>
            <a:br>
              <a:rPr lang="es-MX" dirty="0"/>
            </a:br>
            <a:endParaRPr lang="es-MX" dirty="0">
              <a:solidFill>
                <a:srgbClr val="00B0F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37" y="2615472"/>
            <a:ext cx="8923560" cy="351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395536" y="1124744"/>
            <a:ext cx="8208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tabLst>
                <a:tab pos="3830638" algn="l"/>
              </a:tabLst>
            </a:pPr>
            <a:r>
              <a:rPr lang="es-MX" sz="3600" b="1" spc="50" dirty="0">
                <a:ln w="13335" cmpd="sng">
                  <a:solidFill>
                    <a:srgbClr val="759AA5">
                      <a:lumMod val="50000"/>
                    </a:srgbClr>
                  </a:solidFill>
                  <a:prstDash val="solid"/>
                </a:ln>
                <a:solidFill>
                  <a:srgbClr val="B9AB6F">
                    <a:tint val="1000"/>
                  </a:srgbClr>
                </a:solidFill>
              </a:rPr>
              <a:t>e) </a:t>
            </a:r>
            <a:r>
              <a:rPr lang="es-MX" sz="3600" b="1" spc="50" dirty="0">
                <a:ln w="13335" cmpd="sng">
                  <a:solidFill>
                    <a:srgbClr val="759AA5">
                      <a:lumMod val="50000"/>
                    </a:srgbClr>
                  </a:solidFill>
                  <a:prstDash val="solid"/>
                </a:ln>
                <a:solidFill>
                  <a:srgbClr val="00B0F0"/>
                </a:solidFill>
              </a:rPr>
              <a:t>Asignaturas participantes, temas o conceptos de cada una.</a:t>
            </a:r>
          </a:p>
        </p:txBody>
      </p:sp>
    </p:spTree>
    <p:extLst>
      <p:ext uri="{BB962C8B-B14F-4D97-AF65-F5344CB8AC3E}">
        <p14:creationId xmlns:p14="http://schemas.microsoft.com/office/powerpoint/2010/main" val="368898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528" y="404664"/>
            <a:ext cx="802432" cy="604664"/>
          </a:xfrm>
        </p:spPr>
        <p:txBody>
          <a:bodyPr/>
          <a:lstStyle/>
          <a:p>
            <a:pPr marL="0" indent="0">
              <a:buNone/>
            </a:pPr>
            <a:r>
              <a:rPr lang="es-MX" dirty="0"/>
              <a:t>9</a:t>
            </a:r>
            <a:r>
              <a:rPr lang="es-MX" dirty="0" smtClean="0"/>
              <a:t>.3</a:t>
            </a:r>
            <a:endParaRPr lang="es-MX" dirty="0"/>
          </a:p>
        </p:txBody>
      </p:sp>
      <p:sp>
        <p:nvSpPr>
          <p:cNvPr id="4" name="3 Rectángulo"/>
          <p:cNvSpPr/>
          <p:nvPr/>
        </p:nvSpPr>
        <p:spPr>
          <a:xfrm>
            <a:off x="1547664" y="620688"/>
            <a:ext cx="61926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MX" sz="3200" dirty="0">
              <a:solidFill>
                <a:srgbClr val="00B0F0"/>
              </a:solidFill>
            </a:endParaRPr>
          </a:p>
          <a:p>
            <a:pPr algn="ctr"/>
            <a:r>
              <a:rPr lang="es-MX" sz="3200" b="1" dirty="0">
                <a:solidFill>
                  <a:srgbClr val="00B0F0"/>
                </a:solidFill>
              </a:rPr>
              <a:t>g. </a:t>
            </a:r>
            <a:r>
              <a:rPr lang="es-MX" sz="3200" dirty="0">
                <a:solidFill>
                  <a:srgbClr val="00B0F0"/>
                </a:solidFill>
              </a:rPr>
              <a:t>Justificación de la </a:t>
            </a:r>
            <a:r>
              <a:rPr lang="es-MX" sz="3200" dirty="0" smtClean="0">
                <a:solidFill>
                  <a:srgbClr val="00B0F0"/>
                </a:solidFill>
              </a:rPr>
              <a:t>actividad</a:t>
            </a:r>
          </a:p>
          <a:p>
            <a:pPr algn="ctr"/>
            <a:endParaRPr lang="es-MX" sz="3200" dirty="0">
              <a:solidFill>
                <a:srgbClr val="00B0F0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125960" y="1916832"/>
            <a:ext cx="680677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MX" sz="3200" dirty="0"/>
              <a:t>A partir de la justificación general  se pretende dar respuesta a la pregunta  </a:t>
            </a:r>
            <a:r>
              <a:rPr lang="es-MX" sz="3200" dirty="0" smtClean="0"/>
              <a:t>¿Por qué la prevalencia de las plantas medicinales en la </a:t>
            </a:r>
            <a:r>
              <a:rPr lang="es-MX" sz="3200" dirty="0"/>
              <a:t>cultura popular </a:t>
            </a:r>
            <a:r>
              <a:rPr lang="es-MX" sz="3200" dirty="0" smtClean="0"/>
              <a:t>y su valor en </a:t>
            </a:r>
            <a:r>
              <a:rPr lang="es-MX" sz="3200" dirty="0"/>
              <a:t>la industria farmacéutica</a:t>
            </a:r>
            <a:r>
              <a:rPr lang="es-MX" sz="3200" dirty="0" smtClean="0"/>
              <a:t>? </a:t>
            </a:r>
            <a:endParaRPr lang="es-MX" sz="3200" dirty="0"/>
          </a:p>
          <a:p>
            <a:pPr lvl="0" algn="just"/>
            <a:r>
              <a:rPr lang="es-MX" sz="3200" dirty="0" smtClean="0"/>
              <a:t>La actividad parte de las siguientes preguntas guía:</a:t>
            </a:r>
          </a:p>
        </p:txBody>
      </p:sp>
    </p:spTree>
    <p:extLst>
      <p:ext uri="{BB962C8B-B14F-4D97-AF65-F5344CB8AC3E}">
        <p14:creationId xmlns:p14="http://schemas.microsoft.com/office/powerpoint/2010/main" val="418619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Preguntas </a:t>
            </a:r>
            <a:r>
              <a:rPr lang="es-ES" sz="28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para dirigir  la Investigación Interdisciplinaria.</a:t>
            </a:r>
            <a:endParaRPr lang="es-MX" sz="2800" dirty="0">
              <a:solidFill>
                <a:schemeClr val="accent2">
                  <a:lumMod val="60000"/>
                  <a:lumOff val="4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3200" dirty="0" smtClean="0"/>
              <a:t>Por qué se dejaron de utilizar las plantas medicinales.</a:t>
            </a:r>
            <a:endParaRPr lang="es-MX" sz="3200" dirty="0"/>
          </a:p>
          <a:p>
            <a:r>
              <a:rPr lang="es-ES" sz="3200" dirty="0" smtClean="0"/>
              <a:t>Qué  </a:t>
            </a:r>
            <a:r>
              <a:rPr lang="es-ES" sz="3200" dirty="0"/>
              <a:t>plantas con uso </a:t>
            </a:r>
            <a:r>
              <a:rPr lang="es-ES" sz="3200" dirty="0" smtClean="0"/>
              <a:t>medicinal son las mas utilizadas. </a:t>
            </a:r>
            <a:endParaRPr lang="es-MX" sz="3200" dirty="0"/>
          </a:p>
          <a:p>
            <a:r>
              <a:rPr lang="es-ES" sz="3200" dirty="0" smtClean="0"/>
              <a:t>Cuál </a:t>
            </a:r>
            <a:r>
              <a:rPr lang="es-ES" sz="3200" dirty="0"/>
              <a:t>es el estatus de las plantas medicinales en el contexto nacional y </a:t>
            </a:r>
            <a:r>
              <a:rPr lang="es-ES" sz="3200" dirty="0" smtClean="0"/>
              <a:t>global.</a:t>
            </a:r>
          </a:p>
          <a:p>
            <a:r>
              <a:rPr lang="es-ES" sz="3200" dirty="0" smtClean="0"/>
              <a:t>Qué efectos pueden tener las plantas medicinales.</a:t>
            </a:r>
            <a:endParaRPr lang="es-MX" sz="3200" dirty="0"/>
          </a:p>
        </p:txBody>
      </p:sp>
    </p:spTree>
    <p:extLst>
      <p:ext uri="{BB962C8B-B14F-4D97-AF65-F5344CB8AC3E}">
        <p14:creationId xmlns:p14="http://schemas.microsoft.com/office/powerpoint/2010/main" val="188056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908720"/>
            <a:ext cx="7992888" cy="706090"/>
          </a:xfrm>
        </p:spPr>
        <p:txBody>
          <a:bodyPr>
            <a:normAutofit fontScale="90000"/>
          </a:bodyPr>
          <a:lstStyle/>
          <a:p>
            <a:r>
              <a:rPr lang="es-MX" dirty="0" smtClean="0">
                <a:solidFill>
                  <a:schemeClr val="tx1"/>
                </a:solidFill>
              </a:rPr>
              <a:t>9.4</a:t>
            </a:r>
            <a:r>
              <a:rPr lang="es-MX" dirty="0">
                <a:solidFill>
                  <a:srgbClr val="00B0F0"/>
                </a:solidFill>
              </a:rPr>
              <a:t/>
            </a:r>
            <a:br>
              <a:rPr lang="es-MX" dirty="0">
                <a:solidFill>
                  <a:srgbClr val="00B0F0"/>
                </a:solidFill>
              </a:rPr>
            </a:br>
            <a:r>
              <a:rPr lang="es-MX" dirty="0" smtClean="0">
                <a:solidFill>
                  <a:srgbClr val="00B0F0"/>
                </a:solidFill>
              </a:rPr>
              <a:t>h </a:t>
            </a:r>
            <a:r>
              <a:rPr lang="es-MX" dirty="0">
                <a:solidFill>
                  <a:srgbClr val="00B0F0"/>
                </a:solidFill>
              </a:rPr>
              <a:t>. Descripción de Apertura de la actividad.</a:t>
            </a: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1635509"/>
              </p:ext>
            </p:extLst>
          </p:nvPr>
        </p:nvGraphicFramePr>
        <p:xfrm>
          <a:off x="455689" y="2290063"/>
          <a:ext cx="8232622" cy="3918676"/>
        </p:xfrm>
        <a:graphic>
          <a:graphicData uri="http://schemas.openxmlformats.org/drawingml/2006/table">
            <a:tbl>
              <a:tblPr firstRow="1" firstCol="1" bandRow="1"/>
              <a:tblGrid>
                <a:gridCol w="659577"/>
                <a:gridCol w="1521468"/>
                <a:gridCol w="5895706"/>
                <a:gridCol w="155871"/>
              </a:tblGrid>
              <a:tr h="86409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Tiempo</a:t>
                      </a:r>
                      <a:endParaRPr lang="es-MX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0" marR="6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Recursos </a:t>
                      </a:r>
                      <a:r>
                        <a:rPr lang="es-MX" sz="1600" b="1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didácticos</a:t>
                      </a:r>
                      <a:endParaRPr lang="es-MX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0" marR="6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Secuencia didáctica multidisciplinaria</a:t>
                      </a:r>
                      <a:endParaRPr lang="es-MX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69925" algn="l"/>
                          <a:tab pos="2334895" algn="ctr"/>
                        </a:tabLst>
                      </a:pPr>
                      <a:r>
                        <a:rPr lang="es-MX" sz="16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		</a:t>
                      </a:r>
                      <a:r>
                        <a:rPr lang="es-MX" sz="12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FASE DE APERTURA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0" marR="6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endParaRPr lang="es-MX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0" marR="6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54579"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10 </a:t>
                      </a:r>
                      <a:r>
                        <a:rPr lang="es-MX" sz="1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min</a:t>
                      </a:r>
                      <a:endParaRPr lang="es-MX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s-MX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0" marR="6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r>
                        <a:rPr lang="es-MX" sz="2000" dirty="0" err="1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Rotafolio</a:t>
                      </a:r>
                      <a:endParaRPr lang="es-MX" sz="2000" dirty="0" smtClean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-Plumones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MX" sz="1600" dirty="0" smtClean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s-MX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0" marR="6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-La</a:t>
                      </a:r>
                      <a:r>
                        <a:rPr lang="es-MX" sz="18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sesión se realizó la  en el aula donde se presento el médico de la escuela.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8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MX" sz="180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Inicio</a:t>
                      </a:r>
                      <a:r>
                        <a:rPr lang="es-MX" sz="18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: se explica a los estudiantes la finalidad de esta sesión conjunta, como parte del proyecto CONEXIONES-DEGIRE-UNAM </a:t>
                      </a:r>
                      <a:r>
                        <a:rPr lang="es-MX" sz="1800" baseline="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 y se invitó al médico de la escuela para entablar una charla que permitió resolver las dudas que tuvieron los alumnos en la sesión detonadora sobre el uso y efectos de las plantas medicinales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800" baseline="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.</a:t>
                      </a:r>
                      <a:endParaRPr lang="es-MX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.</a:t>
                      </a:r>
                      <a:r>
                        <a:rPr lang="es-MX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MX" sz="2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s-MX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0" marR="6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endParaRPr lang="es-MX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0" marR="6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4 Rectángulo"/>
          <p:cNvSpPr/>
          <p:nvPr/>
        </p:nvSpPr>
        <p:spPr>
          <a:xfrm>
            <a:off x="467544" y="1556792"/>
            <a:ext cx="820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 smtClean="0">
                <a:solidFill>
                  <a:srgbClr val="FFFF00"/>
                </a:solidFill>
                <a:latin typeface="Arial"/>
                <a:cs typeface="Times New Roman"/>
              </a:rPr>
              <a:t>Preguntas a especialista</a:t>
            </a:r>
            <a:endParaRPr lang="es-MX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540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 smtClean="0">
                <a:solidFill>
                  <a:schemeClr val="bg2">
                    <a:lumMod val="10000"/>
                    <a:lumOff val="90000"/>
                  </a:schemeClr>
                </a:solidFill>
              </a:rPr>
              <a:t>Ciclo escolar 2018-2019</a:t>
            </a:r>
            <a:endParaRPr lang="es-MX" dirty="0">
              <a:solidFill>
                <a:schemeClr val="bg2">
                  <a:lumMod val="10000"/>
                  <a:lumOff val="90000"/>
                </a:schemeClr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1600200"/>
            <a:ext cx="8856984" cy="4525963"/>
          </a:xfrm>
        </p:spPr>
        <p:txBody>
          <a:bodyPr>
            <a:normAutofit/>
          </a:bodyPr>
          <a:lstStyle/>
          <a:p>
            <a:endParaRPr lang="es-MX" sz="3200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es-MX" sz="3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Inicio del proyecto: 05 de Septiembre de 2018</a:t>
            </a:r>
          </a:p>
          <a:p>
            <a:endParaRPr lang="es-MX" sz="3200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endParaRPr lang="es-MX" sz="3200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endParaRPr lang="es-MX" sz="3200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es-MX" sz="3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Fin del proyecto 28 de febrero de 2019</a:t>
            </a:r>
            <a:endParaRPr lang="es-MX" sz="3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17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content.fmex7-2.fna.fbcdn.net/v/t1.15752-9/54258140_269193164029015_7555272821455192064_n.jpg?_nc_cat=109&amp;_nc_ht=scontent.fmex7-2.fna&amp;oh=d0110f96cfc0c3672ec3ef25048ae0b5&amp;oe=5CDDE76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692696"/>
            <a:ext cx="3312368" cy="5888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299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b="0" dirty="0"/>
              <a:t/>
            </a:r>
            <a:br>
              <a:rPr lang="es-MX" b="0" dirty="0"/>
            </a:br>
            <a:r>
              <a:rPr lang="es-MX" b="0" dirty="0" smtClean="0"/>
              <a:t>9.5 </a:t>
            </a:r>
            <a:br>
              <a:rPr lang="es-MX" b="0" dirty="0" smtClean="0"/>
            </a:br>
            <a:r>
              <a:rPr lang="es-MX" dirty="0" smtClean="0">
                <a:solidFill>
                  <a:srgbClr val="00B0F0"/>
                </a:solidFill>
              </a:rPr>
              <a:t>i</a:t>
            </a:r>
            <a:r>
              <a:rPr lang="es-MX" b="0" dirty="0">
                <a:solidFill>
                  <a:srgbClr val="00B0F0"/>
                </a:solidFill>
              </a:rPr>
              <a:t>. Descripción del desarrollo de la actividad. </a:t>
            </a:r>
            <a:endParaRPr lang="es-MX" dirty="0">
              <a:solidFill>
                <a:srgbClr val="00B0F0"/>
              </a:solidFill>
            </a:endParaRPr>
          </a:p>
        </p:txBody>
      </p:sp>
      <p:graphicFrame>
        <p:nvGraphicFramePr>
          <p:cNvPr id="6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6728454"/>
              </p:ext>
            </p:extLst>
          </p:nvPr>
        </p:nvGraphicFramePr>
        <p:xfrm>
          <a:off x="455689" y="1964531"/>
          <a:ext cx="8232622" cy="4876800"/>
        </p:xfrm>
        <a:graphic>
          <a:graphicData uri="http://schemas.openxmlformats.org/drawingml/2006/table">
            <a:tbl>
              <a:tblPr firstRow="1" firstCol="1" bandRow="1"/>
              <a:tblGrid>
                <a:gridCol w="659577"/>
                <a:gridCol w="1521468"/>
                <a:gridCol w="5895706"/>
                <a:gridCol w="155871"/>
              </a:tblGrid>
              <a:tr h="29091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20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Tiempo</a:t>
                      </a:r>
                      <a:endParaRPr lang="es-MX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0" marR="6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20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Recursos didácticos</a:t>
                      </a:r>
                      <a:endParaRPr lang="es-MX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0" marR="6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DESARROLLO</a:t>
                      </a:r>
                      <a:endParaRPr lang="es-MX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0" marR="6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MX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0" marR="6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545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30 </a:t>
                      </a:r>
                      <a:r>
                        <a:rPr lang="es-MX" sz="2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min</a:t>
                      </a:r>
                      <a:endParaRPr lang="es-MX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s-MX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0" marR="6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r>
                        <a:rPr lang="es-MX" sz="2000" dirty="0" err="1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Rotafolíos</a:t>
                      </a:r>
                      <a:r>
                        <a:rPr lang="es-MX" sz="200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 con</a:t>
                      </a:r>
                      <a:r>
                        <a:rPr lang="es-MX" sz="2000" baseline="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 las preguntas generadas en la sesión detonadora</a:t>
                      </a:r>
                      <a:endParaRPr lang="es-MX" sz="2000" dirty="0" smtClean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-Plumones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MX" sz="20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0420" marR="6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-El grupo nombro un relator para la sesión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-Se realizaron las siguientes preguntas al especialista: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ES" sz="2000" dirty="0" smtClean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marL="457200" indent="-4572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AutoNum type="arabicPeriod"/>
                      </a:pPr>
                      <a:r>
                        <a:rPr lang="es-ES" sz="2000" baseline="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Por qué las personas dejaron de ocupar plantas medicinales.</a:t>
                      </a:r>
                    </a:p>
                    <a:p>
                      <a:pPr marL="457200" indent="-4572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AutoNum type="arabicPeriod"/>
                      </a:pPr>
                      <a:r>
                        <a:rPr lang="es-ES" sz="2000" baseline="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Cuáles son las ventajas de las plantas medicinales.</a:t>
                      </a:r>
                    </a:p>
                    <a:p>
                      <a:pPr marL="457200" indent="-4572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AutoNum type="arabicPeriod"/>
                      </a:pPr>
                      <a:r>
                        <a:rPr lang="es-ES" sz="2000" baseline="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Qué plantas medicinales son mas eficientes</a:t>
                      </a:r>
                    </a:p>
                    <a:p>
                      <a:pPr marL="457200" indent="-4572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AutoNum type="arabicPeriod"/>
                      </a:pPr>
                      <a:r>
                        <a:rPr lang="es-ES" sz="2000" baseline="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Cuáles son las plantas medicinales mas raras.</a:t>
                      </a:r>
                    </a:p>
                    <a:p>
                      <a:pPr marL="457200" indent="-4572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AutoNum type="arabicPeriod"/>
                      </a:pPr>
                      <a:r>
                        <a:rPr lang="es-ES" sz="2000" baseline="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Por qué el té de lechuga se usa como droga</a:t>
                      </a:r>
                    </a:p>
                    <a:p>
                      <a:pPr marL="457200" indent="-4572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AutoNum type="arabicPeriod"/>
                      </a:pPr>
                      <a:r>
                        <a:rPr lang="es-ES" sz="2000" baseline="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¿Las plantas tienen algún resultado emocional?</a:t>
                      </a:r>
                      <a:endParaRPr lang="es-MX" sz="2000" dirty="0" smtClean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MX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0" marR="6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MX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0" marR="6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423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content.fmex7-2.fna.fbcdn.net/v/t1.15752-9/53298679_306273013368151_9106516349076635648_n.jpg?_nc_cat=106&amp;_nc_ht=scontent.fmex7-2.fna&amp;oh=a183958bf5026b8f974dd6e06778efeb&amp;oe=5D0A39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86" y="620351"/>
            <a:ext cx="3996697" cy="5328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content.fmex7-1.fna.fbcdn.net/v/t1.15752-9/53851633_2148365398563285_5214530101995110400_n.jpg?_nc_cat=105&amp;_nc_ht=scontent.fmex7-1.fna&amp;oh=3cd750819433c44e9b918fa51b0e5ba3&amp;oe=5D16D07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31217"/>
            <a:ext cx="2736304" cy="4864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746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3548782"/>
              </p:ext>
            </p:extLst>
          </p:nvPr>
        </p:nvGraphicFramePr>
        <p:xfrm>
          <a:off x="455689" y="1988839"/>
          <a:ext cx="8232622" cy="3664179"/>
        </p:xfrm>
        <a:graphic>
          <a:graphicData uri="http://schemas.openxmlformats.org/drawingml/2006/table">
            <a:tbl>
              <a:tblPr firstRow="1" firstCol="1" bandRow="1"/>
              <a:tblGrid>
                <a:gridCol w="1235991"/>
                <a:gridCol w="1584176"/>
                <a:gridCol w="5256584"/>
                <a:gridCol w="155871"/>
              </a:tblGrid>
              <a:tr h="3600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20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Tiempo</a:t>
                      </a:r>
                      <a:endParaRPr lang="es-MX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0" marR="6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2000" b="1">
                          <a:effectLst/>
                          <a:latin typeface="Arial"/>
                          <a:ea typeface="Calibri"/>
                          <a:cs typeface="Times New Roman"/>
                        </a:rPr>
                        <a:t>Recursos didácticos</a:t>
                      </a:r>
                      <a:endParaRPr lang="es-MX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0" marR="6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669925" algn="l"/>
                          <a:tab pos="2334895" algn="ctr"/>
                        </a:tabLst>
                      </a:pPr>
                      <a:r>
                        <a:rPr lang="es-MX" sz="20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		FASE DE </a:t>
                      </a:r>
                      <a:r>
                        <a:rPr lang="es-MX" sz="2000" b="1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 CIERRE</a:t>
                      </a:r>
                      <a:endParaRPr lang="es-MX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0" marR="6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MX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0" marR="6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545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10 </a:t>
                      </a:r>
                      <a:r>
                        <a:rPr lang="es-MX" sz="2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min</a:t>
                      </a:r>
                      <a:endParaRPr lang="es-MX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s-MX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0" marR="6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s-MX" sz="2000" dirty="0" smtClean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-Hoja de respuestas</a:t>
                      </a:r>
                      <a:endParaRPr lang="es-MX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0" marR="6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ES" sz="2000" dirty="0" smtClean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-Se hizo un recuento de las respuestas recibidas</a:t>
                      </a:r>
                      <a:r>
                        <a:rPr lang="es-ES" sz="2000" baseline="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 por parte del especialista.</a:t>
                      </a:r>
                      <a:endParaRPr lang="es-MX" sz="2000" dirty="0" smtClean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0420" marR="6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MX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0" marR="6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395536" y="260648"/>
            <a:ext cx="84249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/>
              <a:t>9</a:t>
            </a:r>
            <a:r>
              <a:rPr lang="es-MX" sz="3200" dirty="0" smtClean="0"/>
              <a:t>.6 </a:t>
            </a:r>
          </a:p>
          <a:p>
            <a:r>
              <a:rPr lang="es-MX" sz="3200" dirty="0" smtClean="0"/>
              <a:t>j</a:t>
            </a:r>
            <a:r>
              <a:rPr lang="es-MX" sz="3200" dirty="0"/>
              <a:t>. </a:t>
            </a:r>
            <a:r>
              <a:rPr lang="es-MX" sz="3200" dirty="0" smtClean="0"/>
              <a:t>    </a:t>
            </a:r>
            <a:r>
              <a:rPr lang="es-MX" sz="3200" dirty="0" smtClean="0">
                <a:solidFill>
                  <a:srgbClr val="00B0F0"/>
                </a:solidFill>
              </a:rPr>
              <a:t>Descripción </a:t>
            </a:r>
            <a:r>
              <a:rPr lang="es-MX" sz="3200" dirty="0">
                <a:solidFill>
                  <a:srgbClr val="00B0F0"/>
                </a:solidFill>
              </a:rPr>
              <a:t>del cierre de la actividad.</a:t>
            </a:r>
          </a:p>
        </p:txBody>
      </p:sp>
    </p:spTree>
    <p:extLst>
      <p:ext uri="{BB962C8B-B14F-4D97-AF65-F5344CB8AC3E}">
        <p14:creationId xmlns:p14="http://schemas.microsoft.com/office/powerpoint/2010/main" val="126865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6931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998984"/>
          </a:xfrm>
        </p:spPr>
        <p:txBody>
          <a:bodyPr>
            <a:normAutofit fontScale="90000"/>
          </a:bodyPr>
          <a:lstStyle/>
          <a:p>
            <a:pPr algn="ctr"/>
            <a:r>
              <a:rPr lang="es-MX" dirty="0" smtClean="0"/>
              <a:t/>
            </a:r>
            <a:br>
              <a:rPr lang="es-MX" dirty="0" smtClean="0"/>
            </a:br>
            <a:r>
              <a:rPr lang="es-MX" dirty="0" smtClean="0"/>
              <a:t>k</a:t>
            </a:r>
            <a:r>
              <a:rPr lang="es-MX" dirty="0"/>
              <a:t>. </a:t>
            </a:r>
            <a:r>
              <a:rPr lang="es-MX" dirty="0">
                <a:solidFill>
                  <a:srgbClr val="00B0F0"/>
                </a:solidFill>
              </a:rPr>
              <a:t>Descripción de lo que se hará con los </a:t>
            </a:r>
            <a:r>
              <a:rPr lang="es-MX" dirty="0" smtClean="0">
                <a:solidFill>
                  <a:srgbClr val="00B0F0"/>
                </a:solidFill>
              </a:rPr>
              <a:t>resultados </a:t>
            </a:r>
            <a:r>
              <a:rPr lang="es-MX" dirty="0">
                <a:solidFill>
                  <a:srgbClr val="00B0F0"/>
                </a:solidFill>
              </a:rPr>
              <a:t>de la actividad</a:t>
            </a:r>
            <a:r>
              <a:rPr lang="es-MX" dirty="0" smtClean="0"/>
              <a:t>.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es-ES" sz="3200" dirty="0" smtClean="0"/>
          </a:p>
          <a:p>
            <a:r>
              <a:rPr lang="es-MX" sz="3200" dirty="0" smtClean="0"/>
              <a:t>Con los resultados de la actividad se plantea la vista medica acerca de las plantas medicinales a fin de, en la posterior sesión interdisciplinaria, contrastarlas con los conocimientos empíricos. De esta manera nos perfilamos a la posibilidad de que, a partir del debate, los estudiantes generen las conclusiones a las que pretende arribar el proyecto.</a:t>
            </a:r>
            <a:endParaRPr lang="es-MX" sz="3200" dirty="0"/>
          </a:p>
        </p:txBody>
      </p:sp>
      <p:sp>
        <p:nvSpPr>
          <p:cNvPr id="4" name="3 Rectángulo"/>
          <p:cNvSpPr/>
          <p:nvPr/>
        </p:nvSpPr>
        <p:spPr>
          <a:xfrm>
            <a:off x="323528" y="260648"/>
            <a:ext cx="936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dirty="0"/>
              <a:t>9</a:t>
            </a:r>
            <a:r>
              <a:rPr lang="es-MX" sz="2400" dirty="0" smtClean="0"/>
              <a:t>.7 </a:t>
            </a:r>
            <a:endParaRPr lang="es-MX" sz="2400" dirty="0"/>
          </a:p>
        </p:txBody>
      </p:sp>
    </p:spTree>
    <p:extLst>
      <p:ext uri="{BB962C8B-B14F-4D97-AF65-F5344CB8AC3E}">
        <p14:creationId xmlns:p14="http://schemas.microsoft.com/office/powerpoint/2010/main" val="357811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MX" dirty="0"/>
              <a:t>9</a:t>
            </a:r>
            <a:r>
              <a:rPr lang="es-MX" dirty="0" smtClean="0"/>
              <a:t>.8 </a:t>
            </a:r>
            <a:br>
              <a:rPr lang="es-MX" dirty="0" smtClean="0"/>
            </a:br>
            <a:r>
              <a:rPr lang="es-MX" sz="3100" dirty="0" smtClean="0"/>
              <a:t>l</a:t>
            </a:r>
            <a:r>
              <a:rPr lang="es-MX" sz="3100" dirty="0" smtClean="0">
                <a:solidFill>
                  <a:srgbClr val="00B0F0"/>
                </a:solidFill>
              </a:rPr>
              <a:t>. Análisis. </a:t>
            </a:r>
            <a:br>
              <a:rPr lang="es-MX" sz="3100" dirty="0" smtClean="0">
                <a:solidFill>
                  <a:srgbClr val="00B0F0"/>
                </a:solidFill>
              </a:rPr>
            </a:br>
            <a:r>
              <a:rPr lang="es-MX" sz="3100" dirty="0" smtClean="0">
                <a:solidFill>
                  <a:srgbClr val="00B0F0"/>
                </a:solidFill>
              </a:rPr>
              <a:t>     Contrastación de lo esperado y lo sucedido.</a:t>
            </a:r>
            <a:endParaRPr lang="es-MX" sz="3100" dirty="0">
              <a:solidFill>
                <a:srgbClr val="00B0F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525963"/>
          </a:xfrm>
        </p:spPr>
        <p:txBody>
          <a:bodyPr>
            <a:noAutofit/>
          </a:bodyPr>
          <a:lstStyle/>
          <a:p>
            <a:endParaRPr lang="es-MX" sz="2800" dirty="0"/>
          </a:p>
          <a:p>
            <a:r>
              <a:rPr lang="es-MX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1. Logros </a:t>
            </a:r>
            <a:r>
              <a:rPr lang="es-MX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alcanzados.</a:t>
            </a:r>
          </a:p>
          <a:p>
            <a:pPr marL="0" indent="0">
              <a:buNone/>
            </a:pPr>
            <a:r>
              <a:rPr lang="es-MX" sz="2800" dirty="0" smtClean="0"/>
              <a:t>La visión científica acerca del uso de plantas medicinales.</a:t>
            </a:r>
          </a:p>
          <a:p>
            <a:pPr marL="0" indent="0">
              <a:buNone/>
            </a:pPr>
            <a:r>
              <a:rPr lang="es-MX" sz="2800" dirty="0" smtClean="0"/>
              <a:t>Elementos para contrastar las diferentes informaciones que han recibido acerca del tema. </a:t>
            </a:r>
          </a:p>
          <a:p>
            <a:r>
              <a:rPr lang="es-MX" sz="2800" dirty="0" smtClean="0"/>
              <a:t>2</a:t>
            </a:r>
            <a:r>
              <a:rPr lang="es-MX" sz="2800" dirty="0"/>
              <a:t>. </a:t>
            </a:r>
            <a:r>
              <a:rPr lang="es-MX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Aspectos a mejorar</a:t>
            </a:r>
            <a:r>
              <a:rPr lang="es-MX" sz="2800" dirty="0" smtClean="0"/>
              <a:t>.</a:t>
            </a:r>
          </a:p>
          <a:p>
            <a:pPr marL="0" indent="0">
              <a:buNone/>
            </a:pPr>
            <a:r>
              <a:rPr lang="es-MX" sz="2800" dirty="0" smtClean="0"/>
              <a:t>Quizá el aspecto más relevante a mejorar es la participación en la sistematización de la información, ya que al ser un solo relator, el grupo sólo logro retroalimentar lo logrado a partir de una lectura rápida de la información capturada.</a:t>
            </a:r>
            <a:endParaRPr lang="es-MX" sz="2800" dirty="0"/>
          </a:p>
        </p:txBody>
      </p:sp>
    </p:spTree>
    <p:extLst>
      <p:ext uri="{BB962C8B-B14F-4D97-AF65-F5344CB8AC3E}">
        <p14:creationId xmlns:p14="http://schemas.microsoft.com/office/powerpoint/2010/main" val="412238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b="0" dirty="0"/>
              <a:t/>
            </a:r>
            <a:br>
              <a:rPr lang="es-MX" b="0" dirty="0"/>
            </a:br>
            <a:r>
              <a:rPr lang="es-MX" b="0" dirty="0"/>
              <a:t>9</a:t>
            </a:r>
            <a:r>
              <a:rPr lang="es-MX" b="0" dirty="0" smtClean="0"/>
              <a:t>.9 </a:t>
            </a:r>
            <a:br>
              <a:rPr lang="es-MX" b="0" dirty="0" smtClean="0"/>
            </a:br>
            <a:r>
              <a:rPr lang="es-MX" b="0" dirty="0" smtClean="0"/>
              <a:t>m</a:t>
            </a:r>
            <a:r>
              <a:rPr lang="es-MX" b="0" dirty="0"/>
              <a:t>.  </a:t>
            </a:r>
            <a:r>
              <a:rPr lang="es-MX" b="0" dirty="0" smtClean="0"/>
              <a:t>               </a:t>
            </a:r>
            <a:r>
              <a:rPr lang="es-MX" dirty="0" smtClean="0">
                <a:solidFill>
                  <a:srgbClr val="00B0F0"/>
                </a:solidFill>
              </a:rPr>
              <a:t>Toma </a:t>
            </a:r>
            <a:r>
              <a:rPr lang="es-MX" dirty="0">
                <a:solidFill>
                  <a:srgbClr val="00B0F0"/>
                </a:solidFill>
              </a:rPr>
              <a:t>de decisiones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MX" dirty="0" smtClean="0"/>
              <a:t>Al tratarse de un proyecto que responde a una pregunta, la información debe llegar a todos los alumnos, de lo contrario la participación en un futuro debate será parcial.</a:t>
            </a:r>
          </a:p>
          <a:p>
            <a:pPr marL="0" indent="0">
              <a:buNone/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70199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180528" y="1052736"/>
            <a:ext cx="9021688" cy="4104456"/>
          </a:xfrm>
        </p:spPr>
        <p:txBody>
          <a:bodyPr>
            <a:normAutofit/>
          </a:bodyPr>
          <a:lstStyle/>
          <a:p>
            <a:pPr algn="ctr"/>
            <a:r>
              <a:rPr lang="es-MX" sz="4800" dirty="0">
                <a:solidFill>
                  <a:srgbClr val="00B0F0"/>
                </a:solidFill>
              </a:rPr>
              <a:t>Apartado </a:t>
            </a:r>
            <a:r>
              <a:rPr lang="es-MX" sz="4800" dirty="0" smtClean="0">
                <a:solidFill>
                  <a:srgbClr val="00B0F0"/>
                </a:solidFill>
              </a:rPr>
              <a:t>11A</a:t>
            </a:r>
            <a:br>
              <a:rPr lang="es-MX" sz="4800" dirty="0" smtClean="0">
                <a:solidFill>
                  <a:srgbClr val="00B0F0"/>
                </a:solidFill>
              </a:rPr>
            </a:br>
            <a:r>
              <a:rPr lang="es-MX" dirty="0">
                <a:solidFill>
                  <a:srgbClr val="00B0F0"/>
                </a:solidFill>
              </a:rPr>
              <a:t/>
            </a:r>
            <a:br>
              <a:rPr lang="es-MX" dirty="0">
                <a:solidFill>
                  <a:srgbClr val="00B0F0"/>
                </a:solidFill>
              </a:rPr>
            </a:br>
            <a:r>
              <a:rPr lang="es-MX" dirty="0" smtClean="0">
                <a:solidFill>
                  <a:srgbClr val="00B0F0"/>
                </a:solidFill>
              </a:rPr>
              <a:t> </a:t>
            </a:r>
            <a:br>
              <a:rPr lang="es-MX" dirty="0" smtClean="0">
                <a:solidFill>
                  <a:srgbClr val="00B0F0"/>
                </a:solidFill>
              </a:rPr>
            </a:br>
            <a:r>
              <a:rPr lang="es-MX" sz="4000" dirty="0" smtClean="0">
                <a:solidFill>
                  <a:srgbClr val="00B0F0"/>
                </a:solidFill>
              </a:rPr>
              <a:t>Actividad disciplinaria</a:t>
            </a:r>
            <a:br>
              <a:rPr lang="es-MX" sz="4000" dirty="0" smtClean="0">
                <a:solidFill>
                  <a:srgbClr val="00B0F0"/>
                </a:solidFill>
              </a:rPr>
            </a:br>
            <a:r>
              <a:rPr lang="es-MX" sz="4000" dirty="0" smtClean="0">
                <a:solidFill>
                  <a:srgbClr val="00B0F0"/>
                </a:solidFill>
              </a:rPr>
              <a:t>Apreciación estética y artística: teatro</a:t>
            </a:r>
            <a:r>
              <a:rPr lang="es-MX" sz="4000" dirty="0">
                <a:solidFill>
                  <a:srgbClr val="00B0F0"/>
                </a:solidFill>
              </a:rPr>
              <a:t/>
            </a:r>
            <a:br>
              <a:rPr lang="es-MX" sz="4000" dirty="0">
                <a:solidFill>
                  <a:srgbClr val="00B0F0"/>
                </a:solidFill>
              </a:rPr>
            </a:br>
            <a:endParaRPr lang="es-MX" sz="40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00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99592" y="155976"/>
            <a:ext cx="7560840" cy="4137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MX" altLang="es-MX" b="1" dirty="0" smtClean="0">
              <a:solidFill>
                <a:srgbClr val="00B0F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altLang="es-MX" b="1" dirty="0">
                <a:solidFill>
                  <a:srgbClr val="00B0F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s-MX" altLang="es-MX" b="1" dirty="0" smtClean="0">
                <a:solidFill>
                  <a:srgbClr val="00B0F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NOMBRE </a:t>
            </a:r>
            <a:r>
              <a:rPr lang="es-MX" altLang="es-MX" b="1" dirty="0">
                <a:solidFill>
                  <a:srgbClr val="00B0F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DE LA ACTIVIDAD: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MX" altLang="es-MX" b="1" dirty="0">
              <a:solidFill>
                <a:srgbClr val="00B0F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MX" altLang="es-MX" b="1" dirty="0">
              <a:solidFill>
                <a:srgbClr val="00B0F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altLang="es-MX" b="1" dirty="0" smtClean="0">
                <a:solidFill>
                  <a:srgbClr val="00B0F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LOS HUMORES GALENICOS, SU RELACIÓN CON EL CARÁCTER, ORGANOS DEL CUERPO Y MEDICINA.</a:t>
            </a:r>
            <a:endParaRPr lang="es-MX" altLang="es-MX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pPr fontAlgn="t">
              <a:lnSpc>
                <a:spcPts val="1300"/>
              </a:lnSpc>
            </a:pPr>
            <a:endParaRPr lang="es-MX" dirty="0">
              <a:solidFill>
                <a:srgbClr val="FFFFFF"/>
              </a:solidFill>
              <a:latin typeface="Arial"/>
              <a:ea typeface="Calibri"/>
              <a:cs typeface="Times New Roman"/>
            </a:endParaRPr>
          </a:p>
          <a:p>
            <a:pPr algn="just" fontAlgn="t"/>
            <a:endParaRPr lang="es-MX" dirty="0">
              <a:solidFill>
                <a:srgbClr val="FFFFFF"/>
              </a:solidFill>
              <a:latin typeface="Arial"/>
              <a:ea typeface="Calibri"/>
              <a:cs typeface="Times New Roman"/>
            </a:endParaRPr>
          </a:p>
          <a:p>
            <a:pPr algn="just" fontAlgn="t"/>
            <a:r>
              <a:rPr lang="es-MX" dirty="0">
                <a:solidFill>
                  <a:srgbClr val="FFFFFF"/>
                </a:solidFill>
                <a:latin typeface="Arial"/>
                <a:ea typeface="Calibri"/>
                <a:cs typeface="Times New Roman"/>
              </a:rPr>
              <a:t>Objetivo: </a:t>
            </a:r>
          </a:p>
          <a:p>
            <a:pPr algn="just" fontAlgn="t"/>
            <a:endParaRPr lang="es-MX" dirty="0">
              <a:solidFill>
                <a:srgbClr val="FFFFFF"/>
              </a:solidFill>
              <a:latin typeface="Arial"/>
              <a:ea typeface="Calibri"/>
              <a:cs typeface="Times New Roman"/>
            </a:endParaRPr>
          </a:p>
          <a:p>
            <a:pPr algn="just" fontAlgn="t"/>
            <a:r>
              <a:rPr lang="es-MX" dirty="0" smtClean="0">
                <a:solidFill>
                  <a:srgbClr val="FFFFFF"/>
                </a:solidFill>
                <a:latin typeface="Arial"/>
                <a:ea typeface="Calibri"/>
                <a:cs typeface="Times New Roman"/>
              </a:rPr>
              <a:t>Revisar, a partir de emoticones, los cuatro caracteres galénicos  que conformaron la explicación de las personalidades humanas durante el periodo antiguo y la época medieval. Determinar los órganos que rigen la personalidad y su relación con la medicina herbolaria.</a:t>
            </a:r>
            <a:endParaRPr lang="es-MX" sz="4000" dirty="0">
              <a:solidFill>
                <a:prstClr val="white"/>
              </a:solidFill>
              <a:latin typeface="Arial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MX" altLang="es-MX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467544" y="367952"/>
            <a:ext cx="947695" cy="9048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rgbClr val="759AA5">
                  <a:lumMod val="60000"/>
                  <a:lumOff val="40000"/>
                </a:srgbClr>
              </a:buClr>
            </a:pPr>
            <a:r>
              <a:rPr lang="es-MX" sz="2400" dirty="0" smtClean="0">
                <a:solidFill>
                  <a:srgbClr val="DFE6D0"/>
                </a:solidFill>
              </a:rPr>
              <a:t>11.1A</a:t>
            </a:r>
          </a:p>
          <a:p>
            <a:pPr>
              <a:spcBef>
                <a:spcPct val="20000"/>
              </a:spcBef>
              <a:buClr>
                <a:srgbClr val="759AA5">
                  <a:lumMod val="60000"/>
                  <a:lumOff val="40000"/>
                </a:srgbClr>
              </a:buClr>
            </a:pPr>
            <a:endParaRPr lang="es-MX" sz="2400" dirty="0">
              <a:solidFill>
                <a:srgbClr val="DFE6D0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3347864" y="4293096"/>
            <a:ext cx="21269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000" dirty="0">
                <a:solidFill>
                  <a:prstClr val="white"/>
                </a:solidFill>
              </a:rPr>
              <a:t>Grado y grupo: 5°</a:t>
            </a:r>
          </a:p>
        </p:txBody>
      </p:sp>
      <p:sp>
        <p:nvSpPr>
          <p:cNvPr id="8" name="7 Rectángulo"/>
          <p:cNvSpPr/>
          <p:nvPr/>
        </p:nvSpPr>
        <p:spPr>
          <a:xfrm>
            <a:off x="2920617" y="5877272"/>
            <a:ext cx="40321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000" dirty="0">
                <a:solidFill>
                  <a:prstClr val="white"/>
                </a:solidFill>
              </a:rPr>
              <a:t>Fecha: </a:t>
            </a:r>
            <a:r>
              <a:rPr lang="es-MX" sz="2000" dirty="0" smtClean="0">
                <a:solidFill>
                  <a:prstClr val="white"/>
                </a:solidFill>
              </a:rPr>
              <a:t>martes 2 </a:t>
            </a:r>
            <a:r>
              <a:rPr lang="es-MX" sz="2000" dirty="0">
                <a:solidFill>
                  <a:prstClr val="white"/>
                </a:solidFill>
              </a:rPr>
              <a:t>de </a:t>
            </a:r>
            <a:r>
              <a:rPr lang="es-MX" sz="2000" dirty="0" smtClean="0">
                <a:solidFill>
                  <a:prstClr val="white"/>
                </a:solidFill>
              </a:rPr>
              <a:t>octubre  </a:t>
            </a:r>
            <a:r>
              <a:rPr lang="es-MX" sz="2000" dirty="0">
                <a:solidFill>
                  <a:prstClr val="white"/>
                </a:solidFill>
              </a:rPr>
              <a:t>de 2018</a:t>
            </a:r>
          </a:p>
        </p:txBody>
      </p:sp>
    </p:spTree>
    <p:extLst>
      <p:ext uri="{BB962C8B-B14F-4D97-AF65-F5344CB8AC3E}">
        <p14:creationId xmlns:p14="http://schemas.microsoft.com/office/powerpoint/2010/main" val="82541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MX" sz="4400" dirty="0" smtClean="0"/>
              <a:t>¿Cuáles son las razones para que los saberes acerca del uso de plantas medicinales prevalezcan el la cultura popular y se aprovechan en la industria farmacéutica?</a:t>
            </a:r>
            <a:endParaRPr lang="es-MX" sz="4400" dirty="0"/>
          </a:p>
        </p:txBody>
      </p:sp>
      <p:sp>
        <p:nvSpPr>
          <p:cNvPr id="4" name="3 CuadroTexto"/>
          <p:cNvSpPr txBox="1"/>
          <p:nvPr/>
        </p:nvSpPr>
        <p:spPr>
          <a:xfrm>
            <a:off x="1187624" y="1052736"/>
            <a:ext cx="6696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EL DRAMA HERBOLARIO EN LA HISTORIA</a:t>
            </a:r>
            <a:endParaRPr lang="es-MX" sz="28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42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MX" dirty="0" smtClean="0"/>
              <a:t>11.2</a:t>
            </a:r>
            <a:r>
              <a:rPr lang="es-MX" dirty="0"/>
              <a:t>A</a:t>
            </a:r>
            <a:br>
              <a:rPr lang="es-MX" dirty="0"/>
            </a:br>
            <a:endParaRPr lang="es-MX" dirty="0">
              <a:solidFill>
                <a:srgbClr val="00B0F0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395536" y="1124744"/>
            <a:ext cx="820891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tabLst>
                <a:tab pos="3830638" algn="l"/>
              </a:tabLst>
            </a:pPr>
            <a:r>
              <a:rPr lang="es-MX" sz="3600" b="1" spc="50" dirty="0">
                <a:ln w="13335" cmpd="sng">
                  <a:solidFill>
                    <a:srgbClr val="759AA5">
                      <a:lumMod val="50000"/>
                    </a:srgbClr>
                  </a:solidFill>
                  <a:prstDash val="solid"/>
                </a:ln>
                <a:solidFill>
                  <a:srgbClr val="B9AB6F">
                    <a:tint val="1000"/>
                  </a:srgbClr>
                </a:solidFill>
              </a:rPr>
              <a:t>e) </a:t>
            </a:r>
            <a:r>
              <a:rPr lang="es-MX" sz="3600" b="1" spc="50" dirty="0" smtClean="0">
                <a:ln w="13335" cmpd="sng">
                  <a:solidFill>
                    <a:srgbClr val="759AA5">
                      <a:lumMod val="50000"/>
                    </a:srgbClr>
                  </a:solidFill>
                  <a:prstDash val="solid"/>
                </a:ln>
                <a:solidFill>
                  <a:srgbClr val="00B0F0"/>
                </a:solidFill>
              </a:rPr>
              <a:t>Asignatura</a:t>
            </a:r>
          </a:p>
          <a:p>
            <a:pPr algn="ctr">
              <a:spcBef>
                <a:spcPct val="0"/>
              </a:spcBef>
              <a:tabLst>
                <a:tab pos="3830638" algn="l"/>
              </a:tabLst>
            </a:pPr>
            <a:endParaRPr lang="es-MX" sz="3600" b="1" spc="50" dirty="0">
              <a:ln w="13335" cmpd="sng">
                <a:solidFill>
                  <a:srgbClr val="759AA5">
                    <a:lumMod val="50000"/>
                  </a:srgbClr>
                </a:solidFill>
                <a:prstDash val="solid"/>
              </a:ln>
              <a:solidFill>
                <a:srgbClr val="00B0F0"/>
              </a:solidFill>
            </a:endParaRPr>
          </a:p>
          <a:p>
            <a:pPr algn="ctr">
              <a:spcBef>
                <a:spcPct val="0"/>
              </a:spcBef>
              <a:tabLst>
                <a:tab pos="3830638" algn="l"/>
              </a:tabLst>
            </a:pPr>
            <a:r>
              <a:rPr lang="es-MX" sz="3600" b="1" spc="50" dirty="0" smtClean="0">
                <a:ln w="13335" cmpd="sng">
                  <a:solidFill>
                    <a:srgbClr val="759AA5">
                      <a:lumMod val="50000"/>
                    </a:srgb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Apreciación estética y artística: teatro.</a:t>
            </a:r>
          </a:p>
          <a:p>
            <a:pPr algn="ctr">
              <a:spcBef>
                <a:spcPct val="0"/>
              </a:spcBef>
              <a:tabLst>
                <a:tab pos="3830638" algn="l"/>
              </a:tabLst>
            </a:pPr>
            <a:endParaRPr lang="es-MX" sz="3600" b="1" spc="50" dirty="0" smtClean="0">
              <a:ln w="13335" cmpd="sng">
                <a:solidFill>
                  <a:srgbClr val="759AA5">
                    <a:lumMod val="50000"/>
                  </a:srgbClr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ctr">
              <a:spcBef>
                <a:spcPct val="0"/>
              </a:spcBef>
              <a:tabLst>
                <a:tab pos="3830638" algn="l"/>
              </a:tabLst>
            </a:pPr>
            <a:r>
              <a:rPr lang="es-MX" sz="3600" b="1" spc="50" dirty="0" smtClean="0">
                <a:ln w="13335" cmpd="sng">
                  <a:solidFill>
                    <a:srgbClr val="759AA5">
                      <a:lumMod val="50000"/>
                    </a:srgb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Unidad I. Elementos de análisis del drama.</a:t>
            </a:r>
          </a:p>
          <a:p>
            <a:pPr algn="ctr">
              <a:spcBef>
                <a:spcPct val="0"/>
              </a:spcBef>
              <a:tabLst>
                <a:tab pos="3830638" algn="l"/>
              </a:tabLst>
            </a:pPr>
            <a:endParaRPr lang="es-MX" sz="3600" b="1" spc="50" dirty="0" smtClean="0">
              <a:ln w="13335" cmpd="sng">
                <a:solidFill>
                  <a:srgbClr val="759AA5">
                    <a:lumMod val="50000"/>
                  </a:srgbClr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ctr">
              <a:spcBef>
                <a:spcPct val="0"/>
              </a:spcBef>
              <a:tabLst>
                <a:tab pos="3830638" algn="l"/>
              </a:tabLst>
            </a:pPr>
            <a:r>
              <a:rPr lang="es-MX" sz="3600" b="1" spc="50" dirty="0" smtClean="0">
                <a:ln w="13335" cmpd="sng">
                  <a:solidFill>
                    <a:srgbClr val="759AA5">
                      <a:lumMod val="50000"/>
                    </a:srgb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Tema: el autor y su contexto histórico</a:t>
            </a:r>
            <a:endParaRPr lang="es-MX" sz="3600" b="1" spc="50" dirty="0">
              <a:ln w="13335" cmpd="sng">
                <a:solidFill>
                  <a:srgbClr val="759AA5">
                    <a:lumMod val="50000"/>
                  </a:srgbClr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53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528" y="404664"/>
            <a:ext cx="1008112" cy="7200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b="1" dirty="0" smtClean="0"/>
              <a:t>11.3A</a:t>
            </a:r>
            <a:endParaRPr lang="es-MX" b="1" dirty="0"/>
          </a:p>
        </p:txBody>
      </p:sp>
      <p:sp>
        <p:nvSpPr>
          <p:cNvPr id="4" name="3 Rectángulo"/>
          <p:cNvSpPr/>
          <p:nvPr/>
        </p:nvSpPr>
        <p:spPr>
          <a:xfrm>
            <a:off x="1547664" y="620688"/>
            <a:ext cx="61926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MX" sz="3200" dirty="0">
              <a:solidFill>
                <a:srgbClr val="00B0F0"/>
              </a:solidFill>
            </a:endParaRPr>
          </a:p>
          <a:p>
            <a:pPr algn="ctr"/>
            <a:r>
              <a:rPr lang="es-MX" sz="3200" b="1" dirty="0">
                <a:solidFill>
                  <a:srgbClr val="00B0F0"/>
                </a:solidFill>
              </a:rPr>
              <a:t>g. </a:t>
            </a:r>
            <a:r>
              <a:rPr lang="es-MX" sz="3200" dirty="0">
                <a:solidFill>
                  <a:srgbClr val="00B0F0"/>
                </a:solidFill>
              </a:rPr>
              <a:t>Justificación de la actividad</a:t>
            </a:r>
          </a:p>
          <a:p>
            <a:pPr algn="ctr"/>
            <a:endParaRPr lang="es-MX" sz="3200" dirty="0">
              <a:solidFill>
                <a:srgbClr val="00B0F0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23528" y="1845969"/>
            <a:ext cx="849694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800" dirty="0" smtClean="0">
                <a:solidFill>
                  <a:prstClr val="white"/>
                </a:solidFill>
              </a:rPr>
              <a:t>El tema de la medicina aparece reiteradamente en la literatura, durante mucho tiempo se creyó que la personalidad y el carácter estaban ligados a expresiones de órganos específicos del cuerpo humano; esta circunstancia determinaba a algunos personajes de la creación dramatúrgica. Actualmente podemos acercarnos a la actuación a partir de estos conocimientos empíricos e incluso, con los aportes de la psicología, complejizar las creaciones artísticas. </a:t>
            </a:r>
            <a:endParaRPr lang="es-MX" sz="2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36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Preguntas </a:t>
            </a:r>
            <a:r>
              <a:rPr lang="es-ES" sz="28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para dirigir  la Investigación Interdisciplinaria.</a:t>
            </a:r>
            <a:endParaRPr lang="es-MX" sz="2800" dirty="0">
              <a:solidFill>
                <a:schemeClr val="accent2">
                  <a:lumMod val="60000"/>
                  <a:lumOff val="4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Cómo los seres humanos  han enfrentado enfermedades a lo largo del </a:t>
            </a:r>
            <a:r>
              <a:rPr lang="es-ES" dirty="0" smtClean="0"/>
              <a:t>tiempo.</a:t>
            </a:r>
            <a:endParaRPr lang="es-MX" dirty="0"/>
          </a:p>
          <a:p>
            <a:r>
              <a:rPr lang="es-ES" dirty="0" smtClean="0"/>
              <a:t>Cuáles han sido las perspectivas históricas frente a </a:t>
            </a:r>
            <a:r>
              <a:rPr lang="es-ES" dirty="0"/>
              <a:t>la herbolaria.</a:t>
            </a:r>
            <a:endParaRPr lang="es-MX" dirty="0"/>
          </a:p>
          <a:p>
            <a:r>
              <a:rPr lang="es-ES" dirty="0" smtClean="0"/>
              <a:t>Cómo </a:t>
            </a:r>
            <a:r>
              <a:rPr lang="es-ES" dirty="0"/>
              <a:t>la herbolaria ha estado presente en la literatura y </a:t>
            </a:r>
            <a:r>
              <a:rPr lang="es-ES" dirty="0" smtClean="0"/>
              <a:t>teatro.</a:t>
            </a:r>
            <a:endParaRPr lang="es-MX" dirty="0"/>
          </a:p>
          <a:p>
            <a:r>
              <a:rPr lang="es-ES" dirty="0"/>
              <a:t>Cómo se relacionaron carácter y enfermedad en el pasado</a:t>
            </a:r>
            <a:r>
              <a:rPr lang="es-ES" dirty="0" smtClean="0"/>
              <a:t>.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22075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908720"/>
            <a:ext cx="7992888" cy="706090"/>
          </a:xfrm>
        </p:spPr>
        <p:txBody>
          <a:bodyPr>
            <a:normAutofit fontScale="90000"/>
          </a:bodyPr>
          <a:lstStyle/>
          <a:p>
            <a:r>
              <a:rPr lang="es-MX" dirty="0" smtClean="0">
                <a:solidFill>
                  <a:schemeClr val="tx1"/>
                </a:solidFill>
              </a:rPr>
              <a:t>11.4A</a:t>
            </a:r>
            <a:r>
              <a:rPr lang="es-MX" dirty="0">
                <a:solidFill>
                  <a:srgbClr val="00B0F0"/>
                </a:solidFill>
              </a:rPr>
              <a:t/>
            </a:r>
            <a:br>
              <a:rPr lang="es-MX" dirty="0">
                <a:solidFill>
                  <a:srgbClr val="00B0F0"/>
                </a:solidFill>
              </a:rPr>
            </a:br>
            <a:r>
              <a:rPr lang="es-MX" dirty="0" smtClean="0">
                <a:solidFill>
                  <a:srgbClr val="00B0F0"/>
                </a:solidFill>
              </a:rPr>
              <a:t>h </a:t>
            </a:r>
            <a:r>
              <a:rPr lang="es-MX" dirty="0">
                <a:solidFill>
                  <a:srgbClr val="00B0F0"/>
                </a:solidFill>
              </a:rPr>
              <a:t>. Descripción de Apertura de la actividad.</a:t>
            </a: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1820005"/>
              </p:ext>
            </p:extLst>
          </p:nvPr>
        </p:nvGraphicFramePr>
        <p:xfrm>
          <a:off x="455689" y="2290063"/>
          <a:ext cx="8232622" cy="3918676"/>
        </p:xfrm>
        <a:graphic>
          <a:graphicData uri="http://schemas.openxmlformats.org/drawingml/2006/table">
            <a:tbl>
              <a:tblPr firstRow="1" firstCol="1" bandRow="1"/>
              <a:tblGrid>
                <a:gridCol w="659577"/>
                <a:gridCol w="1521468"/>
                <a:gridCol w="5895706"/>
                <a:gridCol w="155871"/>
              </a:tblGrid>
              <a:tr h="86409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Tiempo</a:t>
                      </a:r>
                      <a:endParaRPr lang="es-MX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0" marR="6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Recursos didácticos</a:t>
                      </a:r>
                      <a:endParaRPr lang="es-MX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0" marR="6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69925" algn="l"/>
                          <a:tab pos="2334895" algn="ctr"/>
                        </a:tabLst>
                      </a:pPr>
                      <a:r>
                        <a:rPr lang="es-MX" sz="16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		</a:t>
                      </a:r>
                      <a:r>
                        <a:rPr lang="es-MX" sz="12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FASE DE APERTURA</a:t>
                      </a:r>
                      <a:endParaRPr lang="es-MX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0" marR="6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endParaRPr lang="es-MX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0" marR="6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54579"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10</a:t>
                      </a:r>
                      <a:r>
                        <a:rPr lang="es-MX" sz="1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s-MX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0" marR="6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r>
                        <a:rPr lang="es-MX" sz="160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Preguntas</a:t>
                      </a:r>
                      <a:r>
                        <a:rPr lang="es-MX" sz="1600" baseline="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 guía del proyecto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MX" sz="1600" baseline="0" dirty="0" smtClean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aseline="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-Fragmentos de obras en las que se menciona la medicina y la herbolaria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MX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0" marR="6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 partir de recordar</a:t>
                      </a:r>
                      <a:r>
                        <a:rPr lang="es-MX" sz="18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los compromisos establecidos con el proyecto CONEXIONES-DEGIRE-UNAM, Se hizo el recuento de las preguntas que guía.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MX" sz="1800" baseline="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8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Se les entregaron, para leer, fragmentos de las obras  en las que aparecen enfermos, doctores y puntos de vista sobre la salud.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MX" sz="1800" baseline="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http://elmedicointeractivo.com/medicina-teatro-20110919184540087413/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MX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0" marR="6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endParaRPr lang="es-MX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0" marR="6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4 Rectángulo"/>
          <p:cNvSpPr/>
          <p:nvPr/>
        </p:nvSpPr>
        <p:spPr>
          <a:xfrm>
            <a:off x="467544" y="1556792"/>
            <a:ext cx="820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dirty="0" smtClean="0">
                <a:solidFill>
                  <a:srgbClr val="FFFF00"/>
                </a:solidFill>
              </a:rPr>
              <a:t>Improvisación de los personajes tipo a partir de reconocer su emoticón</a:t>
            </a:r>
            <a:endParaRPr lang="es-MX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531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pPr algn="ctr"/>
            <a:r>
              <a:rPr lang="es-MX" dirty="0" smtClean="0"/>
              <a:t>PP LA MEDICINA EN LA LITERATURA Y EL TEATRO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1033688"/>
            <a:ext cx="9740636" cy="5707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62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283764" cy="6212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102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MX" b="0" dirty="0"/>
              <a:t/>
            </a:r>
            <a:br>
              <a:rPr lang="es-MX" b="0" dirty="0"/>
            </a:br>
            <a:r>
              <a:rPr lang="es-MX" b="0" dirty="0" smtClean="0"/>
              <a:t>11.5A </a:t>
            </a:r>
            <a:br>
              <a:rPr lang="es-MX" b="0" dirty="0" smtClean="0"/>
            </a:br>
            <a:r>
              <a:rPr lang="es-MX" dirty="0" smtClean="0">
                <a:solidFill>
                  <a:srgbClr val="00B0F0"/>
                </a:solidFill>
              </a:rPr>
              <a:t>i</a:t>
            </a:r>
            <a:r>
              <a:rPr lang="es-MX" b="0" dirty="0">
                <a:solidFill>
                  <a:srgbClr val="00B0F0"/>
                </a:solidFill>
              </a:rPr>
              <a:t>. Descripción del desarrollo de la actividad. </a:t>
            </a:r>
            <a:endParaRPr lang="es-MX" dirty="0">
              <a:solidFill>
                <a:srgbClr val="00B0F0"/>
              </a:solidFill>
            </a:endParaRPr>
          </a:p>
        </p:txBody>
      </p:sp>
      <p:graphicFrame>
        <p:nvGraphicFramePr>
          <p:cNvPr id="6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6739326"/>
              </p:ext>
            </p:extLst>
          </p:nvPr>
        </p:nvGraphicFramePr>
        <p:xfrm>
          <a:off x="323528" y="1484784"/>
          <a:ext cx="8436791" cy="5112568"/>
        </p:xfrm>
        <a:graphic>
          <a:graphicData uri="http://schemas.openxmlformats.org/drawingml/2006/table">
            <a:tbl>
              <a:tblPr firstRow="1" firstCol="1" bandRow="1"/>
              <a:tblGrid>
                <a:gridCol w="675935"/>
                <a:gridCol w="1412297"/>
                <a:gridCol w="6188822"/>
                <a:gridCol w="159737"/>
              </a:tblGrid>
              <a:tr h="59316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Tiempo</a:t>
                      </a:r>
                      <a:endParaRPr lang="es-MX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0" marR="6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Recursos didácticos</a:t>
                      </a:r>
                      <a:endParaRPr lang="es-MX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0" marR="6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DESARROLLO</a:t>
                      </a:r>
                      <a:endParaRPr lang="es-MX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0" marR="6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MX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0" marR="6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1940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30 </a:t>
                      </a:r>
                      <a:r>
                        <a:rPr lang="es-MX" sz="2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min</a:t>
                      </a:r>
                      <a:endParaRPr lang="es-MX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s-MX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0" marR="6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-Hojas</a:t>
                      </a:r>
                      <a:r>
                        <a:rPr lang="es-MX" sz="20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de papel amarillo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MX" sz="2000" baseline="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20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-Plumones</a:t>
                      </a:r>
                      <a:endParaRPr lang="es-MX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0" marR="6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2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El profesor integró y</a:t>
                      </a:r>
                      <a:r>
                        <a:rPr lang="es-MX" sz="24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explicó la teoría de los humores de Galeno. Posteriormente entrego a los estudiantes papel y plumones para dibujar emoticones acerca de los cuatro caracteres: flemático, Colérico, Melancólico y sanguíneo. Al mismo tiempo, los estudiantes, preparan improvisaciones bajo la situación dada: “Galeno está en su consultorio y llegan cuatro individuos, con diferente humor, para ser curados de sus padecimientos; Galeno, tendrá que decidir a quién atiende primero sin herir susceptibilidades propias del carácter”.</a:t>
                      </a:r>
                      <a:endParaRPr lang="es-MX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0" marR="6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MX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0" marR="6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111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476672"/>
            <a:ext cx="10197926" cy="5733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424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2647"/>
            <a:ext cx="8568951" cy="642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900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0493380"/>
              </p:ext>
            </p:extLst>
          </p:nvPr>
        </p:nvGraphicFramePr>
        <p:xfrm>
          <a:off x="455689" y="1988839"/>
          <a:ext cx="8232622" cy="3664179"/>
        </p:xfrm>
        <a:graphic>
          <a:graphicData uri="http://schemas.openxmlformats.org/drawingml/2006/table">
            <a:tbl>
              <a:tblPr firstRow="1" firstCol="1" bandRow="1"/>
              <a:tblGrid>
                <a:gridCol w="731935"/>
                <a:gridCol w="2088232"/>
                <a:gridCol w="5256584"/>
                <a:gridCol w="155871"/>
              </a:tblGrid>
              <a:tr h="3600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20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Tiempo</a:t>
                      </a:r>
                      <a:endParaRPr lang="es-MX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0" marR="6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2000" b="1">
                          <a:effectLst/>
                          <a:latin typeface="Arial"/>
                          <a:ea typeface="Calibri"/>
                          <a:cs typeface="Times New Roman"/>
                        </a:rPr>
                        <a:t>Recursos didácticos</a:t>
                      </a:r>
                      <a:endParaRPr lang="es-MX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0" marR="6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669925" algn="l"/>
                          <a:tab pos="2334895" algn="ctr"/>
                        </a:tabLst>
                      </a:pPr>
                      <a:r>
                        <a:rPr lang="es-MX" sz="20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		FASE DE </a:t>
                      </a:r>
                      <a:r>
                        <a:rPr lang="es-MX" sz="2000" b="1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 CIERRE</a:t>
                      </a:r>
                      <a:endParaRPr lang="es-MX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0" marR="6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MX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0" marR="6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545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30 </a:t>
                      </a:r>
                      <a:r>
                        <a:rPr lang="es-MX" sz="2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min</a:t>
                      </a:r>
                      <a:endParaRPr lang="es-MX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s-MX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0" marR="6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r>
                        <a:rPr lang="es-MX" sz="160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Tablas</a:t>
                      </a:r>
                      <a:r>
                        <a:rPr lang="es-MX" sz="1600" baseline="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 con resultados de la investigación acerca  de conocimientos sobre herbolaria. 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MX" sz="1600" baseline="0" dirty="0" smtClean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aseline="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-Emoticones de papel</a:t>
                      </a:r>
                      <a:endParaRPr lang="es-MX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0" marR="6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</a:t>
                      </a:r>
                      <a:r>
                        <a:rPr lang="es-MX" sz="20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partir de Tablas con resultados de la investigación acerca  de conocimientos sobre herbolaria, los alumnos realizaron la unión entre la información recolectada y lo aprendido acerca de los órganos que rigen los humores y su respectiva emoticón. 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MX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0" marR="6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MX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20" marR="604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395536" y="260648"/>
            <a:ext cx="84249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 smtClean="0">
                <a:solidFill>
                  <a:prstClr val="white"/>
                </a:solidFill>
              </a:rPr>
              <a:t>11.6A </a:t>
            </a:r>
            <a:endParaRPr lang="es-MX" sz="3200" dirty="0">
              <a:solidFill>
                <a:prstClr val="white"/>
              </a:solidFill>
            </a:endParaRPr>
          </a:p>
          <a:p>
            <a:r>
              <a:rPr lang="es-MX" sz="3200" dirty="0">
                <a:solidFill>
                  <a:prstClr val="white"/>
                </a:solidFill>
              </a:rPr>
              <a:t>j.     </a:t>
            </a:r>
            <a:r>
              <a:rPr lang="es-MX" sz="3200" dirty="0">
                <a:solidFill>
                  <a:srgbClr val="00B0F0"/>
                </a:solidFill>
              </a:rPr>
              <a:t>Descripción del cierre de la actividad.</a:t>
            </a:r>
          </a:p>
        </p:txBody>
      </p:sp>
    </p:spTree>
    <p:extLst>
      <p:ext uri="{BB962C8B-B14F-4D97-AF65-F5344CB8AC3E}">
        <p14:creationId xmlns:p14="http://schemas.microsoft.com/office/powerpoint/2010/main" val="107454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5. Introducción o justificación</a:t>
            </a:r>
            <a:endParaRPr lang="es-MX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MX" dirty="0"/>
              <a:t>A lo largo de la historia la humanidad ha utilizado las plantas para tratar varias enfermedades. Cada cultura ha detectado atributos medicinales en plantas de diferentes estratos y en función del  medio ambiente que habitan. Así, los seres humanos aprendieron a conocer, clasificar y utilizar las plantas y sus diferentes partes con fines medicinales. </a:t>
            </a:r>
            <a:r>
              <a:rPr lang="es-MX" dirty="0" smtClean="0"/>
              <a:t>A </a:t>
            </a:r>
            <a:r>
              <a:rPr lang="es-MX" dirty="0"/>
              <a:t>través de los siglos se observa una continuidad </a:t>
            </a:r>
            <a:r>
              <a:rPr lang="es-MX" dirty="0" smtClean="0"/>
              <a:t>en la </a:t>
            </a:r>
            <a:r>
              <a:rPr lang="es-MX" dirty="0"/>
              <a:t>transmisión </a:t>
            </a:r>
            <a:r>
              <a:rPr lang="es-MX" dirty="0" smtClean="0"/>
              <a:t> de </a:t>
            </a:r>
            <a:r>
              <a:rPr lang="es-MX" dirty="0"/>
              <a:t>los saberes acerca de la medicina tradicional, </a:t>
            </a:r>
            <a:r>
              <a:rPr lang="es-MX" dirty="0" smtClean="0"/>
              <a:t>en </a:t>
            </a:r>
            <a:r>
              <a:rPr lang="es-MX" dirty="0"/>
              <a:t>específico de la herbolaria</a:t>
            </a:r>
            <a:r>
              <a:rPr lang="es-MX" dirty="0" smtClean="0"/>
              <a:t>, con consecuentes contradicciones entre el saber empírico y el científico.  </a:t>
            </a:r>
            <a:r>
              <a:rPr lang="es-MX" dirty="0"/>
              <a:t>De cualquier </a:t>
            </a:r>
            <a:r>
              <a:rPr lang="es-MX" dirty="0" smtClean="0"/>
              <a:t>manera </a:t>
            </a:r>
            <a:r>
              <a:rPr lang="es-MX" dirty="0"/>
              <a:t>que se usen, las plantas continúan formando parte importante de distintos tratamientos médicos incluyendo su transformación en sustancias químicas de forma </a:t>
            </a:r>
            <a:r>
              <a:rPr lang="es-MX" dirty="0" smtClean="0"/>
              <a:t>industrial.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135733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3.googleusercontent.com/uUeu0eZ1asivqS_CXL7M2lU771LWvjDZ_av_jrz3dbd3cxHL1x_VNvWZ5ss6xICTQTcrAX_zxMJkl8uWg1Fk9bqnHPTKoMom7NE2ZvPcpZJ1GTchluzNlodwdDsSn4VvHQd94Ec3W01UNX4xOGelNtvzbw4O6s2ZfXxL8y3-fxhe9wAKtHTYWDszZcM3UgtzAFGrk1RVT6Y45gw7EEzlBEfb-P1i6boq_FCShU1hd7Gx4PGNjTLIBbMMJgfJsBYSe6nukXulYpoR6FQK9g2HzbD0Md0MvbaVSvkv12mFH8JNMQYCcizddbFCOg0drlv5-NCp1VO6SQZOo1VosSin3eKyCzuSkOVndUir_toaYr6_YEUg03PzhrRmFdGt4JQhPR4TcVNbDJKttauqvpUcKb1BjeoaN0N6i89GD_vkUwalAmJxVM3vtIV0ld65X7V50IbZTU0S_nR-LsyevwMsFlrdpVJWyLBTwvBfHig5gXQFBTjkgPEp2lzjlvNVTAK-UrkdCH_G_nmDOhSIyHgZHAfIN0N1sTUFF2fllA6a2OlJpJjxJQTKWPMEuv3zIKDNd_cmQwuKxkyLM2XVqPuLetuP9rPgGxaGBAKkUhBT5EDIEO_NNEjFs8lAwSYu2TKb-FdjaxKEQadIPO-brLV1j9dqzPlgoqI=w367-h651-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484784"/>
            <a:ext cx="2393928" cy="424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484784"/>
            <a:ext cx="2387404" cy="4246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484784"/>
            <a:ext cx="2387405" cy="42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484784"/>
            <a:ext cx="2387405" cy="42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0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998984"/>
          </a:xfrm>
        </p:spPr>
        <p:txBody>
          <a:bodyPr>
            <a:normAutofit fontScale="90000"/>
          </a:bodyPr>
          <a:lstStyle/>
          <a:p>
            <a:pPr algn="ctr"/>
            <a:r>
              <a:rPr lang="es-MX" dirty="0" smtClean="0"/>
              <a:t/>
            </a:r>
            <a:br>
              <a:rPr lang="es-MX" dirty="0" smtClean="0"/>
            </a:br>
            <a:r>
              <a:rPr lang="es-MX" dirty="0" smtClean="0"/>
              <a:t>k</a:t>
            </a:r>
            <a:r>
              <a:rPr lang="es-MX" dirty="0"/>
              <a:t>. </a:t>
            </a:r>
            <a:r>
              <a:rPr lang="es-MX" dirty="0">
                <a:solidFill>
                  <a:srgbClr val="00B0F0"/>
                </a:solidFill>
              </a:rPr>
              <a:t>Descripción de lo que se hará con los </a:t>
            </a:r>
            <a:r>
              <a:rPr lang="es-MX" dirty="0" smtClean="0">
                <a:solidFill>
                  <a:srgbClr val="00B0F0"/>
                </a:solidFill>
              </a:rPr>
              <a:t>resultados </a:t>
            </a:r>
            <a:r>
              <a:rPr lang="es-MX" dirty="0">
                <a:solidFill>
                  <a:srgbClr val="00B0F0"/>
                </a:solidFill>
              </a:rPr>
              <a:t>de la actividad</a:t>
            </a:r>
            <a:r>
              <a:rPr lang="es-MX" dirty="0"/>
              <a:t>.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 smtClean="0"/>
              <a:t>A partir del acercamiento escénico a la teoría de los humores los alumnos:</a:t>
            </a:r>
          </a:p>
          <a:p>
            <a:r>
              <a:rPr lang="es-MX" dirty="0" smtClean="0"/>
              <a:t>Seleccionan y clasifican la información de las plantas investigadas </a:t>
            </a:r>
          </a:p>
          <a:p>
            <a:r>
              <a:rPr lang="es-MX" dirty="0" smtClean="0"/>
              <a:t>Realizan un pequeño prontuario de rescate y sistematización acerca del uso medicinal de algunas yerbas </a:t>
            </a:r>
          </a:p>
          <a:p>
            <a:r>
              <a:rPr lang="es-MX" dirty="0" smtClean="0"/>
              <a:t>Relacionan la planta medicinal con el sistema orgánico al que atienden así como su relación, empírica, con los órganos que rigen los caracteres humorales.</a:t>
            </a:r>
          </a:p>
          <a:p>
            <a:r>
              <a:rPr lang="es-MX" dirty="0" smtClean="0"/>
              <a:t>Seleccionan los personajes que pueden presentar a un público los resultados de la investigación.</a:t>
            </a:r>
            <a:endParaRPr lang="es-MX" dirty="0"/>
          </a:p>
        </p:txBody>
      </p:sp>
      <p:sp>
        <p:nvSpPr>
          <p:cNvPr id="4" name="3 Rectángulo"/>
          <p:cNvSpPr/>
          <p:nvPr/>
        </p:nvSpPr>
        <p:spPr>
          <a:xfrm>
            <a:off x="323528" y="260648"/>
            <a:ext cx="10801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dirty="0" smtClean="0">
                <a:solidFill>
                  <a:prstClr val="white"/>
                </a:solidFill>
              </a:rPr>
              <a:t>11.7A</a:t>
            </a:r>
            <a:endParaRPr lang="es-MX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10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MX" dirty="0" smtClean="0"/>
              <a:t>11.8A </a:t>
            </a:r>
            <a:br>
              <a:rPr lang="es-MX" dirty="0" smtClean="0"/>
            </a:br>
            <a:r>
              <a:rPr lang="es-MX" sz="3100" dirty="0" smtClean="0"/>
              <a:t>l</a:t>
            </a:r>
            <a:r>
              <a:rPr lang="es-MX" sz="3100" dirty="0" smtClean="0">
                <a:solidFill>
                  <a:srgbClr val="00B0F0"/>
                </a:solidFill>
              </a:rPr>
              <a:t>. Análisis. </a:t>
            </a:r>
            <a:br>
              <a:rPr lang="es-MX" sz="3100" dirty="0" smtClean="0">
                <a:solidFill>
                  <a:srgbClr val="00B0F0"/>
                </a:solidFill>
              </a:rPr>
            </a:br>
            <a:r>
              <a:rPr lang="es-MX" sz="3100" dirty="0" smtClean="0">
                <a:solidFill>
                  <a:srgbClr val="00B0F0"/>
                </a:solidFill>
              </a:rPr>
              <a:t>     Contrastación de lo esperado y lo sucedido.</a:t>
            </a:r>
            <a:endParaRPr lang="es-MX" sz="3100" dirty="0">
              <a:solidFill>
                <a:srgbClr val="00B0F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  <a:p>
            <a:r>
              <a:rPr lang="es-MX" dirty="0"/>
              <a:t>1. Logros </a:t>
            </a:r>
            <a:r>
              <a:rPr lang="es-MX" dirty="0" smtClean="0"/>
              <a:t>alcanzados.</a:t>
            </a:r>
          </a:p>
          <a:p>
            <a:pPr marL="0" indent="0">
              <a:buNone/>
            </a:pPr>
            <a:r>
              <a:rPr lang="es-MX" dirty="0" smtClean="0"/>
              <a:t>Los alumnos han podido reconocer los cuatro humores galénicos y su relación con órganos y enfermedad. Integraron conocimientos de la antigüedad con conocimientos presentes.</a:t>
            </a:r>
          </a:p>
          <a:p>
            <a:r>
              <a:rPr lang="es-MX" dirty="0" smtClean="0"/>
              <a:t>2</a:t>
            </a:r>
            <a:r>
              <a:rPr lang="es-MX" dirty="0"/>
              <a:t>. Aspectos a mejorar</a:t>
            </a:r>
            <a:r>
              <a:rPr lang="es-MX" dirty="0" smtClean="0"/>
              <a:t>.</a:t>
            </a:r>
          </a:p>
          <a:p>
            <a:r>
              <a:rPr lang="es-MX" dirty="0" smtClean="0"/>
              <a:t>Clasificar las plantas por sistemas orgánicos a los que atiende pues el prontuario aun no es perfecto.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56507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b="0" dirty="0"/>
              <a:t/>
            </a:r>
            <a:br>
              <a:rPr lang="es-MX" b="0" dirty="0"/>
            </a:br>
            <a:r>
              <a:rPr lang="es-MX" b="0" dirty="0" smtClean="0"/>
              <a:t>11.9A </a:t>
            </a:r>
            <a:br>
              <a:rPr lang="es-MX" b="0" dirty="0" smtClean="0"/>
            </a:br>
            <a:r>
              <a:rPr lang="es-MX" b="0" dirty="0" smtClean="0"/>
              <a:t>m</a:t>
            </a:r>
            <a:r>
              <a:rPr lang="es-MX" b="0" dirty="0"/>
              <a:t>.  </a:t>
            </a:r>
            <a:r>
              <a:rPr lang="es-MX" b="0" dirty="0" smtClean="0"/>
              <a:t>               </a:t>
            </a:r>
            <a:r>
              <a:rPr lang="es-MX" dirty="0" smtClean="0">
                <a:solidFill>
                  <a:srgbClr val="00B0F0"/>
                </a:solidFill>
              </a:rPr>
              <a:t>Toma </a:t>
            </a:r>
            <a:r>
              <a:rPr lang="es-MX" dirty="0">
                <a:solidFill>
                  <a:srgbClr val="00B0F0"/>
                </a:solidFill>
              </a:rPr>
              <a:t>de decisiones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 smtClean="0"/>
              <a:t>Si bien, los resultados de la investigación han sido presentados y comentados por los estudiantes, se hace necesario dar una presentación más ordenada entre la teoría de los humores y las plantas investigadas. Así que, para lograr el objetivo del prontuario, se hace necesario retomar los conocimientos y ordenarlos en un diseño sintético y fácil de leer. Con este último fin los alumnos decidieron integrar un archivo electrónico que permita el manejo de la información en común y para proponer el orden correcto.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26735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s-MX" sz="4800" dirty="0">
                <a:solidFill>
                  <a:srgbClr val="00B0F0"/>
                </a:solidFill>
              </a:rPr>
              <a:t>Apartado </a:t>
            </a:r>
            <a:r>
              <a:rPr lang="es-MX" sz="4800" dirty="0" smtClean="0">
                <a:solidFill>
                  <a:srgbClr val="00B0F0"/>
                </a:solidFill>
              </a:rPr>
              <a:t>11B</a:t>
            </a:r>
            <a:br>
              <a:rPr lang="es-MX" sz="4800" dirty="0" smtClean="0">
                <a:solidFill>
                  <a:srgbClr val="00B0F0"/>
                </a:solidFill>
              </a:rPr>
            </a:br>
            <a:r>
              <a:rPr lang="es-MX" dirty="0">
                <a:solidFill>
                  <a:srgbClr val="00B0F0"/>
                </a:solidFill>
              </a:rPr>
              <a:t/>
            </a:r>
            <a:br>
              <a:rPr lang="es-MX" dirty="0">
                <a:solidFill>
                  <a:srgbClr val="00B0F0"/>
                </a:solidFill>
              </a:rPr>
            </a:br>
            <a:r>
              <a:rPr lang="es-MX" dirty="0" smtClean="0">
                <a:solidFill>
                  <a:srgbClr val="00B0F0"/>
                </a:solidFill>
              </a:rPr>
              <a:t> </a:t>
            </a:r>
            <a:br>
              <a:rPr lang="es-MX" dirty="0" smtClean="0">
                <a:solidFill>
                  <a:srgbClr val="00B0F0"/>
                </a:solidFill>
              </a:rPr>
            </a:br>
            <a:r>
              <a:rPr lang="es-MX" sz="4000" dirty="0" smtClean="0">
                <a:solidFill>
                  <a:srgbClr val="00B0F0"/>
                </a:solidFill>
              </a:rPr>
              <a:t>Actividad disciplinaria</a:t>
            </a:r>
            <a:br>
              <a:rPr lang="es-MX" sz="4000" dirty="0" smtClean="0">
                <a:solidFill>
                  <a:srgbClr val="00B0F0"/>
                </a:solidFill>
              </a:rPr>
            </a:br>
            <a:r>
              <a:rPr lang="es-MX" sz="4000" dirty="0" smtClean="0">
                <a:solidFill>
                  <a:srgbClr val="00B0F0"/>
                </a:solidFill>
              </a:rPr>
              <a:t>Biología</a:t>
            </a:r>
            <a:endParaRPr lang="es-MX" sz="40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65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180528" y="-27384"/>
            <a:ext cx="9021688" cy="4104456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s-MX" dirty="0">
                <a:solidFill>
                  <a:srgbClr val="00B0F0"/>
                </a:solidFill>
              </a:rPr>
              <a:t>Apartado </a:t>
            </a:r>
            <a:r>
              <a:rPr lang="es-MX" dirty="0" smtClean="0">
                <a:solidFill>
                  <a:srgbClr val="00B0F0"/>
                </a:solidFill>
              </a:rPr>
              <a:t>11B</a:t>
            </a:r>
            <a:br>
              <a:rPr lang="es-MX" dirty="0" smtClean="0">
                <a:solidFill>
                  <a:srgbClr val="00B0F0"/>
                </a:solidFill>
              </a:rPr>
            </a:br>
            <a:r>
              <a:rPr lang="es-MX" dirty="0">
                <a:solidFill>
                  <a:srgbClr val="00B0F0"/>
                </a:solidFill>
              </a:rPr>
              <a:t/>
            </a:r>
            <a:br>
              <a:rPr lang="es-MX" dirty="0">
                <a:solidFill>
                  <a:srgbClr val="00B0F0"/>
                </a:solidFill>
              </a:rPr>
            </a:br>
            <a:r>
              <a:rPr lang="es-MX" dirty="0" smtClean="0">
                <a:solidFill>
                  <a:srgbClr val="00B0F0"/>
                </a:solidFill>
              </a:rPr>
              <a:t> </a:t>
            </a:r>
            <a:br>
              <a:rPr lang="es-MX" dirty="0" smtClean="0">
                <a:solidFill>
                  <a:srgbClr val="00B0F0"/>
                </a:solidFill>
              </a:rPr>
            </a:br>
            <a:r>
              <a:rPr lang="es-MX" sz="4000" dirty="0" smtClean="0">
                <a:solidFill>
                  <a:srgbClr val="00B0F0"/>
                </a:solidFill>
              </a:rPr>
              <a:t>Actividad por asignatura</a:t>
            </a:r>
            <a:r>
              <a:rPr lang="es-MX" sz="4000" dirty="0">
                <a:solidFill>
                  <a:srgbClr val="00B0F0"/>
                </a:solidFill>
              </a:rPr>
              <a:t/>
            </a:r>
            <a:br>
              <a:rPr lang="es-MX" sz="4000" dirty="0">
                <a:solidFill>
                  <a:srgbClr val="00B0F0"/>
                </a:solidFill>
              </a:rPr>
            </a:br>
            <a:r>
              <a:rPr lang="es-MX" sz="4000" dirty="0" smtClean="0">
                <a:solidFill>
                  <a:srgbClr val="00B0F0"/>
                </a:solidFill>
              </a:rPr>
              <a:t>fase de desarrollo del </a:t>
            </a:r>
            <a:r>
              <a:rPr lang="es-MX" sz="4000" dirty="0">
                <a:solidFill>
                  <a:srgbClr val="00B0F0"/>
                </a:solidFill>
              </a:rPr>
              <a:t>proyecto</a:t>
            </a:r>
          </a:p>
        </p:txBody>
      </p:sp>
    </p:spTree>
    <p:extLst>
      <p:ext uri="{BB962C8B-B14F-4D97-AF65-F5344CB8AC3E}">
        <p14:creationId xmlns:p14="http://schemas.microsoft.com/office/powerpoint/2010/main" val="37104111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900113" y="571500"/>
            <a:ext cx="7559675" cy="330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Tw Cen MT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charset="0"/>
              </a:defRPr>
            </a:lvl9pPr>
          </a:lstStyle>
          <a:p>
            <a:r>
              <a:rPr lang="es-MX" altLang="es-MX" b="1">
                <a:solidFill>
                  <a:srgbClr val="00B0F0"/>
                </a:solidFill>
                <a:latin typeface="Arial" charset="0"/>
                <a:ea typeface="Calibri" charset="0"/>
                <a:cs typeface="Arial" charset="0"/>
              </a:rPr>
              <a:t>NOMBRE DE LA ACTIVIDAD: </a:t>
            </a:r>
          </a:p>
          <a:p>
            <a:endParaRPr lang="es-MX" altLang="es-MX" b="1">
              <a:solidFill>
                <a:srgbClr val="00B0F0"/>
              </a:solidFill>
              <a:latin typeface="Arial" charset="0"/>
              <a:ea typeface="Calibri" charset="0"/>
              <a:cs typeface="Arial" charset="0"/>
            </a:endParaRPr>
          </a:p>
          <a:p>
            <a:endParaRPr lang="es-MX" altLang="es-MX" b="1">
              <a:solidFill>
                <a:srgbClr val="00B0F0"/>
              </a:solidFill>
              <a:latin typeface="Arial" charset="0"/>
              <a:ea typeface="Calibri" charset="0"/>
              <a:cs typeface="Arial" charset="0"/>
            </a:endParaRPr>
          </a:p>
          <a:p>
            <a:pPr algn="ctr"/>
            <a:r>
              <a:rPr lang="es-MX" altLang="es-MX" b="1">
                <a:solidFill>
                  <a:srgbClr val="00B0F0"/>
                </a:solidFill>
                <a:latin typeface="Arial" charset="0"/>
                <a:ea typeface="Calibri" charset="0"/>
                <a:cs typeface="Arial" charset="0"/>
              </a:rPr>
              <a:t>ELABORACION DE UN HERBARIO</a:t>
            </a:r>
            <a:endParaRPr lang="es-MX" altLang="es-MX">
              <a:solidFill>
                <a:srgbClr val="00B0F0"/>
              </a:solidFill>
              <a:latin typeface="Arial" charset="0"/>
              <a:ea typeface="Calibri" charset="0"/>
              <a:cs typeface="Arial" charset="0"/>
            </a:endParaRPr>
          </a:p>
          <a:p>
            <a:pPr eaLnBrk="1" fontAlgn="t" hangingPunct="1">
              <a:lnSpc>
                <a:spcPts val="1300"/>
              </a:lnSpc>
            </a:pPr>
            <a:endParaRPr lang="es-MX" altLang="es-ES_tradnl">
              <a:solidFill>
                <a:srgbClr val="FFFFFF"/>
              </a:solidFill>
              <a:latin typeface="Arial" charset="0"/>
              <a:ea typeface="Calibri" charset="0"/>
              <a:cs typeface="Times New Roman" charset="0"/>
            </a:endParaRPr>
          </a:p>
          <a:p>
            <a:pPr algn="just" eaLnBrk="1" fontAlgn="t" hangingPunct="1"/>
            <a:endParaRPr lang="es-MX" altLang="es-ES_tradnl">
              <a:solidFill>
                <a:srgbClr val="FFFFFF"/>
              </a:solidFill>
              <a:latin typeface="Arial" charset="0"/>
              <a:ea typeface="Calibri" charset="0"/>
              <a:cs typeface="Times New Roman" charset="0"/>
            </a:endParaRPr>
          </a:p>
          <a:p>
            <a:pPr algn="just" eaLnBrk="1" fontAlgn="t" hangingPunct="1"/>
            <a:r>
              <a:rPr lang="es-MX" altLang="es-ES_tradnl">
                <a:solidFill>
                  <a:srgbClr val="FFFFFF"/>
                </a:solidFill>
                <a:latin typeface="Arial" charset="0"/>
                <a:ea typeface="Calibri" charset="0"/>
                <a:cs typeface="Times New Roman" charset="0"/>
              </a:rPr>
              <a:t>Objetivo: </a:t>
            </a:r>
          </a:p>
          <a:p>
            <a:pPr algn="just" eaLnBrk="1" fontAlgn="t" hangingPunct="1"/>
            <a:endParaRPr lang="es-MX" altLang="es-ES_tradnl">
              <a:solidFill>
                <a:srgbClr val="FFFFFF"/>
              </a:solidFill>
              <a:latin typeface="Arial" charset="0"/>
              <a:ea typeface="Calibri" charset="0"/>
              <a:cs typeface="Times New Roman" charset="0"/>
            </a:endParaRPr>
          </a:p>
          <a:p>
            <a:pPr algn="just" eaLnBrk="1" fontAlgn="t" hangingPunct="1"/>
            <a:r>
              <a:rPr lang="es-MX" altLang="es-ES_tradnl">
                <a:solidFill>
                  <a:srgbClr val="FFFFFF"/>
                </a:solidFill>
                <a:latin typeface="Arial" charset="0"/>
                <a:ea typeface="Calibri" charset="0"/>
                <a:cs typeface="Times New Roman" charset="0"/>
              </a:rPr>
              <a:t>El proyecto CONEXIONES contempla  a partir de la elaboración de un herbario, generar en los alumnos una cultura sobre el uso de plantas medicinales, que conozcan sus caracteristicas biologicas y químicas.</a:t>
            </a:r>
            <a:endParaRPr lang="es-MX" altLang="es-ES_tradnl" sz="4000">
              <a:latin typeface="Arial" charset="0"/>
            </a:endParaRPr>
          </a:p>
          <a:p>
            <a:endParaRPr lang="es-MX" altLang="es-MX">
              <a:solidFill>
                <a:srgbClr val="00B0F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218" name="5 Rectángulo"/>
          <p:cNvSpPr>
            <a:spLocks noChangeArrowheads="1"/>
          </p:cNvSpPr>
          <p:nvPr/>
        </p:nvSpPr>
        <p:spPr bwMode="auto">
          <a:xfrm>
            <a:off x="468313" y="368300"/>
            <a:ext cx="9731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ACC2C9"/>
              </a:buClr>
            </a:pPr>
            <a:r>
              <a:rPr lang="es-MX" altLang="es-ES_tradnl" sz="2400">
                <a:solidFill>
                  <a:srgbClr val="DFE6D0"/>
                </a:solidFill>
              </a:rPr>
              <a:t>11B.1.</a:t>
            </a:r>
          </a:p>
        </p:txBody>
      </p:sp>
      <p:sp>
        <p:nvSpPr>
          <p:cNvPr id="9219" name="6 Rectángulo"/>
          <p:cNvSpPr>
            <a:spLocks noChangeArrowheads="1"/>
          </p:cNvSpPr>
          <p:nvPr/>
        </p:nvSpPr>
        <p:spPr bwMode="auto">
          <a:xfrm>
            <a:off x="3348038" y="4292600"/>
            <a:ext cx="2127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charset="0"/>
              </a:defRPr>
            </a:lvl9pPr>
          </a:lstStyle>
          <a:p>
            <a:pPr eaLnBrk="1" hangingPunct="1"/>
            <a:r>
              <a:rPr lang="es-MX" altLang="es-ES_tradnl" sz="2000"/>
              <a:t>Grado y grupo: 5°</a:t>
            </a:r>
          </a:p>
        </p:txBody>
      </p:sp>
      <p:sp>
        <p:nvSpPr>
          <p:cNvPr id="9220" name="7 Rectángulo"/>
          <p:cNvSpPr>
            <a:spLocks noChangeArrowheads="1"/>
          </p:cNvSpPr>
          <p:nvPr/>
        </p:nvSpPr>
        <p:spPr bwMode="auto">
          <a:xfrm>
            <a:off x="2921000" y="5876925"/>
            <a:ext cx="36464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charset="0"/>
              </a:defRPr>
            </a:lvl9pPr>
          </a:lstStyle>
          <a:p>
            <a:pPr eaLnBrk="1" hangingPunct="1"/>
            <a:r>
              <a:rPr lang="es-MX" altLang="es-ES_tradnl" sz="2000"/>
              <a:t>Fecha: 5 de septiembre  de 2018</a:t>
            </a:r>
          </a:p>
        </p:txBody>
      </p:sp>
    </p:spTree>
    <p:extLst>
      <p:ext uri="{BB962C8B-B14F-4D97-AF65-F5344CB8AC3E}">
        <p14:creationId xmlns:p14="http://schemas.microsoft.com/office/powerpoint/2010/main" val="242590637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abla 19"/>
          <p:cNvGraphicFramePr>
            <a:graphicFrameLocks noGrp="1"/>
          </p:cNvGraphicFramePr>
          <p:nvPr/>
        </p:nvGraphicFramePr>
        <p:xfrm>
          <a:off x="457200" y="2665413"/>
          <a:ext cx="8229600" cy="2635249"/>
        </p:xfrm>
        <a:graphic>
          <a:graphicData uri="http://schemas.openxmlformats.org/drawingml/2006/table">
            <a:tbl>
              <a:tblPr firstRow="1" firstCol="1" bandRow="1"/>
              <a:tblGrid>
                <a:gridCol w="2390653"/>
                <a:gridCol w="120223"/>
                <a:gridCol w="5718724"/>
              </a:tblGrid>
              <a:tr h="385646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effectLst/>
                          <a:latin typeface="Century Gothic" charset="0"/>
                          <a:ea typeface="Calibri" charset="0"/>
                          <a:cs typeface="Arial" charset="0"/>
                        </a:rPr>
                        <a:t>Profesora: Evelyn Lilián Goitia Fabián</a:t>
                      </a:r>
                      <a:endParaRPr lang="es-ES_tradnl" sz="1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effectLst/>
                          <a:latin typeface="Century Gothic" charset="0"/>
                          <a:ea typeface="Calibri" charset="0"/>
                          <a:cs typeface="Arial" charset="0"/>
                        </a:rPr>
                        <a:t>Grado y grupo: QUINTO 5010</a:t>
                      </a:r>
                      <a:endParaRPr lang="es-ES_tradnl" sz="1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0425" marR="604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effectLst/>
                          <a:latin typeface="Century Gothic" charset="0"/>
                          <a:ea typeface="Calibri" charset="0"/>
                          <a:cs typeface="Arial" charset="0"/>
                        </a:rPr>
                        <a:t>Fecha: 24 de septiembre de 2018</a:t>
                      </a:r>
                      <a:endParaRPr lang="es-ES_tradnl" sz="1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0425" marR="604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93490"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effectLst/>
                          <a:latin typeface="Century Gothic" charset="0"/>
                          <a:ea typeface="Calibri" charset="0"/>
                          <a:cs typeface="Arial" charset="0"/>
                        </a:rPr>
                        <a:t>Unidad / Tema:</a:t>
                      </a:r>
                      <a:endParaRPr lang="es-ES_tradnl" sz="1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1000" dirty="0">
                          <a:effectLst/>
                          <a:latin typeface="Century Gothic" charset="0"/>
                          <a:ea typeface="Calibri" charset="0"/>
                          <a:cs typeface="Arial" charset="0"/>
                        </a:rPr>
                        <a:t> </a:t>
                      </a:r>
                      <a:endParaRPr lang="es-ES_tradnl" sz="1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0425" marR="604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effectLst/>
                          <a:latin typeface="Century Gothic" charset="0"/>
                          <a:ea typeface="Calibri" charset="0"/>
                          <a:cs typeface="Arial" charset="0"/>
                        </a:rPr>
                        <a:t> </a:t>
                      </a:r>
                      <a:endParaRPr lang="es-ES_tradnl" sz="1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1000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Primera Unidad.</a:t>
                      </a:r>
                      <a:endParaRPr lang="es-ES_tradnl" sz="1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1000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Relación de la biología con la tecnología.</a:t>
                      </a:r>
                      <a:endParaRPr lang="es-ES_tradnl" sz="1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1000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Ciencia y biotecnología</a:t>
                      </a:r>
                      <a:endParaRPr lang="es-ES_tradnl" sz="1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1000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(Biotecnología tradicional)</a:t>
                      </a:r>
                      <a:endParaRPr lang="es-ES_tradnl" sz="1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effectLst/>
                          <a:latin typeface="Century Gothic" charset="0"/>
                          <a:ea typeface="Calibri" charset="0"/>
                          <a:cs typeface="Arial" charset="0"/>
                        </a:rPr>
                        <a:t> </a:t>
                      </a:r>
                      <a:endParaRPr lang="es-ES_tradnl" sz="1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0425" marR="604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</a:tr>
              <a:tr h="374468"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effectLst/>
                          <a:latin typeface="Century Gothic" charset="0"/>
                          <a:ea typeface="Calibri" charset="0"/>
                          <a:cs typeface="Arial" charset="0"/>
                        </a:rPr>
                        <a:t>Objetivo:</a:t>
                      </a:r>
                      <a:endParaRPr lang="es-ES_tradnl" sz="1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1000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 </a:t>
                      </a:r>
                      <a:endParaRPr lang="es-ES_tradnl" sz="1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0425" marR="604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Elaborar un herbario, con el fin de conocer las características generales y medicinales de plantas con uso medicinal.</a:t>
                      </a:r>
                      <a:endParaRPr lang="es-ES_tradnl" sz="1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0425" marR="604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</a:tr>
              <a:tr h="181645"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effectLst/>
                          <a:latin typeface="Century Gothic" charset="0"/>
                          <a:ea typeface="Calibri" charset="0"/>
                          <a:cs typeface="Arial" charset="0"/>
                        </a:rPr>
                        <a:t>Aprendizajes clave</a:t>
                      </a:r>
                      <a:endParaRPr lang="es-ES_tradnl" sz="1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0425" marR="604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effectLst/>
                          <a:latin typeface="Century Gothic" charset="0"/>
                          <a:ea typeface="Calibri" charset="0"/>
                          <a:cs typeface="Arial" charset="0"/>
                        </a:rPr>
                        <a:t> </a:t>
                      </a:r>
                      <a:endParaRPr lang="es-ES_tradnl" sz="1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0425" marR="604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259" name="Rectangle 6"/>
          <p:cNvSpPr>
            <a:spLocks noChangeArrowheads="1"/>
          </p:cNvSpPr>
          <p:nvPr/>
        </p:nvSpPr>
        <p:spPr bwMode="auto">
          <a:xfrm>
            <a:off x="179388" y="536575"/>
            <a:ext cx="83534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Tw Cen MT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charset="0"/>
              </a:defRPr>
            </a:lvl9pPr>
          </a:lstStyle>
          <a:p>
            <a:pPr algn="ctr"/>
            <a:r>
              <a:rPr lang="es-ES_tradnl" altLang="es-ES_tradnl" b="1">
                <a:latin typeface="Arial" charset="0"/>
              </a:rPr>
              <a:t>Conexiones: Proyecto interdisciplinario EL DRAMA HERBOLARIO EN LA HISTORIA</a:t>
            </a:r>
          </a:p>
          <a:p>
            <a:pPr algn="ctr"/>
            <a:r>
              <a:rPr lang="es-ES_tradnl" altLang="es-ES_tradnl" b="1">
                <a:latin typeface="Arial" charset="0"/>
              </a:rPr>
              <a:t>BIOLOGIA. Secuencia didáctica</a:t>
            </a:r>
          </a:p>
          <a:p>
            <a:endParaRPr lang="es-ES_tradnl" altLang="es-ES_tradnl">
              <a:latin typeface="Arial" charset="0"/>
            </a:endParaRPr>
          </a:p>
        </p:txBody>
      </p:sp>
      <p:sp>
        <p:nvSpPr>
          <p:cNvPr id="10260" name="CuadroTexto 1"/>
          <p:cNvSpPr txBox="1">
            <a:spLocks noChangeArrowheads="1"/>
          </p:cNvSpPr>
          <p:nvPr/>
        </p:nvSpPr>
        <p:spPr bwMode="auto">
          <a:xfrm>
            <a:off x="539750" y="260350"/>
            <a:ext cx="723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charset="0"/>
              </a:defRPr>
            </a:lvl9pPr>
          </a:lstStyle>
          <a:p>
            <a:pPr eaLnBrk="1" hangingPunct="1"/>
            <a:r>
              <a:rPr lang="es-ES_tradnl" altLang="es-ES_tradnl"/>
              <a:t>11B.2</a:t>
            </a:r>
          </a:p>
        </p:txBody>
      </p:sp>
    </p:spTree>
    <p:extLst>
      <p:ext uri="{BB962C8B-B14F-4D97-AF65-F5344CB8AC3E}">
        <p14:creationId xmlns:p14="http://schemas.microsoft.com/office/powerpoint/2010/main" val="110529162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850" y="404813"/>
            <a:ext cx="801688" cy="604837"/>
          </a:xfrm>
        </p:spPr>
        <p:txBody>
          <a:bodyPr rtlCol="0">
            <a:normAutofit fontScale="85000" lnSpcReduction="10000"/>
          </a:bodyPr>
          <a:lstStyle/>
          <a:p>
            <a:pPr marL="0" indent="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None/>
              <a:defRPr/>
            </a:pPr>
            <a:r>
              <a:rPr lang="es-MX" dirty="0" smtClean="0"/>
              <a:t>11B.3</a:t>
            </a:r>
            <a:endParaRPr lang="es-MX" dirty="0"/>
          </a:p>
        </p:txBody>
      </p:sp>
      <p:sp>
        <p:nvSpPr>
          <p:cNvPr id="11266" name="3 Rectángulo"/>
          <p:cNvSpPr>
            <a:spLocks noChangeArrowheads="1"/>
          </p:cNvSpPr>
          <p:nvPr/>
        </p:nvSpPr>
        <p:spPr bwMode="auto">
          <a:xfrm>
            <a:off x="1547813" y="620713"/>
            <a:ext cx="6192837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 Cen MT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charset="0"/>
              </a:defRPr>
            </a:lvl9pPr>
          </a:lstStyle>
          <a:p>
            <a:pPr algn="ctr" eaLnBrk="1" hangingPunct="1"/>
            <a:endParaRPr lang="es-MX" altLang="es-ES_tradnl" sz="3200">
              <a:solidFill>
                <a:srgbClr val="00B0F0"/>
              </a:solidFill>
            </a:endParaRPr>
          </a:p>
          <a:p>
            <a:pPr algn="ctr" eaLnBrk="1" hangingPunct="1"/>
            <a:r>
              <a:rPr lang="es-MX" altLang="es-ES_tradnl" sz="3200" b="1">
                <a:solidFill>
                  <a:srgbClr val="00B0F0"/>
                </a:solidFill>
              </a:rPr>
              <a:t>g. </a:t>
            </a:r>
            <a:r>
              <a:rPr lang="es-MX" altLang="es-ES_tradnl" sz="3200">
                <a:solidFill>
                  <a:srgbClr val="00B0F0"/>
                </a:solidFill>
              </a:rPr>
              <a:t>Justificación de la actividad</a:t>
            </a:r>
          </a:p>
          <a:p>
            <a:pPr algn="ctr" eaLnBrk="1" hangingPunct="1"/>
            <a:endParaRPr lang="es-MX" altLang="es-ES_tradnl" sz="3200">
              <a:solidFill>
                <a:srgbClr val="00B0F0"/>
              </a:solidFill>
            </a:endParaRPr>
          </a:p>
        </p:txBody>
      </p:sp>
      <p:sp>
        <p:nvSpPr>
          <p:cNvPr id="11267" name="4 Rectángulo"/>
          <p:cNvSpPr>
            <a:spLocks noChangeArrowheads="1"/>
          </p:cNvSpPr>
          <p:nvPr/>
        </p:nvSpPr>
        <p:spPr bwMode="auto">
          <a:xfrm>
            <a:off x="1125538" y="1916113"/>
            <a:ext cx="6807200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 Cen MT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charset="0"/>
              </a:defRPr>
            </a:lvl9pPr>
          </a:lstStyle>
          <a:p>
            <a:pPr algn="just" eaLnBrk="1" hangingPunct="1"/>
            <a:r>
              <a:rPr lang="es-MX" altLang="es-ES_tradnl" sz="3200"/>
              <a:t>A partir de la justificación general  se pretende dar respuesta a la pregunta  ¿Qué propiedades químicas y biologicas presentan algunas plantas con usos medicinales? </a:t>
            </a:r>
          </a:p>
          <a:p>
            <a:pPr algn="just" eaLnBrk="1" hangingPunct="1"/>
            <a:r>
              <a:rPr lang="es-MX" altLang="es-ES_tradnl" sz="3200"/>
              <a:t>¿Cómo se elabora un herbario y por que es importante conocer las caracteristicas biologicas de las plantas medicinales</a:t>
            </a:r>
          </a:p>
        </p:txBody>
      </p:sp>
    </p:spTree>
    <p:extLst>
      <p:ext uri="{BB962C8B-B14F-4D97-AF65-F5344CB8AC3E}">
        <p14:creationId xmlns:p14="http://schemas.microsoft.com/office/powerpoint/2010/main" val="290066001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908720"/>
            <a:ext cx="7992888" cy="70609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MX" dirty="0" smtClean="0">
                <a:solidFill>
                  <a:schemeClr val="tx1"/>
                </a:solidFill>
              </a:rPr>
              <a:t>11B.4</a:t>
            </a:r>
            <a:r>
              <a:rPr lang="es-MX" dirty="0">
                <a:solidFill>
                  <a:srgbClr val="00B0F0"/>
                </a:solidFill>
              </a:rPr>
              <a:t/>
            </a:r>
            <a:br>
              <a:rPr lang="es-MX" dirty="0">
                <a:solidFill>
                  <a:srgbClr val="00B0F0"/>
                </a:solidFill>
              </a:rPr>
            </a:br>
            <a:r>
              <a:rPr lang="es-MX" dirty="0" smtClean="0">
                <a:solidFill>
                  <a:srgbClr val="00B0F0"/>
                </a:solidFill>
              </a:rPr>
              <a:t>h </a:t>
            </a:r>
            <a:r>
              <a:rPr lang="es-MX" dirty="0">
                <a:solidFill>
                  <a:srgbClr val="00B0F0"/>
                </a:solidFill>
              </a:rPr>
              <a:t>. Descripción de Apertura de la actividad.</a:t>
            </a: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/>
          </p:nvPr>
        </p:nvGraphicFramePr>
        <p:xfrm>
          <a:off x="455613" y="2290763"/>
          <a:ext cx="8232775" cy="5008880"/>
        </p:xfrm>
        <a:graphic>
          <a:graphicData uri="http://schemas.openxmlformats.org/drawingml/2006/table">
            <a:tbl>
              <a:tblPr/>
              <a:tblGrid>
                <a:gridCol w="660400"/>
                <a:gridCol w="1520825"/>
                <a:gridCol w="5895975"/>
                <a:gridCol w="155575"/>
              </a:tblGrid>
              <a:tr h="863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ACC2C9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w Cen M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ACC2C9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w Cen M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w Cen M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99987F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w Cen M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ES_tradn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Times New Roman" charset="0"/>
                        </a:rPr>
                        <a:t>Tiempo</a:t>
                      </a:r>
                      <a:endParaRPr kumimoji="0" lang="es-MX" altLang="es-ES_tradn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0420" marR="6042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ACC2C9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w Cen M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ACC2C9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w Cen M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w Cen M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99987F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w Cen M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ES_tradnl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Times New Roman" charset="0"/>
                        </a:rPr>
                        <a:t>Recursos didácticos</a:t>
                      </a:r>
                      <a:endParaRPr kumimoji="0" lang="es-MX" altLang="es-ES_tradnl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0420" marR="6042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ACC2C9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w Cen M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ACC2C9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w Cen M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w Cen M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99987F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w Cen M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ES_tradnl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Times New Roman" charset="0"/>
                        </a:rPr>
                        <a:t>Secuencia didáctica multidisciplinaria</a:t>
                      </a:r>
                      <a:endParaRPr kumimoji="0" lang="es-MX" altLang="es-ES_tradnl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ES_tradnl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Times New Roman" charset="0"/>
                        </a:rPr>
                        <a:t>		</a:t>
                      </a:r>
                      <a:r>
                        <a:rPr kumimoji="0" lang="es-MX" altLang="es-ES_tradnl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Times New Roman" charset="0"/>
                        </a:rPr>
                        <a:t>FASE DE APERTURA</a:t>
                      </a:r>
                      <a:endParaRPr kumimoji="0" lang="es-MX" altLang="es-ES_tradnl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0420" marR="6042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ACC2C9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w Cen M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ACC2C9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w Cen M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w Cen M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99987F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w Cen M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_tradnl" altLang="es-ES_tradnl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0420" marR="6042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543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ACC2C9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w Cen M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ACC2C9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w Cen M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w Cen M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99987F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w Cen M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ES_tradn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Times New Roman" charset="0"/>
                        </a:rPr>
                        <a:t>50 min</a:t>
                      </a:r>
                      <a:endParaRPr kumimoji="0" lang="es-MX" altLang="es-ES_tradnl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ES_tradnl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Times New Roman" charset="0"/>
                        </a:rPr>
                        <a:t> </a:t>
                      </a:r>
                      <a:endParaRPr kumimoji="0" lang="es-MX" altLang="es-ES_tradnl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0420" marR="6042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ACC2C9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w Cen M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ACC2C9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w Cen M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w Cen M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99987F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w Cen M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ES_tradnl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</a:rPr>
                        <a:t>Presentación en Power point</a:t>
                      </a:r>
                      <a:endParaRPr kumimoji="0" lang="es-ES_tradnl" altLang="es-ES_tradn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w Cen MT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ES_tradnl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</a:rPr>
                        <a:t>-Plumones</a:t>
                      </a:r>
                      <a:endParaRPr kumimoji="0" lang="es-ES_tradnl" altLang="es-ES_tradn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w Cen MT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ES_tradnl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</a:rPr>
                        <a:t>-Hierbas medicinales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ES_tradnl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</a:rPr>
                        <a:t>-Papel periodico</a:t>
                      </a:r>
                      <a:endParaRPr kumimoji="0" lang="es-ES_tradnl" altLang="es-ES_tradn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w Cen MT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ES_tradn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Times New Roman" charset="0"/>
                        </a:rPr>
                        <a:t> </a:t>
                      </a:r>
                      <a:endParaRPr kumimoji="0" lang="es-MX" altLang="es-ES_tradnl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0420" marR="6042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ACC2C9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w Cen M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ACC2C9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w Cen M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w Cen M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99987F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w Cen M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ES_tradn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-La sesión se realizó </a:t>
                      </a:r>
                      <a:r>
                        <a:rPr kumimoji="0" lang="es-MX" altLang="es-ES_tradn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en </a:t>
                      </a:r>
                      <a:r>
                        <a:rPr kumimoji="0" lang="es-MX" altLang="es-ES_tradn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el </a:t>
                      </a:r>
                      <a:r>
                        <a:rPr kumimoji="0" lang="es-MX" altLang="es-ES_tradn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aula </a:t>
                      </a:r>
                      <a:r>
                        <a:rPr kumimoji="0" lang="es-MX" altLang="es-ES_tradn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de la </a:t>
                      </a:r>
                      <a:r>
                        <a:rPr kumimoji="0" lang="es-MX" altLang="es-ES_tradn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escuela, mediante una presentación de </a:t>
                      </a:r>
                      <a:r>
                        <a:rPr kumimoji="0" lang="es-MX" altLang="es-ES_tradnl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power</a:t>
                      </a:r>
                      <a:r>
                        <a:rPr kumimoji="0" lang="es-MX" altLang="es-ES_tradn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</a:t>
                      </a:r>
                      <a:r>
                        <a:rPr kumimoji="0" lang="es-MX" altLang="es-ES_tradnl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point</a:t>
                      </a:r>
                      <a:r>
                        <a:rPr kumimoji="0" lang="es-MX" altLang="es-ES_tradn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donde se les enseño a los alumnos que es la herbolaria.</a:t>
                      </a:r>
                      <a:endParaRPr kumimoji="0" lang="es-MX" altLang="es-ES_tradnl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ES_tradn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</a:t>
                      </a:r>
                      <a:r>
                        <a:rPr kumimoji="0" lang="es-MX" altLang="es-ES_tradn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Times New Roman" charset="0"/>
                        </a:rPr>
                        <a:t>Inicio: </a:t>
                      </a:r>
                      <a:r>
                        <a:rPr kumimoji="0" lang="es-MX" altLang="es-ES_tradn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Times New Roman" charset="0"/>
                        </a:rPr>
                        <a:t>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ES_tradn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Times New Roman" charset="0"/>
                        </a:rPr>
                        <a:t>e </a:t>
                      </a:r>
                      <a:r>
                        <a:rPr kumimoji="0" lang="es-MX" altLang="es-ES_tradn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Times New Roman" charset="0"/>
                        </a:rPr>
                        <a:t>explica a los estudiantes la finalidad de esta sesión , como parte del proyecto CONEXIONES-DEGIRE-UNAM ,</a:t>
                      </a:r>
                      <a:r>
                        <a:rPr kumimoji="0" lang="es-MX" altLang="es-ES_tradn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Calibri" charset="0"/>
                          <a:cs typeface="Times New Roman" charset="0"/>
                        </a:rPr>
                        <a:t>se le asigno a cada alumno la investigación </a:t>
                      </a:r>
                      <a:r>
                        <a:rPr kumimoji="0" lang="es-MX" altLang="es-ES_tradn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Calibri" charset="0"/>
                          <a:cs typeface="Times New Roman" charset="0"/>
                        </a:rPr>
                        <a:t>bibliográfica </a:t>
                      </a:r>
                      <a:r>
                        <a:rPr kumimoji="0" lang="es-MX" altLang="es-ES_tradn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Calibri" charset="0"/>
                          <a:cs typeface="Times New Roman" charset="0"/>
                        </a:rPr>
                        <a:t>y con familiares de una determinada planta sobre sus usos medicinales y cuál es la importancia biológica y </a:t>
                      </a:r>
                      <a:r>
                        <a:rPr kumimoji="0" lang="es-MX" altLang="es-ES_tradn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Calibri" charset="0"/>
                          <a:cs typeface="Times New Roman" charset="0"/>
                        </a:rPr>
                        <a:t>química. </a:t>
                      </a:r>
                      <a:endParaRPr kumimoji="0" lang="es-MX" altLang="es-ES_tradnl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w Cen MT" charset="0"/>
                        <a:ea typeface="Calibri" charset="0"/>
                        <a:cs typeface="Times New Roman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ES_tradn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Calibri" charset="0"/>
                          <a:cs typeface="Times New Roman" charset="0"/>
                        </a:rPr>
                        <a:t>Los alumnos presentaron su planta ,la cual </a:t>
                      </a:r>
                      <a:r>
                        <a:rPr kumimoji="0" lang="es-MX" altLang="es-ES_tradn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Calibri" charset="0"/>
                          <a:cs typeface="Times New Roman" charset="0"/>
                        </a:rPr>
                        <a:t>colocaron </a:t>
                      </a:r>
                      <a:r>
                        <a:rPr kumimoji="0" lang="es-MX" altLang="es-ES_tradn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Calibri" charset="0"/>
                          <a:cs typeface="Times New Roman" charset="0"/>
                        </a:rPr>
                        <a:t>en una prensa </a:t>
                      </a:r>
                      <a:r>
                        <a:rPr kumimoji="0" lang="es-MX" altLang="es-ES_tradn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Calibri" charset="0"/>
                          <a:cs typeface="Times New Roman" charset="0"/>
                        </a:rPr>
                        <a:t>botánica </a:t>
                      </a:r>
                      <a:r>
                        <a:rPr kumimoji="0" lang="es-MX" altLang="es-ES_tradn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Calibri" charset="0"/>
                          <a:cs typeface="Times New Roman" charset="0"/>
                        </a:rPr>
                        <a:t>para el desecado.</a:t>
                      </a:r>
                      <a:endParaRPr kumimoji="0" lang="es-ES_tradnl" altLang="es-ES_tradnl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w Cen MT" charset="0"/>
                        <a:ea typeface="Calibri" charset="0"/>
                        <a:cs typeface="Times New Roman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_tradnl" altLang="es-ES_tradnl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w Cen MT" charset="0"/>
                        <a:ea typeface="Calibri" charset="0"/>
                        <a:cs typeface="Times New Roman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altLang="es-ES_tradnl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w Cen MT" charset="0"/>
                        <a:ea typeface="Calibri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ES_tradn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Times New Roman" charset="0"/>
                        </a:rPr>
                        <a:t>.</a:t>
                      </a:r>
                      <a:endParaRPr kumimoji="0" lang="es-MX" altLang="es-ES_tradnl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ES_tradn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Times New Roman" charset="0"/>
                        </a:rPr>
                        <a:t>.</a:t>
                      </a:r>
                      <a:r>
                        <a:rPr kumimoji="0" lang="es-MX" altLang="es-ES_tradn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</a:t>
                      </a:r>
                      <a:r>
                        <a:rPr kumimoji="0" lang="es-MX" altLang="es-ES_tradn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Times New Roman" charset="0"/>
                        </a:rPr>
                        <a:t> </a:t>
                      </a:r>
                      <a:endParaRPr kumimoji="0" lang="es-MX" altLang="es-ES_tradnl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0420" marR="6042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ACC2C9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w Cen M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ACC2C9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w Cen M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w Cen M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99987F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w Cen M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_tradnl" altLang="es-ES_tradnl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0420" marR="6042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307" name="4 Rectángulo"/>
          <p:cNvSpPr>
            <a:spLocks noChangeArrowheads="1"/>
          </p:cNvSpPr>
          <p:nvPr/>
        </p:nvSpPr>
        <p:spPr bwMode="auto">
          <a:xfrm>
            <a:off x="468313" y="1557338"/>
            <a:ext cx="8207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 Cen MT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charset="0"/>
              </a:defRPr>
            </a:lvl9pPr>
          </a:lstStyle>
          <a:p>
            <a:pPr algn="ctr" eaLnBrk="1" hangingPunct="1"/>
            <a:r>
              <a:rPr lang="es-ES" altLang="es-ES_tradnl" dirty="0" smtClean="0">
                <a:solidFill>
                  <a:srgbClr val="FFFF00"/>
                </a:solidFill>
                <a:latin typeface="Arial" charset="0"/>
                <a:cs typeface="Times New Roman" charset="0"/>
              </a:rPr>
              <a:t>Elaboración de un herbario</a:t>
            </a:r>
            <a:endParaRPr lang="es-MX" altLang="es-ES_tradnl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995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652934"/>
          </a:xfrm>
        </p:spPr>
        <p:txBody>
          <a:bodyPr/>
          <a:lstStyle/>
          <a:p>
            <a:pPr algn="ctr"/>
            <a:r>
              <a:rPr lang="es-MX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6. Objetivo general del proyecto</a:t>
            </a:r>
            <a:endParaRPr lang="es-MX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525963"/>
          </a:xfrm>
        </p:spPr>
        <p:txBody>
          <a:bodyPr>
            <a:normAutofit/>
          </a:bodyPr>
          <a:lstStyle/>
          <a:p>
            <a:r>
              <a:rPr lang="es-MX" sz="3600" dirty="0"/>
              <a:t>Que los alumnos investiguen los saberes tradicionales en cuanto al uso de plantas </a:t>
            </a:r>
            <a:r>
              <a:rPr lang="es-MX" sz="3600" dirty="0" smtClean="0"/>
              <a:t>medicinales, los problematicen a partir del punto de vista científico </a:t>
            </a:r>
            <a:r>
              <a:rPr lang="es-MX" sz="3600" dirty="0"/>
              <a:t>y </a:t>
            </a:r>
            <a:r>
              <a:rPr lang="es-MX" sz="3600" dirty="0" smtClean="0"/>
              <a:t>sistematicen sus conclusiones, todo a partir de las continuidades y rupturas históricas </a:t>
            </a:r>
            <a:r>
              <a:rPr lang="es-MX" sz="3600" dirty="0"/>
              <a:t>de dichos conocimientos. </a:t>
            </a:r>
          </a:p>
        </p:txBody>
      </p:sp>
    </p:spTree>
    <p:extLst>
      <p:ext uri="{BB962C8B-B14F-4D97-AF65-F5344CB8AC3E}">
        <p14:creationId xmlns:p14="http://schemas.microsoft.com/office/powerpoint/2010/main" val="891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49275"/>
            <a:ext cx="3544888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765175"/>
            <a:ext cx="3273425" cy="436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065215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MX" b="0" dirty="0">
                <a:solidFill>
                  <a:schemeClr val="accent6">
                    <a:tint val="1000"/>
                  </a:schemeClr>
                </a:solidFill>
              </a:rPr>
              <a:t/>
            </a:r>
            <a:br>
              <a:rPr lang="es-MX" b="0" dirty="0">
                <a:solidFill>
                  <a:schemeClr val="accent6">
                    <a:tint val="1000"/>
                  </a:schemeClr>
                </a:solidFill>
              </a:rPr>
            </a:br>
            <a:r>
              <a:rPr lang="es-MX" b="0" dirty="0" smtClean="0">
                <a:solidFill>
                  <a:schemeClr val="accent6">
                    <a:tint val="1000"/>
                  </a:schemeClr>
                </a:solidFill>
              </a:rPr>
              <a:t>11B.5 </a:t>
            </a:r>
            <a:br>
              <a:rPr lang="es-MX" b="0" dirty="0" smtClean="0">
                <a:solidFill>
                  <a:schemeClr val="accent6">
                    <a:tint val="1000"/>
                  </a:schemeClr>
                </a:solidFill>
              </a:rPr>
            </a:br>
            <a:r>
              <a:rPr lang="es-MX" dirty="0" smtClean="0">
                <a:solidFill>
                  <a:srgbClr val="00B0F0"/>
                </a:solidFill>
              </a:rPr>
              <a:t>i</a:t>
            </a:r>
            <a:r>
              <a:rPr lang="es-MX" b="0" dirty="0">
                <a:solidFill>
                  <a:srgbClr val="00B0F0"/>
                </a:solidFill>
              </a:rPr>
              <a:t>. Descripción del desarrollo de la actividad. </a:t>
            </a:r>
            <a:endParaRPr lang="es-MX" dirty="0">
              <a:solidFill>
                <a:srgbClr val="00B0F0"/>
              </a:solidFill>
            </a:endParaRPr>
          </a:p>
        </p:txBody>
      </p:sp>
      <p:graphicFrame>
        <p:nvGraphicFramePr>
          <p:cNvPr id="6" name="3 Marcador de contenido"/>
          <p:cNvGraphicFramePr>
            <a:graphicFrameLocks noGrp="1"/>
          </p:cNvGraphicFramePr>
          <p:nvPr>
            <p:ph idx="1"/>
          </p:nvPr>
        </p:nvGraphicFramePr>
        <p:xfrm>
          <a:off x="455613" y="1963738"/>
          <a:ext cx="8232775" cy="3663950"/>
        </p:xfrm>
        <a:graphic>
          <a:graphicData uri="http://schemas.openxmlformats.org/drawingml/2006/table">
            <a:tbl>
              <a:tblPr/>
              <a:tblGrid>
                <a:gridCol w="660400"/>
                <a:gridCol w="1520825"/>
                <a:gridCol w="5895975"/>
                <a:gridCol w="155575"/>
              </a:tblGrid>
              <a:tr h="290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ACC2C9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w Cen M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ACC2C9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w Cen M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w Cen M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99987F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w Cen M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ES_tradnl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Times New Roman" charset="0"/>
                        </a:rPr>
                        <a:t>Tiempo</a:t>
                      </a:r>
                      <a:endParaRPr kumimoji="0" lang="es-MX" altLang="es-ES_tradnl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0420" marR="6042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ACC2C9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w Cen M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ACC2C9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w Cen M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w Cen M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99987F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w Cen M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ES_tradnl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Times New Roman" charset="0"/>
                        </a:rPr>
                        <a:t>Recursos didácticos</a:t>
                      </a:r>
                      <a:endParaRPr kumimoji="0" lang="es-MX" altLang="es-ES_tradnl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0420" marR="6042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ACC2C9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w Cen M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ACC2C9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w Cen M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w Cen M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99987F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w Cen M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ES_tradn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DESARROLLO</a:t>
                      </a:r>
                    </a:p>
                  </a:txBody>
                  <a:tcPr marL="60420" marR="6042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ACC2C9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w Cen M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ACC2C9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w Cen M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w Cen M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99987F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w Cen M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_tradnl" altLang="es-ES_tradnl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0420" marR="6042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543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ACC2C9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w Cen M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ACC2C9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w Cen M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w Cen M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99987F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w Cen M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ES_tradn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Times New Roman" charset="0"/>
                        </a:rPr>
                        <a:t>50 min</a:t>
                      </a:r>
                      <a:endParaRPr kumimoji="0" lang="es-MX" altLang="es-ES_tradnl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ES_tradn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Times New Roman" charset="0"/>
                        </a:rPr>
                        <a:t> </a:t>
                      </a:r>
                      <a:endParaRPr kumimoji="0" lang="es-MX" altLang="es-ES_tradnl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0420" marR="6042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ACC2C9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w Cen M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ACC2C9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w Cen M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w Cen M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99987F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w Cen M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ES_tradn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Times New Roman" charset="0"/>
                        </a:rPr>
                        <a:t>-</a:t>
                      </a:r>
                      <a:r>
                        <a:rPr kumimoji="0" lang="es-MX" altLang="es-ES_tradnl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Calibri" charset="0"/>
                          <a:cs typeface="Times New Roman" charset="0"/>
                        </a:rPr>
                        <a:t>Carteles</a:t>
                      </a:r>
                      <a:endParaRPr kumimoji="0" lang="es-ES_tradnl" altLang="es-ES_tradn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w Cen MT" charset="0"/>
                        <a:ea typeface="Calibri" charset="0"/>
                        <a:cs typeface="Times New Roman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ES_tradnl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Calibri" charset="0"/>
                          <a:cs typeface="Times New Roman" charset="0"/>
                        </a:rPr>
                        <a:t>-Prensa botánica</a:t>
                      </a:r>
                      <a:endParaRPr kumimoji="0" lang="es-ES_tradnl" altLang="es-ES_tradn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w Cen MT" charset="0"/>
                        <a:ea typeface="Calibri" charset="0"/>
                        <a:cs typeface="Times New Roman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ES_tradnl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Calibri" charset="0"/>
                          <a:cs typeface="Times New Roman" charset="0"/>
                        </a:rPr>
                        <a:t>-Papel periodico</a:t>
                      </a:r>
                      <a:endParaRPr kumimoji="0" lang="es-ES_tradnl" altLang="es-ES_tradn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w Cen MT" charset="0"/>
                        <a:ea typeface="Calibri" charset="0"/>
                        <a:cs typeface="Times New Roman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ES_tradnl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Calibri" charset="0"/>
                          <a:cs typeface="Times New Roman" charset="0"/>
                        </a:rPr>
                        <a:t>La elaboración del herbario</a:t>
                      </a:r>
                      <a:r>
                        <a:rPr kumimoji="0" lang="es-ES_tradnl" altLang="es-ES_tradn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Calibri" charset="0"/>
                          <a:cs typeface="Times New Roman" charset="0"/>
                        </a:rPr>
                        <a:t> </a:t>
                      </a:r>
                      <a:endParaRPr kumimoji="0" lang="es-MX" altLang="es-ES_tradnl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altLang="es-ES_tradnl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</a:txBody>
                  <a:tcPr marL="60420" marR="6042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ACC2C9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w Cen M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ACC2C9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w Cen M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w Cen M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99987F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w Cen M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altLang="es-ES_tradnl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ES_tradnl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Calibri" charset="0"/>
                          <a:cs typeface="Times New Roman" charset="0"/>
                        </a:rPr>
                        <a:t>Los alumnos con la información obtenida de su investigación, realizaron una presentación exponiendo la informacion sobre las caracterisitcas biologicas y los usos medicinales.</a:t>
                      </a:r>
                      <a:endParaRPr kumimoji="0" lang="es-ES_tradnl" altLang="es-ES_tradn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w Cen MT" charset="0"/>
                        <a:ea typeface="Calibri" charset="0"/>
                        <a:cs typeface="Times New Roman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altLang="es-ES_tradnl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0420" marR="6042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ACC2C9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w Cen M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ACC2C9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w Cen M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w Cen M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99987F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w Cen M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_tradnl" altLang="es-ES_tradnl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0420" marR="6042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830283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08050"/>
            <a:ext cx="3544887" cy="472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908050"/>
            <a:ext cx="3868737" cy="515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228120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04813"/>
            <a:ext cx="3922712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863600"/>
            <a:ext cx="3814763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055456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455613" y="1989138"/>
          <a:ext cx="8232775" cy="4572000"/>
        </p:xfrm>
        <a:graphic>
          <a:graphicData uri="http://schemas.openxmlformats.org/drawingml/2006/table">
            <a:tbl>
              <a:tblPr/>
              <a:tblGrid>
                <a:gridCol w="1020762"/>
                <a:gridCol w="1800225"/>
                <a:gridCol w="5256213"/>
                <a:gridCol w="155575"/>
              </a:tblGrid>
              <a:tr h="3603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ACC2C9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w Cen M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ACC2C9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w Cen M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w Cen M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99987F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w Cen M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ES_tradnl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Times New Roman" charset="0"/>
                        </a:rPr>
                        <a:t>Tiempo</a:t>
                      </a:r>
                      <a:endParaRPr kumimoji="0" lang="es-MX" altLang="es-ES_tradnl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0420" marR="6042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ACC2C9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w Cen M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ACC2C9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w Cen M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w Cen M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99987F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w Cen M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ES_tradnl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Times New Roman" charset="0"/>
                        </a:rPr>
                        <a:t>Recursos didácticos</a:t>
                      </a:r>
                      <a:endParaRPr kumimoji="0" lang="es-MX" altLang="es-ES_tradnl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0420" marR="6042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ACC2C9"/>
                        </a:buClr>
                        <a:buFont typeface="Arial" charset="0"/>
                        <a:tabLst>
                          <a:tab pos="669925" algn="l"/>
                          <a:tab pos="2333625" algn="ctr"/>
                        </a:tabLst>
                        <a:defRPr sz="2000">
                          <a:solidFill>
                            <a:schemeClr val="tx2"/>
                          </a:solidFill>
                          <a:latin typeface="Tw Cen M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ACC2C9"/>
                        </a:buClr>
                        <a:buFont typeface="Arial" charset="0"/>
                        <a:tabLst>
                          <a:tab pos="669925" algn="l"/>
                          <a:tab pos="2333625" algn="ctr"/>
                        </a:tabLst>
                        <a:defRPr>
                          <a:solidFill>
                            <a:schemeClr val="tx1"/>
                          </a:solidFill>
                          <a:latin typeface="Tw Cen M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tabLst>
                          <a:tab pos="669925" algn="l"/>
                          <a:tab pos="2333625" algn="ctr"/>
                        </a:tabLst>
                        <a:defRPr>
                          <a:solidFill>
                            <a:schemeClr val="tx2"/>
                          </a:solidFill>
                          <a:latin typeface="Tw Cen M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99987F"/>
                        </a:buClr>
                        <a:buFont typeface="Arial" charset="0"/>
                        <a:tabLst>
                          <a:tab pos="669925" algn="l"/>
                          <a:tab pos="2333625" algn="ctr"/>
                        </a:tabLst>
                        <a:defRPr sz="1600">
                          <a:solidFill>
                            <a:schemeClr val="tx1"/>
                          </a:solidFill>
                          <a:latin typeface="Tw Cen M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90AC97"/>
                        </a:buClr>
                        <a:buFont typeface="Arial" charset="0"/>
                        <a:tabLst>
                          <a:tab pos="669925" algn="l"/>
                          <a:tab pos="2333625" algn="ctr"/>
                        </a:tabLst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0AC97"/>
                        </a:buClr>
                        <a:buFont typeface="Arial" charset="0"/>
                        <a:tabLst>
                          <a:tab pos="669925" algn="l"/>
                          <a:tab pos="2333625" algn="ctr"/>
                        </a:tabLst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0AC97"/>
                        </a:buClr>
                        <a:buFont typeface="Arial" charset="0"/>
                        <a:tabLst>
                          <a:tab pos="669925" algn="l"/>
                          <a:tab pos="2333625" algn="ctr"/>
                        </a:tabLst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0AC97"/>
                        </a:buClr>
                        <a:buFont typeface="Arial" charset="0"/>
                        <a:tabLst>
                          <a:tab pos="669925" algn="l"/>
                          <a:tab pos="2333625" algn="ctr"/>
                        </a:tabLst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0AC97"/>
                        </a:buClr>
                        <a:buFont typeface="Arial" charset="0"/>
                        <a:tabLst>
                          <a:tab pos="669925" algn="l"/>
                          <a:tab pos="2333625" algn="ctr"/>
                        </a:tabLst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69925" algn="l"/>
                          <a:tab pos="2333625" algn="ctr"/>
                        </a:tabLst>
                      </a:pPr>
                      <a:r>
                        <a:rPr kumimoji="0" lang="es-MX" altLang="es-ES_tradnl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Times New Roman" charset="0"/>
                        </a:rPr>
                        <a:t>		FASE DE  CIERRE</a:t>
                      </a:r>
                      <a:endParaRPr kumimoji="0" lang="es-MX" altLang="es-ES_tradnl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0420" marR="6042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ACC2C9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w Cen M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ACC2C9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w Cen M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w Cen M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99987F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w Cen M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_tradnl" altLang="es-ES_tradnl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0420" marR="6042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543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ACC2C9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w Cen M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ACC2C9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w Cen M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w Cen M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99987F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w Cen M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ES_tradn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Times New Roman" charset="0"/>
                        </a:rPr>
                        <a:t>50 min</a:t>
                      </a:r>
                      <a:endParaRPr kumimoji="0" lang="es-MX" altLang="es-ES_tradnl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ES_tradn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Times New Roman" charset="0"/>
                        </a:rPr>
                        <a:t> </a:t>
                      </a:r>
                      <a:endParaRPr kumimoji="0" lang="es-MX" altLang="es-ES_tradnl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0420" marR="6042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ACC2C9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w Cen M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ACC2C9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w Cen M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w Cen M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99987F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w Cen M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ES_tradn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Times New Roman" charset="0"/>
                        </a:rPr>
                        <a:t> 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_tradn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Times New Roman" charset="0"/>
                        </a:rPr>
                        <a:t>-</a:t>
                      </a:r>
                      <a:r>
                        <a:rPr kumimoji="0" lang="es-MX" altLang="es-ES_tradnl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Calibri" charset="0"/>
                          <a:cs typeface="Times New Roman" charset="0"/>
                        </a:rPr>
                        <a:t>La presentación del herbario </a:t>
                      </a:r>
                      <a:endParaRPr kumimoji="0" lang="es-ES_tradnl" altLang="es-ES_tradn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w Cen MT" charset="0"/>
                        <a:ea typeface="Calibri" charset="0"/>
                        <a:cs typeface="Times New Roman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ES_tradnl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Calibri" charset="0"/>
                          <a:cs typeface="Times New Roman" charset="0"/>
                        </a:rPr>
                        <a:t>-Identificación de cada planta con las claves biológicas.</a:t>
                      </a:r>
                      <a:endParaRPr kumimoji="0" lang="es-ES_tradnl" altLang="es-ES_tradn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w Cen MT" charset="0"/>
                        <a:ea typeface="Calibri" charset="0"/>
                        <a:cs typeface="Times New Roman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ES_tradnl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Calibri" charset="0"/>
                          <a:cs typeface="Times New Roman" charset="0"/>
                        </a:rPr>
                        <a:t>-Elaboración de fichas con los datos biologicos y medicinales de las plantas</a:t>
                      </a:r>
                      <a:endParaRPr kumimoji="0" lang="es-ES_tradnl" altLang="es-ES_tradn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w Cen MT" charset="0"/>
                        <a:ea typeface="Calibri" charset="0"/>
                        <a:cs typeface="Times New Roman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altLang="es-ES_tradnl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altLang="es-ES_tradnl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0420" marR="6042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ACC2C9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w Cen M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ACC2C9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w Cen M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w Cen M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99987F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w Cen M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altLang="es-ES_tradnl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_tradn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Times New Roman" charset="0"/>
                        </a:rPr>
                        <a:t>-</a:t>
                      </a:r>
                      <a:r>
                        <a:rPr kumimoji="0" lang="es-MX" altLang="es-ES_tradnl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Calibri" charset="0"/>
                          <a:cs typeface="Times New Roman" charset="0"/>
                        </a:rPr>
                        <a:t>La ultima actividad fue el montaje y etiquetado de las plantas</a:t>
                      </a:r>
                      <a:r>
                        <a:rPr kumimoji="0" lang="es-ES_tradnl" altLang="es-ES_tradn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Calibri" charset="0"/>
                          <a:cs typeface="Times New Roman" charset="0"/>
                        </a:rPr>
                        <a:t>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s-ES_tradn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Calibri" charset="0"/>
                          <a:cs typeface="Times New Roman" charset="0"/>
                        </a:rPr>
                        <a:t>-Los alumnos identificaron taxonómicamente las plantas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s-ES_tradn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Calibri" charset="0"/>
                          <a:cs typeface="Times New Roman" charset="0"/>
                        </a:rPr>
                        <a:t>-Elaboraron fichas con los datos mas importantes de cada planta incluyendo sus usos medicinales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_tradnl" altLang="es-ES_tradn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w Cen MT" charset="0"/>
                        <a:ea typeface="Calibri" charset="0"/>
                        <a:cs typeface="Times New Roman" charset="0"/>
                      </a:endParaRPr>
                    </a:p>
                  </a:txBody>
                  <a:tcPr marL="60420" marR="6042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ACC2C9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w Cen M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ACC2C9"/>
                        </a:buClr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w Cen M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w Cen M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99987F"/>
                        </a:buClr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Tw Cen M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0AC97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Tw Cen MT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_tradnl" altLang="es-ES_tradnl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0420" marR="6042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4354" name="5 CuadroTexto"/>
          <p:cNvSpPr txBox="1">
            <a:spLocks noChangeArrowheads="1"/>
          </p:cNvSpPr>
          <p:nvPr/>
        </p:nvSpPr>
        <p:spPr bwMode="auto">
          <a:xfrm>
            <a:off x="395288" y="260350"/>
            <a:ext cx="8424862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 Cen MT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charset="0"/>
              </a:defRPr>
            </a:lvl9pPr>
          </a:lstStyle>
          <a:p>
            <a:pPr eaLnBrk="1" hangingPunct="1"/>
            <a:r>
              <a:rPr lang="es-MX" altLang="es-ES_tradnl" sz="3200"/>
              <a:t>11B.6 </a:t>
            </a:r>
          </a:p>
          <a:p>
            <a:pPr eaLnBrk="1" hangingPunct="1"/>
            <a:r>
              <a:rPr lang="es-MX" altLang="es-ES_tradnl" sz="3200"/>
              <a:t>j.     </a:t>
            </a:r>
            <a:r>
              <a:rPr lang="es-MX" altLang="es-ES_tradnl" sz="3200">
                <a:solidFill>
                  <a:srgbClr val="00B0F0"/>
                </a:solidFill>
              </a:rPr>
              <a:t>Descripción del cierre de la actividad.</a:t>
            </a:r>
          </a:p>
        </p:txBody>
      </p:sp>
    </p:spTree>
    <p:extLst>
      <p:ext uri="{BB962C8B-B14F-4D97-AF65-F5344CB8AC3E}">
        <p14:creationId xmlns:p14="http://schemas.microsoft.com/office/powerpoint/2010/main" val="178519502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4416425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141663"/>
            <a:ext cx="4224337" cy="316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128196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998984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MX" dirty="0" smtClean="0">
                <a:solidFill>
                  <a:schemeClr val="accent6">
                    <a:tint val="1000"/>
                  </a:schemeClr>
                </a:solidFill>
              </a:rPr>
              <a:t/>
            </a:r>
            <a:br>
              <a:rPr lang="es-MX" dirty="0" smtClean="0">
                <a:solidFill>
                  <a:schemeClr val="accent6">
                    <a:tint val="1000"/>
                  </a:schemeClr>
                </a:solidFill>
              </a:rPr>
            </a:br>
            <a:r>
              <a:rPr lang="es-MX" dirty="0" smtClean="0">
                <a:solidFill>
                  <a:schemeClr val="accent6">
                    <a:tint val="1000"/>
                  </a:schemeClr>
                </a:solidFill>
              </a:rPr>
              <a:t>k</a:t>
            </a:r>
            <a:r>
              <a:rPr lang="es-MX" dirty="0">
                <a:solidFill>
                  <a:schemeClr val="accent6">
                    <a:tint val="1000"/>
                  </a:schemeClr>
                </a:solidFill>
              </a:rPr>
              <a:t>. </a:t>
            </a:r>
            <a:r>
              <a:rPr lang="es-MX" dirty="0">
                <a:solidFill>
                  <a:srgbClr val="00B0F0"/>
                </a:solidFill>
              </a:rPr>
              <a:t>Descripción de lo que se hará con los </a:t>
            </a:r>
            <a:r>
              <a:rPr lang="es-MX" dirty="0" smtClean="0">
                <a:solidFill>
                  <a:srgbClr val="00B0F0"/>
                </a:solidFill>
              </a:rPr>
              <a:t>resultados </a:t>
            </a:r>
            <a:r>
              <a:rPr lang="es-MX" dirty="0">
                <a:solidFill>
                  <a:srgbClr val="00B0F0"/>
                </a:solidFill>
              </a:rPr>
              <a:t>de la actividad</a:t>
            </a:r>
            <a:r>
              <a:rPr lang="es-MX" dirty="0">
                <a:solidFill>
                  <a:schemeClr val="accent6">
                    <a:tint val="1000"/>
                  </a:schemeClr>
                </a:solidFill>
              </a:rPr>
              <a:t>.</a:t>
            </a:r>
          </a:p>
        </p:txBody>
      </p:sp>
      <p:sp>
        <p:nvSpPr>
          <p:cNvPr id="15362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altLang="es-ES_tradnl" dirty="0"/>
          </a:p>
          <a:p>
            <a:r>
              <a:rPr lang="es-MX" altLang="es-ES_tradnl" dirty="0" smtClean="0"/>
              <a:t>Se llevara a cabo una presentacion ante la comunidad escolar donde los alumnos mostraran el herbario elaborado.</a:t>
            </a:r>
          </a:p>
          <a:p>
            <a:r>
              <a:rPr lang="es-MX" altLang="es-ES_tradnl" dirty="0" smtClean="0"/>
              <a:t>Se realizara una mesa redonda donde se discutira la importancia y beneficios del uso de plantas medicinales en la actualidad</a:t>
            </a:r>
            <a:endParaRPr lang="es-MX" altLang="es-ES_tradnl" dirty="0"/>
          </a:p>
        </p:txBody>
      </p:sp>
      <p:sp>
        <p:nvSpPr>
          <p:cNvPr id="15363" name="3 Rectángulo"/>
          <p:cNvSpPr>
            <a:spLocks noChangeArrowheads="1"/>
          </p:cNvSpPr>
          <p:nvPr/>
        </p:nvSpPr>
        <p:spPr bwMode="auto">
          <a:xfrm>
            <a:off x="323850" y="260350"/>
            <a:ext cx="9350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 Cen MT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charset="0"/>
              </a:defRPr>
            </a:lvl9pPr>
          </a:lstStyle>
          <a:p>
            <a:pPr eaLnBrk="1" hangingPunct="1"/>
            <a:r>
              <a:rPr lang="es-MX" altLang="es-ES_tradnl" sz="2400"/>
              <a:t>11B.7 </a:t>
            </a:r>
          </a:p>
        </p:txBody>
      </p:sp>
    </p:spTree>
    <p:extLst>
      <p:ext uri="{BB962C8B-B14F-4D97-AF65-F5344CB8AC3E}">
        <p14:creationId xmlns:p14="http://schemas.microsoft.com/office/powerpoint/2010/main" val="360283545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MX" dirty="0" smtClean="0">
                <a:solidFill>
                  <a:schemeClr val="accent6">
                    <a:tint val="1000"/>
                  </a:schemeClr>
                </a:solidFill>
              </a:rPr>
              <a:t>11B.8 </a:t>
            </a:r>
            <a:br>
              <a:rPr lang="es-MX" dirty="0" smtClean="0">
                <a:solidFill>
                  <a:schemeClr val="accent6">
                    <a:tint val="1000"/>
                  </a:schemeClr>
                </a:solidFill>
              </a:rPr>
            </a:br>
            <a:r>
              <a:rPr lang="es-MX" sz="3100" dirty="0" smtClean="0">
                <a:solidFill>
                  <a:schemeClr val="accent6">
                    <a:tint val="1000"/>
                  </a:schemeClr>
                </a:solidFill>
              </a:rPr>
              <a:t>l</a:t>
            </a:r>
            <a:r>
              <a:rPr lang="es-MX" sz="3100" dirty="0" smtClean="0">
                <a:solidFill>
                  <a:srgbClr val="00B0F0"/>
                </a:solidFill>
              </a:rPr>
              <a:t>. Análisis. </a:t>
            </a:r>
            <a:br>
              <a:rPr lang="es-MX" sz="3100" dirty="0" smtClean="0">
                <a:solidFill>
                  <a:srgbClr val="00B0F0"/>
                </a:solidFill>
              </a:rPr>
            </a:br>
            <a:r>
              <a:rPr lang="es-MX" sz="3100" dirty="0" smtClean="0">
                <a:solidFill>
                  <a:srgbClr val="00B0F0"/>
                </a:solidFill>
              </a:rPr>
              <a:t>     Contrastación de lo esperado y lo sucedido.</a:t>
            </a:r>
            <a:endParaRPr lang="es-MX" sz="3100" dirty="0">
              <a:solidFill>
                <a:srgbClr val="00B0F0"/>
              </a:solidFill>
            </a:endParaRPr>
          </a:p>
        </p:txBody>
      </p:sp>
      <p:sp>
        <p:nvSpPr>
          <p:cNvPr id="16386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altLang="es-ES_tradnl" dirty="0"/>
          </a:p>
          <a:p>
            <a:r>
              <a:rPr lang="es-MX" altLang="es-ES_tradnl" dirty="0"/>
              <a:t>1. Logros alcanzados. </a:t>
            </a:r>
            <a:endParaRPr lang="es-MX" altLang="es-ES_tradnl" dirty="0" smtClean="0"/>
          </a:p>
          <a:p>
            <a:r>
              <a:rPr lang="es-MX" altLang="es-ES_tradnl" dirty="0" smtClean="0"/>
              <a:t>Que el alumno comprendiera la importancia del estudio de la propiedades medicinales de las plantas.</a:t>
            </a:r>
          </a:p>
          <a:p>
            <a:r>
              <a:rPr lang="es-MX" altLang="es-ES_tradnl" dirty="0" smtClean="0"/>
              <a:t>Que el alumno aprendiera como elaborar un herbario y la importancia que tiene como un recurso biologico de la comunidad.</a:t>
            </a:r>
            <a:endParaRPr lang="es-MX" altLang="es-ES_tradnl" dirty="0"/>
          </a:p>
          <a:p>
            <a:r>
              <a:rPr lang="es-MX" altLang="es-ES_tradnl" dirty="0"/>
              <a:t>2. Aspectos a mejorar</a:t>
            </a:r>
            <a:r>
              <a:rPr lang="es-MX" altLang="es-ES_tradnl" dirty="0" smtClean="0"/>
              <a:t>.</a:t>
            </a:r>
          </a:p>
          <a:p>
            <a:r>
              <a:rPr lang="es-MX" altLang="es-ES_tradnl" dirty="0" smtClean="0"/>
              <a:t>Que se </a:t>
            </a:r>
            <a:r>
              <a:rPr lang="es-MX" altLang="es-ES_tradnl" smtClean="0"/>
              <a:t>fomente mas el </a:t>
            </a:r>
            <a:r>
              <a:rPr lang="es-MX" altLang="es-ES_tradnl" dirty="0" smtClean="0"/>
              <a:t>debate y el flujo de ideas entre los alumnos.</a:t>
            </a:r>
            <a:endParaRPr lang="es-MX" altLang="es-ES_tradnl" dirty="0"/>
          </a:p>
        </p:txBody>
      </p:sp>
    </p:spTree>
    <p:extLst>
      <p:ext uri="{BB962C8B-B14F-4D97-AF65-F5344CB8AC3E}">
        <p14:creationId xmlns:p14="http://schemas.microsoft.com/office/powerpoint/2010/main" val="419216063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MX" b="0" dirty="0">
                <a:solidFill>
                  <a:schemeClr val="accent6">
                    <a:tint val="1000"/>
                  </a:schemeClr>
                </a:solidFill>
              </a:rPr>
              <a:t/>
            </a:r>
            <a:br>
              <a:rPr lang="es-MX" b="0" dirty="0">
                <a:solidFill>
                  <a:schemeClr val="accent6">
                    <a:tint val="1000"/>
                  </a:schemeClr>
                </a:solidFill>
              </a:rPr>
            </a:br>
            <a:r>
              <a:rPr lang="es-MX" b="0" dirty="0" smtClean="0">
                <a:solidFill>
                  <a:schemeClr val="accent6">
                    <a:tint val="1000"/>
                  </a:schemeClr>
                </a:solidFill>
              </a:rPr>
              <a:t>11B.9 </a:t>
            </a:r>
            <a:br>
              <a:rPr lang="es-MX" b="0" dirty="0" smtClean="0">
                <a:solidFill>
                  <a:schemeClr val="accent6">
                    <a:tint val="1000"/>
                  </a:schemeClr>
                </a:solidFill>
              </a:rPr>
            </a:br>
            <a:r>
              <a:rPr lang="es-MX" b="0" dirty="0" smtClean="0">
                <a:solidFill>
                  <a:schemeClr val="accent6">
                    <a:tint val="1000"/>
                  </a:schemeClr>
                </a:solidFill>
              </a:rPr>
              <a:t>m</a:t>
            </a:r>
            <a:r>
              <a:rPr lang="es-MX" b="0" dirty="0">
                <a:solidFill>
                  <a:schemeClr val="accent6">
                    <a:tint val="1000"/>
                  </a:schemeClr>
                </a:solidFill>
              </a:rPr>
              <a:t>.  </a:t>
            </a:r>
            <a:r>
              <a:rPr lang="es-MX" b="0" dirty="0" smtClean="0">
                <a:solidFill>
                  <a:schemeClr val="accent6">
                    <a:tint val="1000"/>
                  </a:schemeClr>
                </a:solidFill>
              </a:rPr>
              <a:t>               </a:t>
            </a:r>
            <a:r>
              <a:rPr lang="es-MX" dirty="0" smtClean="0">
                <a:solidFill>
                  <a:srgbClr val="00B0F0"/>
                </a:solidFill>
              </a:rPr>
              <a:t>Toma </a:t>
            </a:r>
            <a:r>
              <a:rPr lang="es-MX" dirty="0">
                <a:solidFill>
                  <a:srgbClr val="00B0F0"/>
                </a:solidFill>
              </a:rPr>
              <a:t>de decisiones</a:t>
            </a:r>
          </a:p>
        </p:txBody>
      </p:sp>
      <p:sp>
        <p:nvSpPr>
          <p:cNvPr id="17410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altLang="es-ES_tradnl" dirty="0" smtClean="0"/>
              <a:t>Mejorar la integración de conocimientos interdisciplinarios para que los alumnos entiendan la importancia biológica, histórica y emocional sobre el uso y pertinencia del uso de plantas medicinales.</a:t>
            </a:r>
            <a:endParaRPr lang="es-ES_tradnl" altLang="es-ES_tradnl" dirty="0"/>
          </a:p>
        </p:txBody>
      </p:sp>
    </p:spTree>
    <p:extLst>
      <p:ext uri="{BB962C8B-B14F-4D97-AF65-F5344CB8AC3E}">
        <p14:creationId xmlns:p14="http://schemas.microsoft.com/office/powerpoint/2010/main" val="310035353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7259312B-A3C2-4693-9BA9-679337EAA7BD}"/>
              </a:ext>
            </a:extLst>
          </p:cNvPr>
          <p:cNvSpPr/>
          <p:nvPr/>
        </p:nvSpPr>
        <p:spPr>
          <a:xfrm>
            <a:off x="107503" y="1916832"/>
            <a:ext cx="8496945" cy="35394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7200" b="1" cap="none" spc="0" dirty="0" smtClean="0">
                <a:ln/>
                <a:solidFill>
                  <a:schemeClr val="accent4"/>
                </a:solidFill>
                <a:effectLst/>
              </a:rPr>
              <a:t>APARTADO 11C</a:t>
            </a:r>
          </a:p>
          <a:p>
            <a:pPr algn="ctr"/>
            <a:r>
              <a:rPr lang="es-ES" sz="7200" b="1" cap="none" spc="0" dirty="0" smtClean="0">
                <a:ln/>
                <a:solidFill>
                  <a:schemeClr val="accent4"/>
                </a:solidFill>
                <a:effectLst/>
              </a:rPr>
              <a:t>Clase </a:t>
            </a:r>
            <a:r>
              <a:rPr lang="es-ES" sz="7200" b="1" cap="none" spc="0" dirty="0">
                <a:ln/>
                <a:solidFill>
                  <a:schemeClr val="accent4"/>
                </a:solidFill>
                <a:effectLst/>
              </a:rPr>
              <a:t>de Historia</a:t>
            </a:r>
          </a:p>
          <a:p>
            <a:pPr algn="ctr"/>
            <a:r>
              <a:rPr lang="es-ES" sz="4000" b="1" cap="none" spc="0" dirty="0">
                <a:ln/>
                <a:solidFill>
                  <a:schemeClr val="accent4"/>
                </a:solidFill>
                <a:effectLst/>
              </a:rPr>
              <a:t>Medicina científica y experimental en el Porfiriato</a:t>
            </a:r>
          </a:p>
        </p:txBody>
      </p:sp>
    </p:spTree>
    <p:extLst>
      <p:ext uri="{BB962C8B-B14F-4D97-AF65-F5344CB8AC3E}">
        <p14:creationId xmlns:p14="http://schemas.microsoft.com/office/powerpoint/2010/main" val="295227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s-MX" dirty="0" smtClean="0">
                <a:solidFill>
                  <a:schemeClr val="accent2"/>
                </a:solidFill>
              </a:rPr>
              <a:t>7. Objetivos o propósitos a alcanzar en cada asignatura</a:t>
            </a:r>
            <a:endParaRPr lang="es-MX" dirty="0">
              <a:solidFill>
                <a:schemeClr val="accent2"/>
              </a:solidFill>
            </a:endParaRPr>
          </a:p>
        </p:txBody>
      </p:sp>
      <p:graphicFrame>
        <p:nvGraphicFramePr>
          <p:cNvPr id="8" name="7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9590783"/>
              </p:ext>
            </p:extLst>
          </p:nvPr>
        </p:nvGraphicFramePr>
        <p:xfrm>
          <a:off x="251520" y="1700808"/>
          <a:ext cx="8640960" cy="4752528"/>
        </p:xfrm>
        <a:graphic>
          <a:graphicData uri="http://schemas.openxmlformats.org/drawingml/2006/table">
            <a:tbl>
              <a:tblPr/>
              <a:tblGrid>
                <a:gridCol w="1957266"/>
                <a:gridCol w="2070728"/>
                <a:gridCol w="2051818"/>
                <a:gridCol w="2561148"/>
              </a:tblGrid>
              <a:tr h="9488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solidFill>
                            <a:srgbClr val="1C4587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Disciplinas:</a:t>
                      </a:r>
                      <a:endParaRPr lang="es-MX" sz="1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60026" marR="60026" marT="60026" marB="60026">
                    <a:lnL w="12700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solidFill>
                            <a:srgbClr val="1C4587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Disciplina 1. </a:t>
                      </a:r>
                      <a:endParaRPr lang="es-MX" sz="1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solidFill>
                            <a:srgbClr val="1C4587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Biología</a:t>
                      </a:r>
                      <a:endParaRPr lang="es-MX" sz="1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60026" marR="60026" marT="60026" marB="60026">
                    <a:lnL w="12700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solidFill>
                            <a:srgbClr val="1C4587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Disciplina 2. </a:t>
                      </a:r>
                      <a:endParaRPr lang="es-MX" sz="1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solidFill>
                            <a:srgbClr val="1C4587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Teatro</a:t>
                      </a:r>
                      <a:endParaRPr lang="es-MX" sz="1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60026" marR="60026" marT="60026" marB="60026">
                    <a:lnL w="12700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solidFill>
                            <a:srgbClr val="1C4587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Disciplina 3.</a:t>
                      </a:r>
                      <a:endParaRPr lang="es-MX" sz="1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solidFill>
                            <a:srgbClr val="1C4587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 Historia</a:t>
                      </a:r>
                      <a:endParaRPr lang="es-MX" sz="16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60026" marR="60026" marT="60026" marB="60026">
                    <a:lnL w="12700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803715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ES" sz="2000" b="1" dirty="0">
                          <a:solidFill>
                            <a:srgbClr val="1F497D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Objetivos o propósitos</a:t>
                      </a:r>
                      <a:endParaRPr lang="es-MX" sz="20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solidFill>
                            <a:srgbClr val="1C4587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 </a:t>
                      </a:r>
                      <a:endParaRPr lang="es-MX" sz="20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1C4587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 </a:t>
                      </a:r>
                      <a:endParaRPr lang="es-MX" sz="14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60026" marR="60026" marT="60026" marB="60026">
                    <a:lnL w="12700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Elaborar un herbario, con el fin de conocer las características generales y medicinales de plantas con uso medicinal.</a:t>
                      </a:r>
                      <a:endParaRPr lang="es-MX" sz="1400" b="1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 </a:t>
                      </a:r>
                      <a:endParaRPr lang="es-MX" sz="1400" b="1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 </a:t>
                      </a:r>
                      <a:endParaRPr lang="es-MX" sz="1400" b="1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 </a:t>
                      </a:r>
                      <a:endParaRPr lang="es-MX" sz="1400" b="1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 </a:t>
                      </a:r>
                      <a:endParaRPr lang="es-MX" sz="1400" b="1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60026" marR="60026" marT="60026" marB="60026">
                    <a:lnL w="12700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Que se comprenda como el conocimiento respecto a la medicina ha marcado la producción dramática y literaria. Que se aprecie los caracteres de los personajes según su época y los paradigmas históricos acerca de la personalidad.</a:t>
                      </a:r>
                      <a:endParaRPr lang="es-MX" sz="1400" b="1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60026" marR="60026" marT="60026" marB="60026">
                    <a:lnL w="12700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Dar a conocer los adelantos e investigaciones que el grupo denominado </a:t>
                      </a:r>
                      <a:r>
                        <a:rPr lang="es-ES" sz="1400" b="1" i="1" dirty="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Los científicos</a:t>
                      </a:r>
                      <a:r>
                        <a:rPr lang="es-ES" sz="1400" b="1" dirty="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 hicieron en relación con la botánica y el uso ancestral de las plantas originarias de América y de México.</a:t>
                      </a:r>
                      <a:endParaRPr lang="es-MX" sz="1400" b="1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Que valoren la permanencia histórica de prácticas culturales relacionadas con el cuidado del cuerpo.</a:t>
                      </a:r>
                      <a:endParaRPr lang="es-MX" sz="1400" b="1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60026" marR="60026" marT="60026" marB="60026">
                    <a:lnL w="12700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45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939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0B695267-DC03-4CF1-B2B0-BEEF7F35AC4F}"/>
              </a:ext>
            </a:extLst>
          </p:cNvPr>
          <p:cNvSpPr/>
          <p:nvPr/>
        </p:nvSpPr>
        <p:spPr>
          <a:xfrm>
            <a:off x="271463" y="310419"/>
            <a:ext cx="4572000" cy="4001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es-MX" sz="2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Apartado </a:t>
            </a:r>
            <a:r>
              <a:rPr lang="es-MX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11C. </a:t>
            </a:r>
            <a:endParaRPr lang="es-MX" sz="2000" dirty="0">
              <a:solidFill>
                <a:schemeClr val="accent6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3009CC5F-0BCA-4F15-9B68-C994449B0691}"/>
              </a:ext>
            </a:extLst>
          </p:cNvPr>
          <p:cNvSpPr txBox="1"/>
          <p:nvPr/>
        </p:nvSpPr>
        <p:spPr>
          <a:xfrm>
            <a:off x="5036340" y="542923"/>
            <a:ext cx="3711178" cy="1200329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b="1" dirty="0" smtClean="0"/>
              <a:t>11.1C</a:t>
            </a:r>
          </a:p>
          <a:p>
            <a:r>
              <a:rPr lang="es-MX" b="1" dirty="0" smtClean="0"/>
              <a:t> </a:t>
            </a:r>
            <a:r>
              <a:rPr lang="es-MX" dirty="0"/>
              <a:t>a. Nombre de la actividad b. Objetivo. c. Grado. d. Fecha en que se llevará a cabo la actividad.</a:t>
            </a:r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xmlns="" id="{71F0D7A3-8D4D-430F-8379-52FEC009FC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1419994"/>
              </p:ext>
            </p:extLst>
          </p:nvPr>
        </p:nvGraphicFramePr>
        <p:xfrm>
          <a:off x="1090852" y="2257425"/>
          <a:ext cx="7005162" cy="37704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34961">
                  <a:extLst>
                    <a:ext uri="{9D8B030D-6E8A-4147-A177-3AD203B41FA5}">
                      <a16:colId xmlns:a16="http://schemas.microsoft.com/office/drawing/2014/main" xmlns="" val="1167270094"/>
                    </a:ext>
                  </a:extLst>
                </a:gridCol>
                <a:gridCol w="1567633">
                  <a:extLst>
                    <a:ext uri="{9D8B030D-6E8A-4147-A177-3AD203B41FA5}">
                      <a16:colId xmlns:a16="http://schemas.microsoft.com/office/drawing/2014/main" xmlns="" val="2488556330"/>
                    </a:ext>
                  </a:extLst>
                </a:gridCol>
                <a:gridCol w="3402568">
                  <a:extLst>
                    <a:ext uri="{9D8B030D-6E8A-4147-A177-3AD203B41FA5}">
                      <a16:colId xmlns:a16="http://schemas.microsoft.com/office/drawing/2014/main" xmlns="" val="3443300439"/>
                    </a:ext>
                  </a:extLst>
                </a:gridCol>
              </a:tblGrid>
              <a:tr h="777783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chemeClr val="tx1"/>
                          </a:solidFill>
                          <a:effectLst/>
                        </a:rPr>
                        <a:t>Profesor:                   Joaquín E. Espinosa Aguirre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chemeClr val="tx1"/>
                          </a:solidFill>
                          <a:effectLst/>
                        </a:rPr>
                        <a:t>Grado y grupo:          Quinto 5012</a:t>
                      </a:r>
                      <a:endParaRPr lang="es-MX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chemeClr val="tx1"/>
                          </a:solidFill>
                          <a:effectLst/>
                        </a:rPr>
                        <a:t>Fecha:          14 de febrero de 2019</a:t>
                      </a:r>
                      <a:endParaRPr lang="es-MX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471053956"/>
                  </a:ext>
                </a:extLst>
              </a:tr>
              <a:tr h="706715">
                <a:tc>
                  <a:txBody>
                    <a:bodyPr/>
                    <a:lstStyle/>
                    <a:p>
                      <a:pPr algn="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chemeClr val="tx1"/>
                          </a:solidFill>
                          <a:effectLst/>
                        </a:rPr>
                        <a:t>Unidad / Tema:  </a:t>
                      </a:r>
                    </a:p>
                    <a:p>
                      <a:pPr algn="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MX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Unidad V. México durante el régimen de Porfirio Díaz, 1876 a 1911.</a:t>
                      </a:r>
                      <a:endParaRPr lang="es-MX" sz="1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01652967"/>
                  </a:ext>
                </a:extLst>
              </a:tr>
              <a:tr h="893670">
                <a:tc>
                  <a:txBody>
                    <a:bodyPr/>
                    <a:lstStyle/>
                    <a:p>
                      <a:pPr algn="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chemeClr val="tx1"/>
                          </a:solidFill>
                          <a:effectLst/>
                        </a:rPr>
                        <a:t>Objetivo:</a:t>
                      </a:r>
                      <a:endParaRPr lang="es-MX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Dar a conocer los adelantos e investigaciones que el grupo denominado Los científicos hicieron en relación con la botánica y el uso ancestral de las plantas medicinales originarias de América y de México particularmente.</a:t>
                      </a:r>
                      <a:endParaRPr lang="es-MX" sz="1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84390998"/>
                  </a:ext>
                </a:extLst>
              </a:tr>
              <a:tr h="893670">
                <a:tc>
                  <a:txBody>
                    <a:bodyPr/>
                    <a:lstStyle/>
                    <a:p>
                      <a:pPr algn="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chemeClr val="tx1"/>
                          </a:solidFill>
                          <a:effectLst/>
                        </a:rPr>
                        <a:t>Aprendizajes clave:</a:t>
                      </a:r>
                      <a:endParaRPr lang="es-MX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Que el alumno comprenda el peso histórico de la utilización de estas plantas medicinales a lo largo de los gobiernos del presidente Porfirio Díaz (1876-1911) y la importancia que se le dio a las investigaciones a su respecto.</a:t>
                      </a:r>
                      <a:endParaRPr lang="es-MX" sz="1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689755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151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3009CC5F-0BCA-4F15-9B68-C994449B0691}"/>
              </a:ext>
            </a:extLst>
          </p:cNvPr>
          <p:cNvSpPr txBox="1"/>
          <p:nvPr/>
        </p:nvSpPr>
        <p:spPr>
          <a:xfrm>
            <a:off x="395536" y="542923"/>
            <a:ext cx="7776864" cy="646331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b="1" dirty="0" smtClean="0"/>
              <a:t>11.2C</a:t>
            </a:r>
          </a:p>
          <a:p>
            <a:r>
              <a:rPr lang="es-MX" dirty="0" smtClean="0"/>
              <a:t>e</a:t>
            </a:r>
            <a:r>
              <a:rPr lang="es-MX" dirty="0"/>
              <a:t>. Asignaturas participantes, temas o conceptos de cada una. f. Fuentes de apoyo. 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xmlns="" id="{EC9A3F4F-6834-49B3-AFF2-4C2EDBD08B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372991"/>
              </p:ext>
            </p:extLst>
          </p:nvPr>
        </p:nvGraphicFramePr>
        <p:xfrm>
          <a:off x="971551" y="2557462"/>
          <a:ext cx="7005163" cy="25117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34961">
                  <a:extLst>
                    <a:ext uri="{9D8B030D-6E8A-4147-A177-3AD203B41FA5}">
                      <a16:colId xmlns:a16="http://schemas.microsoft.com/office/drawing/2014/main" xmlns="" val="4255209642"/>
                    </a:ext>
                  </a:extLst>
                </a:gridCol>
                <a:gridCol w="4970202">
                  <a:extLst>
                    <a:ext uri="{9D8B030D-6E8A-4147-A177-3AD203B41FA5}">
                      <a16:colId xmlns:a16="http://schemas.microsoft.com/office/drawing/2014/main" xmlns="" val="232310122"/>
                    </a:ext>
                  </a:extLst>
                </a:gridCol>
              </a:tblGrid>
              <a:tr h="478632">
                <a:tc rowSpan="2">
                  <a:txBody>
                    <a:bodyPr/>
                    <a:lstStyle/>
                    <a:p>
                      <a:pPr algn="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Asignatura:</a:t>
                      </a:r>
                      <a:endParaRPr lang="es-MX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s-MX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Historia</a:t>
                      </a:r>
                    </a:p>
                  </a:txBody>
                  <a:tcPr marL="51435" marR="51435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09403406"/>
                  </a:ext>
                </a:extLst>
              </a:tr>
              <a:tr h="478632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s-MX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Trayectoria del uso medicinal botánico</a:t>
                      </a:r>
                    </a:p>
                  </a:txBody>
                  <a:tcPr marL="51435" marR="51435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04078829"/>
                  </a:ext>
                </a:extLst>
              </a:tr>
              <a:tr h="957263">
                <a:tc>
                  <a:txBody>
                    <a:bodyPr/>
                    <a:lstStyle/>
                    <a:p>
                      <a:pPr algn="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Fuentes de apoyo:</a:t>
                      </a:r>
                      <a:endParaRPr lang="es-MX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200025" marR="0" lvl="0" indent="-200025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MX" sz="17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Agostoni</a:t>
                      </a:r>
                      <a:r>
                        <a:rPr lang="es-MX" sz="17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Claudia, “Médicos científicos y médicos ilícitos en la ciudad de México durante el porfiriato”, en </a:t>
                      </a:r>
                      <a:r>
                        <a:rPr lang="es-MX" sz="17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Estudios de Historia Moderna y Contemporánea de México</a:t>
                      </a:r>
                      <a:r>
                        <a:rPr lang="es-MX" sz="17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México, Instituto de Investigaciones Históricas, Universidad Nacional Autónoma de México, v. 19, 1999, p. 13-31.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6285846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04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3009CC5F-0BCA-4F15-9B68-C994449B0691}"/>
              </a:ext>
            </a:extLst>
          </p:cNvPr>
          <p:cNvSpPr txBox="1"/>
          <p:nvPr/>
        </p:nvSpPr>
        <p:spPr>
          <a:xfrm>
            <a:off x="827584" y="542923"/>
            <a:ext cx="7919934" cy="923330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b="1" dirty="0" smtClean="0"/>
              <a:t>11.3C</a:t>
            </a:r>
          </a:p>
          <a:p>
            <a:r>
              <a:rPr lang="es-MX" b="1" dirty="0" smtClean="0"/>
              <a:t> </a:t>
            </a:r>
            <a:r>
              <a:rPr lang="es-MX" dirty="0"/>
              <a:t>g.</a:t>
            </a:r>
            <a:r>
              <a:rPr lang="es-MX" b="1" dirty="0"/>
              <a:t> </a:t>
            </a:r>
            <a:r>
              <a:rPr lang="es-MX" dirty="0"/>
              <a:t>Justificación de la actividad. Dar respuesta a pregunta guía, necesidades del grupo, objetivos, etc. 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xmlns="" id="{B160636C-0E4E-44B0-94F7-EC85CC73D4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3528199"/>
              </p:ext>
            </p:extLst>
          </p:nvPr>
        </p:nvGraphicFramePr>
        <p:xfrm>
          <a:off x="1453756" y="2900366"/>
          <a:ext cx="6186488" cy="18135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186488">
                  <a:extLst>
                    <a:ext uri="{9D8B030D-6E8A-4147-A177-3AD203B41FA5}">
                      <a16:colId xmlns:a16="http://schemas.microsoft.com/office/drawing/2014/main" xmlns="" val="232310122"/>
                    </a:ext>
                  </a:extLst>
                </a:gridCol>
              </a:tblGrid>
              <a:tr h="1800226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MX" sz="17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Generar un puente interdisciplinario entre lo tocante a las materias de Historia, Biología y Teatro, a fin de que los discentes logren crear conexiones entre los saberes aprendidos y obtener productos más amplios. La elección del tema tuvo que ver con la posibilidad de generar un acercamiento y una complementariedad entre lo visto por los tres cursos.</a:t>
                      </a:r>
                    </a:p>
                  </a:txBody>
                  <a:tcPr marL="51435" marR="51435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285846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359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3009CC5F-0BCA-4F15-9B68-C994449B0691}"/>
              </a:ext>
            </a:extLst>
          </p:cNvPr>
          <p:cNvSpPr txBox="1"/>
          <p:nvPr/>
        </p:nvSpPr>
        <p:spPr>
          <a:xfrm>
            <a:off x="611560" y="542922"/>
            <a:ext cx="8135958" cy="1200329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b="1" dirty="0" smtClean="0"/>
              <a:t>11.4C</a:t>
            </a:r>
          </a:p>
          <a:p>
            <a:r>
              <a:rPr lang="es-MX" b="1" dirty="0" smtClean="0"/>
              <a:t> </a:t>
            </a:r>
            <a:r>
              <a:rPr lang="es-MX" dirty="0"/>
              <a:t>h. Descripción de Apertura de la actividad. </a:t>
            </a:r>
          </a:p>
          <a:p>
            <a:r>
              <a:rPr lang="es-MX" dirty="0"/>
              <a:t>Pasos y organización del grupo. Incluir materiales, herramientas, y evidencias de aprendizaje. 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xmlns="" id="{9F3EC3A7-B778-408E-8BD4-9DCCF15AFA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4907348"/>
              </p:ext>
            </p:extLst>
          </p:nvPr>
        </p:nvGraphicFramePr>
        <p:xfrm>
          <a:off x="1069102" y="2592384"/>
          <a:ext cx="7005797" cy="31699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1634">
                  <a:extLst>
                    <a:ext uri="{9D8B030D-6E8A-4147-A177-3AD203B41FA5}">
                      <a16:colId xmlns:a16="http://schemas.microsoft.com/office/drawing/2014/main" xmlns="" val="573553222"/>
                    </a:ext>
                  </a:extLst>
                </a:gridCol>
                <a:gridCol w="1221408">
                  <a:extLst>
                    <a:ext uri="{9D8B030D-6E8A-4147-A177-3AD203B41FA5}">
                      <a16:colId xmlns:a16="http://schemas.microsoft.com/office/drawing/2014/main" xmlns="" val="1762711759"/>
                    </a:ext>
                  </a:extLst>
                </a:gridCol>
                <a:gridCol w="3545764">
                  <a:extLst>
                    <a:ext uri="{9D8B030D-6E8A-4147-A177-3AD203B41FA5}">
                      <a16:colId xmlns:a16="http://schemas.microsoft.com/office/drawing/2014/main" xmlns="" val="2009907194"/>
                    </a:ext>
                  </a:extLst>
                </a:gridCol>
                <a:gridCol w="1606991">
                  <a:extLst>
                    <a:ext uri="{9D8B030D-6E8A-4147-A177-3AD203B41FA5}">
                      <a16:colId xmlns:a16="http://schemas.microsoft.com/office/drawing/2014/main" xmlns="" val="3093867584"/>
                    </a:ext>
                  </a:extLst>
                </a:gridCol>
              </a:tblGrid>
              <a:tr h="53086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Tiempo</a:t>
                      </a:r>
                      <a:endParaRPr lang="es-MX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Recursos didácticos</a:t>
                      </a:r>
                      <a:endParaRPr lang="es-MX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Secuencia didáctica (Apertura)</a:t>
                      </a:r>
                      <a:endParaRPr lang="es-MX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Tipo de evaluación y elementos a evaluar</a:t>
                      </a:r>
                      <a:endParaRPr lang="es-MX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2017647224"/>
                  </a:ext>
                </a:extLst>
              </a:tr>
              <a:tr h="17916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min.</a:t>
                      </a:r>
                      <a:endParaRPr lang="es-MX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r>
                        <a:rPr lang="es-MX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 lectura de un texto encargado previamente</a:t>
                      </a:r>
                      <a:endParaRPr lang="es-MX" dirty="0"/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8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Discusión de los elementos que nos proporciona la lectura acerca de la forma en que se consideraron ilegales, charlatanas e irracionales a las personas que empleaban plantas medicinales durante el porfiriato.</a:t>
                      </a:r>
                      <a:endParaRPr lang="es-MX" sz="18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 participación activa sobre la lectura, la cual debió ser leída con atención y de manera obligatoria.</a:t>
                      </a:r>
                      <a:endParaRPr lang="es-MX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8631183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700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3009CC5F-0BCA-4F15-9B68-C994449B0691}"/>
              </a:ext>
            </a:extLst>
          </p:cNvPr>
          <p:cNvSpPr txBox="1"/>
          <p:nvPr/>
        </p:nvSpPr>
        <p:spPr>
          <a:xfrm>
            <a:off x="683568" y="542922"/>
            <a:ext cx="8063950" cy="923330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b="1" dirty="0" smtClean="0"/>
              <a:t>11.5C</a:t>
            </a:r>
          </a:p>
          <a:p>
            <a:r>
              <a:rPr lang="es-MX" b="1" dirty="0" smtClean="0"/>
              <a:t> </a:t>
            </a:r>
            <a:r>
              <a:rPr lang="es-MX" dirty="0"/>
              <a:t>i. Del desarrollo de la actividad. Pasos y organización del grupo. Incluir materiales, </a:t>
            </a:r>
          </a:p>
          <a:p>
            <a:r>
              <a:rPr lang="es-MX" dirty="0"/>
              <a:t>herramientas, y evidencias de aprendizaje. 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xmlns="" id="{BFBA661E-A3CA-43E7-AEA6-8BA0185E59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7923204"/>
              </p:ext>
            </p:extLst>
          </p:nvPr>
        </p:nvGraphicFramePr>
        <p:xfrm>
          <a:off x="1069420" y="2338382"/>
          <a:ext cx="7005161" cy="31699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52237">
                  <a:extLst>
                    <a:ext uri="{9D8B030D-6E8A-4147-A177-3AD203B41FA5}">
                      <a16:colId xmlns:a16="http://schemas.microsoft.com/office/drawing/2014/main" xmlns="" val="3871224515"/>
                    </a:ext>
                  </a:extLst>
                </a:gridCol>
                <a:gridCol w="1102280">
                  <a:extLst>
                    <a:ext uri="{9D8B030D-6E8A-4147-A177-3AD203B41FA5}">
                      <a16:colId xmlns:a16="http://schemas.microsoft.com/office/drawing/2014/main" xmlns="" val="3917771252"/>
                    </a:ext>
                  </a:extLst>
                </a:gridCol>
                <a:gridCol w="3568541">
                  <a:extLst>
                    <a:ext uri="{9D8B030D-6E8A-4147-A177-3AD203B41FA5}">
                      <a16:colId xmlns:a16="http://schemas.microsoft.com/office/drawing/2014/main" xmlns="" val="865080075"/>
                    </a:ext>
                  </a:extLst>
                </a:gridCol>
                <a:gridCol w="1582103">
                  <a:extLst>
                    <a:ext uri="{9D8B030D-6E8A-4147-A177-3AD203B41FA5}">
                      <a16:colId xmlns:a16="http://schemas.microsoft.com/office/drawing/2014/main" xmlns="" val="339390502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Tiempo</a:t>
                      </a:r>
                      <a:endParaRPr lang="es-MX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Recursos Didácticos</a:t>
                      </a:r>
                      <a:endParaRPr lang="es-MX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Secuencia  Didáctica (Desarrollo)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Tipo de Evaluación y elementos a evaluar </a:t>
                      </a:r>
                      <a:endParaRPr lang="es-MX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9503338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min.</a:t>
                      </a:r>
                      <a:endParaRPr lang="es-MX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Ejercicio de crítica a la lectura</a:t>
                      </a:r>
                      <a:endParaRPr lang="es-MX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Comentarios respecto a la vigencia o caducidad de las ideas que llevaron a considerar fuera le la ley la utilización de los remedios caseros con base en plantas medicinales.</a:t>
                      </a:r>
                      <a:endParaRPr lang="es-MX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 generación de una postura propia con respecto a las discusiones</a:t>
                      </a:r>
                      <a:endParaRPr lang="es-MX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2466674329"/>
                  </a:ext>
                </a:extLst>
              </a:tr>
              <a:tr h="0"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Productos: la generación y apropiación del conocimiento histórico que atravesaron las plantas medicinales en el porfiriato.</a:t>
                      </a:r>
                    </a:p>
                  </a:txBody>
                  <a:tcPr marL="51435" marR="51435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459910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266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3009CC5F-0BCA-4F15-9B68-C994449B0691}"/>
              </a:ext>
            </a:extLst>
          </p:cNvPr>
          <p:cNvSpPr txBox="1"/>
          <p:nvPr/>
        </p:nvSpPr>
        <p:spPr>
          <a:xfrm>
            <a:off x="611560" y="542922"/>
            <a:ext cx="8135958" cy="923330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b="1" dirty="0" smtClean="0"/>
              <a:t>11.6C</a:t>
            </a:r>
          </a:p>
          <a:p>
            <a:r>
              <a:rPr lang="es-MX" b="1" dirty="0" smtClean="0"/>
              <a:t> </a:t>
            </a:r>
            <a:r>
              <a:rPr lang="es-MX" dirty="0"/>
              <a:t>j. Descripción del cierre de la actividad. Pasos y organización del grupo. Incluir materiales, herramientas, y evidencias de aprendizaje.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xmlns="" id="{71102193-8E8D-495C-86EE-45B226E7A1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1061193"/>
              </p:ext>
            </p:extLst>
          </p:nvPr>
        </p:nvGraphicFramePr>
        <p:xfrm>
          <a:off x="1069420" y="2381240"/>
          <a:ext cx="7005162" cy="37185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09375">
                  <a:extLst>
                    <a:ext uri="{9D8B030D-6E8A-4147-A177-3AD203B41FA5}">
                      <a16:colId xmlns:a16="http://schemas.microsoft.com/office/drawing/2014/main" xmlns="" val="2587728776"/>
                    </a:ext>
                  </a:extLst>
                </a:gridCol>
                <a:gridCol w="1145143">
                  <a:extLst>
                    <a:ext uri="{9D8B030D-6E8A-4147-A177-3AD203B41FA5}">
                      <a16:colId xmlns:a16="http://schemas.microsoft.com/office/drawing/2014/main" xmlns="" val="826737610"/>
                    </a:ext>
                  </a:extLst>
                </a:gridCol>
                <a:gridCol w="3568541">
                  <a:extLst>
                    <a:ext uri="{9D8B030D-6E8A-4147-A177-3AD203B41FA5}">
                      <a16:colId xmlns:a16="http://schemas.microsoft.com/office/drawing/2014/main" xmlns="" val="926025915"/>
                    </a:ext>
                  </a:extLst>
                </a:gridCol>
                <a:gridCol w="1582103">
                  <a:extLst>
                    <a:ext uri="{9D8B030D-6E8A-4147-A177-3AD203B41FA5}">
                      <a16:colId xmlns:a16="http://schemas.microsoft.com/office/drawing/2014/main" xmlns="" val="385458311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Tiempo</a:t>
                      </a:r>
                      <a:endParaRPr lang="es-MX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Recursos Didácticos</a:t>
                      </a:r>
                      <a:endParaRPr lang="es-MX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Secuencia  Didáctica (Cierre)</a:t>
                      </a:r>
                      <a:endParaRPr lang="es-MX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Tipo de Evaluación y elementos a evaluar</a:t>
                      </a:r>
                      <a:endParaRPr lang="es-MX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3679205815"/>
                  </a:ext>
                </a:extLst>
              </a:tr>
              <a:tr h="82870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min.</a:t>
                      </a:r>
                      <a:endParaRPr lang="es-MX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8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Aportación de los datos complementarios que tienen los alumnos</a:t>
                      </a:r>
                      <a:endParaRPr lang="es-MX" sz="18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Cada alumno aportará el conocimiento que ha adquirido en las clases complementarias (teatro y biología) a fin de complementar la visión histórica </a:t>
                      </a:r>
                      <a:endParaRPr lang="es-MX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 correcta relación de los elementos de las diversas disciplinas inmiscuidas en el proyecto </a:t>
                      </a:r>
                      <a:endParaRPr lang="es-MX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581236047"/>
                  </a:ext>
                </a:extLst>
              </a:tr>
              <a:tr h="0"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Productos: la integración de los diversos conocimientos necesarias para la correcta comprensión interdisciplinaria. </a:t>
                      </a:r>
                      <a:endParaRPr lang="es-MX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61241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764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3009CC5F-0BCA-4F15-9B68-C994449B0691}"/>
              </a:ext>
            </a:extLst>
          </p:cNvPr>
          <p:cNvSpPr txBox="1"/>
          <p:nvPr/>
        </p:nvSpPr>
        <p:spPr>
          <a:xfrm>
            <a:off x="395536" y="542923"/>
            <a:ext cx="8351982" cy="646331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b="1" dirty="0" smtClean="0"/>
              <a:t>11.7C</a:t>
            </a:r>
          </a:p>
          <a:p>
            <a:r>
              <a:rPr lang="es-MX" b="1" dirty="0" smtClean="0"/>
              <a:t> </a:t>
            </a:r>
            <a:r>
              <a:rPr lang="es-MX" dirty="0"/>
              <a:t>k.</a:t>
            </a:r>
            <a:r>
              <a:rPr lang="es-MX" b="1" dirty="0"/>
              <a:t> </a:t>
            </a:r>
            <a:r>
              <a:rPr lang="es-MX" dirty="0"/>
              <a:t>Descripción de lo que se hará con los resultados de la actividad. 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xmlns="" id="{801F6C0E-F8CB-4031-B605-3655CFF506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9976624"/>
              </p:ext>
            </p:extLst>
          </p:nvPr>
        </p:nvGraphicFramePr>
        <p:xfrm>
          <a:off x="1453756" y="2900366"/>
          <a:ext cx="6186488" cy="18135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186488">
                  <a:extLst>
                    <a:ext uri="{9D8B030D-6E8A-4147-A177-3AD203B41FA5}">
                      <a16:colId xmlns:a16="http://schemas.microsoft.com/office/drawing/2014/main" xmlns="" val="232310122"/>
                    </a:ext>
                  </a:extLst>
                </a:gridCol>
              </a:tblGrid>
              <a:tr h="1800226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s-MX" sz="17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 la información y reflexiones que se han adquirido por parte del alumno, se podrán trazar los puentes necesarios con las otras dos disciplinas (biología y teatro) para así poder complementar el aprendizaje. Se podrá así ubicar los cambios y transformaciones, así como las diversas corrientes de pensamiento, que se han dado en el tiempo al respecto de los usos medicinales de las plantas.</a:t>
                      </a:r>
                    </a:p>
                  </a:txBody>
                  <a:tcPr marL="51435" marR="51435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285846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899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3009CC5F-0BCA-4F15-9B68-C994449B0691}"/>
              </a:ext>
            </a:extLst>
          </p:cNvPr>
          <p:cNvSpPr txBox="1"/>
          <p:nvPr/>
        </p:nvSpPr>
        <p:spPr>
          <a:xfrm>
            <a:off x="611560" y="542922"/>
            <a:ext cx="8135958" cy="923330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b="1" dirty="0" smtClean="0"/>
              <a:t>11.8C</a:t>
            </a:r>
          </a:p>
          <a:p>
            <a:r>
              <a:rPr lang="es-MX" b="1" dirty="0" smtClean="0"/>
              <a:t> </a:t>
            </a:r>
            <a:r>
              <a:rPr lang="es-MX" dirty="0"/>
              <a:t>l. Análisis. Contrastación de lo esperado y lo sucedido. Argumentos claros y precisos sobre: 1. Logros alcanzados. 2. Aspectos a mejorar. 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xmlns="" id="{9A841D0C-6DBD-4E21-AB8F-748D8C6B30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8815866"/>
              </p:ext>
            </p:extLst>
          </p:nvPr>
        </p:nvGraphicFramePr>
        <p:xfrm>
          <a:off x="1453756" y="2900367"/>
          <a:ext cx="6186488" cy="29260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89481">
                  <a:extLst>
                    <a:ext uri="{9D8B030D-6E8A-4147-A177-3AD203B41FA5}">
                      <a16:colId xmlns:a16="http://schemas.microsoft.com/office/drawing/2014/main" xmlns="" val="232310122"/>
                    </a:ext>
                  </a:extLst>
                </a:gridCol>
                <a:gridCol w="4597007">
                  <a:extLst>
                    <a:ext uri="{9D8B030D-6E8A-4147-A177-3AD203B41FA5}">
                      <a16:colId xmlns:a16="http://schemas.microsoft.com/office/drawing/2014/main" xmlns="" val="2433273668"/>
                    </a:ext>
                  </a:extLst>
                </a:gridCol>
              </a:tblGrid>
              <a:tr h="90011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Logros alcanzados</a:t>
                      </a:r>
                      <a:endParaRPr lang="es-MX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MX" sz="17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Dotar al alumno de información sobre las perspectivas filosóficas (positivismo) que han abordado el estudio del uso de plantas medicinales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MX" sz="17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Promover la reflexión acerca de lo “científico” que es el empleo de este tipo de medicina</a:t>
                      </a:r>
                    </a:p>
                  </a:txBody>
                  <a:tcPr marL="51435" marR="51435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28584646"/>
                  </a:ext>
                </a:extLst>
              </a:tr>
              <a:tr h="90011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Aspectos a mejorar</a:t>
                      </a:r>
                      <a:endParaRPr lang="es-MX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MX" sz="17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Entrelazar de una mejor manera los enfoques que cada disciplina está imprimiendo en las sesiones particulares, hacia un fin común</a:t>
                      </a:r>
                    </a:p>
                  </a:txBody>
                  <a:tcPr marL="51435" marR="51435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556032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189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3009CC5F-0BCA-4F15-9B68-C994449B0691}"/>
              </a:ext>
            </a:extLst>
          </p:cNvPr>
          <p:cNvSpPr txBox="1"/>
          <p:nvPr/>
        </p:nvSpPr>
        <p:spPr>
          <a:xfrm>
            <a:off x="755576" y="542923"/>
            <a:ext cx="7991942" cy="646331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b="1" dirty="0" smtClean="0"/>
              <a:t>11.9C</a:t>
            </a:r>
          </a:p>
          <a:p>
            <a:r>
              <a:rPr lang="es-MX" b="1" dirty="0" smtClean="0"/>
              <a:t> </a:t>
            </a:r>
            <a:r>
              <a:rPr lang="es-MX" dirty="0"/>
              <a:t>m. Toma de decisiones. Señalar cualquier toma de decisiones en función del análisis.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xmlns="" id="{6B52F293-0C92-4B1F-9B0C-1BC6B407F9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0814670"/>
              </p:ext>
            </p:extLst>
          </p:nvPr>
        </p:nvGraphicFramePr>
        <p:xfrm>
          <a:off x="1453756" y="2900366"/>
          <a:ext cx="6186488" cy="18002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186488">
                  <a:extLst>
                    <a:ext uri="{9D8B030D-6E8A-4147-A177-3AD203B41FA5}">
                      <a16:colId xmlns:a16="http://schemas.microsoft.com/office/drawing/2014/main" xmlns="" val="232310122"/>
                    </a:ext>
                  </a:extLst>
                </a:gridCol>
              </a:tblGrid>
              <a:tr h="1800226"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MX" sz="17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El enfoque de la interconexión multidisciplinaria deberá ser primado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MX" sz="17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Los conocimientos adquiridos deben ser claramente encaminados hacia las disciplinas afines.</a:t>
                      </a:r>
                    </a:p>
                  </a:txBody>
                  <a:tcPr marL="51435" marR="51435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285846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104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2780928"/>
            <a:ext cx="8229600" cy="3168352"/>
          </a:xfrm>
        </p:spPr>
        <p:txBody>
          <a:bodyPr>
            <a:noAutofit/>
          </a:bodyPr>
          <a:lstStyle/>
          <a:p>
            <a:pPr algn="ctr"/>
            <a:r>
              <a:rPr lang="es-MX" sz="4800" dirty="0" smtClean="0"/>
              <a:t/>
            </a:r>
            <a:br>
              <a:rPr lang="es-MX" sz="4800" dirty="0" smtClean="0"/>
            </a:br>
            <a:r>
              <a:rPr lang="es-MX" sz="4800" dirty="0"/>
              <a:t/>
            </a:r>
            <a:br>
              <a:rPr lang="es-MX" sz="4800" dirty="0"/>
            </a:br>
            <a:r>
              <a:rPr lang="es-MX" sz="4800" dirty="0" smtClean="0"/>
              <a:t>l</a:t>
            </a:r>
            <a:r>
              <a:rPr lang="es-MX" sz="4800" dirty="0"/>
              <a:t>. </a:t>
            </a:r>
            <a:r>
              <a:rPr lang="es-MX" sz="4400" dirty="0" smtClean="0"/>
              <a:t/>
            </a:r>
            <a:br>
              <a:rPr lang="es-MX" sz="4400" dirty="0" smtClean="0"/>
            </a:br>
            <a:r>
              <a:rPr lang="es-MX" sz="4400" dirty="0" smtClean="0"/>
              <a:t/>
            </a:r>
            <a:br>
              <a:rPr lang="es-MX" sz="4400" dirty="0" smtClean="0"/>
            </a:br>
            <a:r>
              <a:rPr lang="es-MX" sz="4400" dirty="0" smtClean="0"/>
              <a:t>Documentación </a:t>
            </a:r>
            <a:r>
              <a:rPr lang="es-MX" sz="4400" dirty="0"/>
              <a:t>de actividades y evidencias de enseñanza aprendizaje, correspondientes a diferentes momentos del proceso de implementación del proyecto interdisciplinario:</a:t>
            </a:r>
          </a:p>
        </p:txBody>
      </p:sp>
    </p:spTree>
    <p:extLst>
      <p:ext uri="{BB962C8B-B14F-4D97-AF65-F5344CB8AC3E}">
        <p14:creationId xmlns:p14="http://schemas.microsoft.com/office/powerpoint/2010/main" val="47405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180528" y="-27384"/>
            <a:ext cx="9021688" cy="4104456"/>
          </a:xfrm>
        </p:spPr>
        <p:txBody>
          <a:bodyPr>
            <a:normAutofit/>
          </a:bodyPr>
          <a:lstStyle/>
          <a:p>
            <a:pPr algn="ctr"/>
            <a:r>
              <a:rPr lang="es-MX" dirty="0">
                <a:solidFill>
                  <a:srgbClr val="00B0F0"/>
                </a:solidFill>
              </a:rPr>
              <a:t>Apartado </a:t>
            </a:r>
            <a:r>
              <a:rPr lang="es-MX" dirty="0" smtClean="0">
                <a:solidFill>
                  <a:srgbClr val="00B0F0"/>
                </a:solidFill>
              </a:rPr>
              <a:t>8</a:t>
            </a:r>
            <a:br>
              <a:rPr lang="es-MX" dirty="0" smtClean="0">
                <a:solidFill>
                  <a:srgbClr val="00B0F0"/>
                </a:solidFill>
              </a:rPr>
            </a:br>
            <a:r>
              <a:rPr lang="es-MX" dirty="0">
                <a:solidFill>
                  <a:srgbClr val="00B0F0"/>
                </a:solidFill>
              </a:rPr>
              <a:t/>
            </a:r>
            <a:br>
              <a:rPr lang="es-MX" dirty="0">
                <a:solidFill>
                  <a:srgbClr val="00B0F0"/>
                </a:solidFill>
              </a:rPr>
            </a:br>
            <a:r>
              <a:rPr lang="es-MX" dirty="0" smtClean="0">
                <a:solidFill>
                  <a:srgbClr val="00B0F0"/>
                </a:solidFill>
              </a:rPr>
              <a:t> </a:t>
            </a:r>
            <a:br>
              <a:rPr lang="es-MX" dirty="0" smtClean="0">
                <a:solidFill>
                  <a:srgbClr val="00B0F0"/>
                </a:solidFill>
              </a:rPr>
            </a:br>
            <a:r>
              <a:rPr lang="es-MX" sz="4000" dirty="0" smtClean="0">
                <a:solidFill>
                  <a:srgbClr val="00B0F0"/>
                </a:solidFill>
              </a:rPr>
              <a:t>Actividad </a:t>
            </a:r>
            <a:r>
              <a:rPr lang="es-MX" sz="4000" dirty="0">
                <a:solidFill>
                  <a:srgbClr val="00B0F0"/>
                </a:solidFill>
              </a:rPr>
              <a:t>Interdisciplinaria</a:t>
            </a:r>
            <a:br>
              <a:rPr lang="es-MX" sz="4000" dirty="0">
                <a:solidFill>
                  <a:srgbClr val="00B0F0"/>
                </a:solidFill>
              </a:rPr>
            </a:br>
            <a:r>
              <a:rPr lang="es-MX" sz="4000" dirty="0">
                <a:solidFill>
                  <a:srgbClr val="00B0F0"/>
                </a:solidFill>
              </a:rPr>
              <a:t>para dar inicio o detonar el proyecto</a:t>
            </a:r>
          </a:p>
        </p:txBody>
      </p:sp>
    </p:spTree>
    <p:extLst>
      <p:ext uri="{BB962C8B-B14F-4D97-AF65-F5344CB8AC3E}">
        <p14:creationId xmlns:p14="http://schemas.microsoft.com/office/powerpoint/2010/main" val="55240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ja">
  <a:themeElements>
    <a:clrScheme name="Paja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Intermedio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ja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827</TotalTime>
  <Words>3805</Words>
  <Application>Microsoft Office PowerPoint</Application>
  <PresentationFormat>Presentación en pantalla (4:3)</PresentationFormat>
  <Paragraphs>460</Paragraphs>
  <Slides>78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78</vt:i4>
      </vt:variant>
    </vt:vector>
  </HeadingPairs>
  <TitlesOfParts>
    <vt:vector size="84" baseType="lpstr">
      <vt:lpstr>Arial</vt:lpstr>
      <vt:lpstr>Calibri</vt:lpstr>
      <vt:lpstr>Century Gothic</vt:lpstr>
      <vt:lpstr>Times New Roman</vt:lpstr>
      <vt:lpstr>Tw Cen MT</vt:lpstr>
      <vt:lpstr>Paja</vt:lpstr>
      <vt:lpstr>Centro Cultural de la Ciudad de México Preparatoria Incorporada a la UNAM Clave 1334  Equipo 1. Quinto grado</vt:lpstr>
      <vt:lpstr>Presentación de PowerPoint</vt:lpstr>
      <vt:lpstr>Ciclo escolar 2018-2019</vt:lpstr>
      <vt:lpstr>Presentación de PowerPoint</vt:lpstr>
      <vt:lpstr>5. Introducción o justificación</vt:lpstr>
      <vt:lpstr>6. Objetivo general del proyecto</vt:lpstr>
      <vt:lpstr>7. Objetivos o propósitos a alcanzar en cada asignatura</vt:lpstr>
      <vt:lpstr>  l.   Documentación de actividades y evidencias de enseñanza aprendizaje, correspondientes a diferentes momentos del proceso de implementación del proyecto interdisciplinario:</vt:lpstr>
      <vt:lpstr>Apartado 8    Actividad Interdisciplinaria para dar inicio o detonar el proyecto</vt:lpstr>
      <vt:lpstr>Presentación de PowerPoint</vt:lpstr>
      <vt:lpstr>8.2. </vt:lpstr>
      <vt:lpstr>Presentación de PowerPoint</vt:lpstr>
      <vt:lpstr>Preguntas para dirigir  la Investigación Interdisciplinaria.</vt:lpstr>
      <vt:lpstr>8.4 h . Descripción de Apertura de la actividad.</vt:lpstr>
      <vt:lpstr>Presentación de PowerPoint</vt:lpstr>
      <vt:lpstr> 8.5  i. Descripción del desarrollo de la actividad.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k. Descripción de lo que se hará con los resultados de la actividad.</vt:lpstr>
      <vt:lpstr>8.8  l. Análisis.       Contrastación de lo esperado y lo sucedido.</vt:lpstr>
      <vt:lpstr> 8..9  m.                 Toma de decisiones</vt:lpstr>
      <vt:lpstr>Presentación de PowerPoint</vt:lpstr>
      <vt:lpstr>9.2. </vt:lpstr>
      <vt:lpstr>Presentación de PowerPoint</vt:lpstr>
      <vt:lpstr>Preguntas para dirigir  la Investigación Interdisciplinaria.</vt:lpstr>
      <vt:lpstr>9.4 h . Descripción de Apertura de la actividad.</vt:lpstr>
      <vt:lpstr>Presentación de PowerPoint</vt:lpstr>
      <vt:lpstr> 9.5  i. Descripción del desarrollo de la actividad. </vt:lpstr>
      <vt:lpstr>Presentación de PowerPoint</vt:lpstr>
      <vt:lpstr>Presentación de PowerPoint</vt:lpstr>
      <vt:lpstr>Presentación de PowerPoint</vt:lpstr>
      <vt:lpstr> k. Descripción de lo que se hará con los resultados de la actividad.</vt:lpstr>
      <vt:lpstr>9.8  l. Análisis.       Contrastación de lo esperado y lo sucedido.</vt:lpstr>
      <vt:lpstr> 9.9  m.                 Toma de decisiones</vt:lpstr>
      <vt:lpstr>Apartado 11A    Actividad disciplinaria Apreciación estética y artística: teatro </vt:lpstr>
      <vt:lpstr>Presentación de PowerPoint</vt:lpstr>
      <vt:lpstr>11.2A </vt:lpstr>
      <vt:lpstr>Presentación de PowerPoint</vt:lpstr>
      <vt:lpstr>Preguntas para dirigir  la Investigación Interdisciplinaria.</vt:lpstr>
      <vt:lpstr>11.4A h . Descripción de Apertura de la actividad.</vt:lpstr>
      <vt:lpstr>PP LA MEDICINA EN LA LITERATURA Y EL TEATRO</vt:lpstr>
      <vt:lpstr>Presentación de PowerPoint</vt:lpstr>
      <vt:lpstr> 11.5A  i. Descripción del desarrollo de la actividad. </vt:lpstr>
      <vt:lpstr>Presentación de PowerPoint</vt:lpstr>
      <vt:lpstr>Presentación de PowerPoint</vt:lpstr>
      <vt:lpstr>Presentación de PowerPoint</vt:lpstr>
      <vt:lpstr>Presentación de PowerPoint</vt:lpstr>
      <vt:lpstr> k. Descripción de lo que se hará con los resultados de la actividad.</vt:lpstr>
      <vt:lpstr>11.8A  l. Análisis.       Contrastación de lo esperado y lo sucedido.</vt:lpstr>
      <vt:lpstr> 11.9A  m.                 Toma de decisiones</vt:lpstr>
      <vt:lpstr>Presentación de PowerPoint</vt:lpstr>
      <vt:lpstr>Apartado 11B    Actividad por asignatura fase de desarrollo del proyecto</vt:lpstr>
      <vt:lpstr>Presentación de PowerPoint</vt:lpstr>
      <vt:lpstr>Presentación de PowerPoint</vt:lpstr>
      <vt:lpstr>Presentación de PowerPoint</vt:lpstr>
      <vt:lpstr>11B.4 h . Descripción de Apertura de la actividad.</vt:lpstr>
      <vt:lpstr>Presentación de PowerPoint</vt:lpstr>
      <vt:lpstr> 11B.5  i. Descripción del desarrollo de la actividad. </vt:lpstr>
      <vt:lpstr>Presentación de PowerPoint</vt:lpstr>
      <vt:lpstr>Presentación de PowerPoint</vt:lpstr>
      <vt:lpstr>Presentación de PowerPoint</vt:lpstr>
      <vt:lpstr>Presentación de PowerPoint</vt:lpstr>
      <vt:lpstr> k. Descripción de lo que se hará con los resultados de la actividad.</vt:lpstr>
      <vt:lpstr>11B.8  l. Análisis.       Contrastación de lo esperado y lo sucedido.</vt:lpstr>
      <vt:lpstr> 11B.9  m.                 Toma de decisiones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Centro Cultural de la Ciudad de México Preparatoria Incorporada a la UNAM Clave 1334 Proyecto Conexiones.  Equipo 1.</dc:title>
  <dc:creator>Toshiba-User</dc:creator>
  <cp:lastModifiedBy>UNAM</cp:lastModifiedBy>
  <cp:revision>68</cp:revision>
  <dcterms:created xsi:type="dcterms:W3CDTF">2019-02-05T18:20:06Z</dcterms:created>
  <dcterms:modified xsi:type="dcterms:W3CDTF">2019-03-12T20:18:16Z</dcterms:modified>
</cp:coreProperties>
</file>