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69" r:id="rId1"/>
  </p:sldMasterIdLst>
  <p:notesMasterIdLst>
    <p:notesMasterId r:id="rId75"/>
  </p:notesMasterIdLst>
  <p:sldIdLst>
    <p:sldId id="256" r:id="rId2"/>
    <p:sldId id="335" r:id="rId3"/>
    <p:sldId id="338" r:id="rId4"/>
    <p:sldId id="339" r:id="rId5"/>
    <p:sldId id="340" r:id="rId6"/>
    <p:sldId id="257" r:id="rId7"/>
    <p:sldId id="258" r:id="rId8"/>
    <p:sldId id="259" r:id="rId9"/>
    <p:sldId id="260" r:id="rId10"/>
    <p:sldId id="261" r:id="rId11"/>
    <p:sldId id="262" r:id="rId12"/>
    <p:sldId id="263" r:id="rId13"/>
    <p:sldId id="268" r:id="rId14"/>
    <p:sldId id="284" r:id="rId15"/>
    <p:sldId id="270" r:id="rId16"/>
    <p:sldId id="308" r:id="rId17"/>
    <p:sldId id="306" r:id="rId18"/>
    <p:sldId id="307" r:id="rId19"/>
    <p:sldId id="343" r:id="rId20"/>
    <p:sldId id="273" r:id="rId21"/>
    <p:sldId id="274" r:id="rId22"/>
    <p:sldId id="275" r:id="rId23"/>
    <p:sldId id="276" r:id="rId24"/>
    <p:sldId id="277" r:id="rId25"/>
    <p:sldId id="278" r:id="rId26"/>
    <p:sldId id="279" r:id="rId27"/>
    <p:sldId id="265" r:id="rId28"/>
    <p:sldId id="271" r:id="rId29"/>
    <p:sldId id="272" r:id="rId30"/>
    <p:sldId id="266" r:id="rId31"/>
    <p:sldId id="267" r:id="rId32"/>
    <p:sldId id="280" r:id="rId33"/>
    <p:sldId id="281" r:id="rId34"/>
    <p:sldId id="282" r:id="rId35"/>
    <p:sldId id="283" r:id="rId36"/>
    <p:sldId id="285" r:id="rId37"/>
    <p:sldId id="286" r:id="rId38"/>
    <p:sldId id="287" r:id="rId39"/>
    <p:sldId id="288" r:id="rId40"/>
    <p:sldId id="289" r:id="rId41"/>
    <p:sldId id="291" r:id="rId42"/>
    <p:sldId id="290" r:id="rId43"/>
    <p:sldId id="301" r:id="rId44"/>
    <p:sldId id="292" r:id="rId45"/>
    <p:sldId id="293" r:id="rId46"/>
    <p:sldId id="294" r:id="rId47"/>
    <p:sldId id="295" r:id="rId48"/>
    <p:sldId id="296" r:id="rId49"/>
    <p:sldId id="297" r:id="rId50"/>
    <p:sldId id="298" r:id="rId51"/>
    <p:sldId id="299" r:id="rId52"/>
    <p:sldId id="300" r:id="rId53"/>
    <p:sldId id="309" r:id="rId54"/>
    <p:sldId id="310" r:id="rId55"/>
    <p:sldId id="311" r:id="rId56"/>
    <p:sldId id="312" r:id="rId57"/>
    <p:sldId id="313" r:id="rId58"/>
    <p:sldId id="314" r:id="rId59"/>
    <p:sldId id="321" r:id="rId60"/>
    <p:sldId id="322" r:id="rId61"/>
    <p:sldId id="323" r:id="rId62"/>
    <p:sldId id="325" r:id="rId63"/>
    <p:sldId id="326" r:id="rId64"/>
    <p:sldId id="324" r:id="rId65"/>
    <p:sldId id="331" r:id="rId66"/>
    <p:sldId id="342" r:id="rId67"/>
    <p:sldId id="328" r:id="rId68"/>
    <p:sldId id="329" r:id="rId69"/>
    <p:sldId id="330" r:id="rId70"/>
    <p:sldId id="332" r:id="rId71"/>
    <p:sldId id="333" r:id="rId72"/>
    <p:sldId id="334" r:id="rId73"/>
    <p:sldId id="344"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38" autoAdjust="0"/>
    <p:restoredTop sz="94660" autoAdjust="0"/>
  </p:normalViewPr>
  <p:slideViewPr>
    <p:cSldViewPr snapToGrid="0">
      <p:cViewPr varScale="1">
        <p:scale>
          <a:sx n="112" d="100"/>
          <a:sy n="112" d="100"/>
        </p:scale>
        <p:origin x="936"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8A0F26-6270-7641-B03E-B2BA50A07630}" type="datetimeFigureOut">
              <a:rPr lang="es-ES" smtClean="0"/>
              <a:t>30/9/19</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C0805C-3597-954C-A5F5-3B3D85964CF9}" type="slidenum">
              <a:rPr lang="es-ES" smtClean="0"/>
              <a:t>‹Nº›</a:t>
            </a:fld>
            <a:endParaRPr lang="es-ES"/>
          </a:p>
        </p:txBody>
      </p:sp>
    </p:spTree>
    <p:extLst>
      <p:ext uri="{BB962C8B-B14F-4D97-AF65-F5344CB8AC3E}">
        <p14:creationId xmlns:p14="http://schemas.microsoft.com/office/powerpoint/2010/main" val="31761890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656B3-9D81-AA46-87B8-62EBDD17B0E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11823925-CAA7-F243-BF12-08D4389935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3B66BB77-1035-CF4C-9782-48D04D4807A1}"/>
              </a:ext>
            </a:extLst>
          </p:cNvPr>
          <p:cNvSpPr>
            <a:spLocks noGrp="1"/>
          </p:cNvSpPr>
          <p:nvPr>
            <p:ph type="dt" sz="half" idx="10"/>
          </p:nvPr>
        </p:nvSpPr>
        <p:spPr/>
        <p:txBody>
          <a:bodyPr/>
          <a:lstStyle/>
          <a:p>
            <a:fld id="{48A87A34-81AB-432B-8DAE-1953F412C126}" type="datetimeFigureOut">
              <a:rPr lang="en-US" smtClean="0"/>
              <a:t>9/30/19</a:t>
            </a:fld>
            <a:endParaRPr lang="en-US" dirty="0"/>
          </a:p>
        </p:txBody>
      </p:sp>
      <p:sp>
        <p:nvSpPr>
          <p:cNvPr id="5" name="Marcador de pie de página 4">
            <a:extLst>
              <a:ext uri="{FF2B5EF4-FFF2-40B4-BE49-F238E27FC236}">
                <a16:creationId xmlns:a16="http://schemas.microsoft.com/office/drawing/2014/main" id="{294DE92D-AF52-0C4F-821D-BEDA849973BC}"/>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A10167E6-60A5-744D-A1BF-AC19474805E1}"/>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24609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D59656-DD9B-E445-867D-67EFC542E34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06CEAB9E-373A-4B4C-A3CB-52C79CABB87D}"/>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EAE85EC9-EDCA-7842-9B27-4E4DA5B254B3}"/>
              </a:ext>
            </a:extLst>
          </p:cNvPr>
          <p:cNvSpPr>
            <a:spLocks noGrp="1"/>
          </p:cNvSpPr>
          <p:nvPr>
            <p:ph type="dt" sz="half" idx="10"/>
          </p:nvPr>
        </p:nvSpPr>
        <p:spPr/>
        <p:txBody>
          <a:bodyPr/>
          <a:lstStyle/>
          <a:p>
            <a:fld id="{48A87A34-81AB-432B-8DAE-1953F412C126}" type="datetimeFigureOut">
              <a:rPr lang="en-US" smtClean="0"/>
              <a:pPr/>
              <a:t>9/30/19</a:t>
            </a:fld>
            <a:endParaRPr lang="en-US" dirty="0"/>
          </a:p>
        </p:txBody>
      </p:sp>
      <p:sp>
        <p:nvSpPr>
          <p:cNvPr id="5" name="Marcador de pie de página 4">
            <a:extLst>
              <a:ext uri="{FF2B5EF4-FFF2-40B4-BE49-F238E27FC236}">
                <a16:creationId xmlns:a16="http://schemas.microsoft.com/office/drawing/2014/main" id="{FF4A680C-4E17-6F41-A419-0DD1C74F178E}"/>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24D3C046-A751-F04F-8009-9C8E539505B6}"/>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75075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8B334F3-A672-7948-B91D-B8C9719286F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A1F2E2F9-E983-5942-93E5-0A97BD48CD86}"/>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B9516837-FB9F-7B4F-8D40-DB3750ECBF12}"/>
              </a:ext>
            </a:extLst>
          </p:cNvPr>
          <p:cNvSpPr>
            <a:spLocks noGrp="1"/>
          </p:cNvSpPr>
          <p:nvPr>
            <p:ph type="dt" sz="half" idx="10"/>
          </p:nvPr>
        </p:nvSpPr>
        <p:spPr/>
        <p:txBody>
          <a:bodyPr/>
          <a:lstStyle/>
          <a:p>
            <a:fld id="{48A87A34-81AB-432B-8DAE-1953F412C126}" type="datetimeFigureOut">
              <a:rPr lang="en-US" smtClean="0"/>
              <a:pPr/>
              <a:t>9/30/19</a:t>
            </a:fld>
            <a:endParaRPr lang="en-US" dirty="0"/>
          </a:p>
        </p:txBody>
      </p:sp>
      <p:sp>
        <p:nvSpPr>
          <p:cNvPr id="5" name="Marcador de pie de página 4">
            <a:extLst>
              <a:ext uri="{FF2B5EF4-FFF2-40B4-BE49-F238E27FC236}">
                <a16:creationId xmlns:a16="http://schemas.microsoft.com/office/drawing/2014/main" id="{68ADD434-E05C-F84B-A55F-9C03C8854EC4}"/>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324B7C4E-9114-5347-803C-3D098D5450A7}"/>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173703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9/30/19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4072125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A33CE3-E019-664A-AA8D-07D6179AC90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8D2BBEA-F1F7-F24B-B0BF-443F16144F01}"/>
              </a:ext>
            </a:extLst>
          </p:cNvPr>
          <p:cNvSpPr>
            <a:spLocks noGrp="1"/>
          </p:cNvSpPr>
          <p:nvPr>
            <p:ph idx="1"/>
          </p:nvPr>
        </p:nvSpPr>
        <p:spPr/>
        <p:txBody>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61EBDCBB-61AF-2A45-B564-F9EFE9213611}"/>
              </a:ext>
            </a:extLst>
          </p:cNvPr>
          <p:cNvSpPr>
            <a:spLocks noGrp="1"/>
          </p:cNvSpPr>
          <p:nvPr>
            <p:ph type="dt" sz="half" idx="10"/>
          </p:nvPr>
        </p:nvSpPr>
        <p:spPr/>
        <p:txBody>
          <a:bodyPr/>
          <a:lstStyle/>
          <a:p>
            <a:fld id="{48A87A34-81AB-432B-8DAE-1953F412C126}" type="datetimeFigureOut">
              <a:rPr lang="en-US" smtClean="0"/>
              <a:pPr/>
              <a:t>9/30/19</a:t>
            </a:fld>
            <a:endParaRPr lang="en-US" dirty="0"/>
          </a:p>
        </p:txBody>
      </p:sp>
      <p:sp>
        <p:nvSpPr>
          <p:cNvPr id="5" name="Marcador de pie de página 4">
            <a:extLst>
              <a:ext uri="{FF2B5EF4-FFF2-40B4-BE49-F238E27FC236}">
                <a16:creationId xmlns:a16="http://schemas.microsoft.com/office/drawing/2014/main" id="{061A00F0-605A-F344-8A1C-A30C16574213}"/>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4186375E-11B0-764D-9EF9-1058DD54B205}"/>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34160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471D04-66A3-9F4B-BE7B-CBC929EF7A2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345B6FAD-6246-4A45-9AE5-A03673F290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525B6076-8D51-9241-998B-3ECA5FAD1AA1}"/>
              </a:ext>
            </a:extLst>
          </p:cNvPr>
          <p:cNvSpPr>
            <a:spLocks noGrp="1"/>
          </p:cNvSpPr>
          <p:nvPr>
            <p:ph type="dt" sz="half" idx="10"/>
          </p:nvPr>
        </p:nvSpPr>
        <p:spPr/>
        <p:txBody>
          <a:bodyPr/>
          <a:lstStyle/>
          <a:p>
            <a:fld id="{48A87A34-81AB-432B-8DAE-1953F412C126}" type="datetimeFigureOut">
              <a:rPr lang="en-US" smtClean="0"/>
              <a:t>9/30/19</a:t>
            </a:fld>
            <a:endParaRPr lang="en-US" dirty="0"/>
          </a:p>
        </p:txBody>
      </p:sp>
      <p:sp>
        <p:nvSpPr>
          <p:cNvPr id="5" name="Marcador de pie de página 4">
            <a:extLst>
              <a:ext uri="{FF2B5EF4-FFF2-40B4-BE49-F238E27FC236}">
                <a16:creationId xmlns:a16="http://schemas.microsoft.com/office/drawing/2014/main" id="{60BA1C94-006B-6D47-8855-2A023E91B8F9}"/>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EBB3F6F1-37DF-3F4B-88E0-EFD6C77CA6E6}"/>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32405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210B0-1FF7-3F4A-8442-5C85026175B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744B2010-F175-CB4D-A8CB-10793B760BDE}"/>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F9889E55-334A-E74D-87DC-2BB6DA341D62}"/>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DB018F07-8434-8546-ACD3-D10EED02B2F9}"/>
              </a:ext>
            </a:extLst>
          </p:cNvPr>
          <p:cNvSpPr>
            <a:spLocks noGrp="1"/>
          </p:cNvSpPr>
          <p:nvPr>
            <p:ph type="dt" sz="half" idx="10"/>
          </p:nvPr>
        </p:nvSpPr>
        <p:spPr/>
        <p:txBody>
          <a:bodyPr/>
          <a:lstStyle/>
          <a:p>
            <a:fld id="{48A87A34-81AB-432B-8DAE-1953F412C126}" type="datetimeFigureOut">
              <a:rPr lang="en-US" smtClean="0"/>
              <a:pPr/>
              <a:t>9/30/19</a:t>
            </a:fld>
            <a:endParaRPr lang="en-US" dirty="0"/>
          </a:p>
        </p:txBody>
      </p:sp>
      <p:sp>
        <p:nvSpPr>
          <p:cNvPr id="6" name="Marcador de pie de página 5">
            <a:extLst>
              <a:ext uri="{FF2B5EF4-FFF2-40B4-BE49-F238E27FC236}">
                <a16:creationId xmlns:a16="http://schemas.microsoft.com/office/drawing/2014/main" id="{293966A5-81EB-E844-A8DC-D53BB5D38D39}"/>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227097FB-A5F9-FC44-A9A7-E6530E426AF2}"/>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706817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975BBC-C03A-4249-B92E-88012DF944E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2D4CCB73-7E8B-8940-A5EC-884DCA4785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B893EE24-2C5D-8248-BB43-EA15C14BC525}"/>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MX"/>
          </a:p>
        </p:txBody>
      </p:sp>
      <p:sp>
        <p:nvSpPr>
          <p:cNvPr id="5" name="Marcador de texto 4">
            <a:extLst>
              <a:ext uri="{FF2B5EF4-FFF2-40B4-BE49-F238E27FC236}">
                <a16:creationId xmlns:a16="http://schemas.microsoft.com/office/drawing/2014/main" id="{6B17B44C-4BE8-C047-82F5-FDE65D4E58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6" name="Marcador de contenido 5">
            <a:extLst>
              <a:ext uri="{FF2B5EF4-FFF2-40B4-BE49-F238E27FC236}">
                <a16:creationId xmlns:a16="http://schemas.microsoft.com/office/drawing/2014/main" id="{00D6F16D-4E41-6343-8120-C6FBB74183B1}"/>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MX"/>
          </a:p>
        </p:txBody>
      </p:sp>
      <p:sp>
        <p:nvSpPr>
          <p:cNvPr id="7" name="Marcador de fecha 6">
            <a:extLst>
              <a:ext uri="{FF2B5EF4-FFF2-40B4-BE49-F238E27FC236}">
                <a16:creationId xmlns:a16="http://schemas.microsoft.com/office/drawing/2014/main" id="{C6D57C9E-098F-4349-97A9-D0BEEFDA1478}"/>
              </a:ext>
            </a:extLst>
          </p:cNvPr>
          <p:cNvSpPr>
            <a:spLocks noGrp="1"/>
          </p:cNvSpPr>
          <p:nvPr>
            <p:ph type="dt" sz="half" idx="10"/>
          </p:nvPr>
        </p:nvSpPr>
        <p:spPr/>
        <p:txBody>
          <a:bodyPr/>
          <a:lstStyle/>
          <a:p>
            <a:fld id="{48A87A34-81AB-432B-8DAE-1953F412C126}" type="datetimeFigureOut">
              <a:rPr lang="en-US" smtClean="0"/>
              <a:pPr/>
              <a:t>9/30/19</a:t>
            </a:fld>
            <a:endParaRPr lang="en-US" dirty="0"/>
          </a:p>
        </p:txBody>
      </p:sp>
      <p:sp>
        <p:nvSpPr>
          <p:cNvPr id="8" name="Marcador de pie de página 7">
            <a:extLst>
              <a:ext uri="{FF2B5EF4-FFF2-40B4-BE49-F238E27FC236}">
                <a16:creationId xmlns:a16="http://schemas.microsoft.com/office/drawing/2014/main" id="{8879F57B-41B4-A846-BA21-2E18F127A181}"/>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id="{129FB26F-75F8-6645-A1B0-59632C1D94ED}"/>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31721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02FA0C-956B-6D44-BFA0-DD99603A074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4D6C7C3F-DDC9-B540-BE98-3EA6231A3DC1}"/>
              </a:ext>
            </a:extLst>
          </p:cNvPr>
          <p:cNvSpPr>
            <a:spLocks noGrp="1"/>
          </p:cNvSpPr>
          <p:nvPr>
            <p:ph type="dt" sz="half" idx="10"/>
          </p:nvPr>
        </p:nvSpPr>
        <p:spPr/>
        <p:txBody>
          <a:bodyPr/>
          <a:lstStyle/>
          <a:p>
            <a:fld id="{48A87A34-81AB-432B-8DAE-1953F412C126}" type="datetimeFigureOut">
              <a:rPr lang="en-US" smtClean="0"/>
              <a:t>9/30/19</a:t>
            </a:fld>
            <a:endParaRPr lang="en-US" dirty="0"/>
          </a:p>
        </p:txBody>
      </p:sp>
      <p:sp>
        <p:nvSpPr>
          <p:cNvPr id="4" name="Marcador de pie de página 3">
            <a:extLst>
              <a:ext uri="{FF2B5EF4-FFF2-40B4-BE49-F238E27FC236}">
                <a16:creationId xmlns:a16="http://schemas.microsoft.com/office/drawing/2014/main" id="{DC5AD77A-28C0-B246-BCAF-22BB7A27BA2F}"/>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id="{2EAEB7DF-E732-6C4D-9813-22CA119CAC6A}"/>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774317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CA70AC4-9F10-0A4D-A464-BF54574FE2FA}"/>
              </a:ext>
            </a:extLst>
          </p:cNvPr>
          <p:cNvSpPr>
            <a:spLocks noGrp="1"/>
          </p:cNvSpPr>
          <p:nvPr>
            <p:ph type="dt" sz="half" idx="10"/>
          </p:nvPr>
        </p:nvSpPr>
        <p:spPr/>
        <p:txBody>
          <a:bodyPr/>
          <a:lstStyle/>
          <a:p>
            <a:fld id="{48A87A34-81AB-432B-8DAE-1953F412C126}" type="datetimeFigureOut">
              <a:rPr lang="en-US" smtClean="0"/>
              <a:t>9/30/19</a:t>
            </a:fld>
            <a:endParaRPr lang="en-US" dirty="0"/>
          </a:p>
        </p:txBody>
      </p:sp>
      <p:sp>
        <p:nvSpPr>
          <p:cNvPr id="3" name="Marcador de pie de página 2">
            <a:extLst>
              <a:ext uri="{FF2B5EF4-FFF2-40B4-BE49-F238E27FC236}">
                <a16:creationId xmlns:a16="http://schemas.microsoft.com/office/drawing/2014/main" id="{D3A386F1-FCCB-7746-8536-56CB0C7C4200}"/>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id="{69304EA7-FE55-294A-AAEE-E01A299DA14A}"/>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27203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B0F260-BE7D-D948-983A-427B006FCA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3DCEB92-D132-574A-A535-3322638051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MX"/>
          </a:p>
        </p:txBody>
      </p:sp>
      <p:sp>
        <p:nvSpPr>
          <p:cNvPr id="4" name="Marcador de texto 3">
            <a:extLst>
              <a:ext uri="{FF2B5EF4-FFF2-40B4-BE49-F238E27FC236}">
                <a16:creationId xmlns:a16="http://schemas.microsoft.com/office/drawing/2014/main" id="{B83BCB78-BF0B-0242-92DF-72AC0FA6F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C0F269F0-4B92-F648-AE2C-91C5FCF68439}"/>
              </a:ext>
            </a:extLst>
          </p:cNvPr>
          <p:cNvSpPr>
            <a:spLocks noGrp="1"/>
          </p:cNvSpPr>
          <p:nvPr>
            <p:ph type="dt" sz="half" idx="10"/>
          </p:nvPr>
        </p:nvSpPr>
        <p:spPr/>
        <p:txBody>
          <a:bodyPr/>
          <a:lstStyle/>
          <a:p>
            <a:fld id="{48A87A34-81AB-432B-8DAE-1953F412C126}" type="datetimeFigureOut">
              <a:rPr lang="en-US" smtClean="0"/>
              <a:pPr/>
              <a:t>9/30/19</a:t>
            </a:fld>
            <a:endParaRPr lang="en-US" dirty="0"/>
          </a:p>
        </p:txBody>
      </p:sp>
      <p:sp>
        <p:nvSpPr>
          <p:cNvPr id="6" name="Marcador de pie de página 5">
            <a:extLst>
              <a:ext uri="{FF2B5EF4-FFF2-40B4-BE49-F238E27FC236}">
                <a16:creationId xmlns:a16="http://schemas.microsoft.com/office/drawing/2014/main" id="{7F97DBE5-CF74-6447-992E-EED105659BF1}"/>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228888BB-DE71-EF42-893E-BEC502D9DA4B}"/>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274948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9705F0-8773-7943-A862-2C6CD31B9E7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48C264B8-D208-334F-969F-A81665CD21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9120A52B-B532-5249-BEB4-B584216DCF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50F228B0-C50C-6B49-A4CB-E1B6BA109679}"/>
              </a:ext>
            </a:extLst>
          </p:cNvPr>
          <p:cNvSpPr>
            <a:spLocks noGrp="1"/>
          </p:cNvSpPr>
          <p:nvPr>
            <p:ph type="dt" sz="half" idx="10"/>
          </p:nvPr>
        </p:nvSpPr>
        <p:spPr/>
        <p:txBody>
          <a:bodyPr/>
          <a:lstStyle/>
          <a:p>
            <a:fld id="{48A87A34-81AB-432B-8DAE-1953F412C126}" type="datetimeFigureOut">
              <a:rPr lang="en-US" smtClean="0"/>
              <a:t>9/30/19</a:t>
            </a:fld>
            <a:endParaRPr lang="en-US" dirty="0"/>
          </a:p>
        </p:txBody>
      </p:sp>
      <p:sp>
        <p:nvSpPr>
          <p:cNvPr id="6" name="Marcador de pie de página 5">
            <a:extLst>
              <a:ext uri="{FF2B5EF4-FFF2-40B4-BE49-F238E27FC236}">
                <a16:creationId xmlns:a16="http://schemas.microsoft.com/office/drawing/2014/main" id="{2402FF4E-9D1E-5649-8A84-4BB929958B58}"/>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4A0A4062-7694-CD4C-B249-A2B337A852F4}"/>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13718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2C85AE5-6DDC-9D4C-AD6B-D427D3D547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F568B5A-0AE1-584D-B8CE-792A41D37F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1D40936F-0B7A-194D-A75A-B90F94189F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9/30/19</a:t>
            </a:fld>
            <a:endParaRPr lang="en-US" dirty="0"/>
          </a:p>
        </p:txBody>
      </p:sp>
      <p:sp>
        <p:nvSpPr>
          <p:cNvPr id="5" name="Marcador de pie de página 4">
            <a:extLst>
              <a:ext uri="{FF2B5EF4-FFF2-40B4-BE49-F238E27FC236}">
                <a16:creationId xmlns:a16="http://schemas.microsoft.com/office/drawing/2014/main" id="{F6D31C53-ECB6-D34B-B81A-246CBE337D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a:extLst>
              <a:ext uri="{FF2B5EF4-FFF2-40B4-BE49-F238E27FC236}">
                <a16:creationId xmlns:a16="http://schemas.microsoft.com/office/drawing/2014/main" id="{16F8CD80-2027-3347-8B7B-E35662EC59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0186055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package" Target="../embeddings/Documento_de_Microsoft_Word.docx"/><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package" Target="../embeddings/Documento_de_Microsoft_Word1.docx"/><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package" Target="../embeddings/Documento_de_Microsoft_Word2.docx"/><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package" Target="../embeddings/Documento_de_Microsoft_Word3.docx"/><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package" Target="../embeddings/Documento_de_Microsoft_Word4.docx"/><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package" Target="../embeddings/Documento_de_Microsoft_Word5.docx"/><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package" Target="../embeddings/Documento_de_Microsoft_Word6.docx"/><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image" Target="../media/image4.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package" Target="../embeddings/Documento_de_Microsoft_Word7.docx"/><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image" Target="../media/image4.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824876" y="3191379"/>
            <a:ext cx="8689976" cy="2509213"/>
          </a:xfrm>
        </p:spPr>
        <p:txBody>
          <a:bodyPr>
            <a:normAutofit fontScale="90000"/>
          </a:bodyPr>
          <a:lstStyle/>
          <a:p>
            <a:r>
              <a:rPr lang="es-MX" sz="2700" b="1" dirty="0">
                <a:latin typeface="Century Gothic" panose="020B0502020202020204" pitchFamily="34" charset="0"/>
              </a:rPr>
              <a:t>CENTRO ESCOLAR PASEO ESMERALDA 7800</a:t>
            </a:r>
            <a:br>
              <a:rPr lang="es-MX" sz="2000" dirty="0">
                <a:latin typeface="Century Gothic" panose="020B0502020202020204" pitchFamily="34" charset="0"/>
              </a:rPr>
            </a:br>
            <a:br>
              <a:rPr lang="es-MX" sz="2000" dirty="0">
                <a:latin typeface="Century Gothic" panose="020B0502020202020204" pitchFamily="34" charset="0"/>
              </a:rPr>
            </a:br>
            <a:br>
              <a:rPr lang="es-MX" sz="1600" dirty="0">
                <a:latin typeface="Century Gothic" panose="020B0502020202020204" pitchFamily="34" charset="0"/>
              </a:rPr>
            </a:br>
            <a:br>
              <a:rPr lang="es-MX" sz="1600" dirty="0">
                <a:latin typeface="Century Gothic" panose="020B0502020202020204" pitchFamily="34" charset="0"/>
              </a:rPr>
            </a:br>
            <a:br>
              <a:rPr lang="es-MX" sz="1600" dirty="0">
                <a:latin typeface="Century Gothic" panose="020B0502020202020204" pitchFamily="34" charset="0"/>
              </a:rPr>
            </a:br>
            <a:r>
              <a:rPr lang="es-MX" sz="2200" dirty="0">
                <a:latin typeface="Century Gothic" panose="020B0502020202020204" pitchFamily="34" charset="0"/>
              </a:rPr>
              <a:t>“¿CÓMO AUMENTAR LA CULTURA DE</a:t>
            </a:r>
            <a:br>
              <a:rPr lang="es-MX" sz="2200" dirty="0">
                <a:latin typeface="Century Gothic" panose="020B0502020202020204" pitchFamily="34" charset="0"/>
              </a:rPr>
            </a:br>
            <a:r>
              <a:rPr lang="es-MX" sz="2200" dirty="0">
                <a:latin typeface="Century Gothic" panose="020B0502020202020204" pitchFamily="34" charset="0"/>
              </a:rPr>
              <a:t> LA DONACIÓN DE ORGANOS EN MÉXICO?”</a:t>
            </a:r>
            <a:br>
              <a:rPr lang="es-MX" sz="2200" dirty="0">
                <a:latin typeface="Century Gothic" panose="020B0502020202020204" pitchFamily="34" charset="0"/>
              </a:rPr>
            </a:br>
            <a:br>
              <a:rPr lang="es-MX" sz="2200" dirty="0">
                <a:latin typeface="Century Gothic" panose="020B0502020202020204" pitchFamily="34" charset="0"/>
              </a:rPr>
            </a:br>
            <a:r>
              <a:rPr lang="es-MX" sz="2200" dirty="0">
                <a:latin typeface="Century Gothic" panose="020B0502020202020204" pitchFamily="34" charset="0"/>
              </a:rPr>
              <a:t>EQUIPO 2</a:t>
            </a:r>
            <a:br>
              <a:rPr lang="es-MX" sz="2200" dirty="0">
                <a:latin typeface="Century Gothic" panose="020B0502020202020204" pitchFamily="34" charset="0"/>
              </a:rPr>
            </a:br>
            <a:br>
              <a:rPr lang="es-MX" sz="2200" dirty="0">
                <a:latin typeface="Century Gothic" panose="020B0502020202020204" pitchFamily="34" charset="0"/>
              </a:rPr>
            </a:br>
            <a:r>
              <a:rPr lang="es-MX" sz="2200" dirty="0">
                <a:latin typeface="Century Gothic" panose="020B0502020202020204" pitchFamily="34" charset="0"/>
              </a:rPr>
              <a:t>Grado: 5º y 6º  Semestre</a:t>
            </a:r>
            <a:br>
              <a:rPr lang="es-MX" sz="2200" dirty="0">
                <a:latin typeface="Century Gothic" panose="020B0502020202020204" pitchFamily="34" charset="0"/>
              </a:rPr>
            </a:br>
            <a:br>
              <a:rPr lang="es-MX" sz="2200" dirty="0">
                <a:latin typeface="Century Gothic" panose="020B0502020202020204" pitchFamily="34" charset="0"/>
              </a:rPr>
            </a:br>
            <a:r>
              <a:rPr lang="es-MX" sz="2200" dirty="0">
                <a:latin typeface="Century Gothic" panose="020B0502020202020204" pitchFamily="34" charset="0"/>
              </a:rPr>
              <a:t>CONEXIONES ETAPA I</a:t>
            </a:r>
            <a:endParaRPr lang="es-MX" sz="2800" dirty="0">
              <a:latin typeface="Century Gothic" panose="020B0502020202020204" pitchFamily="34" charset="0"/>
            </a:endParaRPr>
          </a:p>
        </p:txBody>
      </p:sp>
      <p:pic>
        <p:nvPicPr>
          <p:cNvPr id="4"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373" y="803884"/>
            <a:ext cx="1374804" cy="1869868"/>
          </a:xfrm>
          <a:prstGeom prst="rect">
            <a:avLst/>
          </a:prstGeom>
          <a:noFill/>
          <a:ln>
            <a:noFill/>
          </a:ln>
        </p:spPr>
      </p:pic>
      <p:sp>
        <p:nvSpPr>
          <p:cNvPr id="6" name="CuadroTexto 5">
            <a:extLst>
              <a:ext uri="{FF2B5EF4-FFF2-40B4-BE49-F238E27FC236}">
                <a16:creationId xmlns:a16="http://schemas.microsoft.com/office/drawing/2014/main" id="{2DB95E80-DEC1-CC45-961D-CAE4090C6E44}"/>
              </a:ext>
            </a:extLst>
          </p:cNvPr>
          <p:cNvSpPr txBox="1"/>
          <p:nvPr/>
        </p:nvSpPr>
        <p:spPr>
          <a:xfrm>
            <a:off x="9932769" y="357146"/>
            <a:ext cx="2170176" cy="369332"/>
          </a:xfrm>
          <a:prstGeom prst="rect">
            <a:avLst/>
          </a:prstGeom>
          <a:noFill/>
        </p:spPr>
        <p:txBody>
          <a:bodyPr wrap="square" rtlCol="0">
            <a:spAutoFit/>
          </a:bodyPr>
          <a:lstStyle/>
          <a:p>
            <a:r>
              <a:rPr lang="es-MX" dirty="0"/>
              <a:t>Apartado 1</a:t>
            </a:r>
          </a:p>
        </p:txBody>
      </p:sp>
    </p:spTree>
    <p:extLst>
      <p:ext uri="{BB962C8B-B14F-4D97-AF65-F5344CB8AC3E}">
        <p14:creationId xmlns:p14="http://schemas.microsoft.com/office/powerpoint/2010/main" val="295458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795611" y="2495730"/>
            <a:ext cx="4481848" cy="3361386"/>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392213" y="2665926"/>
            <a:ext cx="4430332" cy="3322749"/>
          </a:xfrm>
          <a:prstGeom prst="rect">
            <a:avLst/>
          </a:prstGeom>
        </p:spPr>
      </p:pic>
      <p:pic>
        <p:nvPicPr>
          <p:cNvPr id="4" name="Imagen 3">
            <a:extLst>
              <a:ext uri="{FF2B5EF4-FFF2-40B4-BE49-F238E27FC236}">
                <a16:creationId xmlns:a16="http://schemas.microsoft.com/office/drawing/2014/main" id="{84E61287-AEF6-9344-85A6-37EE96E79359}"/>
              </a:ext>
            </a:extLst>
          </p:cNvPr>
          <p:cNvPicPr>
            <a:picLocks noChangeAspect="1"/>
          </p:cNvPicPr>
          <p:nvPr/>
        </p:nvPicPr>
        <p:blipFill>
          <a:blip r:embed="rId4"/>
          <a:stretch>
            <a:fillRect/>
          </a:stretch>
        </p:blipFill>
        <p:spPr>
          <a:xfrm>
            <a:off x="1240120" y="451413"/>
            <a:ext cx="1040011" cy="1551955"/>
          </a:xfrm>
          <a:prstGeom prst="rect">
            <a:avLst/>
          </a:prstGeom>
        </p:spPr>
      </p:pic>
      <p:sp>
        <p:nvSpPr>
          <p:cNvPr id="8" name="CuadroTexto 7">
            <a:extLst>
              <a:ext uri="{FF2B5EF4-FFF2-40B4-BE49-F238E27FC236}">
                <a16:creationId xmlns:a16="http://schemas.microsoft.com/office/drawing/2014/main" id="{0C59F758-BF9A-EB41-989C-CB9F4E827954}"/>
              </a:ext>
            </a:extLst>
          </p:cNvPr>
          <p:cNvSpPr txBox="1"/>
          <p:nvPr/>
        </p:nvSpPr>
        <p:spPr>
          <a:xfrm>
            <a:off x="9184149" y="268164"/>
            <a:ext cx="2573842" cy="369332"/>
          </a:xfrm>
          <a:prstGeom prst="rect">
            <a:avLst/>
          </a:prstGeom>
          <a:noFill/>
        </p:spPr>
        <p:txBody>
          <a:bodyPr wrap="square" rtlCol="0">
            <a:spAutoFit/>
          </a:bodyPr>
          <a:lstStyle/>
          <a:p>
            <a:r>
              <a:rPr lang="es-MX" dirty="0"/>
              <a:t>Apartado 5a Producto 3</a:t>
            </a:r>
          </a:p>
        </p:txBody>
      </p:sp>
    </p:spTree>
    <p:extLst>
      <p:ext uri="{BB962C8B-B14F-4D97-AF65-F5344CB8AC3E}">
        <p14:creationId xmlns:p14="http://schemas.microsoft.com/office/powerpoint/2010/main" val="3443030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73619" y="2090379"/>
            <a:ext cx="4790941" cy="3593206"/>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520231" y="346610"/>
            <a:ext cx="3685784" cy="2764338"/>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186153" y="3580327"/>
            <a:ext cx="4138412" cy="3103809"/>
          </a:xfrm>
          <a:prstGeom prst="rect">
            <a:avLst/>
          </a:prstGeom>
        </p:spPr>
      </p:pic>
      <p:pic>
        <p:nvPicPr>
          <p:cNvPr id="7" name="Imagen 6">
            <a:extLst>
              <a:ext uri="{FF2B5EF4-FFF2-40B4-BE49-F238E27FC236}">
                <a16:creationId xmlns:a16="http://schemas.microsoft.com/office/drawing/2014/main" id="{83257459-9899-164E-8D70-34DADAF18153}"/>
              </a:ext>
            </a:extLst>
          </p:cNvPr>
          <p:cNvPicPr>
            <a:picLocks noChangeAspect="1"/>
          </p:cNvPicPr>
          <p:nvPr/>
        </p:nvPicPr>
        <p:blipFill>
          <a:blip r:embed="rId5"/>
          <a:stretch>
            <a:fillRect/>
          </a:stretch>
        </p:blipFill>
        <p:spPr>
          <a:xfrm>
            <a:off x="331380" y="201700"/>
            <a:ext cx="854899" cy="1275722"/>
          </a:xfrm>
          <a:prstGeom prst="rect">
            <a:avLst/>
          </a:prstGeom>
        </p:spPr>
      </p:pic>
      <p:sp>
        <p:nvSpPr>
          <p:cNvPr id="9" name="CuadroTexto 8">
            <a:extLst>
              <a:ext uri="{FF2B5EF4-FFF2-40B4-BE49-F238E27FC236}">
                <a16:creationId xmlns:a16="http://schemas.microsoft.com/office/drawing/2014/main" id="{75D38EC6-FA66-8A42-97B4-B98DB0C75A02}"/>
              </a:ext>
            </a:extLst>
          </p:cNvPr>
          <p:cNvSpPr txBox="1"/>
          <p:nvPr/>
        </p:nvSpPr>
        <p:spPr>
          <a:xfrm>
            <a:off x="9184149" y="268164"/>
            <a:ext cx="2573842" cy="369332"/>
          </a:xfrm>
          <a:prstGeom prst="rect">
            <a:avLst/>
          </a:prstGeom>
          <a:noFill/>
        </p:spPr>
        <p:txBody>
          <a:bodyPr wrap="square" rtlCol="0">
            <a:spAutoFit/>
          </a:bodyPr>
          <a:lstStyle/>
          <a:p>
            <a:r>
              <a:rPr lang="es-MX" dirty="0"/>
              <a:t>Apartado 5a Producto 3</a:t>
            </a:r>
          </a:p>
        </p:txBody>
      </p:sp>
    </p:spTree>
    <p:extLst>
      <p:ext uri="{BB962C8B-B14F-4D97-AF65-F5344CB8AC3E}">
        <p14:creationId xmlns:p14="http://schemas.microsoft.com/office/powerpoint/2010/main" val="1429361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869800" y="647653"/>
            <a:ext cx="3839384" cy="646331"/>
          </a:xfrm>
          <a:prstGeom prst="rect">
            <a:avLst/>
          </a:prstGeom>
          <a:noFill/>
        </p:spPr>
        <p:txBody>
          <a:bodyPr wrap="none" rtlCol="0">
            <a:spAutoFit/>
          </a:bodyPr>
          <a:lstStyle/>
          <a:p>
            <a:r>
              <a:rPr lang="es-MX" sz="3600" dirty="0"/>
              <a:t>Organizador gráfico</a:t>
            </a:r>
            <a:endParaRPr lang="es-ES" sz="3600" dirty="0"/>
          </a:p>
        </p:txBody>
      </p:sp>
      <p:pic>
        <p:nvPicPr>
          <p:cNvPr id="4" name="Imagen 3">
            <a:extLst>
              <a:ext uri="{FF2B5EF4-FFF2-40B4-BE49-F238E27FC236}">
                <a16:creationId xmlns:a16="http://schemas.microsoft.com/office/drawing/2014/main" id="{14F8CE24-FA49-9243-AE0E-7587C243CD94}"/>
              </a:ext>
            </a:extLst>
          </p:cNvPr>
          <p:cNvPicPr>
            <a:picLocks noChangeAspect="1"/>
          </p:cNvPicPr>
          <p:nvPr/>
        </p:nvPicPr>
        <p:blipFill>
          <a:blip r:embed="rId2"/>
          <a:stretch>
            <a:fillRect/>
          </a:stretch>
        </p:blipFill>
        <p:spPr>
          <a:xfrm>
            <a:off x="840031" y="462987"/>
            <a:ext cx="1253550" cy="1870609"/>
          </a:xfrm>
          <a:prstGeom prst="rect">
            <a:avLst/>
          </a:prstGeom>
        </p:spPr>
      </p:pic>
      <p:sp>
        <p:nvSpPr>
          <p:cNvPr id="6" name="CuadroTexto 5">
            <a:extLst>
              <a:ext uri="{FF2B5EF4-FFF2-40B4-BE49-F238E27FC236}">
                <a16:creationId xmlns:a16="http://schemas.microsoft.com/office/drawing/2014/main" id="{DD6328AA-809C-0347-BFD6-D896371DCC0F}"/>
              </a:ext>
            </a:extLst>
          </p:cNvPr>
          <p:cNvSpPr txBox="1"/>
          <p:nvPr/>
        </p:nvSpPr>
        <p:spPr>
          <a:xfrm>
            <a:off x="9336422" y="278321"/>
            <a:ext cx="2481204" cy="369332"/>
          </a:xfrm>
          <a:prstGeom prst="rect">
            <a:avLst/>
          </a:prstGeom>
          <a:noFill/>
        </p:spPr>
        <p:txBody>
          <a:bodyPr wrap="square" rtlCol="0">
            <a:spAutoFit/>
          </a:bodyPr>
          <a:lstStyle/>
          <a:p>
            <a:r>
              <a:rPr lang="es-MX" dirty="0"/>
              <a:t>Apartado 5b Producto 2</a:t>
            </a:r>
          </a:p>
        </p:txBody>
      </p:sp>
      <p:sp>
        <p:nvSpPr>
          <p:cNvPr id="9" name="AutoShape 2" descr="?Co?mo aumentar la cultura  de donación de órganos.pdf">
            <a:extLst>
              <a:ext uri="{FF2B5EF4-FFF2-40B4-BE49-F238E27FC236}">
                <a16:creationId xmlns:a16="http://schemas.microsoft.com/office/drawing/2014/main" id="{EB4CD14B-D17A-BA4E-BF6D-4293857B10F3}"/>
              </a:ext>
            </a:extLst>
          </p:cNvPr>
          <p:cNvSpPr>
            <a:spLocks noChangeAspect="1" noChangeArrowheads="1"/>
          </p:cNvSpPr>
          <p:nvPr/>
        </p:nvSpPr>
        <p:spPr bwMode="auto">
          <a:xfrm>
            <a:off x="5943600" y="3276600"/>
            <a:ext cx="3720662" cy="37206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1" name="Imagen 10">
            <a:extLst>
              <a:ext uri="{FF2B5EF4-FFF2-40B4-BE49-F238E27FC236}">
                <a16:creationId xmlns:a16="http://schemas.microsoft.com/office/drawing/2014/main" id="{A45711CE-8591-5B40-B52B-BF3737075EE0}"/>
              </a:ext>
            </a:extLst>
          </p:cNvPr>
          <p:cNvPicPr>
            <a:picLocks noChangeAspect="1"/>
          </p:cNvPicPr>
          <p:nvPr/>
        </p:nvPicPr>
        <p:blipFill rotWithShape="1">
          <a:blip r:embed="rId3"/>
          <a:srcRect t="14874" b="17329"/>
          <a:stretch/>
        </p:blipFill>
        <p:spPr>
          <a:xfrm>
            <a:off x="2109347" y="1574749"/>
            <a:ext cx="9557136" cy="4416629"/>
          </a:xfrm>
          <a:prstGeom prst="rect">
            <a:avLst/>
          </a:prstGeom>
        </p:spPr>
      </p:pic>
    </p:spTree>
    <p:extLst>
      <p:ext uri="{BB962C8B-B14F-4D97-AF65-F5344CB8AC3E}">
        <p14:creationId xmlns:p14="http://schemas.microsoft.com/office/powerpoint/2010/main" val="707157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sp>
        <p:nvSpPr>
          <p:cNvPr id="2" name="CuadroTexto 1"/>
          <p:cNvSpPr txBox="1"/>
          <p:nvPr/>
        </p:nvSpPr>
        <p:spPr>
          <a:xfrm>
            <a:off x="3210768" y="1655195"/>
            <a:ext cx="184666" cy="369332"/>
          </a:xfrm>
          <a:prstGeom prst="rect">
            <a:avLst/>
          </a:prstGeom>
          <a:noFill/>
        </p:spPr>
        <p:txBody>
          <a:bodyPr wrap="none" rtlCol="0">
            <a:spAutoFit/>
          </a:bodyPr>
          <a:lstStyle/>
          <a:p>
            <a:endParaRPr lang="es-ES" dirty="0"/>
          </a:p>
        </p:txBody>
      </p:sp>
      <p:sp>
        <p:nvSpPr>
          <p:cNvPr id="7" name="CuadroTexto 6"/>
          <p:cNvSpPr txBox="1"/>
          <p:nvPr/>
        </p:nvSpPr>
        <p:spPr>
          <a:xfrm>
            <a:off x="1412738" y="1198589"/>
            <a:ext cx="184666" cy="369332"/>
          </a:xfrm>
          <a:prstGeom prst="rect">
            <a:avLst/>
          </a:prstGeom>
          <a:noFill/>
        </p:spPr>
        <p:txBody>
          <a:bodyPr wrap="none" rtlCol="0">
            <a:spAutoFit/>
          </a:bodyPr>
          <a:lstStyle/>
          <a:p>
            <a:endParaRPr lang="es-ES" dirty="0"/>
          </a:p>
        </p:txBody>
      </p:sp>
      <p:sp>
        <p:nvSpPr>
          <p:cNvPr id="9" name="CuadroTexto 8"/>
          <p:cNvSpPr txBox="1"/>
          <p:nvPr/>
        </p:nvSpPr>
        <p:spPr>
          <a:xfrm>
            <a:off x="2097702" y="1555312"/>
            <a:ext cx="184666" cy="369332"/>
          </a:xfrm>
          <a:prstGeom prst="rect">
            <a:avLst/>
          </a:prstGeom>
          <a:noFill/>
        </p:spPr>
        <p:txBody>
          <a:bodyPr wrap="none" rtlCol="0">
            <a:spAutoFit/>
          </a:bodyPr>
          <a:lstStyle/>
          <a:p>
            <a:endParaRPr lang="es-ES" dirty="0"/>
          </a:p>
        </p:txBody>
      </p:sp>
      <p:sp>
        <p:nvSpPr>
          <p:cNvPr id="10" name="CuadroTexto 9"/>
          <p:cNvSpPr txBox="1"/>
          <p:nvPr/>
        </p:nvSpPr>
        <p:spPr>
          <a:xfrm>
            <a:off x="1712410" y="1013093"/>
            <a:ext cx="184666" cy="369332"/>
          </a:xfrm>
          <a:prstGeom prst="rect">
            <a:avLst/>
          </a:prstGeom>
          <a:noFill/>
        </p:spPr>
        <p:txBody>
          <a:bodyPr wrap="none" rtlCol="0">
            <a:spAutoFit/>
          </a:bodyPr>
          <a:lstStyle/>
          <a:p>
            <a:endParaRPr lang="es-ES" dirty="0"/>
          </a:p>
        </p:txBody>
      </p:sp>
      <p:graphicFrame>
        <p:nvGraphicFramePr>
          <p:cNvPr id="12" name="Objeto 11"/>
          <p:cNvGraphicFramePr>
            <a:graphicFrameLocks noChangeAspect="1"/>
          </p:cNvGraphicFramePr>
          <p:nvPr/>
        </p:nvGraphicFramePr>
        <p:xfrm>
          <a:off x="1682750" y="330200"/>
          <a:ext cx="8826500" cy="6197600"/>
        </p:xfrm>
        <a:graphic>
          <a:graphicData uri="http://schemas.openxmlformats.org/presentationml/2006/ole">
            <mc:AlternateContent xmlns:mc="http://schemas.openxmlformats.org/markup-compatibility/2006">
              <mc:Choice xmlns:v="urn:schemas-microsoft-com:vml" Requires="v">
                <p:oleObj spid="_x0000_s12303" name="Documento" r:id="rId3" imgW="8826500" imgH="6197600" progId="Word.Document.12">
                  <p:embed/>
                </p:oleObj>
              </mc:Choice>
              <mc:Fallback>
                <p:oleObj name="Documento" r:id="rId3" imgW="8826500" imgH="6197600" progId="Word.Document.12">
                  <p:embed/>
                  <p:pic>
                    <p:nvPicPr>
                      <p:cNvPr id="12" name="Objeto 11"/>
                      <p:cNvPicPr/>
                      <p:nvPr/>
                    </p:nvPicPr>
                    <p:blipFill>
                      <a:blip r:embed="rId4"/>
                      <a:stretch>
                        <a:fillRect/>
                      </a:stretch>
                    </p:blipFill>
                    <p:spPr>
                      <a:xfrm>
                        <a:off x="1682750" y="330200"/>
                        <a:ext cx="8826500" cy="6197600"/>
                      </a:xfrm>
                      <a:prstGeom prst="rect">
                        <a:avLst/>
                      </a:prstGeom>
                    </p:spPr>
                  </p:pic>
                </p:oleObj>
              </mc:Fallback>
            </mc:AlternateContent>
          </a:graphicData>
        </a:graphic>
      </p:graphicFrame>
      <p:sp>
        <p:nvSpPr>
          <p:cNvPr id="8" name="CuadroTexto 7">
            <a:extLst>
              <a:ext uri="{FF2B5EF4-FFF2-40B4-BE49-F238E27FC236}">
                <a16:creationId xmlns:a16="http://schemas.microsoft.com/office/drawing/2014/main" id="{566E55A8-F5B7-5C42-8EFC-D1AFBD86B21D}"/>
              </a:ext>
            </a:extLst>
          </p:cNvPr>
          <p:cNvSpPr txBox="1"/>
          <p:nvPr/>
        </p:nvSpPr>
        <p:spPr>
          <a:xfrm>
            <a:off x="9710000" y="330200"/>
            <a:ext cx="2170176" cy="369332"/>
          </a:xfrm>
          <a:prstGeom prst="rect">
            <a:avLst/>
          </a:prstGeom>
          <a:noFill/>
        </p:spPr>
        <p:txBody>
          <a:bodyPr wrap="square" rtlCol="0">
            <a:spAutoFit/>
          </a:bodyPr>
          <a:lstStyle/>
          <a:p>
            <a:r>
              <a:rPr lang="es-MX" dirty="0"/>
              <a:t>Apartado 5c</a:t>
            </a:r>
          </a:p>
        </p:txBody>
      </p:sp>
    </p:spTree>
    <p:extLst>
      <p:ext uri="{BB962C8B-B14F-4D97-AF65-F5344CB8AC3E}">
        <p14:creationId xmlns:p14="http://schemas.microsoft.com/office/powerpoint/2010/main" val="4082054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graphicFrame>
        <p:nvGraphicFramePr>
          <p:cNvPr id="2" name="Objeto 1"/>
          <p:cNvGraphicFramePr>
            <a:graphicFrameLocks noChangeAspect="1"/>
          </p:cNvGraphicFramePr>
          <p:nvPr/>
        </p:nvGraphicFramePr>
        <p:xfrm>
          <a:off x="1682750" y="285750"/>
          <a:ext cx="8826500" cy="6286500"/>
        </p:xfrm>
        <a:graphic>
          <a:graphicData uri="http://schemas.openxmlformats.org/presentationml/2006/ole">
            <mc:AlternateContent xmlns:mc="http://schemas.openxmlformats.org/markup-compatibility/2006">
              <mc:Choice xmlns:v="urn:schemas-microsoft-com:vml" Requires="v">
                <p:oleObj spid="_x0000_s13327" name="Documento" r:id="rId3" imgW="8826500" imgH="6286500" progId="Word.Document.12">
                  <p:embed/>
                </p:oleObj>
              </mc:Choice>
              <mc:Fallback>
                <p:oleObj name="Documento" r:id="rId3" imgW="8826500" imgH="6286500" progId="Word.Document.12">
                  <p:embed/>
                  <p:pic>
                    <p:nvPicPr>
                      <p:cNvPr id="2" name="Objeto 1"/>
                      <p:cNvPicPr/>
                      <p:nvPr/>
                    </p:nvPicPr>
                    <p:blipFill>
                      <a:blip r:embed="rId4"/>
                      <a:stretch>
                        <a:fillRect/>
                      </a:stretch>
                    </p:blipFill>
                    <p:spPr>
                      <a:xfrm>
                        <a:off x="1682750" y="285750"/>
                        <a:ext cx="8826500" cy="6286500"/>
                      </a:xfrm>
                      <a:prstGeom prst="rect">
                        <a:avLst/>
                      </a:prstGeom>
                    </p:spPr>
                  </p:pic>
                </p:oleObj>
              </mc:Fallback>
            </mc:AlternateContent>
          </a:graphicData>
        </a:graphic>
      </p:graphicFrame>
      <p:sp>
        <p:nvSpPr>
          <p:cNvPr id="4" name="CuadroTexto 3">
            <a:extLst>
              <a:ext uri="{FF2B5EF4-FFF2-40B4-BE49-F238E27FC236}">
                <a16:creationId xmlns:a16="http://schemas.microsoft.com/office/drawing/2014/main" id="{68E40CAC-20F7-0544-91CF-14AE0AF9A5ED}"/>
              </a:ext>
            </a:extLst>
          </p:cNvPr>
          <p:cNvSpPr txBox="1"/>
          <p:nvPr/>
        </p:nvSpPr>
        <p:spPr>
          <a:xfrm>
            <a:off x="10021824" y="285750"/>
            <a:ext cx="2170176" cy="369332"/>
          </a:xfrm>
          <a:prstGeom prst="rect">
            <a:avLst/>
          </a:prstGeom>
          <a:noFill/>
        </p:spPr>
        <p:txBody>
          <a:bodyPr wrap="square" rtlCol="0">
            <a:spAutoFit/>
          </a:bodyPr>
          <a:lstStyle/>
          <a:p>
            <a:r>
              <a:rPr lang="es-MX" dirty="0"/>
              <a:t>Apartado 5d</a:t>
            </a:r>
          </a:p>
        </p:txBody>
      </p:sp>
    </p:spTree>
    <p:extLst>
      <p:ext uri="{BB962C8B-B14F-4D97-AF65-F5344CB8AC3E}">
        <p14:creationId xmlns:p14="http://schemas.microsoft.com/office/powerpoint/2010/main" val="282479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graphicFrame>
        <p:nvGraphicFramePr>
          <p:cNvPr id="4" name="Objeto 3"/>
          <p:cNvGraphicFramePr>
            <a:graphicFrameLocks noChangeAspect="1"/>
          </p:cNvGraphicFramePr>
          <p:nvPr/>
        </p:nvGraphicFramePr>
        <p:xfrm>
          <a:off x="1682750" y="444500"/>
          <a:ext cx="8826500" cy="5969000"/>
        </p:xfrm>
        <a:graphic>
          <a:graphicData uri="http://schemas.openxmlformats.org/presentationml/2006/ole">
            <mc:AlternateContent xmlns:mc="http://schemas.openxmlformats.org/markup-compatibility/2006">
              <mc:Choice xmlns:v="urn:schemas-microsoft-com:vml" Requires="v">
                <p:oleObj spid="_x0000_s14350" name="Documento" r:id="rId3" imgW="8826500" imgH="5969000" progId="Word.Document.12">
                  <p:embed/>
                </p:oleObj>
              </mc:Choice>
              <mc:Fallback>
                <p:oleObj name="Documento" r:id="rId3" imgW="8826500" imgH="5969000" progId="Word.Document.12">
                  <p:embed/>
                  <p:pic>
                    <p:nvPicPr>
                      <p:cNvPr id="4" name="Objeto 3"/>
                      <p:cNvPicPr/>
                      <p:nvPr/>
                    </p:nvPicPr>
                    <p:blipFill>
                      <a:blip r:embed="rId4"/>
                      <a:stretch>
                        <a:fillRect/>
                      </a:stretch>
                    </p:blipFill>
                    <p:spPr>
                      <a:xfrm>
                        <a:off x="1682750" y="444500"/>
                        <a:ext cx="8826500" cy="5969000"/>
                      </a:xfrm>
                      <a:prstGeom prst="rect">
                        <a:avLst/>
                      </a:prstGeom>
                    </p:spPr>
                  </p:pic>
                </p:oleObj>
              </mc:Fallback>
            </mc:AlternateContent>
          </a:graphicData>
        </a:graphic>
      </p:graphicFrame>
      <p:sp>
        <p:nvSpPr>
          <p:cNvPr id="5" name="CuadroTexto 4">
            <a:extLst>
              <a:ext uri="{FF2B5EF4-FFF2-40B4-BE49-F238E27FC236}">
                <a16:creationId xmlns:a16="http://schemas.microsoft.com/office/drawing/2014/main" id="{415DD286-B44F-2D46-B647-B7EC41CE0ACF}"/>
              </a:ext>
            </a:extLst>
          </p:cNvPr>
          <p:cNvSpPr txBox="1"/>
          <p:nvPr/>
        </p:nvSpPr>
        <p:spPr>
          <a:xfrm>
            <a:off x="10509250" y="339108"/>
            <a:ext cx="2170176" cy="369332"/>
          </a:xfrm>
          <a:prstGeom prst="rect">
            <a:avLst/>
          </a:prstGeom>
          <a:noFill/>
        </p:spPr>
        <p:txBody>
          <a:bodyPr wrap="square" rtlCol="0">
            <a:spAutoFit/>
          </a:bodyPr>
          <a:lstStyle/>
          <a:p>
            <a:r>
              <a:rPr lang="es-MX" dirty="0"/>
              <a:t>Apartado 5d</a:t>
            </a:r>
          </a:p>
        </p:txBody>
      </p:sp>
    </p:spTree>
    <p:extLst>
      <p:ext uri="{BB962C8B-B14F-4D97-AF65-F5344CB8AC3E}">
        <p14:creationId xmlns:p14="http://schemas.microsoft.com/office/powerpoint/2010/main" val="447914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graphicFrame>
        <p:nvGraphicFramePr>
          <p:cNvPr id="2" name="Objeto 1"/>
          <p:cNvGraphicFramePr>
            <a:graphicFrameLocks noChangeAspect="1"/>
          </p:cNvGraphicFramePr>
          <p:nvPr>
            <p:extLst>
              <p:ext uri="{D42A27DB-BD31-4B8C-83A1-F6EECF244321}">
                <p14:modId xmlns:p14="http://schemas.microsoft.com/office/powerpoint/2010/main" val="2219468606"/>
              </p:ext>
            </p:extLst>
          </p:nvPr>
        </p:nvGraphicFramePr>
        <p:xfrm>
          <a:off x="938780" y="486355"/>
          <a:ext cx="8826500" cy="6235700"/>
        </p:xfrm>
        <a:graphic>
          <a:graphicData uri="http://schemas.openxmlformats.org/presentationml/2006/ole">
            <mc:AlternateContent xmlns:mc="http://schemas.openxmlformats.org/markup-compatibility/2006">
              <mc:Choice xmlns:v="urn:schemas-microsoft-com:vml" Requires="v">
                <p:oleObj spid="_x0000_s15375" name="Documento" r:id="rId3" imgW="8826500" imgH="6235700" progId="Word.Document.12">
                  <p:embed/>
                </p:oleObj>
              </mc:Choice>
              <mc:Fallback>
                <p:oleObj name="Documento" r:id="rId3" imgW="8826500" imgH="6235700" progId="Word.Document.12">
                  <p:embed/>
                  <p:pic>
                    <p:nvPicPr>
                      <p:cNvPr id="2" name="Objeto 1"/>
                      <p:cNvPicPr/>
                      <p:nvPr/>
                    </p:nvPicPr>
                    <p:blipFill>
                      <a:blip r:embed="rId4"/>
                      <a:stretch>
                        <a:fillRect/>
                      </a:stretch>
                    </p:blipFill>
                    <p:spPr>
                      <a:xfrm>
                        <a:off x="938780" y="486355"/>
                        <a:ext cx="8826500" cy="6235700"/>
                      </a:xfrm>
                      <a:prstGeom prst="rect">
                        <a:avLst/>
                      </a:prstGeom>
                    </p:spPr>
                  </p:pic>
                </p:oleObj>
              </mc:Fallback>
            </mc:AlternateContent>
          </a:graphicData>
        </a:graphic>
      </p:graphicFrame>
      <p:sp>
        <p:nvSpPr>
          <p:cNvPr id="6" name="CuadroTexto 5">
            <a:extLst>
              <a:ext uri="{FF2B5EF4-FFF2-40B4-BE49-F238E27FC236}">
                <a16:creationId xmlns:a16="http://schemas.microsoft.com/office/drawing/2014/main" id="{A6019493-E097-C446-8B56-305440511965}"/>
              </a:ext>
            </a:extLst>
          </p:cNvPr>
          <p:cNvSpPr txBox="1"/>
          <p:nvPr/>
        </p:nvSpPr>
        <p:spPr>
          <a:xfrm>
            <a:off x="10161086" y="486355"/>
            <a:ext cx="2170176" cy="369332"/>
          </a:xfrm>
          <a:prstGeom prst="rect">
            <a:avLst/>
          </a:prstGeom>
          <a:noFill/>
        </p:spPr>
        <p:txBody>
          <a:bodyPr wrap="square" rtlCol="0">
            <a:spAutoFit/>
          </a:bodyPr>
          <a:lstStyle/>
          <a:p>
            <a:r>
              <a:rPr lang="es-MX" dirty="0"/>
              <a:t>Apartado 5e</a:t>
            </a:r>
          </a:p>
        </p:txBody>
      </p:sp>
      <p:sp>
        <p:nvSpPr>
          <p:cNvPr id="5" name="CuadroTexto 4">
            <a:extLst>
              <a:ext uri="{FF2B5EF4-FFF2-40B4-BE49-F238E27FC236}">
                <a16:creationId xmlns:a16="http://schemas.microsoft.com/office/drawing/2014/main" id="{15A37E20-4399-994F-B20F-3AB0929D42D8}"/>
              </a:ext>
            </a:extLst>
          </p:cNvPr>
          <p:cNvSpPr txBox="1"/>
          <p:nvPr/>
        </p:nvSpPr>
        <p:spPr>
          <a:xfrm>
            <a:off x="10107712" y="2305452"/>
            <a:ext cx="2170176" cy="369332"/>
          </a:xfrm>
          <a:prstGeom prst="rect">
            <a:avLst/>
          </a:prstGeom>
          <a:noFill/>
        </p:spPr>
        <p:txBody>
          <a:bodyPr wrap="square" rtlCol="0">
            <a:spAutoFit/>
          </a:bodyPr>
          <a:lstStyle/>
          <a:p>
            <a:r>
              <a:rPr lang="es-MX" dirty="0"/>
              <a:t>Apartado 5f</a:t>
            </a:r>
          </a:p>
        </p:txBody>
      </p:sp>
    </p:spTree>
    <p:extLst>
      <p:ext uri="{BB962C8B-B14F-4D97-AF65-F5344CB8AC3E}">
        <p14:creationId xmlns:p14="http://schemas.microsoft.com/office/powerpoint/2010/main" val="4144153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graphicFrame>
        <p:nvGraphicFramePr>
          <p:cNvPr id="4" name="Objeto 3"/>
          <p:cNvGraphicFramePr>
            <a:graphicFrameLocks noChangeAspect="1"/>
          </p:cNvGraphicFramePr>
          <p:nvPr>
            <p:extLst>
              <p:ext uri="{D42A27DB-BD31-4B8C-83A1-F6EECF244321}">
                <p14:modId xmlns:p14="http://schemas.microsoft.com/office/powerpoint/2010/main" val="2215173556"/>
              </p:ext>
            </p:extLst>
          </p:nvPr>
        </p:nvGraphicFramePr>
        <p:xfrm>
          <a:off x="1192594" y="352927"/>
          <a:ext cx="8826500" cy="6248400"/>
        </p:xfrm>
        <a:graphic>
          <a:graphicData uri="http://schemas.openxmlformats.org/presentationml/2006/ole">
            <mc:AlternateContent xmlns:mc="http://schemas.openxmlformats.org/markup-compatibility/2006">
              <mc:Choice xmlns:v="urn:schemas-microsoft-com:vml" Requires="v">
                <p:oleObj spid="_x0000_s16399" name="Documento" r:id="rId3" imgW="8826500" imgH="6248400" progId="Word.Document.12">
                  <p:embed/>
                </p:oleObj>
              </mc:Choice>
              <mc:Fallback>
                <p:oleObj name="Documento" r:id="rId3" imgW="8826500" imgH="6248400" progId="Word.Document.12">
                  <p:embed/>
                  <p:pic>
                    <p:nvPicPr>
                      <p:cNvPr id="4" name="Objeto 3"/>
                      <p:cNvPicPr/>
                      <p:nvPr/>
                    </p:nvPicPr>
                    <p:blipFill>
                      <a:blip r:embed="rId4"/>
                      <a:stretch>
                        <a:fillRect/>
                      </a:stretch>
                    </p:blipFill>
                    <p:spPr>
                      <a:xfrm>
                        <a:off x="1192594" y="352927"/>
                        <a:ext cx="8826500" cy="6248400"/>
                      </a:xfrm>
                      <a:prstGeom prst="rect">
                        <a:avLst/>
                      </a:prstGeom>
                    </p:spPr>
                  </p:pic>
                </p:oleObj>
              </mc:Fallback>
            </mc:AlternateContent>
          </a:graphicData>
        </a:graphic>
      </p:graphicFrame>
      <p:sp>
        <p:nvSpPr>
          <p:cNvPr id="6" name="CuadroTexto 5">
            <a:extLst>
              <a:ext uri="{FF2B5EF4-FFF2-40B4-BE49-F238E27FC236}">
                <a16:creationId xmlns:a16="http://schemas.microsoft.com/office/drawing/2014/main" id="{8B1C6A45-72F1-5440-AADE-5457453E9878}"/>
              </a:ext>
            </a:extLst>
          </p:cNvPr>
          <p:cNvSpPr txBox="1"/>
          <p:nvPr/>
        </p:nvSpPr>
        <p:spPr>
          <a:xfrm>
            <a:off x="10351050" y="352927"/>
            <a:ext cx="2170176" cy="369332"/>
          </a:xfrm>
          <a:prstGeom prst="rect">
            <a:avLst/>
          </a:prstGeom>
          <a:noFill/>
        </p:spPr>
        <p:txBody>
          <a:bodyPr wrap="square" rtlCol="0">
            <a:spAutoFit/>
          </a:bodyPr>
          <a:lstStyle/>
          <a:p>
            <a:r>
              <a:rPr lang="es-MX" dirty="0"/>
              <a:t>Apartado 5g</a:t>
            </a:r>
          </a:p>
        </p:txBody>
      </p:sp>
    </p:spTree>
    <p:extLst>
      <p:ext uri="{BB962C8B-B14F-4D97-AF65-F5344CB8AC3E}">
        <p14:creationId xmlns:p14="http://schemas.microsoft.com/office/powerpoint/2010/main" val="514122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graphicFrame>
        <p:nvGraphicFramePr>
          <p:cNvPr id="2" name="Objeto 1"/>
          <p:cNvGraphicFramePr>
            <a:graphicFrameLocks noChangeAspect="1"/>
          </p:cNvGraphicFramePr>
          <p:nvPr/>
        </p:nvGraphicFramePr>
        <p:xfrm>
          <a:off x="1682750" y="501650"/>
          <a:ext cx="8826500" cy="5854700"/>
        </p:xfrm>
        <a:graphic>
          <a:graphicData uri="http://schemas.openxmlformats.org/presentationml/2006/ole">
            <mc:AlternateContent xmlns:mc="http://schemas.openxmlformats.org/markup-compatibility/2006">
              <mc:Choice xmlns:v="urn:schemas-microsoft-com:vml" Requires="v">
                <p:oleObj spid="_x0000_s17422" name="Documento" r:id="rId3" imgW="8826500" imgH="5854700" progId="Word.Document.12">
                  <p:embed/>
                </p:oleObj>
              </mc:Choice>
              <mc:Fallback>
                <p:oleObj name="Documento" r:id="rId3" imgW="8826500" imgH="5854700" progId="Word.Document.12">
                  <p:embed/>
                  <p:pic>
                    <p:nvPicPr>
                      <p:cNvPr id="2" name="Objeto 1"/>
                      <p:cNvPicPr/>
                      <p:nvPr/>
                    </p:nvPicPr>
                    <p:blipFill>
                      <a:blip r:embed="rId4"/>
                      <a:stretch>
                        <a:fillRect/>
                      </a:stretch>
                    </p:blipFill>
                    <p:spPr>
                      <a:xfrm>
                        <a:off x="1682750" y="501650"/>
                        <a:ext cx="8826500" cy="5854700"/>
                      </a:xfrm>
                      <a:prstGeom prst="rect">
                        <a:avLst/>
                      </a:prstGeom>
                    </p:spPr>
                  </p:pic>
                </p:oleObj>
              </mc:Fallback>
            </mc:AlternateContent>
          </a:graphicData>
        </a:graphic>
      </p:graphicFrame>
      <p:sp>
        <p:nvSpPr>
          <p:cNvPr id="4" name="CuadroTexto 3">
            <a:extLst>
              <a:ext uri="{FF2B5EF4-FFF2-40B4-BE49-F238E27FC236}">
                <a16:creationId xmlns:a16="http://schemas.microsoft.com/office/drawing/2014/main" id="{C547D202-8D00-1245-AABD-B71DDE7276FF}"/>
              </a:ext>
            </a:extLst>
          </p:cNvPr>
          <p:cNvSpPr txBox="1"/>
          <p:nvPr/>
        </p:nvSpPr>
        <p:spPr>
          <a:xfrm>
            <a:off x="10313176" y="316984"/>
            <a:ext cx="2170176" cy="369332"/>
          </a:xfrm>
          <a:prstGeom prst="rect">
            <a:avLst/>
          </a:prstGeom>
          <a:noFill/>
        </p:spPr>
        <p:txBody>
          <a:bodyPr wrap="square" rtlCol="0">
            <a:spAutoFit/>
          </a:bodyPr>
          <a:lstStyle/>
          <a:p>
            <a:r>
              <a:rPr lang="es-MX" dirty="0"/>
              <a:t>Apartado 5g</a:t>
            </a:r>
          </a:p>
        </p:txBody>
      </p:sp>
    </p:spTree>
    <p:extLst>
      <p:ext uri="{BB962C8B-B14F-4D97-AF65-F5344CB8AC3E}">
        <p14:creationId xmlns:p14="http://schemas.microsoft.com/office/powerpoint/2010/main" val="1760817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502165-614F-5B43-BE34-49C17F2FF545}"/>
              </a:ext>
            </a:extLst>
          </p:cNvPr>
          <p:cNvSpPr>
            <a:spLocks noGrp="1"/>
          </p:cNvSpPr>
          <p:nvPr>
            <p:ph type="title"/>
          </p:nvPr>
        </p:nvSpPr>
        <p:spPr>
          <a:xfrm>
            <a:off x="3263348" y="450886"/>
            <a:ext cx="6655904" cy="1325563"/>
          </a:xfrm>
        </p:spPr>
        <p:txBody>
          <a:bodyPr>
            <a:normAutofit/>
          </a:bodyPr>
          <a:lstStyle/>
          <a:p>
            <a:r>
              <a:rPr lang="es-MX" sz="3600" dirty="0"/>
              <a:t>Reflexión. Grupo interdisciplinario</a:t>
            </a:r>
          </a:p>
        </p:txBody>
      </p:sp>
      <p:sp>
        <p:nvSpPr>
          <p:cNvPr id="3" name="Marcador de contenido 2">
            <a:extLst>
              <a:ext uri="{FF2B5EF4-FFF2-40B4-BE49-F238E27FC236}">
                <a16:creationId xmlns:a16="http://schemas.microsoft.com/office/drawing/2014/main" id="{A1E5BCDA-7802-A543-A112-726E499BC1D3}"/>
              </a:ext>
            </a:extLst>
          </p:cNvPr>
          <p:cNvSpPr>
            <a:spLocks noGrp="1"/>
          </p:cNvSpPr>
          <p:nvPr>
            <p:ph sz="quarter" idx="13"/>
          </p:nvPr>
        </p:nvSpPr>
        <p:spPr/>
        <p:txBody>
          <a:bodyPr/>
          <a:lstStyle/>
          <a:p>
            <a:r>
              <a:rPr lang="es-MX" dirty="0"/>
              <a:t>En la reunión con el coordinador de conexiones y los representantes de proyecto de la institución se llegó a los siguientes puntos:</a:t>
            </a:r>
          </a:p>
          <a:p>
            <a:pPr lvl="1"/>
            <a:r>
              <a:rPr lang="es-MX" dirty="0"/>
              <a:t>Debido a la importancia de la donación de órganos las alumnas deben investigar y valorar las posibiidades de difundir la conciencia de donación en la sociedad.</a:t>
            </a:r>
          </a:p>
          <a:p>
            <a:pPr lvl="1"/>
            <a:r>
              <a:rPr lang="es-MX" dirty="0"/>
              <a:t>Por medio de este proyecto se analizarán los datos de nuestro país para poder fomentar una mayor cultura de donación de órganos.</a:t>
            </a:r>
          </a:p>
          <a:p>
            <a:pPr lvl="1"/>
            <a:endParaRPr lang="es-MX" dirty="0"/>
          </a:p>
          <a:p>
            <a:pPr lvl="1"/>
            <a:endParaRPr lang="es-MX" dirty="0"/>
          </a:p>
        </p:txBody>
      </p:sp>
      <p:sp>
        <p:nvSpPr>
          <p:cNvPr id="4" name="CuadroTexto 3">
            <a:extLst>
              <a:ext uri="{FF2B5EF4-FFF2-40B4-BE49-F238E27FC236}">
                <a16:creationId xmlns:a16="http://schemas.microsoft.com/office/drawing/2014/main" id="{E0ECC58B-2C1D-3A47-87E9-BDB2687CA62F}"/>
              </a:ext>
            </a:extLst>
          </p:cNvPr>
          <p:cNvSpPr txBox="1"/>
          <p:nvPr/>
        </p:nvSpPr>
        <p:spPr>
          <a:xfrm>
            <a:off x="10313176" y="316984"/>
            <a:ext cx="2170176" cy="369332"/>
          </a:xfrm>
          <a:prstGeom prst="rect">
            <a:avLst/>
          </a:prstGeom>
          <a:noFill/>
        </p:spPr>
        <p:txBody>
          <a:bodyPr wrap="square" rtlCol="0">
            <a:spAutoFit/>
          </a:bodyPr>
          <a:lstStyle/>
          <a:p>
            <a:r>
              <a:rPr lang="es-MX" dirty="0"/>
              <a:t>Apartado 5h</a:t>
            </a:r>
          </a:p>
        </p:txBody>
      </p:sp>
      <p:pic>
        <p:nvPicPr>
          <p:cNvPr id="5" name="Imagen 4">
            <a:extLst>
              <a:ext uri="{FF2B5EF4-FFF2-40B4-BE49-F238E27FC236}">
                <a16:creationId xmlns:a16="http://schemas.microsoft.com/office/drawing/2014/main" id="{2296EA2F-17D7-F146-AEF6-BA8065877327}"/>
              </a:ext>
            </a:extLst>
          </p:cNvPr>
          <p:cNvPicPr>
            <a:picLocks noChangeAspect="1"/>
          </p:cNvPicPr>
          <p:nvPr/>
        </p:nvPicPr>
        <p:blipFill>
          <a:blip r:embed="rId2"/>
          <a:stretch>
            <a:fillRect/>
          </a:stretch>
        </p:blipFill>
        <p:spPr>
          <a:xfrm>
            <a:off x="331380" y="201700"/>
            <a:ext cx="854899" cy="1275722"/>
          </a:xfrm>
          <a:prstGeom prst="rect">
            <a:avLst/>
          </a:prstGeom>
        </p:spPr>
      </p:pic>
    </p:spTree>
    <p:extLst>
      <p:ext uri="{BB962C8B-B14F-4D97-AF65-F5344CB8AC3E}">
        <p14:creationId xmlns:p14="http://schemas.microsoft.com/office/powerpoint/2010/main" val="234988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E5FB09-92FF-2C40-B14F-4F9C0B947CBF}"/>
              </a:ext>
            </a:extLst>
          </p:cNvPr>
          <p:cNvSpPr>
            <a:spLocks noGrp="1"/>
          </p:cNvSpPr>
          <p:nvPr>
            <p:ph type="title"/>
          </p:nvPr>
        </p:nvSpPr>
        <p:spPr/>
        <p:txBody>
          <a:bodyPr/>
          <a:lstStyle/>
          <a:p>
            <a:pPr algn="ctr"/>
            <a:r>
              <a:rPr lang="es-MX" dirty="0">
                <a:latin typeface="Century Gothic" panose="020B0502020202020204" pitchFamily="34" charset="0"/>
              </a:rPr>
              <a:t>MAESTROS PARTICIPANTES</a:t>
            </a:r>
          </a:p>
        </p:txBody>
      </p:sp>
      <p:sp>
        <p:nvSpPr>
          <p:cNvPr id="4" name="Subtítulo 2">
            <a:extLst>
              <a:ext uri="{FF2B5EF4-FFF2-40B4-BE49-F238E27FC236}">
                <a16:creationId xmlns:a16="http://schemas.microsoft.com/office/drawing/2014/main" id="{8A600B0A-9B7C-6D4D-A19D-E7055460F9F6}"/>
              </a:ext>
            </a:extLst>
          </p:cNvPr>
          <p:cNvSpPr>
            <a:spLocks noGrp="1"/>
          </p:cNvSpPr>
          <p:nvPr>
            <p:ph idx="1"/>
          </p:nvPr>
        </p:nvSpPr>
        <p:spPr>
          <a:xfrm>
            <a:off x="1092843" y="3330334"/>
            <a:ext cx="10515600" cy="4351338"/>
          </a:xfrm>
        </p:spPr>
        <p:txBody>
          <a:bodyPr>
            <a:normAutofit/>
          </a:bodyPr>
          <a:lstStyle/>
          <a:p>
            <a:r>
              <a:rPr lang="es-MX" sz="1800" dirty="0">
                <a:latin typeface="Century Gothic" panose="020B0502020202020204" pitchFamily="34" charset="0"/>
              </a:rPr>
              <a:t>BERENICE DE LA LANZA ANDRADE        (INGLÉS)</a:t>
            </a:r>
          </a:p>
          <a:p>
            <a:r>
              <a:rPr lang="es-MX" sz="1800" dirty="0">
                <a:latin typeface="Century Gothic" panose="020B0502020202020204" pitchFamily="34" charset="0"/>
              </a:rPr>
              <a:t>MA. ANTONIETA DUARTE ROMERO        (BIOLOGíA)</a:t>
            </a:r>
          </a:p>
          <a:p>
            <a:r>
              <a:rPr lang="es-MX" sz="1800" dirty="0">
                <a:latin typeface="Century Gothic" panose="020B0502020202020204" pitchFamily="34" charset="0"/>
              </a:rPr>
              <a:t>MARÍA ANGÉLICA GUILLEN                    (CÁLCULO)</a:t>
            </a:r>
          </a:p>
          <a:p>
            <a:r>
              <a:rPr lang="es-MX" sz="1800" dirty="0">
                <a:latin typeface="Century Gothic" panose="020B0502020202020204" pitchFamily="34" charset="0"/>
              </a:rPr>
              <a:t>ADRIANA MURILLO MUÑOZ                    (FILOSOFIA)</a:t>
            </a:r>
          </a:p>
          <a:p>
            <a:endParaRPr lang="es-MX" sz="1800" dirty="0"/>
          </a:p>
          <a:p>
            <a:pPr marL="0" indent="0" algn="ctr">
              <a:buNone/>
            </a:pPr>
            <a:r>
              <a:rPr lang="es-MX" b="1" dirty="0"/>
              <a:t>EQUIPO 2</a:t>
            </a:r>
          </a:p>
          <a:p>
            <a:endParaRPr lang="es-MX" sz="1800" dirty="0"/>
          </a:p>
        </p:txBody>
      </p:sp>
      <p:pic>
        <p:nvPicPr>
          <p:cNvPr id="5" name="Picture 3" descr="C:\Users\melissa\Documents\PASEO ESMERALDA (RUBI)\LOGOTIPO COLOR PE RGB.jpg">
            <a:extLst>
              <a:ext uri="{FF2B5EF4-FFF2-40B4-BE49-F238E27FC236}">
                <a16:creationId xmlns:a16="http://schemas.microsoft.com/office/drawing/2014/main" id="{AF8B6CE7-5C37-BB48-86A3-A989B7493BA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625032"/>
            <a:ext cx="1073863" cy="1469985"/>
          </a:xfrm>
          <a:prstGeom prst="rect">
            <a:avLst/>
          </a:prstGeom>
          <a:noFill/>
          <a:ln>
            <a:noFill/>
          </a:ln>
        </p:spPr>
      </p:pic>
      <p:sp>
        <p:nvSpPr>
          <p:cNvPr id="6" name="CuadroTexto 5">
            <a:extLst>
              <a:ext uri="{FF2B5EF4-FFF2-40B4-BE49-F238E27FC236}">
                <a16:creationId xmlns:a16="http://schemas.microsoft.com/office/drawing/2014/main" id="{D33E9B45-75AD-194C-A148-72820D1C43AB}"/>
              </a:ext>
            </a:extLst>
          </p:cNvPr>
          <p:cNvSpPr txBox="1"/>
          <p:nvPr/>
        </p:nvSpPr>
        <p:spPr>
          <a:xfrm>
            <a:off x="10021824" y="255700"/>
            <a:ext cx="2170176" cy="369332"/>
          </a:xfrm>
          <a:prstGeom prst="rect">
            <a:avLst/>
          </a:prstGeom>
          <a:noFill/>
        </p:spPr>
        <p:txBody>
          <a:bodyPr wrap="square" rtlCol="0">
            <a:spAutoFit/>
          </a:bodyPr>
          <a:lstStyle/>
          <a:p>
            <a:r>
              <a:rPr lang="es-MX" dirty="0"/>
              <a:t>Apartado 2</a:t>
            </a:r>
          </a:p>
        </p:txBody>
      </p:sp>
    </p:spTree>
    <p:extLst>
      <p:ext uri="{BB962C8B-B14F-4D97-AF65-F5344CB8AC3E}">
        <p14:creationId xmlns:p14="http://schemas.microsoft.com/office/powerpoint/2010/main" val="1457456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99F5D-CFA4-F743-8941-F53BC1328B6C}"/>
              </a:ext>
            </a:extLst>
          </p:cNvPr>
          <p:cNvSpPr>
            <a:spLocks noGrp="1"/>
          </p:cNvSpPr>
          <p:nvPr>
            <p:ph type="title"/>
          </p:nvPr>
        </p:nvSpPr>
        <p:spPr>
          <a:xfrm>
            <a:off x="1544256" y="731712"/>
            <a:ext cx="10515600" cy="1325563"/>
          </a:xfrm>
        </p:spPr>
        <p:txBody>
          <a:bodyPr>
            <a:normAutofit/>
          </a:bodyPr>
          <a:lstStyle/>
          <a:p>
            <a:r>
              <a:rPr lang="es-MX" sz="2800" dirty="0">
                <a:latin typeface="Century Gothic" panose="020B0502020202020204" pitchFamily="34" charset="0"/>
              </a:rPr>
              <a:t>El arte de formular preguntas esenciales</a:t>
            </a:r>
            <a:br>
              <a:rPr lang="es-MX" sz="2800" dirty="0">
                <a:latin typeface="Century Gothic" panose="020B0502020202020204" pitchFamily="34" charset="0"/>
              </a:rPr>
            </a:br>
            <a:r>
              <a:rPr lang="es-MX" sz="2800" dirty="0">
                <a:latin typeface="Century Gothic" panose="020B0502020202020204" pitchFamily="34" charset="0"/>
              </a:rPr>
              <a:t>Preguntas Anal</a:t>
            </a:r>
            <a:r>
              <a:rPr lang="es-ES" sz="2800" dirty="0" err="1">
                <a:latin typeface="Century Gothic" panose="020B0502020202020204" pitchFamily="34" charset="0"/>
              </a:rPr>
              <a:t>íticas</a:t>
            </a:r>
            <a:endParaRPr lang="es-MX" sz="2800"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A62930CA-0A80-3440-8BCD-6BF1FAE3CB39}"/>
              </a:ext>
            </a:extLst>
          </p:cNvPr>
          <p:cNvSpPr>
            <a:spLocks noGrp="1"/>
          </p:cNvSpPr>
          <p:nvPr>
            <p:ph sz="quarter" idx="13"/>
          </p:nvPr>
        </p:nvSpPr>
        <p:spPr>
          <a:xfrm>
            <a:off x="913774" y="2367092"/>
            <a:ext cx="10363826" cy="4219237"/>
          </a:xfrm>
        </p:spPr>
        <p:txBody>
          <a:bodyPr>
            <a:normAutofit/>
          </a:bodyPr>
          <a:lstStyle/>
          <a:p>
            <a:pPr marL="0" indent="0">
              <a:buNone/>
            </a:pPr>
            <a:r>
              <a:rPr lang="es-MX" sz="1800" dirty="0">
                <a:latin typeface="Century Gothic" panose="020B0502020202020204" pitchFamily="34" charset="0"/>
              </a:rPr>
              <a:t>Preguntas anal</a:t>
            </a:r>
            <a:r>
              <a:rPr lang="es-ES" sz="1800" dirty="0" err="1">
                <a:latin typeface="Century Gothic" panose="020B0502020202020204" pitchFamily="34" charset="0"/>
              </a:rPr>
              <a:t>íticas</a:t>
            </a:r>
            <a:r>
              <a:rPr lang="es-ES" sz="1800" dirty="0">
                <a:latin typeface="Century Gothic" panose="020B0502020202020204" pitchFamily="34" charset="0"/>
              </a:rPr>
              <a:t>: Buscan la excelencia del pensamiento por medio del análisis de un todo, se requiere cuestionar:</a:t>
            </a:r>
          </a:p>
          <a:p>
            <a:pPr lvl="1"/>
            <a:r>
              <a:rPr lang="es-ES" sz="1600" dirty="0">
                <a:latin typeface="Century Gothic" panose="020B0502020202020204" pitchFamily="34" charset="0"/>
              </a:rPr>
              <a:t>las metas. ¿Qué se pretende?</a:t>
            </a:r>
          </a:p>
          <a:p>
            <a:pPr lvl="1"/>
            <a:r>
              <a:rPr lang="es-ES" sz="1600" dirty="0">
                <a:latin typeface="Century Gothic" panose="020B0502020202020204" pitchFamily="34" charset="0"/>
              </a:rPr>
              <a:t>Preguntas hechas previamente.</a:t>
            </a:r>
          </a:p>
          <a:p>
            <a:pPr lvl="1"/>
            <a:r>
              <a:rPr lang="es-ES" sz="1600" dirty="0">
                <a:latin typeface="Century Gothic" panose="020B0502020202020204" pitchFamily="34" charset="0"/>
              </a:rPr>
              <a:t>información, datos y experiencia. Argumentos.</a:t>
            </a:r>
          </a:p>
          <a:p>
            <a:pPr lvl="1"/>
            <a:r>
              <a:rPr lang="es-ES" sz="1600" dirty="0">
                <a:latin typeface="Century Gothic" panose="020B0502020202020204" pitchFamily="34" charset="0"/>
              </a:rPr>
              <a:t>inferencias y conclusiones. Proceso ara llegar a una conclusión.</a:t>
            </a:r>
          </a:p>
          <a:p>
            <a:pPr lvl="1"/>
            <a:r>
              <a:rPr lang="es-ES" sz="1600" dirty="0">
                <a:latin typeface="Century Gothic" panose="020B0502020202020204" pitchFamily="34" charset="0"/>
              </a:rPr>
              <a:t>Conceptos e ideas. Principal. Idea del pensamiento.</a:t>
            </a:r>
          </a:p>
          <a:p>
            <a:pPr lvl="1"/>
            <a:r>
              <a:rPr lang="es-ES" sz="1600" dirty="0">
                <a:latin typeface="Century Gothic" panose="020B0502020202020204" pitchFamily="34" charset="0"/>
              </a:rPr>
              <a:t>Suposiciones.</a:t>
            </a:r>
          </a:p>
          <a:p>
            <a:pPr lvl="1"/>
            <a:r>
              <a:rPr lang="es-ES" sz="1600" dirty="0">
                <a:latin typeface="Century Gothic" panose="020B0502020202020204" pitchFamily="34" charset="0"/>
              </a:rPr>
              <a:t>Implicaciones y consecuencias.</a:t>
            </a:r>
          </a:p>
          <a:p>
            <a:pPr lvl="1"/>
            <a:r>
              <a:rPr lang="es-ES" sz="1600" dirty="0">
                <a:latin typeface="Century Gothic" panose="020B0502020202020204" pitchFamily="34" charset="0"/>
              </a:rPr>
              <a:t>Puntos de vista y perspectivas.</a:t>
            </a:r>
          </a:p>
          <a:p>
            <a:pPr lvl="1"/>
            <a:endParaRPr lang="es-ES" sz="1600" dirty="0"/>
          </a:p>
          <a:p>
            <a:pPr lvl="1"/>
            <a:endParaRPr lang="es-ES" sz="1600" dirty="0"/>
          </a:p>
          <a:p>
            <a:pPr marL="0" indent="0">
              <a:buNone/>
            </a:pPr>
            <a:endParaRPr lang="es-MX" sz="1800" dirty="0"/>
          </a:p>
        </p:txBody>
      </p:sp>
      <p:pic>
        <p:nvPicPr>
          <p:cNvPr id="4" name="Imagen 3">
            <a:extLst>
              <a:ext uri="{FF2B5EF4-FFF2-40B4-BE49-F238E27FC236}">
                <a16:creationId xmlns:a16="http://schemas.microsoft.com/office/drawing/2014/main" id="{726008B4-DAA2-1E47-8646-B8F9934A99EE}"/>
              </a:ext>
            </a:extLst>
          </p:cNvPr>
          <p:cNvPicPr>
            <a:picLocks noChangeAspect="1"/>
          </p:cNvPicPr>
          <p:nvPr/>
        </p:nvPicPr>
        <p:blipFill>
          <a:blip r:embed="rId2"/>
          <a:stretch>
            <a:fillRect/>
          </a:stretch>
        </p:blipFill>
        <p:spPr>
          <a:xfrm>
            <a:off x="393768" y="618517"/>
            <a:ext cx="1040011" cy="1551955"/>
          </a:xfrm>
          <a:prstGeom prst="rect">
            <a:avLst/>
          </a:prstGeom>
        </p:spPr>
      </p:pic>
      <p:sp>
        <p:nvSpPr>
          <p:cNvPr id="5" name="CuadroTexto 4">
            <a:extLst>
              <a:ext uri="{FF2B5EF4-FFF2-40B4-BE49-F238E27FC236}">
                <a16:creationId xmlns:a16="http://schemas.microsoft.com/office/drawing/2014/main" id="{DE094E2E-35EF-BC4F-A886-60A2A6133FE5}"/>
              </a:ext>
            </a:extLst>
          </p:cNvPr>
          <p:cNvSpPr txBox="1"/>
          <p:nvPr/>
        </p:nvSpPr>
        <p:spPr>
          <a:xfrm>
            <a:off x="9428982" y="237229"/>
            <a:ext cx="2457379" cy="369332"/>
          </a:xfrm>
          <a:prstGeom prst="rect">
            <a:avLst/>
          </a:prstGeom>
          <a:noFill/>
        </p:spPr>
        <p:txBody>
          <a:bodyPr wrap="square" rtlCol="0">
            <a:spAutoFit/>
          </a:bodyPr>
          <a:lstStyle/>
          <a:p>
            <a:r>
              <a:rPr lang="es-MX" dirty="0"/>
              <a:t>Apartado 5i Producto 4</a:t>
            </a:r>
          </a:p>
        </p:txBody>
      </p:sp>
    </p:spTree>
    <p:extLst>
      <p:ext uri="{BB962C8B-B14F-4D97-AF65-F5344CB8AC3E}">
        <p14:creationId xmlns:p14="http://schemas.microsoft.com/office/powerpoint/2010/main" val="414513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99F5D-CFA4-F743-8941-F53BC1328B6C}"/>
              </a:ext>
            </a:extLst>
          </p:cNvPr>
          <p:cNvSpPr>
            <a:spLocks noGrp="1"/>
          </p:cNvSpPr>
          <p:nvPr>
            <p:ph type="title"/>
          </p:nvPr>
        </p:nvSpPr>
        <p:spPr>
          <a:xfrm>
            <a:off x="2061881" y="365125"/>
            <a:ext cx="9735671" cy="1325563"/>
          </a:xfrm>
        </p:spPr>
        <p:txBody>
          <a:bodyPr>
            <a:noAutofit/>
          </a:bodyPr>
          <a:lstStyle/>
          <a:p>
            <a:r>
              <a:rPr lang="es-MX" sz="2800" dirty="0">
                <a:latin typeface="Century Gothic" panose="020B0502020202020204" pitchFamily="34" charset="0"/>
              </a:rPr>
              <a:t>El arte de formular preguntas esenciales</a:t>
            </a:r>
            <a:br>
              <a:rPr lang="es-MX" sz="2800" dirty="0">
                <a:latin typeface="Century Gothic" panose="020B0502020202020204" pitchFamily="34" charset="0"/>
              </a:rPr>
            </a:br>
            <a:r>
              <a:rPr lang="es-MX" sz="2800" dirty="0">
                <a:latin typeface="Century Gothic" panose="020B0502020202020204" pitchFamily="34" charset="0"/>
              </a:rPr>
              <a:t>Preguntas Anal</a:t>
            </a:r>
            <a:r>
              <a:rPr lang="es-ES" sz="2800" dirty="0" err="1">
                <a:latin typeface="Century Gothic" panose="020B0502020202020204" pitchFamily="34" charset="0"/>
              </a:rPr>
              <a:t>íticas</a:t>
            </a:r>
            <a:endParaRPr lang="es-MX" sz="2800"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A62930CA-0A80-3440-8BCD-6BF1FAE3CB39}"/>
              </a:ext>
            </a:extLst>
          </p:cNvPr>
          <p:cNvSpPr>
            <a:spLocks noGrp="1"/>
          </p:cNvSpPr>
          <p:nvPr>
            <p:ph sz="quarter" idx="13"/>
          </p:nvPr>
        </p:nvSpPr>
        <p:spPr>
          <a:xfrm>
            <a:off x="913774" y="2367092"/>
            <a:ext cx="10363826" cy="4219237"/>
          </a:xfrm>
        </p:spPr>
        <p:txBody>
          <a:bodyPr>
            <a:normAutofit/>
          </a:bodyPr>
          <a:lstStyle/>
          <a:p>
            <a:pPr marL="0" indent="0">
              <a:buNone/>
            </a:pPr>
            <a:r>
              <a:rPr lang="es-ES" sz="1600" dirty="0">
                <a:latin typeface="Century Gothic" panose="020B0502020202020204" pitchFamily="34" charset="0"/>
              </a:rPr>
              <a:t>Preguntas de un sistema, sin sistema  y de sistemas en conflicto. se requiere cuestionar:</a:t>
            </a:r>
          </a:p>
          <a:p>
            <a:pPr lvl="1"/>
            <a:r>
              <a:rPr lang="es-ES" sz="1400" dirty="0">
                <a:latin typeface="Century Gothic" panose="020B0502020202020204" pitchFamily="34" charset="0"/>
              </a:rPr>
              <a:t>Preguntas de procedimiento. De procesos establecidos o de un sistema preexistente.</a:t>
            </a:r>
          </a:p>
          <a:p>
            <a:pPr lvl="1"/>
            <a:r>
              <a:rPr lang="es-ES" sz="1400" dirty="0">
                <a:latin typeface="Century Gothic" panose="020B0502020202020204" pitchFamily="34" charset="0"/>
              </a:rPr>
              <a:t>Preguntas de preferencia. No cuentan con sistema.</a:t>
            </a:r>
          </a:p>
          <a:p>
            <a:pPr lvl="1"/>
            <a:r>
              <a:rPr lang="es-ES" sz="1400" dirty="0">
                <a:latin typeface="Century Gothic" panose="020B0502020202020204" pitchFamily="34" charset="0"/>
              </a:rPr>
              <a:t>Preguntas de juicio. Se refiere a procesos o sistemas en conflicto.</a:t>
            </a:r>
          </a:p>
          <a:p>
            <a:pPr marL="0" indent="0">
              <a:buNone/>
            </a:pPr>
            <a:r>
              <a:rPr lang="es-ES" sz="1600" dirty="0">
                <a:latin typeface="Century Gothic" panose="020B0502020202020204" pitchFamily="34" charset="0"/>
              </a:rPr>
              <a:t>Cuestionamiento del absolutismo dogmático y el relativismo subjetivo. se requiere cuestionar:</a:t>
            </a:r>
          </a:p>
          <a:p>
            <a:pPr lvl="1"/>
            <a:r>
              <a:rPr lang="es-ES" sz="1400" dirty="0">
                <a:latin typeface="Century Gothic" panose="020B0502020202020204" pitchFamily="34" charset="0"/>
              </a:rPr>
              <a:t>Asuntos de hechos. </a:t>
            </a:r>
          </a:p>
          <a:p>
            <a:pPr lvl="1"/>
            <a:r>
              <a:rPr lang="es-ES" sz="1400" dirty="0">
                <a:latin typeface="Century Gothic" panose="020B0502020202020204" pitchFamily="34" charset="0"/>
              </a:rPr>
              <a:t>Solo hay una respuesta certera.</a:t>
            </a:r>
          </a:p>
          <a:p>
            <a:pPr lvl="1"/>
            <a:r>
              <a:rPr lang="es-ES" sz="1400" dirty="0">
                <a:latin typeface="Century Gothic" panose="020B0502020202020204" pitchFamily="34" charset="0"/>
              </a:rPr>
              <a:t>Asuntos subjetivos.</a:t>
            </a:r>
          </a:p>
          <a:p>
            <a:pPr lvl="1"/>
            <a:r>
              <a:rPr lang="es-ES" sz="1400" dirty="0">
                <a:latin typeface="Century Gothic" panose="020B0502020202020204" pitchFamily="34" charset="0"/>
              </a:rPr>
              <a:t>Sin respuesta correcta o incorrecta.</a:t>
            </a:r>
          </a:p>
          <a:p>
            <a:pPr lvl="1"/>
            <a:r>
              <a:rPr lang="es-ES" sz="1400" dirty="0">
                <a:latin typeface="Century Gothic" panose="020B0502020202020204" pitchFamily="34" charset="0"/>
              </a:rPr>
              <a:t>Con posibilidad de varios puntos de vista, u opiniones encontradas.</a:t>
            </a:r>
          </a:p>
          <a:p>
            <a:pPr lvl="1"/>
            <a:endParaRPr lang="es-ES" sz="1400" dirty="0">
              <a:latin typeface="Century Gothic" panose="020B0502020202020204" pitchFamily="34" charset="0"/>
            </a:endParaRPr>
          </a:p>
          <a:p>
            <a:pPr lvl="1"/>
            <a:endParaRPr lang="es-ES" sz="1400" dirty="0"/>
          </a:p>
          <a:p>
            <a:pPr marL="0" indent="0">
              <a:buNone/>
            </a:pPr>
            <a:endParaRPr lang="es-MX" sz="1600" dirty="0"/>
          </a:p>
        </p:txBody>
      </p:sp>
      <p:pic>
        <p:nvPicPr>
          <p:cNvPr id="4" name="Imagen 3">
            <a:extLst>
              <a:ext uri="{FF2B5EF4-FFF2-40B4-BE49-F238E27FC236}">
                <a16:creationId xmlns:a16="http://schemas.microsoft.com/office/drawing/2014/main" id="{7BC89D47-AE3D-1F43-81E7-102E58277202}"/>
              </a:ext>
            </a:extLst>
          </p:cNvPr>
          <p:cNvPicPr>
            <a:picLocks noChangeAspect="1"/>
          </p:cNvPicPr>
          <p:nvPr/>
        </p:nvPicPr>
        <p:blipFill>
          <a:blip r:embed="rId2"/>
          <a:stretch>
            <a:fillRect/>
          </a:stretch>
        </p:blipFill>
        <p:spPr>
          <a:xfrm>
            <a:off x="491774" y="431232"/>
            <a:ext cx="843999" cy="1259456"/>
          </a:xfrm>
          <a:prstGeom prst="rect">
            <a:avLst/>
          </a:prstGeom>
        </p:spPr>
      </p:pic>
      <p:sp>
        <p:nvSpPr>
          <p:cNvPr id="6" name="CuadroTexto 5">
            <a:extLst>
              <a:ext uri="{FF2B5EF4-FFF2-40B4-BE49-F238E27FC236}">
                <a16:creationId xmlns:a16="http://schemas.microsoft.com/office/drawing/2014/main" id="{7AFC5AFC-37FD-2943-98AB-0260B111F648}"/>
              </a:ext>
            </a:extLst>
          </p:cNvPr>
          <p:cNvSpPr txBox="1"/>
          <p:nvPr/>
        </p:nvSpPr>
        <p:spPr>
          <a:xfrm>
            <a:off x="9508496" y="180459"/>
            <a:ext cx="2457379" cy="369332"/>
          </a:xfrm>
          <a:prstGeom prst="rect">
            <a:avLst/>
          </a:prstGeom>
          <a:noFill/>
        </p:spPr>
        <p:txBody>
          <a:bodyPr wrap="square" rtlCol="0">
            <a:spAutoFit/>
          </a:bodyPr>
          <a:lstStyle/>
          <a:p>
            <a:r>
              <a:rPr lang="es-MX" dirty="0"/>
              <a:t>Apartado 5i Producto 4</a:t>
            </a:r>
          </a:p>
        </p:txBody>
      </p:sp>
    </p:spTree>
    <p:extLst>
      <p:ext uri="{BB962C8B-B14F-4D97-AF65-F5344CB8AC3E}">
        <p14:creationId xmlns:p14="http://schemas.microsoft.com/office/powerpoint/2010/main" val="4131746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99F5D-CFA4-F743-8941-F53BC1328B6C}"/>
              </a:ext>
            </a:extLst>
          </p:cNvPr>
          <p:cNvSpPr>
            <a:spLocks noGrp="1"/>
          </p:cNvSpPr>
          <p:nvPr>
            <p:ph type="title"/>
          </p:nvPr>
        </p:nvSpPr>
        <p:spPr>
          <a:xfrm>
            <a:off x="1798898" y="644572"/>
            <a:ext cx="10515600" cy="1325563"/>
          </a:xfrm>
        </p:spPr>
        <p:txBody>
          <a:bodyPr>
            <a:normAutofit/>
          </a:bodyPr>
          <a:lstStyle/>
          <a:p>
            <a:r>
              <a:rPr lang="es-MX" sz="2800" dirty="0">
                <a:latin typeface="Century Gothic" panose="020B0502020202020204" pitchFamily="34" charset="0"/>
              </a:rPr>
              <a:t>El arte de formular preguntas esenciales</a:t>
            </a:r>
            <a:br>
              <a:rPr lang="es-MX" sz="2800" dirty="0">
                <a:latin typeface="Century Gothic" panose="020B0502020202020204" pitchFamily="34" charset="0"/>
              </a:rPr>
            </a:br>
            <a:r>
              <a:rPr lang="es-MX" sz="2800" dirty="0">
                <a:latin typeface="Century Gothic" panose="020B0502020202020204" pitchFamily="34" charset="0"/>
              </a:rPr>
              <a:t>Preguntas Anal</a:t>
            </a:r>
            <a:r>
              <a:rPr lang="es-ES" sz="2800" dirty="0" err="1">
                <a:latin typeface="Century Gothic" panose="020B0502020202020204" pitchFamily="34" charset="0"/>
              </a:rPr>
              <a:t>íticas</a:t>
            </a:r>
            <a:endParaRPr lang="es-MX" sz="2800"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A62930CA-0A80-3440-8BCD-6BF1FAE3CB39}"/>
              </a:ext>
            </a:extLst>
          </p:cNvPr>
          <p:cNvSpPr>
            <a:spLocks noGrp="1"/>
          </p:cNvSpPr>
          <p:nvPr>
            <p:ph sz="quarter" idx="13"/>
          </p:nvPr>
        </p:nvSpPr>
        <p:spPr>
          <a:xfrm>
            <a:off x="775762" y="2469337"/>
            <a:ext cx="10363826" cy="3419399"/>
          </a:xfrm>
        </p:spPr>
        <p:txBody>
          <a:bodyPr>
            <a:normAutofit/>
          </a:bodyPr>
          <a:lstStyle/>
          <a:p>
            <a:pPr marL="0" indent="0">
              <a:buNone/>
            </a:pPr>
            <a:r>
              <a:rPr lang="es-ES" sz="2000" dirty="0">
                <a:latin typeface="Century Gothic" panose="020B0502020202020204" pitchFamily="34" charset="0"/>
              </a:rPr>
              <a:t>Cuestionamiento de conceptos. </a:t>
            </a:r>
          </a:p>
          <a:p>
            <a:pPr lvl="1"/>
            <a:r>
              <a:rPr lang="es-ES" sz="1800" dirty="0">
                <a:latin typeface="Century Gothic" panose="020B0502020202020204" pitchFamily="34" charset="0"/>
              </a:rPr>
              <a:t>Simples: Definiciones y Complejos: Argumentos.</a:t>
            </a:r>
          </a:p>
          <a:p>
            <a:pPr marL="0" indent="0">
              <a:buNone/>
            </a:pPr>
            <a:r>
              <a:rPr lang="es-ES" sz="2000" dirty="0">
                <a:latin typeface="Century Gothic" panose="020B0502020202020204" pitchFamily="34" charset="0"/>
              </a:rPr>
              <a:t>Herramientas para preguntas conceptuales.</a:t>
            </a:r>
          </a:p>
          <a:p>
            <a:pPr lvl="1"/>
            <a:r>
              <a:rPr lang="es-ES" sz="1800" dirty="0">
                <a:latin typeface="Century Gothic" panose="020B0502020202020204" pitchFamily="34" charset="0"/>
              </a:rPr>
              <a:t>Casos modelo. Casos contrarios. Casos relacionados. Casos fronterizos.</a:t>
            </a:r>
          </a:p>
          <a:p>
            <a:pPr marL="0" indent="0">
              <a:buNone/>
            </a:pPr>
            <a:r>
              <a:rPr lang="es-ES" sz="2000" dirty="0">
                <a:latin typeface="Century Gothic" panose="020B0502020202020204" pitchFamily="34" charset="0"/>
              </a:rPr>
              <a:t>Confirmación de datos, información y experiencia.</a:t>
            </a:r>
          </a:p>
          <a:p>
            <a:pPr lvl="1"/>
            <a:r>
              <a:rPr lang="es-ES" sz="1800" dirty="0">
                <a:latin typeface="Century Gothic" panose="020B0502020202020204" pitchFamily="34" charset="0"/>
              </a:rPr>
              <a:t>Datos duros. Cuestionar las preguntas ya hechas. enunciar preguntas interdisciplinarias.</a:t>
            </a:r>
          </a:p>
          <a:p>
            <a:pPr lvl="1"/>
            <a:endParaRPr lang="es-ES" sz="1800" dirty="0"/>
          </a:p>
          <a:p>
            <a:pPr lvl="1"/>
            <a:endParaRPr lang="es-ES" sz="1800" dirty="0"/>
          </a:p>
          <a:p>
            <a:pPr lvl="1"/>
            <a:endParaRPr lang="es-ES" sz="1800" dirty="0"/>
          </a:p>
          <a:p>
            <a:pPr marL="0" indent="0">
              <a:buNone/>
            </a:pPr>
            <a:endParaRPr lang="es-MX" sz="2000" dirty="0"/>
          </a:p>
        </p:txBody>
      </p:sp>
      <p:pic>
        <p:nvPicPr>
          <p:cNvPr id="4" name="Imagen 3">
            <a:extLst>
              <a:ext uri="{FF2B5EF4-FFF2-40B4-BE49-F238E27FC236}">
                <a16:creationId xmlns:a16="http://schemas.microsoft.com/office/drawing/2014/main" id="{6BFA9813-CE7B-8F4A-8568-56654C28F11F}"/>
              </a:ext>
            </a:extLst>
          </p:cNvPr>
          <p:cNvPicPr>
            <a:picLocks noChangeAspect="1"/>
          </p:cNvPicPr>
          <p:nvPr/>
        </p:nvPicPr>
        <p:blipFill>
          <a:blip r:embed="rId2"/>
          <a:stretch>
            <a:fillRect/>
          </a:stretch>
        </p:blipFill>
        <p:spPr>
          <a:xfrm>
            <a:off x="638238" y="863077"/>
            <a:ext cx="741872" cy="1107058"/>
          </a:xfrm>
          <a:prstGeom prst="rect">
            <a:avLst/>
          </a:prstGeom>
        </p:spPr>
      </p:pic>
      <p:sp>
        <p:nvSpPr>
          <p:cNvPr id="6" name="CuadroTexto 5">
            <a:extLst>
              <a:ext uri="{FF2B5EF4-FFF2-40B4-BE49-F238E27FC236}">
                <a16:creationId xmlns:a16="http://schemas.microsoft.com/office/drawing/2014/main" id="{B027C2A6-BBAB-8149-83A5-308ED961C000}"/>
              </a:ext>
            </a:extLst>
          </p:cNvPr>
          <p:cNvSpPr txBox="1"/>
          <p:nvPr/>
        </p:nvSpPr>
        <p:spPr>
          <a:xfrm>
            <a:off x="9389227" y="275240"/>
            <a:ext cx="2457379" cy="369332"/>
          </a:xfrm>
          <a:prstGeom prst="rect">
            <a:avLst/>
          </a:prstGeom>
          <a:noFill/>
        </p:spPr>
        <p:txBody>
          <a:bodyPr wrap="square" rtlCol="0">
            <a:spAutoFit/>
          </a:bodyPr>
          <a:lstStyle/>
          <a:p>
            <a:r>
              <a:rPr lang="es-MX" dirty="0"/>
              <a:t>Apartado 5i Producto 4</a:t>
            </a:r>
          </a:p>
        </p:txBody>
      </p:sp>
    </p:spTree>
    <p:extLst>
      <p:ext uri="{BB962C8B-B14F-4D97-AF65-F5344CB8AC3E}">
        <p14:creationId xmlns:p14="http://schemas.microsoft.com/office/powerpoint/2010/main" val="1813635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99F5D-CFA4-F743-8941-F53BC1328B6C}"/>
              </a:ext>
            </a:extLst>
          </p:cNvPr>
          <p:cNvSpPr>
            <a:spLocks noGrp="1"/>
          </p:cNvSpPr>
          <p:nvPr>
            <p:ph type="title"/>
          </p:nvPr>
        </p:nvSpPr>
        <p:spPr>
          <a:xfrm>
            <a:off x="1676400" y="731712"/>
            <a:ext cx="10515600" cy="1325563"/>
          </a:xfrm>
        </p:spPr>
        <p:txBody>
          <a:bodyPr>
            <a:normAutofit/>
          </a:bodyPr>
          <a:lstStyle/>
          <a:p>
            <a:r>
              <a:rPr lang="es-MX" sz="2800" dirty="0">
                <a:latin typeface="Century Gothic" panose="020B0502020202020204" pitchFamily="34" charset="0"/>
              </a:rPr>
              <a:t>El arte de formular preguntas esenciales</a:t>
            </a:r>
            <a:br>
              <a:rPr lang="es-MX" sz="2800" dirty="0">
                <a:latin typeface="Century Gothic" panose="020B0502020202020204" pitchFamily="34" charset="0"/>
              </a:rPr>
            </a:br>
            <a:r>
              <a:rPr lang="es-MX" sz="2800" dirty="0">
                <a:latin typeface="Century Gothic" panose="020B0502020202020204" pitchFamily="34" charset="0"/>
              </a:rPr>
              <a:t>Preguntas </a:t>
            </a:r>
            <a:r>
              <a:rPr lang="es-ES" sz="2800" dirty="0">
                <a:latin typeface="Century Gothic" panose="020B0502020202020204" pitchFamily="34" charset="0"/>
              </a:rPr>
              <a:t>Evaluativas</a:t>
            </a:r>
            <a:endParaRPr lang="es-MX" sz="2800"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A62930CA-0A80-3440-8BCD-6BF1FAE3CB39}"/>
              </a:ext>
            </a:extLst>
          </p:cNvPr>
          <p:cNvSpPr>
            <a:spLocks noGrp="1"/>
          </p:cNvSpPr>
          <p:nvPr>
            <p:ph sz="quarter" idx="13"/>
          </p:nvPr>
        </p:nvSpPr>
        <p:spPr>
          <a:xfrm>
            <a:off x="833636" y="2214694"/>
            <a:ext cx="10363826" cy="4219237"/>
          </a:xfrm>
        </p:spPr>
        <p:txBody>
          <a:bodyPr>
            <a:normAutofit/>
          </a:bodyPr>
          <a:lstStyle/>
          <a:p>
            <a:pPr marL="0" indent="0">
              <a:buNone/>
            </a:pPr>
            <a:r>
              <a:rPr lang="es-ES" sz="1600" dirty="0">
                <a:latin typeface="Century Gothic" panose="020B0502020202020204" pitchFamily="34" charset="0"/>
              </a:rPr>
              <a:t>Determinan valor, mérito y valía. Su respuesta puede ser definitiva o solicitar el uso del razonamiento entre puntos de vista en conflicto.</a:t>
            </a:r>
          </a:p>
          <a:p>
            <a:pPr marL="0" indent="0">
              <a:buNone/>
            </a:pPr>
            <a:r>
              <a:rPr lang="es-ES" sz="1600" dirty="0">
                <a:latin typeface="Century Gothic" panose="020B0502020202020204" pitchFamily="34" charset="0"/>
              </a:rPr>
              <a:t>Evaluación del razonamiento general utilizando los siguientes criterios:</a:t>
            </a:r>
          </a:p>
          <a:p>
            <a:pPr lvl="1"/>
            <a:r>
              <a:rPr lang="es-ES" sz="1400" dirty="0">
                <a:latin typeface="Century Gothic" panose="020B0502020202020204" pitchFamily="34" charset="0"/>
              </a:rPr>
              <a:t>Claridad. Precisión (detalles), exactitud (se puede verificar), relevancia, profundidad (simple o concreta), Extensión (puntual o general), lógica (sentido) e imparcialidad (sin conflictos de interés).</a:t>
            </a:r>
          </a:p>
          <a:p>
            <a:pPr marL="0" indent="0">
              <a:buNone/>
            </a:pPr>
            <a:r>
              <a:rPr lang="es-ES" sz="1600" dirty="0">
                <a:latin typeface="Century Gothic" panose="020B0502020202020204" pitchFamily="34" charset="0"/>
              </a:rPr>
              <a:t>Evaluación del razonamiento por partes utilizando los siguientes enfoques:</a:t>
            </a:r>
          </a:p>
          <a:p>
            <a:pPr lvl="1"/>
            <a:r>
              <a:rPr lang="es-ES" sz="1400" dirty="0">
                <a:latin typeface="Century Gothic" panose="020B0502020202020204" pitchFamily="34" charset="0"/>
              </a:rPr>
              <a:t>Propósito del autor, Pregunta clave (contesta toda la obra), Información, conceptos importantes, teorías del autor, consecuencias sobre la obra, punto de vista e implicaciones.</a:t>
            </a:r>
          </a:p>
          <a:p>
            <a:pPr lvl="1"/>
            <a:endParaRPr lang="es-ES" sz="1600" dirty="0"/>
          </a:p>
          <a:p>
            <a:pPr lvl="1"/>
            <a:endParaRPr lang="es-ES" sz="1600" dirty="0"/>
          </a:p>
          <a:p>
            <a:pPr lvl="1"/>
            <a:endParaRPr lang="es-ES" sz="1600" dirty="0"/>
          </a:p>
          <a:p>
            <a:pPr lvl="1"/>
            <a:endParaRPr lang="es-ES" sz="1600" dirty="0"/>
          </a:p>
          <a:p>
            <a:pPr marL="0" indent="0">
              <a:buNone/>
            </a:pPr>
            <a:endParaRPr lang="es-MX" sz="1800" dirty="0"/>
          </a:p>
        </p:txBody>
      </p:sp>
      <p:pic>
        <p:nvPicPr>
          <p:cNvPr id="4" name="Imagen 3">
            <a:extLst>
              <a:ext uri="{FF2B5EF4-FFF2-40B4-BE49-F238E27FC236}">
                <a16:creationId xmlns:a16="http://schemas.microsoft.com/office/drawing/2014/main" id="{CFD47C64-B5D4-F144-9364-185261829C02}"/>
              </a:ext>
            </a:extLst>
          </p:cNvPr>
          <p:cNvPicPr>
            <a:picLocks noChangeAspect="1"/>
          </p:cNvPicPr>
          <p:nvPr/>
        </p:nvPicPr>
        <p:blipFill>
          <a:blip r:embed="rId2"/>
          <a:stretch>
            <a:fillRect/>
          </a:stretch>
        </p:blipFill>
        <p:spPr>
          <a:xfrm>
            <a:off x="393769" y="618517"/>
            <a:ext cx="1040011" cy="1551955"/>
          </a:xfrm>
          <a:prstGeom prst="rect">
            <a:avLst/>
          </a:prstGeom>
        </p:spPr>
      </p:pic>
      <p:sp>
        <p:nvSpPr>
          <p:cNvPr id="6" name="CuadroTexto 5">
            <a:extLst>
              <a:ext uri="{FF2B5EF4-FFF2-40B4-BE49-F238E27FC236}">
                <a16:creationId xmlns:a16="http://schemas.microsoft.com/office/drawing/2014/main" id="{D9F5A956-18EC-0742-8A8B-0846E98327AE}"/>
              </a:ext>
            </a:extLst>
          </p:cNvPr>
          <p:cNvSpPr txBox="1"/>
          <p:nvPr/>
        </p:nvSpPr>
        <p:spPr>
          <a:xfrm>
            <a:off x="9478678" y="249185"/>
            <a:ext cx="2457379" cy="369332"/>
          </a:xfrm>
          <a:prstGeom prst="rect">
            <a:avLst/>
          </a:prstGeom>
          <a:noFill/>
        </p:spPr>
        <p:txBody>
          <a:bodyPr wrap="square" rtlCol="0">
            <a:spAutoFit/>
          </a:bodyPr>
          <a:lstStyle/>
          <a:p>
            <a:r>
              <a:rPr lang="es-MX" dirty="0"/>
              <a:t>Apartado 5i Producto 4</a:t>
            </a:r>
          </a:p>
        </p:txBody>
      </p:sp>
    </p:spTree>
    <p:extLst>
      <p:ext uri="{BB962C8B-B14F-4D97-AF65-F5344CB8AC3E}">
        <p14:creationId xmlns:p14="http://schemas.microsoft.com/office/powerpoint/2010/main" val="133722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99F5D-CFA4-F743-8941-F53BC1328B6C}"/>
              </a:ext>
            </a:extLst>
          </p:cNvPr>
          <p:cNvSpPr>
            <a:spLocks noGrp="1"/>
          </p:cNvSpPr>
          <p:nvPr>
            <p:ph type="title"/>
          </p:nvPr>
        </p:nvSpPr>
        <p:spPr>
          <a:xfrm>
            <a:off x="1798899" y="677642"/>
            <a:ext cx="9972554" cy="1325563"/>
          </a:xfrm>
        </p:spPr>
        <p:txBody>
          <a:bodyPr>
            <a:noAutofit/>
          </a:bodyPr>
          <a:lstStyle/>
          <a:p>
            <a:r>
              <a:rPr lang="es-MX" sz="2800" dirty="0">
                <a:latin typeface="Century Gothic" panose="020B0502020202020204" pitchFamily="34" charset="0"/>
              </a:rPr>
              <a:t>El arte de formular preguntas esenciales</a:t>
            </a:r>
            <a:br>
              <a:rPr lang="es-MX" sz="2800" dirty="0">
                <a:latin typeface="Century Gothic" panose="020B0502020202020204" pitchFamily="34" charset="0"/>
              </a:rPr>
            </a:br>
            <a:r>
              <a:rPr lang="es-MX" sz="2800" dirty="0">
                <a:latin typeface="Century Gothic" panose="020B0502020202020204" pitchFamily="34" charset="0"/>
              </a:rPr>
              <a:t>Preguntas </a:t>
            </a:r>
            <a:r>
              <a:rPr lang="es-ES" sz="2800" dirty="0">
                <a:latin typeface="Century Gothic" panose="020B0502020202020204" pitchFamily="34" charset="0"/>
              </a:rPr>
              <a:t>Evaluativas</a:t>
            </a:r>
            <a:endParaRPr lang="es-MX" sz="2800"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A62930CA-0A80-3440-8BCD-6BF1FAE3CB39}"/>
              </a:ext>
            </a:extLst>
          </p:cNvPr>
          <p:cNvSpPr>
            <a:spLocks noGrp="1"/>
          </p:cNvSpPr>
          <p:nvPr>
            <p:ph sz="quarter" idx="13"/>
          </p:nvPr>
        </p:nvSpPr>
        <p:spPr>
          <a:xfrm>
            <a:off x="783760" y="2214694"/>
            <a:ext cx="10363826" cy="4219237"/>
          </a:xfrm>
        </p:spPr>
        <p:txBody>
          <a:bodyPr>
            <a:normAutofit/>
          </a:bodyPr>
          <a:lstStyle/>
          <a:p>
            <a:pPr marL="0" indent="0">
              <a:buNone/>
            </a:pPr>
            <a:r>
              <a:rPr lang="es-ES" sz="1800" dirty="0">
                <a:latin typeface="Century Gothic" panose="020B0502020202020204" pitchFamily="34" charset="0"/>
              </a:rPr>
              <a:t>Cuestionar durante la lectura:</a:t>
            </a:r>
          </a:p>
          <a:p>
            <a:pPr lvl="1"/>
            <a:r>
              <a:rPr lang="es-ES" sz="1600" dirty="0">
                <a:latin typeface="Century Gothic" panose="020B0502020202020204" pitchFamily="34" charset="0"/>
              </a:rPr>
              <a:t>Razón de leer, propósito del autor, comprensión de lo que se lee (incluyendo términos y tecnicismos), implicaciones. </a:t>
            </a:r>
          </a:p>
          <a:p>
            <a:pPr marL="0" indent="0">
              <a:buNone/>
            </a:pPr>
            <a:r>
              <a:rPr lang="es-ES" sz="1800" dirty="0">
                <a:latin typeface="Century Gothic" panose="020B0502020202020204" pitchFamily="34" charset="0"/>
              </a:rPr>
              <a:t>Formulación de preguntas éticas. Beneficios o perjuicios para la persona humana, como esclavitud, fraude, terrorismo, sexismo, etc.</a:t>
            </a:r>
          </a:p>
          <a:p>
            <a:pPr marL="0" indent="0">
              <a:buNone/>
            </a:pPr>
            <a:r>
              <a:rPr lang="es-ES" sz="1800" dirty="0">
                <a:latin typeface="Century Gothic" panose="020B0502020202020204" pitchFamily="34" charset="0"/>
              </a:rPr>
              <a:t>Cuestionamiento de juicios y propagandas. Relación con la adecuada y cuantiosa información del individuo. Detección de intensiones ocultas y evidentes.</a:t>
            </a:r>
          </a:p>
          <a:p>
            <a:pPr marL="457200" lvl="1" indent="0">
              <a:buNone/>
            </a:pPr>
            <a:endParaRPr lang="es-ES" sz="1800" dirty="0"/>
          </a:p>
          <a:p>
            <a:pPr lvl="1"/>
            <a:endParaRPr lang="es-ES" sz="1800" dirty="0"/>
          </a:p>
          <a:p>
            <a:pPr lvl="1"/>
            <a:endParaRPr lang="es-ES" sz="1800" dirty="0"/>
          </a:p>
          <a:p>
            <a:pPr lvl="1"/>
            <a:endParaRPr lang="es-ES" sz="1800" dirty="0"/>
          </a:p>
          <a:p>
            <a:pPr lvl="1"/>
            <a:endParaRPr lang="es-ES" sz="1800" dirty="0"/>
          </a:p>
          <a:p>
            <a:pPr marL="0" indent="0">
              <a:buNone/>
            </a:pPr>
            <a:endParaRPr lang="es-MX" sz="2000" dirty="0"/>
          </a:p>
        </p:txBody>
      </p:sp>
      <p:pic>
        <p:nvPicPr>
          <p:cNvPr id="4" name="Imagen 3">
            <a:extLst>
              <a:ext uri="{FF2B5EF4-FFF2-40B4-BE49-F238E27FC236}">
                <a16:creationId xmlns:a16="http://schemas.microsoft.com/office/drawing/2014/main" id="{B1428C6E-93A6-034A-96B6-2EA680DA5F17}"/>
              </a:ext>
            </a:extLst>
          </p:cNvPr>
          <p:cNvPicPr>
            <a:picLocks noChangeAspect="1"/>
          </p:cNvPicPr>
          <p:nvPr/>
        </p:nvPicPr>
        <p:blipFill>
          <a:blip r:embed="rId2"/>
          <a:stretch>
            <a:fillRect/>
          </a:stretch>
        </p:blipFill>
        <p:spPr>
          <a:xfrm>
            <a:off x="459700" y="859509"/>
            <a:ext cx="908150" cy="1355185"/>
          </a:xfrm>
          <a:prstGeom prst="rect">
            <a:avLst/>
          </a:prstGeom>
        </p:spPr>
      </p:pic>
      <p:sp>
        <p:nvSpPr>
          <p:cNvPr id="6" name="CuadroTexto 5">
            <a:extLst>
              <a:ext uri="{FF2B5EF4-FFF2-40B4-BE49-F238E27FC236}">
                <a16:creationId xmlns:a16="http://schemas.microsoft.com/office/drawing/2014/main" id="{7DF59428-07FA-4042-B206-17734D340BE8}"/>
              </a:ext>
            </a:extLst>
          </p:cNvPr>
          <p:cNvSpPr txBox="1"/>
          <p:nvPr/>
        </p:nvSpPr>
        <p:spPr>
          <a:xfrm>
            <a:off x="9314074" y="308310"/>
            <a:ext cx="2457379" cy="369332"/>
          </a:xfrm>
          <a:prstGeom prst="rect">
            <a:avLst/>
          </a:prstGeom>
          <a:noFill/>
        </p:spPr>
        <p:txBody>
          <a:bodyPr wrap="square" rtlCol="0">
            <a:spAutoFit/>
          </a:bodyPr>
          <a:lstStyle/>
          <a:p>
            <a:r>
              <a:rPr lang="es-MX" dirty="0"/>
              <a:t>Apartado 5i Producto 4</a:t>
            </a:r>
          </a:p>
        </p:txBody>
      </p:sp>
    </p:spTree>
    <p:extLst>
      <p:ext uri="{BB962C8B-B14F-4D97-AF65-F5344CB8AC3E}">
        <p14:creationId xmlns:p14="http://schemas.microsoft.com/office/powerpoint/2010/main" val="119592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99F5D-CFA4-F743-8941-F53BC1328B6C}"/>
              </a:ext>
            </a:extLst>
          </p:cNvPr>
          <p:cNvSpPr>
            <a:spLocks noGrp="1"/>
          </p:cNvSpPr>
          <p:nvPr>
            <p:ph type="title"/>
          </p:nvPr>
        </p:nvSpPr>
        <p:spPr>
          <a:xfrm>
            <a:off x="1405360" y="631342"/>
            <a:ext cx="10515600" cy="1325563"/>
          </a:xfrm>
        </p:spPr>
        <p:txBody>
          <a:bodyPr>
            <a:noAutofit/>
          </a:bodyPr>
          <a:lstStyle/>
          <a:p>
            <a:r>
              <a:rPr lang="es-MX" sz="2400" dirty="0">
                <a:latin typeface="Century Gothic" panose="020B0502020202020204" pitchFamily="34" charset="0"/>
              </a:rPr>
              <a:t>El arte de formular preguntas esenciales</a:t>
            </a:r>
            <a:br>
              <a:rPr lang="es-MX" sz="2400" dirty="0">
                <a:latin typeface="Century Gothic" panose="020B0502020202020204" pitchFamily="34" charset="0"/>
              </a:rPr>
            </a:br>
            <a:r>
              <a:rPr lang="es-MX" sz="2400" dirty="0">
                <a:latin typeface="Century Gothic" panose="020B0502020202020204" pitchFamily="34" charset="0"/>
              </a:rPr>
              <a:t>Preguntas </a:t>
            </a:r>
            <a:r>
              <a:rPr lang="es-ES" sz="2400" dirty="0">
                <a:latin typeface="Century Gothic" panose="020B0502020202020204" pitchFamily="34" charset="0"/>
              </a:rPr>
              <a:t>para conocimiento y desarrollo propio</a:t>
            </a:r>
            <a:endParaRPr lang="es-MX" sz="2400"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A62930CA-0A80-3440-8BCD-6BF1FAE3CB39}"/>
              </a:ext>
            </a:extLst>
          </p:cNvPr>
          <p:cNvSpPr>
            <a:spLocks noGrp="1"/>
          </p:cNvSpPr>
          <p:nvPr>
            <p:ph sz="quarter" idx="13"/>
          </p:nvPr>
        </p:nvSpPr>
        <p:spPr>
          <a:xfrm>
            <a:off x="783760" y="2214694"/>
            <a:ext cx="10363826" cy="4219237"/>
          </a:xfrm>
        </p:spPr>
        <p:txBody>
          <a:bodyPr>
            <a:normAutofit/>
          </a:bodyPr>
          <a:lstStyle/>
          <a:p>
            <a:pPr marL="0" indent="0">
              <a:buNone/>
            </a:pPr>
            <a:r>
              <a:rPr lang="es-ES" sz="1800" dirty="0">
                <a:latin typeface="Century Gothic" panose="020B0502020202020204" pitchFamily="34" charset="0"/>
              </a:rPr>
              <a:t>Cuestionar la lógica fundamental de las disciplinas académicas, arguyendo los propósitos de:</a:t>
            </a:r>
          </a:p>
          <a:p>
            <a:pPr lvl="1"/>
            <a:r>
              <a:rPr lang="es-ES" sz="1800" dirty="0">
                <a:latin typeface="Century Gothic" panose="020B0502020202020204" pitchFamily="34" charset="0"/>
              </a:rPr>
              <a:t>Preguntas, conceptos, puntos de vista, supuestos, consecuencias o derivaciones, implicaciones.</a:t>
            </a:r>
          </a:p>
          <a:p>
            <a:pPr marL="0" indent="0">
              <a:buNone/>
            </a:pPr>
            <a:r>
              <a:rPr lang="es-ES" sz="1800" dirty="0">
                <a:latin typeface="Century Gothic" panose="020B0502020202020204" pitchFamily="34" charset="0"/>
              </a:rPr>
              <a:t>Cuestionar la situación de las disciplinas </a:t>
            </a:r>
          </a:p>
          <a:p>
            <a:pPr lvl="1"/>
            <a:r>
              <a:rPr lang="es-ES" sz="1800" dirty="0">
                <a:latin typeface="Century Gothic" panose="020B0502020202020204" pitchFamily="34" charset="0"/>
              </a:rPr>
              <a:t>Identificar y Señalar las fortalezas y debilidades.</a:t>
            </a:r>
          </a:p>
          <a:p>
            <a:r>
              <a:rPr lang="es-ES" sz="1800" dirty="0">
                <a:latin typeface="Century Gothic" panose="020B0502020202020204" pitchFamily="34" charset="0"/>
              </a:rPr>
              <a:t>Enunciar cuestionamientos que aclaren los fundamentos de las disciplinas académicas: Ciencias naturales, ciencias sociales y artes.</a:t>
            </a:r>
          </a:p>
          <a:p>
            <a:pPr marL="457200" lvl="1" indent="0">
              <a:buNone/>
            </a:pPr>
            <a:endParaRPr lang="es-ES" sz="1800" dirty="0">
              <a:latin typeface="Century Gothic" panose="020B0502020202020204" pitchFamily="34" charset="0"/>
            </a:endParaRPr>
          </a:p>
          <a:p>
            <a:pPr lvl="1"/>
            <a:endParaRPr lang="es-ES" sz="1800" dirty="0"/>
          </a:p>
          <a:p>
            <a:pPr lvl="1"/>
            <a:endParaRPr lang="es-ES" sz="1800" dirty="0"/>
          </a:p>
          <a:p>
            <a:pPr lvl="1"/>
            <a:endParaRPr lang="es-ES" sz="1800" dirty="0"/>
          </a:p>
          <a:p>
            <a:pPr lvl="1"/>
            <a:endParaRPr lang="es-ES" sz="1800" dirty="0"/>
          </a:p>
          <a:p>
            <a:pPr marL="0" indent="0">
              <a:buNone/>
            </a:pPr>
            <a:endParaRPr lang="es-MX" sz="2000" dirty="0"/>
          </a:p>
        </p:txBody>
      </p:sp>
      <p:pic>
        <p:nvPicPr>
          <p:cNvPr id="4" name="Imagen 3">
            <a:extLst>
              <a:ext uri="{FF2B5EF4-FFF2-40B4-BE49-F238E27FC236}">
                <a16:creationId xmlns:a16="http://schemas.microsoft.com/office/drawing/2014/main" id="{89B37EDF-5C0B-0345-B35E-543CD39889EA}"/>
              </a:ext>
            </a:extLst>
          </p:cNvPr>
          <p:cNvPicPr>
            <a:picLocks noChangeAspect="1"/>
          </p:cNvPicPr>
          <p:nvPr/>
        </p:nvPicPr>
        <p:blipFill>
          <a:blip r:embed="rId2"/>
          <a:stretch>
            <a:fillRect/>
          </a:stretch>
        </p:blipFill>
        <p:spPr>
          <a:xfrm>
            <a:off x="325807" y="733226"/>
            <a:ext cx="915906" cy="1366760"/>
          </a:xfrm>
          <a:prstGeom prst="rect">
            <a:avLst/>
          </a:prstGeom>
        </p:spPr>
      </p:pic>
      <p:sp>
        <p:nvSpPr>
          <p:cNvPr id="6" name="CuadroTexto 5">
            <a:extLst>
              <a:ext uri="{FF2B5EF4-FFF2-40B4-BE49-F238E27FC236}">
                <a16:creationId xmlns:a16="http://schemas.microsoft.com/office/drawing/2014/main" id="{8DB9D1D9-1990-E24E-AA23-290AF87838F5}"/>
              </a:ext>
            </a:extLst>
          </p:cNvPr>
          <p:cNvSpPr txBox="1"/>
          <p:nvPr/>
        </p:nvSpPr>
        <p:spPr>
          <a:xfrm>
            <a:off x="9359409" y="204656"/>
            <a:ext cx="2457379" cy="369332"/>
          </a:xfrm>
          <a:prstGeom prst="rect">
            <a:avLst/>
          </a:prstGeom>
          <a:noFill/>
        </p:spPr>
        <p:txBody>
          <a:bodyPr wrap="square" rtlCol="0">
            <a:spAutoFit/>
          </a:bodyPr>
          <a:lstStyle/>
          <a:p>
            <a:r>
              <a:rPr lang="es-MX" dirty="0"/>
              <a:t>Apartado 5i Producto 4</a:t>
            </a:r>
          </a:p>
        </p:txBody>
      </p:sp>
    </p:spTree>
    <p:extLst>
      <p:ext uri="{BB962C8B-B14F-4D97-AF65-F5344CB8AC3E}">
        <p14:creationId xmlns:p14="http://schemas.microsoft.com/office/powerpoint/2010/main" val="4195560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99F5D-CFA4-F743-8941-F53BC1328B6C}"/>
              </a:ext>
            </a:extLst>
          </p:cNvPr>
          <p:cNvSpPr>
            <a:spLocks noGrp="1"/>
          </p:cNvSpPr>
          <p:nvPr>
            <p:ph type="title"/>
          </p:nvPr>
        </p:nvSpPr>
        <p:spPr>
          <a:xfrm>
            <a:off x="1676400" y="383054"/>
            <a:ext cx="10515600" cy="1325563"/>
          </a:xfrm>
        </p:spPr>
        <p:txBody>
          <a:bodyPr>
            <a:normAutofit/>
          </a:bodyPr>
          <a:lstStyle/>
          <a:p>
            <a:r>
              <a:rPr lang="es-MX" sz="2800" dirty="0">
                <a:latin typeface="Century Gothic" panose="020B0502020202020204" pitchFamily="34" charset="0"/>
              </a:rPr>
              <a:t>El arte de formular preguntas esenciales</a:t>
            </a:r>
            <a:br>
              <a:rPr lang="es-MX" sz="2800" dirty="0">
                <a:latin typeface="Century Gothic" panose="020B0502020202020204" pitchFamily="34" charset="0"/>
              </a:rPr>
            </a:br>
            <a:endParaRPr lang="es-MX" sz="2800" dirty="0">
              <a:latin typeface="Century Gothic" panose="020B0502020202020204" pitchFamily="34" charset="0"/>
            </a:endParaRPr>
          </a:p>
        </p:txBody>
      </p:sp>
      <p:pic>
        <p:nvPicPr>
          <p:cNvPr id="7" name="Imagen 6">
            <a:extLst>
              <a:ext uri="{FF2B5EF4-FFF2-40B4-BE49-F238E27FC236}">
                <a16:creationId xmlns:a16="http://schemas.microsoft.com/office/drawing/2014/main" id="{335A7B21-BA47-0E47-9388-0D559FCB2987}"/>
              </a:ext>
            </a:extLst>
          </p:cNvPr>
          <p:cNvPicPr>
            <a:picLocks noChangeAspect="1"/>
          </p:cNvPicPr>
          <p:nvPr/>
        </p:nvPicPr>
        <p:blipFill>
          <a:blip r:embed="rId2"/>
          <a:stretch>
            <a:fillRect/>
          </a:stretch>
        </p:blipFill>
        <p:spPr>
          <a:xfrm>
            <a:off x="1771650" y="1416605"/>
            <a:ext cx="7958138" cy="5254749"/>
          </a:xfrm>
          <a:prstGeom prst="rect">
            <a:avLst/>
          </a:prstGeom>
        </p:spPr>
      </p:pic>
      <p:pic>
        <p:nvPicPr>
          <p:cNvPr id="4" name="Imagen 3">
            <a:extLst>
              <a:ext uri="{FF2B5EF4-FFF2-40B4-BE49-F238E27FC236}">
                <a16:creationId xmlns:a16="http://schemas.microsoft.com/office/drawing/2014/main" id="{5A473C57-3726-0247-B13C-F0451547D208}"/>
              </a:ext>
            </a:extLst>
          </p:cNvPr>
          <p:cNvPicPr>
            <a:picLocks noChangeAspect="1"/>
          </p:cNvPicPr>
          <p:nvPr/>
        </p:nvPicPr>
        <p:blipFill>
          <a:blip r:embed="rId3"/>
          <a:stretch>
            <a:fillRect/>
          </a:stretch>
        </p:blipFill>
        <p:spPr>
          <a:xfrm>
            <a:off x="302701" y="586775"/>
            <a:ext cx="1040011" cy="1551955"/>
          </a:xfrm>
          <a:prstGeom prst="rect">
            <a:avLst/>
          </a:prstGeom>
        </p:spPr>
      </p:pic>
      <p:sp>
        <p:nvSpPr>
          <p:cNvPr id="6" name="CuadroTexto 5">
            <a:extLst>
              <a:ext uri="{FF2B5EF4-FFF2-40B4-BE49-F238E27FC236}">
                <a16:creationId xmlns:a16="http://schemas.microsoft.com/office/drawing/2014/main" id="{2598BDC4-6CC0-8746-8850-11E34411F22A}"/>
              </a:ext>
            </a:extLst>
          </p:cNvPr>
          <p:cNvSpPr txBox="1"/>
          <p:nvPr/>
        </p:nvSpPr>
        <p:spPr>
          <a:xfrm>
            <a:off x="9518435" y="198388"/>
            <a:ext cx="2457379" cy="369332"/>
          </a:xfrm>
          <a:prstGeom prst="rect">
            <a:avLst/>
          </a:prstGeom>
          <a:noFill/>
        </p:spPr>
        <p:txBody>
          <a:bodyPr wrap="square" rtlCol="0">
            <a:spAutoFit/>
          </a:bodyPr>
          <a:lstStyle/>
          <a:p>
            <a:r>
              <a:rPr lang="es-MX" dirty="0"/>
              <a:t>Apartado 5i Producto 4</a:t>
            </a:r>
          </a:p>
        </p:txBody>
      </p:sp>
    </p:spTree>
    <p:extLst>
      <p:ext uri="{BB962C8B-B14F-4D97-AF65-F5344CB8AC3E}">
        <p14:creationId xmlns:p14="http://schemas.microsoft.com/office/powerpoint/2010/main" val="1085387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900835" y="535018"/>
            <a:ext cx="3054619" cy="461665"/>
          </a:xfrm>
          <a:prstGeom prst="rect">
            <a:avLst/>
          </a:prstGeom>
          <a:noFill/>
        </p:spPr>
        <p:txBody>
          <a:bodyPr wrap="none" rtlCol="0">
            <a:spAutoFit/>
          </a:bodyPr>
          <a:lstStyle/>
          <a:p>
            <a:r>
              <a:rPr lang="es-ES" sz="2400" dirty="0"/>
              <a:t>Proceso de Indagación </a:t>
            </a:r>
          </a:p>
        </p:txBody>
      </p:sp>
      <p:pic>
        <p:nvPicPr>
          <p:cNvPr id="5" name="Imagen 4" descr="Indagació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42" y="1300077"/>
            <a:ext cx="11362763" cy="4818786"/>
          </a:xfrm>
          <a:prstGeom prst="rect">
            <a:avLst/>
          </a:prstGeom>
        </p:spPr>
      </p:pic>
      <p:pic>
        <p:nvPicPr>
          <p:cNvPr id="6" name="Imagen 5">
            <a:extLst>
              <a:ext uri="{FF2B5EF4-FFF2-40B4-BE49-F238E27FC236}">
                <a16:creationId xmlns:a16="http://schemas.microsoft.com/office/drawing/2014/main" id="{FB6C29D2-653C-B540-AD4A-F5E67ADF2112}"/>
              </a:ext>
            </a:extLst>
          </p:cNvPr>
          <p:cNvPicPr>
            <a:picLocks noChangeAspect="1"/>
          </p:cNvPicPr>
          <p:nvPr/>
        </p:nvPicPr>
        <p:blipFill>
          <a:blip r:embed="rId3"/>
          <a:stretch>
            <a:fillRect/>
          </a:stretch>
        </p:blipFill>
        <p:spPr>
          <a:xfrm>
            <a:off x="638236" y="231625"/>
            <a:ext cx="716001" cy="1068452"/>
          </a:xfrm>
          <a:prstGeom prst="rect">
            <a:avLst/>
          </a:prstGeom>
        </p:spPr>
      </p:pic>
      <p:sp>
        <p:nvSpPr>
          <p:cNvPr id="8" name="CuadroTexto 7">
            <a:extLst>
              <a:ext uri="{FF2B5EF4-FFF2-40B4-BE49-F238E27FC236}">
                <a16:creationId xmlns:a16="http://schemas.microsoft.com/office/drawing/2014/main" id="{4C40B415-4121-2848-95DE-F683A6EBC8D4}"/>
              </a:ext>
            </a:extLst>
          </p:cNvPr>
          <p:cNvSpPr txBox="1"/>
          <p:nvPr/>
        </p:nvSpPr>
        <p:spPr>
          <a:xfrm>
            <a:off x="9607887" y="231625"/>
            <a:ext cx="2457379" cy="369332"/>
          </a:xfrm>
          <a:prstGeom prst="rect">
            <a:avLst/>
          </a:prstGeom>
          <a:noFill/>
        </p:spPr>
        <p:txBody>
          <a:bodyPr wrap="square" rtlCol="0">
            <a:spAutoFit/>
          </a:bodyPr>
          <a:lstStyle/>
          <a:p>
            <a:r>
              <a:rPr lang="es-MX" dirty="0"/>
              <a:t>Apartado 5i Producto 5</a:t>
            </a:r>
          </a:p>
        </p:txBody>
      </p:sp>
    </p:spTree>
    <p:extLst>
      <p:ext uri="{BB962C8B-B14F-4D97-AF65-F5344CB8AC3E}">
        <p14:creationId xmlns:p14="http://schemas.microsoft.com/office/powerpoint/2010/main" val="3517965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900835" y="831502"/>
            <a:ext cx="5239986" cy="369332"/>
          </a:xfrm>
          <a:prstGeom prst="rect">
            <a:avLst/>
          </a:prstGeom>
          <a:noFill/>
        </p:spPr>
        <p:txBody>
          <a:bodyPr wrap="none" rtlCol="0">
            <a:spAutoFit/>
          </a:bodyPr>
          <a:lstStyle/>
          <a:p>
            <a:r>
              <a:rPr lang="es-ES" dirty="0"/>
              <a:t>Producto 5:   Interdisciplinariedad y sistemas complejos</a:t>
            </a:r>
          </a:p>
        </p:txBody>
      </p:sp>
      <p:pic>
        <p:nvPicPr>
          <p:cNvPr id="2" name="Imagen 1"/>
          <p:cNvPicPr>
            <a:picLocks noChangeAspect="1"/>
          </p:cNvPicPr>
          <p:nvPr/>
        </p:nvPicPr>
        <p:blipFill>
          <a:blip r:embed="rId2"/>
          <a:stretch>
            <a:fillRect/>
          </a:stretch>
        </p:blipFill>
        <p:spPr>
          <a:xfrm>
            <a:off x="2053674" y="878525"/>
            <a:ext cx="8120118" cy="5469380"/>
          </a:xfrm>
          <a:prstGeom prst="rect">
            <a:avLst/>
          </a:prstGeom>
        </p:spPr>
      </p:pic>
      <p:pic>
        <p:nvPicPr>
          <p:cNvPr id="5" name="Imagen 4">
            <a:extLst>
              <a:ext uri="{FF2B5EF4-FFF2-40B4-BE49-F238E27FC236}">
                <a16:creationId xmlns:a16="http://schemas.microsoft.com/office/drawing/2014/main" id="{47CC334D-38B3-9F4A-B1D9-2CEF0382E838}"/>
              </a:ext>
            </a:extLst>
          </p:cNvPr>
          <p:cNvPicPr>
            <a:picLocks noChangeAspect="1"/>
          </p:cNvPicPr>
          <p:nvPr/>
        </p:nvPicPr>
        <p:blipFill>
          <a:blip r:embed="rId3"/>
          <a:stretch>
            <a:fillRect/>
          </a:stretch>
        </p:blipFill>
        <p:spPr>
          <a:xfrm>
            <a:off x="500697" y="240190"/>
            <a:ext cx="1040011" cy="1551955"/>
          </a:xfrm>
          <a:prstGeom prst="rect">
            <a:avLst/>
          </a:prstGeom>
        </p:spPr>
      </p:pic>
      <p:sp>
        <p:nvSpPr>
          <p:cNvPr id="7" name="CuadroTexto 6">
            <a:extLst>
              <a:ext uri="{FF2B5EF4-FFF2-40B4-BE49-F238E27FC236}">
                <a16:creationId xmlns:a16="http://schemas.microsoft.com/office/drawing/2014/main" id="{9B1B5C8C-D406-4E44-B02B-77B7D998E5AF}"/>
              </a:ext>
            </a:extLst>
          </p:cNvPr>
          <p:cNvSpPr txBox="1"/>
          <p:nvPr/>
        </p:nvSpPr>
        <p:spPr>
          <a:xfrm>
            <a:off x="9637704" y="154127"/>
            <a:ext cx="2457379" cy="369332"/>
          </a:xfrm>
          <a:prstGeom prst="rect">
            <a:avLst/>
          </a:prstGeom>
          <a:noFill/>
        </p:spPr>
        <p:txBody>
          <a:bodyPr wrap="square" rtlCol="0">
            <a:spAutoFit/>
          </a:bodyPr>
          <a:lstStyle/>
          <a:p>
            <a:r>
              <a:rPr lang="es-MX" dirty="0"/>
              <a:t>Apartado 5i Producto 5</a:t>
            </a:r>
          </a:p>
        </p:txBody>
      </p:sp>
    </p:spTree>
    <p:extLst>
      <p:ext uri="{BB962C8B-B14F-4D97-AF65-F5344CB8AC3E}">
        <p14:creationId xmlns:p14="http://schemas.microsoft.com/office/powerpoint/2010/main" val="3266216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G_28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225" y="0"/>
            <a:ext cx="10061020" cy="6858000"/>
          </a:xfrm>
          <a:prstGeom prst="rect">
            <a:avLst/>
          </a:prstGeom>
        </p:spPr>
      </p:pic>
      <p:pic>
        <p:nvPicPr>
          <p:cNvPr id="3" name="Imagen 2">
            <a:extLst>
              <a:ext uri="{FF2B5EF4-FFF2-40B4-BE49-F238E27FC236}">
                <a16:creationId xmlns:a16="http://schemas.microsoft.com/office/drawing/2014/main" id="{8FC3CB34-5304-4542-819D-0A27B21F01B7}"/>
              </a:ext>
            </a:extLst>
          </p:cNvPr>
          <p:cNvPicPr>
            <a:picLocks noChangeAspect="1"/>
          </p:cNvPicPr>
          <p:nvPr/>
        </p:nvPicPr>
        <p:blipFill>
          <a:blip r:embed="rId3"/>
          <a:stretch>
            <a:fillRect/>
          </a:stretch>
        </p:blipFill>
        <p:spPr>
          <a:xfrm>
            <a:off x="1297993" y="219919"/>
            <a:ext cx="1040011" cy="1551955"/>
          </a:xfrm>
          <a:prstGeom prst="rect">
            <a:avLst/>
          </a:prstGeom>
        </p:spPr>
      </p:pic>
      <p:sp>
        <p:nvSpPr>
          <p:cNvPr id="5" name="CuadroTexto 4">
            <a:extLst>
              <a:ext uri="{FF2B5EF4-FFF2-40B4-BE49-F238E27FC236}">
                <a16:creationId xmlns:a16="http://schemas.microsoft.com/office/drawing/2014/main" id="{80A8283F-21C3-1C4C-80FA-D834601C78B0}"/>
              </a:ext>
            </a:extLst>
          </p:cNvPr>
          <p:cNvSpPr txBox="1"/>
          <p:nvPr/>
        </p:nvSpPr>
        <p:spPr>
          <a:xfrm>
            <a:off x="9734621" y="219919"/>
            <a:ext cx="2457379" cy="369332"/>
          </a:xfrm>
          <a:prstGeom prst="rect">
            <a:avLst/>
          </a:prstGeom>
          <a:noFill/>
        </p:spPr>
        <p:txBody>
          <a:bodyPr wrap="square" rtlCol="0">
            <a:spAutoFit/>
          </a:bodyPr>
          <a:lstStyle/>
          <a:p>
            <a:r>
              <a:rPr lang="es-MX" dirty="0"/>
              <a:t>Apartado 5i Producto 5</a:t>
            </a:r>
          </a:p>
        </p:txBody>
      </p:sp>
    </p:spTree>
    <p:extLst>
      <p:ext uri="{BB962C8B-B14F-4D97-AF65-F5344CB8AC3E}">
        <p14:creationId xmlns:p14="http://schemas.microsoft.com/office/powerpoint/2010/main" val="3466442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65242" y="2072326"/>
            <a:ext cx="9684421" cy="3908130"/>
          </a:xfrm>
        </p:spPr>
        <p:txBody>
          <a:bodyPr>
            <a:normAutofit fontScale="90000"/>
          </a:bodyPr>
          <a:lstStyle/>
          <a:p>
            <a:br>
              <a:rPr lang="es-MX" sz="2700" dirty="0"/>
            </a:br>
            <a:br>
              <a:rPr lang="es-MX" sz="2700" dirty="0"/>
            </a:br>
            <a:br>
              <a:rPr lang="es-MX" sz="2700" dirty="0"/>
            </a:br>
            <a:br>
              <a:rPr lang="es-MX" sz="2700" dirty="0"/>
            </a:br>
            <a:br>
              <a:rPr lang="es-MX" sz="2700" dirty="0"/>
            </a:br>
            <a:br>
              <a:rPr lang="es-MX" sz="2700" dirty="0"/>
            </a:br>
            <a:br>
              <a:rPr lang="es-MX" sz="2700" dirty="0"/>
            </a:br>
            <a:br>
              <a:rPr lang="es-MX" sz="2700" dirty="0"/>
            </a:br>
            <a:br>
              <a:rPr lang="es-MX" sz="2700" dirty="0"/>
            </a:br>
            <a:br>
              <a:rPr lang="es-MX" sz="2700" dirty="0"/>
            </a:br>
            <a:r>
              <a:rPr lang="es-MX" sz="1800" dirty="0"/>
              <a:t>Inicio:</a:t>
            </a:r>
            <a:br>
              <a:rPr lang="es-MX" sz="1800" dirty="0"/>
            </a:br>
            <a:br>
              <a:rPr lang="es-MX" sz="1800" dirty="0"/>
            </a:br>
            <a:r>
              <a:rPr lang="es-MX" sz="1800" dirty="0">
                <a:latin typeface="Century Gothic"/>
                <a:cs typeface="Century Gothic"/>
              </a:rPr>
              <a:t>Septiembre 2017</a:t>
            </a:r>
            <a:br>
              <a:rPr lang="es-MX" sz="1800" dirty="0">
                <a:latin typeface="Century Gothic"/>
                <a:cs typeface="Century Gothic"/>
              </a:rPr>
            </a:br>
            <a:br>
              <a:rPr lang="es-MX" sz="1800" dirty="0">
                <a:latin typeface="Century Gothic"/>
                <a:cs typeface="Century Gothic"/>
              </a:rPr>
            </a:br>
            <a:r>
              <a:rPr lang="es-MX" sz="1800" dirty="0">
                <a:latin typeface="Century Gothic"/>
                <a:cs typeface="Century Gothic"/>
              </a:rPr>
              <a:t>Término:</a:t>
            </a:r>
            <a:br>
              <a:rPr lang="es-MX" sz="1800" dirty="0">
                <a:latin typeface="Century Gothic"/>
                <a:cs typeface="Century Gothic"/>
              </a:rPr>
            </a:br>
            <a:br>
              <a:rPr lang="es-MX" sz="1800" dirty="0">
                <a:latin typeface="Century Gothic"/>
                <a:cs typeface="Century Gothic"/>
              </a:rPr>
            </a:br>
            <a:r>
              <a:rPr lang="es-MX" sz="1800" dirty="0">
                <a:latin typeface="Century Gothic"/>
                <a:cs typeface="Century Gothic"/>
              </a:rPr>
              <a:t>Noviembre 2017</a:t>
            </a:r>
            <a:br>
              <a:rPr lang="es-MX" sz="1800" b="1" dirty="0">
                <a:latin typeface="Century Gothic"/>
                <a:cs typeface="Century Gothic"/>
              </a:rPr>
            </a:br>
            <a:br>
              <a:rPr lang="es-MX" sz="1800" dirty="0">
                <a:latin typeface="Century Gothic"/>
                <a:cs typeface="Century Gothic"/>
              </a:rPr>
            </a:br>
            <a:br>
              <a:rPr lang="es-MX" sz="1800" dirty="0">
                <a:latin typeface="Century Gothic"/>
                <a:cs typeface="Century Gothic"/>
              </a:rPr>
            </a:br>
            <a:br>
              <a:rPr lang="es-MX" sz="1800" dirty="0">
                <a:latin typeface="Century Gothic"/>
                <a:cs typeface="Century Gothic"/>
              </a:rPr>
            </a:br>
            <a:br>
              <a:rPr lang="es-MX" sz="1800" dirty="0">
                <a:latin typeface="Century Gothic"/>
                <a:cs typeface="Century Gothic"/>
              </a:rPr>
            </a:br>
            <a:r>
              <a:rPr lang="es-MX" sz="1800" dirty="0">
                <a:latin typeface="Century Gothic"/>
                <a:cs typeface="Century Gothic"/>
              </a:rPr>
              <a:t>CICLO ESCOLAR 2017-2018</a:t>
            </a:r>
            <a:br>
              <a:rPr lang="es-MX" sz="1800" dirty="0">
                <a:latin typeface="Century Gothic"/>
                <a:cs typeface="Century Gothic"/>
              </a:rPr>
            </a:br>
            <a:br>
              <a:rPr lang="es-MX" sz="1800" dirty="0">
                <a:latin typeface="Century Gothic"/>
                <a:cs typeface="Century Gothic"/>
              </a:rPr>
            </a:br>
            <a:br>
              <a:rPr lang="es-MX" sz="1800" dirty="0">
                <a:latin typeface="Century Gothic"/>
                <a:cs typeface="Century Gothic"/>
              </a:rPr>
            </a:br>
            <a:br>
              <a:rPr lang="es-MX" sz="2000" dirty="0"/>
            </a:br>
            <a:endParaRPr lang="es-MX" sz="2800" dirty="0"/>
          </a:p>
        </p:txBody>
      </p:sp>
      <p:pic>
        <p:nvPicPr>
          <p:cNvPr id="5" name="Imagen 4">
            <a:extLst>
              <a:ext uri="{FF2B5EF4-FFF2-40B4-BE49-F238E27FC236}">
                <a16:creationId xmlns:a16="http://schemas.microsoft.com/office/drawing/2014/main" id="{D5284BF8-15A3-184D-80DF-9D7BC23BB792}"/>
              </a:ext>
            </a:extLst>
          </p:cNvPr>
          <p:cNvPicPr/>
          <p:nvPr/>
        </p:nvPicPr>
        <p:blipFill>
          <a:blip r:embed="rId2"/>
          <a:stretch>
            <a:fillRect/>
          </a:stretch>
        </p:blipFill>
        <p:spPr>
          <a:xfrm>
            <a:off x="725214" y="509872"/>
            <a:ext cx="1242850" cy="1529255"/>
          </a:xfrm>
          <a:prstGeom prst="rect">
            <a:avLst/>
          </a:prstGeom>
        </p:spPr>
      </p:pic>
      <p:sp>
        <p:nvSpPr>
          <p:cNvPr id="3" name="CuadroTexto 2">
            <a:extLst>
              <a:ext uri="{FF2B5EF4-FFF2-40B4-BE49-F238E27FC236}">
                <a16:creationId xmlns:a16="http://schemas.microsoft.com/office/drawing/2014/main" id="{2BC36DF8-5335-024A-91A2-38C1FC1026B4}"/>
              </a:ext>
            </a:extLst>
          </p:cNvPr>
          <p:cNvSpPr txBox="1"/>
          <p:nvPr/>
        </p:nvSpPr>
        <p:spPr>
          <a:xfrm>
            <a:off x="2637076" y="509872"/>
            <a:ext cx="7805688" cy="1508105"/>
          </a:xfrm>
          <a:prstGeom prst="rect">
            <a:avLst/>
          </a:prstGeom>
          <a:noFill/>
        </p:spPr>
        <p:txBody>
          <a:bodyPr wrap="square" rtlCol="0">
            <a:spAutoFit/>
          </a:bodyPr>
          <a:lstStyle/>
          <a:p>
            <a:pPr algn="ctr"/>
            <a:r>
              <a:rPr lang="es-MX" sz="2000" b="1" dirty="0">
                <a:latin typeface="Century Gothic" panose="020B0502020202020204" pitchFamily="34" charset="0"/>
              </a:rPr>
              <a:t>CENTRO ESCOLAR PASEO ESMERALDA 7800</a:t>
            </a:r>
          </a:p>
          <a:p>
            <a:endParaRPr lang="es-MX" dirty="0">
              <a:latin typeface="Century Gothic" panose="020B0502020202020204" pitchFamily="34" charset="0"/>
            </a:endParaRPr>
          </a:p>
          <a:p>
            <a:endParaRPr lang="es-MX" dirty="0">
              <a:latin typeface="Century Gothic" panose="020B0502020202020204" pitchFamily="34" charset="0"/>
            </a:endParaRPr>
          </a:p>
          <a:p>
            <a:pPr algn="ctr"/>
            <a:r>
              <a:rPr lang="es-MX" b="1" dirty="0">
                <a:latin typeface="Century Gothic" panose="020B0502020202020204" pitchFamily="34" charset="0"/>
              </a:rPr>
              <a:t>“¿CÓMO AUMENTAR LA CULTURA DE LA DONACIÓN DE ORGANOS EN MÉXICO?</a:t>
            </a:r>
          </a:p>
        </p:txBody>
      </p:sp>
      <p:sp>
        <p:nvSpPr>
          <p:cNvPr id="4" name="CuadroTexto 3"/>
          <p:cNvSpPr txBox="1"/>
          <p:nvPr/>
        </p:nvSpPr>
        <p:spPr>
          <a:xfrm>
            <a:off x="4198841" y="3564726"/>
            <a:ext cx="184666" cy="461665"/>
          </a:xfrm>
          <a:prstGeom prst="rect">
            <a:avLst/>
          </a:prstGeom>
          <a:noFill/>
        </p:spPr>
        <p:txBody>
          <a:bodyPr wrap="none" rtlCol="0">
            <a:spAutoFit/>
          </a:bodyPr>
          <a:lstStyle/>
          <a:p>
            <a:endParaRPr lang="es-ES" sz="2400" dirty="0">
              <a:latin typeface="Century Gothic"/>
              <a:cs typeface="Century Gothic"/>
            </a:endParaRPr>
          </a:p>
        </p:txBody>
      </p:sp>
      <p:sp>
        <p:nvSpPr>
          <p:cNvPr id="6" name="CuadroTexto 5"/>
          <p:cNvSpPr txBox="1"/>
          <p:nvPr/>
        </p:nvSpPr>
        <p:spPr>
          <a:xfrm>
            <a:off x="10386964" y="140540"/>
            <a:ext cx="1476686" cy="369332"/>
          </a:xfrm>
          <a:prstGeom prst="rect">
            <a:avLst/>
          </a:prstGeom>
          <a:noFill/>
        </p:spPr>
        <p:txBody>
          <a:bodyPr wrap="none" rtlCol="0">
            <a:spAutoFit/>
          </a:bodyPr>
          <a:lstStyle/>
          <a:p>
            <a:r>
              <a:rPr lang="es-ES" dirty="0">
                <a:latin typeface="Century Gothic"/>
                <a:cs typeface="Century Gothic"/>
              </a:rPr>
              <a:t>Apartado 3</a:t>
            </a:r>
          </a:p>
        </p:txBody>
      </p:sp>
    </p:spTree>
    <p:extLst>
      <p:ext uri="{BB962C8B-B14F-4D97-AF65-F5344CB8AC3E}">
        <p14:creationId xmlns:p14="http://schemas.microsoft.com/office/powerpoint/2010/main" val="2516483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sp>
        <p:nvSpPr>
          <p:cNvPr id="4" name="CuadroTexto 3"/>
          <p:cNvSpPr txBox="1"/>
          <p:nvPr/>
        </p:nvSpPr>
        <p:spPr>
          <a:xfrm>
            <a:off x="4782590" y="746577"/>
            <a:ext cx="2634217" cy="369332"/>
          </a:xfrm>
          <a:prstGeom prst="rect">
            <a:avLst/>
          </a:prstGeom>
          <a:noFill/>
        </p:spPr>
        <p:txBody>
          <a:bodyPr wrap="none" rtlCol="0">
            <a:spAutoFit/>
          </a:bodyPr>
          <a:lstStyle/>
          <a:p>
            <a:r>
              <a:rPr lang="es-ES" dirty="0"/>
              <a:t>Producto 6: A.M.E General</a:t>
            </a:r>
          </a:p>
        </p:txBody>
      </p:sp>
      <p:graphicFrame>
        <p:nvGraphicFramePr>
          <p:cNvPr id="7" name="Objeto 6"/>
          <p:cNvGraphicFramePr>
            <a:graphicFrameLocks noChangeAspect="1"/>
          </p:cNvGraphicFramePr>
          <p:nvPr/>
        </p:nvGraphicFramePr>
        <p:xfrm>
          <a:off x="1631950" y="622300"/>
          <a:ext cx="8928100" cy="5613400"/>
        </p:xfrm>
        <a:graphic>
          <a:graphicData uri="http://schemas.openxmlformats.org/presentationml/2006/ole">
            <mc:AlternateContent xmlns:mc="http://schemas.openxmlformats.org/markup-compatibility/2006">
              <mc:Choice xmlns:v="urn:schemas-microsoft-com:vml" Requires="v">
                <p:oleObj spid="_x0000_s39949" name="Documento" r:id="rId3" imgW="8928100" imgH="5613400" progId="Word.Document.12">
                  <p:embed/>
                </p:oleObj>
              </mc:Choice>
              <mc:Fallback>
                <p:oleObj name="Documento" r:id="rId3" imgW="8928100" imgH="5613400" progId="Word.Document.12">
                  <p:embed/>
                  <p:pic>
                    <p:nvPicPr>
                      <p:cNvPr id="7" name="Objeto 6"/>
                      <p:cNvPicPr/>
                      <p:nvPr/>
                    </p:nvPicPr>
                    <p:blipFill>
                      <a:blip r:embed="rId4"/>
                      <a:stretch>
                        <a:fillRect/>
                      </a:stretch>
                    </p:blipFill>
                    <p:spPr>
                      <a:xfrm>
                        <a:off x="1631950" y="622300"/>
                        <a:ext cx="8928100" cy="5613400"/>
                      </a:xfrm>
                      <a:prstGeom prst="rect">
                        <a:avLst/>
                      </a:prstGeom>
                    </p:spPr>
                  </p:pic>
                </p:oleObj>
              </mc:Fallback>
            </mc:AlternateContent>
          </a:graphicData>
        </a:graphic>
      </p:graphicFrame>
      <p:pic>
        <p:nvPicPr>
          <p:cNvPr id="6" name="Imagen 5">
            <a:extLst>
              <a:ext uri="{FF2B5EF4-FFF2-40B4-BE49-F238E27FC236}">
                <a16:creationId xmlns:a16="http://schemas.microsoft.com/office/drawing/2014/main" id="{11FC8513-4F89-3F4C-894A-EEF79AA95D9C}"/>
              </a:ext>
            </a:extLst>
          </p:cNvPr>
          <p:cNvPicPr>
            <a:picLocks noChangeAspect="1"/>
          </p:cNvPicPr>
          <p:nvPr/>
        </p:nvPicPr>
        <p:blipFill>
          <a:blip r:embed="rId5"/>
          <a:stretch>
            <a:fillRect/>
          </a:stretch>
        </p:blipFill>
        <p:spPr>
          <a:xfrm>
            <a:off x="355292" y="155265"/>
            <a:ext cx="1040011" cy="1551955"/>
          </a:xfrm>
          <a:prstGeom prst="rect">
            <a:avLst/>
          </a:prstGeom>
        </p:spPr>
      </p:pic>
      <p:sp>
        <p:nvSpPr>
          <p:cNvPr id="9" name="CuadroTexto 8">
            <a:extLst>
              <a:ext uri="{FF2B5EF4-FFF2-40B4-BE49-F238E27FC236}">
                <a16:creationId xmlns:a16="http://schemas.microsoft.com/office/drawing/2014/main" id="{78A05DEE-A6EB-6341-856D-FF8B40288894}"/>
              </a:ext>
            </a:extLst>
          </p:cNvPr>
          <p:cNvSpPr txBox="1"/>
          <p:nvPr/>
        </p:nvSpPr>
        <p:spPr>
          <a:xfrm>
            <a:off x="9287841" y="169608"/>
            <a:ext cx="2410516" cy="369332"/>
          </a:xfrm>
          <a:prstGeom prst="rect">
            <a:avLst/>
          </a:prstGeom>
          <a:noFill/>
        </p:spPr>
        <p:txBody>
          <a:bodyPr wrap="square" rtlCol="0">
            <a:spAutoFit/>
          </a:bodyPr>
          <a:lstStyle/>
          <a:p>
            <a:r>
              <a:rPr lang="es-MX" dirty="0"/>
              <a:t>Apartado 5i Producto 6</a:t>
            </a:r>
          </a:p>
        </p:txBody>
      </p:sp>
      <p:sp>
        <p:nvSpPr>
          <p:cNvPr id="10" name="CuadroTexto 9">
            <a:extLst>
              <a:ext uri="{FF2B5EF4-FFF2-40B4-BE49-F238E27FC236}">
                <a16:creationId xmlns:a16="http://schemas.microsoft.com/office/drawing/2014/main" id="{0A9F6A7B-ABAA-274A-A282-3224E62F6BC0}"/>
              </a:ext>
            </a:extLst>
          </p:cNvPr>
          <p:cNvSpPr txBox="1"/>
          <p:nvPr/>
        </p:nvSpPr>
        <p:spPr>
          <a:xfrm>
            <a:off x="5367470" y="189165"/>
            <a:ext cx="1850186" cy="369332"/>
          </a:xfrm>
          <a:prstGeom prst="rect">
            <a:avLst/>
          </a:prstGeom>
          <a:noFill/>
        </p:spPr>
        <p:txBody>
          <a:bodyPr wrap="none" rtlCol="0">
            <a:spAutoFit/>
          </a:bodyPr>
          <a:lstStyle/>
          <a:p>
            <a:r>
              <a:rPr lang="es-ES" b="1" dirty="0">
                <a:latin typeface="Century Gothic" panose="020B0502020202020204" pitchFamily="34" charset="0"/>
              </a:rPr>
              <a:t>A.M.E. General</a:t>
            </a:r>
          </a:p>
        </p:txBody>
      </p:sp>
    </p:spTree>
    <p:extLst>
      <p:ext uri="{BB962C8B-B14F-4D97-AF65-F5344CB8AC3E}">
        <p14:creationId xmlns:p14="http://schemas.microsoft.com/office/powerpoint/2010/main" val="3301064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graphicFrame>
        <p:nvGraphicFramePr>
          <p:cNvPr id="5" name="Objeto 4"/>
          <p:cNvGraphicFramePr>
            <a:graphicFrameLocks noChangeAspect="1"/>
          </p:cNvGraphicFramePr>
          <p:nvPr/>
        </p:nvGraphicFramePr>
        <p:xfrm>
          <a:off x="1631950" y="533400"/>
          <a:ext cx="8928100" cy="5791200"/>
        </p:xfrm>
        <a:graphic>
          <a:graphicData uri="http://schemas.openxmlformats.org/presentationml/2006/ole">
            <mc:AlternateContent xmlns:mc="http://schemas.openxmlformats.org/markup-compatibility/2006">
              <mc:Choice xmlns:v="urn:schemas-microsoft-com:vml" Requires="v">
                <p:oleObj spid="_x0000_s40973" name="Documento" r:id="rId3" imgW="8928100" imgH="5791200" progId="Word.Document.12">
                  <p:embed/>
                </p:oleObj>
              </mc:Choice>
              <mc:Fallback>
                <p:oleObj name="Documento" r:id="rId3" imgW="8928100" imgH="5791200" progId="Word.Document.12">
                  <p:embed/>
                  <p:pic>
                    <p:nvPicPr>
                      <p:cNvPr id="5" name="Objeto 4"/>
                      <p:cNvPicPr/>
                      <p:nvPr/>
                    </p:nvPicPr>
                    <p:blipFill>
                      <a:blip r:embed="rId4"/>
                      <a:stretch>
                        <a:fillRect/>
                      </a:stretch>
                    </p:blipFill>
                    <p:spPr>
                      <a:xfrm>
                        <a:off x="1631950" y="533400"/>
                        <a:ext cx="8928100" cy="5791200"/>
                      </a:xfrm>
                      <a:prstGeom prst="rect">
                        <a:avLst/>
                      </a:prstGeom>
                    </p:spPr>
                  </p:pic>
                </p:oleObj>
              </mc:Fallback>
            </mc:AlternateContent>
          </a:graphicData>
        </a:graphic>
      </p:graphicFrame>
      <p:pic>
        <p:nvPicPr>
          <p:cNvPr id="4" name="Imagen 3">
            <a:extLst>
              <a:ext uri="{FF2B5EF4-FFF2-40B4-BE49-F238E27FC236}">
                <a16:creationId xmlns:a16="http://schemas.microsoft.com/office/drawing/2014/main" id="{723F4C24-3B09-2949-8957-DDCFFAA191A5}"/>
              </a:ext>
            </a:extLst>
          </p:cNvPr>
          <p:cNvPicPr>
            <a:picLocks noChangeAspect="1"/>
          </p:cNvPicPr>
          <p:nvPr/>
        </p:nvPicPr>
        <p:blipFill>
          <a:blip r:embed="rId5"/>
          <a:stretch>
            <a:fillRect/>
          </a:stretch>
        </p:blipFill>
        <p:spPr>
          <a:xfrm>
            <a:off x="314145" y="185195"/>
            <a:ext cx="1040011" cy="1551955"/>
          </a:xfrm>
          <a:prstGeom prst="rect">
            <a:avLst/>
          </a:prstGeom>
        </p:spPr>
      </p:pic>
      <p:sp>
        <p:nvSpPr>
          <p:cNvPr id="6" name="CuadroTexto 5">
            <a:extLst>
              <a:ext uri="{FF2B5EF4-FFF2-40B4-BE49-F238E27FC236}">
                <a16:creationId xmlns:a16="http://schemas.microsoft.com/office/drawing/2014/main" id="{9BF61AD9-BEED-C648-B70B-253C2C320949}"/>
              </a:ext>
            </a:extLst>
          </p:cNvPr>
          <p:cNvSpPr txBox="1"/>
          <p:nvPr/>
        </p:nvSpPr>
        <p:spPr>
          <a:xfrm>
            <a:off x="9848940" y="185195"/>
            <a:ext cx="2343059" cy="369332"/>
          </a:xfrm>
          <a:prstGeom prst="rect">
            <a:avLst/>
          </a:prstGeom>
          <a:noFill/>
        </p:spPr>
        <p:txBody>
          <a:bodyPr wrap="square" rtlCol="0">
            <a:spAutoFit/>
          </a:bodyPr>
          <a:lstStyle/>
          <a:p>
            <a:r>
              <a:rPr lang="es-MX" dirty="0"/>
              <a:t>Apartado 5i Producto 6</a:t>
            </a:r>
          </a:p>
        </p:txBody>
      </p:sp>
    </p:spTree>
    <p:extLst>
      <p:ext uri="{BB962C8B-B14F-4D97-AF65-F5344CB8AC3E}">
        <p14:creationId xmlns:p14="http://schemas.microsoft.com/office/powerpoint/2010/main" val="2979803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030393" y="618517"/>
            <a:ext cx="10515600" cy="1325563"/>
          </a:xfrm>
        </p:spPr>
        <p:txBody>
          <a:bodyPr>
            <a:noAutofit/>
          </a:bodyPr>
          <a:lstStyle/>
          <a:p>
            <a:br>
              <a:rPr lang="es-MX" sz="2800" dirty="0"/>
            </a:br>
            <a:br>
              <a:rPr lang="es-MX" sz="2800" dirty="0"/>
            </a:br>
            <a:br>
              <a:rPr lang="es-MX" sz="2800" dirty="0"/>
            </a:br>
            <a:r>
              <a:rPr lang="es-MX" sz="2800" dirty="0">
                <a:latin typeface="Century Gothic" panose="020B0502020202020204" pitchFamily="34" charset="0"/>
              </a:rPr>
              <a:t>E.I.P. An</a:t>
            </a:r>
            <a:r>
              <a:rPr lang="es-ES" sz="2800" dirty="0" err="1">
                <a:latin typeface="Century Gothic" panose="020B0502020202020204" pitchFamily="34" charset="0"/>
              </a:rPr>
              <a:t>álisis</a:t>
            </a:r>
            <a:r>
              <a:rPr lang="es-ES" sz="2800" dirty="0">
                <a:latin typeface="Century Gothic" panose="020B0502020202020204" pitchFamily="34" charset="0"/>
              </a:rPr>
              <a:t> </a:t>
            </a:r>
            <a:r>
              <a:rPr lang="es-ES" sz="2800" b="1" dirty="0">
                <a:latin typeface="Century Gothic" panose="020B0502020202020204" pitchFamily="34" charset="0"/>
              </a:rPr>
              <a:t>“Códice nuestro”</a:t>
            </a:r>
            <a:br>
              <a:rPr lang="es-MX" sz="2800" dirty="0">
                <a:latin typeface="Century Gothic" panose="020B0502020202020204" pitchFamily="34" charset="0"/>
              </a:rPr>
            </a:br>
            <a:endParaRPr lang="es-MX" sz="2800"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3BAC4482-BE4B-6645-A029-746982560DD8}"/>
              </a:ext>
            </a:extLst>
          </p:cNvPr>
          <p:cNvSpPr>
            <a:spLocks noGrp="1"/>
          </p:cNvSpPr>
          <p:nvPr>
            <p:ph sz="quarter" idx="13"/>
          </p:nvPr>
        </p:nvSpPr>
        <p:spPr/>
        <p:txBody>
          <a:bodyPr>
            <a:normAutofit/>
          </a:bodyPr>
          <a:lstStyle/>
          <a:p>
            <a:r>
              <a:rPr lang="es-ES" sz="1400" b="1" dirty="0">
                <a:latin typeface="Century Gothic" panose="020B0502020202020204" pitchFamily="34" charset="0"/>
              </a:rPr>
              <a:t>El equipo heterogéneo:</a:t>
            </a:r>
            <a:endParaRPr lang="es-MX" sz="1400" dirty="0">
              <a:latin typeface="Century Gothic" panose="020B0502020202020204" pitchFamily="34" charset="0"/>
            </a:endParaRPr>
          </a:p>
          <a:p>
            <a:pPr lvl="0"/>
            <a:r>
              <a:rPr lang="es-ES" sz="1400" dirty="0">
                <a:latin typeface="Century Gothic" panose="020B0502020202020204" pitchFamily="34" charset="0"/>
              </a:rPr>
              <a:t>Elige un mínimo de tres  Experiencias Exitosas. </a:t>
            </a:r>
            <a:endParaRPr lang="es-MX" sz="1400" dirty="0">
              <a:latin typeface="Century Gothic" panose="020B0502020202020204" pitchFamily="34" charset="0"/>
            </a:endParaRPr>
          </a:p>
          <a:p>
            <a:pPr lvl="0"/>
            <a:r>
              <a:rPr lang="es-ES" sz="1400" dirty="0">
                <a:latin typeface="Century Gothic" panose="020B0502020202020204" pitchFamily="34" charset="0"/>
              </a:rPr>
              <a:t>Analiza cada  una de las Experiencias  Exitosas elegidas. Para ello se toman en cuenta los apartados del presente documento.</a:t>
            </a:r>
            <a:endParaRPr lang="es-MX" sz="1400" dirty="0">
              <a:latin typeface="Century Gothic" panose="020B0502020202020204" pitchFamily="34" charset="0"/>
            </a:endParaRPr>
          </a:p>
          <a:p>
            <a:pPr lvl="0"/>
            <a:r>
              <a:rPr lang="es-ES" sz="1400" dirty="0">
                <a:latin typeface="Century Gothic" panose="020B0502020202020204" pitchFamily="34" charset="0"/>
              </a:rPr>
              <a:t>Lleva a cabo el registro de cada análisis, en una copia del presente documento (tres documentos, 1 para cada </a:t>
            </a:r>
            <a:r>
              <a:rPr lang="es-ES" sz="1400" dirty="0" err="1">
                <a:latin typeface="Century Gothic" panose="020B0502020202020204" pitchFamily="34" charset="0"/>
              </a:rPr>
              <a:t>Ex.Ex</a:t>
            </a:r>
            <a:r>
              <a:rPr lang="es-ES" sz="1400" dirty="0">
                <a:latin typeface="Century Gothic" panose="020B0502020202020204" pitchFamily="34" charset="0"/>
              </a:rPr>
              <a:t>.).</a:t>
            </a:r>
            <a:endParaRPr lang="es-MX" sz="1400" dirty="0">
              <a:latin typeface="Century Gothic" panose="020B0502020202020204" pitchFamily="34" charset="0"/>
            </a:endParaRPr>
          </a:p>
          <a:p>
            <a:r>
              <a:rPr lang="es-ES" sz="1400" b="1" dirty="0">
                <a:latin typeface="Century Gothic" panose="020B0502020202020204" pitchFamily="34" charset="0"/>
              </a:rPr>
              <a:t> </a:t>
            </a:r>
            <a:endParaRPr lang="es-MX" sz="1400" dirty="0">
              <a:latin typeface="Century Gothic" panose="020B0502020202020204" pitchFamily="34" charset="0"/>
            </a:endParaRPr>
          </a:p>
          <a:p>
            <a:r>
              <a:rPr lang="es-ES" sz="1400" b="1" dirty="0">
                <a:latin typeface="Century Gothic" panose="020B0502020202020204" pitchFamily="34" charset="0"/>
              </a:rPr>
              <a:t>Nombre del proyecto: “Códice nuestro”</a:t>
            </a:r>
            <a:endParaRPr lang="es-MX" sz="1400" dirty="0">
              <a:latin typeface="Century Gothic" panose="020B0502020202020204" pitchFamily="34" charset="0"/>
            </a:endParaRPr>
          </a:p>
          <a:p>
            <a:r>
              <a:rPr lang="es-ES" sz="1400" b="1" dirty="0">
                <a:latin typeface="Century Gothic" panose="020B0502020202020204" pitchFamily="34" charset="0"/>
              </a:rPr>
              <a:t>I. Contexto. </a:t>
            </a:r>
            <a:r>
              <a:rPr lang="es-ES" sz="1400" dirty="0">
                <a:latin typeface="Century Gothic" panose="020B0502020202020204" pitchFamily="34" charset="0"/>
              </a:rPr>
              <a:t>Justifica las circunstancias o elementos de la realidad en la que se da el problema o propuesta. </a:t>
            </a:r>
            <a:r>
              <a:rPr lang="es-ES" sz="1400" b="1" dirty="0">
                <a:latin typeface="Century Gothic" panose="020B0502020202020204" pitchFamily="34" charset="0"/>
              </a:rPr>
              <a:t>Introducción y/o justificación del proyecto.</a:t>
            </a:r>
            <a:endParaRPr lang="es-MX" sz="1400" dirty="0">
              <a:latin typeface="Century Gothic" panose="020B0502020202020204" pitchFamily="34" charset="0"/>
            </a:endParaRPr>
          </a:p>
          <a:p>
            <a:endParaRPr lang="es-MX" sz="1400" dirty="0"/>
          </a:p>
        </p:txBody>
      </p:sp>
      <p:sp>
        <p:nvSpPr>
          <p:cNvPr id="4" name="CuadroTexto 3"/>
          <p:cNvSpPr txBox="1"/>
          <p:nvPr/>
        </p:nvSpPr>
        <p:spPr>
          <a:xfrm>
            <a:off x="3524710" y="813328"/>
            <a:ext cx="4883068" cy="461665"/>
          </a:xfrm>
          <a:prstGeom prst="rect">
            <a:avLst/>
          </a:prstGeom>
          <a:noFill/>
        </p:spPr>
        <p:txBody>
          <a:bodyPr wrap="none" rtlCol="0">
            <a:spAutoFit/>
          </a:bodyPr>
          <a:lstStyle/>
          <a:p>
            <a:r>
              <a:rPr lang="es-ES" sz="2400" dirty="0">
                <a:latin typeface="Century Gothic" panose="020B0502020202020204" pitchFamily="34" charset="0"/>
              </a:rPr>
              <a:t>Estructura inicial de planeación</a:t>
            </a:r>
          </a:p>
        </p:txBody>
      </p:sp>
      <p:pic>
        <p:nvPicPr>
          <p:cNvPr id="5" name="Imagen 4">
            <a:extLst>
              <a:ext uri="{FF2B5EF4-FFF2-40B4-BE49-F238E27FC236}">
                <a16:creationId xmlns:a16="http://schemas.microsoft.com/office/drawing/2014/main" id="{D72620BB-85F5-E64B-96D2-534C65D91865}"/>
              </a:ext>
            </a:extLst>
          </p:cNvPr>
          <p:cNvPicPr>
            <a:picLocks noChangeAspect="1"/>
          </p:cNvPicPr>
          <p:nvPr/>
        </p:nvPicPr>
        <p:blipFill>
          <a:blip r:embed="rId2"/>
          <a:stretch>
            <a:fillRect/>
          </a:stretch>
        </p:blipFill>
        <p:spPr>
          <a:xfrm>
            <a:off x="809602" y="618517"/>
            <a:ext cx="834003" cy="1244540"/>
          </a:xfrm>
          <a:prstGeom prst="rect">
            <a:avLst/>
          </a:prstGeom>
        </p:spPr>
      </p:pic>
      <p:sp>
        <p:nvSpPr>
          <p:cNvPr id="6" name="CuadroTexto 5">
            <a:extLst>
              <a:ext uri="{FF2B5EF4-FFF2-40B4-BE49-F238E27FC236}">
                <a16:creationId xmlns:a16="http://schemas.microsoft.com/office/drawing/2014/main" id="{825D52FF-BE58-5440-922A-60B1216D4B9B}"/>
              </a:ext>
            </a:extLst>
          </p:cNvPr>
          <p:cNvSpPr txBox="1"/>
          <p:nvPr/>
        </p:nvSpPr>
        <p:spPr>
          <a:xfrm>
            <a:off x="9266847" y="327329"/>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3786409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227162" y="720297"/>
            <a:ext cx="10515600" cy="1325563"/>
          </a:xfrm>
        </p:spPr>
        <p:txBody>
          <a:bodyPr>
            <a:normAutofit/>
          </a:bodyPr>
          <a:lstStyle/>
          <a:p>
            <a:r>
              <a:rPr lang="es-MX" sz="3200" dirty="0">
                <a:latin typeface="Century Gothic" panose="020B0502020202020204" pitchFamily="34" charset="0"/>
              </a:rPr>
              <a:t>E.I.P. An</a:t>
            </a:r>
            <a:r>
              <a:rPr lang="es-ES" sz="3200" dirty="0" err="1">
                <a:latin typeface="Century Gothic" panose="020B0502020202020204" pitchFamily="34" charset="0"/>
              </a:rPr>
              <a:t>álisis</a:t>
            </a:r>
            <a:r>
              <a:rPr lang="es-ES" sz="3200" dirty="0">
                <a:latin typeface="Century Gothic" panose="020B0502020202020204" pitchFamily="34" charset="0"/>
              </a:rPr>
              <a:t> </a:t>
            </a:r>
            <a:r>
              <a:rPr lang="es-ES" sz="3200" b="1" dirty="0">
                <a:latin typeface="Century Gothic" panose="020B0502020202020204" pitchFamily="34" charset="0"/>
              </a:rPr>
              <a:t>“Códice nuestro”</a:t>
            </a:r>
            <a:br>
              <a:rPr lang="es-MX" sz="3200" dirty="0">
                <a:latin typeface="Century Gothic" panose="020B0502020202020204" pitchFamily="34" charset="0"/>
              </a:rPr>
            </a:br>
            <a:endParaRPr lang="es-MX" sz="3200"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3BAC4482-BE4B-6645-A029-746982560DD8}"/>
              </a:ext>
            </a:extLst>
          </p:cNvPr>
          <p:cNvSpPr>
            <a:spLocks noGrp="1"/>
          </p:cNvSpPr>
          <p:nvPr>
            <p:ph sz="quarter" idx="13"/>
          </p:nvPr>
        </p:nvSpPr>
        <p:spPr/>
        <p:txBody>
          <a:bodyPr>
            <a:normAutofit/>
          </a:bodyPr>
          <a:lstStyle/>
          <a:p>
            <a:r>
              <a:rPr lang="es-ES" sz="1600" dirty="0">
                <a:latin typeface="Century Gothic" panose="020B0502020202020204" pitchFamily="34" charset="0"/>
              </a:rPr>
              <a:t>Para niños en edad escolar con problemas de desarrollo, existe un centro llamado </a:t>
            </a:r>
            <a:r>
              <a:rPr lang="es-ES" sz="1600" dirty="0" err="1">
                <a:latin typeface="Century Gothic" panose="020B0502020202020204" pitchFamily="34" charset="0"/>
              </a:rPr>
              <a:t>Takumi</a:t>
            </a:r>
            <a:r>
              <a:rPr lang="es-ES" sz="1600" dirty="0">
                <a:latin typeface="Century Gothic" panose="020B0502020202020204" pitchFamily="34" charset="0"/>
              </a:rPr>
              <a:t>. Existe un caso de un niño con problemas en su desarrollo de aprendizaje y problemas de aprendizaje. En el caso se busca el estímulo de las interconexiones neuronales para el aprendizaje. La forma de estimular las conexiones neuronales es distinta en cada caso, dependiendo de las características individuales de la persona, tanto psicológicas como sociales. El joven está interesado en los estímulos gráficos y aunque es exitoso en sus estudios, necesita apoyo externo frecuente para poder comprender y retener en la memoria grandes cantidades de información.</a:t>
            </a:r>
            <a:endParaRPr lang="es-MX" sz="1600" dirty="0">
              <a:latin typeface="Century Gothic" panose="020B0502020202020204" pitchFamily="34" charset="0"/>
            </a:endParaRPr>
          </a:p>
          <a:p>
            <a:pPr marL="0" indent="0">
              <a:buNone/>
            </a:pPr>
            <a:endParaRPr lang="es-MX" sz="1600" dirty="0">
              <a:latin typeface="Century Gothic" panose="020B0502020202020204" pitchFamily="34" charset="0"/>
            </a:endParaRPr>
          </a:p>
          <a:p>
            <a:r>
              <a:rPr lang="es-ES" sz="1600" dirty="0">
                <a:latin typeface="Century Gothic" panose="020B0502020202020204" pitchFamily="34" charset="0"/>
              </a:rPr>
              <a:t>La estrategia está orientada a ampliar la red conceptual del joven, para que amplié y construya una visión de pensamiento y pueda comprender mejor sus contenidos académicos.</a:t>
            </a:r>
            <a:endParaRPr lang="es-MX" sz="1600" dirty="0">
              <a:latin typeface="Century Gothic" panose="020B0502020202020204" pitchFamily="34" charset="0"/>
            </a:endParaRPr>
          </a:p>
          <a:p>
            <a:endParaRPr lang="es-MX" sz="1200" dirty="0"/>
          </a:p>
        </p:txBody>
      </p:sp>
      <p:pic>
        <p:nvPicPr>
          <p:cNvPr id="4" name="Imagen 3">
            <a:extLst>
              <a:ext uri="{FF2B5EF4-FFF2-40B4-BE49-F238E27FC236}">
                <a16:creationId xmlns:a16="http://schemas.microsoft.com/office/drawing/2014/main" id="{6FF638E8-C481-DB4B-AC9B-91E5A30649EB}"/>
              </a:ext>
            </a:extLst>
          </p:cNvPr>
          <p:cNvPicPr>
            <a:picLocks noChangeAspect="1"/>
          </p:cNvPicPr>
          <p:nvPr/>
        </p:nvPicPr>
        <p:blipFill>
          <a:blip r:embed="rId2"/>
          <a:stretch>
            <a:fillRect/>
          </a:stretch>
        </p:blipFill>
        <p:spPr>
          <a:xfrm>
            <a:off x="913775" y="466119"/>
            <a:ext cx="843364" cy="1258509"/>
          </a:xfrm>
          <a:prstGeom prst="rect">
            <a:avLst/>
          </a:prstGeom>
        </p:spPr>
      </p:pic>
      <p:sp>
        <p:nvSpPr>
          <p:cNvPr id="6" name="CuadroTexto 5">
            <a:extLst>
              <a:ext uri="{FF2B5EF4-FFF2-40B4-BE49-F238E27FC236}">
                <a16:creationId xmlns:a16="http://schemas.microsoft.com/office/drawing/2014/main" id="{DE303A53-A6C6-C34F-BF22-62B4A8D1EAAA}"/>
              </a:ext>
            </a:extLst>
          </p:cNvPr>
          <p:cNvSpPr txBox="1"/>
          <p:nvPr/>
        </p:nvSpPr>
        <p:spPr>
          <a:xfrm>
            <a:off x="9266847" y="281453"/>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2370055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456422" y="346837"/>
            <a:ext cx="10515600" cy="1325563"/>
          </a:xfrm>
        </p:spPr>
        <p:txBody>
          <a:bodyPr>
            <a:normAutofit/>
          </a:bodyPr>
          <a:lstStyle/>
          <a:p>
            <a:r>
              <a:rPr lang="es-MX" sz="3200" dirty="0"/>
              <a:t>E.I.P. An</a:t>
            </a:r>
            <a:r>
              <a:rPr lang="es-ES" sz="3200" dirty="0" err="1"/>
              <a:t>álisis</a:t>
            </a:r>
            <a:r>
              <a:rPr lang="es-ES" sz="3200" dirty="0"/>
              <a:t> </a:t>
            </a:r>
            <a:r>
              <a:rPr lang="es-ES" sz="3200" b="1" dirty="0"/>
              <a:t>“Códice nuestro”</a:t>
            </a:r>
            <a:br>
              <a:rPr lang="es-MX" sz="3200" dirty="0"/>
            </a:br>
            <a:endParaRPr lang="es-MX" sz="3200" dirty="0"/>
          </a:p>
        </p:txBody>
      </p:sp>
      <p:sp>
        <p:nvSpPr>
          <p:cNvPr id="10" name="CuadroTexto 9">
            <a:extLst>
              <a:ext uri="{FF2B5EF4-FFF2-40B4-BE49-F238E27FC236}">
                <a16:creationId xmlns:a16="http://schemas.microsoft.com/office/drawing/2014/main" id="{6839B1C7-42DA-2540-B169-99B77ACFC14D}"/>
              </a:ext>
            </a:extLst>
          </p:cNvPr>
          <p:cNvSpPr txBox="1"/>
          <p:nvPr/>
        </p:nvSpPr>
        <p:spPr>
          <a:xfrm>
            <a:off x="1385887" y="1671638"/>
            <a:ext cx="6328335" cy="646331"/>
          </a:xfrm>
          <a:prstGeom prst="rect">
            <a:avLst/>
          </a:prstGeom>
          <a:noFill/>
        </p:spPr>
        <p:txBody>
          <a:bodyPr wrap="none" rtlCol="0">
            <a:spAutoFit/>
          </a:bodyPr>
          <a:lstStyle/>
          <a:p>
            <a:r>
              <a:rPr lang="es-ES" b="1" dirty="0"/>
              <a:t>II. Intención. Sólo una de las propuestas da nombre al proyecto</a:t>
            </a:r>
            <a:r>
              <a:rPr lang="es-ES" dirty="0"/>
              <a:t>. </a:t>
            </a:r>
            <a:endParaRPr lang="es-MX" dirty="0"/>
          </a:p>
          <a:p>
            <a:endParaRPr lang="es-MX" dirty="0"/>
          </a:p>
        </p:txBody>
      </p:sp>
      <p:graphicFrame>
        <p:nvGraphicFramePr>
          <p:cNvPr id="11" name="Tabla 10">
            <a:extLst>
              <a:ext uri="{FF2B5EF4-FFF2-40B4-BE49-F238E27FC236}">
                <a16:creationId xmlns:a16="http://schemas.microsoft.com/office/drawing/2014/main" id="{EA992292-1F15-D64F-8681-F7F7CC5CFAB9}"/>
              </a:ext>
            </a:extLst>
          </p:cNvPr>
          <p:cNvGraphicFramePr>
            <a:graphicFrameLocks noGrp="1"/>
          </p:cNvGraphicFramePr>
          <p:nvPr>
            <p:extLst>
              <p:ext uri="{D42A27DB-BD31-4B8C-83A1-F6EECF244321}">
                <p14:modId xmlns:p14="http://schemas.microsoft.com/office/powerpoint/2010/main" val="702991530"/>
              </p:ext>
            </p:extLst>
          </p:nvPr>
        </p:nvGraphicFramePr>
        <p:xfrm>
          <a:off x="1385887" y="2093700"/>
          <a:ext cx="8705849" cy="2349754"/>
        </p:xfrm>
        <a:graphic>
          <a:graphicData uri="http://schemas.openxmlformats.org/drawingml/2006/table">
            <a:tbl>
              <a:tblPr>
                <a:tableStyleId>{5C22544A-7EE6-4342-B048-85BDC9FD1C3A}</a:tableStyleId>
              </a:tblPr>
              <a:tblGrid>
                <a:gridCol w="2064234">
                  <a:extLst>
                    <a:ext uri="{9D8B030D-6E8A-4147-A177-3AD203B41FA5}">
                      <a16:colId xmlns:a16="http://schemas.microsoft.com/office/drawing/2014/main" val="2444645000"/>
                    </a:ext>
                  </a:extLst>
                </a:gridCol>
                <a:gridCol w="2229957">
                  <a:extLst>
                    <a:ext uri="{9D8B030D-6E8A-4147-A177-3AD203B41FA5}">
                      <a16:colId xmlns:a16="http://schemas.microsoft.com/office/drawing/2014/main" val="3325813830"/>
                    </a:ext>
                  </a:extLst>
                </a:gridCol>
                <a:gridCol w="2162017">
                  <a:extLst>
                    <a:ext uri="{9D8B030D-6E8A-4147-A177-3AD203B41FA5}">
                      <a16:colId xmlns:a16="http://schemas.microsoft.com/office/drawing/2014/main" val="2400215098"/>
                    </a:ext>
                  </a:extLst>
                </a:gridCol>
                <a:gridCol w="2249641">
                  <a:extLst>
                    <a:ext uri="{9D8B030D-6E8A-4147-A177-3AD203B41FA5}">
                      <a16:colId xmlns:a16="http://schemas.microsoft.com/office/drawing/2014/main" val="1908800639"/>
                    </a:ext>
                  </a:extLst>
                </a:gridCol>
              </a:tblGrid>
              <a:tr h="0">
                <a:tc>
                  <a:txBody>
                    <a:bodyPr/>
                    <a:lstStyle/>
                    <a:p>
                      <a:pPr algn="ctr">
                        <a:lnSpc>
                          <a:spcPct val="115000"/>
                        </a:lnSpc>
                        <a:spcAft>
                          <a:spcPts val="0"/>
                        </a:spcAft>
                      </a:pPr>
                      <a:r>
                        <a:rPr lang="es-ES" sz="1100">
                          <a:effectLst/>
                        </a:rPr>
                        <a:t>Dar explicación</a:t>
                      </a:r>
                      <a:endParaRPr lang="es-MX" sz="1100">
                        <a:effectLst/>
                      </a:endParaRPr>
                    </a:p>
                    <a:p>
                      <a:pPr algn="ctr">
                        <a:lnSpc>
                          <a:spcPct val="115000"/>
                        </a:lnSpc>
                        <a:spcAft>
                          <a:spcPts val="0"/>
                        </a:spcAft>
                      </a:pPr>
                      <a:r>
                        <a:rPr lang="es-ES" sz="1100">
                          <a:effectLst/>
                        </a:rPr>
                        <a:t>¿Por qué algo es cómo es?</a:t>
                      </a:r>
                      <a:endParaRPr lang="es-MX" sz="1100">
                        <a:effectLst/>
                      </a:endParaRPr>
                    </a:p>
                    <a:p>
                      <a:pPr algn="ctr">
                        <a:lnSpc>
                          <a:spcPct val="115000"/>
                        </a:lnSpc>
                        <a:spcAft>
                          <a:spcPts val="0"/>
                        </a:spcAft>
                      </a:pPr>
                      <a:r>
                        <a:rPr lang="es-ES" sz="1100">
                          <a:effectLst/>
                        </a:rPr>
                        <a:t>Determinar las razones que generan el problema o la situación.</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Resolver un problema</a:t>
                      </a:r>
                      <a:endParaRPr lang="es-MX" sz="1100">
                        <a:effectLst/>
                      </a:endParaRPr>
                    </a:p>
                    <a:p>
                      <a:pPr algn="ctr">
                        <a:lnSpc>
                          <a:spcPct val="115000"/>
                        </a:lnSpc>
                        <a:spcAft>
                          <a:spcPts val="0"/>
                        </a:spcAft>
                      </a:pPr>
                      <a:r>
                        <a:rPr lang="es-ES" sz="1100">
                          <a:effectLst/>
                        </a:rPr>
                        <a:t>Explicar de manera detallada cómo se puede abordar y/o solucionar el problema.</a:t>
                      </a:r>
                      <a:endParaRPr lang="es-MX" sz="1100">
                        <a:effectLst/>
                      </a:endParaRPr>
                    </a:p>
                    <a:p>
                      <a:pPr algn="ct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Hacer más eficiente o mejorar algo</a:t>
                      </a:r>
                      <a:endParaRPr lang="es-MX" sz="1100">
                        <a:effectLst/>
                      </a:endParaRPr>
                    </a:p>
                    <a:p>
                      <a:pPr algn="ctr">
                        <a:lnSpc>
                          <a:spcPct val="115000"/>
                        </a:lnSpc>
                        <a:spcAft>
                          <a:spcPts val="0"/>
                        </a:spcAft>
                      </a:pPr>
                      <a:r>
                        <a:rPr lang="es-ES" sz="1100">
                          <a:effectLst/>
                        </a:rPr>
                        <a:t>Explicar de qué manera se pueden optimizar los procesos para alcanzar el objetivo.</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Inventar, innovar, diseñar o crear algo nuevo</a:t>
                      </a:r>
                      <a:endParaRPr lang="es-MX" sz="1100">
                        <a:effectLst/>
                      </a:endParaRPr>
                    </a:p>
                    <a:p>
                      <a:pPr algn="ctr">
                        <a:lnSpc>
                          <a:spcPct val="115000"/>
                        </a:lnSpc>
                        <a:spcAft>
                          <a:spcPts val="0"/>
                        </a:spcAft>
                      </a:pPr>
                      <a:r>
                        <a:rPr lang="es-ES" sz="1100">
                          <a:effectLst/>
                        </a:rPr>
                        <a:t>¿Cómo podría ser diferente?</a:t>
                      </a:r>
                      <a:endParaRPr lang="es-MX" sz="1100">
                        <a:effectLst/>
                      </a:endParaRPr>
                    </a:p>
                    <a:p>
                      <a:pPr algn="ctr">
                        <a:lnSpc>
                          <a:spcPct val="115000"/>
                        </a:lnSpc>
                        <a:spcAft>
                          <a:spcPts val="0"/>
                        </a:spcAft>
                      </a:pPr>
                      <a:r>
                        <a:rPr lang="es-ES" sz="1100">
                          <a:effectLst/>
                        </a:rPr>
                        <a:t>¿Qué nuevo producto o propuesta puedo hacer?</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31841282"/>
                  </a:ext>
                </a:extLst>
              </a:tr>
              <a:tr h="0">
                <a:tc>
                  <a:txBody>
                    <a:bodyPr/>
                    <a:lstStyle/>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El proyecto nace de la necesidad de mostrar los principales motivos de la Conquista Española.</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564265940"/>
                  </a:ext>
                </a:extLst>
              </a:tr>
            </a:tbl>
          </a:graphicData>
        </a:graphic>
      </p:graphicFrame>
      <p:sp>
        <p:nvSpPr>
          <p:cNvPr id="12" name="CuadroTexto 11">
            <a:extLst>
              <a:ext uri="{FF2B5EF4-FFF2-40B4-BE49-F238E27FC236}">
                <a16:creationId xmlns:a16="http://schemas.microsoft.com/office/drawing/2014/main" id="{6158BB5F-3B5C-8F4F-AF88-211B45E80574}"/>
              </a:ext>
            </a:extLst>
          </p:cNvPr>
          <p:cNvSpPr txBox="1"/>
          <p:nvPr/>
        </p:nvSpPr>
        <p:spPr>
          <a:xfrm>
            <a:off x="1385887" y="4540826"/>
            <a:ext cx="8445517" cy="646331"/>
          </a:xfrm>
          <a:prstGeom prst="rect">
            <a:avLst/>
          </a:prstGeom>
          <a:noFill/>
        </p:spPr>
        <p:txBody>
          <a:bodyPr wrap="none" rtlCol="0">
            <a:spAutoFit/>
          </a:bodyPr>
          <a:lstStyle/>
          <a:p>
            <a:r>
              <a:rPr lang="es-ES" b="1" dirty="0"/>
              <a:t>III. Objetivo general del proyecto. Toma en cuenta todas las asignaturas  involucradas.</a:t>
            </a:r>
            <a:endParaRPr lang="es-MX" dirty="0"/>
          </a:p>
          <a:p>
            <a:endParaRPr lang="es-MX" dirty="0"/>
          </a:p>
        </p:txBody>
      </p:sp>
      <p:graphicFrame>
        <p:nvGraphicFramePr>
          <p:cNvPr id="13" name="Tabla 12">
            <a:extLst>
              <a:ext uri="{FF2B5EF4-FFF2-40B4-BE49-F238E27FC236}">
                <a16:creationId xmlns:a16="http://schemas.microsoft.com/office/drawing/2014/main" id="{2F77F76F-C6C7-244D-9496-0CEDBBC71F38}"/>
              </a:ext>
            </a:extLst>
          </p:cNvPr>
          <p:cNvGraphicFramePr>
            <a:graphicFrameLocks noGrp="1"/>
          </p:cNvGraphicFramePr>
          <p:nvPr>
            <p:extLst>
              <p:ext uri="{D42A27DB-BD31-4B8C-83A1-F6EECF244321}">
                <p14:modId xmlns:p14="http://schemas.microsoft.com/office/powerpoint/2010/main" val="2885352127"/>
              </p:ext>
            </p:extLst>
          </p:nvPr>
        </p:nvGraphicFramePr>
        <p:xfrm>
          <a:off x="1385887" y="5286053"/>
          <a:ext cx="8705850" cy="550926"/>
        </p:xfrm>
        <a:graphic>
          <a:graphicData uri="http://schemas.openxmlformats.org/drawingml/2006/table">
            <a:tbl>
              <a:tblPr>
                <a:tableStyleId>{5C22544A-7EE6-4342-B048-85BDC9FD1C3A}</a:tableStyleId>
              </a:tblPr>
              <a:tblGrid>
                <a:gridCol w="8705850">
                  <a:extLst>
                    <a:ext uri="{9D8B030D-6E8A-4147-A177-3AD203B41FA5}">
                      <a16:colId xmlns:a16="http://schemas.microsoft.com/office/drawing/2014/main" val="1473812625"/>
                    </a:ext>
                  </a:extLst>
                </a:gridCol>
              </a:tblGrid>
              <a:tr h="429895">
                <a:tc>
                  <a:txBody>
                    <a:bodyPr/>
                    <a:lstStyle/>
                    <a:p>
                      <a:pPr marR="114300">
                        <a:lnSpc>
                          <a:spcPct val="115000"/>
                        </a:lnSpc>
                        <a:spcBef>
                          <a:spcPts val="370"/>
                        </a:spcBef>
                        <a:spcAft>
                          <a:spcPts val="0"/>
                        </a:spcAft>
                      </a:pPr>
                      <a:r>
                        <a:rPr lang="es-ES" sz="1100" dirty="0">
                          <a:effectLst/>
                        </a:rPr>
                        <a:t>Elaborar un proyecto que incluyera los principales rasgos de la Conquista Española.</a:t>
                      </a:r>
                      <a:endParaRPr lang="es-MX" sz="1100" dirty="0">
                        <a:effectLst/>
                      </a:endParaRPr>
                    </a:p>
                    <a:p>
                      <a:pPr marR="114300">
                        <a:lnSpc>
                          <a:spcPct val="115000"/>
                        </a:lnSpc>
                        <a:spcBef>
                          <a:spcPts val="370"/>
                        </a:spcBef>
                        <a:spcAft>
                          <a:spcPts val="0"/>
                        </a:spcAft>
                      </a:pPr>
                      <a:r>
                        <a:rPr lang="es-ES" sz="1100" dirty="0">
                          <a:effectLst/>
                        </a:rPr>
                        <a:t>Diseñar un códice que muestre los principales rasgos de la conquista.</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994475472"/>
                  </a:ext>
                </a:extLst>
              </a:tr>
            </a:tbl>
          </a:graphicData>
        </a:graphic>
      </p:graphicFrame>
      <p:pic>
        <p:nvPicPr>
          <p:cNvPr id="7" name="Imagen 6">
            <a:extLst>
              <a:ext uri="{FF2B5EF4-FFF2-40B4-BE49-F238E27FC236}">
                <a16:creationId xmlns:a16="http://schemas.microsoft.com/office/drawing/2014/main" id="{3037A68F-0237-5646-B742-4E5DE16BA1DE}"/>
              </a:ext>
            </a:extLst>
          </p:cNvPr>
          <p:cNvPicPr>
            <a:picLocks noChangeAspect="1"/>
          </p:cNvPicPr>
          <p:nvPr/>
        </p:nvPicPr>
        <p:blipFill>
          <a:blip r:embed="rId2"/>
          <a:stretch>
            <a:fillRect/>
          </a:stretch>
        </p:blipFill>
        <p:spPr>
          <a:xfrm>
            <a:off x="1205397" y="173620"/>
            <a:ext cx="775654" cy="1157469"/>
          </a:xfrm>
          <a:prstGeom prst="rect">
            <a:avLst/>
          </a:prstGeom>
        </p:spPr>
      </p:pic>
      <p:sp>
        <p:nvSpPr>
          <p:cNvPr id="8" name="CuadroTexto 7">
            <a:extLst>
              <a:ext uri="{FF2B5EF4-FFF2-40B4-BE49-F238E27FC236}">
                <a16:creationId xmlns:a16="http://schemas.microsoft.com/office/drawing/2014/main" id="{ACA13A7C-75CE-AE4B-8C43-F8E2AF2E6D51}"/>
              </a:ext>
            </a:extLst>
          </p:cNvPr>
          <p:cNvSpPr txBox="1"/>
          <p:nvPr/>
        </p:nvSpPr>
        <p:spPr>
          <a:xfrm>
            <a:off x="9078003" y="173620"/>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3713881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272553" y="548914"/>
            <a:ext cx="10515600" cy="1325563"/>
          </a:xfrm>
        </p:spPr>
        <p:txBody>
          <a:bodyPr/>
          <a:lstStyle/>
          <a:p>
            <a:r>
              <a:rPr lang="es-MX" dirty="0"/>
              <a:t>E.I.P. An</a:t>
            </a:r>
            <a:r>
              <a:rPr lang="es-ES" dirty="0" err="1"/>
              <a:t>álisis</a:t>
            </a:r>
            <a:r>
              <a:rPr lang="es-ES" dirty="0"/>
              <a:t> </a:t>
            </a:r>
            <a:r>
              <a:rPr lang="es-ES" b="1" dirty="0"/>
              <a:t>“Códice nuestro”</a:t>
            </a:r>
            <a:br>
              <a:rPr lang="es-MX" dirty="0"/>
            </a:br>
            <a:endParaRPr lang="es-MX" dirty="0"/>
          </a:p>
        </p:txBody>
      </p:sp>
      <p:sp>
        <p:nvSpPr>
          <p:cNvPr id="3" name="Rectángulo 2">
            <a:extLst>
              <a:ext uri="{FF2B5EF4-FFF2-40B4-BE49-F238E27FC236}">
                <a16:creationId xmlns:a16="http://schemas.microsoft.com/office/drawing/2014/main" id="{7CDB84A4-C7B3-924F-BBEA-B11CBFA763D5}"/>
              </a:ext>
            </a:extLst>
          </p:cNvPr>
          <p:cNvSpPr/>
          <p:nvPr/>
        </p:nvSpPr>
        <p:spPr>
          <a:xfrm>
            <a:off x="1385887" y="1647819"/>
            <a:ext cx="7758113" cy="410882"/>
          </a:xfrm>
          <a:prstGeom prst="rect">
            <a:avLst/>
          </a:prstGeom>
        </p:spPr>
        <p:txBody>
          <a:bodyPr wrap="square">
            <a:spAutoFit/>
          </a:bodyPr>
          <a:lstStyle/>
          <a:p>
            <a:pPr>
              <a:lnSpc>
                <a:spcPct val="115000"/>
              </a:lnSpc>
              <a:spcAft>
                <a:spcPts val="0"/>
              </a:spcAft>
            </a:pPr>
            <a:r>
              <a:rPr lang="es-ES"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IV. Disciplinas involucradas en el  trabajo interdisciplinario.</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4" name="Tabla 3">
            <a:extLst>
              <a:ext uri="{FF2B5EF4-FFF2-40B4-BE49-F238E27FC236}">
                <a16:creationId xmlns:a16="http://schemas.microsoft.com/office/drawing/2014/main" id="{5621031C-9D9E-834C-A200-0DA0000902F6}"/>
              </a:ext>
            </a:extLst>
          </p:cNvPr>
          <p:cNvGraphicFramePr>
            <a:graphicFrameLocks noGrp="1"/>
          </p:cNvGraphicFramePr>
          <p:nvPr>
            <p:extLst>
              <p:ext uri="{D42A27DB-BD31-4B8C-83A1-F6EECF244321}">
                <p14:modId xmlns:p14="http://schemas.microsoft.com/office/powerpoint/2010/main" val="1718716881"/>
              </p:ext>
            </p:extLst>
          </p:nvPr>
        </p:nvGraphicFramePr>
        <p:xfrm>
          <a:off x="1385887" y="2312997"/>
          <a:ext cx="8705850" cy="1385824"/>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1427043339"/>
                    </a:ext>
                  </a:extLst>
                </a:gridCol>
                <a:gridCol w="2086279">
                  <a:extLst>
                    <a:ext uri="{9D8B030D-6E8A-4147-A177-3AD203B41FA5}">
                      <a16:colId xmlns:a16="http://schemas.microsoft.com/office/drawing/2014/main" val="1765062412"/>
                    </a:ext>
                  </a:extLst>
                </a:gridCol>
                <a:gridCol w="2067227">
                  <a:extLst>
                    <a:ext uri="{9D8B030D-6E8A-4147-A177-3AD203B41FA5}">
                      <a16:colId xmlns:a16="http://schemas.microsoft.com/office/drawing/2014/main" val="2360340988"/>
                    </a:ext>
                  </a:extLst>
                </a:gridCol>
                <a:gridCol w="2580381">
                  <a:extLst>
                    <a:ext uri="{9D8B030D-6E8A-4147-A177-3AD203B41FA5}">
                      <a16:colId xmlns:a16="http://schemas.microsoft.com/office/drawing/2014/main" val="2815690529"/>
                    </a:ext>
                  </a:extLst>
                </a:gridCol>
              </a:tblGrid>
              <a:tr h="0">
                <a:tc>
                  <a:txBody>
                    <a:bodyPr/>
                    <a:lstStyle/>
                    <a:p>
                      <a:pPr algn="ctr">
                        <a:lnSpc>
                          <a:spcPct val="115000"/>
                        </a:lnSpc>
                        <a:spcAft>
                          <a:spcPts val="0"/>
                        </a:spcAft>
                      </a:pPr>
                      <a:r>
                        <a:rPr lang="es-ES" sz="1100">
                          <a:effectLst/>
                        </a:rPr>
                        <a:t>Disciplinas:</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 ________________________</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 _______________________</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3. _______________________</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4145229448"/>
                  </a:ext>
                </a:extLst>
              </a:tr>
              <a:tr h="0">
                <a:tc>
                  <a:txBody>
                    <a:bodyPr/>
                    <a:lstStyle/>
                    <a:p>
                      <a:pPr>
                        <a:lnSpc>
                          <a:spcPct val="115000"/>
                        </a:lnSpc>
                        <a:spcAft>
                          <a:spcPts val="0"/>
                        </a:spcAft>
                      </a:pPr>
                      <a:r>
                        <a:rPr lang="es-ES" sz="1100">
                          <a:effectLst/>
                        </a:rPr>
                        <a:t>1. Contenidos / Temas</a:t>
                      </a:r>
                      <a:endParaRPr lang="es-MX" sz="1100">
                        <a:effectLst/>
                      </a:endParaRPr>
                    </a:p>
                    <a:p>
                      <a:pPr>
                        <a:lnSpc>
                          <a:spcPct val="115000"/>
                        </a:lnSpc>
                        <a:spcAft>
                          <a:spcPts val="0"/>
                        </a:spcAft>
                      </a:pPr>
                      <a:r>
                        <a:rPr lang="es-ES" sz="1100">
                          <a:effectLst/>
                        </a:rPr>
                        <a:t>     involucrados</a:t>
                      </a:r>
                      <a:endParaRPr lang="es-MX" sz="1100">
                        <a:effectLst/>
                      </a:endParaRPr>
                    </a:p>
                    <a:p>
                      <a:pPr algn="ctr">
                        <a:lnSpc>
                          <a:spcPct val="115000"/>
                        </a:lnSpc>
                        <a:spcAft>
                          <a:spcPts val="0"/>
                        </a:spcAft>
                      </a:pPr>
                      <a:r>
                        <a:rPr lang="es-ES" sz="1100">
                          <a:effectLst/>
                        </a:rPr>
                        <a:t>  ¿Qué temas y contenidos del programa están considerados?</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Historia</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Sin definir</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Sin definir</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925557141"/>
                  </a:ext>
                </a:extLst>
              </a:tr>
            </a:tbl>
          </a:graphicData>
        </a:graphic>
      </p:graphicFrame>
      <p:sp>
        <p:nvSpPr>
          <p:cNvPr id="5" name="CuadroTexto 4">
            <a:extLst>
              <a:ext uri="{FF2B5EF4-FFF2-40B4-BE49-F238E27FC236}">
                <a16:creationId xmlns:a16="http://schemas.microsoft.com/office/drawing/2014/main" id="{895F0E04-CE6E-EC4B-8383-0FA9CC39EB98}"/>
              </a:ext>
            </a:extLst>
          </p:cNvPr>
          <p:cNvSpPr txBox="1"/>
          <p:nvPr/>
        </p:nvSpPr>
        <p:spPr>
          <a:xfrm>
            <a:off x="1385887" y="3795600"/>
            <a:ext cx="6710491" cy="646331"/>
          </a:xfrm>
          <a:prstGeom prst="rect">
            <a:avLst/>
          </a:prstGeom>
          <a:noFill/>
        </p:spPr>
        <p:txBody>
          <a:bodyPr wrap="none" rtlCol="0">
            <a:spAutoFit/>
          </a:bodyPr>
          <a:lstStyle/>
          <a:p>
            <a:r>
              <a:rPr lang="es-ES" b="1" dirty="0"/>
              <a:t>V. Esquema del proceso de construcción del proyecto por disciplinas.</a:t>
            </a:r>
            <a:endParaRPr lang="es-MX" dirty="0"/>
          </a:p>
          <a:p>
            <a:endParaRPr lang="es-MX" dirty="0"/>
          </a:p>
        </p:txBody>
      </p:sp>
      <p:graphicFrame>
        <p:nvGraphicFramePr>
          <p:cNvPr id="6" name="Tabla 5">
            <a:extLst>
              <a:ext uri="{FF2B5EF4-FFF2-40B4-BE49-F238E27FC236}">
                <a16:creationId xmlns:a16="http://schemas.microsoft.com/office/drawing/2014/main" id="{EF595830-9831-FA4A-AC27-FC45B8CC2648}"/>
              </a:ext>
            </a:extLst>
          </p:cNvPr>
          <p:cNvGraphicFramePr>
            <a:graphicFrameLocks noGrp="1"/>
          </p:cNvGraphicFramePr>
          <p:nvPr>
            <p:extLst>
              <p:ext uri="{D42A27DB-BD31-4B8C-83A1-F6EECF244321}">
                <p14:modId xmlns:p14="http://schemas.microsoft.com/office/powerpoint/2010/main" val="1967818864"/>
              </p:ext>
            </p:extLst>
          </p:nvPr>
        </p:nvGraphicFramePr>
        <p:xfrm>
          <a:off x="1385887" y="4241832"/>
          <a:ext cx="8705849" cy="1964182"/>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1570500260"/>
                    </a:ext>
                  </a:extLst>
                </a:gridCol>
                <a:gridCol w="1819540">
                  <a:extLst>
                    <a:ext uri="{9D8B030D-6E8A-4147-A177-3AD203B41FA5}">
                      <a16:colId xmlns:a16="http://schemas.microsoft.com/office/drawing/2014/main" val="2012665959"/>
                    </a:ext>
                  </a:extLst>
                </a:gridCol>
                <a:gridCol w="1771908">
                  <a:extLst>
                    <a:ext uri="{9D8B030D-6E8A-4147-A177-3AD203B41FA5}">
                      <a16:colId xmlns:a16="http://schemas.microsoft.com/office/drawing/2014/main" val="2213734984"/>
                    </a:ext>
                  </a:extLst>
                </a:gridCol>
                <a:gridCol w="2199326">
                  <a:extLst>
                    <a:ext uri="{9D8B030D-6E8A-4147-A177-3AD203B41FA5}">
                      <a16:colId xmlns:a16="http://schemas.microsoft.com/office/drawing/2014/main" val="663925602"/>
                    </a:ext>
                  </a:extLst>
                </a:gridCol>
              </a:tblGrid>
              <a:tr h="266700">
                <a:tc>
                  <a:txBody>
                    <a:bodyPr/>
                    <a:lstStyle/>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3.</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819630109"/>
                  </a:ext>
                </a:extLst>
              </a:tr>
              <a:tr h="965200">
                <a:tc>
                  <a:txBody>
                    <a:bodyPr/>
                    <a:lstStyle/>
                    <a:p>
                      <a:pPr marL="275590" indent="-180340">
                        <a:lnSpc>
                          <a:spcPct val="115000"/>
                        </a:lnSpc>
                        <a:spcAft>
                          <a:spcPts val="0"/>
                        </a:spcAft>
                      </a:pPr>
                      <a:r>
                        <a:rPr lang="es-ES" sz="1100">
                          <a:effectLst/>
                        </a:rPr>
                        <a:t>1. Preguntar y cuestionar.</a:t>
                      </a:r>
                      <a:endParaRPr lang="es-MX" sz="1100">
                        <a:effectLst/>
                      </a:endParaRPr>
                    </a:p>
                    <a:p>
                      <a:pPr marL="275590" indent="-180340">
                        <a:lnSpc>
                          <a:spcPct val="115000"/>
                        </a:lnSpc>
                        <a:spcAft>
                          <a:spcPts val="0"/>
                        </a:spcAft>
                      </a:pPr>
                      <a:r>
                        <a:rPr lang="es-ES" sz="1100">
                          <a:effectLst/>
                        </a:rPr>
                        <a:t>    ¿Cuál es  o cuáles son las  preguntas que dirigen la Investigación Interdisciplinaria? </a:t>
                      </a:r>
                      <a:endParaRPr lang="es-MX" sz="1100">
                        <a:effectLst/>
                      </a:endParaRPr>
                    </a:p>
                    <a:p>
                      <a:pPr marL="275590" indent="-180340">
                        <a:lnSpc>
                          <a:spcPct val="115000"/>
                        </a:lnSpc>
                        <a:spcAft>
                          <a:spcPts val="0"/>
                        </a:spcAft>
                      </a:pPr>
                      <a:r>
                        <a:rPr lang="es-ES" sz="1100">
                          <a:effectLst/>
                        </a:rPr>
                        <a:t> </a:t>
                      </a:r>
                      <a:endParaRPr lang="es-MX" sz="1100">
                        <a:effectLst/>
                      </a:endParaRPr>
                    </a:p>
                    <a:p>
                      <a:pPr marL="275590" indent="-180340">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gridSpan="3">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¿Existe la posibilidad de que alguien haya estudiado previamente el tema?</a:t>
                      </a:r>
                      <a:endParaRPr lang="es-MX" sz="1100" dirty="0">
                        <a:effectLst/>
                      </a:endParaRPr>
                    </a:p>
                    <a:p>
                      <a:pPr>
                        <a:lnSpc>
                          <a:spcPct val="115000"/>
                        </a:lnSpc>
                        <a:spcAft>
                          <a:spcPts val="0"/>
                        </a:spcAft>
                      </a:pPr>
                      <a:r>
                        <a:rPr lang="es-ES" sz="1100" dirty="0">
                          <a:effectLst/>
                        </a:rPr>
                        <a:t>¿Cuáles son los procesos que seguimos actualmente?</a:t>
                      </a:r>
                      <a:endParaRPr lang="es-MX" sz="1100" dirty="0">
                        <a:effectLst/>
                      </a:endParaRPr>
                    </a:p>
                    <a:p>
                      <a:pPr>
                        <a:lnSpc>
                          <a:spcPct val="115000"/>
                        </a:lnSpc>
                        <a:spcAft>
                          <a:spcPts val="0"/>
                        </a:spcAft>
                      </a:pPr>
                      <a:r>
                        <a:rPr lang="es-ES" sz="1100" dirty="0">
                          <a:effectLst/>
                        </a:rPr>
                        <a:t>¿Quién es el responsable de un proceso así?</a:t>
                      </a:r>
                      <a:endParaRPr lang="es-MX" sz="1100" dirty="0">
                        <a:effectLst/>
                      </a:endParaRPr>
                    </a:p>
                    <a:p>
                      <a:pPr>
                        <a:lnSpc>
                          <a:spcPct val="115000"/>
                        </a:lnSpc>
                        <a:spcAft>
                          <a:spcPts val="0"/>
                        </a:spcAft>
                      </a:pPr>
                      <a:r>
                        <a:rPr lang="es-ES" sz="1100" dirty="0">
                          <a:effectLst/>
                        </a:rPr>
                        <a:t>¿Qué puede hacer única estas manifestaciones?</a:t>
                      </a:r>
                      <a:endParaRPr lang="es-MX" sz="1100" dirty="0">
                        <a:effectLst/>
                      </a:endParaRPr>
                    </a:p>
                    <a:p>
                      <a:pPr>
                        <a:lnSpc>
                          <a:spcPct val="115000"/>
                        </a:lnSpc>
                        <a:spcAft>
                          <a:spcPts val="0"/>
                        </a:spcAft>
                      </a:pPr>
                      <a:r>
                        <a:rPr lang="es-ES" sz="1100" dirty="0">
                          <a:effectLst/>
                        </a:rPr>
                        <a:t>¿Cuáles son los elementos que se tomaron de base?</a:t>
                      </a:r>
                      <a:endParaRPr lang="es-MX" sz="1100" dirty="0">
                        <a:effectLst/>
                      </a:endParaRPr>
                    </a:p>
                    <a:p>
                      <a:pPr>
                        <a:lnSpc>
                          <a:spcPct val="115000"/>
                        </a:lnSpc>
                        <a:spcAft>
                          <a:spcPts val="0"/>
                        </a:spcAft>
                      </a:pPr>
                      <a:r>
                        <a:rPr lang="es-ES" sz="1100" dirty="0">
                          <a:effectLst/>
                        </a:rPr>
                        <a:t>¿Cuál es la manera para que convivan dos poblaciones en conflicto?</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991529158"/>
                  </a:ext>
                </a:extLst>
              </a:tr>
            </a:tbl>
          </a:graphicData>
        </a:graphic>
      </p:graphicFrame>
      <p:pic>
        <p:nvPicPr>
          <p:cNvPr id="7" name="Imagen 6">
            <a:extLst>
              <a:ext uri="{FF2B5EF4-FFF2-40B4-BE49-F238E27FC236}">
                <a16:creationId xmlns:a16="http://schemas.microsoft.com/office/drawing/2014/main" id="{73550F29-EBEF-774F-A0C3-5D1C7EA2EDB1}"/>
              </a:ext>
            </a:extLst>
          </p:cNvPr>
          <p:cNvPicPr>
            <a:picLocks noChangeAspect="1"/>
          </p:cNvPicPr>
          <p:nvPr/>
        </p:nvPicPr>
        <p:blipFill>
          <a:blip r:embed="rId2"/>
          <a:stretch>
            <a:fillRect/>
          </a:stretch>
        </p:blipFill>
        <p:spPr>
          <a:xfrm>
            <a:off x="1078075" y="344155"/>
            <a:ext cx="807748" cy="1205361"/>
          </a:xfrm>
          <a:prstGeom prst="rect">
            <a:avLst/>
          </a:prstGeom>
        </p:spPr>
      </p:pic>
      <p:sp>
        <p:nvSpPr>
          <p:cNvPr id="8" name="CuadroTexto 7">
            <a:extLst>
              <a:ext uri="{FF2B5EF4-FFF2-40B4-BE49-F238E27FC236}">
                <a16:creationId xmlns:a16="http://schemas.microsoft.com/office/drawing/2014/main" id="{FBF6ED51-E8F8-8F4D-86B6-4263D2C44458}"/>
              </a:ext>
            </a:extLst>
          </p:cNvPr>
          <p:cNvSpPr txBox="1"/>
          <p:nvPr/>
        </p:nvSpPr>
        <p:spPr>
          <a:xfrm>
            <a:off x="9377573" y="159489"/>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2678565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416203" y="401501"/>
            <a:ext cx="10364451" cy="1596177"/>
          </a:xfrm>
        </p:spPr>
        <p:txBody>
          <a:bodyPr>
            <a:normAutofit/>
          </a:bodyPr>
          <a:lstStyle/>
          <a:p>
            <a:r>
              <a:rPr lang="es-MX" sz="3600" dirty="0"/>
              <a:t>E.I.P. An</a:t>
            </a:r>
            <a:r>
              <a:rPr lang="es-ES" sz="3600" dirty="0" err="1"/>
              <a:t>álisis</a:t>
            </a:r>
            <a:r>
              <a:rPr lang="es-ES" sz="3600" dirty="0"/>
              <a:t> </a:t>
            </a:r>
            <a:r>
              <a:rPr lang="es-ES" sz="3600" b="1" dirty="0"/>
              <a:t>“Códice nuestro”</a:t>
            </a:r>
            <a:br>
              <a:rPr lang="es-MX" sz="3600" dirty="0"/>
            </a:br>
            <a:endParaRPr lang="es-MX" sz="3600" dirty="0"/>
          </a:p>
        </p:txBody>
      </p:sp>
      <p:graphicFrame>
        <p:nvGraphicFramePr>
          <p:cNvPr id="7" name="Tabla 6">
            <a:extLst>
              <a:ext uri="{FF2B5EF4-FFF2-40B4-BE49-F238E27FC236}">
                <a16:creationId xmlns:a16="http://schemas.microsoft.com/office/drawing/2014/main" id="{563629ED-0DEE-7D48-8FC1-E4E04B95CF85}"/>
              </a:ext>
            </a:extLst>
          </p:cNvPr>
          <p:cNvGraphicFramePr>
            <a:graphicFrameLocks noGrp="1"/>
          </p:cNvGraphicFramePr>
          <p:nvPr>
            <p:extLst>
              <p:ext uri="{D42A27DB-BD31-4B8C-83A1-F6EECF244321}">
                <p14:modId xmlns:p14="http://schemas.microsoft.com/office/powerpoint/2010/main" val="2099232243"/>
              </p:ext>
            </p:extLst>
          </p:nvPr>
        </p:nvGraphicFramePr>
        <p:xfrm>
          <a:off x="1757362" y="1690338"/>
          <a:ext cx="8705849" cy="307340"/>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2014860166"/>
                    </a:ext>
                  </a:extLst>
                </a:gridCol>
                <a:gridCol w="1819540">
                  <a:extLst>
                    <a:ext uri="{9D8B030D-6E8A-4147-A177-3AD203B41FA5}">
                      <a16:colId xmlns:a16="http://schemas.microsoft.com/office/drawing/2014/main" val="2852912095"/>
                    </a:ext>
                  </a:extLst>
                </a:gridCol>
                <a:gridCol w="1771908">
                  <a:extLst>
                    <a:ext uri="{9D8B030D-6E8A-4147-A177-3AD203B41FA5}">
                      <a16:colId xmlns:a16="http://schemas.microsoft.com/office/drawing/2014/main" val="854244148"/>
                    </a:ext>
                  </a:extLst>
                </a:gridCol>
                <a:gridCol w="2199326">
                  <a:extLst>
                    <a:ext uri="{9D8B030D-6E8A-4147-A177-3AD203B41FA5}">
                      <a16:colId xmlns:a16="http://schemas.microsoft.com/office/drawing/2014/main" val="4015916576"/>
                    </a:ext>
                  </a:extLst>
                </a:gridCol>
              </a:tblGrid>
              <a:tr h="266700">
                <a:tc>
                  <a:txBody>
                    <a:bodyPr/>
                    <a:lstStyle/>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3.</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805865638"/>
                  </a:ext>
                </a:extLst>
              </a:tr>
            </a:tbl>
          </a:graphicData>
        </a:graphic>
      </p:graphicFrame>
      <p:graphicFrame>
        <p:nvGraphicFramePr>
          <p:cNvPr id="8" name="Tabla 7">
            <a:extLst>
              <a:ext uri="{FF2B5EF4-FFF2-40B4-BE49-F238E27FC236}">
                <a16:creationId xmlns:a16="http://schemas.microsoft.com/office/drawing/2014/main" id="{B5C10B0C-F740-F142-BD5E-611D83907DB0}"/>
              </a:ext>
            </a:extLst>
          </p:cNvPr>
          <p:cNvGraphicFramePr>
            <a:graphicFrameLocks noGrp="1"/>
          </p:cNvGraphicFramePr>
          <p:nvPr>
            <p:extLst>
              <p:ext uri="{D42A27DB-BD31-4B8C-83A1-F6EECF244321}">
                <p14:modId xmlns:p14="http://schemas.microsoft.com/office/powerpoint/2010/main" val="2432357555"/>
              </p:ext>
            </p:extLst>
          </p:nvPr>
        </p:nvGraphicFramePr>
        <p:xfrm>
          <a:off x="1757361" y="2016007"/>
          <a:ext cx="8705850" cy="1271270"/>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1448450565"/>
                    </a:ext>
                  </a:extLst>
                </a:gridCol>
                <a:gridCol w="5790775">
                  <a:extLst>
                    <a:ext uri="{9D8B030D-6E8A-4147-A177-3AD203B41FA5}">
                      <a16:colId xmlns:a16="http://schemas.microsoft.com/office/drawing/2014/main" val="2030775789"/>
                    </a:ext>
                  </a:extLst>
                </a:gridCol>
              </a:tblGrid>
              <a:tr h="266700">
                <a:tc>
                  <a:txBody>
                    <a:bodyPr/>
                    <a:lstStyle/>
                    <a:p>
                      <a:pPr marL="275590" indent="-180340">
                        <a:lnSpc>
                          <a:spcPct val="115000"/>
                        </a:lnSpc>
                        <a:spcAft>
                          <a:spcPts val="0"/>
                        </a:spcAft>
                      </a:pPr>
                      <a:r>
                        <a:rPr lang="es-ES" sz="1100">
                          <a:effectLst/>
                        </a:rPr>
                        <a:t>2. Despertar el interés (detonar).</a:t>
                      </a:r>
                      <a:endParaRPr lang="es-MX" sz="1100">
                        <a:effectLst/>
                      </a:endParaRPr>
                    </a:p>
                    <a:p>
                      <a:pPr marL="275590" indent="-180340">
                        <a:lnSpc>
                          <a:spcPct val="115000"/>
                        </a:lnSpc>
                        <a:spcAft>
                          <a:spcPts val="0"/>
                        </a:spcAft>
                      </a:pPr>
                      <a:r>
                        <a:rPr lang="es-ES" sz="1100">
                          <a:effectLst/>
                        </a:rPr>
                        <a:t>    ¿Cómo se involucra a los estudiantes con la problemática planteada, en el salón de clase?</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Involucramiento con el tema y materiales:</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Discriminación</a:t>
                      </a:r>
                      <a:endParaRPr lang="es-MX" sz="1100" dirty="0">
                        <a:effectLst/>
                      </a:endParaRPr>
                    </a:p>
                    <a:p>
                      <a:pPr>
                        <a:lnSpc>
                          <a:spcPct val="115000"/>
                        </a:lnSpc>
                        <a:spcAft>
                          <a:spcPts val="0"/>
                        </a:spcAft>
                      </a:pPr>
                      <a:r>
                        <a:rPr lang="es-ES" sz="1100" dirty="0">
                          <a:effectLst/>
                        </a:rPr>
                        <a:t>Validación</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850576523"/>
                  </a:ext>
                </a:extLst>
              </a:tr>
            </a:tbl>
          </a:graphicData>
        </a:graphic>
      </p:graphicFrame>
      <p:graphicFrame>
        <p:nvGraphicFramePr>
          <p:cNvPr id="9" name="Tabla 8">
            <a:extLst>
              <a:ext uri="{FF2B5EF4-FFF2-40B4-BE49-F238E27FC236}">
                <a16:creationId xmlns:a16="http://schemas.microsoft.com/office/drawing/2014/main" id="{F03FEE29-A86A-4646-A4D4-5E62336A4B5B}"/>
              </a:ext>
            </a:extLst>
          </p:cNvPr>
          <p:cNvGraphicFramePr>
            <a:graphicFrameLocks noGrp="1"/>
          </p:cNvGraphicFramePr>
          <p:nvPr>
            <p:extLst>
              <p:ext uri="{D42A27DB-BD31-4B8C-83A1-F6EECF244321}">
                <p14:modId xmlns:p14="http://schemas.microsoft.com/office/powerpoint/2010/main" val="1477678184"/>
              </p:ext>
            </p:extLst>
          </p:nvPr>
        </p:nvGraphicFramePr>
        <p:xfrm>
          <a:off x="1757361" y="3305606"/>
          <a:ext cx="8705851" cy="2623707"/>
        </p:xfrm>
        <a:graphic>
          <a:graphicData uri="http://schemas.openxmlformats.org/drawingml/2006/table">
            <a:tbl>
              <a:tblPr>
                <a:tableStyleId>{5C22544A-7EE6-4342-B048-85BDC9FD1C3A}</a:tableStyleId>
              </a:tblPr>
              <a:tblGrid>
                <a:gridCol w="2915076">
                  <a:extLst>
                    <a:ext uri="{9D8B030D-6E8A-4147-A177-3AD203B41FA5}">
                      <a16:colId xmlns:a16="http://schemas.microsoft.com/office/drawing/2014/main" val="578858706"/>
                    </a:ext>
                  </a:extLst>
                </a:gridCol>
                <a:gridCol w="1819541">
                  <a:extLst>
                    <a:ext uri="{9D8B030D-6E8A-4147-A177-3AD203B41FA5}">
                      <a16:colId xmlns:a16="http://schemas.microsoft.com/office/drawing/2014/main" val="2097380536"/>
                    </a:ext>
                  </a:extLst>
                </a:gridCol>
                <a:gridCol w="1771908">
                  <a:extLst>
                    <a:ext uri="{9D8B030D-6E8A-4147-A177-3AD203B41FA5}">
                      <a16:colId xmlns:a16="http://schemas.microsoft.com/office/drawing/2014/main" val="3590095998"/>
                    </a:ext>
                  </a:extLst>
                </a:gridCol>
                <a:gridCol w="2199326">
                  <a:extLst>
                    <a:ext uri="{9D8B030D-6E8A-4147-A177-3AD203B41FA5}">
                      <a16:colId xmlns:a16="http://schemas.microsoft.com/office/drawing/2014/main" val="2695727965"/>
                    </a:ext>
                  </a:extLst>
                </a:gridCol>
              </a:tblGrid>
              <a:tr h="2623707">
                <a:tc>
                  <a:txBody>
                    <a:bodyPr/>
                    <a:lstStyle/>
                    <a:p>
                      <a:pPr marL="275590" indent="-180340">
                        <a:lnSpc>
                          <a:spcPct val="115000"/>
                        </a:lnSpc>
                        <a:spcAft>
                          <a:spcPts val="0"/>
                        </a:spcAft>
                      </a:pPr>
                      <a:r>
                        <a:rPr lang="es-ES" sz="1000" dirty="0">
                          <a:effectLst/>
                        </a:rPr>
                        <a:t>3. Recopilar información a través de la investigación.</a:t>
                      </a:r>
                      <a:endParaRPr lang="es-MX" sz="1000" dirty="0">
                        <a:effectLst/>
                      </a:endParaRPr>
                    </a:p>
                    <a:p>
                      <a:pPr marL="275590" indent="-180340">
                        <a:lnSpc>
                          <a:spcPct val="115000"/>
                        </a:lnSpc>
                        <a:spcAft>
                          <a:spcPts val="0"/>
                        </a:spcAft>
                      </a:pPr>
                      <a:r>
                        <a:rPr lang="es-ES" sz="1000" dirty="0">
                          <a:effectLst/>
                        </a:rPr>
                        <a:t>    ¿Qué se  investiga y en qué fuentes? </a:t>
                      </a:r>
                      <a:endParaRPr lang="es-MX" sz="1000" dirty="0">
                        <a:effectLst/>
                      </a:endParaRPr>
                    </a:p>
                    <a:p>
                      <a:pPr marL="275590" indent="-180340">
                        <a:lnSpc>
                          <a:spcPct val="115000"/>
                        </a:lnSpc>
                        <a:spcAft>
                          <a:spcPts val="0"/>
                        </a:spcAft>
                      </a:pPr>
                      <a:r>
                        <a:rPr lang="es-ES" sz="1000" dirty="0">
                          <a:effectLst/>
                        </a:rPr>
                        <a:t> </a:t>
                      </a:r>
                      <a:endParaRPr lang="es-MX" sz="1000" dirty="0">
                        <a:effectLst/>
                      </a:endParaRPr>
                    </a:p>
                    <a:p>
                      <a:pPr marL="275590" indent="-180340">
                        <a:lnSpc>
                          <a:spcPct val="115000"/>
                        </a:lnSpc>
                        <a:spcAft>
                          <a:spcPts val="0"/>
                        </a:spcAft>
                      </a:pPr>
                      <a:r>
                        <a:rPr lang="es-ES" sz="1000" dirty="0">
                          <a:effectLst/>
                        </a:rPr>
                        <a:t> </a:t>
                      </a:r>
                      <a:endParaRPr lang="es-MX" sz="1000" dirty="0">
                        <a:effectLst/>
                      </a:endParaRPr>
                    </a:p>
                    <a:p>
                      <a:pPr marL="275590" indent="-180340">
                        <a:lnSpc>
                          <a:spcPct val="115000"/>
                        </a:lnSpc>
                        <a:spcAft>
                          <a:spcPts val="0"/>
                        </a:spcAft>
                      </a:pPr>
                      <a:r>
                        <a:rPr lang="es-ES" sz="1000" dirty="0">
                          <a:effectLst/>
                        </a:rPr>
                        <a:t> </a:t>
                      </a:r>
                      <a:endParaRPr lang="es-MX" sz="1000" dirty="0">
                        <a:effectLst/>
                      </a:endParaRPr>
                    </a:p>
                    <a:p>
                      <a:pPr marL="275590" indent="-180340">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57373" marR="57373" marT="57373" marB="57373"/>
                </a:tc>
                <a:tc>
                  <a:txBody>
                    <a:bodyPr/>
                    <a:lstStyle/>
                    <a:p>
                      <a:pPr>
                        <a:lnSpc>
                          <a:spcPct val="115000"/>
                        </a:lnSpc>
                        <a:spcAft>
                          <a:spcPts val="0"/>
                        </a:spcAft>
                      </a:pPr>
                      <a:r>
                        <a:rPr lang="es-ES" sz="1000">
                          <a:effectLst/>
                        </a:rPr>
                        <a:t>Relación del tema con aspectos religiosos, por las perspectivas propias de la época histórica y por las características propias del estudiante (interés y forma de aprendizaje visual). Se planteó el tener contacto con fuentes primarias. Se realizó una visita a la Catedral de CDMX. Este contacto directo con fuentes documentales fomentó más dudas en relación con otras materias fuera del campo de estudio del joven. </a:t>
                      </a:r>
                      <a:endParaRPr lang="es-MX" sz="1000">
                        <a:solidFill>
                          <a:srgbClr val="000000"/>
                        </a:solidFill>
                        <a:effectLst/>
                        <a:latin typeface="Arial" panose="020B0604020202020204" pitchFamily="34" charset="0"/>
                        <a:ea typeface="Arial" panose="020B0604020202020204" pitchFamily="34" charset="0"/>
                      </a:endParaRPr>
                    </a:p>
                  </a:txBody>
                  <a:tcPr marL="57373" marR="57373" marT="57373" marB="57373"/>
                </a:tc>
                <a:tc>
                  <a:txBody>
                    <a:bodyPr/>
                    <a:lstStyle/>
                    <a:p>
                      <a:pPr>
                        <a:lnSpc>
                          <a:spcPct val="115000"/>
                        </a:lnSpc>
                        <a:spcAft>
                          <a:spcPts val="0"/>
                        </a:spcAft>
                      </a:pPr>
                      <a:r>
                        <a:rPr lang="es-ES" sz="1000" dirty="0">
                          <a:effectLst/>
                        </a:rPr>
                        <a:t>Relación del tema con aspectos religiosos, por las perspectivas propias de la época histórica y por las características propias del estudiante (interés y forma de aprendizaje visual). Se planteó el tener contacto con fuentes primarias. Se realizó una visita a la Catedral de CDMX. Este contacto directo con fuentes documentales fomentó más dudas en relación con otras materias fuera del campo de estudio del joven. </a:t>
                      </a:r>
                      <a:endParaRPr lang="es-MX" sz="1000" dirty="0">
                        <a:solidFill>
                          <a:srgbClr val="000000"/>
                        </a:solidFill>
                        <a:effectLst/>
                        <a:latin typeface="Arial" panose="020B0604020202020204" pitchFamily="34" charset="0"/>
                        <a:ea typeface="Arial" panose="020B0604020202020204" pitchFamily="34" charset="0"/>
                      </a:endParaRPr>
                    </a:p>
                  </a:txBody>
                  <a:tcPr marL="57373" marR="57373" marT="57373" marB="57373"/>
                </a:tc>
                <a:tc>
                  <a:txBody>
                    <a:bodyPr/>
                    <a:lstStyle/>
                    <a:p>
                      <a:pPr>
                        <a:lnSpc>
                          <a:spcPct val="115000"/>
                        </a:lnSpc>
                        <a:spcAft>
                          <a:spcPts val="0"/>
                        </a:spcAft>
                      </a:pPr>
                      <a:r>
                        <a:rPr lang="es-ES" sz="1000" dirty="0">
                          <a:effectLst/>
                        </a:rPr>
                        <a:t>Relación del tema con aspectos religiosos, por las perspectivas propias de la época histórica y por las características propias del estudiante (interés y forma de aprendizaje visual). Se planteó el tener contacto con fuentes primarias. Se realizó una visita a la Catedral de CDMX. Este contacto directo con fuentes documentales fomentó más dudas en relación con otras materias fuera del campo de estudio del joven. </a:t>
                      </a:r>
                      <a:endParaRPr lang="es-MX" sz="1000" dirty="0">
                        <a:solidFill>
                          <a:srgbClr val="000000"/>
                        </a:solidFill>
                        <a:effectLst/>
                        <a:latin typeface="Arial" panose="020B0604020202020204" pitchFamily="34" charset="0"/>
                        <a:ea typeface="Arial" panose="020B0604020202020204" pitchFamily="34" charset="0"/>
                      </a:endParaRPr>
                    </a:p>
                  </a:txBody>
                  <a:tcPr marL="57373" marR="57373" marT="57373" marB="57373"/>
                </a:tc>
                <a:extLst>
                  <a:ext uri="{0D108BD9-81ED-4DB2-BD59-A6C34878D82A}">
                    <a16:rowId xmlns:a16="http://schemas.microsoft.com/office/drawing/2014/main" val="1138575649"/>
                  </a:ext>
                </a:extLst>
              </a:tr>
            </a:tbl>
          </a:graphicData>
        </a:graphic>
      </p:graphicFrame>
      <p:pic>
        <p:nvPicPr>
          <p:cNvPr id="6" name="Imagen 5">
            <a:extLst>
              <a:ext uri="{FF2B5EF4-FFF2-40B4-BE49-F238E27FC236}">
                <a16:creationId xmlns:a16="http://schemas.microsoft.com/office/drawing/2014/main" id="{1E24802A-5095-F648-B078-3F2C94491153}"/>
              </a:ext>
            </a:extLst>
          </p:cNvPr>
          <p:cNvPicPr>
            <a:picLocks noChangeAspect="1"/>
          </p:cNvPicPr>
          <p:nvPr/>
        </p:nvPicPr>
        <p:blipFill>
          <a:blip r:embed="rId2"/>
          <a:stretch>
            <a:fillRect/>
          </a:stretch>
        </p:blipFill>
        <p:spPr>
          <a:xfrm>
            <a:off x="928062" y="320548"/>
            <a:ext cx="776289" cy="1158416"/>
          </a:xfrm>
          <a:prstGeom prst="rect">
            <a:avLst/>
          </a:prstGeom>
        </p:spPr>
      </p:pic>
      <p:sp>
        <p:nvSpPr>
          <p:cNvPr id="10" name="CuadroTexto 9">
            <a:extLst>
              <a:ext uri="{FF2B5EF4-FFF2-40B4-BE49-F238E27FC236}">
                <a16:creationId xmlns:a16="http://schemas.microsoft.com/office/drawing/2014/main" id="{91FAA049-83F5-5E4E-83E4-890FA460C2C0}"/>
              </a:ext>
            </a:extLst>
          </p:cNvPr>
          <p:cNvSpPr txBox="1"/>
          <p:nvPr/>
        </p:nvSpPr>
        <p:spPr>
          <a:xfrm>
            <a:off x="9142660" y="348245"/>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1703980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380344" y="413947"/>
            <a:ext cx="10364451" cy="1596177"/>
          </a:xfrm>
        </p:spPr>
        <p:txBody>
          <a:bodyPr>
            <a:normAutofit/>
          </a:bodyPr>
          <a:lstStyle/>
          <a:p>
            <a:r>
              <a:rPr lang="es-MX" sz="3600" dirty="0"/>
              <a:t>E.I.P. An</a:t>
            </a:r>
            <a:r>
              <a:rPr lang="es-ES" sz="3600" dirty="0" err="1"/>
              <a:t>álisis</a:t>
            </a:r>
            <a:r>
              <a:rPr lang="es-ES" sz="3600" dirty="0"/>
              <a:t> </a:t>
            </a:r>
            <a:r>
              <a:rPr lang="es-ES" sz="3600" b="1" dirty="0"/>
              <a:t>“Códice nuestro”</a:t>
            </a:r>
            <a:br>
              <a:rPr lang="es-MX" sz="3600" dirty="0"/>
            </a:br>
            <a:endParaRPr lang="es-MX" sz="3600" dirty="0"/>
          </a:p>
        </p:txBody>
      </p:sp>
      <p:graphicFrame>
        <p:nvGraphicFramePr>
          <p:cNvPr id="7" name="Tabla 6">
            <a:extLst>
              <a:ext uri="{FF2B5EF4-FFF2-40B4-BE49-F238E27FC236}">
                <a16:creationId xmlns:a16="http://schemas.microsoft.com/office/drawing/2014/main" id="{563629ED-0DEE-7D48-8FC1-E4E04B95CF85}"/>
              </a:ext>
            </a:extLst>
          </p:cNvPr>
          <p:cNvGraphicFramePr>
            <a:graphicFrameLocks noGrp="1"/>
          </p:cNvGraphicFramePr>
          <p:nvPr/>
        </p:nvGraphicFramePr>
        <p:xfrm>
          <a:off x="1757362" y="1690338"/>
          <a:ext cx="8705849" cy="307340"/>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2014860166"/>
                    </a:ext>
                  </a:extLst>
                </a:gridCol>
                <a:gridCol w="1819540">
                  <a:extLst>
                    <a:ext uri="{9D8B030D-6E8A-4147-A177-3AD203B41FA5}">
                      <a16:colId xmlns:a16="http://schemas.microsoft.com/office/drawing/2014/main" val="2852912095"/>
                    </a:ext>
                  </a:extLst>
                </a:gridCol>
                <a:gridCol w="1771908">
                  <a:extLst>
                    <a:ext uri="{9D8B030D-6E8A-4147-A177-3AD203B41FA5}">
                      <a16:colId xmlns:a16="http://schemas.microsoft.com/office/drawing/2014/main" val="854244148"/>
                    </a:ext>
                  </a:extLst>
                </a:gridCol>
                <a:gridCol w="2199326">
                  <a:extLst>
                    <a:ext uri="{9D8B030D-6E8A-4147-A177-3AD203B41FA5}">
                      <a16:colId xmlns:a16="http://schemas.microsoft.com/office/drawing/2014/main" val="4015916576"/>
                    </a:ext>
                  </a:extLst>
                </a:gridCol>
              </a:tblGrid>
              <a:tr h="266700">
                <a:tc>
                  <a:txBody>
                    <a:bodyPr/>
                    <a:lstStyle/>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1.</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3.</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805865638"/>
                  </a:ext>
                </a:extLst>
              </a:tr>
            </a:tbl>
          </a:graphicData>
        </a:graphic>
      </p:graphicFrame>
      <p:graphicFrame>
        <p:nvGraphicFramePr>
          <p:cNvPr id="3" name="Tabla 2">
            <a:extLst>
              <a:ext uri="{FF2B5EF4-FFF2-40B4-BE49-F238E27FC236}">
                <a16:creationId xmlns:a16="http://schemas.microsoft.com/office/drawing/2014/main" id="{9EF8DE7E-35E5-364A-8DE3-02781D430B7C}"/>
              </a:ext>
            </a:extLst>
          </p:cNvPr>
          <p:cNvGraphicFramePr>
            <a:graphicFrameLocks noGrp="1"/>
          </p:cNvGraphicFramePr>
          <p:nvPr>
            <p:extLst>
              <p:ext uri="{D42A27DB-BD31-4B8C-83A1-F6EECF244321}">
                <p14:modId xmlns:p14="http://schemas.microsoft.com/office/powerpoint/2010/main" val="1151099381"/>
              </p:ext>
            </p:extLst>
          </p:nvPr>
        </p:nvGraphicFramePr>
        <p:xfrm>
          <a:off x="1757361" y="2010124"/>
          <a:ext cx="8705849" cy="2427986"/>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2856446796"/>
                    </a:ext>
                  </a:extLst>
                </a:gridCol>
                <a:gridCol w="1819540">
                  <a:extLst>
                    <a:ext uri="{9D8B030D-6E8A-4147-A177-3AD203B41FA5}">
                      <a16:colId xmlns:a16="http://schemas.microsoft.com/office/drawing/2014/main" val="4276135714"/>
                    </a:ext>
                  </a:extLst>
                </a:gridCol>
                <a:gridCol w="1771908">
                  <a:extLst>
                    <a:ext uri="{9D8B030D-6E8A-4147-A177-3AD203B41FA5}">
                      <a16:colId xmlns:a16="http://schemas.microsoft.com/office/drawing/2014/main" val="1511255226"/>
                    </a:ext>
                  </a:extLst>
                </a:gridCol>
                <a:gridCol w="2199326">
                  <a:extLst>
                    <a:ext uri="{9D8B030D-6E8A-4147-A177-3AD203B41FA5}">
                      <a16:colId xmlns:a16="http://schemas.microsoft.com/office/drawing/2014/main" val="261879392"/>
                    </a:ext>
                  </a:extLst>
                </a:gridCol>
              </a:tblGrid>
              <a:tr h="2233264">
                <a:tc>
                  <a:txBody>
                    <a:bodyPr/>
                    <a:lstStyle/>
                    <a:p>
                      <a:pPr marL="275590" indent="-180340">
                        <a:lnSpc>
                          <a:spcPct val="115000"/>
                        </a:lnSpc>
                        <a:spcAft>
                          <a:spcPts val="0"/>
                        </a:spcAft>
                      </a:pPr>
                      <a:r>
                        <a:rPr lang="es-ES" sz="1100" dirty="0">
                          <a:effectLst/>
                        </a:rPr>
                        <a:t>4. Organizar la información.</a:t>
                      </a:r>
                      <a:endParaRPr lang="es-MX" sz="1100" dirty="0">
                        <a:effectLst/>
                      </a:endParaRPr>
                    </a:p>
                    <a:p>
                      <a:pPr marL="275590" indent="-180340">
                        <a:lnSpc>
                          <a:spcPct val="115000"/>
                        </a:lnSpc>
                        <a:spcAft>
                          <a:spcPts val="0"/>
                        </a:spcAft>
                      </a:pPr>
                      <a:r>
                        <a:rPr lang="es-ES" sz="1100" dirty="0">
                          <a:effectLst/>
                        </a:rPr>
                        <a:t>    Implica:</a:t>
                      </a:r>
                      <a:endParaRPr lang="es-MX" sz="1100" dirty="0">
                        <a:effectLst/>
                      </a:endParaRPr>
                    </a:p>
                    <a:p>
                      <a:pPr marL="275590" indent="-180340">
                        <a:lnSpc>
                          <a:spcPct val="115000"/>
                        </a:lnSpc>
                        <a:spcAft>
                          <a:spcPts val="0"/>
                        </a:spcAft>
                      </a:pPr>
                      <a:r>
                        <a:rPr lang="es-ES" sz="1100" dirty="0">
                          <a:effectLst/>
                        </a:rPr>
                        <a:t>    clasificación de datos obtenidos,</a:t>
                      </a:r>
                      <a:endParaRPr lang="es-MX" sz="1100" dirty="0">
                        <a:effectLst/>
                      </a:endParaRPr>
                    </a:p>
                    <a:p>
                      <a:pPr marL="275590" indent="-180340">
                        <a:lnSpc>
                          <a:spcPct val="115000"/>
                        </a:lnSpc>
                        <a:spcAft>
                          <a:spcPts val="0"/>
                        </a:spcAft>
                      </a:pPr>
                      <a:r>
                        <a:rPr lang="es-ES" sz="1100" dirty="0">
                          <a:effectLst/>
                        </a:rPr>
                        <a:t>    análisis de los datos obtenidos,            registro de la información.</a:t>
                      </a:r>
                      <a:endParaRPr lang="es-MX" sz="1100" dirty="0">
                        <a:effectLst/>
                      </a:endParaRPr>
                    </a:p>
                    <a:p>
                      <a:pPr marL="275590" indent="-180340">
                        <a:lnSpc>
                          <a:spcPct val="115000"/>
                        </a:lnSpc>
                        <a:spcAft>
                          <a:spcPts val="0"/>
                        </a:spcAft>
                      </a:pPr>
                      <a:r>
                        <a:rPr lang="es-ES" sz="1100" dirty="0">
                          <a:effectLst/>
                        </a:rPr>
                        <a:t>    conclusiones por disciplina,</a:t>
                      </a:r>
                      <a:endParaRPr lang="es-MX" sz="1100" dirty="0">
                        <a:effectLst/>
                      </a:endParaRPr>
                    </a:p>
                    <a:p>
                      <a:pPr marL="275590" indent="-180340">
                        <a:lnSpc>
                          <a:spcPct val="115000"/>
                        </a:lnSpc>
                        <a:spcAft>
                          <a:spcPts val="0"/>
                        </a:spcAft>
                      </a:pPr>
                      <a:r>
                        <a:rPr lang="es-ES" sz="1100" dirty="0">
                          <a:effectLst/>
                        </a:rPr>
                        <a:t>    conclusiones conjuntas.</a:t>
                      </a:r>
                      <a:endParaRPr lang="es-MX" sz="1100" dirty="0">
                        <a:effectLst/>
                      </a:endParaRPr>
                    </a:p>
                    <a:p>
                      <a:pPr marL="271780">
                        <a:lnSpc>
                          <a:spcPct val="115000"/>
                        </a:lnSpc>
                        <a:spcAft>
                          <a:spcPts val="0"/>
                        </a:spcAft>
                      </a:pPr>
                      <a:r>
                        <a:rPr lang="es-ES" sz="1100" dirty="0">
                          <a:effectLst/>
                        </a:rPr>
                        <a:t>¿Cuál es el orden?</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a:effectLst/>
                        </a:rPr>
                        <a:t>Se resaltan las conexiones que se hicieron debido a la actividad de búsqueda. Se usó la herramienta Grafio para tener bloques de información interactivos, por la posibilidad de realizar cambios y por su flexibilidad de jerarquizar, distribuir y relacionar la información.</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a:effectLst/>
                        </a:rPr>
                        <a:t>Se resaltan las conexiones que se hicieron debido a la actividad de búsqueda. Se usó la herramienta Grafio para tener bloques de información interactivos, por la posibilidad de realizar cambios y por su flexibilidad de jerarquizar, distribuir y relacionar la información.</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Se resaltan las conexiones que se hicieron debido a la actividad de búsqueda. Se usó la herramienta Grafio para tener bloques de información interactivos, por la posibilidad de realizar cambios y por su flexibilidad de jerarquizar, distribuir y relacionar la información.</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058799749"/>
                  </a:ext>
                </a:extLst>
              </a:tr>
            </a:tbl>
          </a:graphicData>
        </a:graphic>
      </p:graphicFrame>
      <p:graphicFrame>
        <p:nvGraphicFramePr>
          <p:cNvPr id="4" name="Tabla 3">
            <a:extLst>
              <a:ext uri="{FF2B5EF4-FFF2-40B4-BE49-F238E27FC236}">
                <a16:creationId xmlns:a16="http://schemas.microsoft.com/office/drawing/2014/main" id="{988711EA-9215-0840-B6C7-7F476EA114EA}"/>
              </a:ext>
            </a:extLst>
          </p:cNvPr>
          <p:cNvGraphicFramePr>
            <a:graphicFrameLocks noGrp="1"/>
          </p:cNvGraphicFramePr>
          <p:nvPr>
            <p:extLst>
              <p:ext uri="{D42A27DB-BD31-4B8C-83A1-F6EECF244321}">
                <p14:modId xmlns:p14="http://schemas.microsoft.com/office/powerpoint/2010/main" val="550031071"/>
              </p:ext>
            </p:extLst>
          </p:nvPr>
        </p:nvGraphicFramePr>
        <p:xfrm>
          <a:off x="1757361" y="4230941"/>
          <a:ext cx="8705849" cy="1721392"/>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211795432"/>
                    </a:ext>
                  </a:extLst>
                </a:gridCol>
                <a:gridCol w="1819540">
                  <a:extLst>
                    <a:ext uri="{9D8B030D-6E8A-4147-A177-3AD203B41FA5}">
                      <a16:colId xmlns:a16="http://schemas.microsoft.com/office/drawing/2014/main" val="997722056"/>
                    </a:ext>
                  </a:extLst>
                </a:gridCol>
                <a:gridCol w="1771908">
                  <a:extLst>
                    <a:ext uri="{9D8B030D-6E8A-4147-A177-3AD203B41FA5}">
                      <a16:colId xmlns:a16="http://schemas.microsoft.com/office/drawing/2014/main" val="3223229119"/>
                    </a:ext>
                  </a:extLst>
                </a:gridCol>
                <a:gridCol w="2199326">
                  <a:extLst>
                    <a:ext uri="{9D8B030D-6E8A-4147-A177-3AD203B41FA5}">
                      <a16:colId xmlns:a16="http://schemas.microsoft.com/office/drawing/2014/main" val="4221915791"/>
                    </a:ext>
                  </a:extLst>
                </a:gridCol>
              </a:tblGrid>
              <a:tr h="1721392">
                <a:tc>
                  <a:txBody>
                    <a:bodyPr/>
                    <a:lstStyle/>
                    <a:p>
                      <a:pPr>
                        <a:lnSpc>
                          <a:spcPct val="115000"/>
                        </a:lnSpc>
                        <a:spcAft>
                          <a:spcPts val="0"/>
                        </a:spcAft>
                      </a:pPr>
                      <a:r>
                        <a:rPr lang="es-ES" sz="1100" dirty="0">
                          <a:effectLst/>
                        </a:rPr>
                        <a:t>  5. Llegar a conclusiones parciales </a:t>
                      </a:r>
                      <a:endParaRPr lang="es-MX" sz="1100" dirty="0">
                        <a:effectLst/>
                      </a:endParaRPr>
                    </a:p>
                    <a:p>
                      <a:pPr marL="270510" indent="-270510">
                        <a:lnSpc>
                          <a:spcPct val="115000"/>
                        </a:lnSpc>
                        <a:spcAft>
                          <a:spcPts val="0"/>
                        </a:spcAft>
                      </a:pPr>
                      <a:r>
                        <a:rPr lang="es-ES" sz="1100" dirty="0">
                          <a:effectLst/>
                        </a:rPr>
                        <a:t>      útiles para el proyecto, de tal  forma que lo aclaran, describen o descifran  (fruto de la reflexión colaborativa de los estudiantes).</a:t>
                      </a:r>
                      <a:endParaRPr lang="es-MX" sz="1100" dirty="0">
                        <a:effectLst/>
                      </a:endParaRPr>
                    </a:p>
                    <a:p>
                      <a:pPr marL="270510" indent="-270510">
                        <a:lnSpc>
                          <a:spcPct val="115000"/>
                        </a:lnSpc>
                        <a:spcAft>
                          <a:spcPts val="0"/>
                        </a:spcAft>
                      </a:pPr>
                      <a:r>
                        <a:rPr lang="es-ES" sz="1100" dirty="0">
                          <a:effectLst/>
                        </a:rPr>
                        <a:t>       ¿Cómo se logran?</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El joven integró todos los elementos estudiados, realizando una exposición gráfica que sintetizaba sus pensamientos para poder exponer a los demás los principales códigos de la conquista. </a:t>
                      </a:r>
                      <a:endParaRPr lang="es-MX" sz="1100" dirty="0">
                        <a:effectLst/>
                      </a:endParaRPr>
                    </a:p>
                  </a:txBody>
                  <a:tcPr marL="63500" marR="63500" marT="63500" marB="63500"/>
                </a:tc>
                <a:tc>
                  <a:txBody>
                    <a:bodyPr/>
                    <a:lstStyle/>
                    <a:p>
                      <a:pPr>
                        <a:lnSpc>
                          <a:spcPct val="115000"/>
                        </a:lnSpc>
                        <a:spcAft>
                          <a:spcPts val="0"/>
                        </a:spcAft>
                      </a:pPr>
                      <a:r>
                        <a:rPr lang="es-ES" sz="1100" dirty="0">
                          <a:effectLst/>
                        </a:rPr>
                        <a:t>El joven integró todos los elementos estudiados, realizando una exposición gráfica que sintetizaba sus pensamientos para poder exponer a los demás los principales códigos de la conquista. </a:t>
                      </a:r>
                      <a:endParaRPr lang="es-MX" sz="1100" dirty="0">
                        <a:effectLst/>
                      </a:endParaRPr>
                    </a:p>
                  </a:txBody>
                  <a:tcPr marL="63500" marR="63500" marT="63500" marB="63500"/>
                </a:tc>
                <a:tc>
                  <a:txBody>
                    <a:bodyPr/>
                    <a:lstStyle/>
                    <a:p>
                      <a:pPr>
                        <a:lnSpc>
                          <a:spcPct val="115000"/>
                        </a:lnSpc>
                        <a:spcAft>
                          <a:spcPts val="0"/>
                        </a:spcAft>
                      </a:pPr>
                      <a:r>
                        <a:rPr lang="es-ES" sz="1100" dirty="0">
                          <a:effectLst/>
                        </a:rPr>
                        <a:t>El joven integró todos los elementos estudiados, realizando una exposición gráfica que sintetizaba sus pensamientos para poder exponer a los demás los principales códigos de la conquista. </a:t>
                      </a:r>
                      <a:endParaRPr lang="es-MX" sz="1100" dirty="0">
                        <a:effectLst/>
                      </a:endParaRPr>
                    </a:p>
                    <a:p>
                      <a:pPr>
                        <a:lnSpc>
                          <a:spcPct val="115000"/>
                        </a:lnSpc>
                        <a:spcAft>
                          <a:spcPts val="0"/>
                        </a:spcAft>
                      </a:pPr>
                      <a:endParaRPr lang="es-MX" sz="1100" dirty="0">
                        <a:effectLst/>
                      </a:endParaRPr>
                    </a:p>
                  </a:txBody>
                  <a:tcPr marL="63500" marR="63500" marT="63500" marB="63500"/>
                </a:tc>
                <a:extLst>
                  <a:ext uri="{0D108BD9-81ED-4DB2-BD59-A6C34878D82A}">
                    <a16:rowId xmlns:a16="http://schemas.microsoft.com/office/drawing/2014/main" val="515622595"/>
                  </a:ext>
                </a:extLst>
              </a:tr>
            </a:tbl>
          </a:graphicData>
        </a:graphic>
      </p:graphicFrame>
      <p:pic>
        <p:nvPicPr>
          <p:cNvPr id="6" name="Imagen 5">
            <a:extLst>
              <a:ext uri="{FF2B5EF4-FFF2-40B4-BE49-F238E27FC236}">
                <a16:creationId xmlns:a16="http://schemas.microsoft.com/office/drawing/2014/main" id="{5957C5E8-530F-A549-8758-21EAAC4A57F2}"/>
              </a:ext>
            </a:extLst>
          </p:cNvPr>
          <p:cNvPicPr>
            <a:picLocks noChangeAspect="1"/>
          </p:cNvPicPr>
          <p:nvPr/>
        </p:nvPicPr>
        <p:blipFill>
          <a:blip r:embed="rId2"/>
          <a:stretch>
            <a:fillRect/>
          </a:stretch>
        </p:blipFill>
        <p:spPr>
          <a:xfrm>
            <a:off x="953967" y="410496"/>
            <a:ext cx="824552" cy="1230436"/>
          </a:xfrm>
          <a:prstGeom prst="rect">
            <a:avLst/>
          </a:prstGeom>
        </p:spPr>
      </p:pic>
      <p:sp>
        <p:nvSpPr>
          <p:cNvPr id="8" name="CuadroTexto 7">
            <a:extLst>
              <a:ext uri="{FF2B5EF4-FFF2-40B4-BE49-F238E27FC236}">
                <a16:creationId xmlns:a16="http://schemas.microsoft.com/office/drawing/2014/main" id="{803413ED-FDFF-9A4D-B465-DFCAEF0EB8E3}"/>
              </a:ext>
            </a:extLst>
          </p:cNvPr>
          <p:cNvSpPr txBox="1"/>
          <p:nvPr/>
        </p:nvSpPr>
        <p:spPr>
          <a:xfrm>
            <a:off x="9055996" y="410496"/>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2901931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707167" y="434265"/>
            <a:ext cx="10364451" cy="1596177"/>
          </a:xfrm>
        </p:spPr>
        <p:txBody>
          <a:bodyPr>
            <a:normAutofit/>
          </a:bodyPr>
          <a:lstStyle/>
          <a:p>
            <a:r>
              <a:rPr lang="es-MX" sz="3200" dirty="0"/>
              <a:t>E.I.P. An</a:t>
            </a:r>
            <a:r>
              <a:rPr lang="es-ES" sz="3200" dirty="0" err="1"/>
              <a:t>álisis</a:t>
            </a:r>
            <a:r>
              <a:rPr lang="es-ES" sz="3200" dirty="0"/>
              <a:t> </a:t>
            </a:r>
            <a:r>
              <a:rPr lang="es-ES" sz="3200" b="1" dirty="0"/>
              <a:t>“Códice nuestro”</a:t>
            </a:r>
            <a:br>
              <a:rPr lang="es-MX" sz="3200" dirty="0"/>
            </a:br>
            <a:endParaRPr lang="es-MX" sz="3200" dirty="0"/>
          </a:p>
        </p:txBody>
      </p:sp>
      <p:graphicFrame>
        <p:nvGraphicFramePr>
          <p:cNvPr id="7" name="Tabla 6">
            <a:extLst>
              <a:ext uri="{FF2B5EF4-FFF2-40B4-BE49-F238E27FC236}">
                <a16:creationId xmlns:a16="http://schemas.microsoft.com/office/drawing/2014/main" id="{563629ED-0DEE-7D48-8FC1-E4E04B95CF85}"/>
              </a:ext>
            </a:extLst>
          </p:cNvPr>
          <p:cNvGraphicFramePr>
            <a:graphicFrameLocks noGrp="1"/>
          </p:cNvGraphicFramePr>
          <p:nvPr/>
        </p:nvGraphicFramePr>
        <p:xfrm>
          <a:off x="1757362" y="1690338"/>
          <a:ext cx="8705849" cy="307340"/>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2014860166"/>
                    </a:ext>
                  </a:extLst>
                </a:gridCol>
                <a:gridCol w="1819540">
                  <a:extLst>
                    <a:ext uri="{9D8B030D-6E8A-4147-A177-3AD203B41FA5}">
                      <a16:colId xmlns:a16="http://schemas.microsoft.com/office/drawing/2014/main" val="2852912095"/>
                    </a:ext>
                  </a:extLst>
                </a:gridCol>
                <a:gridCol w="1771908">
                  <a:extLst>
                    <a:ext uri="{9D8B030D-6E8A-4147-A177-3AD203B41FA5}">
                      <a16:colId xmlns:a16="http://schemas.microsoft.com/office/drawing/2014/main" val="854244148"/>
                    </a:ext>
                  </a:extLst>
                </a:gridCol>
                <a:gridCol w="2199326">
                  <a:extLst>
                    <a:ext uri="{9D8B030D-6E8A-4147-A177-3AD203B41FA5}">
                      <a16:colId xmlns:a16="http://schemas.microsoft.com/office/drawing/2014/main" val="4015916576"/>
                    </a:ext>
                  </a:extLst>
                </a:gridCol>
              </a:tblGrid>
              <a:tr h="266700">
                <a:tc>
                  <a:txBody>
                    <a:bodyPr/>
                    <a:lstStyle/>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3.</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805865638"/>
                  </a:ext>
                </a:extLst>
              </a:tr>
            </a:tbl>
          </a:graphicData>
        </a:graphic>
      </p:graphicFrame>
      <p:graphicFrame>
        <p:nvGraphicFramePr>
          <p:cNvPr id="5" name="Tabla 4">
            <a:extLst>
              <a:ext uri="{FF2B5EF4-FFF2-40B4-BE49-F238E27FC236}">
                <a16:creationId xmlns:a16="http://schemas.microsoft.com/office/drawing/2014/main" id="{E9C151E6-BE94-CC45-8B6C-FDF321BBAEDE}"/>
              </a:ext>
            </a:extLst>
          </p:cNvPr>
          <p:cNvGraphicFramePr>
            <a:graphicFrameLocks noGrp="1"/>
          </p:cNvGraphicFramePr>
          <p:nvPr>
            <p:extLst>
              <p:ext uri="{D42A27DB-BD31-4B8C-83A1-F6EECF244321}">
                <p14:modId xmlns:p14="http://schemas.microsoft.com/office/powerpoint/2010/main" val="2612469940"/>
              </p:ext>
            </p:extLst>
          </p:nvPr>
        </p:nvGraphicFramePr>
        <p:xfrm>
          <a:off x="1757361" y="2010124"/>
          <a:ext cx="8705849" cy="3480173"/>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1470263694"/>
                    </a:ext>
                  </a:extLst>
                </a:gridCol>
                <a:gridCol w="5790774">
                  <a:extLst>
                    <a:ext uri="{9D8B030D-6E8A-4147-A177-3AD203B41FA5}">
                      <a16:colId xmlns:a16="http://schemas.microsoft.com/office/drawing/2014/main" val="98427395"/>
                    </a:ext>
                  </a:extLst>
                </a:gridCol>
              </a:tblGrid>
              <a:tr h="1796386">
                <a:tc>
                  <a:txBody>
                    <a:bodyPr/>
                    <a:lstStyle/>
                    <a:p>
                      <a:pPr>
                        <a:lnSpc>
                          <a:spcPct val="115000"/>
                        </a:lnSpc>
                        <a:spcAft>
                          <a:spcPts val="0"/>
                        </a:spcAft>
                      </a:pPr>
                      <a:r>
                        <a:rPr lang="es-ES" sz="1000">
                          <a:effectLst/>
                        </a:rPr>
                        <a:t>  6. Conectar.</a:t>
                      </a:r>
                      <a:endParaRPr lang="es-MX" sz="1000">
                        <a:effectLst/>
                      </a:endParaRPr>
                    </a:p>
                    <a:p>
                      <a:pPr marL="204470" indent="-276225">
                        <a:lnSpc>
                          <a:spcPct val="115000"/>
                        </a:lnSpc>
                        <a:spcAft>
                          <a:spcPts val="0"/>
                        </a:spcAft>
                        <a:tabLst>
                          <a:tab pos="270510" algn="l"/>
                        </a:tabLst>
                      </a:pPr>
                      <a:r>
                        <a:rPr lang="es-ES" sz="1000">
                          <a:effectLst/>
                        </a:rPr>
                        <a:t>       ¿De qué manera  las </a:t>
                      </a:r>
                      <a:endParaRPr lang="es-MX" sz="1000">
                        <a:effectLst/>
                      </a:endParaRPr>
                    </a:p>
                    <a:p>
                      <a:pPr marL="204470" indent="-276225">
                        <a:lnSpc>
                          <a:spcPct val="115000"/>
                        </a:lnSpc>
                        <a:spcAft>
                          <a:spcPts val="0"/>
                        </a:spcAft>
                      </a:pPr>
                      <a:r>
                        <a:rPr lang="es-ES" sz="1000">
                          <a:effectLst/>
                        </a:rPr>
                        <a:t>       conclusiones de cada disciplina</a:t>
                      </a:r>
                      <a:endParaRPr lang="es-MX" sz="1000">
                        <a:effectLst/>
                      </a:endParaRPr>
                    </a:p>
                    <a:p>
                      <a:pPr marL="204470" indent="-276225">
                        <a:lnSpc>
                          <a:spcPct val="115000"/>
                        </a:lnSpc>
                        <a:spcAft>
                          <a:spcPts val="0"/>
                        </a:spcAft>
                      </a:pPr>
                      <a:r>
                        <a:rPr lang="es-ES" sz="1000">
                          <a:effectLst/>
                        </a:rPr>
                        <a:t>       dan respuesta  o se vinculan con</a:t>
                      </a:r>
                      <a:endParaRPr lang="es-MX" sz="1000">
                        <a:effectLst/>
                      </a:endParaRPr>
                    </a:p>
                    <a:p>
                      <a:pPr marL="204470" indent="-276225">
                        <a:lnSpc>
                          <a:spcPct val="115000"/>
                        </a:lnSpc>
                        <a:spcAft>
                          <a:spcPts val="0"/>
                        </a:spcAft>
                      </a:pPr>
                      <a:r>
                        <a:rPr lang="es-ES" sz="1000">
                          <a:effectLst/>
                        </a:rPr>
                        <a:t>       la pregunta  disparadora del</a:t>
                      </a:r>
                      <a:endParaRPr lang="es-MX" sz="1000">
                        <a:effectLst/>
                      </a:endParaRPr>
                    </a:p>
                    <a:p>
                      <a:pPr marL="204470" indent="-276225">
                        <a:lnSpc>
                          <a:spcPct val="115000"/>
                        </a:lnSpc>
                        <a:spcAft>
                          <a:spcPts val="0"/>
                        </a:spcAft>
                      </a:pPr>
                      <a:r>
                        <a:rPr lang="es-ES" sz="1000">
                          <a:effectLst/>
                        </a:rPr>
                        <a:t>       proyecto? </a:t>
                      </a:r>
                      <a:endParaRPr lang="es-MX" sz="1000">
                        <a:effectLst/>
                      </a:endParaRPr>
                    </a:p>
                    <a:p>
                      <a:pPr marL="204470" indent="-276225">
                        <a:lnSpc>
                          <a:spcPct val="115000"/>
                        </a:lnSpc>
                        <a:spcAft>
                          <a:spcPts val="0"/>
                        </a:spcAft>
                      </a:pPr>
                      <a:r>
                        <a:rPr lang="es-ES" sz="1000">
                          <a:effectLst/>
                        </a:rPr>
                        <a:t>       ¿Cuál es la estrategia o</a:t>
                      </a:r>
                      <a:endParaRPr lang="es-MX" sz="1000">
                        <a:effectLst/>
                      </a:endParaRPr>
                    </a:p>
                    <a:p>
                      <a:pPr marL="204470" indent="-276225">
                        <a:lnSpc>
                          <a:spcPct val="115000"/>
                        </a:lnSpc>
                        <a:spcAft>
                          <a:spcPts val="0"/>
                        </a:spcAft>
                      </a:pPr>
                      <a:r>
                        <a:rPr lang="es-ES" sz="1000">
                          <a:effectLst/>
                        </a:rPr>
                        <a:t>       actividad para lograr que haya</a:t>
                      </a:r>
                      <a:endParaRPr lang="es-MX" sz="1000">
                        <a:effectLst/>
                      </a:endParaRPr>
                    </a:p>
                    <a:p>
                      <a:pPr marL="204470" indent="-276225">
                        <a:lnSpc>
                          <a:spcPct val="115000"/>
                        </a:lnSpc>
                        <a:spcAft>
                          <a:spcPts val="0"/>
                        </a:spcAft>
                      </a:pPr>
                      <a:r>
                        <a:rPr lang="es-ES" sz="1000">
                          <a:effectLst/>
                        </a:rPr>
                        <a:t>       conciencia de ello?</a:t>
                      </a:r>
                      <a:endParaRPr lang="es-MX" sz="1000">
                        <a:effectLst/>
                      </a:endParaRPr>
                    </a:p>
                    <a:p>
                      <a:pPr>
                        <a:lnSpc>
                          <a:spcPct val="115000"/>
                        </a:lnSpc>
                        <a:spcAft>
                          <a:spcPts val="0"/>
                        </a:spcAft>
                        <a:tabLst>
                          <a:tab pos="270510" algn="l"/>
                        </a:tabLs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55513" marR="55513" marT="55513" marB="55513"/>
                </a:tc>
                <a:tc>
                  <a:txBody>
                    <a:bodyPr/>
                    <a:lstStyle/>
                    <a:p>
                      <a:pPr>
                        <a:lnSpc>
                          <a:spcPct val="115000"/>
                        </a:lnSpc>
                        <a:spcAft>
                          <a:spcPts val="0"/>
                        </a:spcAft>
                      </a:pPr>
                      <a:r>
                        <a:rPr lang="es-ES" sz="1000">
                          <a:effectLst/>
                        </a:rPr>
                        <a:t>En su conclusión o reflexión, etapa última del proyecto, se expresa la integración de los aprendizajes obtenidos, ya sea por la comparación de los diferentes conceptos, ya sea por las habilidades adquiridas en realización del proyecto. </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55513" marR="55513" marT="55513" marB="55513"/>
                </a:tc>
                <a:extLst>
                  <a:ext uri="{0D108BD9-81ED-4DB2-BD59-A6C34878D82A}">
                    <a16:rowId xmlns:a16="http://schemas.microsoft.com/office/drawing/2014/main" val="2783998612"/>
                  </a:ext>
                </a:extLst>
              </a:tr>
              <a:tr h="1627850">
                <a:tc>
                  <a:txBody>
                    <a:bodyPr/>
                    <a:lstStyle/>
                    <a:p>
                      <a:pPr>
                        <a:lnSpc>
                          <a:spcPct val="115000"/>
                        </a:lnSpc>
                        <a:spcAft>
                          <a:spcPts val="0"/>
                        </a:spcAft>
                      </a:pPr>
                      <a:r>
                        <a:rPr lang="es-ES" sz="1000" dirty="0">
                          <a:effectLst/>
                        </a:rPr>
                        <a:t>7. Evaluar la información generada.</a:t>
                      </a:r>
                      <a:endParaRPr lang="es-MX" sz="1000" dirty="0">
                        <a:effectLst/>
                      </a:endParaRPr>
                    </a:p>
                    <a:p>
                      <a:pPr marL="180340" indent="-180340">
                        <a:lnSpc>
                          <a:spcPct val="115000"/>
                        </a:lnSpc>
                        <a:spcAft>
                          <a:spcPts val="0"/>
                        </a:spcAft>
                      </a:pPr>
                      <a:r>
                        <a:rPr lang="es-ES" sz="1000" dirty="0">
                          <a:effectLst/>
                        </a:rPr>
                        <a:t>    ¿La información obtenida cubre las necesidades para la solución del problema?</a:t>
                      </a:r>
                      <a:endParaRPr lang="es-MX" sz="1000" dirty="0">
                        <a:effectLst/>
                      </a:endParaRPr>
                    </a:p>
                    <a:p>
                      <a:pPr marL="180340">
                        <a:lnSpc>
                          <a:spcPct val="115000"/>
                        </a:lnSpc>
                        <a:spcAft>
                          <a:spcPts val="0"/>
                        </a:spcAft>
                      </a:pPr>
                      <a:r>
                        <a:rPr lang="es-ES" sz="1000" dirty="0">
                          <a:effectLst/>
                        </a:rPr>
                        <a:t>¿Qué otras investigaciones se pueden llevar a cabo para complementar el proyecto? </a:t>
                      </a:r>
                      <a:endParaRPr lang="es-MX" sz="1000" dirty="0">
                        <a:effectLst/>
                      </a:endParaRPr>
                    </a:p>
                    <a:p>
                      <a:pPr marL="180340" indent="-180340">
                        <a:lnSpc>
                          <a:spcPct val="115000"/>
                        </a:lnSpc>
                        <a:spcAft>
                          <a:spcPts val="0"/>
                        </a:spcAft>
                      </a:pPr>
                      <a:r>
                        <a:rPr lang="es-ES" sz="1000" dirty="0">
                          <a:effectLst/>
                        </a:rPr>
                        <a:t> </a:t>
                      </a:r>
                      <a:endParaRPr lang="es-MX" sz="1000" dirty="0">
                        <a:effectLst/>
                      </a:endParaRPr>
                    </a:p>
                    <a:p>
                      <a:pPr marL="180340" indent="-180340">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55513" marR="55513" marT="55513" marB="55513"/>
                </a:tc>
                <a:tc>
                  <a:txBody>
                    <a:bodyPr/>
                    <a:lstStyle/>
                    <a:p>
                      <a:pPr>
                        <a:lnSpc>
                          <a:spcPct val="115000"/>
                        </a:lnSpc>
                        <a:spcAft>
                          <a:spcPts val="0"/>
                        </a:spcAft>
                      </a:pPr>
                      <a:r>
                        <a:rPr lang="es-ES" sz="1000" dirty="0">
                          <a:effectLst/>
                        </a:rPr>
                        <a:t>Tal vez, una visita a hemerotecas e información audiovisual de algunas bibliotecas.</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55513" marR="55513" marT="55513" marB="55513"/>
                </a:tc>
                <a:extLst>
                  <a:ext uri="{0D108BD9-81ED-4DB2-BD59-A6C34878D82A}">
                    <a16:rowId xmlns:a16="http://schemas.microsoft.com/office/drawing/2014/main" val="3213155173"/>
                  </a:ext>
                </a:extLst>
              </a:tr>
            </a:tbl>
          </a:graphicData>
        </a:graphic>
      </p:graphicFrame>
      <p:pic>
        <p:nvPicPr>
          <p:cNvPr id="6" name="Imagen 5">
            <a:extLst>
              <a:ext uri="{FF2B5EF4-FFF2-40B4-BE49-F238E27FC236}">
                <a16:creationId xmlns:a16="http://schemas.microsoft.com/office/drawing/2014/main" id="{8D1661B8-CE8A-7B48-9186-8872BCA5849B}"/>
              </a:ext>
            </a:extLst>
          </p:cNvPr>
          <p:cNvPicPr>
            <a:picLocks noChangeAspect="1"/>
          </p:cNvPicPr>
          <p:nvPr/>
        </p:nvPicPr>
        <p:blipFill>
          <a:blip r:embed="rId2"/>
          <a:stretch>
            <a:fillRect/>
          </a:stretch>
        </p:blipFill>
        <p:spPr>
          <a:xfrm>
            <a:off x="1240121" y="434265"/>
            <a:ext cx="700084" cy="1044699"/>
          </a:xfrm>
          <a:prstGeom prst="rect">
            <a:avLst/>
          </a:prstGeom>
        </p:spPr>
      </p:pic>
      <p:sp>
        <p:nvSpPr>
          <p:cNvPr id="8" name="CuadroTexto 7">
            <a:extLst>
              <a:ext uri="{FF2B5EF4-FFF2-40B4-BE49-F238E27FC236}">
                <a16:creationId xmlns:a16="http://schemas.microsoft.com/office/drawing/2014/main" id="{C9E86201-8EC9-7545-9549-193E157A8138}"/>
              </a:ext>
            </a:extLst>
          </p:cNvPr>
          <p:cNvSpPr txBox="1"/>
          <p:nvPr/>
        </p:nvSpPr>
        <p:spPr>
          <a:xfrm>
            <a:off x="9227090" y="249599"/>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3234403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276475" y="433495"/>
            <a:ext cx="10364451" cy="1596177"/>
          </a:xfrm>
        </p:spPr>
        <p:txBody>
          <a:bodyPr>
            <a:normAutofit/>
          </a:bodyPr>
          <a:lstStyle/>
          <a:p>
            <a:r>
              <a:rPr lang="es-MX" sz="3200" dirty="0"/>
              <a:t>E.I.P. An</a:t>
            </a:r>
            <a:r>
              <a:rPr lang="es-ES" sz="3200" dirty="0" err="1"/>
              <a:t>álisis</a:t>
            </a:r>
            <a:r>
              <a:rPr lang="es-ES" sz="3200" dirty="0"/>
              <a:t> </a:t>
            </a:r>
            <a:r>
              <a:rPr lang="es-ES" sz="3200" b="1" dirty="0"/>
              <a:t>“Códice nuestro”</a:t>
            </a:r>
            <a:br>
              <a:rPr lang="es-MX" sz="3200" dirty="0"/>
            </a:br>
            <a:endParaRPr lang="es-MX" sz="3200" dirty="0"/>
          </a:p>
        </p:txBody>
      </p:sp>
      <p:sp>
        <p:nvSpPr>
          <p:cNvPr id="3" name="Rectángulo 2">
            <a:extLst>
              <a:ext uri="{FF2B5EF4-FFF2-40B4-BE49-F238E27FC236}">
                <a16:creationId xmlns:a16="http://schemas.microsoft.com/office/drawing/2014/main" id="{AA0988B8-1C57-5F4D-9C19-AF8030F98414}"/>
              </a:ext>
            </a:extLst>
          </p:cNvPr>
          <p:cNvSpPr/>
          <p:nvPr/>
        </p:nvSpPr>
        <p:spPr>
          <a:xfrm>
            <a:off x="2276475" y="1721260"/>
            <a:ext cx="7024688" cy="729430"/>
          </a:xfrm>
          <a:prstGeom prst="rect">
            <a:avLst/>
          </a:prstGeom>
        </p:spPr>
        <p:txBody>
          <a:bodyPr wrap="square">
            <a:spAutoFit/>
          </a:bodyPr>
          <a:lstStyle/>
          <a:p>
            <a:pPr>
              <a:lnSpc>
                <a:spcPct val="115000"/>
              </a:lnSpc>
              <a:spcAft>
                <a:spcPts val="0"/>
              </a:spcAft>
            </a:pPr>
            <a:r>
              <a:rPr lang="es-ES"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VI. División del tiempo. 			   VII. Presentación.                                                                        										</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4" name="Tabla 3">
            <a:extLst>
              <a:ext uri="{FF2B5EF4-FFF2-40B4-BE49-F238E27FC236}">
                <a16:creationId xmlns:a16="http://schemas.microsoft.com/office/drawing/2014/main" id="{08EDDFB5-2F02-0B4C-9DD7-CDBF860C8A25}"/>
              </a:ext>
            </a:extLst>
          </p:cNvPr>
          <p:cNvGraphicFramePr>
            <a:graphicFrameLocks noGrp="1"/>
          </p:cNvGraphicFramePr>
          <p:nvPr>
            <p:extLst>
              <p:ext uri="{D42A27DB-BD31-4B8C-83A1-F6EECF244321}">
                <p14:modId xmlns:p14="http://schemas.microsoft.com/office/powerpoint/2010/main" val="386786087"/>
              </p:ext>
            </p:extLst>
          </p:nvPr>
        </p:nvGraphicFramePr>
        <p:xfrm>
          <a:off x="1893094" y="2106946"/>
          <a:ext cx="8705850" cy="1800098"/>
        </p:xfrm>
        <a:graphic>
          <a:graphicData uri="http://schemas.openxmlformats.org/drawingml/2006/table">
            <a:tbl>
              <a:tblPr>
                <a:tableStyleId>{5C22544A-7EE6-4342-B048-85BDC9FD1C3A}</a:tableStyleId>
              </a:tblPr>
              <a:tblGrid>
                <a:gridCol w="4382761">
                  <a:extLst>
                    <a:ext uri="{9D8B030D-6E8A-4147-A177-3AD203B41FA5}">
                      <a16:colId xmlns:a16="http://schemas.microsoft.com/office/drawing/2014/main" val="4057997310"/>
                    </a:ext>
                  </a:extLst>
                </a:gridCol>
                <a:gridCol w="4323089">
                  <a:extLst>
                    <a:ext uri="{9D8B030D-6E8A-4147-A177-3AD203B41FA5}">
                      <a16:colId xmlns:a16="http://schemas.microsoft.com/office/drawing/2014/main" val="1550409433"/>
                    </a:ext>
                  </a:extLst>
                </a:gridCol>
              </a:tblGrid>
              <a:tr h="0">
                <a:tc>
                  <a:txBody>
                    <a:bodyPr/>
                    <a:lstStyle/>
                    <a:p>
                      <a:pPr algn="ctr">
                        <a:lnSpc>
                          <a:spcPct val="115000"/>
                        </a:lnSpc>
                        <a:spcAft>
                          <a:spcPts val="0"/>
                        </a:spcAft>
                      </a:pPr>
                      <a:r>
                        <a:rPr lang="es-ES" sz="1100">
                          <a:effectLst/>
                        </a:rPr>
                        <a:t>1. Tiempos dedicados al proyecto cada semana.</a:t>
                      </a:r>
                      <a:endParaRPr lang="es-MX" sz="1100">
                        <a:effectLst/>
                      </a:endParaRPr>
                    </a:p>
                    <a:p>
                      <a:pPr>
                        <a:lnSpc>
                          <a:spcPct val="115000"/>
                        </a:lnSpc>
                        <a:spcAft>
                          <a:spcPts val="0"/>
                        </a:spcAft>
                      </a:pPr>
                      <a:r>
                        <a:rPr lang="es-ES" sz="1100">
                          <a:effectLst/>
                        </a:rPr>
                        <a:t>      ¿Qué momentos  se destinan al Proyecto?</a:t>
                      </a:r>
                      <a:endParaRPr lang="es-MX" sz="1100">
                        <a:effectLst/>
                      </a:endParaRPr>
                    </a:p>
                    <a:p>
                      <a:pPr algn="ctr">
                        <a:lnSpc>
                          <a:spcPct val="115000"/>
                        </a:lnSpc>
                        <a:spcAft>
                          <a:spcPts val="0"/>
                        </a:spcAft>
                      </a:pPr>
                      <a:r>
                        <a:rPr lang="es-ES" sz="1100">
                          <a:effectLst/>
                        </a:rPr>
                        <a:t>     ¿Cuántas horas se trabajan de manera  disciplinaria y cuántas  de manera interdisciplinaria?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2. Presentación del proyecto (producto).</a:t>
                      </a:r>
                      <a:endParaRPr lang="es-MX" sz="1100">
                        <a:effectLst/>
                      </a:endParaRPr>
                    </a:p>
                    <a:p>
                      <a:pPr algn="ctr">
                        <a:lnSpc>
                          <a:spcPct val="115000"/>
                        </a:lnSpc>
                        <a:spcAft>
                          <a:spcPts val="0"/>
                        </a:spcAft>
                      </a:pPr>
                      <a:r>
                        <a:rPr lang="es-ES" sz="1100">
                          <a:effectLst/>
                        </a:rPr>
                        <a:t>Características de la presentación. </a:t>
                      </a:r>
                      <a:endParaRPr lang="es-MX" sz="1100">
                        <a:effectLst/>
                      </a:endParaRPr>
                    </a:p>
                    <a:p>
                      <a:pPr algn="ctr">
                        <a:lnSpc>
                          <a:spcPct val="115000"/>
                        </a:lnSpc>
                        <a:spcAft>
                          <a:spcPts val="0"/>
                        </a:spcAft>
                      </a:pPr>
                      <a:r>
                        <a:rPr lang="es-ES" sz="1100">
                          <a:effectLst/>
                        </a:rPr>
                        <a:t>¿Quién? ¿Cómo? ¿Cuándo? ¿Dónde? ¿Con qué?               ¿Para qué? ¿A quién?</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405778764"/>
                  </a:ext>
                </a:extLst>
              </a:tr>
              <a:tr h="914400">
                <a:tc>
                  <a:txBody>
                    <a:bodyPr/>
                    <a:lstStyle/>
                    <a:p>
                      <a:pPr>
                        <a:lnSpc>
                          <a:spcPct val="115000"/>
                        </a:lnSpc>
                        <a:spcAft>
                          <a:spcPts val="0"/>
                        </a:spcAft>
                      </a:pPr>
                      <a:r>
                        <a:rPr lang="es-ES" sz="1100" dirty="0">
                          <a:effectLst/>
                        </a:rPr>
                        <a:t>No aplica</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Se colocó el códice en un tablero central y se interrogó a los asistentes sobre la comprensión y representación del trabajo, dando así validez de las representaciones gráficas y sus simbolismos. Los resultados, en su mayoría fueron positivos.</a:t>
                      </a:r>
                      <a:endParaRPr lang="es-MX" sz="1100" dirty="0">
                        <a:effectLst/>
                      </a:endParaRPr>
                    </a:p>
                  </a:txBody>
                  <a:tcPr marL="63500" marR="63500" marT="63500" marB="63500"/>
                </a:tc>
                <a:extLst>
                  <a:ext uri="{0D108BD9-81ED-4DB2-BD59-A6C34878D82A}">
                    <a16:rowId xmlns:a16="http://schemas.microsoft.com/office/drawing/2014/main" val="212696913"/>
                  </a:ext>
                </a:extLst>
              </a:tr>
            </a:tbl>
          </a:graphicData>
        </a:graphic>
      </p:graphicFrame>
      <p:sp>
        <p:nvSpPr>
          <p:cNvPr id="6" name="Rectángulo 5">
            <a:extLst>
              <a:ext uri="{FF2B5EF4-FFF2-40B4-BE49-F238E27FC236}">
                <a16:creationId xmlns:a16="http://schemas.microsoft.com/office/drawing/2014/main" id="{92AC76EE-A31B-6D46-9414-F769E6285B46}"/>
              </a:ext>
            </a:extLst>
          </p:cNvPr>
          <p:cNvSpPr/>
          <p:nvPr/>
        </p:nvSpPr>
        <p:spPr>
          <a:xfrm>
            <a:off x="2276475" y="3906282"/>
            <a:ext cx="3449983" cy="410882"/>
          </a:xfrm>
          <a:prstGeom prst="rect">
            <a:avLst/>
          </a:prstGeom>
        </p:spPr>
        <p:txBody>
          <a:bodyPr wrap="none">
            <a:spAutoFit/>
          </a:bodyPr>
          <a:lstStyle/>
          <a:p>
            <a:pPr>
              <a:lnSpc>
                <a:spcPct val="115000"/>
              </a:lnSpc>
              <a:spcAft>
                <a:spcPts val="0"/>
              </a:spcAft>
            </a:pPr>
            <a:r>
              <a:rPr lang="es-ES"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VIII. Evaluación del Proyecto.</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8" name="Tabla 7">
            <a:extLst>
              <a:ext uri="{FF2B5EF4-FFF2-40B4-BE49-F238E27FC236}">
                <a16:creationId xmlns:a16="http://schemas.microsoft.com/office/drawing/2014/main" id="{39158F52-F858-4743-AEB3-8BD9A1325640}"/>
              </a:ext>
            </a:extLst>
          </p:cNvPr>
          <p:cNvGraphicFramePr>
            <a:graphicFrameLocks noGrp="1"/>
          </p:cNvGraphicFramePr>
          <p:nvPr>
            <p:extLst>
              <p:ext uri="{D42A27DB-BD31-4B8C-83A1-F6EECF244321}">
                <p14:modId xmlns:p14="http://schemas.microsoft.com/office/powerpoint/2010/main" val="1815069569"/>
              </p:ext>
            </p:extLst>
          </p:nvPr>
        </p:nvGraphicFramePr>
        <p:xfrm>
          <a:off x="1893094" y="4282948"/>
          <a:ext cx="8705850" cy="1590425"/>
        </p:xfrm>
        <a:graphic>
          <a:graphicData uri="http://schemas.openxmlformats.org/drawingml/2006/table">
            <a:tbl>
              <a:tblPr>
                <a:tableStyleId>{5C22544A-7EE6-4342-B048-85BDC9FD1C3A}</a:tableStyleId>
              </a:tblPr>
              <a:tblGrid>
                <a:gridCol w="2944290">
                  <a:extLst>
                    <a:ext uri="{9D8B030D-6E8A-4147-A177-3AD203B41FA5}">
                      <a16:colId xmlns:a16="http://schemas.microsoft.com/office/drawing/2014/main" val="1108636931"/>
                    </a:ext>
                  </a:extLst>
                </a:gridCol>
                <a:gridCol w="2970963">
                  <a:extLst>
                    <a:ext uri="{9D8B030D-6E8A-4147-A177-3AD203B41FA5}">
                      <a16:colId xmlns:a16="http://schemas.microsoft.com/office/drawing/2014/main" val="3274993348"/>
                    </a:ext>
                  </a:extLst>
                </a:gridCol>
                <a:gridCol w="2790597">
                  <a:extLst>
                    <a:ext uri="{9D8B030D-6E8A-4147-A177-3AD203B41FA5}">
                      <a16:colId xmlns:a16="http://schemas.microsoft.com/office/drawing/2014/main" val="2820301024"/>
                    </a:ext>
                  </a:extLst>
                </a:gridCol>
              </a:tblGrid>
              <a:tr h="399509">
                <a:tc>
                  <a:txBody>
                    <a:bodyPr/>
                    <a:lstStyle/>
                    <a:p>
                      <a:pPr algn="ctr">
                        <a:lnSpc>
                          <a:spcPct val="115000"/>
                        </a:lnSpc>
                        <a:spcAft>
                          <a:spcPts val="0"/>
                        </a:spcAft>
                      </a:pPr>
                      <a:r>
                        <a:rPr lang="es-ES" sz="1100">
                          <a:effectLst/>
                        </a:rPr>
                        <a:t>1. ¿Qué aspectos se evalúan del proyecto?</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2. ¿Cuáles son los criterios que se utilizan para evaluar cada aspecto?</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3. Herramientas e instrumentos de evaluación que se utilizan.</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538816714"/>
                  </a:ext>
                </a:extLst>
              </a:tr>
              <a:tr h="1090299">
                <a:tc>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La comprensión de los gráficos por el público.</a:t>
                      </a:r>
                      <a:endParaRPr lang="es-MX" sz="1100" dirty="0">
                        <a:effectLst/>
                      </a:endParaRPr>
                    </a:p>
                    <a:p>
                      <a:pPr>
                        <a:lnSpc>
                          <a:spcPct val="115000"/>
                        </a:lnSpc>
                        <a:spcAft>
                          <a:spcPts val="0"/>
                        </a:spcAft>
                      </a:pPr>
                      <a:endParaRPr lang="es-MX" sz="1100" dirty="0">
                        <a:effectLst/>
                      </a:endParaRPr>
                    </a:p>
                  </a:txBody>
                  <a:tcPr marL="63500" marR="63500" marT="63500" marB="63500"/>
                </a:tc>
                <a:tc>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La comprensión de los aspectos comunicados gráficamente por los asistentes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Cuestionario</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016998550"/>
                  </a:ext>
                </a:extLst>
              </a:tr>
            </a:tbl>
          </a:graphicData>
        </a:graphic>
      </p:graphicFrame>
      <p:pic>
        <p:nvPicPr>
          <p:cNvPr id="7" name="Imagen 6">
            <a:extLst>
              <a:ext uri="{FF2B5EF4-FFF2-40B4-BE49-F238E27FC236}">
                <a16:creationId xmlns:a16="http://schemas.microsoft.com/office/drawing/2014/main" id="{6985261D-7D3C-DE46-90EB-00951FFB2E08}"/>
              </a:ext>
            </a:extLst>
          </p:cNvPr>
          <p:cNvPicPr>
            <a:picLocks noChangeAspect="1"/>
          </p:cNvPicPr>
          <p:nvPr/>
        </p:nvPicPr>
        <p:blipFill>
          <a:blip r:embed="rId2"/>
          <a:stretch>
            <a:fillRect/>
          </a:stretch>
        </p:blipFill>
        <p:spPr>
          <a:xfrm>
            <a:off x="853083" y="477717"/>
            <a:ext cx="1040011" cy="1551955"/>
          </a:xfrm>
          <a:prstGeom prst="rect">
            <a:avLst/>
          </a:prstGeom>
        </p:spPr>
      </p:pic>
      <p:sp>
        <p:nvSpPr>
          <p:cNvPr id="9" name="CuadroTexto 8">
            <a:extLst>
              <a:ext uri="{FF2B5EF4-FFF2-40B4-BE49-F238E27FC236}">
                <a16:creationId xmlns:a16="http://schemas.microsoft.com/office/drawing/2014/main" id="{27C74914-029F-B342-813A-4E2B49EC3E23}"/>
              </a:ext>
            </a:extLst>
          </p:cNvPr>
          <p:cNvSpPr txBox="1"/>
          <p:nvPr/>
        </p:nvSpPr>
        <p:spPr>
          <a:xfrm>
            <a:off x="9191730" y="433495"/>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3885886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824876" y="3191379"/>
            <a:ext cx="8689976" cy="2509213"/>
          </a:xfrm>
        </p:spPr>
        <p:txBody>
          <a:bodyPr>
            <a:normAutofit fontScale="90000"/>
          </a:bodyPr>
          <a:lstStyle/>
          <a:p>
            <a:r>
              <a:rPr lang="es-MX" sz="2700" b="1" dirty="0">
                <a:latin typeface="Century Gothic" panose="020B0502020202020204" pitchFamily="34" charset="0"/>
              </a:rPr>
              <a:t>CENTRO ESCOLAR PASEO ESMERALDA 7800</a:t>
            </a:r>
            <a:br>
              <a:rPr lang="es-MX" sz="2000" dirty="0">
                <a:latin typeface="Century Gothic" panose="020B0502020202020204" pitchFamily="34" charset="0"/>
              </a:rPr>
            </a:br>
            <a:br>
              <a:rPr lang="es-MX" sz="2000" dirty="0">
                <a:latin typeface="Century Gothic" panose="020B0502020202020204" pitchFamily="34" charset="0"/>
              </a:rPr>
            </a:br>
            <a:br>
              <a:rPr lang="es-MX" sz="1600" dirty="0">
                <a:latin typeface="Century Gothic" panose="020B0502020202020204" pitchFamily="34" charset="0"/>
              </a:rPr>
            </a:br>
            <a:br>
              <a:rPr lang="es-MX" sz="1600" dirty="0">
                <a:latin typeface="Century Gothic" panose="020B0502020202020204" pitchFamily="34" charset="0"/>
              </a:rPr>
            </a:br>
            <a:br>
              <a:rPr lang="es-MX" sz="1600" dirty="0">
                <a:latin typeface="Century Gothic" panose="020B0502020202020204" pitchFamily="34" charset="0"/>
              </a:rPr>
            </a:br>
            <a:r>
              <a:rPr lang="es-MX" sz="2200" dirty="0">
                <a:latin typeface="Century Gothic" panose="020B0502020202020204" pitchFamily="34" charset="0"/>
              </a:rPr>
              <a:t>“¿CÓMO AUMENTAR LA CULTURA DE</a:t>
            </a:r>
            <a:br>
              <a:rPr lang="es-MX" sz="2200" dirty="0">
                <a:latin typeface="Century Gothic" panose="020B0502020202020204" pitchFamily="34" charset="0"/>
              </a:rPr>
            </a:br>
            <a:r>
              <a:rPr lang="es-MX" sz="2200" dirty="0">
                <a:latin typeface="Century Gothic" panose="020B0502020202020204" pitchFamily="34" charset="0"/>
              </a:rPr>
              <a:t> LA DONACIÓN DE ORGANOS EN MÉXICO?”</a:t>
            </a:r>
            <a:br>
              <a:rPr lang="es-MX" sz="2200" dirty="0">
                <a:latin typeface="Century Gothic" panose="020B0502020202020204" pitchFamily="34" charset="0"/>
              </a:rPr>
            </a:br>
            <a:br>
              <a:rPr lang="es-MX" sz="2200" dirty="0">
                <a:latin typeface="Century Gothic" panose="020B0502020202020204" pitchFamily="34" charset="0"/>
              </a:rPr>
            </a:br>
            <a:r>
              <a:rPr lang="es-MX" sz="2200" dirty="0">
                <a:latin typeface="Century Gothic" panose="020B0502020202020204" pitchFamily="34" charset="0"/>
              </a:rPr>
              <a:t>EQUIPO 2</a:t>
            </a:r>
            <a:br>
              <a:rPr lang="es-MX" sz="2200" dirty="0">
                <a:latin typeface="Century Gothic" panose="020B0502020202020204" pitchFamily="34" charset="0"/>
              </a:rPr>
            </a:br>
            <a:br>
              <a:rPr lang="es-MX" sz="2200" dirty="0">
                <a:latin typeface="Century Gothic" panose="020B0502020202020204" pitchFamily="34" charset="0"/>
              </a:rPr>
            </a:br>
            <a:r>
              <a:rPr lang="es-MX" sz="2200" dirty="0">
                <a:latin typeface="Century Gothic" panose="020B0502020202020204" pitchFamily="34" charset="0"/>
              </a:rPr>
              <a:t>Grado: 5º y 6º  Semestre</a:t>
            </a:r>
            <a:br>
              <a:rPr lang="es-MX" sz="2200" dirty="0">
                <a:latin typeface="Century Gothic" panose="020B0502020202020204" pitchFamily="34" charset="0"/>
              </a:rPr>
            </a:br>
            <a:br>
              <a:rPr lang="es-MX" sz="2200" dirty="0">
                <a:latin typeface="Century Gothic" panose="020B0502020202020204" pitchFamily="34" charset="0"/>
              </a:rPr>
            </a:br>
            <a:r>
              <a:rPr lang="es-MX" sz="2200" dirty="0">
                <a:latin typeface="Century Gothic" panose="020B0502020202020204" pitchFamily="34" charset="0"/>
              </a:rPr>
              <a:t>CONEXIONES ETAPA I</a:t>
            </a:r>
            <a:endParaRPr lang="es-MX" sz="2800" dirty="0">
              <a:latin typeface="Century Gothic" panose="020B0502020202020204" pitchFamily="34" charset="0"/>
            </a:endParaRPr>
          </a:p>
        </p:txBody>
      </p:sp>
      <p:pic>
        <p:nvPicPr>
          <p:cNvPr id="4"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373" y="803884"/>
            <a:ext cx="1374804" cy="1869868"/>
          </a:xfrm>
          <a:prstGeom prst="rect">
            <a:avLst/>
          </a:prstGeom>
          <a:noFill/>
          <a:ln>
            <a:noFill/>
          </a:ln>
        </p:spPr>
      </p:pic>
      <p:sp>
        <p:nvSpPr>
          <p:cNvPr id="6" name="CuadroTexto 5">
            <a:extLst>
              <a:ext uri="{FF2B5EF4-FFF2-40B4-BE49-F238E27FC236}">
                <a16:creationId xmlns:a16="http://schemas.microsoft.com/office/drawing/2014/main" id="{2DB95E80-DEC1-CC45-961D-CAE4090C6E44}"/>
              </a:ext>
            </a:extLst>
          </p:cNvPr>
          <p:cNvSpPr txBox="1"/>
          <p:nvPr/>
        </p:nvSpPr>
        <p:spPr>
          <a:xfrm>
            <a:off x="10409848" y="307450"/>
            <a:ext cx="2170176" cy="369332"/>
          </a:xfrm>
          <a:prstGeom prst="rect">
            <a:avLst/>
          </a:prstGeom>
          <a:noFill/>
        </p:spPr>
        <p:txBody>
          <a:bodyPr wrap="square" rtlCol="0">
            <a:spAutoFit/>
          </a:bodyPr>
          <a:lstStyle/>
          <a:p>
            <a:r>
              <a:rPr lang="es-MX" dirty="0"/>
              <a:t>Apartado 4</a:t>
            </a:r>
          </a:p>
        </p:txBody>
      </p:sp>
    </p:spTree>
    <p:extLst>
      <p:ext uri="{BB962C8B-B14F-4D97-AF65-F5344CB8AC3E}">
        <p14:creationId xmlns:p14="http://schemas.microsoft.com/office/powerpoint/2010/main" val="1838280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783087" y="680877"/>
            <a:ext cx="8509426" cy="1219362"/>
          </a:xfrm>
        </p:spPr>
        <p:txBody>
          <a:bodyPr>
            <a:noAutofit/>
          </a:bodyPr>
          <a:lstStyle/>
          <a:p>
            <a:r>
              <a:rPr lang="es-MX" sz="2400" dirty="0"/>
              <a:t>E.I.P. An</a:t>
            </a:r>
            <a:r>
              <a:rPr lang="es-ES" sz="2400" dirty="0" err="1"/>
              <a:t>álisis</a:t>
            </a:r>
            <a:r>
              <a:rPr lang="es-ES" sz="2400" dirty="0"/>
              <a:t> </a:t>
            </a:r>
            <a:r>
              <a:rPr lang="es-ES" sz="2400" b="1" dirty="0"/>
              <a:t>“</a:t>
            </a:r>
            <a:r>
              <a:rPr lang="es-ES_tradnl" sz="2400" b="1" dirty="0">
                <a:latin typeface="+mn-lt"/>
              </a:rPr>
              <a:t>Bioingeniería, soluciones creativas para problemas de México</a:t>
            </a:r>
            <a:r>
              <a:rPr lang="es-ES" sz="2400" b="1" dirty="0">
                <a:latin typeface="+mn-lt"/>
              </a:rPr>
              <a:t>”</a:t>
            </a:r>
            <a:br>
              <a:rPr lang="es-MX" sz="2400" b="1" dirty="0">
                <a:latin typeface="+mn-lt"/>
              </a:rPr>
            </a:br>
            <a:endParaRPr lang="es-MX" sz="2400" b="1" dirty="0">
              <a:latin typeface="+mn-lt"/>
            </a:endParaRPr>
          </a:p>
        </p:txBody>
      </p:sp>
      <p:sp>
        <p:nvSpPr>
          <p:cNvPr id="5" name="Rectángulo 4">
            <a:extLst>
              <a:ext uri="{FF2B5EF4-FFF2-40B4-BE49-F238E27FC236}">
                <a16:creationId xmlns:a16="http://schemas.microsoft.com/office/drawing/2014/main" id="{6CAF517D-470C-8E4C-99C1-90BA787D440D}"/>
              </a:ext>
            </a:extLst>
          </p:cNvPr>
          <p:cNvSpPr/>
          <p:nvPr/>
        </p:nvSpPr>
        <p:spPr>
          <a:xfrm>
            <a:off x="1743076" y="1730886"/>
            <a:ext cx="8489468" cy="923330"/>
          </a:xfrm>
          <a:prstGeom prst="rect">
            <a:avLst/>
          </a:prstGeom>
        </p:spPr>
        <p:txBody>
          <a:bodyPr wrap="square">
            <a:spAutoFit/>
          </a:bodyPr>
          <a:lstStyle/>
          <a:p>
            <a:pPr marR="49530">
              <a:lnSpc>
                <a:spcPct val="150000"/>
              </a:lnSpc>
              <a:spcAft>
                <a:spcPts val="0"/>
              </a:spcAft>
            </a:pPr>
            <a:r>
              <a:rPr lang="es-ES" b="1" dirty="0">
                <a:solidFill>
                  <a:srgbClr val="000000"/>
                </a:solidFill>
                <a:latin typeface="Questrial"/>
                <a:ea typeface="Questrial"/>
                <a:cs typeface="Questrial"/>
              </a:rPr>
              <a:t>I. Contexto. </a:t>
            </a:r>
            <a:r>
              <a:rPr lang="es-ES" dirty="0">
                <a:solidFill>
                  <a:srgbClr val="000000"/>
                </a:solidFill>
                <a:highlight>
                  <a:srgbClr val="FFFFFF"/>
                </a:highlight>
                <a:latin typeface="Questrial"/>
                <a:ea typeface="Questrial"/>
                <a:cs typeface="Questrial"/>
              </a:rPr>
              <a:t>Justifica las circunstancias o elementos de la realidad en la que se da el problema o propuesta.</a:t>
            </a:r>
            <a:r>
              <a:rPr lang="es-ES" dirty="0">
                <a:solidFill>
                  <a:srgbClr val="FF0000"/>
                </a:solidFill>
                <a:latin typeface="Questrial"/>
                <a:ea typeface="Questrial"/>
                <a:cs typeface="Questrial"/>
              </a:rPr>
              <a:t> </a:t>
            </a:r>
            <a:r>
              <a:rPr lang="es-ES" b="1" dirty="0">
                <a:solidFill>
                  <a:srgbClr val="3D85C6"/>
                </a:solidFill>
                <a:latin typeface="Questrial"/>
                <a:ea typeface="Questrial"/>
                <a:cs typeface="Questrial"/>
              </a:rPr>
              <a:t>Introducción y/o justificación del proyecto.</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7" name="Tabla 6">
            <a:extLst>
              <a:ext uri="{FF2B5EF4-FFF2-40B4-BE49-F238E27FC236}">
                <a16:creationId xmlns:a16="http://schemas.microsoft.com/office/drawing/2014/main" id="{A9B8203D-F065-1242-A5DF-0EDE428086D1}"/>
              </a:ext>
            </a:extLst>
          </p:cNvPr>
          <p:cNvGraphicFramePr>
            <a:graphicFrameLocks noGrp="1"/>
          </p:cNvGraphicFramePr>
          <p:nvPr>
            <p:extLst>
              <p:ext uri="{D42A27DB-BD31-4B8C-83A1-F6EECF244321}">
                <p14:modId xmlns:p14="http://schemas.microsoft.com/office/powerpoint/2010/main" val="2669243148"/>
              </p:ext>
            </p:extLst>
          </p:nvPr>
        </p:nvGraphicFramePr>
        <p:xfrm>
          <a:off x="1743075" y="2604865"/>
          <a:ext cx="8705850" cy="1238473"/>
        </p:xfrm>
        <a:graphic>
          <a:graphicData uri="http://schemas.openxmlformats.org/drawingml/2006/table">
            <a:tbl>
              <a:tblPr>
                <a:tableStyleId>{5C22544A-7EE6-4342-B048-85BDC9FD1C3A}</a:tableStyleId>
              </a:tblPr>
              <a:tblGrid>
                <a:gridCol w="8705850">
                  <a:extLst>
                    <a:ext uri="{9D8B030D-6E8A-4147-A177-3AD203B41FA5}">
                      <a16:colId xmlns:a16="http://schemas.microsoft.com/office/drawing/2014/main" val="2897773877"/>
                    </a:ext>
                  </a:extLst>
                </a:gridCol>
              </a:tblGrid>
              <a:tr h="1238473">
                <a:tc>
                  <a:txBody>
                    <a:bodyPr/>
                    <a:lstStyle/>
                    <a:p>
                      <a:pPr marR="114300">
                        <a:lnSpc>
                          <a:spcPct val="115000"/>
                        </a:lnSpc>
                        <a:spcBef>
                          <a:spcPts val="370"/>
                        </a:spcBef>
                        <a:spcAft>
                          <a:spcPts val="0"/>
                        </a:spcAft>
                      </a:pPr>
                      <a:r>
                        <a:rPr lang="es-ES" sz="1100" dirty="0">
                          <a:effectLst/>
                        </a:rPr>
                        <a:t> </a:t>
                      </a:r>
                      <a:endParaRPr lang="es-MX" sz="1100" dirty="0">
                        <a:effectLst/>
                      </a:endParaRPr>
                    </a:p>
                    <a:p>
                      <a:pPr algn="just">
                        <a:lnSpc>
                          <a:spcPct val="115000"/>
                        </a:lnSpc>
                        <a:spcAft>
                          <a:spcPts val="1200"/>
                        </a:spcAft>
                      </a:pPr>
                      <a:r>
                        <a:rPr lang="es-ES_tradnl" sz="1100" dirty="0">
                          <a:effectLst/>
                        </a:rPr>
                        <a:t>México es una sociedad que consume tecnología prácticamente para cualquier actividad que se realiza dentro del país. Desde maquinaria para la agricultura hasta la formulación química de medicamentos, importamos gran cantidad de productos que nos resuelven las necesidades de la población. El costo de importar tecnología es muy elevado, lo que se refleja en los precios desbordados de dichos productos, enfatizando la brecha que existe entre clase alta y la clase baja.</a:t>
                      </a:r>
                      <a:endParaRPr lang="es-MX" sz="1100" dirty="0">
                        <a:effectLst/>
                      </a:endParaRPr>
                    </a:p>
                  </a:txBody>
                  <a:tcPr marL="63500" marR="63500" marT="63500" marB="63500"/>
                </a:tc>
                <a:extLst>
                  <a:ext uri="{0D108BD9-81ED-4DB2-BD59-A6C34878D82A}">
                    <a16:rowId xmlns:a16="http://schemas.microsoft.com/office/drawing/2014/main" val="4045045055"/>
                  </a:ext>
                </a:extLst>
              </a:tr>
            </a:tbl>
          </a:graphicData>
        </a:graphic>
      </p:graphicFrame>
      <p:sp>
        <p:nvSpPr>
          <p:cNvPr id="9" name="Rectángulo 8">
            <a:extLst>
              <a:ext uri="{FF2B5EF4-FFF2-40B4-BE49-F238E27FC236}">
                <a16:creationId xmlns:a16="http://schemas.microsoft.com/office/drawing/2014/main" id="{92C200F9-9F5C-834C-9945-46AD93C0CD2C}"/>
              </a:ext>
            </a:extLst>
          </p:cNvPr>
          <p:cNvSpPr/>
          <p:nvPr/>
        </p:nvSpPr>
        <p:spPr>
          <a:xfrm>
            <a:off x="1743074" y="3718513"/>
            <a:ext cx="8086726" cy="410882"/>
          </a:xfrm>
          <a:prstGeom prst="rect">
            <a:avLst/>
          </a:prstGeom>
        </p:spPr>
        <p:txBody>
          <a:bodyPr wrap="square">
            <a:spAutoFit/>
          </a:bodyPr>
          <a:lstStyle/>
          <a:p>
            <a:pPr>
              <a:lnSpc>
                <a:spcPct val="115000"/>
              </a:lnSpc>
              <a:spcAft>
                <a:spcPts val="0"/>
              </a:spcAft>
            </a:pPr>
            <a:r>
              <a:rPr lang="es-ES" b="1" dirty="0">
                <a:solidFill>
                  <a:srgbClr val="000000"/>
                </a:solidFill>
                <a:latin typeface="Questrial"/>
                <a:ea typeface="Questrial"/>
                <a:cs typeface="Questrial"/>
              </a:rPr>
              <a:t>II. Intención. </a:t>
            </a:r>
            <a:r>
              <a:rPr lang="es-ES" b="1" dirty="0">
                <a:solidFill>
                  <a:srgbClr val="3D85C6"/>
                </a:solidFill>
                <a:latin typeface="Questrial"/>
                <a:ea typeface="Questrial"/>
                <a:cs typeface="Questrial"/>
              </a:rPr>
              <a:t>Sólo una de las propuestas da nombre al proyecto</a:t>
            </a:r>
            <a:r>
              <a:rPr lang="es-ES" dirty="0">
                <a:solidFill>
                  <a:srgbClr val="3D85C6"/>
                </a:solidFill>
                <a:latin typeface="Questrial"/>
                <a:ea typeface="Questrial"/>
                <a:cs typeface="Questrial"/>
              </a:rPr>
              <a:t>. </a:t>
            </a:r>
            <a:endParaRPr lang="es-MX" dirty="0">
              <a:solidFill>
                <a:srgbClr val="000000"/>
              </a:solidFill>
              <a:latin typeface="Arial" panose="020B0604020202020204" pitchFamily="34" charset="0"/>
              <a:ea typeface="Arial" panose="020B0604020202020204" pitchFamily="34" charset="0"/>
            </a:endParaRPr>
          </a:p>
        </p:txBody>
      </p:sp>
      <p:pic>
        <p:nvPicPr>
          <p:cNvPr id="6" name="Imagen 5">
            <a:extLst>
              <a:ext uri="{FF2B5EF4-FFF2-40B4-BE49-F238E27FC236}">
                <a16:creationId xmlns:a16="http://schemas.microsoft.com/office/drawing/2014/main" id="{CD06BA38-F3EE-1348-9764-1021CA4F60AF}"/>
              </a:ext>
            </a:extLst>
          </p:cNvPr>
          <p:cNvPicPr>
            <a:picLocks noChangeAspect="1"/>
          </p:cNvPicPr>
          <p:nvPr/>
        </p:nvPicPr>
        <p:blipFill>
          <a:blip r:embed="rId2"/>
          <a:stretch>
            <a:fillRect/>
          </a:stretch>
        </p:blipFill>
        <p:spPr>
          <a:xfrm>
            <a:off x="1205396" y="173620"/>
            <a:ext cx="1040011" cy="1551955"/>
          </a:xfrm>
          <a:prstGeom prst="rect">
            <a:avLst/>
          </a:prstGeom>
        </p:spPr>
      </p:pic>
      <p:sp>
        <p:nvSpPr>
          <p:cNvPr id="8" name="CuadroTexto 7">
            <a:extLst>
              <a:ext uri="{FF2B5EF4-FFF2-40B4-BE49-F238E27FC236}">
                <a16:creationId xmlns:a16="http://schemas.microsoft.com/office/drawing/2014/main" id="{B4C3ED34-618E-7642-900B-A7983909B44A}"/>
              </a:ext>
            </a:extLst>
          </p:cNvPr>
          <p:cNvSpPr txBox="1"/>
          <p:nvPr/>
        </p:nvSpPr>
        <p:spPr>
          <a:xfrm>
            <a:off x="9417460" y="180419"/>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2705911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1608881" y="1037228"/>
            <a:ext cx="9468091" cy="1219362"/>
          </a:xfrm>
        </p:spPr>
        <p:txBody>
          <a:bodyPr>
            <a:noAutofit/>
          </a:bodyPr>
          <a:lstStyle/>
          <a:p>
            <a:r>
              <a:rPr lang="es-MX" sz="2800" dirty="0">
                <a:latin typeface="Century Gothic" panose="020B0502020202020204" pitchFamily="34" charset="0"/>
              </a:rPr>
              <a:t>E.I.P. An</a:t>
            </a:r>
            <a:r>
              <a:rPr lang="es-ES" sz="2800" dirty="0" err="1">
                <a:latin typeface="Century Gothic" panose="020B0502020202020204" pitchFamily="34" charset="0"/>
              </a:rPr>
              <a:t>álisis</a:t>
            </a:r>
            <a:r>
              <a:rPr lang="es-ES" sz="2800" dirty="0">
                <a:latin typeface="Century Gothic" panose="020B0502020202020204" pitchFamily="34" charset="0"/>
              </a:rPr>
              <a:t> </a:t>
            </a:r>
            <a:r>
              <a:rPr lang="es-ES" sz="2800" b="1" dirty="0">
                <a:latin typeface="Century Gothic" panose="020B0502020202020204" pitchFamily="34" charset="0"/>
              </a:rPr>
              <a:t>“</a:t>
            </a:r>
            <a:r>
              <a:rPr lang="es-ES_tradnl" sz="2800" b="1" u="sng" dirty="0">
                <a:latin typeface="Century Gothic" panose="020B0502020202020204" pitchFamily="34" charset="0"/>
              </a:rPr>
              <a:t>Bioingeniería, soluciones creativas para problemas de </a:t>
            </a:r>
            <a:r>
              <a:rPr lang="es-ES_tradnl" sz="2400" b="1" u="sng" dirty="0">
                <a:latin typeface="Century Gothic" panose="020B0502020202020204" pitchFamily="34" charset="0"/>
              </a:rPr>
              <a:t>México</a:t>
            </a:r>
            <a:r>
              <a:rPr lang="es-ES" sz="2800" b="1" dirty="0">
                <a:latin typeface="Century Gothic" panose="020B0502020202020204" pitchFamily="34" charset="0"/>
              </a:rPr>
              <a:t>”</a:t>
            </a:r>
            <a:br>
              <a:rPr lang="es-MX" sz="2800" dirty="0"/>
            </a:br>
            <a:endParaRPr lang="es-MX" sz="2800" dirty="0"/>
          </a:p>
        </p:txBody>
      </p:sp>
      <p:sp>
        <p:nvSpPr>
          <p:cNvPr id="6" name="Rectángulo 5">
            <a:extLst>
              <a:ext uri="{FF2B5EF4-FFF2-40B4-BE49-F238E27FC236}">
                <a16:creationId xmlns:a16="http://schemas.microsoft.com/office/drawing/2014/main" id="{586B2B66-F97E-EA46-8C87-3660F68DE652}"/>
              </a:ext>
            </a:extLst>
          </p:cNvPr>
          <p:cNvSpPr/>
          <p:nvPr/>
        </p:nvSpPr>
        <p:spPr>
          <a:xfrm>
            <a:off x="1114425" y="2499697"/>
            <a:ext cx="9101138" cy="410882"/>
          </a:xfrm>
          <a:prstGeom prst="rect">
            <a:avLst/>
          </a:prstGeom>
        </p:spPr>
        <p:txBody>
          <a:bodyPr wrap="square">
            <a:spAutoFit/>
          </a:bodyPr>
          <a:lstStyle/>
          <a:p>
            <a:pPr>
              <a:lnSpc>
                <a:spcPct val="115000"/>
              </a:lnSpc>
              <a:spcAft>
                <a:spcPts val="0"/>
              </a:spcAft>
            </a:pPr>
            <a:r>
              <a:rPr lang="es-MX" b="1" dirty="0">
                <a:solidFill>
                  <a:srgbClr val="000000"/>
                </a:solidFill>
                <a:latin typeface="Questrial"/>
                <a:ea typeface="Questrial"/>
                <a:cs typeface="Questrial"/>
              </a:rPr>
              <a:t> </a:t>
            </a:r>
            <a:r>
              <a:rPr lang="es-ES" b="1" dirty="0">
                <a:solidFill>
                  <a:srgbClr val="000000"/>
                </a:solidFill>
                <a:latin typeface="Questrial"/>
                <a:ea typeface="Questrial"/>
                <a:cs typeface="Questrial"/>
              </a:rPr>
              <a:t>III. Objetivo general del proyecto. </a:t>
            </a:r>
            <a:r>
              <a:rPr lang="es-ES" b="1" dirty="0">
                <a:solidFill>
                  <a:srgbClr val="3D85C6"/>
                </a:solidFill>
                <a:latin typeface="Questrial"/>
                <a:ea typeface="Questrial"/>
                <a:cs typeface="Questrial"/>
              </a:rPr>
              <a:t>Toma en cuenta todas las asignaturas  involucradas.</a:t>
            </a:r>
            <a:endParaRPr lang="es-MX" dirty="0">
              <a:solidFill>
                <a:srgbClr val="000000"/>
              </a:solidFill>
              <a:latin typeface="Arial" panose="020B0604020202020204" pitchFamily="34" charset="0"/>
              <a:ea typeface="Arial" panose="020B0604020202020204" pitchFamily="34" charset="0"/>
            </a:endParaRPr>
          </a:p>
        </p:txBody>
      </p:sp>
      <p:sp>
        <p:nvSpPr>
          <p:cNvPr id="7" name="Rectángulo 6">
            <a:extLst>
              <a:ext uri="{FF2B5EF4-FFF2-40B4-BE49-F238E27FC236}">
                <a16:creationId xmlns:a16="http://schemas.microsoft.com/office/drawing/2014/main" id="{9ED4B871-36AF-4A42-8319-65C5189DD77A}"/>
              </a:ext>
            </a:extLst>
          </p:cNvPr>
          <p:cNvSpPr/>
          <p:nvPr/>
        </p:nvSpPr>
        <p:spPr>
          <a:xfrm>
            <a:off x="1114425" y="3153687"/>
            <a:ext cx="9472613" cy="1975156"/>
          </a:xfrm>
          <a:prstGeom prst="rect">
            <a:avLst/>
          </a:prstGeom>
        </p:spPr>
        <p:txBody>
          <a:bodyPr wrap="square">
            <a:spAutoFit/>
          </a:bodyPr>
          <a:lstStyle/>
          <a:p>
            <a:pPr>
              <a:lnSpc>
                <a:spcPct val="115000"/>
              </a:lnSpc>
              <a:spcAft>
                <a:spcPts val="1200"/>
              </a:spcAft>
            </a:pPr>
            <a:r>
              <a:rPr lang="es-ES_tradnl" dirty="0">
                <a:solidFill>
                  <a:srgbClr val="474747"/>
                </a:solidFill>
                <a:latin typeface="Century Gothic" panose="020B0502020202020204" pitchFamily="34" charset="0"/>
                <a:ea typeface="Arial" panose="020B0604020202020204" pitchFamily="34" charset="0"/>
              </a:rPr>
              <a:t>Comprender la importancia social de la creación de tecnología médica dirigida a resolver problemas que se identifican a través del estudio epidemiológico de la población mexicana y se resuelven a través de la comprensión especializada de las patologías relevantes para el sector Salud que permitan bocetar diseños de instrumentos y dispositivos médicos que constituyan una propuesta tecnológica rentable. </a:t>
            </a:r>
            <a:endParaRPr lang="es-MX" dirty="0">
              <a:solidFill>
                <a:srgbClr val="000000"/>
              </a:solidFill>
              <a:latin typeface="Century Gothic" panose="020B0502020202020204" pitchFamily="34" charset="0"/>
              <a:ea typeface="Arial" panose="020B0604020202020204" pitchFamily="34" charset="0"/>
            </a:endParaRPr>
          </a:p>
        </p:txBody>
      </p:sp>
      <p:pic>
        <p:nvPicPr>
          <p:cNvPr id="5" name="Imagen 4">
            <a:extLst>
              <a:ext uri="{FF2B5EF4-FFF2-40B4-BE49-F238E27FC236}">
                <a16:creationId xmlns:a16="http://schemas.microsoft.com/office/drawing/2014/main" id="{06664074-EFCD-9946-9D34-A105AC8DEAD2}"/>
              </a:ext>
            </a:extLst>
          </p:cNvPr>
          <p:cNvPicPr>
            <a:picLocks noChangeAspect="1"/>
          </p:cNvPicPr>
          <p:nvPr/>
        </p:nvPicPr>
        <p:blipFill>
          <a:blip r:embed="rId2"/>
          <a:stretch>
            <a:fillRect/>
          </a:stretch>
        </p:blipFill>
        <p:spPr>
          <a:xfrm>
            <a:off x="398424" y="503001"/>
            <a:ext cx="996592" cy="1487163"/>
          </a:xfrm>
          <a:prstGeom prst="rect">
            <a:avLst/>
          </a:prstGeom>
        </p:spPr>
      </p:pic>
      <p:sp>
        <p:nvSpPr>
          <p:cNvPr id="8" name="CuadroTexto 7">
            <a:extLst>
              <a:ext uri="{FF2B5EF4-FFF2-40B4-BE49-F238E27FC236}">
                <a16:creationId xmlns:a16="http://schemas.microsoft.com/office/drawing/2014/main" id="{DB370F61-322D-1F42-9C8C-CA0077E3E21D}"/>
              </a:ext>
            </a:extLst>
          </p:cNvPr>
          <p:cNvSpPr txBox="1"/>
          <p:nvPr/>
        </p:nvSpPr>
        <p:spPr>
          <a:xfrm>
            <a:off x="9179824" y="318335"/>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3448616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Autofit/>
          </a:bodyPr>
          <a:lstStyle/>
          <a:p>
            <a:r>
              <a:rPr lang="es-MX" sz="3200" dirty="0"/>
              <a:t>E.I.P. An</a:t>
            </a:r>
            <a:r>
              <a:rPr lang="es-ES" sz="3200" dirty="0" err="1"/>
              <a:t>álisis</a:t>
            </a:r>
            <a:r>
              <a:rPr lang="es-ES" sz="3200" dirty="0"/>
              <a:t> </a:t>
            </a:r>
            <a:r>
              <a:rPr lang="es-ES" sz="3200" b="1" dirty="0"/>
              <a:t>“</a:t>
            </a:r>
            <a:r>
              <a:rPr lang="es-ES_tradnl" sz="3200" b="1" u="sng" dirty="0"/>
              <a:t>Bioingeniería, soluciones creativas para problemas de México</a:t>
            </a:r>
            <a:r>
              <a:rPr lang="es-ES" sz="3200" b="1" dirty="0"/>
              <a:t>”</a:t>
            </a:r>
            <a:br>
              <a:rPr lang="es-MX" sz="3200" dirty="0"/>
            </a:br>
            <a:endParaRPr lang="es-MX" sz="3200" dirty="0"/>
          </a:p>
        </p:txBody>
      </p:sp>
      <p:sp>
        <p:nvSpPr>
          <p:cNvPr id="9" name="Rectángulo 8">
            <a:extLst>
              <a:ext uri="{FF2B5EF4-FFF2-40B4-BE49-F238E27FC236}">
                <a16:creationId xmlns:a16="http://schemas.microsoft.com/office/drawing/2014/main" id="{92C200F9-9F5C-834C-9945-46AD93C0CD2C}"/>
              </a:ext>
            </a:extLst>
          </p:cNvPr>
          <p:cNvSpPr/>
          <p:nvPr/>
        </p:nvSpPr>
        <p:spPr>
          <a:xfrm>
            <a:off x="1743074" y="1818265"/>
            <a:ext cx="8086726" cy="410882"/>
          </a:xfrm>
          <a:prstGeom prst="rect">
            <a:avLst/>
          </a:prstGeom>
        </p:spPr>
        <p:txBody>
          <a:bodyPr wrap="square">
            <a:spAutoFit/>
          </a:bodyPr>
          <a:lstStyle/>
          <a:p>
            <a:pPr>
              <a:lnSpc>
                <a:spcPct val="115000"/>
              </a:lnSpc>
              <a:spcAft>
                <a:spcPts val="0"/>
              </a:spcAft>
            </a:pPr>
            <a:r>
              <a:rPr lang="es-ES" b="1" dirty="0">
                <a:solidFill>
                  <a:srgbClr val="000000"/>
                </a:solidFill>
                <a:latin typeface="Questrial"/>
                <a:ea typeface="Questrial"/>
                <a:cs typeface="Questrial"/>
              </a:rPr>
              <a:t>II. Intención. </a:t>
            </a:r>
            <a:r>
              <a:rPr lang="es-ES" b="1" dirty="0">
                <a:solidFill>
                  <a:srgbClr val="3D85C6"/>
                </a:solidFill>
                <a:latin typeface="Questrial"/>
                <a:ea typeface="Questrial"/>
                <a:cs typeface="Questrial"/>
              </a:rPr>
              <a:t>Sólo una de las propuestas da nombre al proyecto</a:t>
            </a:r>
            <a:r>
              <a:rPr lang="es-ES" dirty="0">
                <a:solidFill>
                  <a:srgbClr val="3D85C6"/>
                </a:solidFill>
                <a:latin typeface="Questrial"/>
                <a:ea typeface="Questrial"/>
                <a:cs typeface="Questrial"/>
              </a:rPr>
              <a:t>. </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3" name="Tabla 2">
            <a:extLst>
              <a:ext uri="{FF2B5EF4-FFF2-40B4-BE49-F238E27FC236}">
                <a16:creationId xmlns:a16="http://schemas.microsoft.com/office/drawing/2014/main" id="{45D2DD61-3A80-F942-BDD7-5DBE6CC3F615}"/>
              </a:ext>
            </a:extLst>
          </p:cNvPr>
          <p:cNvGraphicFramePr>
            <a:graphicFrameLocks noGrp="1"/>
          </p:cNvGraphicFramePr>
          <p:nvPr>
            <p:extLst>
              <p:ext uri="{D42A27DB-BD31-4B8C-83A1-F6EECF244321}">
                <p14:modId xmlns:p14="http://schemas.microsoft.com/office/powerpoint/2010/main" val="4150376376"/>
              </p:ext>
            </p:extLst>
          </p:nvPr>
        </p:nvGraphicFramePr>
        <p:xfrm>
          <a:off x="1826293" y="2336022"/>
          <a:ext cx="8539414" cy="2704223"/>
        </p:xfrm>
        <a:graphic>
          <a:graphicData uri="http://schemas.openxmlformats.org/drawingml/2006/table">
            <a:tbl>
              <a:tblPr>
                <a:tableStyleId>{5C22544A-7EE6-4342-B048-85BDC9FD1C3A}</a:tableStyleId>
              </a:tblPr>
              <a:tblGrid>
                <a:gridCol w="2024771">
                  <a:extLst>
                    <a:ext uri="{9D8B030D-6E8A-4147-A177-3AD203B41FA5}">
                      <a16:colId xmlns:a16="http://schemas.microsoft.com/office/drawing/2014/main" val="1023898478"/>
                    </a:ext>
                  </a:extLst>
                </a:gridCol>
                <a:gridCol w="2187326">
                  <a:extLst>
                    <a:ext uri="{9D8B030D-6E8A-4147-A177-3AD203B41FA5}">
                      <a16:colId xmlns:a16="http://schemas.microsoft.com/office/drawing/2014/main" val="4091552754"/>
                    </a:ext>
                  </a:extLst>
                </a:gridCol>
                <a:gridCol w="2120684">
                  <a:extLst>
                    <a:ext uri="{9D8B030D-6E8A-4147-A177-3AD203B41FA5}">
                      <a16:colId xmlns:a16="http://schemas.microsoft.com/office/drawing/2014/main" val="2165827940"/>
                    </a:ext>
                  </a:extLst>
                </a:gridCol>
                <a:gridCol w="2206633">
                  <a:extLst>
                    <a:ext uri="{9D8B030D-6E8A-4147-A177-3AD203B41FA5}">
                      <a16:colId xmlns:a16="http://schemas.microsoft.com/office/drawing/2014/main" val="2157224031"/>
                    </a:ext>
                  </a:extLst>
                </a:gridCol>
              </a:tblGrid>
              <a:tr h="1017148">
                <a:tc>
                  <a:txBody>
                    <a:bodyPr/>
                    <a:lstStyle/>
                    <a:p>
                      <a:pPr algn="ctr">
                        <a:lnSpc>
                          <a:spcPct val="115000"/>
                        </a:lnSpc>
                        <a:spcAft>
                          <a:spcPts val="0"/>
                        </a:spcAft>
                      </a:pPr>
                      <a:r>
                        <a:rPr lang="es-ES" sz="1100">
                          <a:effectLst/>
                        </a:rPr>
                        <a:t>Dar explicación</a:t>
                      </a:r>
                      <a:endParaRPr lang="es-MX" sz="1100">
                        <a:effectLst/>
                      </a:endParaRPr>
                    </a:p>
                    <a:p>
                      <a:pPr algn="ctr">
                        <a:lnSpc>
                          <a:spcPct val="115000"/>
                        </a:lnSpc>
                        <a:spcAft>
                          <a:spcPts val="0"/>
                        </a:spcAft>
                      </a:pPr>
                      <a:r>
                        <a:rPr lang="es-ES" sz="1100">
                          <a:effectLst/>
                        </a:rPr>
                        <a:t>¿Por qué algo es cómo es?</a:t>
                      </a:r>
                      <a:endParaRPr lang="es-MX" sz="1100">
                        <a:effectLst/>
                      </a:endParaRPr>
                    </a:p>
                    <a:p>
                      <a:pPr algn="ctr">
                        <a:lnSpc>
                          <a:spcPct val="115000"/>
                        </a:lnSpc>
                        <a:spcAft>
                          <a:spcPts val="0"/>
                        </a:spcAft>
                      </a:pPr>
                      <a:r>
                        <a:rPr lang="es-ES" sz="1100">
                          <a:effectLst/>
                        </a:rPr>
                        <a:t>Determinar las razones que generan el problema o la situación.</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ctr">
                        <a:lnSpc>
                          <a:spcPct val="115000"/>
                        </a:lnSpc>
                        <a:spcAft>
                          <a:spcPts val="0"/>
                        </a:spcAft>
                      </a:pPr>
                      <a:r>
                        <a:rPr lang="es-ES" sz="1100">
                          <a:effectLst/>
                        </a:rPr>
                        <a:t>Resolver un problema</a:t>
                      </a:r>
                      <a:endParaRPr lang="es-MX" sz="1100">
                        <a:effectLst/>
                      </a:endParaRPr>
                    </a:p>
                    <a:p>
                      <a:pPr algn="ctr">
                        <a:lnSpc>
                          <a:spcPct val="115000"/>
                        </a:lnSpc>
                        <a:spcAft>
                          <a:spcPts val="0"/>
                        </a:spcAft>
                      </a:pPr>
                      <a:r>
                        <a:rPr lang="es-ES" sz="1100">
                          <a:effectLst/>
                        </a:rPr>
                        <a:t>Explicar de manera detallada cómo se puede abordar y/o solucionar el problema.</a:t>
                      </a:r>
                      <a:endParaRPr lang="es-MX" sz="1100">
                        <a:effectLst/>
                      </a:endParaRPr>
                    </a:p>
                    <a:p>
                      <a:pPr algn="ct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ctr">
                        <a:lnSpc>
                          <a:spcPct val="115000"/>
                        </a:lnSpc>
                        <a:spcAft>
                          <a:spcPts val="0"/>
                        </a:spcAft>
                      </a:pPr>
                      <a:r>
                        <a:rPr lang="es-ES" sz="1100">
                          <a:effectLst/>
                        </a:rPr>
                        <a:t>Hacer más eficiente o mejorar algo</a:t>
                      </a:r>
                      <a:endParaRPr lang="es-MX" sz="1100">
                        <a:effectLst/>
                      </a:endParaRPr>
                    </a:p>
                    <a:p>
                      <a:pPr algn="ctr">
                        <a:lnSpc>
                          <a:spcPct val="115000"/>
                        </a:lnSpc>
                        <a:spcAft>
                          <a:spcPts val="0"/>
                        </a:spcAft>
                      </a:pPr>
                      <a:r>
                        <a:rPr lang="es-ES" sz="1100">
                          <a:effectLst/>
                        </a:rPr>
                        <a:t>Explicar de qué manera se pueden optimizar los procesos para alcanzar el objetivo.</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ctr">
                        <a:lnSpc>
                          <a:spcPct val="115000"/>
                        </a:lnSpc>
                        <a:spcAft>
                          <a:spcPts val="0"/>
                        </a:spcAft>
                      </a:pPr>
                      <a:r>
                        <a:rPr lang="es-ES" sz="1100">
                          <a:effectLst/>
                        </a:rPr>
                        <a:t>Inventar, innovar, diseñar o crear algo nuevo</a:t>
                      </a:r>
                      <a:endParaRPr lang="es-MX" sz="1100">
                        <a:effectLst/>
                      </a:endParaRPr>
                    </a:p>
                    <a:p>
                      <a:pPr algn="ctr">
                        <a:lnSpc>
                          <a:spcPct val="115000"/>
                        </a:lnSpc>
                        <a:spcAft>
                          <a:spcPts val="0"/>
                        </a:spcAft>
                      </a:pPr>
                      <a:r>
                        <a:rPr lang="es-ES" sz="1100">
                          <a:effectLst/>
                        </a:rPr>
                        <a:t>¿Cómo podría ser diferente?</a:t>
                      </a:r>
                      <a:endParaRPr lang="es-MX" sz="1100">
                        <a:effectLst/>
                      </a:endParaRPr>
                    </a:p>
                    <a:p>
                      <a:pPr algn="ctr">
                        <a:lnSpc>
                          <a:spcPct val="115000"/>
                        </a:lnSpc>
                        <a:spcAft>
                          <a:spcPts val="0"/>
                        </a:spcAft>
                      </a:pPr>
                      <a:r>
                        <a:rPr lang="es-ES" sz="1100">
                          <a:effectLst/>
                        </a:rPr>
                        <a:t>¿Qué nuevo producto o propuesta puedo hacer?</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extLst>
                  <a:ext uri="{0D108BD9-81ED-4DB2-BD59-A6C34878D82A}">
                    <a16:rowId xmlns:a16="http://schemas.microsoft.com/office/drawing/2014/main" val="767581159"/>
                  </a:ext>
                </a:extLst>
              </a:tr>
              <a:tr h="1628167">
                <a:tc>
                  <a:txBody>
                    <a:bodyPr/>
                    <a:lstStyle/>
                    <a:p>
                      <a:pPr algn="just">
                        <a:lnSpc>
                          <a:spcPct val="115000"/>
                        </a:lnSpc>
                        <a:spcAft>
                          <a:spcPts val="0"/>
                        </a:spcAft>
                      </a:pPr>
                      <a:r>
                        <a:rPr lang="es-ES" sz="1100" dirty="0">
                          <a:effectLst/>
                        </a:rPr>
                        <a:t>Los problemas médicos en México son ocasionados</a:t>
                      </a:r>
                      <a:endParaRPr lang="es-MX" sz="1100" dirty="0">
                        <a:effectLst/>
                      </a:endParaRPr>
                    </a:p>
                    <a:p>
                      <a:pPr algn="just">
                        <a:lnSpc>
                          <a:spcPct val="115000"/>
                        </a:lnSpc>
                        <a:spcAft>
                          <a:spcPts val="1200"/>
                        </a:spcAft>
                      </a:pPr>
                      <a:r>
                        <a:rPr lang="es-ES_tradnl" sz="1100" dirty="0">
                          <a:effectLst/>
                        </a:rPr>
                        <a:t>falta de presupuesto, una cultura nacional de consumo mas que de producción, un problema de educación pública y competencias laborales limitadas</a:t>
                      </a:r>
                      <a:endParaRPr lang="es-MX" sz="1100" dirty="0">
                        <a:effectLst/>
                      </a:endParaRPr>
                    </a:p>
                  </a:txBody>
                  <a:tcPr marL="62286" marR="62286" marT="62286" marB="62286"/>
                </a:tc>
                <a:tc>
                  <a:txBody>
                    <a:bodyPr/>
                    <a:lstStyle/>
                    <a:p>
                      <a:pPr algn="just">
                        <a:lnSpc>
                          <a:spcPct val="115000"/>
                        </a:lnSpc>
                        <a:spcAft>
                          <a:spcPts val="1200"/>
                        </a:spcAft>
                      </a:pPr>
                      <a:r>
                        <a:rPr lang="es-ES_tradnl" sz="1100" dirty="0">
                          <a:effectLst/>
                        </a:rPr>
                        <a:t>Palpar la posibilidad de inventar y crear soluciones a problemas de México, en especial, en el área médica. </a:t>
                      </a:r>
                      <a:endParaRPr lang="es-MX" sz="1100" dirty="0">
                        <a:effectLst/>
                      </a:endParaRPr>
                    </a:p>
                    <a:p>
                      <a:pPr algn="just">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just">
                        <a:lnSpc>
                          <a:spcPct val="115000"/>
                        </a:lnSpc>
                        <a:spcAft>
                          <a:spcPts val="0"/>
                        </a:spcAft>
                      </a:pPr>
                      <a:r>
                        <a:rPr lang="es-ES" sz="1100">
                          <a:effectLst/>
                        </a:rPr>
                        <a:t>Aplicar los conceptos de las diferentes disciplinas y conseguir financiamiento para fabricar los dispositivos propuestos.</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just">
                        <a:lnSpc>
                          <a:spcPct val="115000"/>
                        </a:lnSpc>
                        <a:spcAft>
                          <a:spcPts val="1200"/>
                        </a:spcAft>
                      </a:pPr>
                      <a:r>
                        <a:rPr lang="es-ES_tradnl" sz="1100" dirty="0">
                          <a:effectLst/>
                        </a:rPr>
                        <a:t>Luego de identificar problemas médicos en México que carecen de solución, deberán proponer un dispositivo. </a:t>
                      </a:r>
                      <a:endParaRPr lang="es-MX" sz="1100" dirty="0">
                        <a:effectLst/>
                      </a:endParaRPr>
                    </a:p>
                    <a:p>
                      <a:pPr algn="just">
                        <a:lnSpc>
                          <a:spcPct val="115000"/>
                        </a:lnSpc>
                        <a:spcAft>
                          <a:spcPts val="0"/>
                        </a:spcAft>
                      </a:pPr>
                      <a:r>
                        <a:rPr lang="es-ES" sz="1100" dirty="0">
                          <a:effectLst/>
                        </a:rPr>
                        <a:t> </a:t>
                      </a:r>
                      <a:endParaRPr lang="es-MX" sz="1100" dirty="0">
                        <a:effectLst/>
                      </a:endParaRPr>
                    </a:p>
                    <a:p>
                      <a:pPr algn="just">
                        <a:lnSpc>
                          <a:spcPct val="115000"/>
                        </a:lnSpc>
                        <a:spcAft>
                          <a:spcPts val="0"/>
                        </a:spcAft>
                      </a:pPr>
                      <a:r>
                        <a:rPr lang="es-ES" sz="1100" dirty="0">
                          <a:effectLst/>
                        </a:rPr>
                        <a:t> </a:t>
                      </a:r>
                      <a:endParaRPr lang="es-MX" sz="1100" dirty="0">
                        <a:effectLst/>
                      </a:endParaRPr>
                    </a:p>
                    <a:p>
                      <a:pPr algn="just">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2286" marR="62286" marT="62286" marB="62286"/>
                </a:tc>
                <a:extLst>
                  <a:ext uri="{0D108BD9-81ED-4DB2-BD59-A6C34878D82A}">
                    <a16:rowId xmlns:a16="http://schemas.microsoft.com/office/drawing/2014/main" val="546074317"/>
                  </a:ext>
                </a:extLst>
              </a:tr>
            </a:tbl>
          </a:graphicData>
        </a:graphic>
      </p:graphicFrame>
      <p:sp>
        <p:nvSpPr>
          <p:cNvPr id="4" name="Rectángulo 3">
            <a:extLst>
              <a:ext uri="{FF2B5EF4-FFF2-40B4-BE49-F238E27FC236}">
                <a16:creationId xmlns:a16="http://schemas.microsoft.com/office/drawing/2014/main" id="{C8B3C648-A1A4-B140-9450-2F11165FC60F}"/>
              </a:ext>
            </a:extLst>
          </p:cNvPr>
          <p:cNvSpPr/>
          <p:nvPr/>
        </p:nvSpPr>
        <p:spPr>
          <a:xfrm>
            <a:off x="1743074" y="5010197"/>
            <a:ext cx="5770747" cy="410882"/>
          </a:xfrm>
          <a:prstGeom prst="rect">
            <a:avLst/>
          </a:prstGeom>
        </p:spPr>
        <p:txBody>
          <a:bodyPr wrap="none">
            <a:spAutoFit/>
          </a:bodyPr>
          <a:lstStyle/>
          <a:p>
            <a:pPr>
              <a:lnSpc>
                <a:spcPct val="115000"/>
              </a:lnSpc>
              <a:spcAft>
                <a:spcPts val="0"/>
              </a:spcAft>
            </a:pPr>
            <a:r>
              <a:rPr lang="es-ES" b="1" dirty="0">
                <a:solidFill>
                  <a:srgbClr val="000000"/>
                </a:solidFill>
                <a:latin typeface="Questrial"/>
                <a:ea typeface="Questrial"/>
                <a:cs typeface="Questrial"/>
              </a:rPr>
              <a:t>IV. Disciplinas involucradas en el  trabajo interdisciplinario.</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6" name="Tabla 5">
            <a:extLst>
              <a:ext uri="{FF2B5EF4-FFF2-40B4-BE49-F238E27FC236}">
                <a16:creationId xmlns:a16="http://schemas.microsoft.com/office/drawing/2014/main" id="{DF791DC1-DF3C-7440-8909-9D70F7682F82}"/>
              </a:ext>
            </a:extLst>
          </p:cNvPr>
          <p:cNvGraphicFramePr>
            <a:graphicFrameLocks noGrp="1"/>
          </p:cNvGraphicFramePr>
          <p:nvPr>
            <p:extLst>
              <p:ext uri="{D42A27DB-BD31-4B8C-83A1-F6EECF244321}">
                <p14:modId xmlns:p14="http://schemas.microsoft.com/office/powerpoint/2010/main" val="3171504298"/>
              </p:ext>
            </p:extLst>
          </p:nvPr>
        </p:nvGraphicFramePr>
        <p:xfrm>
          <a:off x="1826293" y="5491967"/>
          <a:ext cx="8705850" cy="866140"/>
        </p:xfrm>
        <a:graphic>
          <a:graphicData uri="http://schemas.openxmlformats.org/drawingml/2006/table">
            <a:tbl>
              <a:tblPr>
                <a:tableStyleId>{5C22544A-7EE6-4342-B048-85BDC9FD1C3A}</a:tableStyleId>
              </a:tblPr>
              <a:tblGrid>
                <a:gridCol w="8705850">
                  <a:extLst>
                    <a:ext uri="{9D8B030D-6E8A-4147-A177-3AD203B41FA5}">
                      <a16:colId xmlns:a16="http://schemas.microsoft.com/office/drawing/2014/main" val="992622569"/>
                    </a:ext>
                  </a:extLst>
                </a:gridCol>
              </a:tblGrid>
              <a:tr h="419100">
                <a:tc>
                  <a:txBody>
                    <a:bodyPr/>
                    <a:lstStyle/>
                    <a:p>
                      <a:pPr>
                        <a:lnSpc>
                          <a:spcPts val="2800"/>
                        </a:lnSpc>
                        <a:spcAft>
                          <a:spcPts val="1200"/>
                        </a:spcAft>
                      </a:pPr>
                      <a:r>
                        <a:rPr lang="es-ES_tradnl" sz="1100" dirty="0">
                          <a:effectLst/>
                        </a:rPr>
                        <a:t>Biología, Física, Español, Mercadotecnia y Diseño </a:t>
                      </a:r>
                      <a:endParaRPr lang="es-MX" sz="1100" dirty="0">
                        <a:effectLst/>
                      </a:endParaRPr>
                    </a:p>
                    <a:p>
                      <a:pPr marR="114300">
                        <a:lnSpc>
                          <a:spcPct val="115000"/>
                        </a:lnSpc>
                        <a:spcBef>
                          <a:spcPts val="370"/>
                        </a:spcBef>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167466951"/>
                  </a:ext>
                </a:extLst>
              </a:tr>
            </a:tbl>
          </a:graphicData>
        </a:graphic>
      </p:graphicFrame>
      <p:pic>
        <p:nvPicPr>
          <p:cNvPr id="7" name="Imagen 6">
            <a:extLst>
              <a:ext uri="{FF2B5EF4-FFF2-40B4-BE49-F238E27FC236}">
                <a16:creationId xmlns:a16="http://schemas.microsoft.com/office/drawing/2014/main" id="{EACEFF4A-B802-B547-8E3F-4923B02F8AC2}"/>
              </a:ext>
            </a:extLst>
          </p:cNvPr>
          <p:cNvPicPr>
            <a:picLocks noChangeAspect="1"/>
          </p:cNvPicPr>
          <p:nvPr/>
        </p:nvPicPr>
        <p:blipFill>
          <a:blip r:embed="rId2"/>
          <a:stretch>
            <a:fillRect/>
          </a:stretch>
        </p:blipFill>
        <p:spPr>
          <a:xfrm>
            <a:off x="10927698" y="5140332"/>
            <a:ext cx="816067" cy="1217775"/>
          </a:xfrm>
          <a:prstGeom prst="rect">
            <a:avLst/>
          </a:prstGeom>
        </p:spPr>
      </p:pic>
      <p:sp>
        <p:nvSpPr>
          <p:cNvPr id="8" name="CuadroTexto 7">
            <a:extLst>
              <a:ext uri="{FF2B5EF4-FFF2-40B4-BE49-F238E27FC236}">
                <a16:creationId xmlns:a16="http://schemas.microsoft.com/office/drawing/2014/main" id="{F1BE5AD4-72D3-2845-98DE-1446FE44B0B4}"/>
              </a:ext>
            </a:extLst>
          </p:cNvPr>
          <p:cNvSpPr txBox="1"/>
          <p:nvPr/>
        </p:nvSpPr>
        <p:spPr>
          <a:xfrm>
            <a:off x="9520484" y="161978"/>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3168937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sp>
        <p:nvSpPr>
          <p:cNvPr id="9" name="Rectángulo 8">
            <a:extLst>
              <a:ext uri="{FF2B5EF4-FFF2-40B4-BE49-F238E27FC236}">
                <a16:creationId xmlns:a16="http://schemas.microsoft.com/office/drawing/2014/main" id="{92C200F9-9F5C-834C-9945-46AD93C0CD2C}"/>
              </a:ext>
            </a:extLst>
          </p:cNvPr>
          <p:cNvSpPr/>
          <p:nvPr/>
        </p:nvSpPr>
        <p:spPr>
          <a:xfrm>
            <a:off x="1743074" y="1818265"/>
            <a:ext cx="8086726" cy="410882"/>
          </a:xfrm>
          <a:prstGeom prst="rect">
            <a:avLst/>
          </a:prstGeom>
        </p:spPr>
        <p:txBody>
          <a:bodyPr wrap="square">
            <a:spAutoFit/>
          </a:bodyPr>
          <a:lstStyle/>
          <a:p>
            <a:pPr>
              <a:lnSpc>
                <a:spcPct val="115000"/>
              </a:lnSpc>
              <a:spcAft>
                <a:spcPts val="0"/>
              </a:spcAft>
            </a:pPr>
            <a:r>
              <a:rPr lang="es-ES" b="1" dirty="0">
                <a:solidFill>
                  <a:srgbClr val="000000"/>
                </a:solidFill>
                <a:latin typeface="Questrial"/>
                <a:ea typeface="Questrial"/>
                <a:cs typeface="Questrial"/>
              </a:rPr>
              <a:t>II. Intención. </a:t>
            </a:r>
            <a:r>
              <a:rPr lang="es-ES" b="1" dirty="0">
                <a:solidFill>
                  <a:srgbClr val="3D85C6"/>
                </a:solidFill>
                <a:latin typeface="Questrial"/>
                <a:ea typeface="Questrial"/>
                <a:cs typeface="Questrial"/>
              </a:rPr>
              <a:t>Sólo una de las propuestas da nombre al proyecto</a:t>
            </a:r>
            <a:r>
              <a:rPr lang="es-ES" dirty="0">
                <a:solidFill>
                  <a:srgbClr val="3D85C6"/>
                </a:solidFill>
                <a:latin typeface="Questrial"/>
                <a:ea typeface="Questrial"/>
                <a:cs typeface="Questrial"/>
              </a:rPr>
              <a:t>. </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3" name="Tabla 2">
            <a:extLst>
              <a:ext uri="{FF2B5EF4-FFF2-40B4-BE49-F238E27FC236}">
                <a16:creationId xmlns:a16="http://schemas.microsoft.com/office/drawing/2014/main" id="{45D2DD61-3A80-F942-BDD7-5DBE6CC3F615}"/>
              </a:ext>
            </a:extLst>
          </p:cNvPr>
          <p:cNvGraphicFramePr>
            <a:graphicFrameLocks noGrp="1"/>
          </p:cNvGraphicFramePr>
          <p:nvPr/>
        </p:nvGraphicFramePr>
        <p:xfrm>
          <a:off x="1826293" y="2336022"/>
          <a:ext cx="8539414" cy="2704223"/>
        </p:xfrm>
        <a:graphic>
          <a:graphicData uri="http://schemas.openxmlformats.org/drawingml/2006/table">
            <a:tbl>
              <a:tblPr>
                <a:tableStyleId>{5C22544A-7EE6-4342-B048-85BDC9FD1C3A}</a:tableStyleId>
              </a:tblPr>
              <a:tblGrid>
                <a:gridCol w="2024771">
                  <a:extLst>
                    <a:ext uri="{9D8B030D-6E8A-4147-A177-3AD203B41FA5}">
                      <a16:colId xmlns:a16="http://schemas.microsoft.com/office/drawing/2014/main" val="1023898478"/>
                    </a:ext>
                  </a:extLst>
                </a:gridCol>
                <a:gridCol w="2187326">
                  <a:extLst>
                    <a:ext uri="{9D8B030D-6E8A-4147-A177-3AD203B41FA5}">
                      <a16:colId xmlns:a16="http://schemas.microsoft.com/office/drawing/2014/main" val="4091552754"/>
                    </a:ext>
                  </a:extLst>
                </a:gridCol>
                <a:gridCol w="2120684">
                  <a:extLst>
                    <a:ext uri="{9D8B030D-6E8A-4147-A177-3AD203B41FA5}">
                      <a16:colId xmlns:a16="http://schemas.microsoft.com/office/drawing/2014/main" val="2165827940"/>
                    </a:ext>
                  </a:extLst>
                </a:gridCol>
                <a:gridCol w="2206633">
                  <a:extLst>
                    <a:ext uri="{9D8B030D-6E8A-4147-A177-3AD203B41FA5}">
                      <a16:colId xmlns:a16="http://schemas.microsoft.com/office/drawing/2014/main" val="2157224031"/>
                    </a:ext>
                  </a:extLst>
                </a:gridCol>
              </a:tblGrid>
              <a:tr h="1017148">
                <a:tc>
                  <a:txBody>
                    <a:bodyPr/>
                    <a:lstStyle/>
                    <a:p>
                      <a:pPr algn="ctr">
                        <a:lnSpc>
                          <a:spcPct val="115000"/>
                        </a:lnSpc>
                        <a:spcAft>
                          <a:spcPts val="0"/>
                        </a:spcAft>
                      </a:pPr>
                      <a:r>
                        <a:rPr lang="es-ES" sz="1100">
                          <a:effectLst/>
                        </a:rPr>
                        <a:t>Dar explicación</a:t>
                      </a:r>
                      <a:endParaRPr lang="es-MX" sz="1100">
                        <a:effectLst/>
                      </a:endParaRPr>
                    </a:p>
                    <a:p>
                      <a:pPr algn="ctr">
                        <a:lnSpc>
                          <a:spcPct val="115000"/>
                        </a:lnSpc>
                        <a:spcAft>
                          <a:spcPts val="0"/>
                        </a:spcAft>
                      </a:pPr>
                      <a:r>
                        <a:rPr lang="es-ES" sz="1100">
                          <a:effectLst/>
                        </a:rPr>
                        <a:t>¿Por qué algo es cómo es?</a:t>
                      </a:r>
                      <a:endParaRPr lang="es-MX" sz="1100">
                        <a:effectLst/>
                      </a:endParaRPr>
                    </a:p>
                    <a:p>
                      <a:pPr algn="ctr">
                        <a:lnSpc>
                          <a:spcPct val="115000"/>
                        </a:lnSpc>
                        <a:spcAft>
                          <a:spcPts val="0"/>
                        </a:spcAft>
                      </a:pPr>
                      <a:r>
                        <a:rPr lang="es-ES" sz="1100">
                          <a:effectLst/>
                        </a:rPr>
                        <a:t>Determinar las razones que generan el problema o la situación.</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ctr">
                        <a:lnSpc>
                          <a:spcPct val="115000"/>
                        </a:lnSpc>
                        <a:spcAft>
                          <a:spcPts val="0"/>
                        </a:spcAft>
                      </a:pPr>
                      <a:r>
                        <a:rPr lang="es-ES" sz="1100">
                          <a:effectLst/>
                        </a:rPr>
                        <a:t>Resolver un problema</a:t>
                      </a:r>
                      <a:endParaRPr lang="es-MX" sz="1100">
                        <a:effectLst/>
                      </a:endParaRPr>
                    </a:p>
                    <a:p>
                      <a:pPr algn="ctr">
                        <a:lnSpc>
                          <a:spcPct val="115000"/>
                        </a:lnSpc>
                        <a:spcAft>
                          <a:spcPts val="0"/>
                        </a:spcAft>
                      </a:pPr>
                      <a:r>
                        <a:rPr lang="es-ES" sz="1100">
                          <a:effectLst/>
                        </a:rPr>
                        <a:t>Explicar de manera detallada cómo se puede abordar y/o solucionar el problema.</a:t>
                      </a:r>
                      <a:endParaRPr lang="es-MX" sz="1100">
                        <a:effectLst/>
                      </a:endParaRPr>
                    </a:p>
                    <a:p>
                      <a:pPr algn="ct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ctr">
                        <a:lnSpc>
                          <a:spcPct val="115000"/>
                        </a:lnSpc>
                        <a:spcAft>
                          <a:spcPts val="0"/>
                        </a:spcAft>
                      </a:pPr>
                      <a:r>
                        <a:rPr lang="es-ES" sz="1100">
                          <a:effectLst/>
                        </a:rPr>
                        <a:t>Hacer más eficiente o mejorar algo</a:t>
                      </a:r>
                      <a:endParaRPr lang="es-MX" sz="1100">
                        <a:effectLst/>
                      </a:endParaRPr>
                    </a:p>
                    <a:p>
                      <a:pPr algn="ctr">
                        <a:lnSpc>
                          <a:spcPct val="115000"/>
                        </a:lnSpc>
                        <a:spcAft>
                          <a:spcPts val="0"/>
                        </a:spcAft>
                      </a:pPr>
                      <a:r>
                        <a:rPr lang="es-ES" sz="1100">
                          <a:effectLst/>
                        </a:rPr>
                        <a:t>Explicar de qué manera se pueden optimizar los procesos para alcanzar el objetivo.</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ctr">
                        <a:lnSpc>
                          <a:spcPct val="115000"/>
                        </a:lnSpc>
                        <a:spcAft>
                          <a:spcPts val="0"/>
                        </a:spcAft>
                      </a:pPr>
                      <a:r>
                        <a:rPr lang="es-ES" sz="1100">
                          <a:effectLst/>
                        </a:rPr>
                        <a:t>Inventar, innovar, diseñar o crear algo nuevo</a:t>
                      </a:r>
                      <a:endParaRPr lang="es-MX" sz="1100">
                        <a:effectLst/>
                      </a:endParaRPr>
                    </a:p>
                    <a:p>
                      <a:pPr algn="ctr">
                        <a:lnSpc>
                          <a:spcPct val="115000"/>
                        </a:lnSpc>
                        <a:spcAft>
                          <a:spcPts val="0"/>
                        </a:spcAft>
                      </a:pPr>
                      <a:r>
                        <a:rPr lang="es-ES" sz="1100">
                          <a:effectLst/>
                        </a:rPr>
                        <a:t>¿Cómo podría ser diferente?</a:t>
                      </a:r>
                      <a:endParaRPr lang="es-MX" sz="1100">
                        <a:effectLst/>
                      </a:endParaRPr>
                    </a:p>
                    <a:p>
                      <a:pPr algn="ctr">
                        <a:lnSpc>
                          <a:spcPct val="115000"/>
                        </a:lnSpc>
                        <a:spcAft>
                          <a:spcPts val="0"/>
                        </a:spcAft>
                      </a:pPr>
                      <a:r>
                        <a:rPr lang="es-ES" sz="1100">
                          <a:effectLst/>
                        </a:rPr>
                        <a:t>¿Qué nuevo producto o propuesta puedo hacer?</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extLst>
                  <a:ext uri="{0D108BD9-81ED-4DB2-BD59-A6C34878D82A}">
                    <a16:rowId xmlns:a16="http://schemas.microsoft.com/office/drawing/2014/main" val="767581159"/>
                  </a:ext>
                </a:extLst>
              </a:tr>
              <a:tr h="1628167">
                <a:tc>
                  <a:txBody>
                    <a:bodyPr/>
                    <a:lstStyle/>
                    <a:p>
                      <a:pPr algn="just">
                        <a:lnSpc>
                          <a:spcPct val="115000"/>
                        </a:lnSpc>
                        <a:spcAft>
                          <a:spcPts val="0"/>
                        </a:spcAft>
                      </a:pPr>
                      <a:r>
                        <a:rPr lang="es-ES" sz="1100" dirty="0">
                          <a:effectLst/>
                        </a:rPr>
                        <a:t>Los problemas médicos en México son ocasionados</a:t>
                      </a:r>
                      <a:endParaRPr lang="es-MX" sz="1100" dirty="0">
                        <a:effectLst/>
                      </a:endParaRPr>
                    </a:p>
                    <a:p>
                      <a:pPr algn="just">
                        <a:lnSpc>
                          <a:spcPct val="115000"/>
                        </a:lnSpc>
                        <a:spcAft>
                          <a:spcPts val="1200"/>
                        </a:spcAft>
                      </a:pPr>
                      <a:r>
                        <a:rPr lang="es-ES_tradnl" sz="1100" dirty="0">
                          <a:effectLst/>
                        </a:rPr>
                        <a:t>falta de presupuesto, una cultura nacional de consumo mas que de producción, un problema de educación pública y competencias laborales limitadas</a:t>
                      </a:r>
                      <a:endParaRPr lang="es-MX" sz="1100" dirty="0">
                        <a:effectLst/>
                      </a:endParaRPr>
                    </a:p>
                  </a:txBody>
                  <a:tcPr marL="62286" marR="62286" marT="62286" marB="62286"/>
                </a:tc>
                <a:tc>
                  <a:txBody>
                    <a:bodyPr/>
                    <a:lstStyle/>
                    <a:p>
                      <a:pPr algn="just">
                        <a:lnSpc>
                          <a:spcPct val="115000"/>
                        </a:lnSpc>
                        <a:spcAft>
                          <a:spcPts val="1200"/>
                        </a:spcAft>
                      </a:pPr>
                      <a:r>
                        <a:rPr lang="es-ES_tradnl" sz="1100" dirty="0">
                          <a:effectLst/>
                        </a:rPr>
                        <a:t>Palpar la posibilidad de inventar y crear soluciones a problemas de México, en especial, en el área médica. </a:t>
                      </a:r>
                      <a:endParaRPr lang="es-MX" sz="1100" dirty="0">
                        <a:effectLst/>
                      </a:endParaRPr>
                    </a:p>
                    <a:p>
                      <a:pPr algn="just">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just">
                        <a:lnSpc>
                          <a:spcPct val="115000"/>
                        </a:lnSpc>
                        <a:spcAft>
                          <a:spcPts val="0"/>
                        </a:spcAft>
                      </a:pPr>
                      <a:r>
                        <a:rPr lang="es-ES" sz="1100">
                          <a:effectLst/>
                        </a:rPr>
                        <a:t>Aplicar los conceptos de las diferentes disciplinas y conseguir financiamiento para fabricar los dispositivos propuestos.</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just">
                        <a:lnSpc>
                          <a:spcPct val="115000"/>
                        </a:lnSpc>
                        <a:spcAft>
                          <a:spcPts val="1200"/>
                        </a:spcAft>
                      </a:pPr>
                      <a:r>
                        <a:rPr lang="es-ES_tradnl" sz="1100" dirty="0">
                          <a:effectLst/>
                        </a:rPr>
                        <a:t>Luego de identificar problemas médicos en México que carecen de solución, deberán proponer un dispositivo. </a:t>
                      </a:r>
                      <a:endParaRPr lang="es-MX" sz="1100" dirty="0">
                        <a:effectLst/>
                      </a:endParaRPr>
                    </a:p>
                    <a:p>
                      <a:pPr algn="just">
                        <a:lnSpc>
                          <a:spcPct val="115000"/>
                        </a:lnSpc>
                        <a:spcAft>
                          <a:spcPts val="0"/>
                        </a:spcAft>
                      </a:pPr>
                      <a:r>
                        <a:rPr lang="es-ES" sz="1100" dirty="0">
                          <a:effectLst/>
                        </a:rPr>
                        <a:t> </a:t>
                      </a:r>
                      <a:endParaRPr lang="es-MX" sz="1100" dirty="0">
                        <a:effectLst/>
                      </a:endParaRPr>
                    </a:p>
                    <a:p>
                      <a:pPr algn="just">
                        <a:lnSpc>
                          <a:spcPct val="115000"/>
                        </a:lnSpc>
                        <a:spcAft>
                          <a:spcPts val="0"/>
                        </a:spcAft>
                      </a:pPr>
                      <a:r>
                        <a:rPr lang="es-ES" sz="1100" dirty="0">
                          <a:effectLst/>
                        </a:rPr>
                        <a:t> </a:t>
                      </a:r>
                      <a:endParaRPr lang="es-MX" sz="1100" dirty="0">
                        <a:effectLst/>
                      </a:endParaRPr>
                    </a:p>
                    <a:p>
                      <a:pPr algn="just">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2286" marR="62286" marT="62286" marB="62286"/>
                </a:tc>
                <a:extLst>
                  <a:ext uri="{0D108BD9-81ED-4DB2-BD59-A6C34878D82A}">
                    <a16:rowId xmlns:a16="http://schemas.microsoft.com/office/drawing/2014/main" val="546074317"/>
                  </a:ext>
                </a:extLst>
              </a:tr>
            </a:tbl>
          </a:graphicData>
        </a:graphic>
      </p:graphicFrame>
      <p:sp>
        <p:nvSpPr>
          <p:cNvPr id="4" name="Rectángulo 3">
            <a:extLst>
              <a:ext uri="{FF2B5EF4-FFF2-40B4-BE49-F238E27FC236}">
                <a16:creationId xmlns:a16="http://schemas.microsoft.com/office/drawing/2014/main" id="{C8B3C648-A1A4-B140-9450-2F11165FC60F}"/>
              </a:ext>
            </a:extLst>
          </p:cNvPr>
          <p:cNvSpPr/>
          <p:nvPr/>
        </p:nvSpPr>
        <p:spPr>
          <a:xfrm>
            <a:off x="1743074" y="5010197"/>
            <a:ext cx="5770747" cy="410882"/>
          </a:xfrm>
          <a:prstGeom prst="rect">
            <a:avLst/>
          </a:prstGeom>
        </p:spPr>
        <p:txBody>
          <a:bodyPr wrap="none">
            <a:spAutoFit/>
          </a:bodyPr>
          <a:lstStyle/>
          <a:p>
            <a:pPr>
              <a:lnSpc>
                <a:spcPct val="115000"/>
              </a:lnSpc>
              <a:spcAft>
                <a:spcPts val="0"/>
              </a:spcAft>
            </a:pPr>
            <a:r>
              <a:rPr lang="es-ES" b="1" dirty="0">
                <a:solidFill>
                  <a:srgbClr val="000000"/>
                </a:solidFill>
                <a:latin typeface="Questrial"/>
                <a:ea typeface="Questrial"/>
                <a:cs typeface="Questrial"/>
              </a:rPr>
              <a:t>IV. Disciplinas involucradas en el  trabajo interdisciplinario.</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6" name="Tabla 5">
            <a:extLst>
              <a:ext uri="{FF2B5EF4-FFF2-40B4-BE49-F238E27FC236}">
                <a16:creationId xmlns:a16="http://schemas.microsoft.com/office/drawing/2014/main" id="{DF791DC1-DF3C-7440-8909-9D70F7682F82}"/>
              </a:ext>
            </a:extLst>
          </p:cNvPr>
          <p:cNvGraphicFramePr>
            <a:graphicFrameLocks noGrp="1"/>
          </p:cNvGraphicFramePr>
          <p:nvPr/>
        </p:nvGraphicFramePr>
        <p:xfrm>
          <a:off x="1826293" y="5491967"/>
          <a:ext cx="8705850" cy="866140"/>
        </p:xfrm>
        <a:graphic>
          <a:graphicData uri="http://schemas.openxmlformats.org/drawingml/2006/table">
            <a:tbl>
              <a:tblPr>
                <a:tableStyleId>{5C22544A-7EE6-4342-B048-85BDC9FD1C3A}</a:tableStyleId>
              </a:tblPr>
              <a:tblGrid>
                <a:gridCol w="8705850">
                  <a:extLst>
                    <a:ext uri="{9D8B030D-6E8A-4147-A177-3AD203B41FA5}">
                      <a16:colId xmlns:a16="http://schemas.microsoft.com/office/drawing/2014/main" val="992622569"/>
                    </a:ext>
                  </a:extLst>
                </a:gridCol>
              </a:tblGrid>
              <a:tr h="419100">
                <a:tc>
                  <a:txBody>
                    <a:bodyPr/>
                    <a:lstStyle/>
                    <a:p>
                      <a:pPr>
                        <a:lnSpc>
                          <a:spcPts val="2800"/>
                        </a:lnSpc>
                        <a:spcAft>
                          <a:spcPts val="1200"/>
                        </a:spcAft>
                      </a:pPr>
                      <a:r>
                        <a:rPr lang="es-ES_tradnl" sz="1100" dirty="0">
                          <a:effectLst/>
                        </a:rPr>
                        <a:t>Biología, Física, Español, Mercadotecnia y Diseño </a:t>
                      </a:r>
                      <a:endParaRPr lang="es-MX" sz="1100" dirty="0">
                        <a:effectLst/>
                      </a:endParaRPr>
                    </a:p>
                    <a:p>
                      <a:pPr marR="114300">
                        <a:lnSpc>
                          <a:spcPct val="115000"/>
                        </a:lnSpc>
                        <a:spcBef>
                          <a:spcPts val="370"/>
                        </a:spcBef>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167466951"/>
                  </a:ext>
                </a:extLst>
              </a:tr>
            </a:tbl>
          </a:graphicData>
        </a:graphic>
      </p:graphicFrame>
      <p:pic>
        <p:nvPicPr>
          <p:cNvPr id="7" name="Imagen 6">
            <a:extLst>
              <a:ext uri="{FF2B5EF4-FFF2-40B4-BE49-F238E27FC236}">
                <a16:creationId xmlns:a16="http://schemas.microsoft.com/office/drawing/2014/main" id="{975826D5-2527-1F4D-BFB0-5046E216E0D8}"/>
              </a:ext>
            </a:extLst>
          </p:cNvPr>
          <p:cNvPicPr>
            <a:picLocks noChangeAspect="1"/>
          </p:cNvPicPr>
          <p:nvPr/>
        </p:nvPicPr>
        <p:blipFill>
          <a:blip r:embed="rId2"/>
          <a:stretch>
            <a:fillRect/>
          </a:stretch>
        </p:blipFill>
        <p:spPr>
          <a:xfrm>
            <a:off x="10869637" y="5421079"/>
            <a:ext cx="845752" cy="1262072"/>
          </a:xfrm>
          <a:prstGeom prst="rect">
            <a:avLst/>
          </a:prstGeom>
        </p:spPr>
      </p:pic>
      <p:sp>
        <p:nvSpPr>
          <p:cNvPr id="8" name="CuadroTexto 7">
            <a:extLst>
              <a:ext uri="{FF2B5EF4-FFF2-40B4-BE49-F238E27FC236}">
                <a16:creationId xmlns:a16="http://schemas.microsoft.com/office/drawing/2014/main" id="{016FB0EE-21B7-544C-AFB8-E88280526D2F}"/>
              </a:ext>
            </a:extLst>
          </p:cNvPr>
          <p:cNvSpPr txBox="1"/>
          <p:nvPr/>
        </p:nvSpPr>
        <p:spPr>
          <a:xfrm>
            <a:off x="9462423" y="115377"/>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2114706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graphicFrame>
        <p:nvGraphicFramePr>
          <p:cNvPr id="5" name="Tabla 4">
            <a:extLst>
              <a:ext uri="{FF2B5EF4-FFF2-40B4-BE49-F238E27FC236}">
                <a16:creationId xmlns:a16="http://schemas.microsoft.com/office/drawing/2014/main" id="{14C7104A-9C41-304A-A22A-C8D2C4D2751A}"/>
              </a:ext>
            </a:extLst>
          </p:cNvPr>
          <p:cNvGraphicFramePr>
            <a:graphicFrameLocks noGrp="1"/>
          </p:cNvGraphicFramePr>
          <p:nvPr>
            <p:extLst>
              <p:ext uri="{D42A27DB-BD31-4B8C-83A1-F6EECF244321}">
                <p14:modId xmlns:p14="http://schemas.microsoft.com/office/powerpoint/2010/main" val="1714882122"/>
              </p:ext>
            </p:extLst>
          </p:nvPr>
        </p:nvGraphicFramePr>
        <p:xfrm>
          <a:off x="1414463" y="1728311"/>
          <a:ext cx="8705850" cy="3235452"/>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1172022492"/>
                    </a:ext>
                  </a:extLst>
                </a:gridCol>
                <a:gridCol w="2086279">
                  <a:extLst>
                    <a:ext uri="{9D8B030D-6E8A-4147-A177-3AD203B41FA5}">
                      <a16:colId xmlns:a16="http://schemas.microsoft.com/office/drawing/2014/main" val="4294209082"/>
                    </a:ext>
                  </a:extLst>
                </a:gridCol>
                <a:gridCol w="2067227">
                  <a:extLst>
                    <a:ext uri="{9D8B030D-6E8A-4147-A177-3AD203B41FA5}">
                      <a16:colId xmlns:a16="http://schemas.microsoft.com/office/drawing/2014/main" val="2931844967"/>
                    </a:ext>
                  </a:extLst>
                </a:gridCol>
                <a:gridCol w="2580381">
                  <a:extLst>
                    <a:ext uri="{9D8B030D-6E8A-4147-A177-3AD203B41FA5}">
                      <a16:colId xmlns:a16="http://schemas.microsoft.com/office/drawing/2014/main" val="1254386465"/>
                    </a:ext>
                  </a:extLst>
                </a:gridCol>
              </a:tblGrid>
              <a:tr h="419735">
                <a:tc>
                  <a:txBody>
                    <a:bodyPr/>
                    <a:lstStyle/>
                    <a:p>
                      <a:pPr algn="ctr">
                        <a:lnSpc>
                          <a:spcPct val="115000"/>
                        </a:lnSpc>
                        <a:spcAft>
                          <a:spcPts val="0"/>
                        </a:spcAft>
                      </a:pPr>
                      <a:r>
                        <a:rPr lang="es-ES" sz="1100" dirty="0">
                          <a:effectLst/>
                        </a:rPr>
                        <a:t>Disciplinas:</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 </a:t>
                      </a:r>
                      <a:endParaRPr lang="es-MX" sz="1100">
                        <a:effectLst/>
                      </a:endParaRPr>
                    </a:p>
                    <a:p>
                      <a:pPr algn="ctr">
                        <a:lnSpc>
                          <a:spcPct val="115000"/>
                        </a:lnSpc>
                        <a:spcAft>
                          <a:spcPts val="0"/>
                        </a:spcAft>
                      </a:pPr>
                      <a:r>
                        <a:rPr lang="es-ES" sz="1100">
                          <a:effectLst/>
                        </a:rPr>
                        <a:t>Biología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 </a:t>
                      </a:r>
                      <a:endParaRPr lang="es-MX" sz="1100">
                        <a:effectLst/>
                      </a:endParaRPr>
                    </a:p>
                    <a:p>
                      <a:pPr algn="ctr">
                        <a:lnSpc>
                          <a:spcPct val="115000"/>
                        </a:lnSpc>
                        <a:spcAft>
                          <a:spcPts val="0"/>
                        </a:spcAft>
                      </a:pPr>
                      <a:r>
                        <a:rPr lang="es-ES" sz="1100">
                          <a:effectLst/>
                        </a:rPr>
                        <a:t>Física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3. </a:t>
                      </a:r>
                      <a:endParaRPr lang="es-MX" sz="1100">
                        <a:effectLst/>
                      </a:endParaRPr>
                    </a:p>
                    <a:p>
                      <a:pPr algn="ctr">
                        <a:lnSpc>
                          <a:spcPct val="115000"/>
                        </a:lnSpc>
                        <a:spcAft>
                          <a:spcPts val="0"/>
                        </a:spcAft>
                      </a:pPr>
                      <a:r>
                        <a:rPr lang="es-ES" sz="1100">
                          <a:effectLst/>
                        </a:rPr>
                        <a:t>Mercadotecnia y Diseño</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614716213"/>
                  </a:ext>
                </a:extLst>
              </a:tr>
              <a:tr h="0">
                <a:tc>
                  <a:txBody>
                    <a:bodyPr/>
                    <a:lstStyle/>
                    <a:p>
                      <a:pPr>
                        <a:lnSpc>
                          <a:spcPct val="115000"/>
                        </a:lnSpc>
                        <a:spcAft>
                          <a:spcPts val="0"/>
                        </a:spcAft>
                      </a:pPr>
                      <a:r>
                        <a:rPr lang="es-ES" sz="1100">
                          <a:effectLst/>
                        </a:rPr>
                        <a:t>1. Contenidos / Temas</a:t>
                      </a:r>
                      <a:endParaRPr lang="es-MX" sz="1100">
                        <a:effectLst/>
                      </a:endParaRPr>
                    </a:p>
                    <a:p>
                      <a:pPr>
                        <a:lnSpc>
                          <a:spcPct val="115000"/>
                        </a:lnSpc>
                        <a:spcAft>
                          <a:spcPts val="0"/>
                        </a:spcAft>
                      </a:pPr>
                      <a:r>
                        <a:rPr lang="es-ES" sz="1100">
                          <a:effectLst/>
                        </a:rPr>
                        <a:t>     involucrados</a:t>
                      </a:r>
                      <a:endParaRPr lang="es-MX" sz="1100">
                        <a:effectLst/>
                      </a:endParaRPr>
                    </a:p>
                    <a:p>
                      <a:pPr algn="ctr">
                        <a:lnSpc>
                          <a:spcPct val="115000"/>
                        </a:lnSpc>
                        <a:spcAft>
                          <a:spcPts val="0"/>
                        </a:spcAft>
                      </a:pPr>
                      <a:r>
                        <a:rPr lang="es-ES" sz="1100">
                          <a:effectLst/>
                        </a:rPr>
                        <a:t>  ¿Qué temas y contenidos del programa están considerados?</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a:effectLst/>
                        </a:rPr>
                        <a:t>Problemas de salud</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a:effectLst/>
                        </a:rPr>
                        <a:t>Perfil biofísico de la enfermedad</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a:effectLst/>
                        </a:rPr>
                        <a:t>Estudio de mercado</a:t>
                      </a:r>
                      <a:endParaRPr lang="es-MX" sz="1100">
                        <a:effectLst/>
                      </a:endParaRPr>
                    </a:p>
                    <a:p>
                      <a:pPr>
                        <a:lnSpc>
                          <a:spcPct val="115000"/>
                        </a:lnSpc>
                        <a:spcAft>
                          <a:spcPts val="0"/>
                        </a:spcAft>
                      </a:pPr>
                      <a:r>
                        <a:rPr lang="es-ES" sz="1100">
                          <a:effectLst/>
                        </a:rPr>
                        <a:t>Prototipo </a:t>
                      </a:r>
                      <a:endParaRPr lang="es-MX" sz="1100">
                        <a:effectLst/>
                      </a:endParaRPr>
                    </a:p>
                    <a:p>
                      <a:pPr>
                        <a:lnSpc>
                          <a:spcPct val="115000"/>
                        </a:lnSpc>
                        <a:spcAft>
                          <a:spcPts val="0"/>
                        </a:spcAft>
                      </a:pPr>
                      <a:r>
                        <a:rPr lang="es-ES" sz="1100">
                          <a:effectLst/>
                        </a:rPr>
                        <a:t>Diseño</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388428830"/>
                  </a:ext>
                </a:extLst>
              </a:tr>
              <a:tr h="876300">
                <a:tc>
                  <a:txBody>
                    <a:bodyPr/>
                    <a:lstStyle/>
                    <a:p>
                      <a:pPr>
                        <a:lnSpc>
                          <a:spcPct val="115000"/>
                        </a:lnSpc>
                        <a:spcAft>
                          <a:spcPts val="0"/>
                        </a:spcAft>
                      </a:pPr>
                      <a:r>
                        <a:rPr lang="es-ES" sz="1100">
                          <a:effectLst/>
                        </a:rPr>
                        <a:t>2. Conceptos clave,</a:t>
                      </a:r>
                      <a:endParaRPr lang="es-MX" sz="1100">
                        <a:effectLst/>
                      </a:endParaRPr>
                    </a:p>
                    <a:p>
                      <a:pPr>
                        <a:lnSpc>
                          <a:spcPct val="115000"/>
                        </a:lnSpc>
                        <a:spcAft>
                          <a:spcPts val="0"/>
                        </a:spcAft>
                      </a:pPr>
                      <a:r>
                        <a:rPr lang="es-ES" sz="1100">
                          <a:effectLst/>
                        </a:rPr>
                        <a:t>     trascendentales .</a:t>
                      </a:r>
                      <a:endParaRPr lang="es-MX" sz="1100">
                        <a:effectLst/>
                      </a:endParaRPr>
                    </a:p>
                    <a:p>
                      <a:pPr marL="176530">
                        <a:lnSpc>
                          <a:spcPct val="115000"/>
                        </a:lnSpc>
                        <a:spcAft>
                          <a:spcPts val="0"/>
                        </a:spcAft>
                      </a:pPr>
                      <a:r>
                        <a:rPr lang="es-ES" sz="1100">
                          <a:effectLst/>
                        </a:rPr>
                        <a:t>¿Cuáles son los conceptos básicos que surgen del proyecto, permiten la comprensión del mismo y  trascienden a otros ámbitos?</a:t>
                      </a:r>
                      <a:endParaRPr lang="es-MX" sz="1100">
                        <a:effectLst/>
                      </a:endParaRPr>
                    </a:p>
                    <a:p>
                      <a:pPr marL="176530">
                        <a:lnSpc>
                          <a:spcPct val="115000"/>
                        </a:lnSpc>
                        <a:spcAft>
                          <a:spcPts val="0"/>
                        </a:spcAft>
                      </a:pPr>
                      <a:r>
                        <a:rPr lang="es-ES" sz="1100">
                          <a:effectLst/>
                        </a:rPr>
                        <a:t>Forman parte de un  Glosario.</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just">
                        <a:lnSpc>
                          <a:spcPct val="115000"/>
                        </a:lnSpc>
                        <a:spcAft>
                          <a:spcPts val="1200"/>
                        </a:spcAft>
                      </a:pPr>
                      <a:r>
                        <a:rPr lang="es-ES_tradnl" sz="1100">
                          <a:effectLst/>
                        </a:rPr>
                        <a:t>Electromagnetismo de la célula Sistema óseo Sistema locomotor Sistema nervioso Sistema digestivo Sistema circulatorio Sistema inmunológico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1200"/>
                        </a:spcAft>
                      </a:pPr>
                      <a:r>
                        <a:rPr lang="es-ES_tradnl" sz="1100">
                          <a:effectLst/>
                        </a:rPr>
                        <a:t>Electricidad y magnetismo Sonido Máquinas simples Fuerza </a:t>
                      </a:r>
                      <a:endParaRPr lang="es-MX" sz="1100">
                        <a:effectLst/>
                      </a:endParaRPr>
                    </a:p>
                    <a:p>
                      <a:pPr>
                        <a:lnSpc>
                          <a:spcPct val="115000"/>
                        </a:lnSpc>
                        <a:spcAft>
                          <a:spcPts val="1200"/>
                        </a:spcAft>
                      </a:pPr>
                      <a:r>
                        <a:rPr lang="es-ES_tradnl" sz="1100">
                          <a:effectLst/>
                        </a:rPr>
                        <a:t>Presión y densidad Transporte a través de membranas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1200"/>
                        </a:spcAft>
                      </a:pPr>
                      <a:r>
                        <a:rPr lang="es-ES_tradnl" sz="1100" dirty="0">
                          <a:effectLst/>
                        </a:rPr>
                        <a:t>Estudio de mercado Plan de negocios Pitch </a:t>
                      </a:r>
                      <a:endParaRPr lang="es-MX" sz="1100" dirty="0">
                        <a:effectLst/>
                      </a:endParaRPr>
                    </a:p>
                    <a:p>
                      <a:pPr>
                        <a:lnSpc>
                          <a:spcPts val="2200"/>
                        </a:lnSpc>
                        <a:spcAft>
                          <a:spcPts val="1200"/>
                        </a:spcAft>
                      </a:pPr>
                      <a:r>
                        <a:rPr lang="es-ES_tradnl" sz="1100" dirty="0">
                          <a:effectLst/>
                        </a:rPr>
                        <a:t>Trabajo en planos </a:t>
                      </a:r>
                      <a:r>
                        <a:rPr lang="es-ES_tradnl" sz="1100" dirty="0" err="1">
                          <a:effectLst/>
                        </a:rPr>
                        <a:t>Iconogramas</a:t>
                      </a:r>
                      <a:r>
                        <a:rPr lang="es-ES_tradnl" sz="1100" dirty="0">
                          <a:effectLst/>
                        </a:rPr>
                        <a:t> .</a:t>
                      </a:r>
                      <a:endParaRPr lang="es-MX" sz="1100" dirty="0">
                        <a:effectLst/>
                      </a:endParaRPr>
                    </a:p>
                    <a:p>
                      <a:pPr>
                        <a:lnSpc>
                          <a:spcPct val="115000"/>
                        </a:lnSpc>
                        <a:spcAft>
                          <a:spcPts val="1200"/>
                        </a:spcAft>
                      </a:pPr>
                      <a:r>
                        <a:rPr lang="es-ES_tradnl" sz="1100" dirty="0">
                          <a:effectLst/>
                        </a:rPr>
                        <a:t> </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96764617"/>
                  </a:ext>
                </a:extLst>
              </a:tr>
            </a:tbl>
          </a:graphicData>
        </a:graphic>
      </p:graphicFrame>
      <p:pic>
        <p:nvPicPr>
          <p:cNvPr id="4" name="Imagen 3">
            <a:extLst>
              <a:ext uri="{FF2B5EF4-FFF2-40B4-BE49-F238E27FC236}">
                <a16:creationId xmlns:a16="http://schemas.microsoft.com/office/drawing/2014/main" id="{0B2FA515-AB90-FE45-906C-A1F0616EF10A}"/>
              </a:ext>
            </a:extLst>
          </p:cNvPr>
          <p:cNvPicPr>
            <a:picLocks noChangeAspect="1"/>
          </p:cNvPicPr>
          <p:nvPr/>
        </p:nvPicPr>
        <p:blipFill>
          <a:blip r:embed="rId2"/>
          <a:stretch>
            <a:fillRect/>
          </a:stretch>
        </p:blipFill>
        <p:spPr>
          <a:xfrm>
            <a:off x="10454172" y="5202480"/>
            <a:ext cx="838341" cy="1251013"/>
          </a:xfrm>
          <a:prstGeom prst="rect">
            <a:avLst/>
          </a:prstGeom>
        </p:spPr>
      </p:pic>
      <p:sp>
        <p:nvSpPr>
          <p:cNvPr id="6" name="CuadroTexto 5">
            <a:extLst>
              <a:ext uri="{FF2B5EF4-FFF2-40B4-BE49-F238E27FC236}">
                <a16:creationId xmlns:a16="http://schemas.microsoft.com/office/drawing/2014/main" id="{8EA0447D-4D62-B64E-B067-2582659C9257}"/>
              </a:ext>
            </a:extLst>
          </p:cNvPr>
          <p:cNvSpPr txBox="1"/>
          <p:nvPr/>
        </p:nvSpPr>
        <p:spPr>
          <a:xfrm>
            <a:off x="9264447" y="142941"/>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2436793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graphicFrame>
        <p:nvGraphicFramePr>
          <p:cNvPr id="3" name="Tabla 2">
            <a:extLst>
              <a:ext uri="{FF2B5EF4-FFF2-40B4-BE49-F238E27FC236}">
                <a16:creationId xmlns:a16="http://schemas.microsoft.com/office/drawing/2014/main" id="{9FCB78AD-15C7-6447-AD29-554504DE1308}"/>
              </a:ext>
            </a:extLst>
          </p:cNvPr>
          <p:cNvGraphicFramePr>
            <a:graphicFrameLocks noGrp="1"/>
          </p:cNvGraphicFramePr>
          <p:nvPr>
            <p:extLst>
              <p:ext uri="{D42A27DB-BD31-4B8C-83A1-F6EECF244321}">
                <p14:modId xmlns:p14="http://schemas.microsoft.com/office/powerpoint/2010/main" val="562670946"/>
              </p:ext>
            </p:extLst>
          </p:nvPr>
        </p:nvGraphicFramePr>
        <p:xfrm>
          <a:off x="1757362" y="1650557"/>
          <a:ext cx="8705850" cy="500126"/>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2136384897"/>
                    </a:ext>
                  </a:extLst>
                </a:gridCol>
                <a:gridCol w="2086279">
                  <a:extLst>
                    <a:ext uri="{9D8B030D-6E8A-4147-A177-3AD203B41FA5}">
                      <a16:colId xmlns:a16="http://schemas.microsoft.com/office/drawing/2014/main" val="572022172"/>
                    </a:ext>
                  </a:extLst>
                </a:gridCol>
                <a:gridCol w="2067227">
                  <a:extLst>
                    <a:ext uri="{9D8B030D-6E8A-4147-A177-3AD203B41FA5}">
                      <a16:colId xmlns:a16="http://schemas.microsoft.com/office/drawing/2014/main" val="401782890"/>
                    </a:ext>
                  </a:extLst>
                </a:gridCol>
                <a:gridCol w="2580381">
                  <a:extLst>
                    <a:ext uri="{9D8B030D-6E8A-4147-A177-3AD203B41FA5}">
                      <a16:colId xmlns:a16="http://schemas.microsoft.com/office/drawing/2014/main" val="1950734894"/>
                    </a:ext>
                  </a:extLst>
                </a:gridCol>
              </a:tblGrid>
              <a:tr h="419735">
                <a:tc>
                  <a:txBody>
                    <a:bodyPr/>
                    <a:lstStyle/>
                    <a:p>
                      <a:pPr algn="ctr">
                        <a:lnSpc>
                          <a:spcPct val="115000"/>
                        </a:lnSpc>
                        <a:spcAft>
                          <a:spcPts val="0"/>
                        </a:spcAft>
                      </a:pPr>
                      <a:r>
                        <a:rPr lang="es-ES" sz="1100" dirty="0">
                          <a:effectLst/>
                        </a:rPr>
                        <a:t>Disciplinas:</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 </a:t>
                      </a:r>
                      <a:endParaRPr lang="es-MX" sz="1100">
                        <a:effectLst/>
                      </a:endParaRPr>
                    </a:p>
                    <a:p>
                      <a:pPr algn="ctr">
                        <a:lnSpc>
                          <a:spcPct val="115000"/>
                        </a:lnSpc>
                        <a:spcAft>
                          <a:spcPts val="0"/>
                        </a:spcAft>
                      </a:pPr>
                      <a:r>
                        <a:rPr lang="es-ES" sz="1100">
                          <a:effectLst/>
                        </a:rPr>
                        <a:t>Biología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 </a:t>
                      </a:r>
                      <a:endParaRPr lang="es-MX" sz="1100">
                        <a:effectLst/>
                      </a:endParaRPr>
                    </a:p>
                    <a:p>
                      <a:pPr algn="ctr">
                        <a:lnSpc>
                          <a:spcPct val="115000"/>
                        </a:lnSpc>
                        <a:spcAft>
                          <a:spcPts val="0"/>
                        </a:spcAft>
                      </a:pPr>
                      <a:r>
                        <a:rPr lang="es-ES" sz="1100">
                          <a:effectLst/>
                        </a:rPr>
                        <a:t>Física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3. </a:t>
                      </a:r>
                      <a:endParaRPr lang="es-MX" sz="1100" dirty="0">
                        <a:effectLst/>
                      </a:endParaRPr>
                    </a:p>
                    <a:p>
                      <a:pPr algn="ctr">
                        <a:lnSpc>
                          <a:spcPct val="115000"/>
                        </a:lnSpc>
                        <a:spcAft>
                          <a:spcPts val="0"/>
                        </a:spcAft>
                      </a:pPr>
                      <a:r>
                        <a:rPr lang="es-ES" sz="1100" dirty="0">
                          <a:effectLst/>
                        </a:rPr>
                        <a:t>Mercadotecnia y Diseño</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84902491"/>
                  </a:ext>
                </a:extLst>
              </a:tr>
            </a:tbl>
          </a:graphicData>
        </a:graphic>
      </p:graphicFrame>
      <p:graphicFrame>
        <p:nvGraphicFramePr>
          <p:cNvPr id="4" name="Tabla 3">
            <a:extLst>
              <a:ext uri="{FF2B5EF4-FFF2-40B4-BE49-F238E27FC236}">
                <a16:creationId xmlns:a16="http://schemas.microsoft.com/office/drawing/2014/main" id="{28057E24-FAF5-D64E-BEBB-1FCE14615715}"/>
              </a:ext>
            </a:extLst>
          </p:cNvPr>
          <p:cNvGraphicFramePr>
            <a:graphicFrameLocks noGrp="1"/>
          </p:cNvGraphicFramePr>
          <p:nvPr>
            <p:extLst>
              <p:ext uri="{D42A27DB-BD31-4B8C-83A1-F6EECF244321}">
                <p14:modId xmlns:p14="http://schemas.microsoft.com/office/powerpoint/2010/main" val="1320149043"/>
              </p:ext>
            </p:extLst>
          </p:nvPr>
        </p:nvGraphicFramePr>
        <p:xfrm>
          <a:off x="1757363" y="2149921"/>
          <a:ext cx="8705851" cy="3424237"/>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2011115525"/>
                    </a:ext>
                  </a:extLst>
                </a:gridCol>
                <a:gridCol w="2086279">
                  <a:extLst>
                    <a:ext uri="{9D8B030D-6E8A-4147-A177-3AD203B41FA5}">
                      <a16:colId xmlns:a16="http://schemas.microsoft.com/office/drawing/2014/main" val="3837644233"/>
                    </a:ext>
                  </a:extLst>
                </a:gridCol>
                <a:gridCol w="2067227">
                  <a:extLst>
                    <a:ext uri="{9D8B030D-6E8A-4147-A177-3AD203B41FA5}">
                      <a16:colId xmlns:a16="http://schemas.microsoft.com/office/drawing/2014/main" val="4283765538"/>
                    </a:ext>
                  </a:extLst>
                </a:gridCol>
                <a:gridCol w="2580382">
                  <a:extLst>
                    <a:ext uri="{9D8B030D-6E8A-4147-A177-3AD203B41FA5}">
                      <a16:colId xmlns:a16="http://schemas.microsoft.com/office/drawing/2014/main" val="3375270855"/>
                    </a:ext>
                  </a:extLst>
                </a:gridCol>
              </a:tblGrid>
              <a:tr h="3424237">
                <a:tc>
                  <a:txBody>
                    <a:bodyPr/>
                    <a:lstStyle/>
                    <a:p>
                      <a:pPr>
                        <a:lnSpc>
                          <a:spcPct val="115000"/>
                        </a:lnSpc>
                        <a:spcAft>
                          <a:spcPts val="0"/>
                        </a:spcAft>
                      </a:pPr>
                      <a:r>
                        <a:rPr lang="es-ES" sz="900">
                          <a:effectLst/>
                        </a:rPr>
                        <a:t>3. Objetivos o propósitos</a:t>
                      </a:r>
                      <a:endParaRPr lang="es-MX" sz="900">
                        <a:effectLst/>
                      </a:endParaRPr>
                    </a:p>
                    <a:p>
                      <a:pPr>
                        <a:lnSpc>
                          <a:spcPct val="115000"/>
                        </a:lnSpc>
                        <a:spcAft>
                          <a:spcPts val="0"/>
                        </a:spcAft>
                      </a:pPr>
                      <a:r>
                        <a:rPr lang="es-ES" sz="900">
                          <a:effectLst/>
                        </a:rPr>
                        <a:t>    alcanzados. </a:t>
                      </a:r>
                      <a:endParaRPr lang="es-MX" sz="900">
                        <a:effectLst/>
                      </a:endParaRPr>
                    </a:p>
                    <a:p>
                      <a:pPr>
                        <a:lnSpc>
                          <a:spcPct val="115000"/>
                        </a:lnSpc>
                        <a:spcAft>
                          <a:spcPts val="0"/>
                        </a:spcAft>
                      </a:pPr>
                      <a:r>
                        <a:rPr lang="es-ES" sz="900">
                          <a:effectLst/>
                        </a:rPr>
                        <a:t> </a:t>
                      </a:r>
                      <a:endParaRPr lang="es-MX" sz="900">
                        <a:effectLst/>
                      </a:endParaRPr>
                    </a:p>
                    <a:p>
                      <a:pPr>
                        <a:lnSpc>
                          <a:spcPct val="115000"/>
                        </a:lnSpc>
                        <a:spcAft>
                          <a:spcPts val="0"/>
                        </a:spcAft>
                      </a:pPr>
                      <a:r>
                        <a:rPr lang="es-ES" sz="900">
                          <a:effectLst/>
                        </a:rPr>
                        <a:t> </a:t>
                      </a:r>
                      <a:endParaRPr lang="es-MX" sz="900">
                        <a:effectLst/>
                      </a:endParaRPr>
                    </a:p>
                    <a:p>
                      <a:pPr>
                        <a:lnSpc>
                          <a:spcPct val="115000"/>
                        </a:lnSpc>
                        <a:spcAft>
                          <a:spcPts val="0"/>
                        </a:spcAft>
                      </a:pPr>
                      <a:r>
                        <a:rPr lang="es-ES" sz="900">
                          <a:effectLst/>
                        </a:rPr>
                        <a:t> </a:t>
                      </a:r>
                      <a:endParaRPr lang="es-MX" sz="900">
                        <a:effectLst/>
                      </a:endParaRPr>
                    </a:p>
                    <a:p>
                      <a:pPr>
                        <a:lnSpc>
                          <a:spcPct val="115000"/>
                        </a:lnSpc>
                        <a:spcAft>
                          <a:spcPts val="0"/>
                        </a:spcAft>
                      </a:pPr>
                      <a:r>
                        <a:rPr lang="es-ES" sz="900">
                          <a:effectLst/>
                        </a:rPr>
                        <a:t> </a:t>
                      </a:r>
                      <a:endParaRPr lang="es-MX" sz="900">
                        <a:effectLst/>
                      </a:endParaRPr>
                    </a:p>
                    <a:p>
                      <a:pPr>
                        <a:lnSpc>
                          <a:spcPct val="115000"/>
                        </a:lnSpc>
                        <a:spcAft>
                          <a:spcPts val="0"/>
                        </a:spcAft>
                      </a:pPr>
                      <a:r>
                        <a:rPr lang="es-ES" sz="900">
                          <a:effectLst/>
                        </a:rPr>
                        <a:t> </a:t>
                      </a:r>
                      <a:endParaRPr lang="es-MX" sz="900">
                        <a:solidFill>
                          <a:srgbClr val="000000"/>
                        </a:solidFill>
                        <a:effectLst/>
                        <a:latin typeface="Arial" panose="020B0604020202020204" pitchFamily="34" charset="0"/>
                        <a:ea typeface="Arial" panose="020B0604020202020204" pitchFamily="34" charset="0"/>
                      </a:endParaRPr>
                    </a:p>
                  </a:txBody>
                  <a:tcPr marL="53221" marR="53221" marT="53221" marB="53221"/>
                </a:tc>
                <a:tc>
                  <a:txBody>
                    <a:bodyPr/>
                    <a:lstStyle/>
                    <a:p>
                      <a:pPr algn="just">
                        <a:lnSpc>
                          <a:spcPct val="115000"/>
                        </a:lnSpc>
                        <a:spcAft>
                          <a:spcPts val="1200"/>
                        </a:spcAft>
                      </a:pPr>
                      <a:r>
                        <a:rPr lang="es-ES_tradnl" sz="900" dirty="0">
                          <a:effectLst/>
                        </a:rPr>
                        <a:t>Comprender la fisiología del cuerpo humano, en específico de la zona que se esté estudiando.</a:t>
                      </a:r>
                      <a:endParaRPr lang="es-MX" sz="900" dirty="0">
                        <a:effectLst/>
                      </a:endParaRPr>
                    </a:p>
                    <a:p>
                      <a:pPr algn="just">
                        <a:lnSpc>
                          <a:spcPct val="115000"/>
                        </a:lnSpc>
                        <a:spcAft>
                          <a:spcPts val="1200"/>
                        </a:spcAft>
                      </a:pPr>
                      <a:r>
                        <a:rPr lang="es-ES" sz="900" dirty="0">
                          <a:effectLst/>
                        </a:rPr>
                        <a:t> </a:t>
                      </a:r>
                      <a:endParaRPr lang="es-MX" sz="900" dirty="0">
                        <a:solidFill>
                          <a:srgbClr val="000000"/>
                        </a:solidFill>
                        <a:effectLst/>
                        <a:latin typeface="Arial" panose="020B0604020202020204" pitchFamily="34" charset="0"/>
                        <a:ea typeface="Arial" panose="020B0604020202020204" pitchFamily="34" charset="0"/>
                      </a:endParaRPr>
                    </a:p>
                  </a:txBody>
                  <a:tcPr marL="53221" marR="53221" marT="53221" marB="53221"/>
                </a:tc>
                <a:tc>
                  <a:txBody>
                    <a:bodyPr/>
                    <a:lstStyle/>
                    <a:p>
                      <a:pPr algn="just">
                        <a:lnSpc>
                          <a:spcPct val="115000"/>
                        </a:lnSpc>
                        <a:spcAft>
                          <a:spcPts val="1200"/>
                        </a:spcAft>
                      </a:pPr>
                      <a:r>
                        <a:rPr lang="es-ES_tradnl" sz="900">
                          <a:effectLst/>
                        </a:rPr>
                        <a:t>Comprender las bases de la física médica que se deben manejar para inventar prototipos médicos funcionales. </a:t>
                      </a:r>
                      <a:endParaRPr lang="es-MX" sz="900">
                        <a:effectLst/>
                      </a:endParaRPr>
                    </a:p>
                    <a:p>
                      <a:pPr>
                        <a:lnSpc>
                          <a:spcPct val="115000"/>
                        </a:lnSpc>
                        <a:spcAft>
                          <a:spcPts val="0"/>
                        </a:spcAft>
                      </a:pPr>
                      <a:r>
                        <a:rPr lang="es-ES" sz="900">
                          <a:effectLst/>
                        </a:rPr>
                        <a:t> </a:t>
                      </a:r>
                      <a:endParaRPr lang="es-MX" sz="900">
                        <a:solidFill>
                          <a:srgbClr val="000000"/>
                        </a:solidFill>
                        <a:effectLst/>
                        <a:latin typeface="Arial" panose="020B0604020202020204" pitchFamily="34" charset="0"/>
                        <a:ea typeface="Arial" panose="020B0604020202020204" pitchFamily="34" charset="0"/>
                      </a:endParaRPr>
                    </a:p>
                  </a:txBody>
                  <a:tcPr marL="53221" marR="53221" marT="53221" marB="53221"/>
                </a:tc>
                <a:tc>
                  <a:txBody>
                    <a:bodyPr/>
                    <a:lstStyle/>
                    <a:p>
                      <a:pPr algn="just">
                        <a:lnSpc>
                          <a:spcPct val="115000"/>
                        </a:lnSpc>
                        <a:spcAft>
                          <a:spcPts val="1200"/>
                        </a:spcAft>
                      </a:pPr>
                      <a:r>
                        <a:rPr lang="es-ES_tradnl" sz="900" dirty="0">
                          <a:effectLst/>
                        </a:rPr>
                        <a:t>a) Comprender la importancia de la Tecnología en el desarrollo Social de un país. </a:t>
                      </a:r>
                      <a:endParaRPr lang="es-MX" sz="900" dirty="0">
                        <a:effectLst/>
                      </a:endParaRPr>
                    </a:p>
                    <a:p>
                      <a:pPr algn="just">
                        <a:lnSpc>
                          <a:spcPct val="115000"/>
                        </a:lnSpc>
                        <a:spcAft>
                          <a:spcPts val="1200"/>
                        </a:spcAft>
                      </a:pPr>
                      <a:r>
                        <a:rPr lang="es-ES_tradnl" sz="900" dirty="0">
                          <a:effectLst/>
                        </a:rPr>
                        <a:t>b) Comprender los componentes sociales en el estudio de la Salud </a:t>
                      </a:r>
                      <a:endParaRPr lang="es-MX" sz="900" dirty="0">
                        <a:effectLst/>
                      </a:endParaRPr>
                    </a:p>
                    <a:p>
                      <a:pPr marL="342900" lvl="0" indent="-342900">
                        <a:lnSpc>
                          <a:spcPct val="115000"/>
                        </a:lnSpc>
                        <a:spcAft>
                          <a:spcPts val="1200"/>
                        </a:spcAft>
                        <a:buClr>
                          <a:srgbClr val="474747"/>
                        </a:buClr>
                        <a:buFont typeface="+mj-lt"/>
                        <a:buAutoNum type="alphaLcParenR" startAt="3"/>
                        <a:tabLst>
                          <a:tab pos="139700" algn="l"/>
                          <a:tab pos="457200" algn="l"/>
                        </a:tabLst>
                      </a:pPr>
                      <a:r>
                        <a:rPr lang="es-ES_tradnl" sz="900" dirty="0">
                          <a:effectLst/>
                        </a:rPr>
                        <a:t>Conocer qué es un plan de negocios y cómo se realiza. </a:t>
                      </a:r>
                      <a:endParaRPr lang="es-MX" sz="900" dirty="0">
                        <a:effectLst/>
                      </a:endParaRPr>
                    </a:p>
                    <a:p>
                      <a:pPr marL="342900" lvl="0" indent="-342900">
                        <a:lnSpc>
                          <a:spcPct val="115000"/>
                        </a:lnSpc>
                        <a:spcAft>
                          <a:spcPts val="1200"/>
                        </a:spcAft>
                        <a:buClr>
                          <a:srgbClr val="474747"/>
                        </a:buClr>
                        <a:buFont typeface="+mj-lt"/>
                        <a:buAutoNum type="alphaLcParenR" startAt="3"/>
                        <a:tabLst>
                          <a:tab pos="139700" algn="l"/>
                          <a:tab pos="457200" algn="l"/>
                        </a:tabLst>
                      </a:pPr>
                      <a:r>
                        <a:rPr lang="es-ES_tradnl" sz="900" dirty="0">
                          <a:effectLst/>
                        </a:rPr>
                        <a:t>  Conocer y practicar qué función tiene un Pitch en el  ámbito empresarial.</a:t>
                      </a:r>
                      <a:endParaRPr lang="es-MX" sz="900" dirty="0">
                        <a:effectLst/>
                      </a:endParaRPr>
                    </a:p>
                    <a:p>
                      <a:pPr marL="228600">
                        <a:lnSpc>
                          <a:spcPct val="115000"/>
                        </a:lnSpc>
                        <a:spcAft>
                          <a:spcPts val="1200"/>
                        </a:spcAft>
                        <a:tabLst>
                          <a:tab pos="139700" algn="l"/>
                          <a:tab pos="457200" algn="l"/>
                        </a:tabLst>
                      </a:pPr>
                      <a:r>
                        <a:rPr lang="es-ES_tradnl" sz="900" dirty="0">
                          <a:effectLst/>
                        </a:rPr>
                        <a:t> </a:t>
                      </a:r>
                      <a:endParaRPr lang="es-MX" sz="900" dirty="0">
                        <a:effectLst/>
                      </a:endParaRPr>
                    </a:p>
                    <a:p>
                      <a:pPr marL="342900" lvl="0" indent="-342900">
                        <a:lnSpc>
                          <a:spcPct val="115000"/>
                        </a:lnSpc>
                        <a:spcAft>
                          <a:spcPts val="1200"/>
                        </a:spcAft>
                        <a:buClr>
                          <a:srgbClr val="474747"/>
                        </a:buClr>
                        <a:buFont typeface="+mj-lt"/>
                        <a:buAutoNum type="alphaLcParenR" startAt="3"/>
                        <a:tabLst>
                          <a:tab pos="139700" algn="l"/>
                          <a:tab pos="457200" algn="l"/>
                        </a:tabLst>
                      </a:pPr>
                      <a:r>
                        <a:rPr lang="es-ES_tradnl" sz="900" dirty="0">
                          <a:effectLst/>
                        </a:rPr>
                        <a:t> Estimación de la inversión que se requiere para  elaborar prototipo.  </a:t>
                      </a:r>
                      <a:endParaRPr lang="es-MX" sz="900" dirty="0">
                        <a:effectLst/>
                      </a:endParaRPr>
                    </a:p>
                    <a:p>
                      <a:pPr algn="just">
                        <a:lnSpc>
                          <a:spcPct val="115000"/>
                        </a:lnSpc>
                        <a:spcAft>
                          <a:spcPts val="1200"/>
                        </a:spcAft>
                      </a:pPr>
                      <a:r>
                        <a:rPr lang="es-ES_tradnl" sz="900" dirty="0">
                          <a:effectLst/>
                        </a:rPr>
                        <a:t> </a:t>
                      </a:r>
                      <a:endParaRPr lang="es-MX" sz="900" dirty="0">
                        <a:effectLst/>
                      </a:endParaRPr>
                    </a:p>
                    <a:p>
                      <a:pPr>
                        <a:lnSpc>
                          <a:spcPct val="115000"/>
                        </a:lnSpc>
                        <a:spcAft>
                          <a:spcPts val="0"/>
                        </a:spcAft>
                      </a:pPr>
                      <a:r>
                        <a:rPr lang="es-ES" sz="900" dirty="0">
                          <a:effectLst/>
                        </a:rPr>
                        <a:t> </a:t>
                      </a:r>
                      <a:endParaRPr lang="es-MX" sz="900" dirty="0">
                        <a:solidFill>
                          <a:srgbClr val="000000"/>
                        </a:solidFill>
                        <a:effectLst/>
                        <a:latin typeface="Arial" panose="020B0604020202020204" pitchFamily="34" charset="0"/>
                        <a:ea typeface="Arial" panose="020B0604020202020204" pitchFamily="34" charset="0"/>
                      </a:endParaRPr>
                    </a:p>
                  </a:txBody>
                  <a:tcPr marL="53221" marR="53221" marT="53221" marB="53221"/>
                </a:tc>
                <a:extLst>
                  <a:ext uri="{0D108BD9-81ED-4DB2-BD59-A6C34878D82A}">
                    <a16:rowId xmlns:a16="http://schemas.microsoft.com/office/drawing/2014/main" val="1150302955"/>
                  </a:ext>
                </a:extLst>
              </a:tr>
            </a:tbl>
          </a:graphicData>
        </a:graphic>
      </p:graphicFrame>
      <p:pic>
        <p:nvPicPr>
          <p:cNvPr id="5" name="Imagen 4">
            <a:extLst>
              <a:ext uri="{FF2B5EF4-FFF2-40B4-BE49-F238E27FC236}">
                <a16:creationId xmlns:a16="http://schemas.microsoft.com/office/drawing/2014/main" id="{3B4D1D6A-C275-4543-8064-1E1BE8CCB67D}"/>
              </a:ext>
            </a:extLst>
          </p:cNvPr>
          <p:cNvPicPr>
            <a:picLocks noChangeAspect="1"/>
          </p:cNvPicPr>
          <p:nvPr/>
        </p:nvPicPr>
        <p:blipFill>
          <a:blip r:embed="rId2"/>
          <a:stretch>
            <a:fillRect/>
          </a:stretch>
        </p:blipFill>
        <p:spPr>
          <a:xfrm>
            <a:off x="10645750" y="4798180"/>
            <a:ext cx="1040011" cy="1551955"/>
          </a:xfrm>
          <a:prstGeom prst="rect">
            <a:avLst/>
          </a:prstGeom>
        </p:spPr>
      </p:pic>
      <p:sp>
        <p:nvSpPr>
          <p:cNvPr id="6" name="CuadroTexto 5">
            <a:extLst>
              <a:ext uri="{FF2B5EF4-FFF2-40B4-BE49-F238E27FC236}">
                <a16:creationId xmlns:a16="http://schemas.microsoft.com/office/drawing/2014/main" id="{46F86668-D8C2-DE47-AEE5-E698ECBEF58F}"/>
              </a:ext>
            </a:extLst>
          </p:cNvPr>
          <p:cNvSpPr txBox="1"/>
          <p:nvPr/>
        </p:nvSpPr>
        <p:spPr>
          <a:xfrm>
            <a:off x="9238536" y="146953"/>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629092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graphicFrame>
        <p:nvGraphicFramePr>
          <p:cNvPr id="5" name="Tabla 4">
            <a:extLst>
              <a:ext uri="{FF2B5EF4-FFF2-40B4-BE49-F238E27FC236}">
                <a16:creationId xmlns:a16="http://schemas.microsoft.com/office/drawing/2014/main" id="{5D868B0E-5F59-DE43-9C12-79537427E551}"/>
              </a:ext>
            </a:extLst>
          </p:cNvPr>
          <p:cNvGraphicFramePr>
            <a:graphicFrameLocks noGrp="1"/>
          </p:cNvGraphicFramePr>
          <p:nvPr>
            <p:extLst>
              <p:ext uri="{D42A27DB-BD31-4B8C-83A1-F6EECF244321}">
                <p14:modId xmlns:p14="http://schemas.microsoft.com/office/powerpoint/2010/main" val="3321205824"/>
              </p:ext>
            </p:extLst>
          </p:nvPr>
        </p:nvGraphicFramePr>
        <p:xfrm>
          <a:off x="1271587" y="1900239"/>
          <a:ext cx="8705850" cy="500126"/>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3594279875"/>
                    </a:ext>
                  </a:extLst>
                </a:gridCol>
                <a:gridCol w="2086279">
                  <a:extLst>
                    <a:ext uri="{9D8B030D-6E8A-4147-A177-3AD203B41FA5}">
                      <a16:colId xmlns:a16="http://schemas.microsoft.com/office/drawing/2014/main" val="615386595"/>
                    </a:ext>
                  </a:extLst>
                </a:gridCol>
                <a:gridCol w="2067227">
                  <a:extLst>
                    <a:ext uri="{9D8B030D-6E8A-4147-A177-3AD203B41FA5}">
                      <a16:colId xmlns:a16="http://schemas.microsoft.com/office/drawing/2014/main" val="41358726"/>
                    </a:ext>
                  </a:extLst>
                </a:gridCol>
                <a:gridCol w="2580381">
                  <a:extLst>
                    <a:ext uri="{9D8B030D-6E8A-4147-A177-3AD203B41FA5}">
                      <a16:colId xmlns:a16="http://schemas.microsoft.com/office/drawing/2014/main" val="2987759933"/>
                    </a:ext>
                  </a:extLst>
                </a:gridCol>
              </a:tblGrid>
              <a:tr h="419735">
                <a:tc>
                  <a:txBody>
                    <a:bodyPr/>
                    <a:lstStyle/>
                    <a:p>
                      <a:pPr algn="ctr">
                        <a:lnSpc>
                          <a:spcPct val="115000"/>
                        </a:lnSpc>
                        <a:spcAft>
                          <a:spcPts val="0"/>
                        </a:spcAft>
                      </a:pPr>
                      <a:r>
                        <a:rPr lang="es-ES" sz="1100">
                          <a:effectLst/>
                        </a:rPr>
                        <a:t>Disciplinas:</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 </a:t>
                      </a:r>
                      <a:endParaRPr lang="es-MX" sz="1100">
                        <a:effectLst/>
                      </a:endParaRPr>
                    </a:p>
                    <a:p>
                      <a:pPr algn="ctr">
                        <a:lnSpc>
                          <a:spcPct val="115000"/>
                        </a:lnSpc>
                        <a:spcAft>
                          <a:spcPts val="0"/>
                        </a:spcAft>
                      </a:pPr>
                      <a:r>
                        <a:rPr lang="es-ES" sz="1100">
                          <a:effectLst/>
                        </a:rPr>
                        <a:t>Biología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 </a:t>
                      </a:r>
                      <a:endParaRPr lang="es-MX" sz="1100">
                        <a:effectLst/>
                      </a:endParaRPr>
                    </a:p>
                    <a:p>
                      <a:pPr algn="ctr">
                        <a:lnSpc>
                          <a:spcPct val="115000"/>
                        </a:lnSpc>
                        <a:spcAft>
                          <a:spcPts val="0"/>
                        </a:spcAft>
                      </a:pPr>
                      <a:r>
                        <a:rPr lang="es-ES" sz="1100">
                          <a:effectLst/>
                        </a:rPr>
                        <a:t>Física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3. </a:t>
                      </a:r>
                      <a:endParaRPr lang="es-MX" sz="1100" dirty="0">
                        <a:effectLst/>
                      </a:endParaRPr>
                    </a:p>
                    <a:p>
                      <a:pPr algn="ctr">
                        <a:lnSpc>
                          <a:spcPct val="115000"/>
                        </a:lnSpc>
                        <a:spcAft>
                          <a:spcPts val="0"/>
                        </a:spcAft>
                      </a:pPr>
                      <a:r>
                        <a:rPr lang="es-ES" sz="1100" dirty="0">
                          <a:effectLst/>
                        </a:rPr>
                        <a:t>Mercadotecnia y Diseño</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080209508"/>
                  </a:ext>
                </a:extLst>
              </a:tr>
            </a:tbl>
          </a:graphicData>
        </a:graphic>
      </p:graphicFrame>
      <p:graphicFrame>
        <p:nvGraphicFramePr>
          <p:cNvPr id="7" name="Tabla 6">
            <a:extLst>
              <a:ext uri="{FF2B5EF4-FFF2-40B4-BE49-F238E27FC236}">
                <a16:creationId xmlns:a16="http://schemas.microsoft.com/office/drawing/2014/main" id="{C7FF08D5-49C8-0948-91F0-F9EA1FAB02D1}"/>
              </a:ext>
            </a:extLst>
          </p:cNvPr>
          <p:cNvGraphicFramePr>
            <a:graphicFrameLocks noGrp="1"/>
          </p:cNvGraphicFramePr>
          <p:nvPr>
            <p:extLst>
              <p:ext uri="{D42A27DB-BD31-4B8C-83A1-F6EECF244321}">
                <p14:modId xmlns:p14="http://schemas.microsoft.com/office/powerpoint/2010/main" val="3962223875"/>
              </p:ext>
            </p:extLst>
          </p:nvPr>
        </p:nvGraphicFramePr>
        <p:xfrm>
          <a:off x="1271587" y="2399603"/>
          <a:ext cx="8705851" cy="3424237"/>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1386465819"/>
                    </a:ext>
                  </a:extLst>
                </a:gridCol>
                <a:gridCol w="2086279">
                  <a:extLst>
                    <a:ext uri="{9D8B030D-6E8A-4147-A177-3AD203B41FA5}">
                      <a16:colId xmlns:a16="http://schemas.microsoft.com/office/drawing/2014/main" val="2688060460"/>
                    </a:ext>
                  </a:extLst>
                </a:gridCol>
                <a:gridCol w="2067228">
                  <a:extLst>
                    <a:ext uri="{9D8B030D-6E8A-4147-A177-3AD203B41FA5}">
                      <a16:colId xmlns:a16="http://schemas.microsoft.com/office/drawing/2014/main" val="1865790764"/>
                    </a:ext>
                  </a:extLst>
                </a:gridCol>
                <a:gridCol w="2580381">
                  <a:extLst>
                    <a:ext uri="{9D8B030D-6E8A-4147-A177-3AD203B41FA5}">
                      <a16:colId xmlns:a16="http://schemas.microsoft.com/office/drawing/2014/main" val="3099794274"/>
                    </a:ext>
                  </a:extLst>
                </a:gridCol>
              </a:tblGrid>
              <a:tr h="3424237">
                <a:tc>
                  <a:txBody>
                    <a:bodyPr/>
                    <a:lstStyle/>
                    <a:p>
                      <a:pPr>
                        <a:lnSpc>
                          <a:spcPct val="115000"/>
                        </a:lnSpc>
                        <a:spcAft>
                          <a:spcPts val="0"/>
                        </a:spcAft>
                      </a:pPr>
                      <a:r>
                        <a:rPr lang="es-ES" sz="1000">
                          <a:effectLst/>
                        </a:rPr>
                        <a:t>4. Evaluación.</a:t>
                      </a:r>
                      <a:endParaRPr lang="es-MX" sz="1000">
                        <a:effectLst/>
                      </a:endParaRPr>
                    </a:p>
                    <a:p>
                      <a:pPr>
                        <a:lnSpc>
                          <a:spcPct val="115000"/>
                        </a:lnSpc>
                        <a:spcAft>
                          <a:spcPts val="0"/>
                        </a:spcAft>
                      </a:pPr>
                      <a:r>
                        <a:rPr lang="es-ES" sz="1000">
                          <a:effectLst/>
                        </a:rPr>
                        <a:t>    Productos /evidencias</a:t>
                      </a:r>
                      <a:endParaRPr lang="es-MX" sz="1000">
                        <a:effectLst/>
                      </a:endParaRPr>
                    </a:p>
                    <a:p>
                      <a:pPr>
                        <a:lnSpc>
                          <a:spcPct val="115000"/>
                        </a:lnSpc>
                        <a:spcAft>
                          <a:spcPts val="0"/>
                        </a:spcAft>
                      </a:pPr>
                      <a:r>
                        <a:rPr lang="es-ES" sz="1000">
                          <a:effectLst/>
                        </a:rPr>
                        <a:t>    de aprendizaje.</a:t>
                      </a:r>
                      <a:endParaRPr lang="es-MX" sz="1000">
                        <a:effectLst/>
                      </a:endParaRPr>
                    </a:p>
                    <a:p>
                      <a:pPr>
                        <a:lnSpc>
                          <a:spcPct val="115000"/>
                        </a:lnSpc>
                        <a:spcAft>
                          <a:spcPts val="0"/>
                        </a:spcAft>
                      </a:pPr>
                      <a:r>
                        <a:rPr lang="es-ES" sz="1000">
                          <a:effectLst/>
                        </a:rPr>
                        <a:t>    ¿Cómo  se demuestra</a:t>
                      </a:r>
                      <a:endParaRPr lang="es-MX" sz="1000">
                        <a:effectLst/>
                      </a:endParaRPr>
                    </a:p>
                    <a:p>
                      <a:pPr>
                        <a:lnSpc>
                          <a:spcPct val="115000"/>
                        </a:lnSpc>
                        <a:spcAft>
                          <a:spcPts val="0"/>
                        </a:spcAft>
                      </a:pPr>
                      <a:r>
                        <a:rPr lang="es-ES" sz="1000">
                          <a:effectLst/>
                        </a:rPr>
                        <a:t>    que se avanza en el</a:t>
                      </a:r>
                      <a:endParaRPr lang="es-MX" sz="1000">
                        <a:effectLst/>
                      </a:endParaRPr>
                    </a:p>
                    <a:p>
                      <a:pPr>
                        <a:lnSpc>
                          <a:spcPct val="115000"/>
                        </a:lnSpc>
                        <a:spcAft>
                          <a:spcPts val="0"/>
                        </a:spcAft>
                      </a:pPr>
                      <a:r>
                        <a:rPr lang="es-ES" sz="1000">
                          <a:effectLst/>
                        </a:rPr>
                        <a:t>    proceso  y que se</a:t>
                      </a:r>
                      <a:endParaRPr lang="es-MX" sz="1000">
                        <a:effectLst/>
                      </a:endParaRPr>
                    </a:p>
                    <a:p>
                      <a:pPr>
                        <a:lnSpc>
                          <a:spcPct val="115000"/>
                        </a:lnSpc>
                        <a:spcAft>
                          <a:spcPts val="0"/>
                        </a:spcAft>
                      </a:pPr>
                      <a:r>
                        <a:rPr lang="es-ES" sz="1000">
                          <a:effectLst/>
                        </a:rPr>
                        <a:t>    alcanza el objetivo</a:t>
                      </a:r>
                      <a:endParaRPr lang="es-MX" sz="1000">
                        <a:effectLst/>
                      </a:endParaRPr>
                    </a:p>
                    <a:p>
                      <a:pPr>
                        <a:lnSpc>
                          <a:spcPct val="115000"/>
                        </a:lnSpc>
                        <a:spcAft>
                          <a:spcPts val="0"/>
                        </a:spcAft>
                      </a:pPr>
                      <a:r>
                        <a:rPr lang="es-ES" sz="1000">
                          <a:effectLst/>
                        </a:rPr>
                        <a:t>    propuesto?</a:t>
                      </a:r>
                      <a:endParaRPr lang="es-MX" sz="1000">
                        <a:solidFill>
                          <a:srgbClr val="000000"/>
                        </a:solidFill>
                        <a:effectLst/>
                        <a:latin typeface="Arial" panose="020B0604020202020204" pitchFamily="34" charset="0"/>
                        <a:ea typeface="Arial" panose="020B0604020202020204" pitchFamily="34" charset="0"/>
                      </a:endParaRPr>
                    </a:p>
                  </a:txBody>
                  <a:tcPr marL="59416" marR="59416" marT="59416" marB="59416"/>
                </a:tc>
                <a:tc>
                  <a:txBody>
                    <a:bodyPr/>
                    <a:lstStyle/>
                    <a:p>
                      <a:pPr algn="just">
                        <a:lnSpc>
                          <a:spcPct val="115000"/>
                        </a:lnSpc>
                        <a:spcAft>
                          <a:spcPts val="1200"/>
                        </a:spcAft>
                      </a:pPr>
                      <a:r>
                        <a:rPr lang="es-ES_tradnl" sz="1000">
                          <a:effectLst/>
                        </a:rPr>
                        <a:t>Fundamentos de Fisiología recuperados para proponer el dispositivo Médico </a:t>
                      </a:r>
                      <a:endParaRPr lang="es-MX" sz="1000">
                        <a:effectLst/>
                      </a:endParaRPr>
                    </a:p>
                    <a:p>
                      <a:pPr>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59416" marR="59416" marT="59416" marB="59416"/>
                </a:tc>
                <a:tc>
                  <a:txBody>
                    <a:bodyPr/>
                    <a:lstStyle/>
                    <a:p>
                      <a:pPr algn="just">
                        <a:lnSpc>
                          <a:spcPct val="115000"/>
                        </a:lnSpc>
                        <a:spcAft>
                          <a:spcPts val="1200"/>
                        </a:spcAft>
                      </a:pPr>
                      <a:r>
                        <a:rPr lang="es-ES_tradnl" sz="1000">
                          <a:effectLst/>
                        </a:rPr>
                        <a:t>Uso de principios de ingeniería en la propuesta del dispositivo. </a:t>
                      </a:r>
                      <a:endParaRPr lang="es-MX" sz="1000">
                        <a:effectLst/>
                      </a:endParaRPr>
                    </a:p>
                    <a:p>
                      <a:pPr algn="just">
                        <a:lnSpc>
                          <a:spcPct val="115000"/>
                        </a:lnSpc>
                        <a:spcAft>
                          <a:spcPts val="1200"/>
                        </a:spcAft>
                      </a:pPr>
                      <a:r>
                        <a:rPr lang="es-ES_tradnl" sz="1000">
                          <a:effectLst/>
                        </a:rPr>
                        <a:t>Comprensión de la complejidad física de los sistemas biológicos </a:t>
                      </a:r>
                      <a:endParaRPr lang="es-MX" sz="1000">
                        <a:effectLst/>
                      </a:endParaRPr>
                    </a:p>
                    <a:p>
                      <a:pPr>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59416" marR="59416" marT="59416" marB="59416"/>
                </a:tc>
                <a:tc>
                  <a:txBody>
                    <a:bodyPr/>
                    <a:lstStyle/>
                    <a:p>
                      <a:pPr algn="just">
                        <a:lnSpc>
                          <a:spcPct val="115000"/>
                        </a:lnSpc>
                        <a:spcAft>
                          <a:spcPts val="1200"/>
                        </a:spcAft>
                      </a:pPr>
                      <a:r>
                        <a:rPr lang="es-ES_tradnl" sz="1000" dirty="0">
                          <a:effectLst/>
                        </a:rPr>
                        <a:t>Estudio de mercado </a:t>
                      </a:r>
                      <a:endParaRPr lang="es-MX" sz="1000" dirty="0">
                        <a:effectLst/>
                      </a:endParaRPr>
                    </a:p>
                    <a:p>
                      <a:pPr algn="just">
                        <a:lnSpc>
                          <a:spcPct val="115000"/>
                        </a:lnSpc>
                        <a:spcAft>
                          <a:spcPts val="1200"/>
                        </a:spcAft>
                      </a:pPr>
                      <a:r>
                        <a:rPr lang="es-ES_tradnl" sz="1000" dirty="0">
                          <a:effectLst/>
                        </a:rPr>
                        <a:t>Búsqueda de indicadores económicos y estadísticos de la población target </a:t>
                      </a:r>
                      <a:endParaRPr lang="es-MX" sz="1000" dirty="0">
                        <a:effectLst/>
                      </a:endParaRPr>
                    </a:p>
                    <a:p>
                      <a:pPr>
                        <a:lnSpc>
                          <a:spcPct val="115000"/>
                        </a:lnSpc>
                        <a:spcAft>
                          <a:spcPts val="1200"/>
                        </a:spcAft>
                      </a:pPr>
                      <a:r>
                        <a:rPr lang="es-ES_tradnl" sz="1000" dirty="0">
                          <a:effectLst/>
                        </a:rPr>
                        <a:t>Bosquejo de una propuesta biomédica. </a:t>
                      </a:r>
                      <a:endParaRPr lang="es-MX" sz="1000" dirty="0">
                        <a:effectLst/>
                      </a:endParaRPr>
                    </a:p>
                    <a:p>
                      <a:pPr>
                        <a:lnSpc>
                          <a:spcPct val="115000"/>
                        </a:lnSpc>
                        <a:spcAft>
                          <a:spcPts val="1200"/>
                        </a:spcAft>
                      </a:pPr>
                      <a:r>
                        <a:rPr lang="es-ES_tradnl" sz="1000" dirty="0">
                          <a:effectLst/>
                        </a:rPr>
                        <a:t>Desarrollo de </a:t>
                      </a:r>
                      <a:r>
                        <a:rPr lang="es-ES_tradnl" sz="1000" dirty="0" err="1">
                          <a:effectLst/>
                        </a:rPr>
                        <a:t>infogramas</a:t>
                      </a:r>
                      <a:r>
                        <a:rPr lang="es-ES_tradnl" sz="1000" dirty="0">
                          <a:effectLst/>
                        </a:rPr>
                        <a:t> </a:t>
                      </a:r>
                      <a:endParaRPr lang="es-MX" sz="1000" dirty="0">
                        <a:effectLst/>
                      </a:endParaRPr>
                    </a:p>
                    <a:p>
                      <a:pPr>
                        <a:lnSpc>
                          <a:spcPct val="115000"/>
                        </a:lnSpc>
                        <a:spcAft>
                          <a:spcPts val="1200"/>
                        </a:spcAft>
                      </a:pPr>
                      <a:r>
                        <a:rPr lang="es-ES_tradnl" sz="1000" dirty="0">
                          <a:effectLst/>
                        </a:rPr>
                        <a:t>Distribución de texto e imágenes en propuesta. </a:t>
                      </a:r>
                      <a:endParaRPr lang="es-MX" sz="1000" dirty="0">
                        <a:effectLst/>
                      </a:endParaRPr>
                    </a:p>
                    <a:p>
                      <a:pPr>
                        <a:lnSpc>
                          <a:spcPct val="115000"/>
                        </a:lnSpc>
                        <a:spcAft>
                          <a:spcPts val="1200"/>
                        </a:spcAft>
                      </a:pPr>
                      <a:r>
                        <a:rPr lang="es-ES_tradnl" sz="1000" dirty="0">
                          <a:effectLst/>
                        </a:rPr>
                        <a:t>Investigación y lectura sobre el status quo de la Salud Pública en México </a:t>
                      </a:r>
                      <a:endParaRPr lang="es-MX" sz="1000" dirty="0">
                        <a:effectLst/>
                      </a:endParaRPr>
                    </a:p>
                    <a:p>
                      <a:pPr>
                        <a:lnSpc>
                          <a:spcPct val="115000"/>
                        </a:lnSpc>
                        <a:spcAft>
                          <a:spcPts val="1200"/>
                        </a:spcAft>
                      </a:pPr>
                      <a:r>
                        <a:rPr lang="es-ES_tradnl" sz="1000" dirty="0">
                          <a:effectLst/>
                        </a:rPr>
                        <a:t> </a:t>
                      </a:r>
                      <a:endParaRPr lang="es-MX" sz="1000" dirty="0">
                        <a:effectLst/>
                      </a:endParaRPr>
                    </a:p>
                    <a:p>
                      <a:pPr algn="just">
                        <a:lnSpc>
                          <a:spcPct val="115000"/>
                        </a:lnSpc>
                        <a:spcAft>
                          <a:spcPts val="1200"/>
                        </a:spcAft>
                      </a:pPr>
                      <a:r>
                        <a:rPr lang="es-ES_tradnl" sz="1000" dirty="0">
                          <a:effectLst/>
                        </a:rPr>
                        <a:t> </a:t>
                      </a:r>
                      <a:endParaRPr lang="es-MX" sz="1000" dirty="0">
                        <a:effectLst/>
                      </a:endParaRPr>
                    </a:p>
                    <a:p>
                      <a:pPr>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59416" marR="59416" marT="59416" marB="59416"/>
                </a:tc>
                <a:extLst>
                  <a:ext uri="{0D108BD9-81ED-4DB2-BD59-A6C34878D82A}">
                    <a16:rowId xmlns:a16="http://schemas.microsoft.com/office/drawing/2014/main" val="2972090403"/>
                  </a:ext>
                </a:extLst>
              </a:tr>
            </a:tbl>
          </a:graphicData>
        </a:graphic>
      </p:graphicFrame>
      <p:pic>
        <p:nvPicPr>
          <p:cNvPr id="6" name="Imagen 5">
            <a:extLst>
              <a:ext uri="{FF2B5EF4-FFF2-40B4-BE49-F238E27FC236}">
                <a16:creationId xmlns:a16="http://schemas.microsoft.com/office/drawing/2014/main" id="{01BB5F6A-0063-D241-B85F-A90F91DF420F}"/>
              </a:ext>
            </a:extLst>
          </p:cNvPr>
          <p:cNvPicPr>
            <a:picLocks noChangeAspect="1"/>
          </p:cNvPicPr>
          <p:nvPr/>
        </p:nvPicPr>
        <p:blipFill>
          <a:blip r:embed="rId2"/>
          <a:stretch>
            <a:fillRect/>
          </a:stretch>
        </p:blipFill>
        <p:spPr>
          <a:xfrm>
            <a:off x="10460765" y="5059816"/>
            <a:ext cx="831748" cy="1241175"/>
          </a:xfrm>
          <a:prstGeom prst="rect">
            <a:avLst/>
          </a:prstGeom>
        </p:spPr>
      </p:pic>
      <p:sp>
        <p:nvSpPr>
          <p:cNvPr id="8" name="CuadroTexto 7">
            <a:extLst>
              <a:ext uri="{FF2B5EF4-FFF2-40B4-BE49-F238E27FC236}">
                <a16:creationId xmlns:a16="http://schemas.microsoft.com/office/drawing/2014/main" id="{D93E95AF-12D7-A046-8F91-B2755573888B}"/>
              </a:ext>
            </a:extLst>
          </p:cNvPr>
          <p:cNvSpPr txBox="1"/>
          <p:nvPr/>
        </p:nvSpPr>
        <p:spPr>
          <a:xfrm>
            <a:off x="9469425" y="135785"/>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849833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graphicFrame>
        <p:nvGraphicFramePr>
          <p:cNvPr id="5" name="Tabla 4">
            <a:extLst>
              <a:ext uri="{FF2B5EF4-FFF2-40B4-BE49-F238E27FC236}">
                <a16:creationId xmlns:a16="http://schemas.microsoft.com/office/drawing/2014/main" id="{5D868B0E-5F59-DE43-9C12-79537427E551}"/>
              </a:ext>
            </a:extLst>
          </p:cNvPr>
          <p:cNvGraphicFramePr>
            <a:graphicFrameLocks noGrp="1"/>
          </p:cNvGraphicFramePr>
          <p:nvPr/>
        </p:nvGraphicFramePr>
        <p:xfrm>
          <a:off x="1271587" y="1900239"/>
          <a:ext cx="8705850" cy="500126"/>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3594279875"/>
                    </a:ext>
                  </a:extLst>
                </a:gridCol>
                <a:gridCol w="2086279">
                  <a:extLst>
                    <a:ext uri="{9D8B030D-6E8A-4147-A177-3AD203B41FA5}">
                      <a16:colId xmlns:a16="http://schemas.microsoft.com/office/drawing/2014/main" val="615386595"/>
                    </a:ext>
                  </a:extLst>
                </a:gridCol>
                <a:gridCol w="2067227">
                  <a:extLst>
                    <a:ext uri="{9D8B030D-6E8A-4147-A177-3AD203B41FA5}">
                      <a16:colId xmlns:a16="http://schemas.microsoft.com/office/drawing/2014/main" val="41358726"/>
                    </a:ext>
                  </a:extLst>
                </a:gridCol>
                <a:gridCol w="2580381">
                  <a:extLst>
                    <a:ext uri="{9D8B030D-6E8A-4147-A177-3AD203B41FA5}">
                      <a16:colId xmlns:a16="http://schemas.microsoft.com/office/drawing/2014/main" val="2987759933"/>
                    </a:ext>
                  </a:extLst>
                </a:gridCol>
              </a:tblGrid>
              <a:tr h="419735">
                <a:tc>
                  <a:txBody>
                    <a:bodyPr/>
                    <a:lstStyle/>
                    <a:p>
                      <a:pPr algn="ctr">
                        <a:lnSpc>
                          <a:spcPct val="115000"/>
                        </a:lnSpc>
                        <a:spcAft>
                          <a:spcPts val="0"/>
                        </a:spcAft>
                      </a:pPr>
                      <a:r>
                        <a:rPr lang="es-ES" sz="1100">
                          <a:effectLst/>
                        </a:rPr>
                        <a:t>Disciplinas:</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 </a:t>
                      </a:r>
                      <a:endParaRPr lang="es-MX" sz="1100">
                        <a:effectLst/>
                      </a:endParaRPr>
                    </a:p>
                    <a:p>
                      <a:pPr algn="ctr">
                        <a:lnSpc>
                          <a:spcPct val="115000"/>
                        </a:lnSpc>
                        <a:spcAft>
                          <a:spcPts val="0"/>
                        </a:spcAft>
                      </a:pPr>
                      <a:r>
                        <a:rPr lang="es-ES" sz="1100">
                          <a:effectLst/>
                        </a:rPr>
                        <a:t>Biología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 </a:t>
                      </a:r>
                      <a:endParaRPr lang="es-MX" sz="1100">
                        <a:effectLst/>
                      </a:endParaRPr>
                    </a:p>
                    <a:p>
                      <a:pPr algn="ctr">
                        <a:lnSpc>
                          <a:spcPct val="115000"/>
                        </a:lnSpc>
                        <a:spcAft>
                          <a:spcPts val="0"/>
                        </a:spcAft>
                      </a:pPr>
                      <a:r>
                        <a:rPr lang="es-ES" sz="1100">
                          <a:effectLst/>
                        </a:rPr>
                        <a:t>Física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3. </a:t>
                      </a:r>
                      <a:endParaRPr lang="es-MX" sz="1100" dirty="0">
                        <a:effectLst/>
                      </a:endParaRPr>
                    </a:p>
                    <a:p>
                      <a:pPr algn="ctr">
                        <a:lnSpc>
                          <a:spcPct val="115000"/>
                        </a:lnSpc>
                        <a:spcAft>
                          <a:spcPts val="0"/>
                        </a:spcAft>
                      </a:pPr>
                      <a:r>
                        <a:rPr lang="es-ES" sz="1100" dirty="0">
                          <a:effectLst/>
                        </a:rPr>
                        <a:t>Mercadotecnia y Diseño</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080209508"/>
                  </a:ext>
                </a:extLst>
              </a:tr>
            </a:tbl>
          </a:graphicData>
        </a:graphic>
      </p:graphicFrame>
      <p:graphicFrame>
        <p:nvGraphicFramePr>
          <p:cNvPr id="3" name="Tabla 2">
            <a:extLst>
              <a:ext uri="{FF2B5EF4-FFF2-40B4-BE49-F238E27FC236}">
                <a16:creationId xmlns:a16="http://schemas.microsoft.com/office/drawing/2014/main" id="{56A74715-8D60-804F-8D58-6690252C6159}"/>
              </a:ext>
            </a:extLst>
          </p:cNvPr>
          <p:cNvGraphicFramePr>
            <a:graphicFrameLocks noGrp="1"/>
          </p:cNvGraphicFramePr>
          <p:nvPr>
            <p:extLst>
              <p:ext uri="{D42A27DB-BD31-4B8C-83A1-F6EECF244321}">
                <p14:modId xmlns:p14="http://schemas.microsoft.com/office/powerpoint/2010/main" val="4104037079"/>
              </p:ext>
            </p:extLst>
          </p:nvPr>
        </p:nvGraphicFramePr>
        <p:xfrm>
          <a:off x="1271587" y="2412811"/>
          <a:ext cx="8705850" cy="1231964"/>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186588293"/>
                    </a:ext>
                  </a:extLst>
                </a:gridCol>
                <a:gridCol w="4153506">
                  <a:extLst>
                    <a:ext uri="{9D8B030D-6E8A-4147-A177-3AD203B41FA5}">
                      <a16:colId xmlns:a16="http://schemas.microsoft.com/office/drawing/2014/main" val="111657102"/>
                    </a:ext>
                  </a:extLst>
                </a:gridCol>
                <a:gridCol w="2580381">
                  <a:extLst>
                    <a:ext uri="{9D8B030D-6E8A-4147-A177-3AD203B41FA5}">
                      <a16:colId xmlns:a16="http://schemas.microsoft.com/office/drawing/2014/main" val="3501147507"/>
                    </a:ext>
                  </a:extLst>
                </a:gridCol>
              </a:tblGrid>
              <a:tr h="533400">
                <a:tc>
                  <a:txBody>
                    <a:bodyPr/>
                    <a:lstStyle/>
                    <a:p>
                      <a:pPr>
                        <a:lnSpc>
                          <a:spcPct val="115000"/>
                        </a:lnSpc>
                        <a:spcAft>
                          <a:spcPts val="0"/>
                        </a:spcAft>
                      </a:pPr>
                      <a:r>
                        <a:rPr lang="es-ES" sz="1100">
                          <a:effectLst/>
                        </a:rPr>
                        <a:t>5. ¿Qué tipos de </a:t>
                      </a:r>
                      <a:endParaRPr lang="es-MX" sz="1100">
                        <a:effectLst/>
                      </a:endParaRPr>
                    </a:p>
                    <a:p>
                      <a:pPr>
                        <a:lnSpc>
                          <a:spcPct val="115000"/>
                        </a:lnSpc>
                        <a:spcAft>
                          <a:spcPts val="0"/>
                        </a:spcAft>
                      </a:pPr>
                      <a:r>
                        <a:rPr lang="es-ES" sz="1100">
                          <a:effectLst/>
                        </a:rPr>
                        <a:t>    Evaluación emplean?</a:t>
                      </a:r>
                      <a:endParaRPr lang="es-MX" sz="1100">
                        <a:effectLst/>
                      </a:endParaRPr>
                    </a:p>
                    <a:p>
                      <a:pPr>
                        <a:lnSpc>
                          <a:spcPct val="115000"/>
                        </a:lnSpc>
                        <a:spcAft>
                          <a:spcPts val="0"/>
                        </a:spcAft>
                      </a:pPr>
                      <a:r>
                        <a:rPr lang="es-ES" sz="1100">
                          <a:effectLst/>
                        </a:rPr>
                        <a:t>    ¿Qué herramientas se</a:t>
                      </a:r>
                      <a:endParaRPr lang="es-MX" sz="1100">
                        <a:effectLst/>
                      </a:endParaRPr>
                    </a:p>
                    <a:p>
                      <a:pPr>
                        <a:lnSpc>
                          <a:spcPct val="115000"/>
                        </a:lnSpc>
                        <a:spcAft>
                          <a:spcPts val="0"/>
                        </a:spcAft>
                        <a:tabLst>
                          <a:tab pos="171450" algn="l"/>
                        </a:tabLst>
                      </a:pPr>
                      <a:r>
                        <a:rPr lang="es-ES" sz="1100">
                          <a:effectLst/>
                        </a:rPr>
                        <a:t>     utilizan para ello?</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1200"/>
                        </a:spcAft>
                      </a:pPr>
                      <a:r>
                        <a:rPr lang="es-ES_tradnl" sz="1100">
                          <a:effectLst/>
                        </a:rPr>
                        <a:t>Propuesta del dispositivo Médico que integre conceptos.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1200"/>
                        </a:spcAft>
                      </a:pPr>
                      <a:r>
                        <a:rPr lang="es-ES_tradnl" sz="1100" dirty="0">
                          <a:effectLst/>
                        </a:rPr>
                        <a:t>Presentación final. Uso de cifras para convencer sobre la rentabilidad del producto. </a:t>
                      </a:r>
                      <a:endParaRPr lang="es-MX" sz="1100" dirty="0">
                        <a:effectLst/>
                      </a:endParaRPr>
                    </a:p>
                    <a:p>
                      <a:pPr>
                        <a:lnSpc>
                          <a:spcPct val="115000"/>
                        </a:lnSpc>
                        <a:spcAft>
                          <a:spcPts val="1200"/>
                        </a:spcAft>
                      </a:pPr>
                      <a:r>
                        <a:rPr lang="es-ES_tradnl" sz="1100" dirty="0">
                          <a:effectLst/>
                        </a:rPr>
                        <a:t>Calidad del Dibujo Combinación armónica texto: imágenes </a:t>
                      </a:r>
                      <a:r>
                        <a:rPr lang="es-ES_tradnl" sz="1100" dirty="0" err="1">
                          <a:effectLst/>
                        </a:rPr>
                        <a:t>infogramas</a:t>
                      </a:r>
                      <a:r>
                        <a:rPr lang="es-ES_tradnl" sz="1100" dirty="0">
                          <a:effectLst/>
                        </a:rPr>
                        <a:t> </a:t>
                      </a:r>
                      <a:endParaRPr lang="es-MX" sz="1100" dirty="0">
                        <a:effectLst/>
                      </a:endParaRPr>
                    </a:p>
                  </a:txBody>
                  <a:tcPr marL="63500" marR="63500" marT="63500" marB="63500"/>
                </a:tc>
                <a:extLst>
                  <a:ext uri="{0D108BD9-81ED-4DB2-BD59-A6C34878D82A}">
                    <a16:rowId xmlns:a16="http://schemas.microsoft.com/office/drawing/2014/main" val="1185227357"/>
                  </a:ext>
                </a:extLst>
              </a:tr>
            </a:tbl>
          </a:graphicData>
        </a:graphic>
      </p:graphicFrame>
      <p:sp>
        <p:nvSpPr>
          <p:cNvPr id="4" name="Rectángulo 3">
            <a:extLst>
              <a:ext uri="{FF2B5EF4-FFF2-40B4-BE49-F238E27FC236}">
                <a16:creationId xmlns:a16="http://schemas.microsoft.com/office/drawing/2014/main" id="{8A1817F2-35DA-EE40-AA08-1FA8B05C0DB7}"/>
              </a:ext>
            </a:extLst>
          </p:cNvPr>
          <p:cNvSpPr/>
          <p:nvPr/>
        </p:nvSpPr>
        <p:spPr>
          <a:xfrm>
            <a:off x="1062036" y="3643759"/>
            <a:ext cx="8310563" cy="410882"/>
          </a:xfrm>
          <a:prstGeom prst="rect">
            <a:avLst/>
          </a:prstGeom>
        </p:spPr>
        <p:txBody>
          <a:bodyPr wrap="square">
            <a:spAutoFit/>
          </a:bodyPr>
          <a:lstStyle/>
          <a:p>
            <a:pPr>
              <a:lnSpc>
                <a:spcPct val="115000"/>
              </a:lnSpc>
              <a:spcAft>
                <a:spcPts val="0"/>
              </a:spcAft>
            </a:pPr>
            <a:r>
              <a:rPr lang="es-ES" b="1" dirty="0">
                <a:solidFill>
                  <a:srgbClr val="000000"/>
                </a:solidFill>
                <a:latin typeface="Questrial"/>
                <a:ea typeface="Questrial"/>
                <a:cs typeface="Questrial"/>
              </a:rPr>
              <a:t>V. Esquema del proceso de construcción del proyecto por disciplinas.</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6" name="Tabla 5">
            <a:extLst>
              <a:ext uri="{FF2B5EF4-FFF2-40B4-BE49-F238E27FC236}">
                <a16:creationId xmlns:a16="http://schemas.microsoft.com/office/drawing/2014/main" id="{D1A15855-806A-1247-A9B9-702D0055B457}"/>
              </a:ext>
            </a:extLst>
          </p:cNvPr>
          <p:cNvGraphicFramePr>
            <a:graphicFrameLocks noGrp="1"/>
          </p:cNvGraphicFramePr>
          <p:nvPr>
            <p:extLst>
              <p:ext uri="{D42A27DB-BD31-4B8C-83A1-F6EECF244321}">
                <p14:modId xmlns:p14="http://schemas.microsoft.com/office/powerpoint/2010/main" val="1717796602"/>
              </p:ext>
            </p:extLst>
          </p:nvPr>
        </p:nvGraphicFramePr>
        <p:xfrm>
          <a:off x="1271588" y="4302411"/>
          <a:ext cx="8705849" cy="1385824"/>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3982404103"/>
                    </a:ext>
                  </a:extLst>
                </a:gridCol>
                <a:gridCol w="1819540">
                  <a:extLst>
                    <a:ext uri="{9D8B030D-6E8A-4147-A177-3AD203B41FA5}">
                      <a16:colId xmlns:a16="http://schemas.microsoft.com/office/drawing/2014/main" val="2382847090"/>
                    </a:ext>
                  </a:extLst>
                </a:gridCol>
                <a:gridCol w="1771908">
                  <a:extLst>
                    <a:ext uri="{9D8B030D-6E8A-4147-A177-3AD203B41FA5}">
                      <a16:colId xmlns:a16="http://schemas.microsoft.com/office/drawing/2014/main" val="23375501"/>
                    </a:ext>
                  </a:extLst>
                </a:gridCol>
                <a:gridCol w="2199326">
                  <a:extLst>
                    <a:ext uri="{9D8B030D-6E8A-4147-A177-3AD203B41FA5}">
                      <a16:colId xmlns:a16="http://schemas.microsoft.com/office/drawing/2014/main" val="756904378"/>
                    </a:ext>
                  </a:extLst>
                </a:gridCol>
              </a:tblGrid>
              <a:tr h="266700">
                <a:tc>
                  <a:txBody>
                    <a:bodyPr/>
                    <a:lstStyle/>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3.</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4293910688"/>
                  </a:ext>
                </a:extLst>
              </a:tr>
              <a:tr h="965200">
                <a:tc>
                  <a:txBody>
                    <a:bodyPr/>
                    <a:lstStyle/>
                    <a:p>
                      <a:pPr marL="275590" indent="-180340">
                        <a:lnSpc>
                          <a:spcPct val="115000"/>
                        </a:lnSpc>
                        <a:spcAft>
                          <a:spcPts val="0"/>
                        </a:spcAft>
                      </a:pPr>
                      <a:r>
                        <a:rPr lang="es-ES" sz="1100">
                          <a:effectLst/>
                        </a:rPr>
                        <a:t>1. Preguntar y cuestionar.</a:t>
                      </a:r>
                      <a:endParaRPr lang="es-MX" sz="1100">
                        <a:effectLst/>
                      </a:endParaRPr>
                    </a:p>
                    <a:p>
                      <a:pPr marL="275590" indent="-180340">
                        <a:lnSpc>
                          <a:spcPct val="115000"/>
                        </a:lnSpc>
                        <a:spcAft>
                          <a:spcPts val="0"/>
                        </a:spcAft>
                      </a:pPr>
                      <a:r>
                        <a:rPr lang="es-ES" sz="1100">
                          <a:effectLst/>
                        </a:rPr>
                        <a:t>    ¿Cuál es  o cuáles son las  preguntas que dirigen la Investigación Interdisciplinaria? </a:t>
                      </a:r>
                      <a:endParaRPr lang="es-MX" sz="1100">
                        <a:effectLst/>
                      </a:endParaRPr>
                    </a:p>
                    <a:p>
                      <a:pPr marL="275590" indent="-180340">
                        <a:lnSpc>
                          <a:spcPct val="115000"/>
                        </a:lnSpc>
                        <a:spcAft>
                          <a:spcPts val="0"/>
                        </a:spcAft>
                      </a:pPr>
                      <a:r>
                        <a:rPr lang="es-ES" sz="1100">
                          <a:effectLst/>
                        </a:rPr>
                        <a:t> </a:t>
                      </a:r>
                      <a:endParaRPr lang="es-MX" sz="1100">
                        <a:effectLst/>
                      </a:endParaRPr>
                    </a:p>
                    <a:p>
                      <a:pPr marL="275590" indent="-180340">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gridSpan="3">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221303707"/>
                  </a:ext>
                </a:extLst>
              </a:tr>
            </a:tbl>
          </a:graphicData>
        </a:graphic>
      </p:graphicFrame>
      <p:pic>
        <p:nvPicPr>
          <p:cNvPr id="7" name="Imagen 6">
            <a:extLst>
              <a:ext uri="{FF2B5EF4-FFF2-40B4-BE49-F238E27FC236}">
                <a16:creationId xmlns:a16="http://schemas.microsoft.com/office/drawing/2014/main" id="{362114B3-7FDE-D74B-8C0B-33E1FA74A296}"/>
              </a:ext>
            </a:extLst>
          </p:cNvPr>
          <p:cNvPicPr>
            <a:picLocks noChangeAspect="1"/>
          </p:cNvPicPr>
          <p:nvPr/>
        </p:nvPicPr>
        <p:blipFill>
          <a:blip r:embed="rId2"/>
          <a:stretch>
            <a:fillRect/>
          </a:stretch>
        </p:blipFill>
        <p:spPr>
          <a:xfrm>
            <a:off x="10877283" y="5068608"/>
            <a:ext cx="830460" cy="1239253"/>
          </a:xfrm>
          <a:prstGeom prst="rect">
            <a:avLst/>
          </a:prstGeom>
        </p:spPr>
      </p:pic>
      <p:sp>
        <p:nvSpPr>
          <p:cNvPr id="8" name="CuadroTexto 7">
            <a:extLst>
              <a:ext uri="{FF2B5EF4-FFF2-40B4-BE49-F238E27FC236}">
                <a16:creationId xmlns:a16="http://schemas.microsoft.com/office/drawing/2014/main" id="{FEAB1753-BCA7-7B45-A511-7549FA7E0E8E}"/>
              </a:ext>
            </a:extLst>
          </p:cNvPr>
          <p:cNvSpPr txBox="1"/>
          <p:nvPr/>
        </p:nvSpPr>
        <p:spPr>
          <a:xfrm>
            <a:off x="9377573" y="120656"/>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41026654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graphicFrame>
        <p:nvGraphicFramePr>
          <p:cNvPr id="7" name="Tabla 6">
            <a:extLst>
              <a:ext uri="{FF2B5EF4-FFF2-40B4-BE49-F238E27FC236}">
                <a16:creationId xmlns:a16="http://schemas.microsoft.com/office/drawing/2014/main" id="{2608B947-CF7D-7A44-BCB6-FF7AD951F4F8}"/>
              </a:ext>
            </a:extLst>
          </p:cNvPr>
          <p:cNvGraphicFramePr>
            <a:graphicFrameLocks noGrp="1"/>
          </p:cNvGraphicFramePr>
          <p:nvPr>
            <p:extLst>
              <p:ext uri="{D42A27DB-BD31-4B8C-83A1-F6EECF244321}">
                <p14:modId xmlns:p14="http://schemas.microsoft.com/office/powerpoint/2010/main" val="882786163"/>
              </p:ext>
            </p:extLst>
          </p:nvPr>
        </p:nvGraphicFramePr>
        <p:xfrm>
          <a:off x="1585913" y="1900239"/>
          <a:ext cx="8705849" cy="307340"/>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2601662704"/>
                    </a:ext>
                  </a:extLst>
                </a:gridCol>
                <a:gridCol w="1819540">
                  <a:extLst>
                    <a:ext uri="{9D8B030D-6E8A-4147-A177-3AD203B41FA5}">
                      <a16:colId xmlns:a16="http://schemas.microsoft.com/office/drawing/2014/main" val="2226744806"/>
                    </a:ext>
                  </a:extLst>
                </a:gridCol>
                <a:gridCol w="1771908">
                  <a:extLst>
                    <a:ext uri="{9D8B030D-6E8A-4147-A177-3AD203B41FA5}">
                      <a16:colId xmlns:a16="http://schemas.microsoft.com/office/drawing/2014/main" val="2145749856"/>
                    </a:ext>
                  </a:extLst>
                </a:gridCol>
                <a:gridCol w="2199326">
                  <a:extLst>
                    <a:ext uri="{9D8B030D-6E8A-4147-A177-3AD203B41FA5}">
                      <a16:colId xmlns:a16="http://schemas.microsoft.com/office/drawing/2014/main" val="1549204711"/>
                    </a:ext>
                  </a:extLst>
                </a:gridCol>
              </a:tblGrid>
              <a:tr h="266700">
                <a:tc>
                  <a:txBody>
                    <a:bodyPr/>
                    <a:lstStyle/>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3.</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350651840"/>
                  </a:ext>
                </a:extLst>
              </a:tr>
            </a:tbl>
          </a:graphicData>
        </a:graphic>
      </p:graphicFrame>
      <p:graphicFrame>
        <p:nvGraphicFramePr>
          <p:cNvPr id="8" name="Tabla 7">
            <a:extLst>
              <a:ext uri="{FF2B5EF4-FFF2-40B4-BE49-F238E27FC236}">
                <a16:creationId xmlns:a16="http://schemas.microsoft.com/office/drawing/2014/main" id="{38714349-7196-C640-8A77-CD1062632650}"/>
              </a:ext>
            </a:extLst>
          </p:cNvPr>
          <p:cNvGraphicFramePr>
            <a:graphicFrameLocks noGrp="1"/>
          </p:cNvGraphicFramePr>
          <p:nvPr>
            <p:extLst>
              <p:ext uri="{D42A27DB-BD31-4B8C-83A1-F6EECF244321}">
                <p14:modId xmlns:p14="http://schemas.microsoft.com/office/powerpoint/2010/main" val="905049081"/>
              </p:ext>
            </p:extLst>
          </p:nvPr>
        </p:nvGraphicFramePr>
        <p:xfrm>
          <a:off x="1585913" y="2287416"/>
          <a:ext cx="8705849" cy="4376431"/>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1074696935"/>
                    </a:ext>
                  </a:extLst>
                </a:gridCol>
                <a:gridCol w="1819540">
                  <a:extLst>
                    <a:ext uri="{9D8B030D-6E8A-4147-A177-3AD203B41FA5}">
                      <a16:colId xmlns:a16="http://schemas.microsoft.com/office/drawing/2014/main" val="2919807899"/>
                    </a:ext>
                  </a:extLst>
                </a:gridCol>
                <a:gridCol w="1771907">
                  <a:extLst>
                    <a:ext uri="{9D8B030D-6E8A-4147-A177-3AD203B41FA5}">
                      <a16:colId xmlns:a16="http://schemas.microsoft.com/office/drawing/2014/main" val="3899159315"/>
                    </a:ext>
                  </a:extLst>
                </a:gridCol>
                <a:gridCol w="2199327">
                  <a:extLst>
                    <a:ext uri="{9D8B030D-6E8A-4147-A177-3AD203B41FA5}">
                      <a16:colId xmlns:a16="http://schemas.microsoft.com/office/drawing/2014/main" val="1219700625"/>
                    </a:ext>
                  </a:extLst>
                </a:gridCol>
              </a:tblGrid>
              <a:tr h="1141686">
                <a:tc>
                  <a:txBody>
                    <a:bodyPr/>
                    <a:lstStyle/>
                    <a:p>
                      <a:pPr marL="275590" indent="-180340">
                        <a:lnSpc>
                          <a:spcPct val="115000"/>
                        </a:lnSpc>
                        <a:spcAft>
                          <a:spcPts val="0"/>
                        </a:spcAft>
                      </a:pPr>
                      <a:r>
                        <a:rPr lang="es-ES" sz="1000">
                          <a:effectLst/>
                        </a:rPr>
                        <a:t>2. Despertar el interés (detonar).</a:t>
                      </a:r>
                      <a:endParaRPr lang="es-MX" sz="1000">
                        <a:effectLst/>
                      </a:endParaRPr>
                    </a:p>
                    <a:p>
                      <a:pPr marL="275590" indent="-180340">
                        <a:lnSpc>
                          <a:spcPct val="115000"/>
                        </a:lnSpc>
                        <a:spcAft>
                          <a:spcPts val="0"/>
                        </a:spcAft>
                      </a:pPr>
                      <a:r>
                        <a:rPr lang="es-ES" sz="1000">
                          <a:effectLst/>
                        </a:rPr>
                        <a:t>    ¿Cómo se involucra a los estudiantes con la problemática planteada, en el salón de clase?</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41044" marR="41044" marT="41044" marB="41044"/>
                </a:tc>
                <a:tc gridSpan="3">
                  <a:txBody>
                    <a:bodyPr/>
                    <a:lstStyle/>
                    <a:p>
                      <a:pPr algn="just">
                        <a:lnSpc>
                          <a:spcPct val="115000"/>
                        </a:lnSpc>
                        <a:spcAft>
                          <a:spcPts val="1200"/>
                        </a:spcAft>
                      </a:pPr>
                      <a:r>
                        <a:rPr lang="es-ES_tradnl" sz="1000">
                          <a:effectLst/>
                        </a:rPr>
                        <a:t>El detonador es una experiencia corta que busca interés por el objetivo general del proyecto. En este caso se usó un video original de IKO- LegoR en donde se muestra de manera concreta cómo se puede mejorar la vida de una persona con intervenciones que utilizan el conocimiento del cuerpo humano, de robótica y de diseño 3D. </a:t>
                      </a:r>
                      <a:endParaRPr lang="es-MX" sz="1000">
                        <a:effectLst/>
                      </a:endParaRPr>
                    </a:p>
                    <a:p>
                      <a:pPr algn="just">
                        <a:lnSpc>
                          <a:spcPct val="115000"/>
                        </a:lnSpc>
                        <a:spcAft>
                          <a:spcPts val="1200"/>
                        </a:spcAft>
                      </a:pPr>
                      <a:r>
                        <a:rPr lang="es-ES_tradnl" sz="1000">
                          <a:effectLst/>
                        </a:rPr>
                        <a:t>El detonador va acompañado de una serie de preguntas orales en donde se busca que el alumno sienta empatía por aquellos que tienen necesidades de rehabilitación o médicas en general.</a:t>
                      </a:r>
                      <a:endParaRPr lang="es-MX" sz="1000">
                        <a:effectLst/>
                      </a:endParaRPr>
                    </a:p>
                    <a:p>
                      <a:pPr>
                        <a:lnSpc>
                          <a:spcPts val="1400"/>
                        </a:lnSpc>
                        <a:spcAft>
                          <a:spcPts val="0"/>
                        </a:spcAft>
                      </a:pPr>
                      <a:r>
                        <a:rPr lang="es-ES_tradnl" sz="1050">
                          <a:effectLst/>
                        </a:rPr>
                        <a:t> </a:t>
                      </a:r>
                      <a:endParaRPr lang="es-MX" sz="1000">
                        <a:solidFill>
                          <a:srgbClr val="000000"/>
                        </a:solidFill>
                        <a:effectLst/>
                        <a:latin typeface="Arial" panose="020B0604020202020204" pitchFamily="34" charset="0"/>
                        <a:ea typeface="Arial" panose="020B0604020202020204" pitchFamily="34" charset="0"/>
                      </a:endParaRPr>
                    </a:p>
                  </a:txBody>
                  <a:tcPr marL="41044" marR="41044" marT="41044" marB="41044"/>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195378720"/>
                  </a:ext>
                </a:extLst>
              </a:tr>
              <a:tr h="1203581">
                <a:tc>
                  <a:txBody>
                    <a:bodyPr/>
                    <a:lstStyle/>
                    <a:p>
                      <a:pPr marL="275590" indent="-180340">
                        <a:lnSpc>
                          <a:spcPct val="115000"/>
                        </a:lnSpc>
                        <a:spcAft>
                          <a:spcPts val="0"/>
                        </a:spcAft>
                      </a:pPr>
                      <a:r>
                        <a:rPr lang="es-ES" sz="1000">
                          <a:effectLst/>
                        </a:rPr>
                        <a:t>3. Recopilar información a través de la investigación.</a:t>
                      </a:r>
                      <a:endParaRPr lang="es-MX" sz="1000">
                        <a:effectLst/>
                      </a:endParaRPr>
                    </a:p>
                    <a:p>
                      <a:pPr marL="275590" indent="-180340">
                        <a:lnSpc>
                          <a:spcPct val="115000"/>
                        </a:lnSpc>
                        <a:spcAft>
                          <a:spcPts val="0"/>
                        </a:spcAft>
                      </a:pPr>
                      <a:r>
                        <a:rPr lang="es-ES" sz="1000">
                          <a:effectLst/>
                        </a:rPr>
                        <a:t>    ¿Qué se  investiga y en qué fuentes? </a:t>
                      </a:r>
                      <a:endParaRPr lang="es-MX" sz="1000">
                        <a:effectLst/>
                      </a:endParaRPr>
                    </a:p>
                    <a:p>
                      <a:pPr marL="275590" indent="-180340">
                        <a:lnSpc>
                          <a:spcPct val="115000"/>
                        </a:lnSpc>
                        <a:spcAft>
                          <a:spcPts val="0"/>
                        </a:spcAft>
                      </a:pPr>
                      <a:r>
                        <a:rPr lang="es-ES" sz="1000">
                          <a:effectLst/>
                        </a:rPr>
                        <a:t> </a:t>
                      </a:r>
                      <a:endParaRPr lang="es-MX" sz="1000">
                        <a:effectLst/>
                      </a:endParaRPr>
                    </a:p>
                    <a:p>
                      <a:pPr marL="275590" indent="-180340">
                        <a:lnSpc>
                          <a:spcPct val="115000"/>
                        </a:lnSpc>
                        <a:spcAft>
                          <a:spcPts val="0"/>
                        </a:spcAft>
                      </a:pPr>
                      <a:r>
                        <a:rPr lang="es-ES" sz="1000">
                          <a:effectLst/>
                        </a:rPr>
                        <a:t> </a:t>
                      </a:r>
                      <a:endParaRPr lang="es-MX" sz="1000">
                        <a:effectLst/>
                      </a:endParaRPr>
                    </a:p>
                    <a:p>
                      <a:pPr marL="275590" indent="-180340">
                        <a:lnSpc>
                          <a:spcPct val="115000"/>
                        </a:lnSpc>
                        <a:spcAft>
                          <a:spcPts val="0"/>
                        </a:spcAft>
                      </a:pPr>
                      <a:r>
                        <a:rPr lang="es-ES" sz="1000">
                          <a:effectLst/>
                        </a:rPr>
                        <a:t> </a:t>
                      </a:r>
                      <a:endParaRPr lang="es-MX" sz="1000">
                        <a:effectLst/>
                      </a:endParaRPr>
                    </a:p>
                    <a:p>
                      <a:pPr marL="275590" indent="-180340">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41044" marR="41044" marT="41044" marB="41044"/>
                </a:tc>
                <a:tc>
                  <a:txBody>
                    <a:bodyPr/>
                    <a:lstStyle/>
                    <a:p>
                      <a:pPr>
                        <a:lnSpc>
                          <a:spcPct val="115000"/>
                        </a:lnSpc>
                        <a:spcAft>
                          <a:spcPts val="0"/>
                        </a:spcAft>
                      </a:pPr>
                      <a:r>
                        <a:rPr lang="es-ES" sz="1000" dirty="0">
                          <a:effectLst/>
                        </a:rPr>
                        <a:t>Agustín, A. (1995). Función Pulmonar Aplicada. Madrid, España.</a:t>
                      </a:r>
                      <a:endParaRPr lang="es-MX" sz="1000" dirty="0">
                        <a:effectLst/>
                      </a:endParaRPr>
                    </a:p>
                    <a:p>
                      <a:pPr>
                        <a:lnSpc>
                          <a:spcPct val="115000"/>
                        </a:lnSpc>
                        <a:spcAft>
                          <a:spcPts val="0"/>
                        </a:spcAft>
                      </a:pPr>
                      <a:r>
                        <a:rPr lang="es-ES" sz="1000" dirty="0">
                          <a:effectLst/>
                        </a:rPr>
                        <a:t>Están mal citadas las fuentes, en ocasiones son ilegibles.</a:t>
                      </a:r>
                      <a:endParaRPr lang="es-MX" sz="1000" dirty="0">
                        <a:effectLst/>
                      </a:endParaRPr>
                    </a:p>
                  </a:txBody>
                  <a:tcPr marL="41044" marR="41044" marT="41044" marB="41044"/>
                </a:tc>
                <a:tc>
                  <a:txBody>
                    <a:bodyPr/>
                    <a:lstStyle/>
                    <a:p>
                      <a:pPr>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41044" marR="41044" marT="41044" marB="41044"/>
                </a:tc>
                <a:tc>
                  <a:txBody>
                    <a:bodyPr/>
                    <a:lstStyle/>
                    <a:p>
                      <a:pPr>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41044" marR="41044" marT="41044" marB="41044"/>
                </a:tc>
                <a:extLst>
                  <a:ext uri="{0D108BD9-81ED-4DB2-BD59-A6C34878D82A}">
                    <a16:rowId xmlns:a16="http://schemas.microsoft.com/office/drawing/2014/main" val="2377428439"/>
                  </a:ext>
                </a:extLst>
              </a:tr>
              <a:tr h="1078970">
                <a:tc>
                  <a:txBody>
                    <a:bodyPr/>
                    <a:lstStyle/>
                    <a:p>
                      <a:pPr marL="275590" indent="-180340">
                        <a:lnSpc>
                          <a:spcPct val="115000"/>
                        </a:lnSpc>
                        <a:spcAft>
                          <a:spcPts val="0"/>
                        </a:spcAft>
                      </a:pPr>
                      <a:r>
                        <a:rPr lang="es-ES" sz="1000">
                          <a:effectLst/>
                        </a:rPr>
                        <a:t>4. Organizar la información.</a:t>
                      </a:r>
                      <a:endParaRPr lang="es-MX" sz="1000">
                        <a:effectLst/>
                      </a:endParaRPr>
                    </a:p>
                    <a:p>
                      <a:pPr marL="275590" indent="-180340">
                        <a:lnSpc>
                          <a:spcPct val="115000"/>
                        </a:lnSpc>
                        <a:spcAft>
                          <a:spcPts val="0"/>
                        </a:spcAft>
                      </a:pPr>
                      <a:r>
                        <a:rPr lang="es-ES" sz="1000">
                          <a:effectLst/>
                        </a:rPr>
                        <a:t>    Implica:</a:t>
                      </a:r>
                      <a:endParaRPr lang="es-MX" sz="1000">
                        <a:effectLst/>
                      </a:endParaRPr>
                    </a:p>
                    <a:p>
                      <a:pPr marL="275590" indent="-180340">
                        <a:lnSpc>
                          <a:spcPct val="115000"/>
                        </a:lnSpc>
                        <a:spcAft>
                          <a:spcPts val="0"/>
                        </a:spcAft>
                      </a:pPr>
                      <a:r>
                        <a:rPr lang="es-ES" sz="1000">
                          <a:effectLst/>
                        </a:rPr>
                        <a:t>    clasificación de datos obtenidos,</a:t>
                      </a:r>
                      <a:endParaRPr lang="es-MX" sz="1000">
                        <a:effectLst/>
                      </a:endParaRPr>
                    </a:p>
                    <a:p>
                      <a:pPr marL="275590" indent="-180340">
                        <a:lnSpc>
                          <a:spcPct val="115000"/>
                        </a:lnSpc>
                        <a:spcAft>
                          <a:spcPts val="0"/>
                        </a:spcAft>
                      </a:pPr>
                      <a:r>
                        <a:rPr lang="es-ES" sz="1000">
                          <a:effectLst/>
                        </a:rPr>
                        <a:t>    análisis de los datos obtenidos,            registro de la información.</a:t>
                      </a:r>
                      <a:endParaRPr lang="es-MX" sz="1000">
                        <a:effectLst/>
                      </a:endParaRPr>
                    </a:p>
                    <a:p>
                      <a:pPr marL="275590" indent="-180340">
                        <a:lnSpc>
                          <a:spcPct val="115000"/>
                        </a:lnSpc>
                        <a:spcAft>
                          <a:spcPts val="0"/>
                        </a:spcAft>
                      </a:pPr>
                      <a:r>
                        <a:rPr lang="es-ES" sz="1000">
                          <a:effectLst/>
                        </a:rPr>
                        <a:t>    conclusiones por disciplina,</a:t>
                      </a:r>
                      <a:endParaRPr lang="es-MX" sz="1000">
                        <a:effectLst/>
                      </a:endParaRPr>
                    </a:p>
                    <a:p>
                      <a:pPr marL="275590" indent="-180340">
                        <a:lnSpc>
                          <a:spcPct val="115000"/>
                        </a:lnSpc>
                        <a:spcAft>
                          <a:spcPts val="0"/>
                        </a:spcAft>
                      </a:pPr>
                      <a:r>
                        <a:rPr lang="es-ES" sz="1000">
                          <a:effectLst/>
                        </a:rPr>
                        <a:t>    conclusiones conjuntas.</a:t>
                      </a:r>
                      <a:endParaRPr lang="es-MX" sz="1000">
                        <a:effectLst/>
                      </a:endParaRPr>
                    </a:p>
                    <a:p>
                      <a:pPr marL="271780">
                        <a:lnSpc>
                          <a:spcPct val="115000"/>
                        </a:lnSpc>
                        <a:spcAft>
                          <a:spcPts val="0"/>
                        </a:spcAft>
                      </a:pPr>
                      <a:r>
                        <a:rPr lang="es-ES" sz="1000">
                          <a:effectLst/>
                        </a:rPr>
                        <a:t>¿Cuál es el orden?</a:t>
                      </a:r>
                      <a:endParaRPr lang="es-MX" sz="1000">
                        <a:solidFill>
                          <a:srgbClr val="000000"/>
                        </a:solidFill>
                        <a:effectLst/>
                        <a:latin typeface="Arial" panose="020B0604020202020204" pitchFamily="34" charset="0"/>
                        <a:ea typeface="Arial" panose="020B0604020202020204" pitchFamily="34" charset="0"/>
                      </a:endParaRPr>
                    </a:p>
                  </a:txBody>
                  <a:tcPr marL="41044" marR="41044" marT="41044" marB="41044"/>
                </a:tc>
                <a:tc gridSpan="3">
                  <a:txBody>
                    <a:bodyPr/>
                    <a:lstStyle/>
                    <a:p>
                      <a:pPr>
                        <a:lnSpc>
                          <a:spcPct val="115000"/>
                        </a:lnSpc>
                        <a:spcAft>
                          <a:spcPts val="0"/>
                        </a:spcAft>
                      </a:pPr>
                      <a:r>
                        <a:rPr lang="es-ES" sz="1000" dirty="0">
                          <a:effectLst/>
                        </a:rPr>
                        <a:t>Obtención de información, clasificación de datos obtenidos, registro de información</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41044" marR="41044" marT="41044" marB="41044"/>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654073803"/>
                  </a:ext>
                </a:extLst>
              </a:tr>
            </a:tbl>
          </a:graphicData>
        </a:graphic>
      </p:graphicFrame>
      <p:pic>
        <p:nvPicPr>
          <p:cNvPr id="5" name="Imagen 4">
            <a:extLst>
              <a:ext uri="{FF2B5EF4-FFF2-40B4-BE49-F238E27FC236}">
                <a16:creationId xmlns:a16="http://schemas.microsoft.com/office/drawing/2014/main" id="{8461BD2F-F1B8-7A4F-848C-49B4FE2A3DF7}"/>
              </a:ext>
            </a:extLst>
          </p:cNvPr>
          <p:cNvPicPr>
            <a:picLocks noChangeAspect="1"/>
          </p:cNvPicPr>
          <p:nvPr/>
        </p:nvPicPr>
        <p:blipFill>
          <a:blip r:embed="rId2"/>
          <a:stretch>
            <a:fillRect/>
          </a:stretch>
        </p:blipFill>
        <p:spPr>
          <a:xfrm>
            <a:off x="418318" y="1242718"/>
            <a:ext cx="700083" cy="1044698"/>
          </a:xfrm>
          <a:prstGeom prst="rect">
            <a:avLst/>
          </a:prstGeom>
        </p:spPr>
      </p:pic>
      <p:sp>
        <p:nvSpPr>
          <p:cNvPr id="6" name="CuadroTexto 5">
            <a:extLst>
              <a:ext uri="{FF2B5EF4-FFF2-40B4-BE49-F238E27FC236}">
                <a16:creationId xmlns:a16="http://schemas.microsoft.com/office/drawing/2014/main" id="{57DA43B9-135E-5246-9459-12BC4AF9DB4F}"/>
              </a:ext>
            </a:extLst>
          </p:cNvPr>
          <p:cNvSpPr txBox="1"/>
          <p:nvPr/>
        </p:nvSpPr>
        <p:spPr>
          <a:xfrm>
            <a:off x="9567312" y="86961"/>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1003420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graphicFrame>
        <p:nvGraphicFramePr>
          <p:cNvPr id="7" name="Tabla 6">
            <a:extLst>
              <a:ext uri="{FF2B5EF4-FFF2-40B4-BE49-F238E27FC236}">
                <a16:creationId xmlns:a16="http://schemas.microsoft.com/office/drawing/2014/main" id="{2608B947-CF7D-7A44-BCB6-FF7AD951F4F8}"/>
              </a:ext>
            </a:extLst>
          </p:cNvPr>
          <p:cNvGraphicFramePr>
            <a:graphicFrameLocks noGrp="1"/>
          </p:cNvGraphicFramePr>
          <p:nvPr/>
        </p:nvGraphicFramePr>
        <p:xfrm>
          <a:off x="1585913" y="1900239"/>
          <a:ext cx="8705849" cy="307340"/>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2601662704"/>
                    </a:ext>
                  </a:extLst>
                </a:gridCol>
                <a:gridCol w="1819540">
                  <a:extLst>
                    <a:ext uri="{9D8B030D-6E8A-4147-A177-3AD203B41FA5}">
                      <a16:colId xmlns:a16="http://schemas.microsoft.com/office/drawing/2014/main" val="2226744806"/>
                    </a:ext>
                  </a:extLst>
                </a:gridCol>
                <a:gridCol w="1771908">
                  <a:extLst>
                    <a:ext uri="{9D8B030D-6E8A-4147-A177-3AD203B41FA5}">
                      <a16:colId xmlns:a16="http://schemas.microsoft.com/office/drawing/2014/main" val="2145749856"/>
                    </a:ext>
                  </a:extLst>
                </a:gridCol>
                <a:gridCol w="2199326">
                  <a:extLst>
                    <a:ext uri="{9D8B030D-6E8A-4147-A177-3AD203B41FA5}">
                      <a16:colId xmlns:a16="http://schemas.microsoft.com/office/drawing/2014/main" val="1549204711"/>
                    </a:ext>
                  </a:extLst>
                </a:gridCol>
              </a:tblGrid>
              <a:tr h="266700">
                <a:tc>
                  <a:txBody>
                    <a:bodyPr/>
                    <a:lstStyle/>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3.</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350651840"/>
                  </a:ext>
                </a:extLst>
              </a:tr>
            </a:tbl>
          </a:graphicData>
        </a:graphic>
      </p:graphicFrame>
      <p:graphicFrame>
        <p:nvGraphicFramePr>
          <p:cNvPr id="3" name="Tabla 2">
            <a:extLst>
              <a:ext uri="{FF2B5EF4-FFF2-40B4-BE49-F238E27FC236}">
                <a16:creationId xmlns:a16="http://schemas.microsoft.com/office/drawing/2014/main" id="{61AD4DE2-F9ED-7049-9956-DFC14EBCCC63}"/>
              </a:ext>
            </a:extLst>
          </p:cNvPr>
          <p:cNvGraphicFramePr>
            <a:graphicFrameLocks noGrp="1"/>
          </p:cNvGraphicFramePr>
          <p:nvPr>
            <p:extLst>
              <p:ext uri="{D42A27DB-BD31-4B8C-83A1-F6EECF244321}">
                <p14:modId xmlns:p14="http://schemas.microsoft.com/office/powerpoint/2010/main" val="36715125"/>
              </p:ext>
            </p:extLst>
          </p:nvPr>
        </p:nvGraphicFramePr>
        <p:xfrm>
          <a:off x="1585913" y="2366963"/>
          <a:ext cx="8705849" cy="4105458"/>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2648225751"/>
                    </a:ext>
                  </a:extLst>
                </a:gridCol>
                <a:gridCol w="5790774">
                  <a:extLst>
                    <a:ext uri="{9D8B030D-6E8A-4147-A177-3AD203B41FA5}">
                      <a16:colId xmlns:a16="http://schemas.microsoft.com/office/drawing/2014/main" val="1073934444"/>
                    </a:ext>
                  </a:extLst>
                </a:gridCol>
              </a:tblGrid>
              <a:tr h="1067716">
                <a:tc>
                  <a:txBody>
                    <a:bodyPr/>
                    <a:lstStyle/>
                    <a:p>
                      <a:pPr>
                        <a:lnSpc>
                          <a:spcPct val="115000"/>
                        </a:lnSpc>
                        <a:spcAft>
                          <a:spcPts val="0"/>
                        </a:spcAft>
                      </a:pPr>
                      <a:r>
                        <a:rPr lang="es-ES" sz="1000" dirty="0">
                          <a:effectLst/>
                        </a:rPr>
                        <a:t>  5. Llegar a conclusiones parciales </a:t>
                      </a:r>
                      <a:endParaRPr lang="es-MX" sz="1000" dirty="0">
                        <a:effectLst/>
                      </a:endParaRPr>
                    </a:p>
                    <a:p>
                      <a:pPr marL="270510" indent="-270510">
                        <a:lnSpc>
                          <a:spcPct val="115000"/>
                        </a:lnSpc>
                        <a:spcAft>
                          <a:spcPts val="0"/>
                        </a:spcAft>
                      </a:pPr>
                      <a:r>
                        <a:rPr lang="es-ES" sz="1000" dirty="0">
                          <a:effectLst/>
                        </a:rPr>
                        <a:t>      útiles para el  proyecto, de tal  forma que lo aclaran, describen o descifran  (fruto de la reflexión colaborativa de los estudiantes).</a:t>
                      </a:r>
                      <a:endParaRPr lang="es-MX" sz="1000" dirty="0">
                        <a:effectLst/>
                      </a:endParaRPr>
                    </a:p>
                    <a:p>
                      <a:pPr marL="270510" indent="-270510">
                        <a:lnSpc>
                          <a:spcPct val="115000"/>
                        </a:lnSpc>
                        <a:spcAft>
                          <a:spcPts val="0"/>
                        </a:spcAft>
                      </a:pPr>
                      <a:r>
                        <a:rPr lang="es-ES" sz="1000" dirty="0">
                          <a:effectLst/>
                        </a:rPr>
                        <a:t>       ¿Cómo se logran?</a:t>
                      </a:r>
                      <a:endParaRPr lang="es-MX" sz="1000" dirty="0">
                        <a:solidFill>
                          <a:srgbClr val="000000"/>
                        </a:solidFill>
                        <a:effectLst/>
                        <a:latin typeface="Arial" panose="020B0604020202020204" pitchFamily="34" charset="0"/>
                        <a:ea typeface="Arial" panose="020B0604020202020204" pitchFamily="34" charset="0"/>
                      </a:endParaRPr>
                    </a:p>
                  </a:txBody>
                  <a:tcPr marL="36411" marR="36411" marT="36411" marB="36411"/>
                </a:tc>
                <a:tc>
                  <a:txBody>
                    <a:bodyPr/>
                    <a:lstStyle/>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Presentan diseños de bastantes dispositivos que presentan la información integral de todas las disciplinas</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endParaRPr lang="es-MX" sz="1000" dirty="0">
                        <a:effectLst/>
                      </a:endParaRPr>
                    </a:p>
                    <a:p>
                      <a:pPr>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36411" marR="36411" marT="36411" marB="36411"/>
                </a:tc>
                <a:extLst>
                  <a:ext uri="{0D108BD9-81ED-4DB2-BD59-A6C34878D82A}">
                    <a16:rowId xmlns:a16="http://schemas.microsoft.com/office/drawing/2014/main" val="3697110864"/>
                  </a:ext>
                </a:extLst>
              </a:tr>
              <a:tr h="1178260">
                <a:tc>
                  <a:txBody>
                    <a:bodyPr/>
                    <a:lstStyle/>
                    <a:p>
                      <a:pPr>
                        <a:lnSpc>
                          <a:spcPct val="115000"/>
                        </a:lnSpc>
                        <a:spcAft>
                          <a:spcPts val="0"/>
                        </a:spcAft>
                      </a:pPr>
                      <a:r>
                        <a:rPr lang="es-ES" sz="1000">
                          <a:effectLst/>
                        </a:rPr>
                        <a:t>  6. Conectar.</a:t>
                      </a:r>
                      <a:endParaRPr lang="es-MX" sz="1000">
                        <a:effectLst/>
                      </a:endParaRPr>
                    </a:p>
                    <a:p>
                      <a:pPr marL="204470" indent="-276225">
                        <a:lnSpc>
                          <a:spcPct val="115000"/>
                        </a:lnSpc>
                        <a:spcAft>
                          <a:spcPts val="0"/>
                        </a:spcAft>
                        <a:tabLst>
                          <a:tab pos="270510" algn="l"/>
                        </a:tabLst>
                      </a:pPr>
                      <a:r>
                        <a:rPr lang="es-ES" sz="1000">
                          <a:effectLst/>
                        </a:rPr>
                        <a:t>       ¿De qué manera  las </a:t>
                      </a:r>
                      <a:endParaRPr lang="es-MX" sz="1000">
                        <a:effectLst/>
                      </a:endParaRPr>
                    </a:p>
                    <a:p>
                      <a:pPr marL="204470" indent="-276225">
                        <a:lnSpc>
                          <a:spcPct val="115000"/>
                        </a:lnSpc>
                        <a:spcAft>
                          <a:spcPts val="0"/>
                        </a:spcAft>
                      </a:pPr>
                      <a:r>
                        <a:rPr lang="es-ES" sz="1000">
                          <a:effectLst/>
                        </a:rPr>
                        <a:t>       conclusiones de cada disciplina</a:t>
                      </a:r>
                      <a:endParaRPr lang="es-MX" sz="1000">
                        <a:effectLst/>
                      </a:endParaRPr>
                    </a:p>
                    <a:p>
                      <a:pPr marL="204470" indent="-276225">
                        <a:lnSpc>
                          <a:spcPct val="115000"/>
                        </a:lnSpc>
                        <a:spcAft>
                          <a:spcPts val="0"/>
                        </a:spcAft>
                      </a:pPr>
                      <a:r>
                        <a:rPr lang="es-ES" sz="1000">
                          <a:effectLst/>
                        </a:rPr>
                        <a:t>       dan respuesta  o se vinculan con</a:t>
                      </a:r>
                      <a:endParaRPr lang="es-MX" sz="1000">
                        <a:effectLst/>
                      </a:endParaRPr>
                    </a:p>
                    <a:p>
                      <a:pPr marL="204470" indent="-276225">
                        <a:lnSpc>
                          <a:spcPct val="115000"/>
                        </a:lnSpc>
                        <a:spcAft>
                          <a:spcPts val="0"/>
                        </a:spcAft>
                      </a:pPr>
                      <a:r>
                        <a:rPr lang="es-ES" sz="1000">
                          <a:effectLst/>
                        </a:rPr>
                        <a:t>       la pregunta  disparadora del</a:t>
                      </a:r>
                      <a:endParaRPr lang="es-MX" sz="1000">
                        <a:effectLst/>
                      </a:endParaRPr>
                    </a:p>
                    <a:p>
                      <a:pPr marL="204470" indent="-276225">
                        <a:lnSpc>
                          <a:spcPct val="115000"/>
                        </a:lnSpc>
                        <a:spcAft>
                          <a:spcPts val="0"/>
                        </a:spcAft>
                      </a:pPr>
                      <a:r>
                        <a:rPr lang="es-ES" sz="1000">
                          <a:effectLst/>
                        </a:rPr>
                        <a:t>       proyecto? </a:t>
                      </a:r>
                      <a:endParaRPr lang="es-MX" sz="1000">
                        <a:effectLst/>
                      </a:endParaRPr>
                    </a:p>
                    <a:p>
                      <a:pPr marL="204470" indent="-276225">
                        <a:lnSpc>
                          <a:spcPct val="115000"/>
                        </a:lnSpc>
                        <a:spcAft>
                          <a:spcPts val="0"/>
                        </a:spcAft>
                      </a:pPr>
                      <a:r>
                        <a:rPr lang="es-ES" sz="1000">
                          <a:effectLst/>
                        </a:rPr>
                        <a:t>       ¿Cuál es la estrategia o</a:t>
                      </a:r>
                      <a:endParaRPr lang="es-MX" sz="1000">
                        <a:effectLst/>
                      </a:endParaRPr>
                    </a:p>
                    <a:p>
                      <a:pPr marL="204470" indent="-276225">
                        <a:lnSpc>
                          <a:spcPct val="115000"/>
                        </a:lnSpc>
                        <a:spcAft>
                          <a:spcPts val="0"/>
                        </a:spcAft>
                      </a:pPr>
                      <a:r>
                        <a:rPr lang="es-ES" sz="1000">
                          <a:effectLst/>
                        </a:rPr>
                        <a:t>       actividad para lograr que haya</a:t>
                      </a:r>
                      <a:endParaRPr lang="es-MX" sz="1000">
                        <a:effectLst/>
                      </a:endParaRPr>
                    </a:p>
                    <a:p>
                      <a:pPr marL="204470" indent="-276225">
                        <a:lnSpc>
                          <a:spcPct val="115000"/>
                        </a:lnSpc>
                        <a:spcAft>
                          <a:spcPts val="0"/>
                        </a:spcAft>
                      </a:pPr>
                      <a:r>
                        <a:rPr lang="es-ES" sz="1000">
                          <a:effectLst/>
                        </a:rPr>
                        <a:t>       conciencia de ello?</a:t>
                      </a:r>
                      <a:endParaRPr lang="es-MX" sz="1000">
                        <a:effectLst/>
                      </a:endParaRPr>
                    </a:p>
                    <a:p>
                      <a:pPr>
                        <a:lnSpc>
                          <a:spcPct val="115000"/>
                        </a:lnSpc>
                        <a:spcAft>
                          <a:spcPts val="0"/>
                        </a:spcAft>
                        <a:tabLst>
                          <a:tab pos="270510" algn="l"/>
                        </a:tabLs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36411" marR="36411" marT="36411" marB="36411"/>
                </a:tc>
                <a:tc>
                  <a:txBody>
                    <a:bodyPr/>
                    <a:lstStyle/>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En el diseño de los prototipos</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36411" marR="36411" marT="36411" marB="36411"/>
                </a:tc>
                <a:extLst>
                  <a:ext uri="{0D108BD9-81ED-4DB2-BD59-A6C34878D82A}">
                    <a16:rowId xmlns:a16="http://schemas.microsoft.com/office/drawing/2014/main" val="1632264203"/>
                  </a:ext>
                </a:extLst>
              </a:tr>
              <a:tr h="1178260">
                <a:tc>
                  <a:txBody>
                    <a:bodyPr/>
                    <a:lstStyle/>
                    <a:p>
                      <a:pPr>
                        <a:lnSpc>
                          <a:spcPct val="115000"/>
                        </a:lnSpc>
                        <a:spcAft>
                          <a:spcPts val="0"/>
                        </a:spcAft>
                      </a:pPr>
                      <a:r>
                        <a:rPr lang="es-ES" sz="1000" dirty="0">
                          <a:effectLst/>
                        </a:rPr>
                        <a:t>7. Evaluar la información generada.</a:t>
                      </a:r>
                      <a:endParaRPr lang="es-MX" sz="1000" dirty="0">
                        <a:effectLst/>
                      </a:endParaRPr>
                    </a:p>
                    <a:p>
                      <a:pPr marL="180340" indent="-180340">
                        <a:lnSpc>
                          <a:spcPct val="115000"/>
                        </a:lnSpc>
                        <a:spcAft>
                          <a:spcPts val="0"/>
                        </a:spcAft>
                      </a:pPr>
                      <a:r>
                        <a:rPr lang="es-ES" sz="1000" dirty="0">
                          <a:effectLst/>
                        </a:rPr>
                        <a:t>    ¿La información obtenida cubre las necesidades para la solución del problema?</a:t>
                      </a:r>
                      <a:endParaRPr lang="es-MX" sz="1000" dirty="0">
                        <a:effectLst/>
                      </a:endParaRPr>
                    </a:p>
                    <a:p>
                      <a:pPr marL="180340">
                        <a:lnSpc>
                          <a:spcPct val="115000"/>
                        </a:lnSpc>
                        <a:spcAft>
                          <a:spcPts val="0"/>
                        </a:spcAft>
                      </a:pPr>
                      <a:r>
                        <a:rPr lang="es-ES" sz="1000" dirty="0">
                          <a:effectLst/>
                        </a:rPr>
                        <a:t>¿Qué otras investigaciones se pueden llevar a cabo para complementar el proyecto? </a:t>
                      </a:r>
                      <a:endParaRPr lang="es-MX" sz="1000" dirty="0">
                        <a:effectLst/>
                      </a:endParaRPr>
                    </a:p>
                    <a:p>
                      <a:pPr marL="180340" indent="-180340">
                        <a:lnSpc>
                          <a:spcPct val="115000"/>
                        </a:lnSpc>
                        <a:spcAft>
                          <a:spcPts val="0"/>
                        </a:spcAft>
                      </a:pPr>
                      <a:endParaRPr lang="es-MX" sz="1000" dirty="0">
                        <a:effectLst/>
                      </a:endParaRPr>
                    </a:p>
                  </a:txBody>
                  <a:tcPr marL="36411" marR="36411" marT="36411" marB="36411"/>
                </a:tc>
                <a:tc>
                  <a:txBody>
                    <a:bodyPr/>
                    <a:lstStyle/>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Mejorar la calidad de la presentación.</a:t>
                      </a:r>
                      <a:endParaRPr lang="es-MX" sz="1000" dirty="0">
                        <a:effectLst/>
                      </a:endParaRPr>
                    </a:p>
                    <a:p>
                      <a:pPr>
                        <a:lnSpc>
                          <a:spcPct val="115000"/>
                        </a:lnSpc>
                        <a:spcAft>
                          <a:spcPts val="0"/>
                        </a:spcAft>
                      </a:pPr>
                      <a:r>
                        <a:rPr lang="es-ES" sz="1000" dirty="0">
                          <a:effectLst/>
                        </a:rPr>
                        <a:t>Dibujo técnico</a:t>
                      </a:r>
                      <a:endParaRPr lang="es-MX" sz="1000" dirty="0">
                        <a:effectLst/>
                      </a:endParaRPr>
                    </a:p>
                    <a:p>
                      <a:pPr>
                        <a:lnSpc>
                          <a:spcPct val="115000"/>
                        </a:lnSpc>
                        <a:spcAft>
                          <a:spcPts val="0"/>
                        </a:spcAft>
                      </a:pPr>
                      <a:r>
                        <a:rPr lang="es-ES" sz="1000" dirty="0">
                          <a:effectLst/>
                        </a:rPr>
                        <a:t>Informática</a:t>
                      </a:r>
                      <a:endParaRPr lang="es-MX" sz="1000" dirty="0">
                        <a:effectLst/>
                      </a:endParaRPr>
                    </a:p>
                  </a:txBody>
                  <a:tcPr marL="36411" marR="36411" marT="36411" marB="36411"/>
                </a:tc>
                <a:extLst>
                  <a:ext uri="{0D108BD9-81ED-4DB2-BD59-A6C34878D82A}">
                    <a16:rowId xmlns:a16="http://schemas.microsoft.com/office/drawing/2014/main" val="17077123"/>
                  </a:ext>
                </a:extLst>
              </a:tr>
            </a:tbl>
          </a:graphicData>
        </a:graphic>
      </p:graphicFrame>
      <p:pic>
        <p:nvPicPr>
          <p:cNvPr id="5" name="Imagen 4">
            <a:extLst>
              <a:ext uri="{FF2B5EF4-FFF2-40B4-BE49-F238E27FC236}">
                <a16:creationId xmlns:a16="http://schemas.microsoft.com/office/drawing/2014/main" id="{9036C399-9034-2841-94BE-F60588D3F8BA}"/>
              </a:ext>
            </a:extLst>
          </p:cNvPr>
          <p:cNvPicPr>
            <a:picLocks noChangeAspect="1"/>
          </p:cNvPicPr>
          <p:nvPr/>
        </p:nvPicPr>
        <p:blipFill>
          <a:blip r:embed="rId2"/>
          <a:stretch>
            <a:fillRect/>
          </a:stretch>
        </p:blipFill>
        <p:spPr>
          <a:xfrm>
            <a:off x="302571" y="1124261"/>
            <a:ext cx="1040011" cy="1551955"/>
          </a:xfrm>
          <a:prstGeom prst="rect">
            <a:avLst/>
          </a:prstGeom>
        </p:spPr>
      </p:pic>
      <p:sp>
        <p:nvSpPr>
          <p:cNvPr id="6" name="CuadroTexto 5">
            <a:extLst>
              <a:ext uri="{FF2B5EF4-FFF2-40B4-BE49-F238E27FC236}">
                <a16:creationId xmlns:a16="http://schemas.microsoft.com/office/drawing/2014/main" id="{00E48EBE-981E-DA48-B2B2-8CBE7BE66B60}"/>
              </a:ext>
            </a:extLst>
          </p:cNvPr>
          <p:cNvSpPr txBox="1"/>
          <p:nvPr/>
        </p:nvSpPr>
        <p:spPr>
          <a:xfrm>
            <a:off x="9377573" y="152161"/>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2734175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D9334-E31F-0A4B-9EBC-5A6DCAFDD9FA}"/>
              </a:ext>
            </a:extLst>
          </p:cNvPr>
          <p:cNvSpPr>
            <a:spLocks noGrp="1"/>
          </p:cNvSpPr>
          <p:nvPr>
            <p:ph type="title"/>
          </p:nvPr>
        </p:nvSpPr>
        <p:spPr/>
        <p:txBody>
          <a:bodyPr>
            <a:normAutofit/>
          </a:bodyPr>
          <a:lstStyle/>
          <a:p>
            <a:pPr algn="ctr"/>
            <a:r>
              <a:rPr lang="es-MX" sz="3600" dirty="0"/>
              <a:t>Índice</a:t>
            </a:r>
          </a:p>
        </p:txBody>
      </p:sp>
      <p:sp>
        <p:nvSpPr>
          <p:cNvPr id="3" name="Marcador de contenido 2">
            <a:extLst>
              <a:ext uri="{FF2B5EF4-FFF2-40B4-BE49-F238E27FC236}">
                <a16:creationId xmlns:a16="http://schemas.microsoft.com/office/drawing/2014/main" id="{07CC3B2E-A6AA-874A-A29D-845EC72061B0}"/>
              </a:ext>
            </a:extLst>
          </p:cNvPr>
          <p:cNvSpPr>
            <a:spLocks noGrp="1"/>
          </p:cNvSpPr>
          <p:nvPr>
            <p:ph idx="1"/>
          </p:nvPr>
        </p:nvSpPr>
        <p:spPr>
          <a:xfrm>
            <a:off x="2362356" y="1825625"/>
            <a:ext cx="8991444" cy="3880231"/>
          </a:xfrm>
        </p:spPr>
        <p:txBody>
          <a:bodyPr>
            <a:normAutofit fontScale="92500" lnSpcReduction="20000"/>
          </a:bodyPr>
          <a:lstStyle/>
          <a:p>
            <a:r>
              <a:rPr lang="es-MX" dirty="0"/>
              <a:t>5a  Producto 1: Conclusiones Generales</a:t>
            </a:r>
          </a:p>
          <a:p>
            <a:r>
              <a:rPr lang="es-MX" dirty="0"/>
              <a:t>5b  Producto 2: Fotografía de organizador gráfico</a:t>
            </a:r>
          </a:p>
          <a:p>
            <a:r>
              <a:rPr lang="es-MX" dirty="0"/>
              <a:t>5c : Introducción o justificación. Descripción del proyecto</a:t>
            </a:r>
          </a:p>
          <a:p>
            <a:r>
              <a:rPr lang="es-MX" dirty="0"/>
              <a:t>5d : Objetivo general del proyecto</a:t>
            </a:r>
          </a:p>
          <a:p>
            <a:r>
              <a:rPr lang="es-MX" dirty="0"/>
              <a:t>5e : Preguntas generadoras</a:t>
            </a:r>
          </a:p>
          <a:p>
            <a:r>
              <a:rPr lang="es-MX" dirty="0"/>
              <a:t>5f : Contenido, temas y productos propuestos</a:t>
            </a:r>
          </a:p>
          <a:p>
            <a:r>
              <a:rPr lang="es-MX" dirty="0"/>
              <a:t>5g : Planeación general</a:t>
            </a:r>
          </a:p>
          <a:p>
            <a:r>
              <a:rPr lang="es-MX" dirty="0"/>
              <a:t>5h : Reflexión. Grupo interdisciplinario</a:t>
            </a:r>
          </a:p>
          <a:p>
            <a:r>
              <a:rPr lang="es-MX" dirty="0"/>
              <a:t>5i : Organizador gráfico</a:t>
            </a:r>
          </a:p>
          <a:p>
            <a:endParaRPr lang="es-MX" dirty="0"/>
          </a:p>
        </p:txBody>
      </p:sp>
      <p:sp>
        <p:nvSpPr>
          <p:cNvPr id="4" name="CuadroTexto 3">
            <a:extLst>
              <a:ext uri="{FF2B5EF4-FFF2-40B4-BE49-F238E27FC236}">
                <a16:creationId xmlns:a16="http://schemas.microsoft.com/office/drawing/2014/main" id="{5E8FDA21-6A6D-2642-931B-EAB472B7BEF0}"/>
              </a:ext>
            </a:extLst>
          </p:cNvPr>
          <p:cNvSpPr txBox="1"/>
          <p:nvPr/>
        </p:nvSpPr>
        <p:spPr>
          <a:xfrm>
            <a:off x="10418064" y="180459"/>
            <a:ext cx="2170176" cy="369332"/>
          </a:xfrm>
          <a:prstGeom prst="rect">
            <a:avLst/>
          </a:prstGeom>
          <a:noFill/>
        </p:spPr>
        <p:txBody>
          <a:bodyPr wrap="square" rtlCol="0">
            <a:spAutoFit/>
          </a:bodyPr>
          <a:lstStyle/>
          <a:p>
            <a:r>
              <a:rPr lang="es-MX" dirty="0"/>
              <a:t>Apartado 5</a:t>
            </a:r>
          </a:p>
        </p:txBody>
      </p:sp>
      <p:pic>
        <p:nvPicPr>
          <p:cNvPr id="5" name="Picture 3" descr="C:\Users\melissa\Documents\PASEO ESMERALDA (RUBI)\LOGOTIPO COLOR PE RGB.jpg">
            <a:extLst>
              <a:ext uri="{FF2B5EF4-FFF2-40B4-BE49-F238E27FC236}">
                <a16:creationId xmlns:a16="http://schemas.microsoft.com/office/drawing/2014/main" id="{DFED1F5E-A8EF-3E4E-AE02-75063D384AC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7552" y="535660"/>
            <a:ext cx="1374804" cy="1869868"/>
          </a:xfrm>
          <a:prstGeom prst="rect">
            <a:avLst/>
          </a:prstGeom>
          <a:noFill/>
          <a:ln>
            <a:noFill/>
          </a:ln>
        </p:spPr>
      </p:pic>
    </p:spTree>
    <p:extLst>
      <p:ext uri="{BB962C8B-B14F-4D97-AF65-F5344CB8AC3E}">
        <p14:creationId xmlns:p14="http://schemas.microsoft.com/office/powerpoint/2010/main" val="392305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sp>
        <p:nvSpPr>
          <p:cNvPr id="4" name="Rectángulo 3">
            <a:extLst>
              <a:ext uri="{FF2B5EF4-FFF2-40B4-BE49-F238E27FC236}">
                <a16:creationId xmlns:a16="http://schemas.microsoft.com/office/drawing/2014/main" id="{0182026B-711B-1F4F-8FEC-5B2A2DEABDD5}"/>
              </a:ext>
            </a:extLst>
          </p:cNvPr>
          <p:cNvSpPr/>
          <p:nvPr/>
        </p:nvSpPr>
        <p:spPr>
          <a:xfrm>
            <a:off x="1414463" y="2007010"/>
            <a:ext cx="8501062" cy="410882"/>
          </a:xfrm>
          <a:prstGeom prst="rect">
            <a:avLst/>
          </a:prstGeom>
        </p:spPr>
        <p:txBody>
          <a:bodyPr wrap="square">
            <a:spAutoFit/>
          </a:bodyPr>
          <a:lstStyle/>
          <a:p>
            <a:pPr>
              <a:lnSpc>
                <a:spcPct val="115000"/>
              </a:lnSpc>
              <a:spcAft>
                <a:spcPts val="0"/>
              </a:spcAft>
            </a:pPr>
            <a:r>
              <a:rPr lang="es-ES" b="1" dirty="0">
                <a:solidFill>
                  <a:srgbClr val="000000"/>
                </a:solidFill>
                <a:latin typeface="Questrial"/>
                <a:ea typeface="Questrial"/>
                <a:cs typeface="Questrial"/>
              </a:rPr>
              <a:t>VI. División del tiempo.                                                                        VII. Presentación.</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5" name="Tabla 4">
            <a:extLst>
              <a:ext uri="{FF2B5EF4-FFF2-40B4-BE49-F238E27FC236}">
                <a16:creationId xmlns:a16="http://schemas.microsoft.com/office/drawing/2014/main" id="{D0007A32-52D8-3548-8C46-551DACD56851}"/>
              </a:ext>
            </a:extLst>
          </p:cNvPr>
          <p:cNvGraphicFramePr>
            <a:graphicFrameLocks noGrp="1"/>
          </p:cNvGraphicFramePr>
          <p:nvPr>
            <p:extLst>
              <p:ext uri="{D42A27DB-BD31-4B8C-83A1-F6EECF244321}">
                <p14:modId xmlns:p14="http://schemas.microsoft.com/office/powerpoint/2010/main" val="1494155392"/>
              </p:ext>
            </p:extLst>
          </p:nvPr>
        </p:nvGraphicFramePr>
        <p:xfrm>
          <a:off x="1209675" y="2417892"/>
          <a:ext cx="9563100" cy="1800098"/>
        </p:xfrm>
        <a:graphic>
          <a:graphicData uri="http://schemas.openxmlformats.org/drawingml/2006/table">
            <a:tbl>
              <a:tblPr>
                <a:tableStyleId>{5C22544A-7EE6-4342-B048-85BDC9FD1C3A}</a:tableStyleId>
              </a:tblPr>
              <a:tblGrid>
                <a:gridCol w="4814324">
                  <a:extLst>
                    <a:ext uri="{9D8B030D-6E8A-4147-A177-3AD203B41FA5}">
                      <a16:colId xmlns:a16="http://schemas.microsoft.com/office/drawing/2014/main" val="3856669542"/>
                    </a:ext>
                  </a:extLst>
                </a:gridCol>
                <a:gridCol w="4748776">
                  <a:extLst>
                    <a:ext uri="{9D8B030D-6E8A-4147-A177-3AD203B41FA5}">
                      <a16:colId xmlns:a16="http://schemas.microsoft.com/office/drawing/2014/main" val="622093834"/>
                    </a:ext>
                  </a:extLst>
                </a:gridCol>
              </a:tblGrid>
              <a:tr h="0">
                <a:tc>
                  <a:txBody>
                    <a:bodyPr/>
                    <a:lstStyle/>
                    <a:p>
                      <a:pPr algn="ctr">
                        <a:lnSpc>
                          <a:spcPct val="115000"/>
                        </a:lnSpc>
                        <a:spcAft>
                          <a:spcPts val="0"/>
                        </a:spcAft>
                      </a:pPr>
                      <a:r>
                        <a:rPr lang="es-ES" sz="1100">
                          <a:effectLst/>
                        </a:rPr>
                        <a:t>1. Tiempos dedicados al proyecto cada semana.</a:t>
                      </a:r>
                      <a:endParaRPr lang="es-MX" sz="1100">
                        <a:effectLst/>
                      </a:endParaRPr>
                    </a:p>
                    <a:p>
                      <a:pPr>
                        <a:lnSpc>
                          <a:spcPct val="115000"/>
                        </a:lnSpc>
                        <a:spcAft>
                          <a:spcPts val="0"/>
                        </a:spcAft>
                      </a:pPr>
                      <a:r>
                        <a:rPr lang="es-ES" sz="1100">
                          <a:effectLst/>
                        </a:rPr>
                        <a:t>      ¿Qué momentos  se destinan al Proyecto?</a:t>
                      </a:r>
                      <a:endParaRPr lang="es-MX" sz="1100">
                        <a:effectLst/>
                      </a:endParaRPr>
                    </a:p>
                    <a:p>
                      <a:pPr algn="ctr">
                        <a:lnSpc>
                          <a:spcPct val="115000"/>
                        </a:lnSpc>
                        <a:spcAft>
                          <a:spcPts val="0"/>
                        </a:spcAft>
                      </a:pPr>
                      <a:r>
                        <a:rPr lang="es-ES" sz="1100">
                          <a:effectLst/>
                        </a:rPr>
                        <a:t>     ¿Cuántas horas se trabajan de manera  disciplinaria y cuántas  de manera interdisciplinaria?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2. Presentación del proyecto (producto).</a:t>
                      </a:r>
                      <a:endParaRPr lang="es-MX" sz="1100">
                        <a:effectLst/>
                      </a:endParaRPr>
                    </a:p>
                    <a:p>
                      <a:pPr algn="ctr">
                        <a:lnSpc>
                          <a:spcPct val="115000"/>
                        </a:lnSpc>
                        <a:spcAft>
                          <a:spcPts val="0"/>
                        </a:spcAft>
                      </a:pPr>
                      <a:r>
                        <a:rPr lang="es-ES" sz="1100">
                          <a:effectLst/>
                        </a:rPr>
                        <a:t>Características de la presentación. </a:t>
                      </a:r>
                      <a:endParaRPr lang="es-MX" sz="1100">
                        <a:effectLst/>
                      </a:endParaRPr>
                    </a:p>
                    <a:p>
                      <a:pPr algn="ctr">
                        <a:lnSpc>
                          <a:spcPct val="115000"/>
                        </a:lnSpc>
                        <a:spcAft>
                          <a:spcPts val="0"/>
                        </a:spcAft>
                      </a:pPr>
                      <a:r>
                        <a:rPr lang="es-ES" sz="1100">
                          <a:effectLst/>
                        </a:rPr>
                        <a:t>¿Quién? ¿Cómo? ¿Cuándo? ¿Dónde? ¿Con qué?               ¿Para qué? ¿A quién?</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4962449"/>
                  </a:ext>
                </a:extLst>
              </a:tr>
              <a:tr h="914400">
                <a:tc>
                  <a:txBody>
                    <a:bodyPr/>
                    <a:lstStyle/>
                    <a:p>
                      <a:pPr>
                        <a:lnSpc>
                          <a:spcPct val="115000"/>
                        </a:lnSpc>
                        <a:spcAft>
                          <a:spcPts val="0"/>
                        </a:spcAft>
                      </a:pPr>
                      <a:r>
                        <a:rPr lang="es-ES" sz="1100">
                          <a:effectLst/>
                        </a:rPr>
                        <a:t>No lo aclara</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Pero asumo que le dedicaron bastante tiempo</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No lo aclara</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741860719"/>
                  </a:ext>
                </a:extLst>
              </a:tr>
            </a:tbl>
          </a:graphicData>
        </a:graphic>
      </p:graphicFrame>
      <p:pic>
        <p:nvPicPr>
          <p:cNvPr id="6" name="Imagen 5">
            <a:extLst>
              <a:ext uri="{FF2B5EF4-FFF2-40B4-BE49-F238E27FC236}">
                <a16:creationId xmlns:a16="http://schemas.microsoft.com/office/drawing/2014/main" id="{51079F97-5044-A445-AAA5-8BD2E5F592AF}"/>
              </a:ext>
            </a:extLst>
          </p:cNvPr>
          <p:cNvPicPr>
            <a:picLocks noChangeAspect="1"/>
          </p:cNvPicPr>
          <p:nvPr/>
        </p:nvPicPr>
        <p:blipFill>
          <a:blip r:embed="rId2"/>
          <a:stretch>
            <a:fillRect/>
          </a:stretch>
        </p:blipFill>
        <p:spPr>
          <a:xfrm>
            <a:off x="10434918" y="5032690"/>
            <a:ext cx="857595" cy="1279745"/>
          </a:xfrm>
          <a:prstGeom prst="rect">
            <a:avLst/>
          </a:prstGeom>
        </p:spPr>
      </p:pic>
      <p:sp>
        <p:nvSpPr>
          <p:cNvPr id="7" name="CuadroTexto 6">
            <a:extLst>
              <a:ext uri="{FF2B5EF4-FFF2-40B4-BE49-F238E27FC236}">
                <a16:creationId xmlns:a16="http://schemas.microsoft.com/office/drawing/2014/main" id="{041389D8-FF09-BF41-98F3-B41400D2A49E}"/>
              </a:ext>
            </a:extLst>
          </p:cNvPr>
          <p:cNvSpPr txBox="1"/>
          <p:nvPr/>
        </p:nvSpPr>
        <p:spPr>
          <a:xfrm>
            <a:off x="9456501" y="106104"/>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117288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sp>
        <p:nvSpPr>
          <p:cNvPr id="3" name="Rectángulo 2">
            <a:extLst>
              <a:ext uri="{FF2B5EF4-FFF2-40B4-BE49-F238E27FC236}">
                <a16:creationId xmlns:a16="http://schemas.microsoft.com/office/drawing/2014/main" id="{B83C82BF-C46E-A847-87D9-E0CD69E60CCD}"/>
              </a:ext>
            </a:extLst>
          </p:cNvPr>
          <p:cNvSpPr/>
          <p:nvPr/>
        </p:nvSpPr>
        <p:spPr>
          <a:xfrm>
            <a:off x="928062" y="1489357"/>
            <a:ext cx="2941126" cy="410882"/>
          </a:xfrm>
          <a:prstGeom prst="rect">
            <a:avLst/>
          </a:prstGeom>
        </p:spPr>
        <p:txBody>
          <a:bodyPr wrap="none">
            <a:spAutoFit/>
          </a:bodyPr>
          <a:lstStyle/>
          <a:p>
            <a:pPr>
              <a:lnSpc>
                <a:spcPct val="115000"/>
              </a:lnSpc>
              <a:spcAft>
                <a:spcPts val="0"/>
              </a:spcAft>
            </a:pPr>
            <a:r>
              <a:rPr lang="es-ES" b="1" dirty="0">
                <a:solidFill>
                  <a:srgbClr val="000000"/>
                </a:solidFill>
                <a:latin typeface="Questrial"/>
                <a:ea typeface="Questrial"/>
                <a:cs typeface="Questrial"/>
              </a:rPr>
              <a:t>VIII. Evaluación del Proyecto.</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6" name="Tabla 5">
            <a:extLst>
              <a:ext uri="{FF2B5EF4-FFF2-40B4-BE49-F238E27FC236}">
                <a16:creationId xmlns:a16="http://schemas.microsoft.com/office/drawing/2014/main" id="{BEA0647D-959E-6C49-B587-636A4E22D597}"/>
              </a:ext>
            </a:extLst>
          </p:cNvPr>
          <p:cNvGraphicFramePr>
            <a:graphicFrameLocks noGrp="1"/>
          </p:cNvGraphicFramePr>
          <p:nvPr>
            <p:extLst>
              <p:ext uri="{D42A27DB-BD31-4B8C-83A1-F6EECF244321}">
                <p14:modId xmlns:p14="http://schemas.microsoft.com/office/powerpoint/2010/main" val="2450015173"/>
              </p:ext>
            </p:extLst>
          </p:nvPr>
        </p:nvGraphicFramePr>
        <p:xfrm>
          <a:off x="928063" y="2014284"/>
          <a:ext cx="9973301" cy="3965414"/>
        </p:xfrm>
        <a:graphic>
          <a:graphicData uri="http://schemas.openxmlformats.org/drawingml/2006/table">
            <a:tbl>
              <a:tblPr>
                <a:tableStyleId>{5C22544A-7EE6-4342-B048-85BDC9FD1C3A}</a:tableStyleId>
              </a:tblPr>
              <a:tblGrid>
                <a:gridCol w="3372938">
                  <a:extLst>
                    <a:ext uri="{9D8B030D-6E8A-4147-A177-3AD203B41FA5}">
                      <a16:colId xmlns:a16="http://schemas.microsoft.com/office/drawing/2014/main" val="3744127652"/>
                    </a:ext>
                  </a:extLst>
                </a:gridCol>
                <a:gridCol w="3403493">
                  <a:extLst>
                    <a:ext uri="{9D8B030D-6E8A-4147-A177-3AD203B41FA5}">
                      <a16:colId xmlns:a16="http://schemas.microsoft.com/office/drawing/2014/main" val="3631680512"/>
                    </a:ext>
                  </a:extLst>
                </a:gridCol>
                <a:gridCol w="3196870">
                  <a:extLst>
                    <a:ext uri="{9D8B030D-6E8A-4147-A177-3AD203B41FA5}">
                      <a16:colId xmlns:a16="http://schemas.microsoft.com/office/drawing/2014/main" val="2012325388"/>
                    </a:ext>
                  </a:extLst>
                </a:gridCol>
              </a:tblGrid>
              <a:tr h="245826">
                <a:tc>
                  <a:txBody>
                    <a:bodyPr/>
                    <a:lstStyle/>
                    <a:p>
                      <a:pPr algn="ctr">
                        <a:lnSpc>
                          <a:spcPct val="115000"/>
                        </a:lnSpc>
                        <a:spcAft>
                          <a:spcPts val="0"/>
                        </a:spcAft>
                      </a:pPr>
                      <a:r>
                        <a:rPr lang="es-ES" sz="1000">
                          <a:effectLst/>
                        </a:rPr>
                        <a:t>1. ¿Qué aspectos se evalúan del proyecto?</a:t>
                      </a:r>
                      <a:endParaRPr lang="es-MX" sz="1000">
                        <a:solidFill>
                          <a:srgbClr val="000000"/>
                        </a:solidFill>
                        <a:effectLst/>
                        <a:latin typeface="Arial" panose="020B0604020202020204" pitchFamily="34" charset="0"/>
                        <a:ea typeface="Arial" panose="020B0604020202020204" pitchFamily="34" charset="0"/>
                      </a:endParaRPr>
                    </a:p>
                  </a:txBody>
                  <a:tcPr marL="29265" marR="29265" marT="29265" marB="29265"/>
                </a:tc>
                <a:tc>
                  <a:txBody>
                    <a:bodyPr/>
                    <a:lstStyle/>
                    <a:p>
                      <a:pPr algn="ctr">
                        <a:lnSpc>
                          <a:spcPct val="115000"/>
                        </a:lnSpc>
                        <a:spcAft>
                          <a:spcPts val="0"/>
                        </a:spcAft>
                      </a:pPr>
                      <a:r>
                        <a:rPr lang="es-ES" sz="1000">
                          <a:effectLst/>
                        </a:rPr>
                        <a:t>2. ¿Cuáles son los criterios que se utilizan para evaluar cada aspecto?</a:t>
                      </a:r>
                      <a:endParaRPr lang="es-MX" sz="1000">
                        <a:solidFill>
                          <a:srgbClr val="000000"/>
                        </a:solidFill>
                        <a:effectLst/>
                        <a:latin typeface="Arial" panose="020B0604020202020204" pitchFamily="34" charset="0"/>
                        <a:ea typeface="Arial" panose="020B0604020202020204" pitchFamily="34" charset="0"/>
                      </a:endParaRPr>
                    </a:p>
                  </a:txBody>
                  <a:tcPr marL="29265" marR="29265" marT="29265" marB="29265"/>
                </a:tc>
                <a:tc>
                  <a:txBody>
                    <a:bodyPr/>
                    <a:lstStyle/>
                    <a:p>
                      <a:pPr algn="ctr">
                        <a:lnSpc>
                          <a:spcPct val="115000"/>
                        </a:lnSpc>
                        <a:spcAft>
                          <a:spcPts val="0"/>
                        </a:spcAft>
                      </a:pPr>
                      <a:r>
                        <a:rPr lang="es-ES" sz="1000">
                          <a:effectLst/>
                        </a:rPr>
                        <a:t>3. Herramientas e instrumentos de evaluación que se utilizan.</a:t>
                      </a:r>
                      <a:endParaRPr lang="es-MX" sz="1000">
                        <a:solidFill>
                          <a:srgbClr val="000000"/>
                        </a:solidFill>
                        <a:effectLst/>
                        <a:latin typeface="Arial" panose="020B0604020202020204" pitchFamily="34" charset="0"/>
                        <a:ea typeface="Arial" panose="020B0604020202020204" pitchFamily="34" charset="0"/>
                      </a:endParaRPr>
                    </a:p>
                  </a:txBody>
                  <a:tcPr marL="29265" marR="29265" marT="29265" marB="29265"/>
                </a:tc>
                <a:extLst>
                  <a:ext uri="{0D108BD9-81ED-4DB2-BD59-A6C34878D82A}">
                    <a16:rowId xmlns:a16="http://schemas.microsoft.com/office/drawing/2014/main" val="745481825"/>
                  </a:ext>
                </a:extLst>
              </a:tr>
              <a:tr h="3178411">
                <a:tc>
                  <a:txBody>
                    <a:bodyPr/>
                    <a:lstStyle/>
                    <a:p>
                      <a:pPr>
                        <a:lnSpc>
                          <a:spcPct val="115000"/>
                        </a:lnSpc>
                        <a:spcAft>
                          <a:spcPts val="1200"/>
                        </a:spcAft>
                      </a:pPr>
                      <a:r>
                        <a:rPr lang="es-ES_tradnl" sz="1000" dirty="0">
                          <a:effectLst/>
                        </a:rPr>
                        <a:t>-Se presenta un esbozo general del libro. -Se presenta la semblanza del autor. -Se recupera una postura a favor o en contra del libro </a:t>
                      </a:r>
                      <a:endParaRPr lang="es-MX" sz="1000" dirty="0">
                        <a:effectLst/>
                      </a:endParaRPr>
                    </a:p>
                    <a:p>
                      <a:pPr>
                        <a:lnSpc>
                          <a:spcPct val="115000"/>
                        </a:lnSpc>
                        <a:spcAft>
                          <a:spcPts val="1200"/>
                        </a:spcAft>
                      </a:pPr>
                      <a:r>
                        <a:rPr lang="es-ES_tradnl" sz="1000" dirty="0">
                          <a:effectLst/>
                        </a:rPr>
                        <a:t>-Se recomienda o no, con argumentos, la lectura del libro. </a:t>
                      </a:r>
                      <a:endParaRPr lang="es-MX" sz="1000" dirty="0">
                        <a:effectLst/>
                      </a:endParaRPr>
                    </a:p>
                    <a:p>
                      <a:pPr>
                        <a:lnSpc>
                          <a:spcPct val="115000"/>
                        </a:lnSpc>
                        <a:spcAft>
                          <a:spcPts val="1200"/>
                        </a:spcAft>
                      </a:pPr>
                      <a:r>
                        <a:rPr lang="es-ES_tradnl" sz="1000" dirty="0">
                          <a:effectLst/>
                        </a:rPr>
                        <a:t>-Se declara una tesis sobre la tecnología y el desarrollo social -Se presentan argumentos a favor de la tesis </a:t>
                      </a:r>
                      <a:endParaRPr lang="es-MX" sz="1000" dirty="0">
                        <a:effectLst/>
                      </a:endParaRPr>
                    </a:p>
                    <a:p>
                      <a:pPr>
                        <a:lnSpc>
                          <a:spcPct val="115000"/>
                        </a:lnSpc>
                        <a:spcAft>
                          <a:spcPts val="1200"/>
                        </a:spcAft>
                      </a:pPr>
                      <a:r>
                        <a:rPr lang="es-ES_tradnl" sz="1000" dirty="0">
                          <a:effectLst/>
                        </a:rPr>
                        <a:t>-Se presentan contraargumentos en contra de la tesis.  </a:t>
                      </a:r>
                      <a:endParaRPr lang="es-MX" sz="1000" dirty="0">
                        <a:effectLst/>
                      </a:endParaRPr>
                    </a:p>
                    <a:p>
                      <a:pPr>
                        <a:lnSpc>
                          <a:spcPct val="115000"/>
                        </a:lnSpc>
                        <a:spcAft>
                          <a:spcPts val="1200"/>
                        </a:spcAft>
                      </a:pPr>
                      <a:r>
                        <a:rPr lang="es-ES_tradnl" sz="1000" dirty="0">
                          <a:effectLst/>
                        </a:rPr>
                        <a:t>La estructura del anteproyecto es: introducción, justificación, marco teórico, metodología, métodos, hipótesis, descripción y explicación del prototipo. cronograma de trabajo.  </a:t>
                      </a:r>
                      <a:endParaRPr lang="es-MX" sz="1000" dirty="0">
                        <a:effectLst/>
                      </a:endParaRPr>
                    </a:p>
                    <a:p>
                      <a:pPr>
                        <a:lnSpc>
                          <a:spcPct val="115000"/>
                        </a:lnSpc>
                        <a:spcAft>
                          <a:spcPts val="1200"/>
                        </a:spcAft>
                      </a:pPr>
                      <a:r>
                        <a:rPr lang="es-ES_tradnl" sz="1000" dirty="0">
                          <a:effectLst/>
                        </a:rPr>
                        <a:t>-Presentación bajo lineamientos escolares. </a:t>
                      </a:r>
                      <a:endParaRPr lang="es-MX" sz="1000" dirty="0">
                        <a:effectLst/>
                      </a:endParaRPr>
                    </a:p>
                    <a:p>
                      <a:pPr>
                        <a:lnSpc>
                          <a:spcPct val="115000"/>
                        </a:lnSpc>
                        <a:spcAft>
                          <a:spcPts val="1200"/>
                        </a:spcAft>
                      </a:pPr>
                      <a:r>
                        <a:rPr lang="es-ES_tradnl" sz="1000" dirty="0">
                          <a:effectLst/>
                        </a:rPr>
                        <a:t>-Se usan imágenes de alta calidad como referencia de la información que se presenta. </a:t>
                      </a:r>
                      <a:endParaRPr lang="es-MX" sz="1000" dirty="0">
                        <a:effectLst/>
                      </a:endParaRPr>
                    </a:p>
                    <a:p>
                      <a:pPr>
                        <a:lnSpc>
                          <a:spcPct val="115000"/>
                        </a:lnSpc>
                        <a:spcAft>
                          <a:spcPts val="1200"/>
                        </a:spcAft>
                      </a:pPr>
                      <a:r>
                        <a:rPr lang="es-ES_tradnl" sz="1000" dirty="0">
                          <a:effectLst/>
                        </a:rPr>
                        <a:t>-</a:t>
                      </a:r>
                      <a:endParaRPr lang="es-MX" sz="1000" dirty="0">
                        <a:solidFill>
                          <a:srgbClr val="000000"/>
                        </a:solidFill>
                        <a:effectLst/>
                        <a:latin typeface="Arial" panose="020B0604020202020204" pitchFamily="34" charset="0"/>
                        <a:ea typeface="Arial" panose="020B0604020202020204" pitchFamily="34" charset="0"/>
                      </a:endParaRPr>
                    </a:p>
                  </a:txBody>
                  <a:tcPr marL="29265" marR="29265" marT="29265" marB="29265"/>
                </a:tc>
                <a:tc>
                  <a:txBody>
                    <a:bodyPr/>
                    <a:lstStyle/>
                    <a:p>
                      <a:pPr algn="just">
                        <a:lnSpc>
                          <a:spcPct val="115000"/>
                        </a:lnSpc>
                        <a:spcAft>
                          <a:spcPts val="1200"/>
                        </a:spcAft>
                      </a:pPr>
                      <a:r>
                        <a:rPr lang="es-ES_tradnl" sz="1000">
                          <a:effectLst/>
                        </a:rPr>
                        <a:t>Todos los argumentos están citados APA -Se infiere, deduce o concluye a partir de la presentación de argumentos y contraargumentos. </a:t>
                      </a:r>
                      <a:endParaRPr lang="es-MX" sz="1000">
                        <a:effectLst/>
                      </a:endParaRPr>
                    </a:p>
                    <a:p>
                      <a:pPr>
                        <a:lnSpc>
                          <a:spcPct val="115000"/>
                        </a:lnSpc>
                        <a:spcAft>
                          <a:spcPts val="1200"/>
                        </a:spcAft>
                      </a:pPr>
                      <a:r>
                        <a:rPr lang="es-ES_tradnl" sz="1000">
                          <a:effectLst/>
                        </a:rPr>
                        <a:t>Se incluyen al menos 10 fuentes confiables referidas en el texto a través de citas formato APA. </a:t>
                      </a:r>
                      <a:endParaRPr lang="es-MX" sz="1000">
                        <a:effectLst/>
                      </a:endParaRPr>
                    </a:p>
                    <a:p>
                      <a:pPr>
                        <a:lnSpc>
                          <a:spcPct val="115000"/>
                        </a:lnSpc>
                        <a:spcAft>
                          <a:spcPts val="1200"/>
                        </a:spcAft>
                      </a:pPr>
                      <a:r>
                        <a:rPr lang="es-ES_tradnl" sz="1000">
                          <a:effectLst/>
                        </a:rPr>
                        <a:t>Duración máxima de 5 minutos. -Se da respuesta a las siguientes preguntas: ¿Qué se va a hacer? ¿Cómo se va a hacer? ¿Por qué es importante hacerlo? ¿Cuánto es el costo de inversión? </a:t>
                      </a:r>
                      <a:endParaRPr lang="es-MX" sz="1000">
                        <a:effectLst/>
                      </a:endParaRPr>
                    </a:p>
                    <a:p>
                      <a:pPr>
                        <a:lnSpc>
                          <a:spcPct val="115000"/>
                        </a:lnSpc>
                        <a:spcAft>
                          <a:spcPts val="1200"/>
                        </a:spcAft>
                      </a:pPr>
                      <a:r>
                        <a:rPr lang="es-ES_tradnl" sz="1000">
                          <a:effectLst/>
                        </a:rPr>
                        <a:t> </a:t>
                      </a:r>
                      <a:endParaRPr lang="es-MX" sz="1000">
                        <a:effectLst/>
                      </a:endParaRPr>
                    </a:p>
                    <a:p>
                      <a:pPr algn="just">
                        <a:lnSpc>
                          <a:spcPct val="115000"/>
                        </a:lnSpc>
                        <a:spcAft>
                          <a:spcPts val="0"/>
                        </a:spcAft>
                      </a:pPr>
                      <a:r>
                        <a:rPr lang="es-ES" sz="1000">
                          <a:effectLst/>
                        </a:rPr>
                        <a:t> </a:t>
                      </a:r>
                      <a:endParaRPr lang="es-MX" sz="1000">
                        <a:effectLst/>
                      </a:endParaRPr>
                    </a:p>
                    <a:p>
                      <a:pPr algn="just">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29265" marR="29265" marT="29265" marB="29265"/>
                </a:tc>
                <a:tc>
                  <a:txBody>
                    <a:bodyPr/>
                    <a:lstStyle/>
                    <a:p>
                      <a:pPr>
                        <a:lnSpc>
                          <a:spcPct val="115000"/>
                        </a:lnSpc>
                        <a:spcAft>
                          <a:spcPts val="0"/>
                        </a:spcAft>
                      </a:pPr>
                      <a:r>
                        <a:rPr lang="es-ES" sz="1000" dirty="0">
                          <a:effectLst/>
                        </a:rPr>
                        <a:t>Rúbrica</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Portafolio de evidencias.</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_tradnl" sz="1000" dirty="0">
                          <a:effectLst/>
                        </a:rPr>
                        <a:t>Se respeta la rúbrica de exposiciones orales en formato y fondo.</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29265" marR="29265" marT="29265" marB="29265"/>
                </a:tc>
                <a:extLst>
                  <a:ext uri="{0D108BD9-81ED-4DB2-BD59-A6C34878D82A}">
                    <a16:rowId xmlns:a16="http://schemas.microsoft.com/office/drawing/2014/main" val="3078101491"/>
                  </a:ext>
                </a:extLst>
              </a:tr>
            </a:tbl>
          </a:graphicData>
        </a:graphic>
      </p:graphicFrame>
      <p:pic>
        <p:nvPicPr>
          <p:cNvPr id="5" name="Imagen 4">
            <a:extLst>
              <a:ext uri="{FF2B5EF4-FFF2-40B4-BE49-F238E27FC236}">
                <a16:creationId xmlns:a16="http://schemas.microsoft.com/office/drawing/2014/main" id="{B6FBA042-019F-EB46-A456-C7BB2F54513C}"/>
              </a:ext>
            </a:extLst>
          </p:cNvPr>
          <p:cNvPicPr>
            <a:picLocks noChangeAspect="1"/>
          </p:cNvPicPr>
          <p:nvPr/>
        </p:nvPicPr>
        <p:blipFill>
          <a:blip r:embed="rId2"/>
          <a:stretch>
            <a:fillRect/>
          </a:stretch>
        </p:blipFill>
        <p:spPr>
          <a:xfrm>
            <a:off x="1205396" y="173620"/>
            <a:ext cx="1040011" cy="1551955"/>
          </a:xfrm>
          <a:prstGeom prst="rect">
            <a:avLst/>
          </a:prstGeom>
        </p:spPr>
      </p:pic>
      <p:sp>
        <p:nvSpPr>
          <p:cNvPr id="7" name="CuadroTexto 6">
            <a:extLst>
              <a:ext uri="{FF2B5EF4-FFF2-40B4-BE49-F238E27FC236}">
                <a16:creationId xmlns:a16="http://schemas.microsoft.com/office/drawing/2014/main" id="{966184FC-009B-5045-8935-108CAA7318FB}"/>
              </a:ext>
            </a:extLst>
          </p:cNvPr>
          <p:cNvSpPr txBox="1"/>
          <p:nvPr/>
        </p:nvSpPr>
        <p:spPr>
          <a:xfrm>
            <a:off x="9377573" y="69857"/>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957632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sp>
        <p:nvSpPr>
          <p:cNvPr id="3" name="Rectángulo 2">
            <a:extLst>
              <a:ext uri="{FF2B5EF4-FFF2-40B4-BE49-F238E27FC236}">
                <a16:creationId xmlns:a16="http://schemas.microsoft.com/office/drawing/2014/main" id="{B83C82BF-C46E-A847-87D9-E0CD69E60CCD}"/>
              </a:ext>
            </a:extLst>
          </p:cNvPr>
          <p:cNvSpPr/>
          <p:nvPr/>
        </p:nvSpPr>
        <p:spPr>
          <a:xfrm>
            <a:off x="928062" y="1489357"/>
            <a:ext cx="2941126" cy="410882"/>
          </a:xfrm>
          <a:prstGeom prst="rect">
            <a:avLst/>
          </a:prstGeom>
        </p:spPr>
        <p:txBody>
          <a:bodyPr wrap="none">
            <a:spAutoFit/>
          </a:bodyPr>
          <a:lstStyle/>
          <a:p>
            <a:pPr>
              <a:lnSpc>
                <a:spcPct val="115000"/>
              </a:lnSpc>
              <a:spcAft>
                <a:spcPts val="0"/>
              </a:spcAft>
            </a:pPr>
            <a:r>
              <a:rPr lang="es-ES" b="1" dirty="0">
                <a:solidFill>
                  <a:srgbClr val="000000"/>
                </a:solidFill>
                <a:latin typeface="Questrial"/>
                <a:ea typeface="Questrial"/>
                <a:cs typeface="Questrial"/>
              </a:rPr>
              <a:t>VIII. Evaluación del Proyecto.</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6" name="Tabla 5">
            <a:extLst>
              <a:ext uri="{FF2B5EF4-FFF2-40B4-BE49-F238E27FC236}">
                <a16:creationId xmlns:a16="http://schemas.microsoft.com/office/drawing/2014/main" id="{BEA0647D-959E-6C49-B587-636A4E22D597}"/>
              </a:ext>
            </a:extLst>
          </p:cNvPr>
          <p:cNvGraphicFramePr>
            <a:graphicFrameLocks noGrp="1"/>
          </p:cNvGraphicFramePr>
          <p:nvPr>
            <p:extLst>
              <p:ext uri="{D42A27DB-BD31-4B8C-83A1-F6EECF244321}">
                <p14:modId xmlns:p14="http://schemas.microsoft.com/office/powerpoint/2010/main" val="1172936538"/>
              </p:ext>
            </p:extLst>
          </p:nvPr>
        </p:nvGraphicFramePr>
        <p:xfrm>
          <a:off x="928063" y="2014284"/>
          <a:ext cx="9973301" cy="2030906"/>
        </p:xfrm>
        <a:graphic>
          <a:graphicData uri="http://schemas.openxmlformats.org/drawingml/2006/table">
            <a:tbl>
              <a:tblPr>
                <a:tableStyleId>{5C22544A-7EE6-4342-B048-85BDC9FD1C3A}</a:tableStyleId>
              </a:tblPr>
              <a:tblGrid>
                <a:gridCol w="3372938">
                  <a:extLst>
                    <a:ext uri="{9D8B030D-6E8A-4147-A177-3AD203B41FA5}">
                      <a16:colId xmlns:a16="http://schemas.microsoft.com/office/drawing/2014/main" val="3744127652"/>
                    </a:ext>
                  </a:extLst>
                </a:gridCol>
                <a:gridCol w="3403493">
                  <a:extLst>
                    <a:ext uri="{9D8B030D-6E8A-4147-A177-3AD203B41FA5}">
                      <a16:colId xmlns:a16="http://schemas.microsoft.com/office/drawing/2014/main" val="3631680512"/>
                    </a:ext>
                  </a:extLst>
                </a:gridCol>
                <a:gridCol w="3196870">
                  <a:extLst>
                    <a:ext uri="{9D8B030D-6E8A-4147-A177-3AD203B41FA5}">
                      <a16:colId xmlns:a16="http://schemas.microsoft.com/office/drawing/2014/main" val="2012325388"/>
                    </a:ext>
                  </a:extLst>
                </a:gridCol>
              </a:tblGrid>
              <a:tr h="210182">
                <a:tc>
                  <a:txBody>
                    <a:bodyPr/>
                    <a:lstStyle/>
                    <a:p>
                      <a:pPr algn="ctr">
                        <a:lnSpc>
                          <a:spcPct val="115000"/>
                        </a:lnSpc>
                        <a:spcAft>
                          <a:spcPts val="0"/>
                        </a:spcAft>
                      </a:pPr>
                      <a:r>
                        <a:rPr lang="es-ES" sz="1000">
                          <a:effectLst/>
                        </a:rPr>
                        <a:t>1. ¿Qué aspectos se evalúan del proyecto?</a:t>
                      </a:r>
                      <a:endParaRPr lang="es-MX" sz="1000">
                        <a:solidFill>
                          <a:srgbClr val="000000"/>
                        </a:solidFill>
                        <a:effectLst/>
                        <a:latin typeface="Arial" panose="020B0604020202020204" pitchFamily="34" charset="0"/>
                        <a:ea typeface="Arial" panose="020B0604020202020204" pitchFamily="34" charset="0"/>
                      </a:endParaRPr>
                    </a:p>
                  </a:txBody>
                  <a:tcPr marL="29265" marR="29265" marT="29265" marB="29265"/>
                </a:tc>
                <a:tc>
                  <a:txBody>
                    <a:bodyPr/>
                    <a:lstStyle/>
                    <a:p>
                      <a:pPr algn="ctr">
                        <a:lnSpc>
                          <a:spcPct val="115000"/>
                        </a:lnSpc>
                        <a:spcAft>
                          <a:spcPts val="0"/>
                        </a:spcAft>
                      </a:pPr>
                      <a:r>
                        <a:rPr lang="es-ES" sz="1000">
                          <a:effectLst/>
                        </a:rPr>
                        <a:t>2. ¿Cuáles son los criterios que se utilizan para evaluar cada aspecto?</a:t>
                      </a:r>
                      <a:endParaRPr lang="es-MX" sz="1000">
                        <a:solidFill>
                          <a:srgbClr val="000000"/>
                        </a:solidFill>
                        <a:effectLst/>
                        <a:latin typeface="Arial" panose="020B0604020202020204" pitchFamily="34" charset="0"/>
                        <a:ea typeface="Arial" panose="020B0604020202020204" pitchFamily="34" charset="0"/>
                      </a:endParaRPr>
                    </a:p>
                  </a:txBody>
                  <a:tcPr marL="29265" marR="29265" marT="29265" marB="29265"/>
                </a:tc>
                <a:tc>
                  <a:txBody>
                    <a:bodyPr/>
                    <a:lstStyle/>
                    <a:p>
                      <a:pPr algn="ctr">
                        <a:lnSpc>
                          <a:spcPct val="115000"/>
                        </a:lnSpc>
                        <a:spcAft>
                          <a:spcPts val="0"/>
                        </a:spcAft>
                      </a:pPr>
                      <a:r>
                        <a:rPr lang="es-ES" sz="1000">
                          <a:effectLst/>
                        </a:rPr>
                        <a:t>3. Herramientas e instrumentos de evaluación que se utilizan.</a:t>
                      </a:r>
                      <a:endParaRPr lang="es-MX" sz="1000">
                        <a:solidFill>
                          <a:srgbClr val="000000"/>
                        </a:solidFill>
                        <a:effectLst/>
                        <a:latin typeface="Arial" panose="020B0604020202020204" pitchFamily="34" charset="0"/>
                        <a:ea typeface="Arial" panose="020B0604020202020204" pitchFamily="34" charset="0"/>
                      </a:endParaRPr>
                    </a:p>
                  </a:txBody>
                  <a:tcPr marL="29265" marR="29265" marT="29265" marB="29265"/>
                </a:tc>
                <a:extLst>
                  <a:ext uri="{0D108BD9-81ED-4DB2-BD59-A6C34878D82A}">
                    <a16:rowId xmlns:a16="http://schemas.microsoft.com/office/drawing/2014/main" val="745481825"/>
                  </a:ext>
                </a:extLst>
              </a:tr>
              <a:tr h="1633159">
                <a:tc>
                  <a:txBody>
                    <a:bodyPr/>
                    <a:lstStyle/>
                    <a:p>
                      <a:pPr>
                        <a:lnSpc>
                          <a:spcPct val="115000"/>
                        </a:lnSpc>
                        <a:spcAft>
                          <a:spcPts val="1200"/>
                        </a:spcAft>
                      </a:pPr>
                      <a:r>
                        <a:rPr lang="es-ES_tradnl" sz="1000" dirty="0">
                          <a:effectLst/>
                        </a:rPr>
                        <a:t>-Contiene </a:t>
                      </a:r>
                      <a:r>
                        <a:rPr lang="es-ES_tradnl" sz="1000" dirty="0" err="1">
                          <a:effectLst/>
                        </a:rPr>
                        <a:t>infogramas</a:t>
                      </a:r>
                      <a:r>
                        <a:rPr lang="es-ES_tradnl" sz="1000" dirty="0">
                          <a:effectLst/>
                        </a:rPr>
                        <a:t> que muestren el dispositivo -Explica cómo funciona el dispositivo recuperando conceptos biológicos y físicos -Declara la importancia de desarrollar el dispositivo, recuperando estudio de mercado, importancia social y rentabilidad del mismo -Equilibrio 1:1 texto imágenes. </a:t>
                      </a:r>
                      <a:endParaRPr lang="es-MX" sz="1000" dirty="0">
                        <a:effectLst/>
                      </a:endParaRPr>
                    </a:p>
                    <a:p>
                      <a:pPr>
                        <a:lnSpc>
                          <a:spcPct val="115000"/>
                        </a:lnSpc>
                        <a:spcAft>
                          <a:spcPts val="1200"/>
                        </a:spcAft>
                      </a:pPr>
                      <a:r>
                        <a:rPr lang="es-ES_tradnl" sz="1000" dirty="0">
                          <a:effectLst/>
                        </a:rPr>
                        <a:t>-Al menos refiere 3 citas textuales en formato APA </a:t>
                      </a:r>
                      <a:endParaRPr lang="es-MX" sz="1000" dirty="0">
                        <a:solidFill>
                          <a:srgbClr val="000000"/>
                        </a:solidFill>
                        <a:effectLst/>
                        <a:latin typeface="Arial" panose="020B0604020202020204" pitchFamily="34" charset="0"/>
                        <a:ea typeface="Arial" panose="020B0604020202020204" pitchFamily="34" charset="0"/>
                      </a:endParaRPr>
                    </a:p>
                  </a:txBody>
                  <a:tcPr marL="29265" marR="29265" marT="29265" marB="29265"/>
                </a:tc>
                <a:tc>
                  <a:txBody>
                    <a:bodyPr/>
                    <a:lstStyle/>
                    <a:p>
                      <a:pPr>
                        <a:lnSpc>
                          <a:spcPct val="115000"/>
                        </a:lnSpc>
                        <a:spcAft>
                          <a:spcPts val="1200"/>
                        </a:spcAft>
                      </a:pPr>
                      <a:r>
                        <a:rPr lang="es-ES_tradnl" sz="1000" dirty="0">
                          <a:effectLst/>
                        </a:rPr>
                        <a:t> </a:t>
                      </a:r>
                      <a:endParaRPr lang="es-MX" sz="1000" dirty="0">
                        <a:effectLst/>
                      </a:endParaRPr>
                    </a:p>
                    <a:p>
                      <a:pPr algn="just">
                        <a:lnSpc>
                          <a:spcPct val="115000"/>
                        </a:lnSpc>
                        <a:spcAft>
                          <a:spcPts val="0"/>
                        </a:spcAft>
                      </a:pPr>
                      <a:r>
                        <a:rPr lang="es-ES" sz="1000" dirty="0">
                          <a:effectLst/>
                        </a:rPr>
                        <a:t> </a:t>
                      </a:r>
                      <a:endParaRPr lang="es-MX" sz="1000" dirty="0">
                        <a:effectLst/>
                      </a:endParaRPr>
                    </a:p>
                    <a:p>
                      <a:pPr algn="just">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29265" marR="29265" marT="29265" marB="29265"/>
                </a:tc>
                <a:tc>
                  <a:txBody>
                    <a:bodyPr/>
                    <a:lstStyle/>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29265" marR="29265" marT="29265" marB="29265"/>
                </a:tc>
                <a:extLst>
                  <a:ext uri="{0D108BD9-81ED-4DB2-BD59-A6C34878D82A}">
                    <a16:rowId xmlns:a16="http://schemas.microsoft.com/office/drawing/2014/main" val="3078101491"/>
                  </a:ext>
                </a:extLst>
              </a:tr>
            </a:tbl>
          </a:graphicData>
        </a:graphic>
      </p:graphicFrame>
      <p:sp>
        <p:nvSpPr>
          <p:cNvPr id="5" name="CuadroTexto 4">
            <a:extLst>
              <a:ext uri="{FF2B5EF4-FFF2-40B4-BE49-F238E27FC236}">
                <a16:creationId xmlns:a16="http://schemas.microsoft.com/office/drawing/2014/main" id="{54759CA2-81F2-0446-94CD-F81DA2BE5BB6}"/>
              </a:ext>
            </a:extLst>
          </p:cNvPr>
          <p:cNvSpPr txBox="1"/>
          <p:nvPr/>
        </p:nvSpPr>
        <p:spPr>
          <a:xfrm>
            <a:off x="9377573" y="69857"/>
            <a:ext cx="2814427" cy="369332"/>
          </a:xfrm>
          <a:prstGeom prst="rect">
            <a:avLst/>
          </a:prstGeom>
          <a:noFill/>
        </p:spPr>
        <p:txBody>
          <a:bodyPr wrap="square" rtlCol="0">
            <a:spAutoFit/>
          </a:bodyPr>
          <a:lstStyle/>
          <a:p>
            <a:r>
              <a:rPr lang="es-MX" dirty="0"/>
              <a:t>Apartado 5i Producto 7-8</a:t>
            </a:r>
          </a:p>
        </p:txBody>
      </p:sp>
    </p:spTree>
    <p:extLst>
      <p:ext uri="{BB962C8B-B14F-4D97-AF65-F5344CB8AC3E}">
        <p14:creationId xmlns:p14="http://schemas.microsoft.com/office/powerpoint/2010/main" val="1532838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pic>
        <p:nvPicPr>
          <p:cNvPr id="4" name="Imagen 3" descr="IMG_14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3891" y="515678"/>
            <a:ext cx="3901631" cy="2926223"/>
          </a:xfrm>
          <a:prstGeom prst="rect">
            <a:avLst/>
          </a:prstGeom>
        </p:spPr>
      </p:pic>
      <p:pic>
        <p:nvPicPr>
          <p:cNvPr id="6" name="Imagen 5" descr="IMG_14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36" y="3355971"/>
            <a:ext cx="4064000" cy="3048000"/>
          </a:xfrm>
          <a:prstGeom prst="rect">
            <a:avLst/>
          </a:prstGeom>
        </p:spPr>
      </p:pic>
      <p:pic>
        <p:nvPicPr>
          <p:cNvPr id="7" name="Imagen 6" descr="IMG_148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3334" y="3641349"/>
            <a:ext cx="4064000" cy="3048000"/>
          </a:xfrm>
          <a:prstGeom prst="rect">
            <a:avLst/>
          </a:prstGeom>
        </p:spPr>
      </p:pic>
      <p:sp>
        <p:nvSpPr>
          <p:cNvPr id="8" name="CuadroTexto 7"/>
          <p:cNvSpPr txBox="1"/>
          <p:nvPr/>
        </p:nvSpPr>
        <p:spPr>
          <a:xfrm>
            <a:off x="1624861" y="515678"/>
            <a:ext cx="3155862" cy="1200329"/>
          </a:xfrm>
          <a:prstGeom prst="rect">
            <a:avLst/>
          </a:prstGeom>
          <a:noFill/>
        </p:spPr>
        <p:txBody>
          <a:bodyPr wrap="square" rtlCol="0">
            <a:spAutoFit/>
          </a:bodyPr>
          <a:lstStyle/>
          <a:p>
            <a:r>
              <a:rPr lang="es-ES" sz="2400" dirty="0"/>
              <a:t>Evidencias fotográficas de la 2ª reunión de trabajo</a:t>
            </a:r>
          </a:p>
        </p:txBody>
      </p:sp>
      <p:sp>
        <p:nvSpPr>
          <p:cNvPr id="9" name="CuadroTexto 8">
            <a:extLst>
              <a:ext uri="{FF2B5EF4-FFF2-40B4-BE49-F238E27FC236}">
                <a16:creationId xmlns:a16="http://schemas.microsoft.com/office/drawing/2014/main" id="{7284C5AE-40CC-FD45-93E1-847475F39C68}"/>
              </a:ext>
            </a:extLst>
          </p:cNvPr>
          <p:cNvSpPr txBox="1"/>
          <p:nvPr/>
        </p:nvSpPr>
        <p:spPr>
          <a:xfrm>
            <a:off x="9377573" y="204824"/>
            <a:ext cx="2814427" cy="369332"/>
          </a:xfrm>
          <a:prstGeom prst="rect">
            <a:avLst/>
          </a:prstGeom>
          <a:noFill/>
        </p:spPr>
        <p:txBody>
          <a:bodyPr wrap="square" rtlCol="0">
            <a:spAutoFit/>
          </a:bodyPr>
          <a:lstStyle/>
          <a:p>
            <a:r>
              <a:rPr lang="es-MX" dirty="0"/>
              <a:t>Apartado 5i Producto 9</a:t>
            </a:r>
          </a:p>
        </p:txBody>
      </p:sp>
    </p:spTree>
    <p:extLst>
      <p:ext uri="{BB962C8B-B14F-4D97-AF65-F5344CB8AC3E}">
        <p14:creationId xmlns:p14="http://schemas.microsoft.com/office/powerpoint/2010/main" val="1695704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p:txBody>
          <a:bodyPr>
            <a:normAutofit/>
          </a:bodyPr>
          <a:lstStyle/>
          <a:p>
            <a:pPr marL="0" indent="0" algn="ctr">
              <a:buNone/>
            </a:pPr>
            <a:endParaRPr lang="es-ES" sz="3600" dirty="0"/>
          </a:p>
          <a:p>
            <a:pPr marL="0" indent="0" algn="ctr">
              <a:buNone/>
            </a:pPr>
            <a:r>
              <a:rPr lang="es-ES" sz="3600" dirty="0"/>
              <a:t>Tercera reunión de trabajo</a:t>
            </a:r>
          </a:p>
          <a:p>
            <a:pPr marL="0" indent="0" algn="ctr">
              <a:buNone/>
            </a:pPr>
            <a:r>
              <a:rPr lang="es-ES" sz="3600" dirty="0"/>
              <a:t>Apartado 5i Producto 10</a:t>
            </a:r>
          </a:p>
          <a:p>
            <a:pPr marL="0" indent="0" algn="ctr">
              <a:buNone/>
            </a:pPr>
            <a:r>
              <a:rPr lang="es-ES" sz="3600" dirty="0"/>
              <a:t>Tipos de evaluación</a:t>
            </a:r>
          </a:p>
        </p:txBody>
      </p:sp>
      <p:pic>
        <p:nvPicPr>
          <p:cNvPr id="5"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373" y="803883"/>
            <a:ext cx="1409528" cy="1916167"/>
          </a:xfrm>
          <a:prstGeom prst="rect">
            <a:avLst/>
          </a:prstGeom>
          <a:noFill/>
          <a:ln>
            <a:noFill/>
          </a:ln>
        </p:spPr>
      </p:pic>
    </p:spTree>
    <p:extLst>
      <p:ext uri="{BB962C8B-B14F-4D97-AF65-F5344CB8AC3E}">
        <p14:creationId xmlns:p14="http://schemas.microsoft.com/office/powerpoint/2010/main" val="3310081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Macintosh HD:Users:berenicedelalanzaandrade:Desktop:Captura de pantalla 2018-05-24 a la(s) 18.28.07.png"/>
          <p:cNvPicPr>
            <a:picLocks noGrp="1"/>
          </p:cNvPicPr>
          <p:nvPr>
            <p:ph sz="quarter" idx="13"/>
          </p:nvPr>
        </p:nvPicPr>
        <p:blipFill rotWithShape="1">
          <a:blip r:embed="rId2">
            <a:extLst>
              <a:ext uri="{28A0092B-C50C-407E-A947-70E740481C1C}">
                <a14:useLocalDpi xmlns:a14="http://schemas.microsoft.com/office/drawing/2010/main" val="0"/>
              </a:ext>
            </a:extLst>
          </a:blip>
          <a:srcRect l="-8558" t="-9946" r="-9710" b="183"/>
          <a:stretch/>
        </p:blipFill>
        <p:spPr bwMode="auto">
          <a:xfrm>
            <a:off x="913774" y="-88900"/>
            <a:ext cx="9398626" cy="6731000"/>
          </a:xfrm>
          <a:prstGeom prst="rect">
            <a:avLst/>
          </a:prstGeom>
          <a:noFill/>
          <a:ln>
            <a:noFill/>
          </a:ln>
        </p:spPr>
      </p:pic>
      <p:sp>
        <p:nvSpPr>
          <p:cNvPr id="3" name="CuadroTexto 2">
            <a:extLst>
              <a:ext uri="{FF2B5EF4-FFF2-40B4-BE49-F238E27FC236}">
                <a16:creationId xmlns:a16="http://schemas.microsoft.com/office/drawing/2014/main" id="{4E6A03CE-D57E-094D-9190-A04A62F3608B}"/>
              </a:ext>
            </a:extLst>
          </p:cNvPr>
          <p:cNvSpPr txBox="1"/>
          <p:nvPr/>
        </p:nvSpPr>
        <p:spPr>
          <a:xfrm>
            <a:off x="9377573" y="300596"/>
            <a:ext cx="2814427" cy="369332"/>
          </a:xfrm>
          <a:prstGeom prst="rect">
            <a:avLst/>
          </a:prstGeom>
          <a:noFill/>
        </p:spPr>
        <p:txBody>
          <a:bodyPr wrap="square" rtlCol="0">
            <a:spAutoFit/>
          </a:bodyPr>
          <a:lstStyle/>
          <a:p>
            <a:r>
              <a:rPr lang="es-MX" dirty="0"/>
              <a:t>Apartado 5i Producto 10</a:t>
            </a:r>
          </a:p>
        </p:txBody>
      </p:sp>
    </p:spTree>
    <p:extLst>
      <p:ext uri="{BB962C8B-B14F-4D97-AF65-F5344CB8AC3E}">
        <p14:creationId xmlns:p14="http://schemas.microsoft.com/office/powerpoint/2010/main" val="77269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descr="EVALUACIÓN DIAGNÓSTICA .pdf"/>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t="1195" r="2392" b="19024"/>
          <a:stretch/>
        </p:blipFill>
        <p:spPr>
          <a:xfrm>
            <a:off x="2247900" y="482600"/>
            <a:ext cx="8305070" cy="5981699"/>
          </a:xfrm>
        </p:spPr>
      </p:pic>
      <p:sp>
        <p:nvSpPr>
          <p:cNvPr id="3" name="CuadroTexto 2">
            <a:extLst>
              <a:ext uri="{FF2B5EF4-FFF2-40B4-BE49-F238E27FC236}">
                <a16:creationId xmlns:a16="http://schemas.microsoft.com/office/drawing/2014/main" id="{E6D4894E-91BA-5B49-936D-99E2E9FE814A}"/>
              </a:ext>
            </a:extLst>
          </p:cNvPr>
          <p:cNvSpPr txBox="1"/>
          <p:nvPr/>
        </p:nvSpPr>
        <p:spPr>
          <a:xfrm>
            <a:off x="9377573" y="297934"/>
            <a:ext cx="2814427" cy="369332"/>
          </a:xfrm>
          <a:prstGeom prst="rect">
            <a:avLst/>
          </a:prstGeom>
          <a:noFill/>
        </p:spPr>
        <p:txBody>
          <a:bodyPr wrap="square" rtlCol="0">
            <a:spAutoFit/>
          </a:bodyPr>
          <a:lstStyle/>
          <a:p>
            <a:r>
              <a:rPr lang="es-MX" dirty="0"/>
              <a:t>Apartado 5i Producto 10</a:t>
            </a:r>
          </a:p>
        </p:txBody>
      </p:sp>
    </p:spTree>
    <p:extLst>
      <p:ext uri="{BB962C8B-B14F-4D97-AF65-F5344CB8AC3E}">
        <p14:creationId xmlns:p14="http://schemas.microsoft.com/office/powerpoint/2010/main" val="29445418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p:txBody>
          <a:bodyPr/>
          <a:lstStyle/>
          <a:p>
            <a:endParaRPr lang="es-ES" dirty="0"/>
          </a:p>
          <a:p>
            <a:endParaRPr lang="es-ES" dirty="0"/>
          </a:p>
        </p:txBody>
      </p:sp>
      <p:pic>
        <p:nvPicPr>
          <p:cNvPr id="4" name="Imagen 3" descr="EVALUACIÓN FORMATIV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764" y="0"/>
            <a:ext cx="9975273" cy="6121400"/>
          </a:xfrm>
          <a:prstGeom prst="rect">
            <a:avLst/>
          </a:prstGeom>
        </p:spPr>
      </p:pic>
      <p:sp>
        <p:nvSpPr>
          <p:cNvPr id="5" name="CuadroTexto 4">
            <a:extLst>
              <a:ext uri="{FF2B5EF4-FFF2-40B4-BE49-F238E27FC236}">
                <a16:creationId xmlns:a16="http://schemas.microsoft.com/office/drawing/2014/main" id="{A87A8A95-88B7-ED4D-A3FD-CA10E3700452}"/>
              </a:ext>
            </a:extLst>
          </p:cNvPr>
          <p:cNvSpPr txBox="1"/>
          <p:nvPr/>
        </p:nvSpPr>
        <p:spPr>
          <a:xfrm>
            <a:off x="9377573" y="337268"/>
            <a:ext cx="2814427" cy="369332"/>
          </a:xfrm>
          <a:prstGeom prst="rect">
            <a:avLst/>
          </a:prstGeom>
          <a:noFill/>
        </p:spPr>
        <p:txBody>
          <a:bodyPr wrap="square" rtlCol="0">
            <a:spAutoFit/>
          </a:bodyPr>
          <a:lstStyle/>
          <a:p>
            <a:r>
              <a:rPr lang="es-MX" dirty="0"/>
              <a:t>Apartado 5i Producto 10</a:t>
            </a:r>
          </a:p>
        </p:txBody>
      </p:sp>
    </p:spTree>
    <p:extLst>
      <p:ext uri="{BB962C8B-B14F-4D97-AF65-F5344CB8AC3E}">
        <p14:creationId xmlns:p14="http://schemas.microsoft.com/office/powerpoint/2010/main" val="21084790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p:txBody>
          <a:bodyPr/>
          <a:lstStyle/>
          <a:p>
            <a:pPr marL="0" indent="0" algn="ctr">
              <a:buNone/>
            </a:pPr>
            <a:r>
              <a:rPr lang="es-ES" dirty="0"/>
              <a:t>Evaluación. Formatos. Prerrequisitos.</a:t>
            </a:r>
            <a:endParaRPr lang="es-ES" sz="3200" b="1" dirty="0"/>
          </a:p>
          <a:p>
            <a:pPr marL="0" indent="0" algn="ctr">
              <a:buNone/>
            </a:pPr>
            <a:r>
              <a:rPr lang="es-ES" sz="3200" b="1" dirty="0"/>
              <a:t>Apartado 5i Producto 11</a:t>
            </a:r>
          </a:p>
        </p:txBody>
      </p:sp>
      <p:pic>
        <p:nvPicPr>
          <p:cNvPr id="4"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373" y="803884"/>
            <a:ext cx="909727" cy="1380516"/>
          </a:xfrm>
          <a:prstGeom prst="rect">
            <a:avLst/>
          </a:prstGeom>
          <a:noFill/>
          <a:ln>
            <a:noFill/>
          </a:ln>
        </p:spPr>
      </p:pic>
    </p:spTree>
    <p:extLst>
      <p:ext uri="{BB962C8B-B14F-4D97-AF65-F5344CB8AC3E}">
        <p14:creationId xmlns:p14="http://schemas.microsoft.com/office/powerpoint/2010/main" val="11300667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8FA6F-C75E-6041-82FA-6038A1065336}"/>
              </a:ext>
            </a:extLst>
          </p:cNvPr>
          <p:cNvSpPr>
            <a:spLocks noGrp="1"/>
          </p:cNvSpPr>
          <p:nvPr>
            <p:ph type="title"/>
          </p:nvPr>
        </p:nvSpPr>
        <p:spPr>
          <a:xfrm>
            <a:off x="3088309" y="534272"/>
            <a:ext cx="7176126" cy="841983"/>
          </a:xfrm>
        </p:spPr>
        <p:txBody>
          <a:bodyPr>
            <a:noAutofit/>
          </a:bodyPr>
          <a:lstStyle/>
          <a:p>
            <a:pPr algn="ctr"/>
            <a:r>
              <a:rPr lang="es-MX" sz="2000" b="1" dirty="0">
                <a:latin typeface="Century Gothic" panose="020B0502020202020204" pitchFamily="34" charset="0"/>
              </a:rPr>
              <a:t>Centro Escolar Paseo Esmeralda</a:t>
            </a:r>
            <a:br>
              <a:rPr lang="es-MX" sz="2000" b="1" dirty="0">
                <a:latin typeface="Century Gothic" panose="020B0502020202020204" pitchFamily="34" charset="0"/>
              </a:rPr>
            </a:br>
            <a:r>
              <a:rPr lang="es-MX" sz="2000" b="1" dirty="0">
                <a:latin typeface="Century Gothic" panose="020B0502020202020204" pitchFamily="34" charset="0"/>
              </a:rPr>
              <a:t>Formato de Planeación General de Proyectos Interdiciplinarios </a:t>
            </a:r>
            <a:br>
              <a:rPr lang="es-MX" sz="2000" b="1" dirty="0">
                <a:latin typeface="Century Gothic" panose="020B0502020202020204" pitchFamily="34" charset="0"/>
              </a:rPr>
            </a:br>
            <a:r>
              <a:rPr lang="es-MX" sz="2000" b="1" dirty="0">
                <a:latin typeface="Century Gothic" panose="020B0502020202020204" pitchFamily="34" charset="0"/>
              </a:rPr>
              <a:t>Clave 7800</a:t>
            </a:r>
          </a:p>
        </p:txBody>
      </p:sp>
      <p:graphicFrame>
        <p:nvGraphicFramePr>
          <p:cNvPr id="4" name="Marcador de contenido 3">
            <a:extLst>
              <a:ext uri="{FF2B5EF4-FFF2-40B4-BE49-F238E27FC236}">
                <a16:creationId xmlns:a16="http://schemas.microsoft.com/office/drawing/2014/main" id="{6F75AC76-51AF-D843-863C-0327B79E6903}"/>
              </a:ext>
            </a:extLst>
          </p:cNvPr>
          <p:cNvGraphicFramePr>
            <a:graphicFrameLocks noGrp="1"/>
          </p:cNvGraphicFramePr>
          <p:nvPr>
            <p:ph sz="quarter" idx="13"/>
            <p:extLst>
              <p:ext uri="{D42A27DB-BD31-4B8C-83A1-F6EECF244321}">
                <p14:modId xmlns:p14="http://schemas.microsoft.com/office/powerpoint/2010/main" val="2274544696"/>
              </p:ext>
            </p:extLst>
          </p:nvPr>
        </p:nvGraphicFramePr>
        <p:xfrm>
          <a:off x="838200" y="1690688"/>
          <a:ext cx="10515600" cy="4937760"/>
        </p:xfrm>
        <a:graphic>
          <a:graphicData uri="http://schemas.openxmlformats.org/drawingml/2006/table">
            <a:tbl>
              <a:tblPr firstRow="1" bandRow="1">
                <a:tableStyleId>{2D5ABB26-0587-4C30-8999-92F81FD0307C}</a:tableStyleId>
              </a:tblPr>
              <a:tblGrid>
                <a:gridCol w="2056423">
                  <a:extLst>
                    <a:ext uri="{9D8B030D-6E8A-4147-A177-3AD203B41FA5}">
                      <a16:colId xmlns:a16="http://schemas.microsoft.com/office/drawing/2014/main" val="2799545622"/>
                    </a:ext>
                  </a:extLst>
                </a:gridCol>
                <a:gridCol w="1448777">
                  <a:extLst>
                    <a:ext uri="{9D8B030D-6E8A-4147-A177-3AD203B41FA5}">
                      <a16:colId xmlns:a16="http://schemas.microsoft.com/office/drawing/2014/main" val="1423863435"/>
                    </a:ext>
                  </a:extLst>
                </a:gridCol>
                <a:gridCol w="1752600">
                  <a:extLst>
                    <a:ext uri="{9D8B030D-6E8A-4147-A177-3AD203B41FA5}">
                      <a16:colId xmlns:a16="http://schemas.microsoft.com/office/drawing/2014/main" val="1186720640"/>
                    </a:ext>
                  </a:extLst>
                </a:gridCol>
                <a:gridCol w="1752600">
                  <a:extLst>
                    <a:ext uri="{9D8B030D-6E8A-4147-A177-3AD203B41FA5}">
                      <a16:colId xmlns:a16="http://schemas.microsoft.com/office/drawing/2014/main" val="3677538446"/>
                    </a:ext>
                  </a:extLst>
                </a:gridCol>
                <a:gridCol w="1752600">
                  <a:extLst>
                    <a:ext uri="{9D8B030D-6E8A-4147-A177-3AD203B41FA5}">
                      <a16:colId xmlns:a16="http://schemas.microsoft.com/office/drawing/2014/main" val="970389433"/>
                    </a:ext>
                  </a:extLst>
                </a:gridCol>
                <a:gridCol w="1752600">
                  <a:extLst>
                    <a:ext uri="{9D8B030D-6E8A-4147-A177-3AD203B41FA5}">
                      <a16:colId xmlns:a16="http://schemas.microsoft.com/office/drawing/2014/main" val="3939549444"/>
                    </a:ext>
                  </a:extLst>
                </a:gridCol>
              </a:tblGrid>
              <a:tr h="456276">
                <a:tc>
                  <a:txBody>
                    <a:bodyPr/>
                    <a:lstStyle/>
                    <a:p>
                      <a:r>
                        <a:rPr lang="es-MX" dirty="0"/>
                        <a:t>Nombre del Proyecto: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7159809"/>
                  </a:ext>
                </a:extLst>
              </a:tr>
              <a:tr h="264351">
                <a:tc>
                  <a:txBody>
                    <a:bodyPr/>
                    <a:lstStyle/>
                    <a:p>
                      <a:r>
                        <a:rPr lang="es-MX" dirty="0"/>
                        <a:t>Período de realización: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t>Ciclo lectivo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t>Duración: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5458217"/>
                  </a:ext>
                </a:extLst>
              </a:tr>
              <a:tr h="264351">
                <a:tc>
                  <a:txBody>
                    <a:bodyPr/>
                    <a:lstStyle/>
                    <a:p>
                      <a:r>
                        <a:rPr lang="es-MX" b="1" dirty="0"/>
                        <a:t>Materia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t>Clave: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100997"/>
                  </a:ext>
                </a:extLst>
              </a:tr>
              <a:tr h="264351">
                <a:tc>
                  <a:txBody>
                    <a:bodyPr/>
                    <a:lstStyle/>
                    <a:p>
                      <a:r>
                        <a:rPr lang="es-MX" dirty="0"/>
                        <a:t>Prof. Materia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t>Horas: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436613"/>
                  </a:ext>
                </a:extLst>
              </a:tr>
              <a:tr h="0">
                <a:tc>
                  <a:txBody>
                    <a:bodyPr/>
                    <a:lstStyle/>
                    <a:p>
                      <a:r>
                        <a:rPr lang="es-MX" b="1" dirty="0"/>
                        <a:t>Materia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t>Clave: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137033"/>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Prof. Materia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t>Horas: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4874648"/>
                  </a:ext>
                </a:extLst>
              </a:tr>
              <a:tr h="264351">
                <a:tc>
                  <a:txBody>
                    <a:bodyPr/>
                    <a:lstStyle/>
                    <a:p>
                      <a:r>
                        <a:rPr lang="es-MX" b="1" dirty="0"/>
                        <a:t>Materia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t>Clave: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879365"/>
                  </a:ext>
                </a:extLst>
              </a:tr>
              <a:tr h="264351">
                <a:tc>
                  <a:txBody>
                    <a:bodyPr/>
                    <a:lstStyle/>
                    <a:p>
                      <a:r>
                        <a:rPr lang="es-MX" dirty="0"/>
                        <a:t>Prof. Materia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t>Horas: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872875"/>
                  </a:ext>
                </a:extLst>
              </a:tr>
              <a:tr h="264351">
                <a:tc>
                  <a:txBody>
                    <a:bodyPr/>
                    <a:lstStyle/>
                    <a:p>
                      <a:r>
                        <a:rPr lang="es-MX" b="1" dirty="0"/>
                        <a:t>Objetivo General: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29047393"/>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89651736"/>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85538850"/>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4692068"/>
                  </a:ext>
                </a:extLst>
              </a:tr>
            </a:tbl>
          </a:graphicData>
        </a:graphic>
      </p:graphicFrame>
      <p:pic>
        <p:nvPicPr>
          <p:cNvPr id="5"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372" y="152400"/>
            <a:ext cx="1519327" cy="1282700"/>
          </a:xfrm>
          <a:prstGeom prst="rect">
            <a:avLst/>
          </a:prstGeom>
          <a:noFill/>
          <a:ln>
            <a:noFill/>
          </a:ln>
        </p:spPr>
      </p:pic>
      <p:sp>
        <p:nvSpPr>
          <p:cNvPr id="6" name="CuadroTexto 5">
            <a:extLst>
              <a:ext uri="{FF2B5EF4-FFF2-40B4-BE49-F238E27FC236}">
                <a16:creationId xmlns:a16="http://schemas.microsoft.com/office/drawing/2014/main" id="{7D5707D0-2136-A14D-B34A-43AED6859566}"/>
              </a:ext>
            </a:extLst>
          </p:cNvPr>
          <p:cNvSpPr txBox="1"/>
          <p:nvPr/>
        </p:nvSpPr>
        <p:spPr>
          <a:xfrm>
            <a:off x="9377573" y="121391"/>
            <a:ext cx="2814427" cy="369332"/>
          </a:xfrm>
          <a:prstGeom prst="rect">
            <a:avLst/>
          </a:prstGeom>
          <a:noFill/>
        </p:spPr>
        <p:txBody>
          <a:bodyPr wrap="square" rtlCol="0">
            <a:spAutoFit/>
          </a:bodyPr>
          <a:lstStyle/>
          <a:p>
            <a:r>
              <a:rPr lang="es-MX" dirty="0"/>
              <a:t>Apartado 5i Producto 11</a:t>
            </a:r>
          </a:p>
        </p:txBody>
      </p:sp>
    </p:spTree>
    <p:extLst>
      <p:ext uri="{BB962C8B-B14F-4D97-AF65-F5344CB8AC3E}">
        <p14:creationId xmlns:p14="http://schemas.microsoft.com/office/powerpoint/2010/main" val="3038768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55617" y="772733"/>
            <a:ext cx="10798708" cy="5177306"/>
          </a:xfrm>
          <a:prstGeom prst="rect">
            <a:avLst/>
          </a:prstGeom>
        </p:spPr>
      </p:pic>
      <p:pic>
        <p:nvPicPr>
          <p:cNvPr id="6" name="Imagen 5">
            <a:extLst>
              <a:ext uri="{FF2B5EF4-FFF2-40B4-BE49-F238E27FC236}">
                <a16:creationId xmlns:a16="http://schemas.microsoft.com/office/drawing/2014/main" id="{37C73183-E022-8B42-8FB1-F18ABDE0174B}"/>
              </a:ext>
            </a:extLst>
          </p:cNvPr>
          <p:cNvPicPr>
            <a:picLocks noChangeAspect="1"/>
          </p:cNvPicPr>
          <p:nvPr/>
        </p:nvPicPr>
        <p:blipFill>
          <a:blip r:embed="rId3"/>
          <a:stretch>
            <a:fillRect/>
          </a:stretch>
        </p:blipFill>
        <p:spPr>
          <a:xfrm>
            <a:off x="1205396" y="173620"/>
            <a:ext cx="1040011" cy="1551955"/>
          </a:xfrm>
          <a:prstGeom prst="rect">
            <a:avLst/>
          </a:prstGeom>
        </p:spPr>
      </p:pic>
      <p:sp>
        <p:nvSpPr>
          <p:cNvPr id="4" name="CuadroTexto 3">
            <a:extLst>
              <a:ext uri="{FF2B5EF4-FFF2-40B4-BE49-F238E27FC236}">
                <a16:creationId xmlns:a16="http://schemas.microsoft.com/office/drawing/2014/main" id="{8DFB57E5-2DAD-BF46-A9C4-2FBF9F0353B5}"/>
              </a:ext>
            </a:extLst>
          </p:cNvPr>
          <p:cNvSpPr txBox="1"/>
          <p:nvPr/>
        </p:nvSpPr>
        <p:spPr>
          <a:xfrm>
            <a:off x="9184149" y="268164"/>
            <a:ext cx="2573842" cy="369332"/>
          </a:xfrm>
          <a:prstGeom prst="rect">
            <a:avLst/>
          </a:prstGeom>
          <a:noFill/>
        </p:spPr>
        <p:txBody>
          <a:bodyPr wrap="square" rtlCol="0">
            <a:spAutoFit/>
          </a:bodyPr>
          <a:lstStyle/>
          <a:p>
            <a:r>
              <a:rPr lang="es-MX" dirty="0"/>
              <a:t>Apartado 5a Producto 1</a:t>
            </a:r>
          </a:p>
        </p:txBody>
      </p:sp>
    </p:spTree>
    <p:extLst>
      <p:ext uri="{BB962C8B-B14F-4D97-AF65-F5344CB8AC3E}">
        <p14:creationId xmlns:p14="http://schemas.microsoft.com/office/powerpoint/2010/main" val="31474115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8FA6F-C75E-6041-82FA-6038A1065336}"/>
              </a:ext>
            </a:extLst>
          </p:cNvPr>
          <p:cNvSpPr>
            <a:spLocks noGrp="1"/>
          </p:cNvSpPr>
          <p:nvPr>
            <p:ph type="title"/>
          </p:nvPr>
        </p:nvSpPr>
        <p:spPr>
          <a:xfrm>
            <a:off x="3269422" y="280988"/>
            <a:ext cx="6617326" cy="1409700"/>
          </a:xfrm>
        </p:spPr>
        <p:txBody>
          <a:bodyPr>
            <a:noAutofit/>
          </a:bodyPr>
          <a:lstStyle/>
          <a:p>
            <a:pPr algn="ctr"/>
            <a:r>
              <a:rPr lang="es-MX" sz="2000" b="1" dirty="0">
                <a:latin typeface="Century Gothic" panose="020B0502020202020204" pitchFamily="34" charset="0"/>
              </a:rPr>
              <a:t>Centro Escolar Paseo Esmeralda</a:t>
            </a:r>
            <a:br>
              <a:rPr lang="es-MX" sz="2000" b="1" dirty="0">
                <a:latin typeface="Century Gothic" panose="020B0502020202020204" pitchFamily="34" charset="0"/>
              </a:rPr>
            </a:br>
            <a:r>
              <a:rPr lang="es-MX" sz="2000" b="1" dirty="0">
                <a:latin typeface="Century Gothic" panose="020B0502020202020204" pitchFamily="34" charset="0"/>
              </a:rPr>
              <a:t>Formato de Planeación General de Proyectos Interdiciplinarios </a:t>
            </a:r>
            <a:br>
              <a:rPr lang="es-MX" sz="2000" b="1" dirty="0">
                <a:latin typeface="Century Gothic" panose="020B0502020202020204" pitchFamily="34" charset="0"/>
              </a:rPr>
            </a:br>
            <a:r>
              <a:rPr lang="es-MX" sz="2000" b="1" dirty="0">
                <a:latin typeface="Century Gothic" panose="020B0502020202020204" pitchFamily="34" charset="0"/>
              </a:rPr>
              <a:t>Clave 7800</a:t>
            </a:r>
          </a:p>
        </p:txBody>
      </p:sp>
      <p:graphicFrame>
        <p:nvGraphicFramePr>
          <p:cNvPr id="4" name="Marcador de contenido 3">
            <a:extLst>
              <a:ext uri="{FF2B5EF4-FFF2-40B4-BE49-F238E27FC236}">
                <a16:creationId xmlns:a16="http://schemas.microsoft.com/office/drawing/2014/main" id="{6F75AC76-51AF-D843-863C-0327B79E6903}"/>
              </a:ext>
            </a:extLst>
          </p:cNvPr>
          <p:cNvGraphicFramePr>
            <a:graphicFrameLocks noGrp="1"/>
          </p:cNvGraphicFramePr>
          <p:nvPr>
            <p:ph sz="quarter" idx="13"/>
            <p:extLst>
              <p:ext uri="{D42A27DB-BD31-4B8C-83A1-F6EECF244321}">
                <p14:modId xmlns:p14="http://schemas.microsoft.com/office/powerpoint/2010/main" val="2963622126"/>
              </p:ext>
            </p:extLst>
          </p:nvPr>
        </p:nvGraphicFramePr>
        <p:xfrm>
          <a:off x="838200" y="1690688"/>
          <a:ext cx="10515600" cy="3682753"/>
        </p:xfrm>
        <a:graphic>
          <a:graphicData uri="http://schemas.openxmlformats.org/drawingml/2006/table">
            <a:tbl>
              <a:tblPr firstRow="1" bandRow="1">
                <a:tableStyleId>{2D5ABB26-0587-4C30-8999-92F81FD0307C}</a:tableStyleId>
              </a:tblPr>
              <a:tblGrid>
                <a:gridCol w="3296920">
                  <a:extLst>
                    <a:ext uri="{9D8B030D-6E8A-4147-A177-3AD203B41FA5}">
                      <a16:colId xmlns:a16="http://schemas.microsoft.com/office/drawing/2014/main" val="2799545622"/>
                    </a:ext>
                  </a:extLst>
                </a:gridCol>
                <a:gridCol w="208280">
                  <a:extLst>
                    <a:ext uri="{9D8B030D-6E8A-4147-A177-3AD203B41FA5}">
                      <a16:colId xmlns:a16="http://schemas.microsoft.com/office/drawing/2014/main" val="1423863435"/>
                    </a:ext>
                  </a:extLst>
                </a:gridCol>
                <a:gridCol w="1752600">
                  <a:extLst>
                    <a:ext uri="{9D8B030D-6E8A-4147-A177-3AD203B41FA5}">
                      <a16:colId xmlns:a16="http://schemas.microsoft.com/office/drawing/2014/main" val="1186720640"/>
                    </a:ext>
                  </a:extLst>
                </a:gridCol>
                <a:gridCol w="1752600">
                  <a:extLst>
                    <a:ext uri="{9D8B030D-6E8A-4147-A177-3AD203B41FA5}">
                      <a16:colId xmlns:a16="http://schemas.microsoft.com/office/drawing/2014/main" val="3677538446"/>
                    </a:ext>
                  </a:extLst>
                </a:gridCol>
                <a:gridCol w="1752600">
                  <a:extLst>
                    <a:ext uri="{9D8B030D-6E8A-4147-A177-3AD203B41FA5}">
                      <a16:colId xmlns:a16="http://schemas.microsoft.com/office/drawing/2014/main" val="970389433"/>
                    </a:ext>
                  </a:extLst>
                </a:gridCol>
                <a:gridCol w="1752600">
                  <a:extLst>
                    <a:ext uri="{9D8B030D-6E8A-4147-A177-3AD203B41FA5}">
                      <a16:colId xmlns:a16="http://schemas.microsoft.com/office/drawing/2014/main" val="3939549444"/>
                    </a:ext>
                  </a:extLst>
                </a:gridCol>
              </a:tblGrid>
              <a:tr h="390913">
                <a:tc>
                  <a:txBody>
                    <a:bodyPr/>
                    <a:lstStyle/>
                    <a:p>
                      <a:r>
                        <a:rPr lang="es-MX" b="1" dirty="0"/>
                        <a:t>Objetivos particulres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7159809"/>
                  </a:ext>
                </a:extLst>
              </a:tr>
              <a:tr h="313364">
                <a:tc>
                  <a:txBody>
                    <a:bodyPr/>
                    <a:lstStyle/>
                    <a:p>
                      <a:r>
                        <a:rPr lang="es-MX" b="1" dirty="0"/>
                        <a:t>Materia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100997"/>
                  </a:ext>
                </a:extLst>
              </a:tr>
              <a:tr h="313364">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15436613"/>
                  </a:ext>
                </a:extLst>
              </a:tr>
              <a:tr h="313364">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8217889"/>
                  </a:ext>
                </a:extLst>
              </a:tr>
              <a:tr h="313364">
                <a:tc>
                  <a:txBody>
                    <a:bodyPr/>
                    <a:lstStyle/>
                    <a:p>
                      <a:r>
                        <a:rPr lang="es-MX" b="1" dirty="0"/>
                        <a:t>Materia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137033"/>
                  </a:ext>
                </a:extLst>
              </a:tr>
              <a:tr h="313364">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454874648"/>
                  </a:ext>
                </a:extLst>
              </a:tr>
              <a:tr h="313364">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879365"/>
                  </a:ext>
                </a:extLst>
              </a:tr>
              <a:tr h="313364">
                <a:tc>
                  <a:txBody>
                    <a:bodyPr/>
                    <a:lstStyle/>
                    <a:p>
                      <a:r>
                        <a:rPr lang="es-MX" b="1" dirty="0"/>
                        <a:t>Materia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872875"/>
                  </a:ext>
                </a:extLst>
              </a:tr>
              <a:tr h="313364">
                <a:tc>
                  <a:txBody>
                    <a:bodyPr/>
                    <a:lstStyle/>
                    <a:p>
                      <a:endParaRPr lang="es-MX"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29047393"/>
                  </a:ext>
                </a:extLst>
              </a:tr>
              <a:tr h="313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4692068"/>
                  </a:ext>
                </a:extLst>
              </a:tr>
            </a:tbl>
          </a:graphicData>
        </a:graphic>
      </p:graphicFrame>
      <p:pic>
        <p:nvPicPr>
          <p:cNvPr id="5"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899" y="203200"/>
            <a:ext cx="1154269" cy="1295400"/>
          </a:xfrm>
          <a:prstGeom prst="rect">
            <a:avLst/>
          </a:prstGeom>
          <a:noFill/>
          <a:ln>
            <a:noFill/>
          </a:ln>
        </p:spPr>
      </p:pic>
      <p:sp>
        <p:nvSpPr>
          <p:cNvPr id="6" name="CuadroTexto 5">
            <a:extLst>
              <a:ext uri="{FF2B5EF4-FFF2-40B4-BE49-F238E27FC236}">
                <a16:creationId xmlns:a16="http://schemas.microsoft.com/office/drawing/2014/main" id="{787E10A8-EE03-3941-B697-CA73E62032F5}"/>
              </a:ext>
            </a:extLst>
          </p:cNvPr>
          <p:cNvSpPr txBox="1"/>
          <p:nvPr/>
        </p:nvSpPr>
        <p:spPr>
          <a:xfrm>
            <a:off x="9213061" y="203200"/>
            <a:ext cx="2814427" cy="369332"/>
          </a:xfrm>
          <a:prstGeom prst="rect">
            <a:avLst/>
          </a:prstGeom>
          <a:noFill/>
        </p:spPr>
        <p:txBody>
          <a:bodyPr wrap="square" rtlCol="0">
            <a:spAutoFit/>
          </a:bodyPr>
          <a:lstStyle/>
          <a:p>
            <a:r>
              <a:rPr lang="es-MX" dirty="0"/>
              <a:t>Apartado 5i Producto 11</a:t>
            </a:r>
          </a:p>
        </p:txBody>
      </p:sp>
    </p:spTree>
    <p:extLst>
      <p:ext uri="{BB962C8B-B14F-4D97-AF65-F5344CB8AC3E}">
        <p14:creationId xmlns:p14="http://schemas.microsoft.com/office/powerpoint/2010/main" val="23261833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8FA6F-C75E-6041-82FA-6038A1065336}"/>
              </a:ext>
            </a:extLst>
          </p:cNvPr>
          <p:cNvSpPr>
            <a:spLocks noGrp="1"/>
          </p:cNvSpPr>
          <p:nvPr>
            <p:ph type="title"/>
          </p:nvPr>
        </p:nvSpPr>
        <p:spPr>
          <a:xfrm>
            <a:off x="3522870" y="245084"/>
            <a:ext cx="6045826" cy="1244600"/>
          </a:xfrm>
        </p:spPr>
        <p:txBody>
          <a:bodyPr>
            <a:noAutofit/>
          </a:bodyPr>
          <a:lstStyle/>
          <a:p>
            <a:pPr algn="ctr"/>
            <a:r>
              <a:rPr lang="es-MX" sz="2000" b="1" dirty="0">
                <a:latin typeface="Century Gothic" panose="020B0502020202020204" pitchFamily="34" charset="0"/>
              </a:rPr>
              <a:t>Centro Escolar Paseo Esmeralda</a:t>
            </a:r>
            <a:br>
              <a:rPr lang="es-MX" sz="2000" b="1" dirty="0">
                <a:latin typeface="Century Gothic" panose="020B0502020202020204" pitchFamily="34" charset="0"/>
              </a:rPr>
            </a:br>
            <a:r>
              <a:rPr lang="es-MX" sz="2000" b="1" dirty="0">
                <a:latin typeface="Century Gothic" panose="020B0502020202020204" pitchFamily="34" charset="0"/>
              </a:rPr>
              <a:t>Formato de Planeación General de Proyectos Interdiciplinarios </a:t>
            </a:r>
            <a:br>
              <a:rPr lang="es-MX" sz="2000" b="1" dirty="0">
                <a:latin typeface="Century Gothic" panose="020B0502020202020204" pitchFamily="34" charset="0"/>
              </a:rPr>
            </a:br>
            <a:r>
              <a:rPr lang="es-MX" sz="2000" b="1" dirty="0">
                <a:latin typeface="Century Gothic" panose="020B0502020202020204" pitchFamily="34" charset="0"/>
              </a:rPr>
              <a:t>Clave 7800</a:t>
            </a:r>
          </a:p>
        </p:txBody>
      </p:sp>
      <p:graphicFrame>
        <p:nvGraphicFramePr>
          <p:cNvPr id="4" name="Marcador de contenido 3">
            <a:extLst>
              <a:ext uri="{FF2B5EF4-FFF2-40B4-BE49-F238E27FC236}">
                <a16:creationId xmlns:a16="http://schemas.microsoft.com/office/drawing/2014/main" id="{6F75AC76-51AF-D843-863C-0327B79E6903}"/>
              </a:ext>
            </a:extLst>
          </p:cNvPr>
          <p:cNvGraphicFramePr>
            <a:graphicFrameLocks noGrp="1"/>
          </p:cNvGraphicFramePr>
          <p:nvPr>
            <p:ph sz="quarter" idx="13"/>
            <p:extLst>
              <p:ext uri="{D42A27DB-BD31-4B8C-83A1-F6EECF244321}">
                <p14:modId xmlns:p14="http://schemas.microsoft.com/office/powerpoint/2010/main" val="1432712089"/>
              </p:ext>
            </p:extLst>
          </p:nvPr>
        </p:nvGraphicFramePr>
        <p:xfrm>
          <a:off x="838200" y="1690688"/>
          <a:ext cx="10515600" cy="4753956"/>
        </p:xfrm>
        <a:graphic>
          <a:graphicData uri="http://schemas.openxmlformats.org/drawingml/2006/table">
            <a:tbl>
              <a:tblPr firstRow="1" bandRow="1">
                <a:tableStyleId>{2D5ABB26-0587-4C30-8999-92F81FD0307C}</a:tableStyleId>
              </a:tblPr>
              <a:tblGrid>
                <a:gridCol w="3508717">
                  <a:extLst>
                    <a:ext uri="{9D8B030D-6E8A-4147-A177-3AD203B41FA5}">
                      <a16:colId xmlns:a16="http://schemas.microsoft.com/office/drawing/2014/main" val="2799545622"/>
                    </a:ext>
                  </a:extLst>
                </a:gridCol>
                <a:gridCol w="1448972">
                  <a:extLst>
                    <a:ext uri="{9D8B030D-6E8A-4147-A177-3AD203B41FA5}">
                      <a16:colId xmlns:a16="http://schemas.microsoft.com/office/drawing/2014/main" val="1423863435"/>
                    </a:ext>
                  </a:extLst>
                </a:gridCol>
                <a:gridCol w="1406769">
                  <a:extLst>
                    <a:ext uri="{9D8B030D-6E8A-4147-A177-3AD203B41FA5}">
                      <a16:colId xmlns:a16="http://schemas.microsoft.com/office/drawing/2014/main" val="1186720640"/>
                    </a:ext>
                  </a:extLst>
                </a:gridCol>
                <a:gridCol w="1730327">
                  <a:extLst>
                    <a:ext uri="{9D8B030D-6E8A-4147-A177-3AD203B41FA5}">
                      <a16:colId xmlns:a16="http://schemas.microsoft.com/office/drawing/2014/main" val="3677538446"/>
                    </a:ext>
                  </a:extLst>
                </a:gridCol>
                <a:gridCol w="1153550">
                  <a:extLst>
                    <a:ext uri="{9D8B030D-6E8A-4147-A177-3AD203B41FA5}">
                      <a16:colId xmlns:a16="http://schemas.microsoft.com/office/drawing/2014/main" val="970389433"/>
                    </a:ext>
                  </a:extLst>
                </a:gridCol>
                <a:gridCol w="1267265">
                  <a:extLst>
                    <a:ext uri="{9D8B030D-6E8A-4147-A177-3AD203B41FA5}">
                      <a16:colId xmlns:a16="http://schemas.microsoft.com/office/drawing/2014/main" val="3939549444"/>
                    </a:ext>
                  </a:extLst>
                </a:gridCol>
              </a:tblGrid>
              <a:tr h="456276">
                <a:tc>
                  <a:txBody>
                    <a:bodyPr/>
                    <a:lstStyle/>
                    <a:p>
                      <a:r>
                        <a:rPr lang="es-MX" b="1" dirty="0"/>
                        <a:t>Materia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7159809"/>
                  </a:ext>
                </a:extLst>
              </a:tr>
              <a:tr h="264351">
                <a:tc>
                  <a:txBody>
                    <a:bodyPr/>
                    <a:lstStyle/>
                    <a:p>
                      <a:pPr algn="ctr"/>
                      <a:r>
                        <a:rPr lang="es-MX" b="1" dirty="0"/>
                        <a:t>Actividades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Horas Técnicas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Fechas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Horas prácticas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Fechas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Total Hrs.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5458217"/>
                  </a:ext>
                </a:extLst>
              </a:tr>
              <a:tr h="264351">
                <a:tc>
                  <a:txBody>
                    <a:bodyPr/>
                    <a:lstStyle/>
                    <a:p>
                      <a:r>
                        <a:rPr lang="es-MX" b="1"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100997"/>
                  </a:ext>
                </a:extLst>
              </a:tr>
              <a:tr h="264351">
                <a:tc>
                  <a:txBody>
                    <a:bodyPr/>
                    <a:lstStyle/>
                    <a:p>
                      <a:r>
                        <a:rPr lang="es-MX" b="1" dirty="0"/>
                        <a:t>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436613"/>
                  </a:ext>
                </a:extLst>
              </a:tr>
              <a:tr h="0">
                <a:tc>
                  <a:txBody>
                    <a:bodyPr/>
                    <a:lstStyle/>
                    <a:p>
                      <a:r>
                        <a:rPr lang="es-MX" b="1" dirty="0"/>
                        <a:t>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137033"/>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4874648"/>
                  </a:ext>
                </a:extLst>
              </a:tr>
              <a:tr h="264351">
                <a:tc>
                  <a:txBody>
                    <a:bodyPr/>
                    <a:lstStyle/>
                    <a:p>
                      <a:r>
                        <a:rPr lang="es-MX" b="1"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879365"/>
                  </a:ext>
                </a:extLst>
              </a:tr>
              <a:tr h="264351">
                <a:tc>
                  <a:txBody>
                    <a:bodyPr/>
                    <a:lstStyle/>
                    <a:p>
                      <a:r>
                        <a:rPr lang="es-MX" b="1" dirty="0"/>
                        <a:t>Observaciones: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29047393"/>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89651736"/>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14394138"/>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85538850"/>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4692068"/>
                  </a:ext>
                </a:extLst>
              </a:tr>
            </a:tbl>
          </a:graphicData>
        </a:graphic>
      </p:graphicFrame>
      <p:pic>
        <p:nvPicPr>
          <p:cNvPr id="5"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799" y="245084"/>
            <a:ext cx="1001869" cy="1393216"/>
          </a:xfrm>
          <a:prstGeom prst="rect">
            <a:avLst/>
          </a:prstGeom>
          <a:noFill/>
          <a:ln>
            <a:noFill/>
          </a:ln>
        </p:spPr>
      </p:pic>
      <p:sp>
        <p:nvSpPr>
          <p:cNvPr id="6" name="CuadroTexto 5">
            <a:extLst>
              <a:ext uri="{FF2B5EF4-FFF2-40B4-BE49-F238E27FC236}">
                <a16:creationId xmlns:a16="http://schemas.microsoft.com/office/drawing/2014/main" id="{C3C4FD1E-BB16-164B-BF5B-5CA30FDD26DD}"/>
              </a:ext>
            </a:extLst>
          </p:cNvPr>
          <p:cNvSpPr txBox="1"/>
          <p:nvPr/>
        </p:nvSpPr>
        <p:spPr>
          <a:xfrm>
            <a:off x="9187333" y="304801"/>
            <a:ext cx="2814427" cy="369332"/>
          </a:xfrm>
          <a:prstGeom prst="rect">
            <a:avLst/>
          </a:prstGeom>
          <a:noFill/>
        </p:spPr>
        <p:txBody>
          <a:bodyPr wrap="square" rtlCol="0">
            <a:spAutoFit/>
          </a:bodyPr>
          <a:lstStyle/>
          <a:p>
            <a:r>
              <a:rPr lang="es-MX" dirty="0"/>
              <a:t>Apartado 5i Producto 11</a:t>
            </a:r>
          </a:p>
        </p:txBody>
      </p:sp>
    </p:spTree>
    <p:extLst>
      <p:ext uri="{BB962C8B-B14F-4D97-AF65-F5344CB8AC3E}">
        <p14:creationId xmlns:p14="http://schemas.microsoft.com/office/powerpoint/2010/main" val="10618564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8FA6F-C75E-6041-82FA-6038A1065336}"/>
              </a:ext>
            </a:extLst>
          </p:cNvPr>
          <p:cNvSpPr>
            <a:spLocks noGrp="1"/>
          </p:cNvSpPr>
          <p:nvPr>
            <p:ph type="title"/>
          </p:nvPr>
        </p:nvSpPr>
        <p:spPr>
          <a:xfrm>
            <a:off x="3229535" y="390084"/>
            <a:ext cx="6058526" cy="1358900"/>
          </a:xfrm>
        </p:spPr>
        <p:txBody>
          <a:bodyPr>
            <a:noAutofit/>
          </a:bodyPr>
          <a:lstStyle/>
          <a:p>
            <a:pPr algn="ctr"/>
            <a:r>
              <a:rPr lang="es-MX" sz="1800" b="1" dirty="0">
                <a:latin typeface="Century Gothic" panose="020B0502020202020204" pitchFamily="34" charset="0"/>
              </a:rPr>
              <a:t>Centro Escolar Paseo Esmeralda</a:t>
            </a:r>
            <a:br>
              <a:rPr lang="es-MX" sz="1800" b="1" dirty="0">
                <a:latin typeface="Century Gothic" panose="020B0502020202020204" pitchFamily="34" charset="0"/>
              </a:rPr>
            </a:br>
            <a:r>
              <a:rPr lang="es-MX" sz="1800" b="1" dirty="0">
                <a:latin typeface="Century Gothic" panose="020B0502020202020204" pitchFamily="34" charset="0"/>
              </a:rPr>
              <a:t>Formato de Planeación General de Proyectos Interdiciplinarios </a:t>
            </a:r>
            <a:br>
              <a:rPr lang="es-MX" sz="1800" b="1" dirty="0">
                <a:latin typeface="Century Gothic" panose="020B0502020202020204" pitchFamily="34" charset="0"/>
              </a:rPr>
            </a:br>
            <a:r>
              <a:rPr lang="es-MX" sz="1800" b="1" dirty="0">
                <a:latin typeface="Century Gothic" panose="020B0502020202020204" pitchFamily="34" charset="0"/>
              </a:rPr>
              <a:t>Clave 7800</a:t>
            </a:r>
          </a:p>
        </p:txBody>
      </p:sp>
      <p:graphicFrame>
        <p:nvGraphicFramePr>
          <p:cNvPr id="4" name="Marcador de contenido 3">
            <a:extLst>
              <a:ext uri="{FF2B5EF4-FFF2-40B4-BE49-F238E27FC236}">
                <a16:creationId xmlns:a16="http://schemas.microsoft.com/office/drawing/2014/main" id="{6F75AC76-51AF-D843-863C-0327B79E6903}"/>
              </a:ext>
            </a:extLst>
          </p:cNvPr>
          <p:cNvGraphicFramePr>
            <a:graphicFrameLocks noGrp="1"/>
          </p:cNvGraphicFramePr>
          <p:nvPr>
            <p:ph sz="quarter" idx="13"/>
            <p:extLst>
              <p:ext uri="{D42A27DB-BD31-4B8C-83A1-F6EECF244321}">
                <p14:modId xmlns:p14="http://schemas.microsoft.com/office/powerpoint/2010/main" val="1160540896"/>
              </p:ext>
            </p:extLst>
          </p:nvPr>
        </p:nvGraphicFramePr>
        <p:xfrm>
          <a:off x="838200" y="1690688"/>
          <a:ext cx="10515600" cy="4753956"/>
        </p:xfrm>
        <a:graphic>
          <a:graphicData uri="http://schemas.openxmlformats.org/drawingml/2006/table">
            <a:tbl>
              <a:tblPr firstRow="1" bandRow="1">
                <a:tableStyleId>{2D5ABB26-0587-4C30-8999-92F81FD0307C}</a:tableStyleId>
              </a:tblPr>
              <a:tblGrid>
                <a:gridCol w="3508717">
                  <a:extLst>
                    <a:ext uri="{9D8B030D-6E8A-4147-A177-3AD203B41FA5}">
                      <a16:colId xmlns:a16="http://schemas.microsoft.com/office/drawing/2014/main" val="2799545622"/>
                    </a:ext>
                  </a:extLst>
                </a:gridCol>
                <a:gridCol w="1448972">
                  <a:extLst>
                    <a:ext uri="{9D8B030D-6E8A-4147-A177-3AD203B41FA5}">
                      <a16:colId xmlns:a16="http://schemas.microsoft.com/office/drawing/2014/main" val="1423863435"/>
                    </a:ext>
                  </a:extLst>
                </a:gridCol>
                <a:gridCol w="1406769">
                  <a:extLst>
                    <a:ext uri="{9D8B030D-6E8A-4147-A177-3AD203B41FA5}">
                      <a16:colId xmlns:a16="http://schemas.microsoft.com/office/drawing/2014/main" val="1186720640"/>
                    </a:ext>
                  </a:extLst>
                </a:gridCol>
                <a:gridCol w="1730327">
                  <a:extLst>
                    <a:ext uri="{9D8B030D-6E8A-4147-A177-3AD203B41FA5}">
                      <a16:colId xmlns:a16="http://schemas.microsoft.com/office/drawing/2014/main" val="3677538446"/>
                    </a:ext>
                  </a:extLst>
                </a:gridCol>
                <a:gridCol w="1153550">
                  <a:extLst>
                    <a:ext uri="{9D8B030D-6E8A-4147-A177-3AD203B41FA5}">
                      <a16:colId xmlns:a16="http://schemas.microsoft.com/office/drawing/2014/main" val="970389433"/>
                    </a:ext>
                  </a:extLst>
                </a:gridCol>
                <a:gridCol w="1267265">
                  <a:extLst>
                    <a:ext uri="{9D8B030D-6E8A-4147-A177-3AD203B41FA5}">
                      <a16:colId xmlns:a16="http://schemas.microsoft.com/office/drawing/2014/main" val="3939549444"/>
                    </a:ext>
                  </a:extLst>
                </a:gridCol>
              </a:tblGrid>
              <a:tr h="456276">
                <a:tc>
                  <a:txBody>
                    <a:bodyPr/>
                    <a:lstStyle/>
                    <a:p>
                      <a:r>
                        <a:rPr lang="es-MX" b="1" dirty="0"/>
                        <a:t>Materia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7159809"/>
                  </a:ext>
                </a:extLst>
              </a:tr>
              <a:tr h="264351">
                <a:tc>
                  <a:txBody>
                    <a:bodyPr/>
                    <a:lstStyle/>
                    <a:p>
                      <a:pPr algn="ctr"/>
                      <a:r>
                        <a:rPr lang="es-MX" b="1" dirty="0"/>
                        <a:t>Actividades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Horas Técnicas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Fechas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Horas prácticas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Fechas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Total Hrs.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5458217"/>
                  </a:ext>
                </a:extLst>
              </a:tr>
              <a:tr h="264351">
                <a:tc>
                  <a:txBody>
                    <a:bodyPr/>
                    <a:lstStyle/>
                    <a:p>
                      <a:r>
                        <a:rPr lang="es-MX" b="1"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100997"/>
                  </a:ext>
                </a:extLst>
              </a:tr>
              <a:tr h="264351">
                <a:tc>
                  <a:txBody>
                    <a:bodyPr/>
                    <a:lstStyle/>
                    <a:p>
                      <a:r>
                        <a:rPr lang="es-MX" b="1" dirty="0"/>
                        <a:t>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436613"/>
                  </a:ext>
                </a:extLst>
              </a:tr>
              <a:tr h="0">
                <a:tc>
                  <a:txBody>
                    <a:bodyPr/>
                    <a:lstStyle/>
                    <a:p>
                      <a:r>
                        <a:rPr lang="es-MX" b="1" dirty="0"/>
                        <a:t>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137033"/>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4874648"/>
                  </a:ext>
                </a:extLst>
              </a:tr>
              <a:tr h="264351">
                <a:tc>
                  <a:txBody>
                    <a:bodyPr/>
                    <a:lstStyle/>
                    <a:p>
                      <a:r>
                        <a:rPr lang="es-MX" b="1"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879365"/>
                  </a:ext>
                </a:extLst>
              </a:tr>
              <a:tr h="264351">
                <a:tc>
                  <a:txBody>
                    <a:bodyPr/>
                    <a:lstStyle/>
                    <a:p>
                      <a:r>
                        <a:rPr lang="es-MX" b="1" dirty="0"/>
                        <a:t>Observaciones: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29047393"/>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89651736"/>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14394138"/>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85538850"/>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4692068"/>
                  </a:ext>
                </a:extLst>
              </a:tr>
            </a:tbl>
          </a:graphicData>
        </a:graphic>
      </p:graphicFrame>
      <p:pic>
        <p:nvPicPr>
          <p:cNvPr id="5"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2513" y="147943"/>
            <a:ext cx="1001869" cy="1393216"/>
          </a:xfrm>
          <a:prstGeom prst="rect">
            <a:avLst/>
          </a:prstGeom>
          <a:noFill/>
          <a:ln>
            <a:noFill/>
          </a:ln>
        </p:spPr>
      </p:pic>
      <p:sp>
        <p:nvSpPr>
          <p:cNvPr id="6" name="CuadroTexto 5">
            <a:extLst>
              <a:ext uri="{FF2B5EF4-FFF2-40B4-BE49-F238E27FC236}">
                <a16:creationId xmlns:a16="http://schemas.microsoft.com/office/drawing/2014/main" id="{E5BEC4D1-2F89-1342-9EF9-5904A3ED4FF2}"/>
              </a:ext>
            </a:extLst>
          </p:cNvPr>
          <p:cNvSpPr txBox="1"/>
          <p:nvPr/>
        </p:nvSpPr>
        <p:spPr>
          <a:xfrm>
            <a:off x="9288061" y="205418"/>
            <a:ext cx="2814427" cy="369332"/>
          </a:xfrm>
          <a:prstGeom prst="rect">
            <a:avLst/>
          </a:prstGeom>
          <a:noFill/>
        </p:spPr>
        <p:txBody>
          <a:bodyPr wrap="square" rtlCol="0">
            <a:spAutoFit/>
          </a:bodyPr>
          <a:lstStyle/>
          <a:p>
            <a:r>
              <a:rPr lang="es-MX" dirty="0"/>
              <a:t>Apartado 5i Producto 11</a:t>
            </a:r>
          </a:p>
        </p:txBody>
      </p:sp>
    </p:spTree>
    <p:extLst>
      <p:ext uri="{BB962C8B-B14F-4D97-AF65-F5344CB8AC3E}">
        <p14:creationId xmlns:p14="http://schemas.microsoft.com/office/powerpoint/2010/main" val="41874697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8FA6F-C75E-6041-82FA-6038A1065336}"/>
              </a:ext>
            </a:extLst>
          </p:cNvPr>
          <p:cNvSpPr>
            <a:spLocks noGrp="1"/>
          </p:cNvSpPr>
          <p:nvPr>
            <p:ph type="title"/>
          </p:nvPr>
        </p:nvSpPr>
        <p:spPr>
          <a:xfrm>
            <a:off x="3668806" y="293688"/>
            <a:ext cx="5906126" cy="1397000"/>
          </a:xfrm>
        </p:spPr>
        <p:txBody>
          <a:bodyPr>
            <a:noAutofit/>
          </a:bodyPr>
          <a:lstStyle/>
          <a:p>
            <a:pPr algn="ctr"/>
            <a:r>
              <a:rPr lang="es-MX" sz="1800" b="1" dirty="0">
                <a:latin typeface="Century Gothic" panose="020B0502020202020204" pitchFamily="34" charset="0"/>
              </a:rPr>
              <a:t>Centro Escolar Paseo Esmeralda</a:t>
            </a:r>
            <a:br>
              <a:rPr lang="es-MX" sz="1800" b="1" dirty="0">
                <a:latin typeface="Century Gothic" panose="020B0502020202020204" pitchFamily="34" charset="0"/>
              </a:rPr>
            </a:br>
            <a:r>
              <a:rPr lang="es-MX" sz="1800" b="1" dirty="0">
                <a:latin typeface="Century Gothic" panose="020B0502020202020204" pitchFamily="34" charset="0"/>
              </a:rPr>
              <a:t>Formato de Planeación General de Proyectos Interdiciplinarios </a:t>
            </a:r>
            <a:br>
              <a:rPr lang="es-MX" sz="1800" b="1" dirty="0">
                <a:latin typeface="Century Gothic" panose="020B0502020202020204" pitchFamily="34" charset="0"/>
              </a:rPr>
            </a:br>
            <a:r>
              <a:rPr lang="es-MX" sz="1800" b="1" dirty="0">
                <a:latin typeface="Century Gothic" panose="020B0502020202020204" pitchFamily="34" charset="0"/>
              </a:rPr>
              <a:t>Clave 7800</a:t>
            </a:r>
          </a:p>
        </p:txBody>
      </p:sp>
      <p:graphicFrame>
        <p:nvGraphicFramePr>
          <p:cNvPr id="4" name="Marcador de contenido 3">
            <a:extLst>
              <a:ext uri="{FF2B5EF4-FFF2-40B4-BE49-F238E27FC236}">
                <a16:creationId xmlns:a16="http://schemas.microsoft.com/office/drawing/2014/main" id="{6F75AC76-51AF-D843-863C-0327B79E6903}"/>
              </a:ext>
            </a:extLst>
          </p:cNvPr>
          <p:cNvGraphicFramePr>
            <a:graphicFrameLocks noGrp="1"/>
          </p:cNvGraphicFramePr>
          <p:nvPr>
            <p:ph sz="quarter" idx="13"/>
            <p:extLst>
              <p:ext uri="{D42A27DB-BD31-4B8C-83A1-F6EECF244321}">
                <p14:modId xmlns:p14="http://schemas.microsoft.com/office/powerpoint/2010/main" val="721800694"/>
              </p:ext>
            </p:extLst>
          </p:nvPr>
        </p:nvGraphicFramePr>
        <p:xfrm>
          <a:off x="838200" y="1690688"/>
          <a:ext cx="10515600" cy="4753956"/>
        </p:xfrm>
        <a:graphic>
          <a:graphicData uri="http://schemas.openxmlformats.org/drawingml/2006/table">
            <a:tbl>
              <a:tblPr firstRow="1" bandRow="1">
                <a:tableStyleId>{2D5ABB26-0587-4C30-8999-92F81FD0307C}</a:tableStyleId>
              </a:tblPr>
              <a:tblGrid>
                <a:gridCol w="3508717">
                  <a:extLst>
                    <a:ext uri="{9D8B030D-6E8A-4147-A177-3AD203B41FA5}">
                      <a16:colId xmlns:a16="http://schemas.microsoft.com/office/drawing/2014/main" val="2799545622"/>
                    </a:ext>
                  </a:extLst>
                </a:gridCol>
                <a:gridCol w="1448972">
                  <a:extLst>
                    <a:ext uri="{9D8B030D-6E8A-4147-A177-3AD203B41FA5}">
                      <a16:colId xmlns:a16="http://schemas.microsoft.com/office/drawing/2014/main" val="1423863435"/>
                    </a:ext>
                  </a:extLst>
                </a:gridCol>
                <a:gridCol w="1406769">
                  <a:extLst>
                    <a:ext uri="{9D8B030D-6E8A-4147-A177-3AD203B41FA5}">
                      <a16:colId xmlns:a16="http://schemas.microsoft.com/office/drawing/2014/main" val="1186720640"/>
                    </a:ext>
                  </a:extLst>
                </a:gridCol>
                <a:gridCol w="1730327">
                  <a:extLst>
                    <a:ext uri="{9D8B030D-6E8A-4147-A177-3AD203B41FA5}">
                      <a16:colId xmlns:a16="http://schemas.microsoft.com/office/drawing/2014/main" val="3677538446"/>
                    </a:ext>
                  </a:extLst>
                </a:gridCol>
                <a:gridCol w="1153550">
                  <a:extLst>
                    <a:ext uri="{9D8B030D-6E8A-4147-A177-3AD203B41FA5}">
                      <a16:colId xmlns:a16="http://schemas.microsoft.com/office/drawing/2014/main" val="970389433"/>
                    </a:ext>
                  </a:extLst>
                </a:gridCol>
                <a:gridCol w="1267265">
                  <a:extLst>
                    <a:ext uri="{9D8B030D-6E8A-4147-A177-3AD203B41FA5}">
                      <a16:colId xmlns:a16="http://schemas.microsoft.com/office/drawing/2014/main" val="3939549444"/>
                    </a:ext>
                  </a:extLst>
                </a:gridCol>
              </a:tblGrid>
              <a:tr h="456276">
                <a:tc>
                  <a:txBody>
                    <a:bodyPr/>
                    <a:lstStyle/>
                    <a:p>
                      <a:r>
                        <a:rPr lang="es-MX" b="1" dirty="0"/>
                        <a:t>Materia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7159809"/>
                  </a:ext>
                </a:extLst>
              </a:tr>
              <a:tr h="264351">
                <a:tc>
                  <a:txBody>
                    <a:bodyPr/>
                    <a:lstStyle/>
                    <a:p>
                      <a:pPr algn="ctr"/>
                      <a:r>
                        <a:rPr lang="es-MX" b="1" dirty="0"/>
                        <a:t>Actividades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Horas Técnicas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Fechas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Horas prácticas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Fechas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Total Hrs.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5458217"/>
                  </a:ext>
                </a:extLst>
              </a:tr>
              <a:tr h="264351">
                <a:tc>
                  <a:txBody>
                    <a:bodyPr/>
                    <a:lstStyle/>
                    <a:p>
                      <a:r>
                        <a:rPr lang="es-MX" b="1"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100997"/>
                  </a:ext>
                </a:extLst>
              </a:tr>
              <a:tr h="264351">
                <a:tc>
                  <a:txBody>
                    <a:bodyPr/>
                    <a:lstStyle/>
                    <a:p>
                      <a:r>
                        <a:rPr lang="es-MX" b="1" dirty="0"/>
                        <a:t>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436613"/>
                  </a:ext>
                </a:extLst>
              </a:tr>
              <a:tr h="0">
                <a:tc>
                  <a:txBody>
                    <a:bodyPr/>
                    <a:lstStyle/>
                    <a:p>
                      <a:r>
                        <a:rPr lang="es-MX" b="1" dirty="0"/>
                        <a:t>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137033"/>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4874648"/>
                  </a:ext>
                </a:extLst>
              </a:tr>
              <a:tr h="264351">
                <a:tc>
                  <a:txBody>
                    <a:bodyPr/>
                    <a:lstStyle/>
                    <a:p>
                      <a:r>
                        <a:rPr lang="es-MX" b="1"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879365"/>
                  </a:ext>
                </a:extLst>
              </a:tr>
              <a:tr h="264351">
                <a:tc>
                  <a:txBody>
                    <a:bodyPr/>
                    <a:lstStyle/>
                    <a:p>
                      <a:r>
                        <a:rPr lang="es-MX" b="1" dirty="0"/>
                        <a:t>Observaciones: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29047393"/>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89651736"/>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14394138"/>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85538850"/>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4692068"/>
                  </a:ext>
                </a:extLst>
              </a:tr>
            </a:tbl>
          </a:graphicData>
        </a:graphic>
      </p:graphicFrame>
      <p:pic>
        <p:nvPicPr>
          <p:cNvPr id="5"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799" y="245084"/>
            <a:ext cx="1001869" cy="1393216"/>
          </a:xfrm>
          <a:prstGeom prst="rect">
            <a:avLst/>
          </a:prstGeom>
          <a:noFill/>
          <a:ln>
            <a:noFill/>
          </a:ln>
        </p:spPr>
      </p:pic>
      <p:sp>
        <p:nvSpPr>
          <p:cNvPr id="6" name="CuadroTexto 5">
            <a:extLst>
              <a:ext uri="{FF2B5EF4-FFF2-40B4-BE49-F238E27FC236}">
                <a16:creationId xmlns:a16="http://schemas.microsoft.com/office/drawing/2014/main" id="{9925C46D-F37B-D44A-899D-FA1669FAD42D}"/>
              </a:ext>
            </a:extLst>
          </p:cNvPr>
          <p:cNvSpPr txBox="1"/>
          <p:nvPr/>
        </p:nvSpPr>
        <p:spPr>
          <a:xfrm>
            <a:off x="9574932" y="207696"/>
            <a:ext cx="2814427" cy="369332"/>
          </a:xfrm>
          <a:prstGeom prst="rect">
            <a:avLst/>
          </a:prstGeom>
          <a:noFill/>
        </p:spPr>
        <p:txBody>
          <a:bodyPr wrap="square" rtlCol="0">
            <a:spAutoFit/>
          </a:bodyPr>
          <a:lstStyle/>
          <a:p>
            <a:r>
              <a:rPr lang="es-MX" dirty="0"/>
              <a:t>Apartado 5i Producto 11</a:t>
            </a:r>
          </a:p>
        </p:txBody>
      </p:sp>
    </p:spTree>
    <p:extLst>
      <p:ext uri="{BB962C8B-B14F-4D97-AF65-F5344CB8AC3E}">
        <p14:creationId xmlns:p14="http://schemas.microsoft.com/office/powerpoint/2010/main" val="41918435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8FA6F-C75E-6041-82FA-6038A1065336}"/>
              </a:ext>
            </a:extLst>
          </p:cNvPr>
          <p:cNvSpPr>
            <a:spLocks noGrp="1"/>
          </p:cNvSpPr>
          <p:nvPr>
            <p:ph type="title"/>
          </p:nvPr>
        </p:nvSpPr>
        <p:spPr>
          <a:xfrm>
            <a:off x="3765924" y="469900"/>
            <a:ext cx="5575926" cy="943583"/>
          </a:xfrm>
        </p:spPr>
        <p:txBody>
          <a:bodyPr>
            <a:noAutofit/>
          </a:bodyPr>
          <a:lstStyle/>
          <a:p>
            <a:pPr algn="ctr"/>
            <a:r>
              <a:rPr lang="es-MX" sz="1800" b="1" dirty="0">
                <a:latin typeface="Century Gothic" panose="020B0502020202020204" pitchFamily="34" charset="0"/>
              </a:rPr>
              <a:t>Centro Escolar Paseo Esmeralda</a:t>
            </a:r>
            <a:br>
              <a:rPr lang="es-MX" sz="1800" b="1" dirty="0">
                <a:latin typeface="Century Gothic" panose="020B0502020202020204" pitchFamily="34" charset="0"/>
              </a:rPr>
            </a:br>
            <a:r>
              <a:rPr lang="es-MX" sz="1800" b="1" dirty="0">
                <a:latin typeface="Century Gothic" panose="020B0502020202020204" pitchFamily="34" charset="0"/>
              </a:rPr>
              <a:t>Formato de Planeación General de Proyectos Interdiciplinarios </a:t>
            </a:r>
            <a:br>
              <a:rPr lang="es-MX" sz="1800" b="1" dirty="0">
                <a:latin typeface="Century Gothic" panose="020B0502020202020204" pitchFamily="34" charset="0"/>
              </a:rPr>
            </a:br>
            <a:r>
              <a:rPr lang="es-MX" sz="1800" b="1" dirty="0">
                <a:latin typeface="Century Gothic" panose="020B0502020202020204" pitchFamily="34" charset="0"/>
              </a:rPr>
              <a:t>Clave 7800</a:t>
            </a:r>
          </a:p>
        </p:txBody>
      </p:sp>
      <p:graphicFrame>
        <p:nvGraphicFramePr>
          <p:cNvPr id="4" name="Marcador de contenido 3">
            <a:extLst>
              <a:ext uri="{FF2B5EF4-FFF2-40B4-BE49-F238E27FC236}">
                <a16:creationId xmlns:a16="http://schemas.microsoft.com/office/drawing/2014/main" id="{6F75AC76-51AF-D843-863C-0327B79E6903}"/>
              </a:ext>
            </a:extLst>
          </p:cNvPr>
          <p:cNvGraphicFramePr>
            <a:graphicFrameLocks noGrp="1"/>
          </p:cNvGraphicFramePr>
          <p:nvPr>
            <p:ph sz="quarter" idx="13"/>
            <p:extLst>
              <p:ext uri="{D42A27DB-BD31-4B8C-83A1-F6EECF244321}">
                <p14:modId xmlns:p14="http://schemas.microsoft.com/office/powerpoint/2010/main" val="183718958"/>
              </p:ext>
            </p:extLst>
          </p:nvPr>
        </p:nvGraphicFramePr>
        <p:xfrm>
          <a:off x="1017495" y="1995488"/>
          <a:ext cx="10515600" cy="4597153"/>
        </p:xfrm>
        <a:graphic>
          <a:graphicData uri="http://schemas.openxmlformats.org/drawingml/2006/table">
            <a:tbl>
              <a:tblPr firstRow="1" bandRow="1">
                <a:tableStyleId>{2D5ABB26-0587-4C30-8999-92F81FD0307C}</a:tableStyleId>
              </a:tblPr>
              <a:tblGrid>
                <a:gridCol w="4841240">
                  <a:extLst>
                    <a:ext uri="{9D8B030D-6E8A-4147-A177-3AD203B41FA5}">
                      <a16:colId xmlns:a16="http://schemas.microsoft.com/office/drawing/2014/main" val="2799545622"/>
                    </a:ext>
                  </a:extLst>
                </a:gridCol>
                <a:gridCol w="208280">
                  <a:extLst>
                    <a:ext uri="{9D8B030D-6E8A-4147-A177-3AD203B41FA5}">
                      <a16:colId xmlns:a16="http://schemas.microsoft.com/office/drawing/2014/main" val="1423863435"/>
                    </a:ext>
                  </a:extLst>
                </a:gridCol>
                <a:gridCol w="208280">
                  <a:extLst>
                    <a:ext uri="{9D8B030D-6E8A-4147-A177-3AD203B41FA5}">
                      <a16:colId xmlns:a16="http://schemas.microsoft.com/office/drawing/2014/main" val="1186720640"/>
                    </a:ext>
                  </a:extLst>
                </a:gridCol>
                <a:gridCol w="1752600">
                  <a:extLst>
                    <a:ext uri="{9D8B030D-6E8A-4147-A177-3AD203B41FA5}">
                      <a16:colId xmlns:a16="http://schemas.microsoft.com/office/drawing/2014/main" val="3677538446"/>
                    </a:ext>
                  </a:extLst>
                </a:gridCol>
                <a:gridCol w="1984717">
                  <a:extLst>
                    <a:ext uri="{9D8B030D-6E8A-4147-A177-3AD203B41FA5}">
                      <a16:colId xmlns:a16="http://schemas.microsoft.com/office/drawing/2014/main" val="970389433"/>
                    </a:ext>
                  </a:extLst>
                </a:gridCol>
                <a:gridCol w="1520483">
                  <a:extLst>
                    <a:ext uri="{9D8B030D-6E8A-4147-A177-3AD203B41FA5}">
                      <a16:colId xmlns:a16="http://schemas.microsoft.com/office/drawing/2014/main" val="3939549444"/>
                    </a:ext>
                  </a:extLst>
                </a:gridCol>
              </a:tblGrid>
              <a:tr h="390913">
                <a:tc>
                  <a:txBody>
                    <a:bodyPr/>
                    <a:lstStyle/>
                    <a:p>
                      <a:r>
                        <a:rPr lang="es-MX" b="1" dirty="0"/>
                        <a:t>Sistema de evaluación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7159809"/>
                  </a:ext>
                </a:extLst>
              </a:tr>
              <a:tr h="0">
                <a:tc>
                  <a:txBody>
                    <a:bodyPr/>
                    <a:lstStyle/>
                    <a:p>
                      <a:r>
                        <a:rPr lang="es-MX" b="1" dirty="0"/>
                        <a:t>Tipo de evaluación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Período de evaluación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100997"/>
                  </a:ext>
                </a:extLst>
              </a:tr>
              <a:tr h="0">
                <a:tc>
                  <a:txBody>
                    <a:bodyPr/>
                    <a:lstStyle/>
                    <a:p>
                      <a:r>
                        <a:rPr lang="es-MX" b="1" dirty="0"/>
                        <a:t>Diagnóstica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MX"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7284069"/>
                  </a:ext>
                </a:extLst>
              </a:tr>
              <a:tr h="313364">
                <a:tc>
                  <a:txBody>
                    <a:bodyPr/>
                    <a:lstStyle/>
                    <a:p>
                      <a:r>
                        <a:rPr lang="es-MX" b="1" dirty="0"/>
                        <a:t>Formativa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436613"/>
                  </a:ext>
                </a:extLst>
              </a:tr>
              <a:tr h="313364">
                <a:tc>
                  <a:txBody>
                    <a:bodyPr/>
                    <a:lstStyle/>
                    <a:p>
                      <a:r>
                        <a:rPr lang="es-MX" b="1" dirty="0"/>
                        <a:t>Sumativa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8217889"/>
                  </a:ext>
                </a:extLst>
              </a:tr>
              <a:tr h="313364">
                <a:tc>
                  <a:txBody>
                    <a:bodyPr/>
                    <a:lstStyle/>
                    <a:p>
                      <a:r>
                        <a:rPr lang="es-MX" b="1" dirty="0"/>
                        <a:t>Asignación de calificación: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137033"/>
                  </a:ext>
                </a:extLst>
              </a:tr>
              <a:tr h="313364">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454874648"/>
                  </a:ext>
                </a:extLst>
              </a:tr>
              <a:tr h="313364">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879365"/>
                  </a:ext>
                </a:extLst>
              </a:tr>
              <a:tr h="313364">
                <a:tc>
                  <a:txBody>
                    <a:bodyPr/>
                    <a:lstStyle/>
                    <a:p>
                      <a:r>
                        <a:rPr lang="es-MX" b="1" dirty="0"/>
                        <a:t>Bibliografía básica y de consulta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b="1" dirty="0"/>
                        <a:t>Recursos Didácticos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872875"/>
                  </a:ext>
                </a:extLst>
              </a:tr>
              <a:tr h="313364">
                <a:tc>
                  <a:txBody>
                    <a:bodyPr/>
                    <a:lstStyle/>
                    <a:p>
                      <a:endParaRPr lang="es-MX"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29047393"/>
                  </a:ext>
                </a:extLst>
              </a:tr>
              <a:tr h="313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4692068"/>
                  </a:ext>
                </a:extLst>
              </a:tr>
            </a:tbl>
          </a:graphicData>
        </a:graphic>
      </p:graphicFrame>
      <p:pic>
        <p:nvPicPr>
          <p:cNvPr id="5"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799" y="245084"/>
            <a:ext cx="1001869" cy="1393216"/>
          </a:xfrm>
          <a:prstGeom prst="rect">
            <a:avLst/>
          </a:prstGeom>
          <a:noFill/>
          <a:ln>
            <a:noFill/>
          </a:ln>
        </p:spPr>
      </p:pic>
      <p:sp>
        <p:nvSpPr>
          <p:cNvPr id="6" name="CuadroTexto 5">
            <a:extLst>
              <a:ext uri="{FF2B5EF4-FFF2-40B4-BE49-F238E27FC236}">
                <a16:creationId xmlns:a16="http://schemas.microsoft.com/office/drawing/2014/main" id="{0DFE7DAC-DD77-034E-B7DC-6294C2048296}"/>
              </a:ext>
            </a:extLst>
          </p:cNvPr>
          <p:cNvSpPr txBox="1"/>
          <p:nvPr/>
        </p:nvSpPr>
        <p:spPr>
          <a:xfrm>
            <a:off x="9201843" y="245084"/>
            <a:ext cx="2814427" cy="369332"/>
          </a:xfrm>
          <a:prstGeom prst="rect">
            <a:avLst/>
          </a:prstGeom>
          <a:noFill/>
        </p:spPr>
        <p:txBody>
          <a:bodyPr wrap="square" rtlCol="0">
            <a:spAutoFit/>
          </a:bodyPr>
          <a:lstStyle/>
          <a:p>
            <a:r>
              <a:rPr lang="es-MX" dirty="0"/>
              <a:t>Apartado 5i Producto 11</a:t>
            </a:r>
          </a:p>
        </p:txBody>
      </p:sp>
    </p:spTree>
    <p:extLst>
      <p:ext uri="{BB962C8B-B14F-4D97-AF65-F5344CB8AC3E}">
        <p14:creationId xmlns:p14="http://schemas.microsoft.com/office/powerpoint/2010/main" val="20512922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082658148"/>
              </p:ext>
            </p:extLst>
          </p:nvPr>
        </p:nvGraphicFramePr>
        <p:xfrm>
          <a:off x="836230" y="526774"/>
          <a:ext cx="9689311" cy="6105463"/>
        </p:xfrm>
        <a:graphic>
          <a:graphicData uri="http://schemas.openxmlformats.org/drawingml/2006/table">
            <a:tbl>
              <a:tblPr/>
              <a:tblGrid>
                <a:gridCol w="1192813">
                  <a:extLst>
                    <a:ext uri="{9D8B030D-6E8A-4147-A177-3AD203B41FA5}">
                      <a16:colId xmlns:a16="http://schemas.microsoft.com/office/drawing/2014/main" val="20000"/>
                    </a:ext>
                  </a:extLst>
                </a:gridCol>
                <a:gridCol w="935899">
                  <a:extLst>
                    <a:ext uri="{9D8B030D-6E8A-4147-A177-3AD203B41FA5}">
                      <a16:colId xmlns:a16="http://schemas.microsoft.com/office/drawing/2014/main" val="20001"/>
                    </a:ext>
                  </a:extLst>
                </a:gridCol>
                <a:gridCol w="1192813">
                  <a:extLst>
                    <a:ext uri="{9D8B030D-6E8A-4147-A177-3AD203B41FA5}">
                      <a16:colId xmlns:a16="http://schemas.microsoft.com/office/drawing/2014/main" val="20002"/>
                    </a:ext>
                  </a:extLst>
                </a:gridCol>
                <a:gridCol w="1192813">
                  <a:extLst>
                    <a:ext uri="{9D8B030D-6E8A-4147-A177-3AD203B41FA5}">
                      <a16:colId xmlns:a16="http://schemas.microsoft.com/office/drawing/2014/main" val="20003"/>
                    </a:ext>
                  </a:extLst>
                </a:gridCol>
                <a:gridCol w="1192813">
                  <a:extLst>
                    <a:ext uri="{9D8B030D-6E8A-4147-A177-3AD203B41FA5}">
                      <a16:colId xmlns:a16="http://schemas.microsoft.com/office/drawing/2014/main" val="20004"/>
                    </a:ext>
                  </a:extLst>
                </a:gridCol>
                <a:gridCol w="1192813">
                  <a:extLst>
                    <a:ext uri="{9D8B030D-6E8A-4147-A177-3AD203B41FA5}">
                      <a16:colId xmlns:a16="http://schemas.microsoft.com/office/drawing/2014/main" val="20005"/>
                    </a:ext>
                  </a:extLst>
                </a:gridCol>
                <a:gridCol w="1192813">
                  <a:extLst>
                    <a:ext uri="{9D8B030D-6E8A-4147-A177-3AD203B41FA5}">
                      <a16:colId xmlns:a16="http://schemas.microsoft.com/office/drawing/2014/main" val="20006"/>
                    </a:ext>
                  </a:extLst>
                </a:gridCol>
                <a:gridCol w="1192813">
                  <a:extLst>
                    <a:ext uri="{9D8B030D-6E8A-4147-A177-3AD203B41FA5}">
                      <a16:colId xmlns:a16="http://schemas.microsoft.com/office/drawing/2014/main" val="20007"/>
                    </a:ext>
                  </a:extLst>
                </a:gridCol>
                <a:gridCol w="403721">
                  <a:extLst>
                    <a:ext uri="{9D8B030D-6E8A-4147-A177-3AD203B41FA5}">
                      <a16:colId xmlns:a16="http://schemas.microsoft.com/office/drawing/2014/main" val="20008"/>
                    </a:ext>
                  </a:extLst>
                </a:gridCol>
              </a:tblGrid>
              <a:tr h="247302">
                <a:tc>
                  <a:txBody>
                    <a:bodyPr/>
                    <a:lstStyle/>
                    <a:p>
                      <a:pPr algn="l" fontAlgn="b"/>
                      <a:r>
                        <a:rPr lang="sk-SK" sz="700" b="0" i="0" u="none" strike="noStrike">
                          <a:solidFill>
                            <a:srgbClr val="000000"/>
                          </a:solidFill>
                          <a:effectLst/>
                          <a:latin typeface="Calibri"/>
                        </a:rPr>
                        <a:t> </a:t>
                      </a:r>
                    </a:p>
                  </a:txBody>
                  <a:tcPr marL="0" marR="0" marT="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gridSpan="5">
                  <a:txBody>
                    <a:bodyPr/>
                    <a:lstStyle/>
                    <a:p>
                      <a:pPr algn="ctr" fontAlgn="b"/>
                      <a:r>
                        <a:rPr lang="es-ES" sz="700" b="0" i="0" u="none" strike="noStrike">
                          <a:solidFill>
                            <a:srgbClr val="000000"/>
                          </a:solidFill>
                          <a:effectLst/>
                          <a:latin typeface="Century Gothic"/>
                        </a:rPr>
                        <a:t>CENTRO ESCOLAR DEL PASEO  CCT:15PPR0844T</a:t>
                      </a:r>
                    </a:p>
                  </a:txBody>
                  <a:tcPr marL="0" marR="0" marT="0"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3">
                  <a:txBody>
                    <a:bodyPr/>
                    <a:lstStyle/>
                    <a:p>
                      <a:pPr algn="ctr" fontAlgn="ctr"/>
                      <a:r>
                        <a:rPr lang="es-ES" sz="800" b="0" i="0" u="none" strike="noStrike">
                          <a:solidFill>
                            <a:srgbClr val="000000"/>
                          </a:solidFill>
                          <a:effectLst/>
                          <a:latin typeface="Century Gothic"/>
                        </a:rPr>
                        <a:t>SESSION PLAN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18209">
                <a:tc>
                  <a:txBody>
                    <a:bodyPr/>
                    <a:lstStyle/>
                    <a:p>
                      <a:pPr algn="l" fontAlgn="b"/>
                      <a:r>
                        <a:rPr lang="sk-SK" sz="700" b="0" i="0" u="none" strike="noStrike">
                          <a:solidFill>
                            <a:srgbClr val="000000"/>
                          </a:solidFill>
                          <a:effectLst/>
                          <a:latin typeface="Calibri"/>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s-ES" sz="700" b="0" i="0" u="none" strike="noStrike">
                          <a:solidFill>
                            <a:srgbClr val="000000"/>
                          </a:solidFill>
                          <a:effectLst/>
                          <a:latin typeface="Calibri"/>
                        </a:rPr>
                        <a:t>GRADE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6A6A6"/>
                    </a:solidFill>
                  </a:tcPr>
                </a:tc>
                <a:tc gridSpan="2">
                  <a:txBody>
                    <a:bodyPr/>
                    <a:lstStyle/>
                    <a:p>
                      <a:pPr algn="ctr" fontAlgn="b"/>
                      <a:r>
                        <a:rPr lang="sk-SK" sz="600" b="0" i="0" u="none" strike="noStrike">
                          <a:solidFill>
                            <a:srgbClr val="000000"/>
                          </a:solidFill>
                          <a:effectLst/>
                          <a:latin typeface="Century Gothic"/>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001"/>
                  </a:ext>
                </a:extLst>
              </a:tr>
              <a:tr h="218209">
                <a:tc>
                  <a:txBody>
                    <a:bodyPr/>
                    <a:lstStyle/>
                    <a:p>
                      <a:pPr algn="l" fontAlgn="b"/>
                      <a:r>
                        <a:rPr lang="sk-SK" sz="700" b="0" i="0" u="none" strike="noStrike">
                          <a:solidFill>
                            <a:srgbClr val="000000"/>
                          </a:solidFill>
                          <a:effectLst/>
                          <a:latin typeface="Calibri"/>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gridSpan="2">
                  <a:txBody>
                    <a:bodyPr/>
                    <a:lstStyle/>
                    <a:p>
                      <a:pPr algn="ctr" fontAlgn="b"/>
                      <a:r>
                        <a:rPr lang="es-ES" sz="600" b="0" i="0" u="none" strike="noStrike">
                          <a:solidFill>
                            <a:srgbClr val="000000"/>
                          </a:solidFill>
                          <a:effectLst/>
                          <a:latin typeface="Century Gothic"/>
                        </a:rPr>
                        <a:t>TEACHER:</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hMerge="1">
                  <a:txBody>
                    <a:bodyPr/>
                    <a:lstStyle/>
                    <a:p>
                      <a:endParaRPr lang="es-ES"/>
                    </a:p>
                  </a:txBody>
                  <a:tcPr/>
                </a:tc>
                <a:tc gridSpan="2">
                  <a:txBody>
                    <a:bodyPr/>
                    <a:lstStyle/>
                    <a:p>
                      <a:pPr algn="ctr"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ctr" fontAlgn="ctr"/>
                      <a:r>
                        <a:rPr lang="es-ES" sz="700" b="0" i="0" u="none" strike="noStrike">
                          <a:solidFill>
                            <a:srgbClr val="000000"/>
                          </a:solidFill>
                          <a:effectLst/>
                          <a:latin typeface="Calibri"/>
                        </a:rPr>
                        <a:t>TERM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6A6A6"/>
                    </a:solidFill>
                  </a:tcPr>
                </a:tc>
                <a:tc gridSpan="2">
                  <a:txBody>
                    <a:bodyPr/>
                    <a:lstStyle/>
                    <a:p>
                      <a:pPr algn="ctr" fontAlgn="b"/>
                      <a:r>
                        <a:rPr lang="sk-SK" sz="600" b="0" i="0" u="none" strike="noStrike">
                          <a:solidFill>
                            <a:srgbClr val="000000"/>
                          </a:solidFill>
                          <a:effectLst/>
                          <a:latin typeface="Century Gothic"/>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002"/>
                  </a:ext>
                </a:extLst>
              </a:tr>
              <a:tr h="247302">
                <a:tc>
                  <a:txBody>
                    <a:bodyPr/>
                    <a:lstStyle/>
                    <a:p>
                      <a:pPr algn="l" fontAlgn="b"/>
                      <a:r>
                        <a:rPr lang="sk-SK" sz="700" b="0" i="0" u="none" strike="noStrike">
                          <a:solidFill>
                            <a:srgbClr val="000000"/>
                          </a:solidFill>
                          <a:effectLst/>
                          <a:latin typeface="Calibri"/>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gridSpan="2">
                  <a:txBody>
                    <a:bodyPr/>
                    <a:lstStyle/>
                    <a:p>
                      <a:pPr algn="ctr" fontAlgn="b"/>
                      <a:r>
                        <a:rPr lang="es-ES" sz="600" b="0" i="0" u="none" strike="noStrike">
                          <a:solidFill>
                            <a:srgbClr val="000000"/>
                          </a:solidFill>
                          <a:effectLst/>
                          <a:latin typeface="Century Gothic"/>
                        </a:rPr>
                        <a:t>SUBJECT:</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hMerge="1">
                  <a:txBody>
                    <a:bodyPr/>
                    <a:lstStyle/>
                    <a:p>
                      <a:endParaRPr lang="es-ES"/>
                    </a:p>
                  </a:txBody>
                  <a:tcPr/>
                </a:tc>
                <a:tc gridSpan="2">
                  <a:txBody>
                    <a:bodyPr/>
                    <a:lstStyle/>
                    <a:p>
                      <a:pPr algn="ctr" fontAlgn="b"/>
                      <a:r>
                        <a:rPr lang="es-ES" sz="800" b="1" i="0" u="none" strike="noStrike" dirty="0">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ctr" fontAlgn="ctr"/>
                      <a:r>
                        <a:rPr lang="es-ES" sz="700" b="0" i="0" u="none" strike="noStrike">
                          <a:solidFill>
                            <a:srgbClr val="000000"/>
                          </a:solidFill>
                          <a:effectLst/>
                          <a:latin typeface="Calibri"/>
                        </a:rPr>
                        <a:t>WEEK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6A6A6"/>
                    </a:solidFill>
                  </a:tcPr>
                </a:tc>
                <a:tc gridSpan="2">
                  <a:txBody>
                    <a:bodyPr/>
                    <a:lstStyle/>
                    <a:p>
                      <a:pPr algn="ctr" fontAlgn="b"/>
                      <a:r>
                        <a:rPr lang="sk-SK" sz="600" b="0" i="0" u="none" strike="noStrike">
                          <a:solidFill>
                            <a:srgbClr val="000000"/>
                          </a:solidFill>
                          <a:effectLst/>
                          <a:latin typeface="Century Gothic"/>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003"/>
                  </a:ext>
                </a:extLst>
              </a:tr>
              <a:tr h="232755">
                <a:tc>
                  <a:txBody>
                    <a:bodyPr/>
                    <a:lstStyle/>
                    <a:p>
                      <a:pPr algn="l" fontAlgn="b"/>
                      <a:r>
                        <a:rPr lang="sk-SK" sz="700" b="0" i="0" u="none" strike="noStrike">
                          <a:solidFill>
                            <a:srgbClr val="000000"/>
                          </a:solidFill>
                          <a:effectLst/>
                          <a:latin typeface="Calibri"/>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9653">
                <a:tc>
                  <a:txBody>
                    <a:bodyPr/>
                    <a:lstStyle/>
                    <a:p>
                      <a:pPr algn="ctr" fontAlgn="ctr"/>
                      <a:r>
                        <a:rPr lang="es-ES" sz="500" b="0" i="0" u="none" strike="noStrike">
                          <a:solidFill>
                            <a:srgbClr val="000000"/>
                          </a:solidFill>
                          <a:effectLst/>
                          <a:latin typeface="Century Gothic"/>
                        </a:rPr>
                        <a:t>TOPIC</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2">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pPr algn="ctr" fontAlgn="ctr"/>
                      <a:r>
                        <a:rPr lang="es-ES" sz="500" b="0" i="0" u="none" strike="noStrike">
                          <a:solidFill>
                            <a:srgbClr val="000000"/>
                          </a:solidFill>
                          <a:effectLst/>
                          <a:latin typeface="Century Gothic"/>
                        </a:rPr>
                        <a:t>SUBTOPIC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2">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pPr algn="ctr" fontAlgn="ctr"/>
                      <a:r>
                        <a:rPr lang="es-ES" sz="500" b="0" i="0" u="none" strike="noStrike">
                          <a:solidFill>
                            <a:srgbClr val="000000"/>
                          </a:solidFill>
                          <a:effectLst/>
                          <a:latin typeface="Century Gothic"/>
                        </a:rPr>
                        <a:t>DATE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2">
                  <a:txBody>
                    <a:bodyPr/>
                    <a:lstStyle/>
                    <a:p>
                      <a:pPr algn="ctr" fontAlgn="ctr"/>
                      <a:r>
                        <a:rPr lang="sk-SK" sz="500" b="0" i="0" u="none" strike="noStrike" dirty="0">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extLst>
                  <a:ext uri="{0D108BD9-81ED-4DB2-BD59-A6C34878D82A}">
                    <a16:rowId xmlns:a16="http://schemas.microsoft.com/office/drawing/2014/main" val="10005"/>
                  </a:ext>
                </a:extLst>
              </a:tr>
              <a:tr h="139653">
                <a:tc gridSpan="9">
                  <a:txBody>
                    <a:bodyPr/>
                    <a:lstStyle/>
                    <a:p>
                      <a:pPr algn="ctr" fontAlgn="ctr"/>
                      <a:r>
                        <a:rPr lang="sk-SK" sz="500" b="0" i="0" u="none" strike="noStrike">
                          <a:solidFill>
                            <a:srgbClr val="000000"/>
                          </a:solidFill>
                          <a:effectLst/>
                          <a:latin typeface="Century Gothic"/>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6"/>
                  </a:ext>
                </a:extLst>
              </a:tr>
              <a:tr h="203661">
                <a:tc gridSpan="9">
                  <a:txBody>
                    <a:bodyPr/>
                    <a:lstStyle/>
                    <a:p>
                      <a:pPr algn="ctr" fontAlgn="ctr"/>
                      <a:r>
                        <a:rPr lang="es-ES" sz="500" b="0" i="0" u="none" strike="noStrike">
                          <a:solidFill>
                            <a:srgbClr val="000000"/>
                          </a:solidFill>
                          <a:effectLst/>
                          <a:latin typeface="Century Gothic"/>
                        </a:rPr>
                        <a:t>CLASS OBJECTIVE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7"/>
                  </a:ext>
                </a:extLst>
              </a:tr>
              <a:tr h="139653">
                <a:tc gridSpan="9">
                  <a:txBody>
                    <a:bodyPr/>
                    <a:lstStyle/>
                    <a:p>
                      <a:pPr algn="ctr" fontAlgn="ctr"/>
                      <a:r>
                        <a:rPr lang="sk-SK" sz="500" b="0" i="0" u="none" strike="noStrike">
                          <a:solidFill>
                            <a:srgbClr val="000000"/>
                          </a:solidFill>
                          <a:effectLst/>
                          <a:latin typeface="Century Gothic"/>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8"/>
                  </a:ext>
                </a:extLst>
              </a:tr>
              <a:tr h="139653">
                <a:tc gridSpan="9">
                  <a:txBody>
                    <a:bodyPr/>
                    <a:lstStyle/>
                    <a:p>
                      <a:pPr algn="ctr" fontAlgn="ctr"/>
                      <a:r>
                        <a:rPr lang="sk-SK" sz="500" b="0" i="0" u="none" strike="noStrike">
                          <a:solidFill>
                            <a:srgbClr val="000000"/>
                          </a:solidFill>
                          <a:effectLst/>
                          <a:latin typeface="Century Gothic"/>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9"/>
                  </a:ext>
                </a:extLst>
              </a:tr>
              <a:tr h="203661">
                <a:tc>
                  <a:txBody>
                    <a:bodyPr/>
                    <a:lstStyle/>
                    <a:p>
                      <a:pPr algn="ctr" fontAlgn="ctr"/>
                      <a:r>
                        <a:rPr lang="es-ES" sz="500" b="0" i="0" u="none" strike="noStrike">
                          <a:solidFill>
                            <a:srgbClr val="000000"/>
                          </a:solidFill>
                          <a:effectLst/>
                          <a:latin typeface="Century Gothic"/>
                        </a:rPr>
                        <a:t>STAGES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gridSpan="4">
                  <a:txBody>
                    <a:bodyPr/>
                    <a:lstStyle/>
                    <a:p>
                      <a:pPr algn="ctr" fontAlgn="ctr"/>
                      <a:r>
                        <a:rPr lang="es-ES" sz="500" b="0" i="0" u="none" strike="noStrike">
                          <a:solidFill>
                            <a:srgbClr val="000000"/>
                          </a:solidFill>
                          <a:effectLst/>
                          <a:latin typeface="Century Gothic"/>
                        </a:rPr>
                        <a:t>STRATEGIES AND ACTIVITIES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es-ES" sz="500" b="0" i="0" u="none" strike="noStrike">
                          <a:solidFill>
                            <a:srgbClr val="000000"/>
                          </a:solidFill>
                          <a:effectLst/>
                          <a:latin typeface="Century Gothic"/>
                        </a:rPr>
                        <a:t>TIME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gridSpan="3">
                  <a:txBody>
                    <a:bodyPr/>
                    <a:lstStyle/>
                    <a:p>
                      <a:pPr algn="ctr" fontAlgn="ctr"/>
                      <a:r>
                        <a:rPr lang="es-ES" sz="500" b="0" i="0" u="none" strike="noStrike">
                          <a:solidFill>
                            <a:srgbClr val="000000"/>
                          </a:solidFill>
                          <a:effectLst/>
                          <a:latin typeface="Century Gothic"/>
                        </a:rPr>
                        <a:t>MATERIAL</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0"/>
                  </a:ext>
                </a:extLst>
              </a:tr>
              <a:tr h="250940">
                <a:tc>
                  <a:txBody>
                    <a:bodyPr/>
                    <a:lstStyle/>
                    <a:p>
                      <a:pPr algn="ctr" fontAlgn="ctr"/>
                      <a:r>
                        <a:rPr lang="es-ES" sz="500" b="0" i="0" u="none" strike="noStrike">
                          <a:solidFill>
                            <a:srgbClr val="000000"/>
                          </a:solidFill>
                          <a:effectLst/>
                          <a:latin typeface="Century Gothic"/>
                        </a:rPr>
                        <a:t>WARM-UP</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4">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1"/>
                  </a:ext>
                </a:extLst>
              </a:tr>
              <a:tr h="139653">
                <a:tc>
                  <a:txBody>
                    <a:bodyPr/>
                    <a:lstStyle/>
                    <a:p>
                      <a:pPr algn="ctr" fontAlgn="ctr"/>
                      <a:r>
                        <a:rPr lang="es-ES" sz="500" b="0" i="0" u="none" strike="noStrike">
                          <a:solidFill>
                            <a:srgbClr val="000000"/>
                          </a:solidFill>
                          <a:effectLst/>
                          <a:latin typeface="Century Gothic"/>
                        </a:rPr>
                        <a:t>DEVELOPMENT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4">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2"/>
                  </a:ext>
                </a:extLst>
              </a:tr>
              <a:tr h="523698">
                <a:tc>
                  <a:txBody>
                    <a:bodyPr/>
                    <a:lstStyle/>
                    <a:p>
                      <a:pPr algn="ctr" fontAlgn="ctr"/>
                      <a:r>
                        <a:rPr lang="es-ES" sz="500" b="0" i="0" u="none" strike="noStrike">
                          <a:solidFill>
                            <a:srgbClr val="000000"/>
                          </a:solidFill>
                          <a:effectLst/>
                          <a:latin typeface="Century Gothic"/>
                        </a:rPr>
                        <a:t>WRAP-UP</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4">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3"/>
                  </a:ext>
                </a:extLst>
              </a:tr>
              <a:tr h="139653">
                <a:tc gridSpan="9">
                  <a:txBody>
                    <a:bodyPr/>
                    <a:lstStyle/>
                    <a:p>
                      <a:pPr algn="ctr" fontAlgn="ctr"/>
                      <a:r>
                        <a:rPr lang="sk-SK" sz="500" b="0" i="0" u="none" strike="noStrike">
                          <a:solidFill>
                            <a:srgbClr val="000000"/>
                          </a:solidFill>
                          <a:effectLst/>
                          <a:latin typeface="Century Gothic"/>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4"/>
                  </a:ext>
                </a:extLst>
              </a:tr>
              <a:tr h="218209">
                <a:tc>
                  <a:txBody>
                    <a:bodyPr/>
                    <a:lstStyle/>
                    <a:p>
                      <a:pPr algn="ctr" fontAlgn="ctr"/>
                      <a:r>
                        <a:rPr lang="es-ES" sz="500" b="0" i="0" u="none" strike="noStrike">
                          <a:solidFill>
                            <a:srgbClr val="000000"/>
                          </a:solidFill>
                          <a:effectLst/>
                          <a:latin typeface="Century Gothic"/>
                        </a:rPr>
                        <a:t>HOMEWORK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8">
                  <a:txBody>
                    <a:bodyPr/>
                    <a:lstStyle/>
                    <a:p>
                      <a:pPr algn="ctr" fontAlgn="ctr"/>
                      <a:r>
                        <a:rPr lang="mr-IN" sz="500" b="0" i="0" u="none" strike="noStrike">
                          <a:solidFill>
                            <a:srgbClr val="000000"/>
                          </a:solidFill>
                          <a:effectLst/>
                          <a:latin typeface="Century Gothic"/>
                        </a:rPr>
                        <a: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5"/>
                  </a:ext>
                </a:extLst>
              </a:tr>
              <a:tr h="203661">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232755">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gridSpan="2">
                  <a:txBody>
                    <a:bodyPr/>
                    <a:lstStyle/>
                    <a:p>
                      <a:pPr algn="ctr" fontAlgn="b"/>
                      <a:r>
                        <a:rPr lang="es-ES" sz="600" b="0" i="0" u="none" strike="noStrike">
                          <a:solidFill>
                            <a:srgbClr val="000000"/>
                          </a:solidFill>
                          <a:effectLst/>
                          <a:latin typeface="Century Gothic"/>
                        </a:rPr>
                        <a:t>SUBJECT:</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hMerge="1">
                  <a:txBody>
                    <a:bodyPr/>
                    <a:lstStyle/>
                    <a:p>
                      <a:endParaRPr lang="es-ES"/>
                    </a:p>
                  </a:txBody>
                  <a:tcPr/>
                </a:tc>
                <a:tc gridSpan="3">
                  <a:txBody>
                    <a:bodyPr/>
                    <a:lstStyle/>
                    <a:p>
                      <a:pPr algn="ctr" fontAlgn="ctr"/>
                      <a:endParaRPr lang="es-ES" sz="800" b="1" i="0" u="none" strike="noStrike" dirty="0">
                        <a:solidFill>
                          <a:srgbClr val="000000"/>
                        </a:solidFill>
                        <a:effectLst/>
                        <a:latin typeface="Century Gothic"/>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218209">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139653">
                <a:tc>
                  <a:txBody>
                    <a:bodyPr/>
                    <a:lstStyle/>
                    <a:p>
                      <a:pPr algn="ctr" fontAlgn="ctr"/>
                      <a:r>
                        <a:rPr lang="es-ES" sz="500" b="0" i="0" u="none" strike="noStrike">
                          <a:solidFill>
                            <a:srgbClr val="000000"/>
                          </a:solidFill>
                          <a:effectLst/>
                          <a:latin typeface="Century Gothic"/>
                        </a:rPr>
                        <a:t>TOPIC</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2">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pPr algn="ctr" fontAlgn="ctr"/>
                      <a:r>
                        <a:rPr lang="es-ES" sz="500" b="0" i="0" u="none" strike="noStrike">
                          <a:solidFill>
                            <a:srgbClr val="000000"/>
                          </a:solidFill>
                          <a:effectLst/>
                          <a:latin typeface="Century Gothic"/>
                        </a:rPr>
                        <a:t>SUBTOPIC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2">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pPr algn="ctr" fontAlgn="ctr"/>
                      <a:r>
                        <a:rPr lang="es-ES" sz="500" b="0" i="0" u="none" strike="noStrike">
                          <a:solidFill>
                            <a:srgbClr val="000000"/>
                          </a:solidFill>
                          <a:effectLst/>
                          <a:latin typeface="Century Gothic"/>
                        </a:rPr>
                        <a:t>DATE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2">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extLst>
                  <a:ext uri="{0D108BD9-81ED-4DB2-BD59-A6C34878D82A}">
                    <a16:rowId xmlns:a16="http://schemas.microsoft.com/office/drawing/2014/main" val="10019"/>
                  </a:ext>
                </a:extLst>
              </a:tr>
              <a:tr h="139653">
                <a:tc gridSpan="9">
                  <a:txBody>
                    <a:bodyPr/>
                    <a:lstStyle/>
                    <a:p>
                      <a:pPr algn="ctr" fontAlgn="ctr"/>
                      <a:r>
                        <a:rPr lang="sk-SK" sz="500" b="0" i="0" u="none" strike="noStrike">
                          <a:solidFill>
                            <a:srgbClr val="000000"/>
                          </a:solidFill>
                          <a:effectLst/>
                          <a:latin typeface="Century Gothic"/>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0"/>
                  </a:ext>
                </a:extLst>
              </a:tr>
              <a:tr h="203661">
                <a:tc gridSpan="9">
                  <a:txBody>
                    <a:bodyPr/>
                    <a:lstStyle/>
                    <a:p>
                      <a:pPr algn="ctr" fontAlgn="ctr"/>
                      <a:r>
                        <a:rPr lang="es-ES" sz="500" b="0" i="0" u="none" strike="noStrike">
                          <a:solidFill>
                            <a:srgbClr val="000000"/>
                          </a:solidFill>
                          <a:effectLst/>
                          <a:latin typeface="Century Gothic"/>
                        </a:rPr>
                        <a:t>CLASS OBJECTIVE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1"/>
                  </a:ext>
                </a:extLst>
              </a:tr>
              <a:tr h="139653">
                <a:tc gridSpan="9">
                  <a:txBody>
                    <a:bodyPr/>
                    <a:lstStyle/>
                    <a:p>
                      <a:pPr algn="ctr" fontAlgn="ctr"/>
                      <a:r>
                        <a:rPr lang="sk-SK" sz="500" b="0" i="0" u="none" strike="noStrike">
                          <a:solidFill>
                            <a:srgbClr val="000000"/>
                          </a:solidFill>
                          <a:effectLst/>
                          <a:latin typeface="Century Gothic"/>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2"/>
                  </a:ext>
                </a:extLst>
              </a:tr>
              <a:tr h="139653">
                <a:tc gridSpan="9">
                  <a:txBody>
                    <a:bodyPr/>
                    <a:lstStyle/>
                    <a:p>
                      <a:pPr algn="ctr" fontAlgn="ctr"/>
                      <a:r>
                        <a:rPr lang="sk-SK" sz="500" b="0" i="0" u="none" strike="noStrike">
                          <a:solidFill>
                            <a:srgbClr val="000000"/>
                          </a:solidFill>
                          <a:effectLst/>
                          <a:latin typeface="Century Gothic"/>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3"/>
                  </a:ext>
                </a:extLst>
              </a:tr>
              <a:tr h="203661">
                <a:tc>
                  <a:txBody>
                    <a:bodyPr/>
                    <a:lstStyle/>
                    <a:p>
                      <a:pPr algn="ctr" fontAlgn="ctr"/>
                      <a:r>
                        <a:rPr lang="es-ES" sz="500" b="0" i="0" u="none" strike="noStrike">
                          <a:solidFill>
                            <a:srgbClr val="000000"/>
                          </a:solidFill>
                          <a:effectLst/>
                          <a:latin typeface="Century Gothic"/>
                        </a:rPr>
                        <a:t>STAGES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gridSpan="4">
                  <a:txBody>
                    <a:bodyPr/>
                    <a:lstStyle/>
                    <a:p>
                      <a:pPr algn="ctr" fontAlgn="ctr"/>
                      <a:r>
                        <a:rPr lang="es-ES" sz="500" b="0" i="0" u="none" strike="noStrike">
                          <a:solidFill>
                            <a:srgbClr val="000000"/>
                          </a:solidFill>
                          <a:effectLst/>
                          <a:latin typeface="Century Gothic"/>
                        </a:rPr>
                        <a:t>STRATEGIES AND ACTIVITIES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es-ES" sz="500" b="0" i="0" u="none" strike="noStrike">
                          <a:solidFill>
                            <a:srgbClr val="000000"/>
                          </a:solidFill>
                          <a:effectLst/>
                          <a:latin typeface="Century Gothic"/>
                        </a:rPr>
                        <a:t>TIME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gridSpan="3">
                  <a:txBody>
                    <a:bodyPr/>
                    <a:lstStyle/>
                    <a:p>
                      <a:pPr algn="ctr" fontAlgn="ctr"/>
                      <a:r>
                        <a:rPr lang="es-ES" sz="500" b="0" i="0" u="none" strike="noStrike">
                          <a:solidFill>
                            <a:srgbClr val="000000"/>
                          </a:solidFill>
                          <a:effectLst/>
                          <a:latin typeface="Century Gothic"/>
                        </a:rPr>
                        <a:t>MATERIAL</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4"/>
                  </a:ext>
                </a:extLst>
              </a:tr>
              <a:tr h="203661">
                <a:tc>
                  <a:txBody>
                    <a:bodyPr/>
                    <a:lstStyle/>
                    <a:p>
                      <a:pPr algn="ctr" fontAlgn="ctr"/>
                      <a:r>
                        <a:rPr lang="es-ES" sz="500" b="0" i="0" u="none" strike="noStrike">
                          <a:solidFill>
                            <a:srgbClr val="000000"/>
                          </a:solidFill>
                          <a:effectLst/>
                          <a:latin typeface="Century Gothic"/>
                        </a:rPr>
                        <a:t>WARM-UP</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4">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5"/>
                  </a:ext>
                </a:extLst>
              </a:tr>
              <a:tr h="139653">
                <a:tc>
                  <a:txBody>
                    <a:bodyPr/>
                    <a:lstStyle/>
                    <a:p>
                      <a:pPr algn="ctr" fontAlgn="ctr"/>
                      <a:r>
                        <a:rPr lang="es-ES" sz="500" b="0" i="0" u="none" strike="noStrike">
                          <a:solidFill>
                            <a:srgbClr val="000000"/>
                          </a:solidFill>
                          <a:effectLst/>
                          <a:latin typeface="Century Gothic"/>
                        </a:rPr>
                        <a:t>DEVELOPMENT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4">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6"/>
                  </a:ext>
                </a:extLst>
              </a:tr>
              <a:tr h="381864">
                <a:tc>
                  <a:txBody>
                    <a:bodyPr/>
                    <a:lstStyle/>
                    <a:p>
                      <a:pPr algn="ctr" fontAlgn="ctr"/>
                      <a:r>
                        <a:rPr lang="es-ES" sz="500" b="0" i="0" u="none" strike="noStrike">
                          <a:solidFill>
                            <a:srgbClr val="000000"/>
                          </a:solidFill>
                          <a:effectLst/>
                          <a:latin typeface="Century Gothic"/>
                        </a:rPr>
                        <a:t>WRAP-UP</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4">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7"/>
                  </a:ext>
                </a:extLst>
              </a:tr>
              <a:tr h="139653">
                <a:tc gridSpan="9">
                  <a:txBody>
                    <a:bodyPr/>
                    <a:lstStyle/>
                    <a:p>
                      <a:pPr algn="ctr" fontAlgn="ctr"/>
                      <a:r>
                        <a:rPr lang="sk-SK" sz="500" b="0" i="0" u="none" strike="noStrike">
                          <a:solidFill>
                            <a:srgbClr val="000000"/>
                          </a:solidFill>
                          <a:effectLst/>
                          <a:latin typeface="Century Gothic"/>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8"/>
                  </a:ext>
                </a:extLst>
              </a:tr>
              <a:tr h="218209">
                <a:tc>
                  <a:txBody>
                    <a:bodyPr/>
                    <a:lstStyle/>
                    <a:p>
                      <a:pPr algn="ctr" fontAlgn="ctr"/>
                      <a:r>
                        <a:rPr lang="es-ES" sz="500" b="0" i="0" u="none" strike="noStrike">
                          <a:solidFill>
                            <a:srgbClr val="000000"/>
                          </a:solidFill>
                          <a:effectLst/>
                          <a:latin typeface="Century Gothic"/>
                        </a:rPr>
                        <a:t>HOMEWORK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8">
                  <a:txBody>
                    <a:bodyPr/>
                    <a:lstStyle/>
                    <a:p>
                      <a:pPr algn="ctr" fontAlgn="ctr"/>
                      <a:r>
                        <a:rPr lang="mr-IN" sz="500" b="0" i="0" u="none" strike="noStrike" dirty="0">
                          <a:solidFill>
                            <a:srgbClr val="000000"/>
                          </a:solidFill>
                          <a:effectLst/>
                          <a:latin typeface="Century Gothic"/>
                        </a:rPr>
                        <a: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9"/>
                  </a:ext>
                </a:extLst>
              </a:tr>
            </a:tbl>
          </a:graphicData>
        </a:graphic>
      </p:graphicFrame>
      <p:pic>
        <p:nvPicPr>
          <p:cNvPr id="3" name="Imagen 2">
            <a:extLst>
              <a:ext uri="{FF2B5EF4-FFF2-40B4-BE49-F238E27FC236}">
                <a16:creationId xmlns:a16="http://schemas.microsoft.com/office/drawing/2014/main" id="{061231F1-29E6-4147-B18D-C3BAB6873075}"/>
              </a:ext>
            </a:extLst>
          </p:cNvPr>
          <p:cNvPicPr>
            <a:picLocks noChangeAspect="1"/>
          </p:cNvPicPr>
          <p:nvPr/>
        </p:nvPicPr>
        <p:blipFill>
          <a:blip r:embed="rId2"/>
          <a:stretch>
            <a:fillRect/>
          </a:stretch>
        </p:blipFill>
        <p:spPr>
          <a:xfrm>
            <a:off x="836230" y="217840"/>
            <a:ext cx="768532" cy="1146841"/>
          </a:xfrm>
          <a:prstGeom prst="rect">
            <a:avLst/>
          </a:prstGeom>
        </p:spPr>
      </p:pic>
      <p:sp>
        <p:nvSpPr>
          <p:cNvPr id="5" name="CuadroTexto 4">
            <a:extLst>
              <a:ext uri="{FF2B5EF4-FFF2-40B4-BE49-F238E27FC236}">
                <a16:creationId xmlns:a16="http://schemas.microsoft.com/office/drawing/2014/main" id="{36889D02-C417-A045-9BB4-D6F627E8D399}"/>
              </a:ext>
            </a:extLst>
          </p:cNvPr>
          <p:cNvSpPr txBox="1"/>
          <p:nvPr/>
        </p:nvSpPr>
        <p:spPr>
          <a:xfrm>
            <a:off x="9207212" y="217840"/>
            <a:ext cx="2814427" cy="369332"/>
          </a:xfrm>
          <a:prstGeom prst="rect">
            <a:avLst/>
          </a:prstGeom>
          <a:noFill/>
        </p:spPr>
        <p:txBody>
          <a:bodyPr wrap="square" rtlCol="0">
            <a:spAutoFit/>
          </a:bodyPr>
          <a:lstStyle/>
          <a:p>
            <a:r>
              <a:rPr lang="es-MX" dirty="0"/>
              <a:t>Apartado 5i Producto 11</a:t>
            </a:r>
          </a:p>
        </p:txBody>
      </p:sp>
    </p:spTree>
    <p:extLst>
      <p:ext uri="{BB962C8B-B14F-4D97-AF65-F5344CB8AC3E}">
        <p14:creationId xmlns:p14="http://schemas.microsoft.com/office/powerpoint/2010/main" val="29584896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p:txBody>
          <a:bodyPr/>
          <a:lstStyle/>
          <a:p>
            <a:pPr marL="0" indent="0" algn="ctr">
              <a:buNone/>
            </a:pPr>
            <a:r>
              <a:rPr lang="es-ES" dirty="0"/>
              <a:t>Evaluación. Formatos. Grupo Heterogéneo.</a:t>
            </a:r>
            <a:endParaRPr lang="es-ES" sz="3200" b="1" dirty="0"/>
          </a:p>
          <a:p>
            <a:pPr marL="0" indent="0" algn="ctr">
              <a:buNone/>
            </a:pPr>
            <a:r>
              <a:rPr lang="es-ES" sz="3200" b="1" dirty="0"/>
              <a:t>Apartado 5i Producto 12</a:t>
            </a:r>
          </a:p>
        </p:txBody>
      </p:sp>
      <p:pic>
        <p:nvPicPr>
          <p:cNvPr id="4"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373" y="803884"/>
            <a:ext cx="909727" cy="1380516"/>
          </a:xfrm>
          <a:prstGeom prst="rect">
            <a:avLst/>
          </a:prstGeom>
          <a:noFill/>
          <a:ln>
            <a:noFill/>
          </a:ln>
        </p:spPr>
      </p:pic>
    </p:spTree>
    <p:extLst>
      <p:ext uri="{BB962C8B-B14F-4D97-AF65-F5344CB8AC3E}">
        <p14:creationId xmlns:p14="http://schemas.microsoft.com/office/powerpoint/2010/main" val="28273208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B2616CE0-C6A7-49D1-813A-6B82BB6A6D5D}"/>
              </a:ext>
            </a:extLst>
          </p:cNvPr>
          <p:cNvGraphicFramePr>
            <a:graphicFrameLocks noGrp="1"/>
          </p:cNvGraphicFramePr>
          <p:nvPr>
            <p:extLst>
              <p:ext uri="{D42A27DB-BD31-4B8C-83A1-F6EECF244321}">
                <p14:modId xmlns:p14="http://schemas.microsoft.com/office/powerpoint/2010/main" val="1787769806"/>
              </p:ext>
            </p:extLst>
          </p:nvPr>
        </p:nvGraphicFramePr>
        <p:xfrm>
          <a:off x="335219" y="1063487"/>
          <a:ext cx="11427691" cy="5549900"/>
        </p:xfrm>
        <a:graphic>
          <a:graphicData uri="http://schemas.openxmlformats.org/drawingml/2006/table">
            <a:tbl>
              <a:tblPr>
                <a:tableStyleId>{5C22544A-7EE6-4342-B048-85BDC9FD1C3A}</a:tableStyleId>
              </a:tblPr>
              <a:tblGrid>
                <a:gridCol w="1537141">
                  <a:extLst>
                    <a:ext uri="{9D8B030D-6E8A-4147-A177-3AD203B41FA5}">
                      <a16:colId xmlns:a16="http://schemas.microsoft.com/office/drawing/2014/main" val="2140988703"/>
                    </a:ext>
                  </a:extLst>
                </a:gridCol>
                <a:gridCol w="723806">
                  <a:extLst>
                    <a:ext uri="{9D8B030D-6E8A-4147-A177-3AD203B41FA5}">
                      <a16:colId xmlns:a16="http://schemas.microsoft.com/office/drawing/2014/main" val="993148904"/>
                    </a:ext>
                  </a:extLst>
                </a:gridCol>
                <a:gridCol w="1396318">
                  <a:extLst>
                    <a:ext uri="{9D8B030D-6E8A-4147-A177-3AD203B41FA5}">
                      <a16:colId xmlns:a16="http://schemas.microsoft.com/office/drawing/2014/main" val="2149897221"/>
                    </a:ext>
                  </a:extLst>
                </a:gridCol>
                <a:gridCol w="1863934">
                  <a:extLst>
                    <a:ext uri="{9D8B030D-6E8A-4147-A177-3AD203B41FA5}">
                      <a16:colId xmlns:a16="http://schemas.microsoft.com/office/drawing/2014/main" val="2831974081"/>
                    </a:ext>
                  </a:extLst>
                </a:gridCol>
                <a:gridCol w="3474909">
                  <a:extLst>
                    <a:ext uri="{9D8B030D-6E8A-4147-A177-3AD203B41FA5}">
                      <a16:colId xmlns:a16="http://schemas.microsoft.com/office/drawing/2014/main" val="2021590459"/>
                    </a:ext>
                  </a:extLst>
                </a:gridCol>
                <a:gridCol w="1184926">
                  <a:extLst>
                    <a:ext uri="{9D8B030D-6E8A-4147-A177-3AD203B41FA5}">
                      <a16:colId xmlns:a16="http://schemas.microsoft.com/office/drawing/2014/main" val="4105559075"/>
                    </a:ext>
                  </a:extLst>
                </a:gridCol>
                <a:gridCol w="1246657">
                  <a:extLst>
                    <a:ext uri="{9D8B030D-6E8A-4147-A177-3AD203B41FA5}">
                      <a16:colId xmlns:a16="http://schemas.microsoft.com/office/drawing/2014/main" val="4095054907"/>
                    </a:ext>
                  </a:extLst>
                </a:gridCol>
              </a:tblGrid>
              <a:tr h="206676">
                <a:tc rowSpan="7">
                  <a:txBody>
                    <a:bodyPr/>
                    <a:lstStyle/>
                    <a:p>
                      <a:pPr algn="l" fontAlgn="b"/>
                      <a:r>
                        <a:rPr lang="es-MX" sz="700" u="none" strike="noStrike" dirty="0">
                          <a:effectLst/>
                        </a:rPr>
                        <a:t> </a:t>
                      </a:r>
                      <a:endParaRPr lang="es-MX" sz="800" b="0" i="0" u="none" strike="noStrike" dirty="0">
                        <a:solidFill>
                          <a:srgbClr val="000000"/>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MX" sz="700" u="none" strike="noStrike">
                          <a:effectLst/>
                        </a:rPr>
                        <a:t> </a:t>
                      </a:r>
                      <a:endParaRPr lang="es-MX" sz="700" b="1"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fontAlgn="b"/>
                      <a:r>
                        <a:rPr lang="es-MX" sz="800" u="none" strike="noStrike" dirty="0">
                          <a:effectLst/>
                        </a:rPr>
                        <a:t> CENTRO ESCOLAR DEL PASEO </a:t>
                      </a:r>
                      <a:endParaRPr lang="es-MX" sz="800" b="1"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564335063"/>
                  </a:ext>
                </a:extLst>
              </a:tr>
              <a:tr h="206676">
                <a:tc vMerge="1">
                  <a:txBody>
                    <a:bodyPr/>
                    <a:lstStyle/>
                    <a:p>
                      <a:endParaRPr lang="es-MX"/>
                    </a:p>
                  </a:txBody>
                  <a:tcPr/>
                </a:tc>
                <a:tc>
                  <a:txBody>
                    <a:bodyPr/>
                    <a:lstStyle/>
                    <a:p>
                      <a:pPr algn="l" fontAlgn="b"/>
                      <a:endParaRPr lang="es-MX" sz="700" b="0"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fontAlgn="b"/>
                      <a:r>
                        <a:rPr lang="es-MX" sz="800" u="none" strike="noStrike" dirty="0">
                          <a:effectLst/>
                        </a:rPr>
                        <a:t>      CCT  15PES1429E</a:t>
                      </a:r>
                      <a:endParaRPr lang="es-MX" sz="8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74791008"/>
                  </a:ext>
                </a:extLst>
              </a:tr>
              <a:tr h="218267">
                <a:tc vMerge="1">
                  <a:txBody>
                    <a:bodyPr/>
                    <a:lstStyle/>
                    <a:p>
                      <a:endParaRPr lang="es-MX"/>
                    </a:p>
                  </a:txBody>
                  <a:tcPr/>
                </a:tc>
                <a:tc>
                  <a:txBody>
                    <a:bodyPr/>
                    <a:lstStyle/>
                    <a:p>
                      <a:pPr algn="l" fontAlgn="b"/>
                      <a:r>
                        <a:rPr lang="es-MX" sz="700" u="none" strike="noStrike">
                          <a:effectLst/>
                        </a:rPr>
                        <a:t> </a:t>
                      </a:r>
                      <a:endParaRPr lang="es-MX" sz="700" b="1"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fontAlgn="b"/>
                      <a:r>
                        <a:rPr lang="es-MX" sz="800" b="1" u="none" strike="noStrike" dirty="0">
                          <a:effectLst/>
                        </a:rPr>
                        <a:t>PLAN DE SESIÓN POR SESIÓN</a:t>
                      </a:r>
                      <a:endParaRPr lang="es-MX" sz="800" b="1"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51430121"/>
                  </a:ext>
                </a:extLst>
              </a:tr>
              <a:tr h="270418">
                <a:tc vMerge="1">
                  <a:txBody>
                    <a:bodyPr/>
                    <a:lstStyle/>
                    <a:p>
                      <a:endParaRPr lang="es-MX"/>
                    </a:p>
                  </a:txBody>
                  <a:tcPr/>
                </a:tc>
                <a:tc>
                  <a:txBody>
                    <a:bodyPr/>
                    <a:lstStyle/>
                    <a:p>
                      <a:pPr algn="l" fontAlgn="ctr"/>
                      <a:r>
                        <a:rPr lang="es-MX" sz="700" u="none" strike="noStrike">
                          <a:effectLst/>
                        </a:rPr>
                        <a:t> </a:t>
                      </a:r>
                      <a:endParaRPr lang="es-MX" sz="7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r>
                        <a:rPr lang="es-MX" sz="800" u="none" strike="noStrike">
                          <a:effectLst/>
                        </a:rPr>
                        <a:t>Asignatura: </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gridSpan="2">
                  <a:txBody>
                    <a:bodyPr/>
                    <a:lstStyle/>
                    <a:p>
                      <a:pPr algn="l" fontAlgn="ctr"/>
                      <a:r>
                        <a:rPr lang="es-MX" sz="800" u="none" strike="noStrike">
                          <a:effectLst/>
                        </a:rPr>
                        <a:t>Profesora:</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a:txBody>
                    <a:bodyPr/>
                    <a:lstStyle/>
                    <a:p>
                      <a:pPr algn="l" fontAlgn="ctr"/>
                      <a:r>
                        <a:rPr lang="es-MX" sz="800" u="none" strike="noStrike">
                          <a:effectLst/>
                        </a:rPr>
                        <a:t>Grupo: </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332349"/>
                  </a:ext>
                </a:extLst>
              </a:tr>
              <a:tr h="283940">
                <a:tc vMerge="1">
                  <a:txBody>
                    <a:bodyPr/>
                    <a:lstStyle/>
                    <a:p>
                      <a:endParaRPr lang="es-MX"/>
                    </a:p>
                  </a:txBody>
                  <a:tcPr/>
                </a:tc>
                <a:tc>
                  <a:txBody>
                    <a:bodyPr/>
                    <a:lstStyle/>
                    <a:p>
                      <a:pPr algn="l" fontAlgn="ctr"/>
                      <a:endParaRPr lang="es-MX" sz="7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l" fontAlgn="ctr"/>
                      <a:r>
                        <a:rPr lang="es-MX" sz="800" u="none" strike="noStrike" dirty="0">
                          <a:effectLst/>
                        </a:rPr>
                        <a:t>Tema: </a:t>
                      </a:r>
                      <a:endParaRPr lang="es-MX" sz="8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800" u="none" strike="noStrike">
                          <a:effectLst/>
                        </a:rPr>
                        <a:t>Bimestre: </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074595"/>
                  </a:ext>
                </a:extLst>
              </a:tr>
              <a:tr h="206676">
                <a:tc vMerge="1">
                  <a:txBody>
                    <a:bodyPr/>
                    <a:lstStyle/>
                    <a:p>
                      <a:endParaRPr lang="es-MX"/>
                    </a:p>
                  </a:txBody>
                  <a:tcPr/>
                </a:tc>
                <a:tc>
                  <a:txBody>
                    <a:bodyPr/>
                    <a:lstStyle/>
                    <a:p>
                      <a:pPr algn="l" fontAlgn="ctr"/>
                      <a:endParaRPr lang="es-MX" sz="7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4">
                  <a:txBody>
                    <a:bodyPr/>
                    <a:lstStyle/>
                    <a:p>
                      <a:pPr algn="l" fontAlgn="t"/>
                      <a:r>
                        <a:rPr lang="es-MX" sz="800" u="none" strike="noStrike" dirty="0">
                          <a:effectLst/>
                        </a:rPr>
                        <a:t>Aprendizaje esperado: </a:t>
                      </a:r>
                      <a:endParaRPr lang="es-MX" sz="800" b="0" i="0" u="none" strike="noStrike" dirty="0">
                        <a:solidFill>
                          <a:srgbClr val="000000"/>
                        </a:solidFill>
                        <a:effectLst/>
                        <a:latin typeface="Century Gothic" panose="020B0502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a:txBody>
                    <a:bodyPr/>
                    <a:lstStyle/>
                    <a:p>
                      <a:pPr algn="l" fontAlgn="ctr"/>
                      <a:r>
                        <a:rPr lang="es-MX" sz="800" u="none" strike="noStrike">
                          <a:effectLst/>
                        </a:rPr>
                        <a:t>Semana: </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5002764"/>
                  </a:ext>
                </a:extLst>
              </a:tr>
              <a:tr h="270418">
                <a:tc vMerge="1">
                  <a:txBody>
                    <a:bodyPr/>
                    <a:lstStyle/>
                    <a:p>
                      <a:endParaRPr lang="es-MX"/>
                    </a:p>
                  </a:txBody>
                  <a:tcPr/>
                </a:tc>
                <a:tc>
                  <a:txBody>
                    <a:bodyPr/>
                    <a:lstStyle/>
                    <a:p>
                      <a:pPr algn="l" fontAlgn="ctr"/>
                      <a:endParaRPr lang="es-MX" sz="7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r>
                        <a:rPr lang="es-MX" sz="800" u="none" strike="noStrike">
                          <a:effectLst/>
                        </a:rPr>
                        <a:t>Fecha: </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046515"/>
                  </a:ext>
                </a:extLst>
              </a:tr>
              <a:tr h="206676">
                <a:tc>
                  <a:txBody>
                    <a:bodyPr/>
                    <a:lstStyle/>
                    <a:p>
                      <a:pPr algn="l" fontAlgn="ctr"/>
                      <a:r>
                        <a:rPr lang="es-MX" sz="800" u="none" strike="noStrike">
                          <a:effectLst/>
                        </a:rPr>
                        <a:t>Día:</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MX" sz="800" u="none" strike="noStrike">
                          <a:effectLst/>
                        </a:rPr>
                        <a:t>Horas</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ctr"/>
                      <a:r>
                        <a:rPr lang="es-MX" sz="800" u="none" strike="noStrike" dirty="0">
                          <a:effectLst/>
                        </a:rPr>
                        <a:t>Estrategia o actividad a desarrollar por parte del alumno:</a:t>
                      </a:r>
                      <a:endParaRPr lang="es-MX" sz="8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a:txBody>
                    <a:bodyPr/>
                    <a:lstStyle/>
                    <a:p>
                      <a:pPr algn="ctr" fontAlgn="ctr"/>
                      <a:r>
                        <a:rPr lang="es-MX" sz="800" u="none" strike="noStrike">
                          <a:effectLst/>
                        </a:rPr>
                        <a:t>Recursos</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MX" sz="800" u="none" strike="noStrike">
                          <a:effectLst/>
                        </a:rPr>
                        <a:t>Producto o Evaluación</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4963830"/>
                  </a:ext>
                </a:extLst>
              </a:tr>
              <a:tr h="902039">
                <a:tc rowSpan="3">
                  <a:txBody>
                    <a:bodyPr/>
                    <a:lstStyle/>
                    <a:p>
                      <a:pPr algn="l" fontAlgn="t"/>
                      <a:r>
                        <a:rPr lang="es-MX" sz="800" u="none" strike="noStrike" dirty="0">
                          <a:effectLst/>
                        </a:rPr>
                        <a:t>Contenidos:</a:t>
                      </a:r>
                      <a:endParaRPr lang="es-MX" sz="800" b="0" i="0" u="none" strike="noStrike" dirty="0">
                        <a:solidFill>
                          <a:srgbClr val="000000"/>
                        </a:solidFill>
                        <a:effectLst/>
                        <a:latin typeface="Century Gothic" panose="020B0502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MX" sz="800" u="none" strike="noStrike">
                          <a:effectLst/>
                        </a:rPr>
                        <a:t> </a:t>
                      </a:r>
                      <a:endParaRPr lang="es-MX" sz="800" b="0"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MX" sz="800" u="none" strike="noStrike">
                          <a:effectLst/>
                        </a:rPr>
                        <a:t>Inicio </a:t>
                      </a:r>
                      <a:endParaRPr lang="es-MX" sz="800" b="0" i="0" u="none" strike="noStrike">
                        <a:solidFill>
                          <a:srgbClr val="40404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s-MX" sz="700" u="none" strike="noStrike" dirty="0">
                          <a:effectLst/>
                        </a:rPr>
                        <a:t> </a:t>
                      </a:r>
                      <a:endParaRPr lang="es-MX" sz="700" b="0" i="0" u="none" strike="noStrike" dirty="0">
                        <a:solidFill>
                          <a:srgbClr val="40404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a:txBody>
                    <a:bodyPr/>
                    <a:lstStyle/>
                    <a:p>
                      <a:pPr algn="ctr" fontAlgn="b"/>
                      <a:r>
                        <a:rPr lang="es-MX" sz="800" u="none" strike="noStrike" dirty="0">
                          <a:effectLst/>
                        </a:rPr>
                        <a:t> </a:t>
                      </a:r>
                      <a:endParaRPr lang="es-MX" sz="8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MX" sz="800" u="none" strike="noStrike">
                          <a:effectLst/>
                        </a:rPr>
                        <a:t> </a:t>
                      </a:r>
                      <a:endParaRPr lang="es-MX" sz="800" b="0"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475100"/>
                  </a:ext>
                </a:extLst>
              </a:tr>
              <a:tr h="902039">
                <a:tc vMerge="1">
                  <a:txBody>
                    <a:bodyPr/>
                    <a:lstStyle/>
                    <a:p>
                      <a:endParaRPr lang="es-MX"/>
                    </a:p>
                  </a:txBody>
                  <a:tcPr/>
                </a:tc>
                <a:tc>
                  <a:txBody>
                    <a:bodyPr/>
                    <a:lstStyle/>
                    <a:p>
                      <a:pPr algn="l" fontAlgn="b"/>
                      <a:r>
                        <a:rPr lang="es-MX" sz="800" u="none" strike="noStrike">
                          <a:effectLst/>
                        </a:rPr>
                        <a:t> </a:t>
                      </a:r>
                      <a:endParaRPr lang="es-MX" sz="800" b="0"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MX" sz="800" u="none" strike="noStrike">
                          <a:effectLst/>
                        </a:rPr>
                        <a:t>Desarrollo</a:t>
                      </a:r>
                      <a:endParaRPr lang="es-MX" sz="800" b="0" i="0" u="none" strike="noStrike">
                        <a:solidFill>
                          <a:srgbClr val="40404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s-MX" sz="700" u="none" strike="noStrike" dirty="0">
                          <a:effectLst/>
                        </a:rPr>
                        <a:t> </a:t>
                      </a:r>
                      <a:endParaRPr lang="es-MX" sz="700" b="0" i="0" u="none" strike="noStrike" dirty="0">
                        <a:solidFill>
                          <a:srgbClr val="40404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a:txBody>
                    <a:bodyPr/>
                    <a:lstStyle/>
                    <a:p>
                      <a:pPr algn="ctr" fontAlgn="b"/>
                      <a:r>
                        <a:rPr lang="es-MX" sz="800" u="none" strike="noStrike" dirty="0">
                          <a:effectLst/>
                        </a:rPr>
                        <a:t> </a:t>
                      </a:r>
                      <a:endParaRPr lang="es-MX" sz="800" b="0" i="0" u="none" strike="noStrike" dirty="0">
                        <a:solidFill>
                          <a:srgbClr val="40404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MX" sz="800" u="none" strike="noStrike" dirty="0">
                          <a:effectLst/>
                        </a:rPr>
                        <a:t> </a:t>
                      </a:r>
                      <a:endParaRPr lang="es-MX" sz="8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4954371"/>
                  </a:ext>
                </a:extLst>
              </a:tr>
              <a:tr h="902039">
                <a:tc vMerge="1">
                  <a:txBody>
                    <a:bodyPr/>
                    <a:lstStyle/>
                    <a:p>
                      <a:endParaRPr lang="es-MX"/>
                    </a:p>
                  </a:txBody>
                  <a:tcPr/>
                </a:tc>
                <a:tc>
                  <a:txBody>
                    <a:bodyPr/>
                    <a:lstStyle/>
                    <a:p>
                      <a:pPr algn="l" fontAlgn="b"/>
                      <a:r>
                        <a:rPr lang="es-MX" sz="800" u="none" strike="noStrike" dirty="0">
                          <a:effectLst/>
                        </a:rPr>
                        <a:t> </a:t>
                      </a:r>
                      <a:endParaRPr lang="es-MX" sz="8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MX" sz="800" u="none" strike="noStrike">
                          <a:effectLst/>
                        </a:rPr>
                        <a:t>Cierre</a:t>
                      </a:r>
                      <a:endParaRPr lang="es-MX" sz="800" b="0" i="0" u="none" strike="noStrike">
                        <a:solidFill>
                          <a:srgbClr val="40404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s-MX" sz="700" u="none" strike="noStrike">
                          <a:effectLst/>
                        </a:rPr>
                        <a:t> </a:t>
                      </a:r>
                      <a:endParaRPr lang="es-MX" sz="700" b="0" i="0" u="none" strike="noStrike">
                        <a:solidFill>
                          <a:srgbClr val="40404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a:txBody>
                    <a:bodyPr/>
                    <a:lstStyle/>
                    <a:p>
                      <a:pPr algn="ctr" fontAlgn="b"/>
                      <a:r>
                        <a:rPr lang="es-MX" sz="800" u="none" strike="noStrike">
                          <a:effectLst/>
                        </a:rPr>
                        <a:t> </a:t>
                      </a:r>
                      <a:endParaRPr lang="es-MX" sz="800" b="0" i="0" u="none" strike="noStrike">
                        <a:solidFill>
                          <a:srgbClr val="40404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MX" sz="800" u="none" strike="noStrike" dirty="0">
                          <a:effectLst/>
                        </a:rPr>
                        <a:t> </a:t>
                      </a:r>
                      <a:endParaRPr lang="es-MX" sz="8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9753208"/>
                  </a:ext>
                </a:extLst>
              </a:tr>
              <a:tr h="216335">
                <a:tc>
                  <a:txBody>
                    <a:bodyPr/>
                    <a:lstStyle/>
                    <a:p>
                      <a:pPr algn="ctr" fontAlgn="ctr"/>
                      <a:r>
                        <a:rPr lang="es-MX" sz="800" u="none" strike="noStrike">
                          <a:effectLst/>
                        </a:rPr>
                        <a:t>PROYECTO</a:t>
                      </a:r>
                      <a:endParaRPr lang="es-MX" sz="800" b="1"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MX" sz="800" u="none" strike="noStrike">
                          <a:effectLst/>
                        </a:rPr>
                        <a:t> </a:t>
                      </a:r>
                      <a:endParaRPr lang="es-MX" sz="800" b="1"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ctr"/>
                      <a:r>
                        <a:rPr lang="es-MX" sz="800" u="none" strike="noStrike">
                          <a:effectLst/>
                        </a:rPr>
                        <a:t>COMPETENCIAS A DESARROLLAR</a:t>
                      </a:r>
                      <a:endParaRPr lang="es-MX" sz="800" b="1"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gridSpan="2">
                  <a:txBody>
                    <a:bodyPr/>
                    <a:lstStyle/>
                    <a:p>
                      <a:pPr algn="ctr" fontAlgn="ctr"/>
                      <a:r>
                        <a:rPr lang="es-MX" sz="700" u="none" strike="noStrike" dirty="0">
                          <a:effectLst/>
                        </a:rPr>
                        <a:t> </a:t>
                      </a:r>
                      <a:endParaRPr lang="es-MX" sz="7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2684094837"/>
                  </a:ext>
                </a:extLst>
              </a:tr>
              <a:tr h="177704">
                <a:tc rowSpan="2">
                  <a:txBody>
                    <a:bodyPr/>
                    <a:lstStyle/>
                    <a:p>
                      <a:pPr algn="l" fontAlgn="b"/>
                      <a:r>
                        <a:rPr lang="es-MX" sz="700" u="none" strike="noStrike">
                          <a:effectLst/>
                        </a:rPr>
                        <a:t> </a:t>
                      </a:r>
                      <a:endParaRPr lang="es-MX" sz="700" b="0"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MX" sz="700" u="none" strike="noStrike">
                          <a:effectLst/>
                        </a:rPr>
                        <a:t> </a:t>
                      </a:r>
                      <a:endParaRPr lang="es-MX" sz="700" b="0"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3">
                  <a:txBody>
                    <a:bodyPr/>
                    <a:lstStyle/>
                    <a:p>
                      <a:pPr algn="l" fontAlgn="ctr"/>
                      <a:r>
                        <a:rPr lang="es-MX" sz="700" u="none" strike="noStrike" dirty="0">
                          <a:effectLst/>
                        </a:rPr>
                        <a:t> </a:t>
                      </a:r>
                      <a:endParaRPr lang="es-MX" sz="7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MX"/>
                    </a:p>
                  </a:txBody>
                  <a:tcPr/>
                </a:tc>
                <a:tc rowSpan="2" hMerge="1">
                  <a:txBody>
                    <a:bodyPr/>
                    <a:lstStyle/>
                    <a:p>
                      <a:endParaRPr lang="es-MX"/>
                    </a:p>
                  </a:txBody>
                  <a:tcPr/>
                </a:tc>
                <a:tc rowSpan="2" gridSpan="2">
                  <a:txBody>
                    <a:bodyPr/>
                    <a:lstStyle/>
                    <a:p>
                      <a:pPr algn="l" fontAlgn="b"/>
                      <a:r>
                        <a:rPr lang="es-MX" sz="700" u="none" strike="noStrike" dirty="0">
                          <a:effectLst/>
                        </a:rPr>
                        <a:t> </a:t>
                      </a:r>
                      <a:endParaRPr lang="es-MX" sz="7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MX"/>
                    </a:p>
                  </a:txBody>
                  <a:tcPr/>
                </a:tc>
                <a:extLst>
                  <a:ext uri="{0D108BD9-81ED-4DB2-BD59-A6C34878D82A}">
                    <a16:rowId xmlns:a16="http://schemas.microsoft.com/office/drawing/2014/main" val="2248955689"/>
                  </a:ext>
                </a:extLst>
              </a:tr>
              <a:tr h="579997">
                <a:tc vMerge="1">
                  <a:txBody>
                    <a:bodyPr/>
                    <a:lstStyle/>
                    <a:p>
                      <a:endParaRPr lang="es-MX"/>
                    </a:p>
                  </a:txBody>
                  <a:tcPr/>
                </a:tc>
                <a:tc>
                  <a:txBody>
                    <a:bodyPr/>
                    <a:lstStyle/>
                    <a:p>
                      <a:pPr algn="l" fontAlgn="b"/>
                      <a:r>
                        <a:rPr lang="es-MX" sz="700" u="none" strike="noStrike" dirty="0">
                          <a:effectLst/>
                        </a:rPr>
                        <a:t> </a:t>
                      </a:r>
                      <a:endParaRPr lang="es-MX" sz="7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vMerge="1">
                  <a:txBody>
                    <a:bodyPr/>
                    <a:lstStyle/>
                    <a:p>
                      <a:endParaRPr lang="es-MX"/>
                    </a:p>
                  </a:txBody>
                  <a:tcPr/>
                </a:tc>
                <a:tc hMerge="1"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extLst>
                  <a:ext uri="{0D108BD9-81ED-4DB2-BD59-A6C34878D82A}">
                    <a16:rowId xmlns:a16="http://schemas.microsoft.com/office/drawing/2014/main" val="1890775286"/>
                  </a:ext>
                </a:extLst>
              </a:tr>
            </a:tbl>
          </a:graphicData>
        </a:graphic>
      </p:graphicFrame>
      <p:pic>
        <p:nvPicPr>
          <p:cNvPr id="4"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799" y="127000"/>
            <a:ext cx="1001869" cy="1193800"/>
          </a:xfrm>
          <a:prstGeom prst="rect">
            <a:avLst/>
          </a:prstGeom>
          <a:noFill/>
          <a:ln>
            <a:noFill/>
          </a:ln>
        </p:spPr>
      </p:pic>
      <p:sp>
        <p:nvSpPr>
          <p:cNvPr id="5" name="CuadroTexto 4">
            <a:extLst>
              <a:ext uri="{FF2B5EF4-FFF2-40B4-BE49-F238E27FC236}">
                <a16:creationId xmlns:a16="http://schemas.microsoft.com/office/drawing/2014/main" id="{0DA32DE8-1E07-A24C-B02E-0747464AB563}"/>
              </a:ext>
            </a:extLst>
          </p:cNvPr>
          <p:cNvSpPr txBox="1"/>
          <p:nvPr/>
        </p:nvSpPr>
        <p:spPr>
          <a:xfrm>
            <a:off x="8710255" y="426720"/>
            <a:ext cx="2814427" cy="369332"/>
          </a:xfrm>
          <a:prstGeom prst="rect">
            <a:avLst/>
          </a:prstGeom>
          <a:noFill/>
        </p:spPr>
        <p:txBody>
          <a:bodyPr wrap="square" rtlCol="0">
            <a:spAutoFit/>
          </a:bodyPr>
          <a:lstStyle/>
          <a:p>
            <a:r>
              <a:rPr lang="es-MX" dirty="0"/>
              <a:t>Apartado 5i Producto 12</a:t>
            </a:r>
          </a:p>
        </p:txBody>
      </p:sp>
    </p:spTree>
    <p:extLst>
      <p:ext uri="{BB962C8B-B14F-4D97-AF65-F5344CB8AC3E}">
        <p14:creationId xmlns:p14="http://schemas.microsoft.com/office/powerpoint/2010/main" val="40035522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G_505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032000" y="381000"/>
            <a:ext cx="8128000" cy="6096000"/>
          </a:xfrm>
          <a:prstGeom prst="rect">
            <a:avLst/>
          </a:prstGeom>
        </p:spPr>
      </p:pic>
      <p:pic>
        <p:nvPicPr>
          <p:cNvPr id="3" name="Imagen 2">
            <a:extLst>
              <a:ext uri="{FF2B5EF4-FFF2-40B4-BE49-F238E27FC236}">
                <a16:creationId xmlns:a16="http://schemas.microsoft.com/office/drawing/2014/main" id="{634D6C7D-1EA9-D54D-B5E3-36FB0694C1CC}"/>
              </a:ext>
            </a:extLst>
          </p:cNvPr>
          <p:cNvPicPr>
            <a:picLocks noChangeAspect="1"/>
          </p:cNvPicPr>
          <p:nvPr/>
        </p:nvPicPr>
        <p:blipFill>
          <a:blip r:embed="rId3"/>
          <a:stretch>
            <a:fillRect/>
          </a:stretch>
        </p:blipFill>
        <p:spPr>
          <a:xfrm>
            <a:off x="418317" y="254643"/>
            <a:ext cx="1040011" cy="1551955"/>
          </a:xfrm>
          <a:prstGeom prst="rect">
            <a:avLst/>
          </a:prstGeom>
        </p:spPr>
      </p:pic>
    </p:spTree>
    <p:extLst>
      <p:ext uri="{BB962C8B-B14F-4D97-AF65-F5344CB8AC3E}">
        <p14:creationId xmlns:p14="http://schemas.microsoft.com/office/powerpoint/2010/main" val="9673435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G_50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032000" y="381000"/>
            <a:ext cx="8128000" cy="6096000"/>
          </a:xfrm>
          <a:prstGeom prst="rect">
            <a:avLst/>
          </a:prstGeom>
        </p:spPr>
      </p:pic>
      <p:pic>
        <p:nvPicPr>
          <p:cNvPr id="3" name="Imagen 2">
            <a:extLst>
              <a:ext uri="{FF2B5EF4-FFF2-40B4-BE49-F238E27FC236}">
                <a16:creationId xmlns:a16="http://schemas.microsoft.com/office/drawing/2014/main" id="{2F770CD3-8058-994B-94A9-F29C08CBEAA7}"/>
              </a:ext>
            </a:extLst>
          </p:cNvPr>
          <p:cNvPicPr>
            <a:picLocks noChangeAspect="1"/>
          </p:cNvPicPr>
          <p:nvPr/>
        </p:nvPicPr>
        <p:blipFill>
          <a:blip r:embed="rId3"/>
          <a:stretch>
            <a:fillRect/>
          </a:stretch>
        </p:blipFill>
        <p:spPr>
          <a:xfrm>
            <a:off x="534064" y="380999"/>
            <a:ext cx="1040011" cy="1551955"/>
          </a:xfrm>
          <a:prstGeom prst="rect">
            <a:avLst/>
          </a:prstGeom>
        </p:spPr>
      </p:pic>
    </p:spTree>
    <p:extLst>
      <p:ext uri="{BB962C8B-B14F-4D97-AF65-F5344CB8AC3E}">
        <p14:creationId xmlns:p14="http://schemas.microsoft.com/office/powerpoint/2010/main" val="4109905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46975" y="1301723"/>
            <a:ext cx="10652270" cy="5296662"/>
          </a:xfrm>
          <a:prstGeom prst="rect">
            <a:avLst/>
          </a:prstGeom>
        </p:spPr>
      </p:pic>
      <p:pic>
        <p:nvPicPr>
          <p:cNvPr id="3" name="Imagen 2">
            <a:extLst>
              <a:ext uri="{FF2B5EF4-FFF2-40B4-BE49-F238E27FC236}">
                <a16:creationId xmlns:a16="http://schemas.microsoft.com/office/drawing/2014/main" id="{EDF1BFEB-93F4-834A-B9F9-9EE05A3160AD}"/>
              </a:ext>
            </a:extLst>
          </p:cNvPr>
          <p:cNvPicPr>
            <a:picLocks noChangeAspect="1"/>
          </p:cNvPicPr>
          <p:nvPr/>
        </p:nvPicPr>
        <p:blipFill>
          <a:blip r:embed="rId3"/>
          <a:stretch>
            <a:fillRect/>
          </a:stretch>
        </p:blipFill>
        <p:spPr>
          <a:xfrm>
            <a:off x="1066500" y="92597"/>
            <a:ext cx="755975" cy="1128103"/>
          </a:xfrm>
          <a:prstGeom prst="rect">
            <a:avLst/>
          </a:prstGeom>
        </p:spPr>
      </p:pic>
      <p:sp>
        <p:nvSpPr>
          <p:cNvPr id="6" name="CuadroTexto 5">
            <a:extLst>
              <a:ext uri="{FF2B5EF4-FFF2-40B4-BE49-F238E27FC236}">
                <a16:creationId xmlns:a16="http://schemas.microsoft.com/office/drawing/2014/main" id="{3B36F524-9ADF-874E-91A9-64F3908BA1A4}"/>
              </a:ext>
            </a:extLst>
          </p:cNvPr>
          <p:cNvSpPr txBox="1"/>
          <p:nvPr/>
        </p:nvSpPr>
        <p:spPr>
          <a:xfrm>
            <a:off x="9184149" y="268164"/>
            <a:ext cx="2573842" cy="369332"/>
          </a:xfrm>
          <a:prstGeom prst="rect">
            <a:avLst/>
          </a:prstGeom>
          <a:noFill/>
        </p:spPr>
        <p:txBody>
          <a:bodyPr wrap="square" rtlCol="0">
            <a:spAutoFit/>
          </a:bodyPr>
          <a:lstStyle/>
          <a:p>
            <a:r>
              <a:rPr lang="es-MX" dirty="0"/>
              <a:t>Apartado 5a Producto 1</a:t>
            </a:r>
          </a:p>
        </p:txBody>
      </p:sp>
    </p:spTree>
    <p:extLst>
      <p:ext uri="{BB962C8B-B14F-4D97-AF65-F5344CB8AC3E}">
        <p14:creationId xmlns:p14="http://schemas.microsoft.com/office/powerpoint/2010/main" val="20703596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a:xfrm>
            <a:off x="844326" y="3883376"/>
            <a:ext cx="10363826" cy="3424107"/>
          </a:xfrm>
        </p:spPr>
        <p:txBody>
          <a:bodyPr>
            <a:normAutofit/>
          </a:bodyPr>
          <a:lstStyle/>
          <a:p>
            <a:pPr marL="0" indent="0" algn="ctr">
              <a:buNone/>
            </a:pPr>
            <a:endParaRPr lang="es-ES" sz="4000" b="1" dirty="0"/>
          </a:p>
          <a:p>
            <a:pPr marL="0" indent="0" algn="ctr">
              <a:buNone/>
            </a:pPr>
            <a:r>
              <a:rPr lang="es-ES" sz="4000" b="1" dirty="0"/>
              <a:t>Cuarta reunión de trabajo</a:t>
            </a:r>
          </a:p>
        </p:txBody>
      </p:sp>
      <p:pic>
        <p:nvPicPr>
          <p:cNvPr id="8" name="Imagen 7">
            <a:extLst>
              <a:ext uri="{FF2B5EF4-FFF2-40B4-BE49-F238E27FC236}">
                <a16:creationId xmlns:a16="http://schemas.microsoft.com/office/drawing/2014/main" id="{ED5C1316-2621-A649-AE84-7F1F571D1BC9}"/>
              </a:ext>
            </a:extLst>
          </p:cNvPr>
          <p:cNvPicPr>
            <a:picLocks noChangeAspect="1"/>
          </p:cNvPicPr>
          <p:nvPr/>
        </p:nvPicPr>
        <p:blipFill>
          <a:blip r:embed="rId2"/>
          <a:stretch>
            <a:fillRect/>
          </a:stretch>
        </p:blipFill>
        <p:spPr>
          <a:xfrm>
            <a:off x="4812608" y="925974"/>
            <a:ext cx="2155352" cy="3216321"/>
          </a:xfrm>
          <a:prstGeom prst="rect">
            <a:avLst/>
          </a:prstGeom>
        </p:spPr>
      </p:pic>
    </p:spTree>
    <p:extLst>
      <p:ext uri="{BB962C8B-B14F-4D97-AF65-F5344CB8AC3E}">
        <p14:creationId xmlns:p14="http://schemas.microsoft.com/office/powerpoint/2010/main" val="1938701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a:xfrm>
            <a:off x="3326757" y="2029161"/>
            <a:ext cx="4942600" cy="4073465"/>
          </a:xfrm>
        </p:spPr>
        <p:txBody>
          <a:bodyPr>
            <a:normAutofit/>
          </a:bodyPr>
          <a:lstStyle/>
          <a:p>
            <a:r>
              <a:rPr lang="es-ES" sz="2000" b="1" dirty="0"/>
              <a:t>Lista de pasos requeridos para una infografía</a:t>
            </a:r>
            <a:r>
              <a:rPr lang="es-ES" sz="2000" dirty="0"/>
              <a:t>:</a:t>
            </a:r>
          </a:p>
          <a:p>
            <a:pPr lvl="1"/>
            <a:r>
              <a:rPr lang="es-ES" sz="2000" dirty="0"/>
              <a:t>1. estructura inicial de planeación</a:t>
            </a:r>
          </a:p>
          <a:p>
            <a:pPr lvl="1"/>
            <a:r>
              <a:rPr lang="es-ES" sz="2000" dirty="0"/>
              <a:t>2. preguntas esenciales</a:t>
            </a:r>
          </a:p>
          <a:p>
            <a:pPr lvl="1"/>
            <a:r>
              <a:rPr lang="es-ES" sz="2000" dirty="0"/>
              <a:t>3. disciplinas </a:t>
            </a:r>
          </a:p>
          <a:p>
            <a:pPr lvl="1"/>
            <a:r>
              <a:rPr lang="es-ES" sz="2000" dirty="0"/>
              <a:t>4. tipos de evaluación</a:t>
            </a:r>
          </a:p>
          <a:p>
            <a:pPr lvl="1"/>
            <a:r>
              <a:rPr lang="es-ES" sz="2000" dirty="0"/>
              <a:t>5. recursos didácticos</a:t>
            </a:r>
          </a:p>
          <a:p>
            <a:pPr lvl="1"/>
            <a:r>
              <a:rPr lang="es-ES" sz="2000" dirty="0"/>
              <a:t>6. periodos de evaluación</a:t>
            </a:r>
          </a:p>
          <a:p>
            <a:pPr lvl="1"/>
            <a:r>
              <a:rPr lang="es-ES" sz="2000" dirty="0"/>
              <a:t>7. planeación general</a:t>
            </a:r>
          </a:p>
          <a:p>
            <a:pPr lvl="1"/>
            <a:r>
              <a:rPr lang="es-ES" sz="2000" dirty="0"/>
              <a:t>8.bibliografía</a:t>
            </a:r>
          </a:p>
          <a:p>
            <a:pPr lvl="1"/>
            <a:r>
              <a:rPr lang="es-ES" sz="2000" dirty="0"/>
              <a:t>9. estrategias didácticas</a:t>
            </a:r>
          </a:p>
          <a:p>
            <a:pPr lvl="1"/>
            <a:r>
              <a:rPr lang="es-ES" sz="2000" dirty="0"/>
              <a:t>10. competencia a desarrollar</a:t>
            </a:r>
          </a:p>
        </p:txBody>
      </p:sp>
      <p:pic>
        <p:nvPicPr>
          <p:cNvPr id="4" name="Imagen 3">
            <a:extLst>
              <a:ext uri="{FF2B5EF4-FFF2-40B4-BE49-F238E27FC236}">
                <a16:creationId xmlns:a16="http://schemas.microsoft.com/office/drawing/2014/main" id="{31CA69B9-6F42-D548-A3B2-77EA11B3E7C3}"/>
              </a:ext>
            </a:extLst>
          </p:cNvPr>
          <p:cNvPicPr>
            <a:picLocks noChangeAspect="1"/>
          </p:cNvPicPr>
          <p:nvPr/>
        </p:nvPicPr>
        <p:blipFill>
          <a:blip r:embed="rId2"/>
          <a:stretch>
            <a:fillRect/>
          </a:stretch>
        </p:blipFill>
        <p:spPr>
          <a:xfrm>
            <a:off x="1760981" y="618517"/>
            <a:ext cx="1040011" cy="1551955"/>
          </a:xfrm>
          <a:prstGeom prst="rect">
            <a:avLst/>
          </a:prstGeom>
        </p:spPr>
      </p:pic>
      <p:sp>
        <p:nvSpPr>
          <p:cNvPr id="6" name="Título 5">
            <a:extLst>
              <a:ext uri="{FF2B5EF4-FFF2-40B4-BE49-F238E27FC236}">
                <a16:creationId xmlns:a16="http://schemas.microsoft.com/office/drawing/2014/main" id="{046A3C54-B109-FB4C-A314-67FE85F82FC5}"/>
              </a:ext>
            </a:extLst>
          </p:cNvPr>
          <p:cNvSpPr>
            <a:spLocks noGrp="1"/>
          </p:cNvSpPr>
          <p:nvPr>
            <p:ph type="title"/>
          </p:nvPr>
        </p:nvSpPr>
        <p:spPr/>
        <p:txBody>
          <a:bodyPr/>
          <a:lstStyle/>
          <a:p>
            <a:r>
              <a:rPr lang="es-MX" dirty="0"/>
              <a:t> </a:t>
            </a:r>
          </a:p>
        </p:txBody>
      </p:sp>
      <p:sp>
        <p:nvSpPr>
          <p:cNvPr id="7" name="CuadroTexto 6">
            <a:extLst>
              <a:ext uri="{FF2B5EF4-FFF2-40B4-BE49-F238E27FC236}">
                <a16:creationId xmlns:a16="http://schemas.microsoft.com/office/drawing/2014/main" id="{D74D3A7E-09CD-6E47-A968-B3DC30C5E2A3}"/>
              </a:ext>
            </a:extLst>
          </p:cNvPr>
          <p:cNvSpPr txBox="1"/>
          <p:nvPr/>
        </p:nvSpPr>
        <p:spPr>
          <a:xfrm>
            <a:off x="9207212" y="156621"/>
            <a:ext cx="2814427" cy="369332"/>
          </a:xfrm>
          <a:prstGeom prst="rect">
            <a:avLst/>
          </a:prstGeom>
          <a:noFill/>
        </p:spPr>
        <p:txBody>
          <a:bodyPr wrap="square" rtlCol="0">
            <a:spAutoFit/>
          </a:bodyPr>
          <a:lstStyle/>
          <a:p>
            <a:r>
              <a:rPr lang="es-MX" dirty="0"/>
              <a:t>Apartado 5i Producto 13</a:t>
            </a:r>
          </a:p>
        </p:txBody>
      </p:sp>
    </p:spTree>
    <p:extLst>
      <p:ext uri="{BB962C8B-B14F-4D97-AF65-F5344CB8AC3E}">
        <p14:creationId xmlns:p14="http://schemas.microsoft.com/office/powerpoint/2010/main" val="11772075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thumbnail.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384" y="0"/>
            <a:ext cx="4269153" cy="6858000"/>
          </a:xfrm>
          <a:prstGeom prst="rect">
            <a:avLst/>
          </a:prstGeom>
        </p:spPr>
      </p:pic>
      <p:pic>
        <p:nvPicPr>
          <p:cNvPr id="4" name="Imagen 3">
            <a:extLst>
              <a:ext uri="{FF2B5EF4-FFF2-40B4-BE49-F238E27FC236}">
                <a16:creationId xmlns:a16="http://schemas.microsoft.com/office/drawing/2014/main" id="{C9EA1EBE-888D-1648-A290-037B16120E90}"/>
              </a:ext>
            </a:extLst>
          </p:cNvPr>
          <p:cNvPicPr>
            <a:picLocks noChangeAspect="1"/>
          </p:cNvPicPr>
          <p:nvPr/>
        </p:nvPicPr>
        <p:blipFill>
          <a:blip r:embed="rId3"/>
          <a:stretch>
            <a:fillRect/>
          </a:stretch>
        </p:blipFill>
        <p:spPr>
          <a:xfrm>
            <a:off x="352896" y="216648"/>
            <a:ext cx="1040011" cy="1551955"/>
          </a:xfrm>
          <a:prstGeom prst="rect">
            <a:avLst/>
          </a:prstGeom>
        </p:spPr>
      </p:pic>
      <p:sp>
        <p:nvSpPr>
          <p:cNvPr id="5" name="CuadroTexto 4">
            <a:extLst>
              <a:ext uri="{FF2B5EF4-FFF2-40B4-BE49-F238E27FC236}">
                <a16:creationId xmlns:a16="http://schemas.microsoft.com/office/drawing/2014/main" id="{CD18E061-8622-5243-B2C4-25B2A784A2E2}"/>
              </a:ext>
            </a:extLst>
          </p:cNvPr>
          <p:cNvSpPr txBox="1"/>
          <p:nvPr/>
        </p:nvSpPr>
        <p:spPr>
          <a:xfrm>
            <a:off x="9207212" y="156621"/>
            <a:ext cx="2814427" cy="369332"/>
          </a:xfrm>
          <a:prstGeom prst="rect">
            <a:avLst/>
          </a:prstGeom>
          <a:noFill/>
        </p:spPr>
        <p:txBody>
          <a:bodyPr wrap="square" rtlCol="0">
            <a:spAutoFit/>
          </a:bodyPr>
          <a:lstStyle/>
          <a:p>
            <a:r>
              <a:rPr lang="es-MX" dirty="0"/>
              <a:t>Apartado 5i Producto 14</a:t>
            </a:r>
          </a:p>
        </p:txBody>
      </p:sp>
    </p:spTree>
    <p:extLst>
      <p:ext uri="{BB962C8B-B14F-4D97-AF65-F5344CB8AC3E}">
        <p14:creationId xmlns:p14="http://schemas.microsoft.com/office/powerpoint/2010/main" val="6337664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502165-614F-5B43-BE34-49C17F2FF545}"/>
              </a:ext>
            </a:extLst>
          </p:cNvPr>
          <p:cNvSpPr>
            <a:spLocks noGrp="1"/>
          </p:cNvSpPr>
          <p:nvPr>
            <p:ph type="title"/>
          </p:nvPr>
        </p:nvSpPr>
        <p:spPr>
          <a:xfrm>
            <a:off x="3263348" y="450886"/>
            <a:ext cx="6655904" cy="1325563"/>
          </a:xfrm>
        </p:spPr>
        <p:txBody>
          <a:bodyPr>
            <a:normAutofit/>
          </a:bodyPr>
          <a:lstStyle/>
          <a:p>
            <a:r>
              <a:rPr lang="es-MX" sz="3600" dirty="0"/>
              <a:t>Reflexiones Personales</a:t>
            </a:r>
          </a:p>
        </p:txBody>
      </p:sp>
      <p:sp>
        <p:nvSpPr>
          <p:cNvPr id="4" name="CuadroTexto 3">
            <a:extLst>
              <a:ext uri="{FF2B5EF4-FFF2-40B4-BE49-F238E27FC236}">
                <a16:creationId xmlns:a16="http://schemas.microsoft.com/office/drawing/2014/main" id="{E0ECC58B-2C1D-3A47-87E9-BDB2687CA62F}"/>
              </a:ext>
            </a:extLst>
          </p:cNvPr>
          <p:cNvSpPr txBox="1"/>
          <p:nvPr/>
        </p:nvSpPr>
        <p:spPr>
          <a:xfrm>
            <a:off x="9319263" y="351495"/>
            <a:ext cx="2557998" cy="369332"/>
          </a:xfrm>
          <a:prstGeom prst="rect">
            <a:avLst/>
          </a:prstGeom>
          <a:noFill/>
        </p:spPr>
        <p:txBody>
          <a:bodyPr wrap="square" rtlCol="0">
            <a:spAutoFit/>
          </a:bodyPr>
          <a:lstStyle/>
          <a:p>
            <a:r>
              <a:rPr lang="es-MX" dirty="0"/>
              <a:t>Apartado 5i Producto 15</a:t>
            </a:r>
          </a:p>
        </p:txBody>
      </p:sp>
      <p:pic>
        <p:nvPicPr>
          <p:cNvPr id="5" name="Imagen 4">
            <a:extLst>
              <a:ext uri="{FF2B5EF4-FFF2-40B4-BE49-F238E27FC236}">
                <a16:creationId xmlns:a16="http://schemas.microsoft.com/office/drawing/2014/main" id="{2296EA2F-17D7-F146-AEF6-BA8065877327}"/>
              </a:ext>
            </a:extLst>
          </p:cNvPr>
          <p:cNvPicPr>
            <a:picLocks noChangeAspect="1"/>
          </p:cNvPicPr>
          <p:nvPr/>
        </p:nvPicPr>
        <p:blipFill>
          <a:blip r:embed="rId2"/>
          <a:stretch>
            <a:fillRect/>
          </a:stretch>
        </p:blipFill>
        <p:spPr>
          <a:xfrm>
            <a:off x="331380" y="201700"/>
            <a:ext cx="854899" cy="1275722"/>
          </a:xfrm>
          <a:prstGeom prst="rect">
            <a:avLst/>
          </a:prstGeom>
        </p:spPr>
      </p:pic>
      <p:sp>
        <p:nvSpPr>
          <p:cNvPr id="6" name="Rectángulo 5">
            <a:extLst>
              <a:ext uri="{FF2B5EF4-FFF2-40B4-BE49-F238E27FC236}">
                <a16:creationId xmlns:a16="http://schemas.microsoft.com/office/drawing/2014/main" id="{0B9766B1-F8AE-8040-B312-D9B88CD06353}"/>
              </a:ext>
            </a:extLst>
          </p:cNvPr>
          <p:cNvSpPr/>
          <p:nvPr/>
        </p:nvSpPr>
        <p:spPr>
          <a:xfrm>
            <a:off x="758829" y="1588192"/>
            <a:ext cx="11118432" cy="4801314"/>
          </a:xfrm>
          <a:prstGeom prst="rect">
            <a:avLst/>
          </a:prstGeom>
        </p:spPr>
        <p:txBody>
          <a:bodyPr wrap="square">
            <a:spAutoFit/>
          </a:bodyPr>
          <a:lstStyle/>
          <a:p>
            <a:r>
              <a:rPr lang="es-MX" dirty="0">
                <a:solidFill>
                  <a:srgbClr val="000000"/>
                </a:solidFill>
                <a:latin typeface="Helvetica" pitchFamily="2" charset="0"/>
              </a:rPr>
              <a:t>Las tres principales dificultades en lo personal como docente.</a:t>
            </a:r>
          </a:p>
          <a:p>
            <a:r>
              <a:rPr lang="es-MX" dirty="0">
                <a:solidFill>
                  <a:srgbClr val="000000"/>
                </a:solidFill>
                <a:latin typeface="Helvetica" pitchFamily="2" charset="0"/>
              </a:rPr>
              <a:t>1. Convencer al alumno la importancia de hacer un proyecto de interdisciplinariedad en cooperacion con las diferentes asignaturas. Coincidir con los demás profesores para las sesiones plenarias.</a:t>
            </a:r>
            <a:br>
              <a:rPr lang="es-MX" dirty="0">
                <a:solidFill>
                  <a:srgbClr val="000000"/>
                </a:solidFill>
                <a:latin typeface="Helvetica" pitchFamily="2" charset="0"/>
              </a:rPr>
            </a:br>
            <a:endParaRPr lang="es-MX" dirty="0">
              <a:solidFill>
                <a:srgbClr val="000000"/>
              </a:solidFill>
              <a:latin typeface="Helvetica" pitchFamily="2" charset="0"/>
            </a:endParaRPr>
          </a:p>
          <a:p>
            <a:r>
              <a:rPr lang="es-MX" dirty="0">
                <a:solidFill>
                  <a:srgbClr val="000000"/>
                </a:solidFill>
                <a:latin typeface="Helvetica" pitchFamily="2" charset="0"/>
              </a:rPr>
              <a:t>2. Proceder con una estructura ordenada de acuerdo a las especificaciones solicitadas por el proyecto, siguiendo los apartados y productos en secuencia.</a:t>
            </a:r>
            <a:br>
              <a:rPr lang="es-MX" dirty="0">
                <a:solidFill>
                  <a:srgbClr val="000000"/>
                </a:solidFill>
                <a:latin typeface="Helvetica" pitchFamily="2" charset="0"/>
              </a:rPr>
            </a:br>
            <a:endParaRPr lang="es-MX" dirty="0">
              <a:solidFill>
                <a:srgbClr val="000000"/>
              </a:solidFill>
              <a:latin typeface="Helvetica" pitchFamily="2" charset="0"/>
            </a:endParaRPr>
          </a:p>
          <a:p>
            <a:r>
              <a:rPr lang="es-MX" dirty="0">
                <a:solidFill>
                  <a:srgbClr val="000000"/>
                </a:solidFill>
                <a:latin typeface="Helvetica" pitchFamily="2" charset="0"/>
              </a:rPr>
              <a:t>3. Comprender la nomenclatura pedagógica utilizada para distinguir cada parte del proyecto.</a:t>
            </a:r>
          </a:p>
          <a:p>
            <a:endParaRPr lang="es-MX" dirty="0">
              <a:solidFill>
                <a:srgbClr val="000000"/>
              </a:solidFill>
              <a:latin typeface="Helvetica" pitchFamily="2" charset="0"/>
            </a:endParaRPr>
          </a:p>
          <a:p>
            <a:r>
              <a:rPr lang="es-MX" dirty="0">
                <a:solidFill>
                  <a:srgbClr val="000000"/>
                </a:solidFill>
                <a:latin typeface="Helvetica" pitchFamily="2" charset="0"/>
              </a:rPr>
              <a:t>Aspectos a trabajar.</a:t>
            </a:r>
          </a:p>
          <a:p>
            <a:r>
              <a:rPr lang="es-MX" dirty="0">
                <a:solidFill>
                  <a:srgbClr val="000000"/>
                </a:solidFill>
                <a:latin typeface="Helvetica" pitchFamily="2" charset="0"/>
              </a:rPr>
              <a:t>Capacitación contínua</a:t>
            </a:r>
          </a:p>
          <a:p>
            <a:r>
              <a:rPr lang="es-MX" dirty="0">
                <a:solidFill>
                  <a:srgbClr val="000000"/>
                </a:solidFill>
                <a:latin typeface="Helvetica" pitchFamily="2" charset="0"/>
              </a:rPr>
              <a:t>Retroalimentación frecuente durante la elaboración de las presentaciones</a:t>
            </a:r>
          </a:p>
          <a:p>
            <a:endParaRPr lang="es-MX" dirty="0">
              <a:solidFill>
                <a:srgbClr val="000000"/>
              </a:solidFill>
              <a:latin typeface="Helvetica" pitchFamily="2" charset="0"/>
            </a:endParaRPr>
          </a:p>
          <a:p>
            <a:r>
              <a:rPr lang="es-MX" dirty="0">
                <a:solidFill>
                  <a:srgbClr val="000000"/>
                </a:solidFill>
                <a:latin typeface="Helvetica" pitchFamily="2" charset="0"/>
              </a:rPr>
              <a:t>De lo aprendido en el proyecto, repercute de forma positiva</a:t>
            </a:r>
          </a:p>
          <a:p>
            <a:r>
              <a:rPr lang="es-MX" dirty="0">
                <a:solidFill>
                  <a:srgbClr val="000000"/>
                </a:solidFill>
                <a:latin typeface="Helvetica" pitchFamily="2" charset="0"/>
              </a:rPr>
              <a:t>Planteamiento de diferentes preguntas detonadoras al grupo</a:t>
            </a:r>
          </a:p>
          <a:p>
            <a:r>
              <a:rPr lang="es-MX" dirty="0">
                <a:solidFill>
                  <a:srgbClr val="000000"/>
                </a:solidFill>
                <a:latin typeface="Helvetica" pitchFamily="2" charset="0"/>
              </a:rPr>
              <a:t>Crecimiento en el proceso de indagación con las alumnas.</a:t>
            </a:r>
          </a:p>
          <a:p>
            <a:r>
              <a:rPr lang="es-MX" dirty="0">
                <a:solidFill>
                  <a:srgbClr val="000000"/>
                </a:solidFill>
                <a:latin typeface="Helvetica" pitchFamily="2" charset="0"/>
              </a:rPr>
              <a:t>Consulta de fuentes y citas bibliográficas.</a:t>
            </a:r>
            <a:endParaRPr lang="es-MX" b="0" i="0" u="none" strike="noStrike" dirty="0">
              <a:solidFill>
                <a:srgbClr val="000000"/>
              </a:solidFill>
              <a:effectLst/>
              <a:latin typeface="Helvetica" pitchFamily="2" charset="0"/>
            </a:endParaRPr>
          </a:p>
        </p:txBody>
      </p:sp>
    </p:spTree>
    <p:extLst>
      <p:ext uri="{BB962C8B-B14F-4D97-AF65-F5344CB8AC3E}">
        <p14:creationId xmlns:p14="http://schemas.microsoft.com/office/powerpoint/2010/main" val="2973464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45459" y="1341196"/>
            <a:ext cx="10551726" cy="5191441"/>
          </a:xfrm>
          <a:prstGeom prst="rect">
            <a:avLst/>
          </a:prstGeom>
        </p:spPr>
      </p:pic>
      <p:pic>
        <p:nvPicPr>
          <p:cNvPr id="3" name="Imagen 2">
            <a:extLst>
              <a:ext uri="{FF2B5EF4-FFF2-40B4-BE49-F238E27FC236}">
                <a16:creationId xmlns:a16="http://schemas.microsoft.com/office/drawing/2014/main" id="{642E2E6A-469A-1144-9EB3-F410D0C2248F}"/>
              </a:ext>
            </a:extLst>
          </p:cNvPr>
          <p:cNvPicPr>
            <a:picLocks noChangeAspect="1"/>
          </p:cNvPicPr>
          <p:nvPr/>
        </p:nvPicPr>
        <p:blipFill>
          <a:blip r:embed="rId3"/>
          <a:stretch>
            <a:fillRect/>
          </a:stretch>
        </p:blipFill>
        <p:spPr>
          <a:xfrm>
            <a:off x="939178" y="150471"/>
            <a:ext cx="797940" cy="1190725"/>
          </a:xfrm>
          <a:prstGeom prst="rect">
            <a:avLst/>
          </a:prstGeom>
        </p:spPr>
      </p:pic>
      <p:sp>
        <p:nvSpPr>
          <p:cNvPr id="6" name="CuadroTexto 5">
            <a:extLst>
              <a:ext uri="{FF2B5EF4-FFF2-40B4-BE49-F238E27FC236}">
                <a16:creationId xmlns:a16="http://schemas.microsoft.com/office/drawing/2014/main" id="{CDBAA900-B67C-5A4B-BF2F-3BA9EDB474B0}"/>
              </a:ext>
            </a:extLst>
          </p:cNvPr>
          <p:cNvSpPr txBox="1"/>
          <p:nvPr/>
        </p:nvSpPr>
        <p:spPr>
          <a:xfrm>
            <a:off x="9184149" y="268164"/>
            <a:ext cx="2573842" cy="369332"/>
          </a:xfrm>
          <a:prstGeom prst="rect">
            <a:avLst/>
          </a:prstGeom>
          <a:noFill/>
        </p:spPr>
        <p:txBody>
          <a:bodyPr wrap="square" rtlCol="0">
            <a:spAutoFit/>
          </a:bodyPr>
          <a:lstStyle/>
          <a:p>
            <a:r>
              <a:rPr lang="es-MX" dirty="0"/>
              <a:t>Apartado 5a Producto 1</a:t>
            </a:r>
          </a:p>
        </p:txBody>
      </p:sp>
    </p:spTree>
    <p:extLst>
      <p:ext uri="{BB962C8B-B14F-4D97-AF65-F5344CB8AC3E}">
        <p14:creationId xmlns:p14="http://schemas.microsoft.com/office/powerpoint/2010/main" val="2227882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91312" y="1944710"/>
            <a:ext cx="11465613" cy="1876357"/>
          </a:xfrm>
          <a:prstGeom prst="rect">
            <a:avLst/>
          </a:prstGeom>
        </p:spPr>
      </p:pic>
      <p:pic>
        <p:nvPicPr>
          <p:cNvPr id="3" name="Imagen 2">
            <a:extLst>
              <a:ext uri="{FF2B5EF4-FFF2-40B4-BE49-F238E27FC236}">
                <a16:creationId xmlns:a16="http://schemas.microsoft.com/office/drawing/2014/main" id="{96994C5B-C73E-2C45-9AF0-A4D6AF9E162D}"/>
              </a:ext>
            </a:extLst>
          </p:cNvPr>
          <p:cNvPicPr>
            <a:picLocks noChangeAspect="1"/>
          </p:cNvPicPr>
          <p:nvPr/>
        </p:nvPicPr>
        <p:blipFill>
          <a:blip r:embed="rId3"/>
          <a:stretch>
            <a:fillRect/>
          </a:stretch>
        </p:blipFill>
        <p:spPr>
          <a:xfrm>
            <a:off x="1286419" y="385566"/>
            <a:ext cx="858562" cy="1281188"/>
          </a:xfrm>
          <a:prstGeom prst="rect">
            <a:avLst/>
          </a:prstGeom>
        </p:spPr>
      </p:pic>
      <p:sp>
        <p:nvSpPr>
          <p:cNvPr id="6" name="CuadroTexto 5">
            <a:extLst>
              <a:ext uri="{FF2B5EF4-FFF2-40B4-BE49-F238E27FC236}">
                <a16:creationId xmlns:a16="http://schemas.microsoft.com/office/drawing/2014/main" id="{3BC8F72A-67B7-2443-8640-B3143DCA02E3}"/>
              </a:ext>
            </a:extLst>
          </p:cNvPr>
          <p:cNvSpPr txBox="1"/>
          <p:nvPr/>
        </p:nvSpPr>
        <p:spPr>
          <a:xfrm>
            <a:off x="9184149" y="268164"/>
            <a:ext cx="2573842" cy="369332"/>
          </a:xfrm>
          <a:prstGeom prst="rect">
            <a:avLst/>
          </a:prstGeom>
          <a:noFill/>
        </p:spPr>
        <p:txBody>
          <a:bodyPr wrap="square" rtlCol="0">
            <a:spAutoFit/>
          </a:bodyPr>
          <a:lstStyle/>
          <a:p>
            <a:r>
              <a:rPr lang="es-MX" dirty="0"/>
              <a:t>Apartado 5a Producto 1</a:t>
            </a:r>
          </a:p>
        </p:txBody>
      </p:sp>
    </p:spTree>
    <p:extLst>
      <p:ext uri="{BB962C8B-B14F-4D97-AF65-F5344CB8AC3E}">
        <p14:creationId xmlns:p14="http://schemas.microsoft.com/office/powerpoint/2010/main" val="184343423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968</TotalTime>
  <Words>4533</Words>
  <Application>Microsoft Macintosh PowerPoint</Application>
  <PresentationFormat>Panorámica</PresentationFormat>
  <Paragraphs>913</Paragraphs>
  <Slides>73</Slides>
  <Notes>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73</vt:i4>
      </vt:variant>
    </vt:vector>
  </HeadingPairs>
  <TitlesOfParts>
    <vt:vector size="81" baseType="lpstr">
      <vt:lpstr>Arial</vt:lpstr>
      <vt:lpstr>Calibri</vt:lpstr>
      <vt:lpstr>Calibri Light</vt:lpstr>
      <vt:lpstr>Century Gothic</vt:lpstr>
      <vt:lpstr>Helvetica</vt:lpstr>
      <vt:lpstr>Questrial</vt:lpstr>
      <vt:lpstr>Tema de Office</vt:lpstr>
      <vt:lpstr>Documento</vt:lpstr>
      <vt:lpstr>CENTRO ESCOLAR PASEO ESMERALDA 7800     “¿CÓMO AUMENTAR LA CULTURA DE  LA DONACIÓN DE ORGANOS EN MÉXICO?”  EQUIPO 2  Grado: 5º y 6º  Semestre  CONEXIONES ETAPA I</vt:lpstr>
      <vt:lpstr>MAESTROS PARTICIPANTES</vt:lpstr>
      <vt:lpstr>          Inicio:  Septiembre 2017  Término:  Noviembre 2017     CICLO ESCOLAR 2017-2018    </vt:lpstr>
      <vt:lpstr>CENTRO ESCOLAR PASEO ESMERALDA 7800     “¿CÓMO AUMENTAR LA CULTURA DE  LA DONACIÓN DE ORGANOS EN MÉXICO?”  EQUIPO 2  Grado: 5º y 6º  Semestre  CONEXIONES ETAPA I</vt:lpstr>
      <vt:lpstr>Índice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Reflexión. Grupo interdisciplinario</vt:lpstr>
      <vt:lpstr>El arte de formular preguntas esenciales Preguntas Analíticas</vt:lpstr>
      <vt:lpstr>El arte de formular preguntas esenciales Preguntas Analíticas</vt:lpstr>
      <vt:lpstr>El arte de formular preguntas esenciales Preguntas Analíticas</vt:lpstr>
      <vt:lpstr>El arte de formular preguntas esenciales Preguntas Evaluativas</vt:lpstr>
      <vt:lpstr>El arte de formular preguntas esenciales Preguntas Evaluativas</vt:lpstr>
      <vt:lpstr>El arte de formular preguntas esenciales Preguntas para conocimiento y desarrollo propio</vt:lpstr>
      <vt:lpstr>El arte de formular preguntas esenciales </vt:lpstr>
      <vt:lpstr>Presentación de PowerPoint</vt:lpstr>
      <vt:lpstr>Presentación de PowerPoint</vt:lpstr>
      <vt:lpstr>Presentación de PowerPoint</vt:lpstr>
      <vt:lpstr>Presentación de PowerPoint</vt:lpstr>
      <vt:lpstr>Presentación de PowerPoint</vt:lpstr>
      <vt:lpstr>   E.I.P. Análisis “Códice nuestro” </vt:lpstr>
      <vt:lpstr>E.I.P. Análisis “Códice nuestro” </vt:lpstr>
      <vt:lpstr>E.I.P. Análisis “Códice nuestro” </vt:lpstr>
      <vt:lpstr>E.I.P. Análisis “Códice nuestro” </vt:lpstr>
      <vt:lpstr>E.I.P. Análisis “Códice nuestro” </vt:lpstr>
      <vt:lpstr>E.I.P. Análisis “Códice nuestro” </vt:lpstr>
      <vt:lpstr>E.I.P. Análisis “Códice nuestro” </vt:lpstr>
      <vt:lpstr>E.I.P. Análisis “Códice nuestro”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Presentación de PowerPoint</vt:lpstr>
      <vt:lpstr>Presentación de PowerPoint</vt:lpstr>
      <vt:lpstr>Presentación de PowerPoint</vt:lpstr>
      <vt:lpstr>Presentación de PowerPoint</vt:lpstr>
      <vt:lpstr>Presentación de PowerPoint</vt:lpstr>
      <vt:lpstr>Presentación de PowerPoint</vt:lpstr>
      <vt:lpstr>Centro Escolar Paseo Esmeralda Formato de Planeación General de Proyectos Interdiciplinarios  Clave 7800</vt:lpstr>
      <vt:lpstr>Centro Escolar Paseo Esmeralda Formato de Planeación General de Proyectos Interdiciplinarios  Clave 7800</vt:lpstr>
      <vt:lpstr>Centro Escolar Paseo Esmeralda Formato de Planeación General de Proyectos Interdiciplinarios  Clave 7800</vt:lpstr>
      <vt:lpstr>Centro Escolar Paseo Esmeralda Formato de Planeación General de Proyectos Interdiciplinarios  Clave 7800</vt:lpstr>
      <vt:lpstr>Centro Escolar Paseo Esmeralda Formato de Planeación General de Proyectos Interdiciplinarios  Clave 7800</vt:lpstr>
      <vt:lpstr>Centro Escolar Paseo Esmeralda Formato de Planeación General de Proyectos Interdiciplinarios  Clave 7800</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Reflexiones Personales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CENTRO ESCOLAR PASEO ESMERALDA  “DONACION DE ORGANOS Y  FLUIDOS”</dc:title>
  <dc:creator>Chela</dc:creator>
  <cp:lastModifiedBy>Helue Dominguez</cp:lastModifiedBy>
  <cp:revision>118</cp:revision>
  <dcterms:created xsi:type="dcterms:W3CDTF">2017-10-30T16:48:33Z</dcterms:created>
  <dcterms:modified xsi:type="dcterms:W3CDTF">2019-09-30T18:13:39Z</dcterms:modified>
</cp:coreProperties>
</file>