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0" r:id="rId4"/>
    <p:sldId id="271" r:id="rId5"/>
    <p:sldId id="272" r:id="rId6"/>
    <p:sldId id="273" r:id="rId7"/>
    <p:sldId id="274" r:id="rId8"/>
    <p:sldId id="275" r:id="rId9"/>
    <p:sldId id="276" r:id="rId10"/>
    <p:sldId id="258" r:id="rId11"/>
    <p:sldId id="262" r:id="rId12"/>
    <p:sldId id="263" r:id="rId13"/>
    <p:sldId id="264" r:id="rId14"/>
    <p:sldId id="265" r:id="rId15"/>
    <p:sldId id="277" r:id="rId16"/>
    <p:sldId id="259" r:id="rId17"/>
    <p:sldId id="278" r:id="rId18"/>
    <p:sldId id="261" r:id="rId19"/>
    <p:sldId id="260" r:id="rId20"/>
    <p:sldId id="279" r:id="rId21"/>
    <p:sldId id="266" r:id="rId22"/>
    <p:sldId id="267" r:id="rId23"/>
    <p:sldId id="268" r:id="rId24"/>
    <p:sldId id="26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31" r:id="rId49"/>
    <p:sldId id="332" r:id="rId50"/>
    <p:sldId id="333" r:id="rId51"/>
    <p:sldId id="334" r:id="rId52"/>
    <p:sldId id="335" r:id="rId53"/>
    <p:sldId id="303" r:id="rId54"/>
    <p:sldId id="315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64" r:id="rId99"/>
    <p:sldId id="363" r:id="rId100"/>
    <p:sldId id="354" r:id="rId101"/>
    <p:sldId id="355" r:id="rId102"/>
    <p:sldId id="356" r:id="rId103"/>
    <p:sldId id="357" r:id="rId104"/>
    <p:sldId id="365" r:id="rId105"/>
    <p:sldId id="359" r:id="rId106"/>
    <p:sldId id="360" r:id="rId107"/>
    <p:sldId id="361" r:id="rId108"/>
    <p:sldId id="362" r:id="rId109"/>
    <p:sldId id="367" r:id="rId110"/>
    <p:sldId id="368" r:id="rId111"/>
    <p:sldId id="369" r:id="rId112"/>
    <p:sldId id="370" r:id="rId113"/>
    <p:sldId id="371" r:id="rId114"/>
    <p:sldId id="372" r:id="rId115"/>
    <p:sldId id="373" r:id="rId116"/>
    <p:sldId id="374" r:id="rId117"/>
    <p:sldId id="375" r:id="rId118"/>
    <p:sldId id="376" r:id="rId119"/>
    <p:sldId id="366" r:id="rId120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tableStyles" Target="tableStyle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viewProps" Target="viewProps.xml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F2BF6B-30DA-4849-8C33-443DBF28E805}" type="doc">
      <dgm:prSet loTypeId="urn:microsoft.com/office/officeart/2005/8/layout/vProcess5" loCatId="process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s-MX"/>
        </a:p>
      </dgm:t>
    </dgm:pt>
    <dgm:pt modelId="{A213851B-4749-40F3-AFB2-2A786F595F50}">
      <dgm:prSet phldrT="[Texto]" custT="1"/>
      <dgm:spPr/>
      <dgm:t>
        <a:bodyPr/>
        <a:lstStyle/>
        <a:p>
          <a:r>
            <a:rPr lang="es-MX" sz="1800" dirty="0" smtClean="0">
              <a:solidFill>
                <a:sysClr val="windowText" lastClr="000000"/>
              </a:solidFill>
              <a:latin typeface="+mj-lt"/>
              <a:cs typeface="Times New Roman" panose="02020603050405020304" pitchFamily="18" charset="0"/>
            </a:rPr>
            <a:t>Consideramos que con estos parámetros evaluativos existe un intercambio comunicativo entre docente y alumnos. </a:t>
          </a:r>
          <a:endParaRPr lang="es-MX" sz="1800" dirty="0">
            <a:solidFill>
              <a:sysClr val="windowText" lastClr="000000"/>
            </a:solidFill>
            <a:latin typeface="+mj-lt"/>
            <a:cs typeface="Times New Roman" panose="02020603050405020304" pitchFamily="18" charset="0"/>
          </a:endParaRPr>
        </a:p>
      </dgm:t>
    </dgm:pt>
    <dgm:pt modelId="{FC4DAF50-E6BA-45F4-B8BD-6ABEE516A077}" type="parTrans" cxnId="{FB7D6906-F430-4306-A1B5-680333B0E50D}">
      <dgm:prSet/>
      <dgm:spPr/>
      <dgm:t>
        <a:bodyPr/>
        <a:lstStyle/>
        <a:p>
          <a:endParaRPr lang="es-MX" sz="1800">
            <a:solidFill>
              <a:sysClr val="windowText" lastClr="000000"/>
            </a:solidFill>
            <a:latin typeface="+mj-lt"/>
            <a:cs typeface="Times New Roman" panose="02020603050405020304" pitchFamily="18" charset="0"/>
          </a:endParaRPr>
        </a:p>
      </dgm:t>
    </dgm:pt>
    <dgm:pt modelId="{5599B4F9-0040-4F83-ADCE-4BE612FB1B7C}" type="sibTrans" cxnId="{FB7D6906-F430-4306-A1B5-680333B0E50D}">
      <dgm:prSet custT="1"/>
      <dgm:spPr/>
      <dgm:t>
        <a:bodyPr/>
        <a:lstStyle/>
        <a:p>
          <a:endParaRPr lang="es-MX" sz="1800">
            <a:solidFill>
              <a:sysClr val="windowText" lastClr="000000"/>
            </a:solidFill>
            <a:latin typeface="+mj-lt"/>
            <a:cs typeface="Times New Roman" panose="02020603050405020304" pitchFamily="18" charset="0"/>
          </a:endParaRPr>
        </a:p>
      </dgm:t>
    </dgm:pt>
    <dgm:pt modelId="{D2C78034-507C-42EA-B2BC-949276BEE764}">
      <dgm:prSet phldrT="[Texto]" custT="1"/>
      <dgm:spPr/>
      <dgm:t>
        <a:bodyPr/>
        <a:lstStyle/>
        <a:p>
          <a:r>
            <a:rPr lang="es-MX" sz="1800" dirty="0" smtClean="0">
              <a:solidFill>
                <a:sysClr val="windowText" lastClr="000000"/>
              </a:solidFill>
              <a:latin typeface="+mj-lt"/>
              <a:cs typeface="Times New Roman" panose="02020603050405020304" pitchFamily="18" charset="0"/>
            </a:rPr>
            <a:t>Estas técnicas de evaluación son de tipo informal (observaciones, entrevistas, diálogos)</a:t>
          </a:r>
          <a:endParaRPr lang="es-MX" sz="1800" dirty="0">
            <a:solidFill>
              <a:sysClr val="windowText" lastClr="000000"/>
            </a:solidFill>
            <a:latin typeface="+mj-lt"/>
            <a:cs typeface="Times New Roman" panose="02020603050405020304" pitchFamily="18" charset="0"/>
          </a:endParaRPr>
        </a:p>
      </dgm:t>
    </dgm:pt>
    <dgm:pt modelId="{E0C855F4-BC0F-4296-805F-A6EC633059C2}" type="parTrans" cxnId="{E0FF4B81-93F8-4AC6-A0BD-425F23AE7AC4}">
      <dgm:prSet/>
      <dgm:spPr/>
      <dgm:t>
        <a:bodyPr/>
        <a:lstStyle/>
        <a:p>
          <a:endParaRPr lang="es-MX" sz="1800">
            <a:solidFill>
              <a:sysClr val="windowText" lastClr="000000"/>
            </a:solidFill>
            <a:latin typeface="+mj-lt"/>
            <a:cs typeface="Times New Roman" panose="02020603050405020304" pitchFamily="18" charset="0"/>
          </a:endParaRPr>
        </a:p>
      </dgm:t>
    </dgm:pt>
    <dgm:pt modelId="{C5AF4ABC-05B0-4DD6-92CC-92B5DC4D02AB}" type="sibTrans" cxnId="{E0FF4B81-93F8-4AC6-A0BD-425F23AE7AC4}">
      <dgm:prSet custT="1"/>
      <dgm:spPr/>
      <dgm:t>
        <a:bodyPr/>
        <a:lstStyle/>
        <a:p>
          <a:endParaRPr lang="es-MX" sz="1800">
            <a:solidFill>
              <a:sysClr val="windowText" lastClr="000000"/>
            </a:solidFill>
            <a:latin typeface="+mj-lt"/>
            <a:cs typeface="Times New Roman" panose="02020603050405020304" pitchFamily="18" charset="0"/>
          </a:endParaRPr>
        </a:p>
      </dgm:t>
    </dgm:pt>
    <dgm:pt modelId="{6A01F76A-0059-44D5-B9C5-92B354433E35}">
      <dgm:prSet phldrT="[Texto]" custT="1"/>
      <dgm:spPr/>
      <dgm:t>
        <a:bodyPr/>
        <a:lstStyle/>
        <a:p>
          <a:r>
            <a:rPr lang="es-MX" sz="1800" dirty="0" smtClean="0">
              <a:solidFill>
                <a:sysClr val="windowText" lastClr="000000"/>
              </a:solidFill>
              <a:latin typeface="+mj-lt"/>
              <a:cs typeface="Times New Roman" panose="02020603050405020304" pitchFamily="18" charset="0"/>
            </a:rPr>
            <a:t>Además, esta evaluación nos llevará a una coevaluación con el docente, también, una autoevaluación y la evaluación mutua con otros compañeros.</a:t>
          </a:r>
          <a:endParaRPr lang="es-MX" sz="1800" dirty="0">
            <a:solidFill>
              <a:sysClr val="windowText" lastClr="000000"/>
            </a:solidFill>
            <a:latin typeface="+mj-lt"/>
            <a:cs typeface="Times New Roman" panose="02020603050405020304" pitchFamily="18" charset="0"/>
          </a:endParaRPr>
        </a:p>
      </dgm:t>
    </dgm:pt>
    <dgm:pt modelId="{E2BCF8D4-6510-4E00-956D-C7090A09F225}" type="parTrans" cxnId="{D367D474-4317-4B41-9A89-20AB51B4D5B3}">
      <dgm:prSet/>
      <dgm:spPr/>
      <dgm:t>
        <a:bodyPr/>
        <a:lstStyle/>
        <a:p>
          <a:endParaRPr lang="es-MX" sz="1800">
            <a:solidFill>
              <a:sysClr val="windowText" lastClr="000000"/>
            </a:solidFill>
            <a:latin typeface="+mj-lt"/>
            <a:cs typeface="Times New Roman" panose="02020603050405020304" pitchFamily="18" charset="0"/>
          </a:endParaRPr>
        </a:p>
      </dgm:t>
    </dgm:pt>
    <dgm:pt modelId="{1DBCB24C-ECF0-4C05-A046-98F726C469A1}" type="sibTrans" cxnId="{D367D474-4317-4B41-9A89-20AB51B4D5B3}">
      <dgm:prSet/>
      <dgm:spPr/>
      <dgm:t>
        <a:bodyPr/>
        <a:lstStyle/>
        <a:p>
          <a:endParaRPr lang="es-MX" sz="1800">
            <a:solidFill>
              <a:sysClr val="windowText" lastClr="000000"/>
            </a:solidFill>
            <a:latin typeface="+mj-lt"/>
            <a:cs typeface="Times New Roman" panose="02020603050405020304" pitchFamily="18" charset="0"/>
          </a:endParaRPr>
        </a:p>
      </dgm:t>
    </dgm:pt>
    <dgm:pt modelId="{129D0322-5673-4776-8196-EE68C6465BEC}" type="pres">
      <dgm:prSet presAssocID="{0BF2BF6B-30DA-4849-8C33-443DBF28E805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0E6EC8B1-54FB-4633-A3F1-195B5FA8A383}" type="pres">
      <dgm:prSet presAssocID="{0BF2BF6B-30DA-4849-8C33-443DBF28E805}" presName="dummyMaxCanvas" presStyleCnt="0">
        <dgm:presLayoutVars/>
      </dgm:prSet>
      <dgm:spPr/>
      <dgm:t>
        <a:bodyPr/>
        <a:lstStyle/>
        <a:p>
          <a:endParaRPr lang="es-MX"/>
        </a:p>
      </dgm:t>
    </dgm:pt>
    <dgm:pt modelId="{FDECB57E-DF66-4A00-A064-49F15692CA21}" type="pres">
      <dgm:prSet presAssocID="{0BF2BF6B-30DA-4849-8C33-443DBF28E805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FE10EA5-F211-43C0-9461-51B0846919AC}" type="pres">
      <dgm:prSet presAssocID="{0BF2BF6B-30DA-4849-8C33-443DBF28E805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3B19582-C1E4-4F77-BA5D-47C35A22D479}" type="pres">
      <dgm:prSet presAssocID="{0BF2BF6B-30DA-4849-8C33-443DBF28E805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4668466-C7A2-4DF7-B811-A9376D34DD38}" type="pres">
      <dgm:prSet presAssocID="{0BF2BF6B-30DA-4849-8C33-443DBF28E805}" presName="ThreeConn_1-2" presStyleLbl="fgAccFollowNode1" presStyleIdx="0" presStyleCnt="2" custLinFactNeighborX="-801" custLinFactNeighborY="240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353EDA2-BDB7-40D1-9422-5E06048815A6}" type="pres">
      <dgm:prSet presAssocID="{0BF2BF6B-30DA-4849-8C33-443DBF28E805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781647C-92C8-4DC8-94B4-CBD0C446096E}" type="pres">
      <dgm:prSet presAssocID="{0BF2BF6B-30DA-4849-8C33-443DBF28E805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BE4A10A-BC9C-4E22-9B4A-EF825A50138E}" type="pres">
      <dgm:prSet presAssocID="{0BF2BF6B-30DA-4849-8C33-443DBF28E805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6806532-167D-47A1-BED6-72EBD90C3FBE}" type="pres">
      <dgm:prSet presAssocID="{0BF2BF6B-30DA-4849-8C33-443DBF28E805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D45EDFDF-1342-4801-8192-19C9B3F0AB77}" type="presOf" srcId="{D2C78034-507C-42EA-B2BC-949276BEE764}" destId="{ABE4A10A-BC9C-4E22-9B4A-EF825A50138E}" srcOrd="1" destOrd="0" presId="urn:microsoft.com/office/officeart/2005/8/layout/vProcess5"/>
    <dgm:cxn modelId="{6F52E57E-278B-4745-8820-1F71856516C4}" type="presOf" srcId="{5599B4F9-0040-4F83-ADCE-4BE612FB1B7C}" destId="{C4668466-C7A2-4DF7-B811-A9376D34DD38}" srcOrd="0" destOrd="0" presId="urn:microsoft.com/office/officeart/2005/8/layout/vProcess5"/>
    <dgm:cxn modelId="{D367D474-4317-4B41-9A89-20AB51B4D5B3}" srcId="{0BF2BF6B-30DA-4849-8C33-443DBF28E805}" destId="{6A01F76A-0059-44D5-B9C5-92B354433E35}" srcOrd="2" destOrd="0" parTransId="{E2BCF8D4-6510-4E00-956D-C7090A09F225}" sibTransId="{1DBCB24C-ECF0-4C05-A046-98F726C469A1}"/>
    <dgm:cxn modelId="{E0FF4B81-93F8-4AC6-A0BD-425F23AE7AC4}" srcId="{0BF2BF6B-30DA-4849-8C33-443DBF28E805}" destId="{D2C78034-507C-42EA-B2BC-949276BEE764}" srcOrd="1" destOrd="0" parTransId="{E0C855F4-BC0F-4296-805F-A6EC633059C2}" sibTransId="{C5AF4ABC-05B0-4DD6-92CC-92B5DC4D02AB}"/>
    <dgm:cxn modelId="{336CDD48-10D2-47F0-801F-1204E881E060}" type="presOf" srcId="{D2C78034-507C-42EA-B2BC-949276BEE764}" destId="{5FE10EA5-F211-43C0-9461-51B0846919AC}" srcOrd="0" destOrd="0" presId="urn:microsoft.com/office/officeart/2005/8/layout/vProcess5"/>
    <dgm:cxn modelId="{E0D21F2B-1104-4E41-A600-3228D4AFCB88}" type="presOf" srcId="{A213851B-4749-40F3-AFB2-2A786F595F50}" destId="{FDECB57E-DF66-4A00-A064-49F15692CA21}" srcOrd="0" destOrd="0" presId="urn:microsoft.com/office/officeart/2005/8/layout/vProcess5"/>
    <dgm:cxn modelId="{B5743383-D046-4265-BE82-754A9BDFF39B}" type="presOf" srcId="{0BF2BF6B-30DA-4849-8C33-443DBF28E805}" destId="{129D0322-5673-4776-8196-EE68C6465BEC}" srcOrd="0" destOrd="0" presId="urn:microsoft.com/office/officeart/2005/8/layout/vProcess5"/>
    <dgm:cxn modelId="{C10CCA06-2E8D-4A5E-BDB0-D1AE6C5483BB}" type="presOf" srcId="{6A01F76A-0059-44D5-B9C5-92B354433E35}" destId="{D6806532-167D-47A1-BED6-72EBD90C3FBE}" srcOrd="1" destOrd="0" presId="urn:microsoft.com/office/officeart/2005/8/layout/vProcess5"/>
    <dgm:cxn modelId="{B69371FD-A9BB-4D50-920E-FABB1139A30A}" type="presOf" srcId="{C5AF4ABC-05B0-4DD6-92CC-92B5DC4D02AB}" destId="{8353EDA2-BDB7-40D1-9422-5E06048815A6}" srcOrd="0" destOrd="0" presId="urn:microsoft.com/office/officeart/2005/8/layout/vProcess5"/>
    <dgm:cxn modelId="{FB7D6906-F430-4306-A1B5-680333B0E50D}" srcId="{0BF2BF6B-30DA-4849-8C33-443DBF28E805}" destId="{A213851B-4749-40F3-AFB2-2A786F595F50}" srcOrd="0" destOrd="0" parTransId="{FC4DAF50-E6BA-45F4-B8BD-6ABEE516A077}" sibTransId="{5599B4F9-0040-4F83-ADCE-4BE612FB1B7C}"/>
    <dgm:cxn modelId="{DA41DDF6-4E0E-469D-9B26-616709E19BC6}" type="presOf" srcId="{6A01F76A-0059-44D5-B9C5-92B354433E35}" destId="{E3B19582-C1E4-4F77-BA5D-47C35A22D479}" srcOrd="0" destOrd="0" presId="urn:microsoft.com/office/officeart/2005/8/layout/vProcess5"/>
    <dgm:cxn modelId="{8C03031C-7301-4398-977C-24C65C301041}" type="presOf" srcId="{A213851B-4749-40F3-AFB2-2A786F595F50}" destId="{C781647C-92C8-4DC8-94B4-CBD0C446096E}" srcOrd="1" destOrd="0" presId="urn:microsoft.com/office/officeart/2005/8/layout/vProcess5"/>
    <dgm:cxn modelId="{C7B24A3A-0FC1-4E89-91CB-1BB32D553862}" type="presParOf" srcId="{129D0322-5673-4776-8196-EE68C6465BEC}" destId="{0E6EC8B1-54FB-4633-A3F1-195B5FA8A383}" srcOrd="0" destOrd="0" presId="urn:microsoft.com/office/officeart/2005/8/layout/vProcess5"/>
    <dgm:cxn modelId="{3C3F5892-BD7E-4F1E-A08B-25EEE233319C}" type="presParOf" srcId="{129D0322-5673-4776-8196-EE68C6465BEC}" destId="{FDECB57E-DF66-4A00-A064-49F15692CA21}" srcOrd="1" destOrd="0" presId="urn:microsoft.com/office/officeart/2005/8/layout/vProcess5"/>
    <dgm:cxn modelId="{15F07FAF-A248-470D-88D4-6659ECA9F4A6}" type="presParOf" srcId="{129D0322-5673-4776-8196-EE68C6465BEC}" destId="{5FE10EA5-F211-43C0-9461-51B0846919AC}" srcOrd="2" destOrd="0" presId="urn:microsoft.com/office/officeart/2005/8/layout/vProcess5"/>
    <dgm:cxn modelId="{679B1DC0-FEE9-4C16-94F9-6079CEE65BC1}" type="presParOf" srcId="{129D0322-5673-4776-8196-EE68C6465BEC}" destId="{E3B19582-C1E4-4F77-BA5D-47C35A22D479}" srcOrd="3" destOrd="0" presId="urn:microsoft.com/office/officeart/2005/8/layout/vProcess5"/>
    <dgm:cxn modelId="{73D34CED-12F9-4DA2-B76B-24E4CE8B4BFF}" type="presParOf" srcId="{129D0322-5673-4776-8196-EE68C6465BEC}" destId="{C4668466-C7A2-4DF7-B811-A9376D34DD38}" srcOrd="4" destOrd="0" presId="urn:microsoft.com/office/officeart/2005/8/layout/vProcess5"/>
    <dgm:cxn modelId="{5C56FFEE-9132-4EDB-A68E-92661229748C}" type="presParOf" srcId="{129D0322-5673-4776-8196-EE68C6465BEC}" destId="{8353EDA2-BDB7-40D1-9422-5E06048815A6}" srcOrd="5" destOrd="0" presId="urn:microsoft.com/office/officeart/2005/8/layout/vProcess5"/>
    <dgm:cxn modelId="{1820A9C7-53D3-430B-9891-4E6D6FF6B790}" type="presParOf" srcId="{129D0322-5673-4776-8196-EE68C6465BEC}" destId="{C781647C-92C8-4DC8-94B4-CBD0C446096E}" srcOrd="6" destOrd="0" presId="urn:microsoft.com/office/officeart/2005/8/layout/vProcess5"/>
    <dgm:cxn modelId="{13C989BB-E388-4FCC-850B-4401959BBE6D}" type="presParOf" srcId="{129D0322-5673-4776-8196-EE68C6465BEC}" destId="{ABE4A10A-BC9C-4E22-9B4A-EF825A50138E}" srcOrd="7" destOrd="0" presId="urn:microsoft.com/office/officeart/2005/8/layout/vProcess5"/>
    <dgm:cxn modelId="{C6194E86-76EE-405C-AC94-B64DBB9B2B09}" type="presParOf" srcId="{129D0322-5673-4776-8196-EE68C6465BEC}" destId="{D6806532-167D-47A1-BED6-72EBD90C3FBE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BC8F8BD-10D8-4CB0-BA85-63B0BA373F01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4C8D3A74-9A2A-446E-AB6C-75F661F54372}">
      <dgm:prSet phldrT="[Texto]"/>
      <dgm:spPr>
        <a:solidFill>
          <a:srgbClr val="92D050"/>
        </a:solidFill>
      </dgm:spPr>
      <dgm:t>
        <a:bodyPr/>
        <a:lstStyle/>
        <a:p>
          <a:r>
            <a:rPr lang="es-MX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Desarrollo de hipótesis</a:t>
          </a:r>
          <a:endParaRPr lang="es-MX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346F938-37AE-4055-96B5-820D4BF03097}" type="parTrans" cxnId="{2C4E508F-45BE-4AFC-A34D-C475D39990B1}">
      <dgm:prSet/>
      <dgm:spPr/>
      <dgm:t>
        <a:bodyPr/>
        <a:lstStyle/>
        <a:p>
          <a:endParaRPr lang="es-MX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E19FCE-C573-4ACA-984C-4B8382BDC94D}" type="sibTrans" cxnId="{2C4E508F-45BE-4AFC-A34D-C475D39990B1}">
      <dgm:prSet/>
      <dgm:spPr>
        <a:solidFill>
          <a:srgbClr val="00B0F0"/>
        </a:solidFill>
      </dgm:spPr>
      <dgm:t>
        <a:bodyPr/>
        <a:lstStyle/>
        <a:p>
          <a:endParaRPr lang="es-MX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B0AFE6-AC93-4957-ABF3-96232C4C7E93}">
      <dgm:prSet phldrT="[Texto]"/>
      <dgm:spPr/>
      <dgm:t>
        <a:bodyPr/>
        <a:lstStyle/>
        <a:p>
          <a:r>
            <a:rPr lang="es-MX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Planeación de actividades. </a:t>
          </a:r>
          <a:endParaRPr lang="es-MX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63989C-77A9-4C14-9336-B68611FEFCEA}" type="parTrans" cxnId="{4E0178F5-D701-48BE-AFB0-FED11AA4EC27}">
      <dgm:prSet/>
      <dgm:spPr/>
      <dgm:t>
        <a:bodyPr/>
        <a:lstStyle/>
        <a:p>
          <a:endParaRPr lang="es-MX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137642-3A87-4B39-BB38-B3EBC511F295}" type="sibTrans" cxnId="{4E0178F5-D701-48BE-AFB0-FED11AA4EC27}">
      <dgm:prSet/>
      <dgm:spPr/>
      <dgm:t>
        <a:bodyPr/>
        <a:lstStyle/>
        <a:p>
          <a:endParaRPr lang="es-MX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E6398E-000D-4A3E-99AA-960DFDE0C8E9}">
      <dgm:prSet phldrT="[Texto]"/>
      <dgm:spPr>
        <a:solidFill>
          <a:srgbClr val="FFC000"/>
        </a:solidFill>
      </dgm:spPr>
      <dgm:t>
        <a:bodyPr/>
        <a:lstStyle/>
        <a:p>
          <a:r>
            <a:rPr lang="es-MX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Participación activa en equipo. </a:t>
          </a:r>
          <a:endParaRPr lang="es-MX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279138-BF37-4479-88EF-1D968515F970}" type="parTrans" cxnId="{0D863160-95A3-46D2-99DA-A4357BCBFA22}">
      <dgm:prSet/>
      <dgm:spPr/>
      <dgm:t>
        <a:bodyPr/>
        <a:lstStyle/>
        <a:p>
          <a:endParaRPr lang="es-MX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BEB02C-BF81-45FB-8765-03EF6952F3E4}" type="sibTrans" cxnId="{0D863160-95A3-46D2-99DA-A4357BCBFA22}">
      <dgm:prSet/>
      <dgm:spPr>
        <a:solidFill>
          <a:srgbClr val="C00000"/>
        </a:solidFill>
      </dgm:spPr>
      <dgm:t>
        <a:bodyPr/>
        <a:lstStyle/>
        <a:p>
          <a:endParaRPr lang="es-MX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092069-BECD-4DD7-8AF8-CE83C9A07019}">
      <dgm:prSet phldrT="[Texto]"/>
      <dgm:spPr/>
      <dgm:t>
        <a:bodyPr/>
        <a:lstStyle/>
        <a:p>
          <a:r>
            <a:rPr lang="es-MX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Rúbrica</a:t>
          </a:r>
          <a:endParaRPr lang="es-MX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36D03B-8FB0-4402-896E-1D67710CF4BC}" type="parTrans" cxnId="{E3FAB037-2383-47CE-8023-19916400CA54}">
      <dgm:prSet/>
      <dgm:spPr/>
      <dgm:t>
        <a:bodyPr/>
        <a:lstStyle/>
        <a:p>
          <a:endParaRPr lang="es-MX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509E5E-943C-4FEA-8FF4-C03593240B2B}" type="sibTrans" cxnId="{E3FAB037-2383-47CE-8023-19916400CA54}">
      <dgm:prSet/>
      <dgm:spPr/>
      <dgm:t>
        <a:bodyPr/>
        <a:lstStyle/>
        <a:p>
          <a:endParaRPr lang="es-MX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E4F8F9-B5CD-4B2F-B84E-60D5D01048E7}">
      <dgm:prSet phldrT="[Texto]"/>
      <dgm:spPr>
        <a:solidFill>
          <a:srgbClr val="7030A0"/>
        </a:solidFill>
      </dgm:spPr>
      <dgm:t>
        <a:bodyPr/>
        <a:lstStyle/>
        <a:p>
          <a:r>
            <a:rPr lang="es-MX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Redacción y formulación de ensayos. </a:t>
          </a:r>
          <a:endParaRPr lang="es-MX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5D3321-BCCD-4396-B992-C32570887824}" type="parTrans" cxnId="{93F9D613-10CF-4C5B-9ED0-7EB86B0F2486}">
      <dgm:prSet/>
      <dgm:spPr/>
      <dgm:t>
        <a:bodyPr/>
        <a:lstStyle/>
        <a:p>
          <a:endParaRPr lang="es-MX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38B41F-4593-49BB-B242-EDC520881032}" type="sibTrans" cxnId="{93F9D613-10CF-4C5B-9ED0-7EB86B0F2486}">
      <dgm:prSet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endParaRPr lang="es-MX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18A8C6-B55F-42C1-85BB-9FA7CB56DB30}">
      <dgm:prSet phldrT="[Texto]"/>
      <dgm:spPr/>
      <dgm:t>
        <a:bodyPr/>
        <a:lstStyle/>
        <a:p>
          <a:r>
            <a:rPr lang="es-E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Reflexión</a:t>
          </a:r>
          <a:endParaRPr lang="es-MX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B2D9E1-21D1-4CCD-874C-2BBAA5B43672}" type="parTrans" cxnId="{151FCB33-A9B8-4B30-8B9F-F4DE4008E684}">
      <dgm:prSet/>
      <dgm:spPr/>
      <dgm:t>
        <a:bodyPr/>
        <a:lstStyle/>
        <a:p>
          <a:endParaRPr lang="es-MX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C23BE9-7899-49B2-89FE-D4B04A6CC6C2}" type="sibTrans" cxnId="{151FCB33-A9B8-4B30-8B9F-F4DE4008E684}">
      <dgm:prSet/>
      <dgm:spPr/>
      <dgm:t>
        <a:bodyPr/>
        <a:lstStyle/>
        <a:p>
          <a:endParaRPr lang="es-MX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AAAA259-747C-4AB1-9DC0-F2B8CFBE31B7}" type="pres">
      <dgm:prSet presAssocID="{BBC8F8BD-10D8-4CB0-BA85-63B0BA373F01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MX"/>
        </a:p>
      </dgm:t>
    </dgm:pt>
    <dgm:pt modelId="{12CA744B-855D-4117-AE25-218A9EF7FE6B}" type="pres">
      <dgm:prSet presAssocID="{4C8D3A74-9A2A-446E-AB6C-75F661F54372}" presName="composite" presStyleCnt="0"/>
      <dgm:spPr/>
    </dgm:pt>
    <dgm:pt modelId="{24A5AA3E-39E4-4B0C-9FC6-9817B526150B}" type="pres">
      <dgm:prSet presAssocID="{4C8D3A74-9A2A-446E-AB6C-75F661F54372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C64D439-95C4-4564-BAF6-CD9B5AF94C7A}" type="pres">
      <dgm:prSet presAssocID="{4C8D3A74-9A2A-446E-AB6C-75F661F54372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1ED600C-174A-47E7-A65D-18E1BA88240F}" type="pres">
      <dgm:prSet presAssocID="{4C8D3A74-9A2A-446E-AB6C-75F661F54372}" presName="BalanceSpacing" presStyleCnt="0"/>
      <dgm:spPr/>
    </dgm:pt>
    <dgm:pt modelId="{B0E8085C-C783-4D49-AE27-9559F3718162}" type="pres">
      <dgm:prSet presAssocID="{4C8D3A74-9A2A-446E-AB6C-75F661F54372}" presName="BalanceSpacing1" presStyleCnt="0"/>
      <dgm:spPr/>
    </dgm:pt>
    <dgm:pt modelId="{73F3541C-6590-4DAE-9E5F-EF6680F0AB77}" type="pres">
      <dgm:prSet presAssocID="{39E19FCE-C573-4ACA-984C-4B8382BDC94D}" presName="Accent1Text" presStyleLbl="node1" presStyleIdx="1" presStyleCnt="6"/>
      <dgm:spPr/>
      <dgm:t>
        <a:bodyPr/>
        <a:lstStyle/>
        <a:p>
          <a:endParaRPr lang="es-MX"/>
        </a:p>
      </dgm:t>
    </dgm:pt>
    <dgm:pt modelId="{0537D53E-285A-4DC0-840B-D42749D1CF4D}" type="pres">
      <dgm:prSet presAssocID="{39E19FCE-C573-4ACA-984C-4B8382BDC94D}" presName="spaceBetweenRectangles" presStyleCnt="0"/>
      <dgm:spPr/>
    </dgm:pt>
    <dgm:pt modelId="{AE945094-3109-4E83-A28E-83A53C92CD77}" type="pres">
      <dgm:prSet presAssocID="{C4E6398E-000D-4A3E-99AA-960DFDE0C8E9}" presName="composite" presStyleCnt="0"/>
      <dgm:spPr/>
    </dgm:pt>
    <dgm:pt modelId="{2C61A988-0EBA-4E6A-9860-655C31D8BB90}" type="pres">
      <dgm:prSet presAssocID="{C4E6398E-000D-4A3E-99AA-960DFDE0C8E9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D0831DD-65C1-4085-B3F3-CF9D9CA4A75D}" type="pres">
      <dgm:prSet presAssocID="{C4E6398E-000D-4A3E-99AA-960DFDE0C8E9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E136DE7-7376-411E-81C6-0E3054FC5EBE}" type="pres">
      <dgm:prSet presAssocID="{C4E6398E-000D-4A3E-99AA-960DFDE0C8E9}" presName="BalanceSpacing" presStyleCnt="0"/>
      <dgm:spPr/>
    </dgm:pt>
    <dgm:pt modelId="{07041590-F08F-4A87-B130-130EE5BDC834}" type="pres">
      <dgm:prSet presAssocID="{C4E6398E-000D-4A3E-99AA-960DFDE0C8E9}" presName="BalanceSpacing1" presStyleCnt="0"/>
      <dgm:spPr/>
    </dgm:pt>
    <dgm:pt modelId="{41B5A6FA-ABEE-401C-9681-BFD4BDC69EBC}" type="pres">
      <dgm:prSet presAssocID="{EBBEB02C-BF81-45FB-8765-03EF6952F3E4}" presName="Accent1Text" presStyleLbl="node1" presStyleIdx="3" presStyleCnt="6"/>
      <dgm:spPr/>
      <dgm:t>
        <a:bodyPr/>
        <a:lstStyle/>
        <a:p>
          <a:endParaRPr lang="es-MX"/>
        </a:p>
      </dgm:t>
    </dgm:pt>
    <dgm:pt modelId="{D5183890-A8A7-4A06-9E4D-FA07DD8DD193}" type="pres">
      <dgm:prSet presAssocID="{EBBEB02C-BF81-45FB-8765-03EF6952F3E4}" presName="spaceBetweenRectangles" presStyleCnt="0"/>
      <dgm:spPr/>
    </dgm:pt>
    <dgm:pt modelId="{B85BFAA5-9ACE-4B7E-ACBA-54CC61FBEA2B}" type="pres">
      <dgm:prSet presAssocID="{14E4F8F9-B5CD-4B2F-B84E-60D5D01048E7}" presName="composite" presStyleCnt="0"/>
      <dgm:spPr/>
    </dgm:pt>
    <dgm:pt modelId="{BB22F2E9-AAD6-435D-9CA6-8BA7B769A002}" type="pres">
      <dgm:prSet presAssocID="{14E4F8F9-B5CD-4B2F-B84E-60D5D01048E7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B53FB33-CED6-4CAE-A053-25CF93AB6F03}" type="pres">
      <dgm:prSet presAssocID="{14E4F8F9-B5CD-4B2F-B84E-60D5D01048E7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8D6D4F0-7583-4A1A-A3E7-EBF0B4DFA8F7}" type="pres">
      <dgm:prSet presAssocID="{14E4F8F9-B5CD-4B2F-B84E-60D5D01048E7}" presName="BalanceSpacing" presStyleCnt="0"/>
      <dgm:spPr/>
    </dgm:pt>
    <dgm:pt modelId="{BA289E0A-11C1-4555-9F4D-3E1504711BA9}" type="pres">
      <dgm:prSet presAssocID="{14E4F8F9-B5CD-4B2F-B84E-60D5D01048E7}" presName="BalanceSpacing1" presStyleCnt="0"/>
      <dgm:spPr/>
    </dgm:pt>
    <dgm:pt modelId="{709CDC90-0794-44DA-8A67-EF55AD408F31}" type="pres">
      <dgm:prSet presAssocID="{5638B41F-4593-49BB-B242-EDC520881032}" presName="Accent1Text" presStyleLbl="node1" presStyleIdx="5" presStyleCnt="6"/>
      <dgm:spPr/>
      <dgm:t>
        <a:bodyPr/>
        <a:lstStyle/>
        <a:p>
          <a:endParaRPr lang="es-MX"/>
        </a:p>
      </dgm:t>
    </dgm:pt>
  </dgm:ptLst>
  <dgm:cxnLst>
    <dgm:cxn modelId="{0D863160-95A3-46D2-99DA-A4357BCBFA22}" srcId="{BBC8F8BD-10D8-4CB0-BA85-63B0BA373F01}" destId="{C4E6398E-000D-4A3E-99AA-960DFDE0C8E9}" srcOrd="1" destOrd="0" parTransId="{EB279138-BF37-4479-88EF-1D968515F970}" sibTransId="{EBBEB02C-BF81-45FB-8765-03EF6952F3E4}"/>
    <dgm:cxn modelId="{5437B279-E02C-4336-A9A3-A9E3EC829941}" type="presOf" srcId="{39E19FCE-C573-4ACA-984C-4B8382BDC94D}" destId="{73F3541C-6590-4DAE-9E5F-EF6680F0AB77}" srcOrd="0" destOrd="0" presId="urn:microsoft.com/office/officeart/2008/layout/AlternatingHexagons"/>
    <dgm:cxn modelId="{E3FAB037-2383-47CE-8023-19916400CA54}" srcId="{C4E6398E-000D-4A3E-99AA-960DFDE0C8E9}" destId="{55092069-BECD-4DD7-8AF8-CE83C9A07019}" srcOrd="0" destOrd="0" parTransId="{8536D03B-8FB0-4402-896E-1D67710CF4BC}" sibTransId="{71509E5E-943C-4FEA-8FF4-C03593240B2B}"/>
    <dgm:cxn modelId="{E5021EAC-A53C-4885-8251-24BB4782D002}" type="presOf" srcId="{14E4F8F9-B5CD-4B2F-B84E-60D5D01048E7}" destId="{BB22F2E9-AAD6-435D-9CA6-8BA7B769A002}" srcOrd="0" destOrd="0" presId="urn:microsoft.com/office/officeart/2008/layout/AlternatingHexagons"/>
    <dgm:cxn modelId="{04C008EE-7977-4FE9-851A-EFFC2E93C907}" type="presOf" srcId="{37B0AFE6-AC93-4957-ABF3-96232C4C7E93}" destId="{DC64D439-95C4-4564-BAF6-CD9B5AF94C7A}" srcOrd="0" destOrd="0" presId="urn:microsoft.com/office/officeart/2008/layout/AlternatingHexagons"/>
    <dgm:cxn modelId="{93F9D613-10CF-4C5B-9ED0-7EB86B0F2486}" srcId="{BBC8F8BD-10D8-4CB0-BA85-63B0BA373F01}" destId="{14E4F8F9-B5CD-4B2F-B84E-60D5D01048E7}" srcOrd="2" destOrd="0" parTransId="{655D3321-BCCD-4396-B992-C32570887824}" sibTransId="{5638B41F-4593-49BB-B242-EDC520881032}"/>
    <dgm:cxn modelId="{65E4CFC3-F7E2-41A2-BD15-DEFBF8EA104A}" type="presOf" srcId="{55092069-BECD-4DD7-8AF8-CE83C9A07019}" destId="{2D0831DD-65C1-4085-B3F3-CF9D9CA4A75D}" srcOrd="0" destOrd="0" presId="urn:microsoft.com/office/officeart/2008/layout/AlternatingHexagons"/>
    <dgm:cxn modelId="{94C6484E-C683-4260-A8FE-7EA0BC5DC505}" type="presOf" srcId="{4C8D3A74-9A2A-446E-AB6C-75F661F54372}" destId="{24A5AA3E-39E4-4B0C-9FC6-9817B526150B}" srcOrd="0" destOrd="0" presId="urn:microsoft.com/office/officeart/2008/layout/AlternatingHexagons"/>
    <dgm:cxn modelId="{78D04B4E-66A5-42B8-A581-EA3F196D95A1}" type="presOf" srcId="{BBC8F8BD-10D8-4CB0-BA85-63B0BA373F01}" destId="{FAAAA259-747C-4AB1-9DC0-F2B8CFBE31B7}" srcOrd="0" destOrd="0" presId="urn:microsoft.com/office/officeart/2008/layout/AlternatingHexagons"/>
    <dgm:cxn modelId="{02DC0C23-6C92-47C1-9F79-493F52DFF446}" type="presOf" srcId="{C4E6398E-000D-4A3E-99AA-960DFDE0C8E9}" destId="{2C61A988-0EBA-4E6A-9860-655C31D8BB90}" srcOrd="0" destOrd="0" presId="urn:microsoft.com/office/officeart/2008/layout/AlternatingHexagons"/>
    <dgm:cxn modelId="{CF7194B7-3299-408E-8918-5D17970B74CB}" type="presOf" srcId="{EBBEB02C-BF81-45FB-8765-03EF6952F3E4}" destId="{41B5A6FA-ABEE-401C-9681-BFD4BDC69EBC}" srcOrd="0" destOrd="0" presId="urn:microsoft.com/office/officeart/2008/layout/AlternatingHexagons"/>
    <dgm:cxn modelId="{2C4E508F-45BE-4AFC-A34D-C475D39990B1}" srcId="{BBC8F8BD-10D8-4CB0-BA85-63B0BA373F01}" destId="{4C8D3A74-9A2A-446E-AB6C-75F661F54372}" srcOrd="0" destOrd="0" parTransId="{6346F938-37AE-4055-96B5-820D4BF03097}" sibTransId="{39E19FCE-C573-4ACA-984C-4B8382BDC94D}"/>
    <dgm:cxn modelId="{4E0178F5-D701-48BE-AFB0-FED11AA4EC27}" srcId="{4C8D3A74-9A2A-446E-AB6C-75F661F54372}" destId="{37B0AFE6-AC93-4957-ABF3-96232C4C7E93}" srcOrd="0" destOrd="0" parTransId="{8C63989C-77A9-4C14-9336-B68611FEFCEA}" sibTransId="{12137642-3A87-4B39-BB38-B3EBC511F295}"/>
    <dgm:cxn modelId="{151FCB33-A9B8-4B30-8B9F-F4DE4008E684}" srcId="{14E4F8F9-B5CD-4B2F-B84E-60D5D01048E7}" destId="{9D18A8C6-B55F-42C1-85BB-9FA7CB56DB30}" srcOrd="0" destOrd="0" parTransId="{94B2D9E1-21D1-4CCD-874C-2BBAA5B43672}" sibTransId="{0FC23BE9-7899-49B2-89FE-D4B04A6CC6C2}"/>
    <dgm:cxn modelId="{4BFCD0D5-826A-430D-A78F-AB78BC33506E}" type="presOf" srcId="{5638B41F-4593-49BB-B242-EDC520881032}" destId="{709CDC90-0794-44DA-8A67-EF55AD408F31}" srcOrd="0" destOrd="0" presId="urn:microsoft.com/office/officeart/2008/layout/AlternatingHexagons"/>
    <dgm:cxn modelId="{6D3A2A75-EC86-459A-89C5-51BEF45B6E5A}" type="presOf" srcId="{9D18A8C6-B55F-42C1-85BB-9FA7CB56DB30}" destId="{1B53FB33-CED6-4CAE-A053-25CF93AB6F03}" srcOrd="0" destOrd="0" presId="urn:microsoft.com/office/officeart/2008/layout/AlternatingHexagons"/>
    <dgm:cxn modelId="{3B3DA681-D446-4132-A1C4-7A0D68AD8C01}" type="presParOf" srcId="{FAAAA259-747C-4AB1-9DC0-F2B8CFBE31B7}" destId="{12CA744B-855D-4117-AE25-218A9EF7FE6B}" srcOrd="0" destOrd="0" presId="urn:microsoft.com/office/officeart/2008/layout/AlternatingHexagons"/>
    <dgm:cxn modelId="{A45FF41E-BEC9-4A1B-88AC-29ED02399855}" type="presParOf" srcId="{12CA744B-855D-4117-AE25-218A9EF7FE6B}" destId="{24A5AA3E-39E4-4B0C-9FC6-9817B526150B}" srcOrd="0" destOrd="0" presId="urn:microsoft.com/office/officeart/2008/layout/AlternatingHexagons"/>
    <dgm:cxn modelId="{1FC74FB8-5BC0-4323-B599-99B6C7362CCD}" type="presParOf" srcId="{12CA744B-855D-4117-AE25-218A9EF7FE6B}" destId="{DC64D439-95C4-4564-BAF6-CD9B5AF94C7A}" srcOrd="1" destOrd="0" presId="urn:microsoft.com/office/officeart/2008/layout/AlternatingHexagons"/>
    <dgm:cxn modelId="{E654E1F6-0A16-418C-87EE-4F5ABA28F015}" type="presParOf" srcId="{12CA744B-855D-4117-AE25-218A9EF7FE6B}" destId="{C1ED600C-174A-47E7-A65D-18E1BA88240F}" srcOrd="2" destOrd="0" presId="urn:microsoft.com/office/officeart/2008/layout/AlternatingHexagons"/>
    <dgm:cxn modelId="{C8361EEA-34B6-4818-AD06-B76900AEC27B}" type="presParOf" srcId="{12CA744B-855D-4117-AE25-218A9EF7FE6B}" destId="{B0E8085C-C783-4D49-AE27-9559F3718162}" srcOrd="3" destOrd="0" presId="urn:microsoft.com/office/officeart/2008/layout/AlternatingHexagons"/>
    <dgm:cxn modelId="{0F933317-7EA3-48FF-9DF4-F89E3CB1DCCD}" type="presParOf" srcId="{12CA744B-855D-4117-AE25-218A9EF7FE6B}" destId="{73F3541C-6590-4DAE-9E5F-EF6680F0AB77}" srcOrd="4" destOrd="0" presId="urn:microsoft.com/office/officeart/2008/layout/AlternatingHexagons"/>
    <dgm:cxn modelId="{F38F18E2-E9F0-4676-A8F0-705DE7790989}" type="presParOf" srcId="{FAAAA259-747C-4AB1-9DC0-F2B8CFBE31B7}" destId="{0537D53E-285A-4DC0-840B-D42749D1CF4D}" srcOrd="1" destOrd="0" presId="urn:microsoft.com/office/officeart/2008/layout/AlternatingHexagons"/>
    <dgm:cxn modelId="{9B87EF90-3998-4175-B3BE-3CDA70A7B2A5}" type="presParOf" srcId="{FAAAA259-747C-4AB1-9DC0-F2B8CFBE31B7}" destId="{AE945094-3109-4E83-A28E-83A53C92CD77}" srcOrd="2" destOrd="0" presId="urn:microsoft.com/office/officeart/2008/layout/AlternatingHexagons"/>
    <dgm:cxn modelId="{B66243D3-1BC1-4D8F-98E0-98DEA694E05F}" type="presParOf" srcId="{AE945094-3109-4E83-A28E-83A53C92CD77}" destId="{2C61A988-0EBA-4E6A-9860-655C31D8BB90}" srcOrd="0" destOrd="0" presId="urn:microsoft.com/office/officeart/2008/layout/AlternatingHexagons"/>
    <dgm:cxn modelId="{B4DD4159-521D-44E8-8218-BA30B54D55BC}" type="presParOf" srcId="{AE945094-3109-4E83-A28E-83A53C92CD77}" destId="{2D0831DD-65C1-4085-B3F3-CF9D9CA4A75D}" srcOrd="1" destOrd="0" presId="urn:microsoft.com/office/officeart/2008/layout/AlternatingHexagons"/>
    <dgm:cxn modelId="{FA713019-0B38-49EB-9ECC-A83C5FE0C2DD}" type="presParOf" srcId="{AE945094-3109-4E83-A28E-83A53C92CD77}" destId="{FE136DE7-7376-411E-81C6-0E3054FC5EBE}" srcOrd="2" destOrd="0" presId="urn:microsoft.com/office/officeart/2008/layout/AlternatingHexagons"/>
    <dgm:cxn modelId="{FFFC0A4B-9807-450F-B21E-83983CC7947D}" type="presParOf" srcId="{AE945094-3109-4E83-A28E-83A53C92CD77}" destId="{07041590-F08F-4A87-B130-130EE5BDC834}" srcOrd="3" destOrd="0" presId="urn:microsoft.com/office/officeart/2008/layout/AlternatingHexagons"/>
    <dgm:cxn modelId="{C2E50FD6-DA74-45A8-80A3-962E3AF99FFC}" type="presParOf" srcId="{AE945094-3109-4E83-A28E-83A53C92CD77}" destId="{41B5A6FA-ABEE-401C-9681-BFD4BDC69EBC}" srcOrd="4" destOrd="0" presId="urn:microsoft.com/office/officeart/2008/layout/AlternatingHexagons"/>
    <dgm:cxn modelId="{AEB352F6-39F4-46F1-8444-7986C8BC6DCE}" type="presParOf" srcId="{FAAAA259-747C-4AB1-9DC0-F2B8CFBE31B7}" destId="{D5183890-A8A7-4A06-9E4D-FA07DD8DD193}" srcOrd="3" destOrd="0" presId="urn:microsoft.com/office/officeart/2008/layout/AlternatingHexagons"/>
    <dgm:cxn modelId="{06A5D796-8531-4B5E-B9ED-DEFC9E4CA0C2}" type="presParOf" srcId="{FAAAA259-747C-4AB1-9DC0-F2B8CFBE31B7}" destId="{B85BFAA5-9ACE-4B7E-ACBA-54CC61FBEA2B}" srcOrd="4" destOrd="0" presId="urn:microsoft.com/office/officeart/2008/layout/AlternatingHexagons"/>
    <dgm:cxn modelId="{7398C349-6081-43C7-8D41-182E30910B71}" type="presParOf" srcId="{B85BFAA5-9ACE-4B7E-ACBA-54CC61FBEA2B}" destId="{BB22F2E9-AAD6-435D-9CA6-8BA7B769A002}" srcOrd="0" destOrd="0" presId="urn:microsoft.com/office/officeart/2008/layout/AlternatingHexagons"/>
    <dgm:cxn modelId="{88D450F9-422E-44FC-9AF8-7CDC7CCC9677}" type="presParOf" srcId="{B85BFAA5-9ACE-4B7E-ACBA-54CC61FBEA2B}" destId="{1B53FB33-CED6-4CAE-A053-25CF93AB6F03}" srcOrd="1" destOrd="0" presId="urn:microsoft.com/office/officeart/2008/layout/AlternatingHexagons"/>
    <dgm:cxn modelId="{77BE9218-62EE-44F0-BCF8-F7F15EC566A2}" type="presParOf" srcId="{B85BFAA5-9ACE-4B7E-ACBA-54CC61FBEA2B}" destId="{28D6D4F0-7583-4A1A-A3E7-EBF0B4DFA8F7}" srcOrd="2" destOrd="0" presId="urn:microsoft.com/office/officeart/2008/layout/AlternatingHexagons"/>
    <dgm:cxn modelId="{C8AFED7B-8469-41C7-8F84-3298C28BB2A2}" type="presParOf" srcId="{B85BFAA5-9ACE-4B7E-ACBA-54CC61FBEA2B}" destId="{BA289E0A-11C1-4555-9F4D-3E1504711BA9}" srcOrd="3" destOrd="0" presId="urn:microsoft.com/office/officeart/2008/layout/AlternatingHexagons"/>
    <dgm:cxn modelId="{A47D722E-F9DA-48B3-BAFB-9E64CEA868C9}" type="presParOf" srcId="{B85BFAA5-9ACE-4B7E-ACBA-54CC61FBEA2B}" destId="{709CDC90-0794-44DA-8A67-EF55AD408F31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E403493-BD26-4448-8C2A-8B9163E586F7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8196A458-7F43-4425-B3F5-D9544FB9168E}">
      <dgm:prSet phldrT="[Texto]" custT="1"/>
      <dgm:spPr/>
      <dgm:t>
        <a:bodyPr/>
        <a:lstStyle/>
        <a:p>
          <a:r>
            <a:rPr lang="es-ES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Reflexionar sobre el desarrollo de su propia comprensión interdisciplinaria.</a:t>
          </a:r>
          <a:endParaRPr lang="es-MX" sz="1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9F4394-00A0-4C7E-869A-A8D102C5EC51}" type="parTrans" cxnId="{7D7E1619-35E3-4DC9-A823-5D2FCE4B767E}">
      <dgm:prSet/>
      <dgm:spPr/>
      <dgm:t>
        <a:bodyPr/>
        <a:lstStyle/>
        <a:p>
          <a:endParaRPr lang="es-MX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95E147-6982-418C-ABBD-BFF6C723AAFE}" type="sibTrans" cxnId="{7D7E1619-35E3-4DC9-A823-5D2FCE4B767E}">
      <dgm:prSet/>
      <dgm:spPr/>
      <dgm:t>
        <a:bodyPr/>
        <a:lstStyle/>
        <a:p>
          <a:endParaRPr lang="es-MX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24643C-E406-4B7A-8DB4-FC1DA70CA776}">
      <dgm:prSet phldrT="[Texto]" custT="1"/>
      <dgm:spPr/>
      <dgm:t>
        <a:bodyPr/>
        <a:lstStyle/>
        <a:p>
          <a:r>
            <a:rPr lang="es-ES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Evaluar las ventajas y limitaciones de los conocimientos y las formas de conocimientos disciplinarios e interdisciplinarios en situaciones concretas.</a:t>
          </a:r>
          <a:endParaRPr lang="es-MX" sz="1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3EFA88-F0F5-4205-92C6-4C399FCE3257}" type="parTrans" cxnId="{5C42B2AD-19AD-4103-8AEC-9FB4F0AD4C32}">
      <dgm:prSet/>
      <dgm:spPr/>
      <dgm:t>
        <a:bodyPr/>
        <a:lstStyle/>
        <a:p>
          <a:endParaRPr lang="es-MX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A70BA8-A9A7-4379-B031-5F3E27D5D0F3}" type="sibTrans" cxnId="{5C42B2AD-19AD-4103-8AEC-9FB4F0AD4C32}">
      <dgm:prSet/>
      <dgm:spPr/>
      <dgm:t>
        <a:bodyPr/>
        <a:lstStyle/>
        <a:p>
          <a:endParaRPr lang="es-MX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0BBCFD-0A24-4176-B38C-25BD404F165D}" type="pres">
      <dgm:prSet presAssocID="{1E403493-BD26-4448-8C2A-8B9163E586F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EB972E50-B837-4A4F-A6C9-5F9AC0202F07}" type="pres">
      <dgm:prSet presAssocID="{8196A458-7F43-4425-B3F5-D9544FB9168E}" presName="compNode" presStyleCnt="0"/>
      <dgm:spPr/>
    </dgm:pt>
    <dgm:pt modelId="{90E00005-F9D2-4947-ADB5-1970B29C8BBD}" type="pres">
      <dgm:prSet presAssocID="{8196A458-7F43-4425-B3F5-D9544FB9168E}" presName="pictRect" presStyleLbl="nod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56EA610B-F30F-4030-92E6-94BF0F9BA787}" type="pres">
      <dgm:prSet presAssocID="{8196A458-7F43-4425-B3F5-D9544FB9168E}" presName="textRec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93B7553-3D7B-472C-B6D1-DB40E0A7E774}" type="pres">
      <dgm:prSet presAssocID="{0A95E147-6982-418C-ABBD-BFF6C723AAFE}" presName="sibTrans" presStyleLbl="sibTrans2D1" presStyleIdx="0" presStyleCnt="0"/>
      <dgm:spPr/>
      <dgm:t>
        <a:bodyPr/>
        <a:lstStyle/>
        <a:p>
          <a:endParaRPr lang="es-MX"/>
        </a:p>
      </dgm:t>
    </dgm:pt>
    <dgm:pt modelId="{9013061F-26AC-48F2-BE69-BDE3854F38D2}" type="pres">
      <dgm:prSet presAssocID="{3824643C-E406-4B7A-8DB4-FC1DA70CA776}" presName="compNode" presStyleCnt="0"/>
      <dgm:spPr/>
    </dgm:pt>
    <dgm:pt modelId="{AF915F89-F4F8-4858-9EAC-8F476E41241F}" type="pres">
      <dgm:prSet presAssocID="{3824643C-E406-4B7A-8DB4-FC1DA70CA776}" presName="pictRect" presStyleLbl="nod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AD5E1BE0-3244-44A8-B58A-8A032BFF1453}" type="pres">
      <dgm:prSet presAssocID="{3824643C-E406-4B7A-8DB4-FC1DA70CA776}" presName="textRec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CC77E394-55F3-4038-A33B-FE484CDAEA86}" type="presOf" srcId="{1E403493-BD26-4448-8C2A-8B9163E586F7}" destId="{410BBCFD-0A24-4176-B38C-25BD404F165D}" srcOrd="0" destOrd="0" presId="urn:microsoft.com/office/officeart/2005/8/layout/pList1"/>
    <dgm:cxn modelId="{23474EFB-01C1-4FB1-9D7B-35C4A66FBE5F}" type="presOf" srcId="{8196A458-7F43-4425-B3F5-D9544FB9168E}" destId="{56EA610B-F30F-4030-92E6-94BF0F9BA787}" srcOrd="0" destOrd="0" presId="urn:microsoft.com/office/officeart/2005/8/layout/pList1"/>
    <dgm:cxn modelId="{5C42B2AD-19AD-4103-8AEC-9FB4F0AD4C32}" srcId="{1E403493-BD26-4448-8C2A-8B9163E586F7}" destId="{3824643C-E406-4B7A-8DB4-FC1DA70CA776}" srcOrd="1" destOrd="0" parTransId="{D13EFA88-F0F5-4205-92C6-4C399FCE3257}" sibTransId="{80A70BA8-A9A7-4379-B031-5F3E27D5D0F3}"/>
    <dgm:cxn modelId="{DBDB80AB-E0A5-4FEE-8A2B-86C2AF46E7D1}" type="presOf" srcId="{3824643C-E406-4B7A-8DB4-FC1DA70CA776}" destId="{AD5E1BE0-3244-44A8-B58A-8A032BFF1453}" srcOrd="0" destOrd="0" presId="urn:microsoft.com/office/officeart/2005/8/layout/pList1"/>
    <dgm:cxn modelId="{62CA3403-2337-4F6E-8DA0-027B10DB12AB}" type="presOf" srcId="{0A95E147-6982-418C-ABBD-BFF6C723AAFE}" destId="{F93B7553-3D7B-472C-B6D1-DB40E0A7E774}" srcOrd="0" destOrd="0" presId="urn:microsoft.com/office/officeart/2005/8/layout/pList1"/>
    <dgm:cxn modelId="{7D7E1619-35E3-4DC9-A823-5D2FCE4B767E}" srcId="{1E403493-BD26-4448-8C2A-8B9163E586F7}" destId="{8196A458-7F43-4425-B3F5-D9544FB9168E}" srcOrd="0" destOrd="0" parTransId="{E79F4394-00A0-4C7E-869A-A8D102C5EC51}" sibTransId="{0A95E147-6982-418C-ABBD-BFF6C723AAFE}"/>
    <dgm:cxn modelId="{0C7C0399-7DC6-4A9F-950E-BAC8685FFE7F}" type="presParOf" srcId="{410BBCFD-0A24-4176-B38C-25BD404F165D}" destId="{EB972E50-B837-4A4F-A6C9-5F9AC0202F07}" srcOrd="0" destOrd="0" presId="urn:microsoft.com/office/officeart/2005/8/layout/pList1"/>
    <dgm:cxn modelId="{F5A54A6A-C09F-4BB1-84E1-DBE1248DEE94}" type="presParOf" srcId="{EB972E50-B837-4A4F-A6C9-5F9AC0202F07}" destId="{90E00005-F9D2-4947-ADB5-1970B29C8BBD}" srcOrd="0" destOrd="0" presId="urn:microsoft.com/office/officeart/2005/8/layout/pList1"/>
    <dgm:cxn modelId="{6DF6C2F7-8B3D-4DE4-9ED8-0AE69A5C8718}" type="presParOf" srcId="{EB972E50-B837-4A4F-A6C9-5F9AC0202F07}" destId="{56EA610B-F30F-4030-92E6-94BF0F9BA787}" srcOrd="1" destOrd="0" presId="urn:microsoft.com/office/officeart/2005/8/layout/pList1"/>
    <dgm:cxn modelId="{A0909B0D-0C19-4DD5-8DBB-4C50384FC573}" type="presParOf" srcId="{410BBCFD-0A24-4176-B38C-25BD404F165D}" destId="{F93B7553-3D7B-472C-B6D1-DB40E0A7E774}" srcOrd="1" destOrd="0" presId="urn:microsoft.com/office/officeart/2005/8/layout/pList1"/>
    <dgm:cxn modelId="{4D2E59FD-0FC4-49B0-9499-43B4F2552707}" type="presParOf" srcId="{410BBCFD-0A24-4176-B38C-25BD404F165D}" destId="{9013061F-26AC-48F2-BE69-BDE3854F38D2}" srcOrd="2" destOrd="0" presId="urn:microsoft.com/office/officeart/2005/8/layout/pList1"/>
    <dgm:cxn modelId="{1D8A4483-A7A7-49BF-AEFF-99FFA848A487}" type="presParOf" srcId="{9013061F-26AC-48F2-BE69-BDE3854F38D2}" destId="{AF915F89-F4F8-4858-9EAC-8F476E41241F}" srcOrd="0" destOrd="0" presId="urn:microsoft.com/office/officeart/2005/8/layout/pList1"/>
    <dgm:cxn modelId="{51CCE21E-7459-4EFA-BCC9-A6220D915EAC}" type="presParOf" srcId="{9013061F-26AC-48F2-BE69-BDE3854F38D2}" destId="{AD5E1BE0-3244-44A8-B58A-8A032BFF1453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B05A2FB-BDA6-402A-8B3D-644E8F6BD526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F955DB2A-3755-43A0-96DD-8CD88CF844EA}">
      <dgm:prSet phldrT="[Texto]" custT="1"/>
      <dgm:spPr/>
      <dgm:t>
        <a:bodyPr/>
        <a:lstStyle/>
        <a:p>
          <a:r>
            <a:rPr lang="es-MX" sz="1400" dirty="0" smtClean="0">
              <a:latin typeface="+mj-lt"/>
              <a:cs typeface="Times New Roman" panose="02020603050405020304" pitchFamily="18" charset="0"/>
            </a:rPr>
            <a:t>a) Designar una hora semanal para tareas del proyecto.</a:t>
          </a:r>
          <a:endParaRPr lang="es-MX" sz="1400" dirty="0">
            <a:latin typeface="+mj-lt"/>
            <a:cs typeface="Times New Roman" panose="02020603050405020304" pitchFamily="18" charset="0"/>
          </a:endParaRPr>
        </a:p>
      </dgm:t>
    </dgm:pt>
    <dgm:pt modelId="{B799EFD7-4143-4EA2-8F72-7419710DBA5B}" type="parTrans" cxnId="{685039D6-1E0F-4EEF-B3CB-9B3A138C2757}">
      <dgm:prSet/>
      <dgm:spPr/>
      <dgm:t>
        <a:bodyPr/>
        <a:lstStyle/>
        <a:p>
          <a:endParaRPr lang="es-MX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E1D62A-894A-415F-A202-49B826BEDF22}" type="sibTrans" cxnId="{685039D6-1E0F-4EEF-B3CB-9B3A138C2757}">
      <dgm:prSet/>
      <dgm:spPr/>
      <dgm:t>
        <a:bodyPr/>
        <a:lstStyle/>
        <a:p>
          <a:endParaRPr lang="es-MX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CEBA31-565B-45B5-A7A6-950F66F9DFE3}">
      <dgm:prSet phldrT="[Texto]" custT="1"/>
      <dgm:spPr/>
      <dgm:t>
        <a:bodyPr/>
        <a:lstStyle/>
        <a:p>
          <a:r>
            <a:rPr lang="es-MX" sz="1400" dirty="0" smtClean="0">
              <a:latin typeface="+mj-lt"/>
              <a:cs typeface="Times New Roman" panose="02020603050405020304" pitchFamily="18" charset="0"/>
            </a:rPr>
            <a:t>b) En esta hora, se convoca a los alumnos agrupados por tareas a realizar. </a:t>
          </a:r>
          <a:endParaRPr lang="es-MX" sz="1400" dirty="0">
            <a:latin typeface="+mj-lt"/>
            <a:cs typeface="Times New Roman" panose="02020603050405020304" pitchFamily="18" charset="0"/>
          </a:endParaRPr>
        </a:p>
      </dgm:t>
    </dgm:pt>
    <dgm:pt modelId="{78832430-A1D1-4B31-A4FD-F02B91AA0716}" type="parTrans" cxnId="{B46239E4-8B10-4F14-B79A-1F3DDB07E6DE}">
      <dgm:prSet/>
      <dgm:spPr/>
      <dgm:t>
        <a:bodyPr/>
        <a:lstStyle/>
        <a:p>
          <a:endParaRPr lang="es-MX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039A59D-50FD-48C9-8CDF-9F48006EAE96}" type="sibTrans" cxnId="{B46239E4-8B10-4F14-B79A-1F3DDB07E6DE}">
      <dgm:prSet/>
      <dgm:spPr/>
      <dgm:t>
        <a:bodyPr/>
        <a:lstStyle/>
        <a:p>
          <a:endParaRPr lang="es-MX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1F6ABA-B256-4DEB-B6E9-C25322CB64AA}">
      <dgm:prSet phldrT="[Texto]" custT="1"/>
      <dgm:spPr/>
      <dgm:t>
        <a:bodyPr/>
        <a:lstStyle/>
        <a:p>
          <a:r>
            <a:rPr lang="es-MX" sz="1400" dirty="0" smtClean="0">
              <a:latin typeface="+mj-lt"/>
              <a:cs typeface="Times New Roman" panose="02020603050405020304" pitchFamily="18" charset="0"/>
            </a:rPr>
            <a:t>c) se realizan entrevistas en las que se idéntica las di­ficultades, y se negocian las formas de regulación más apropiadas.  </a:t>
          </a:r>
          <a:endParaRPr lang="es-MX" sz="1400" dirty="0">
            <a:latin typeface="+mj-lt"/>
            <a:cs typeface="Times New Roman" panose="02020603050405020304" pitchFamily="18" charset="0"/>
          </a:endParaRPr>
        </a:p>
      </dgm:t>
    </dgm:pt>
    <dgm:pt modelId="{30F97DBD-127D-4515-AD95-3440EDDE6516}" type="parTrans" cxnId="{C47835B9-C2F6-480A-B7A3-01AF62C568BC}">
      <dgm:prSet/>
      <dgm:spPr/>
      <dgm:t>
        <a:bodyPr/>
        <a:lstStyle/>
        <a:p>
          <a:endParaRPr lang="es-MX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05F8B5-54D4-4DC2-873B-6B99444DBAC4}" type="sibTrans" cxnId="{C47835B9-C2F6-480A-B7A3-01AF62C568BC}">
      <dgm:prSet/>
      <dgm:spPr/>
      <dgm:t>
        <a:bodyPr/>
        <a:lstStyle/>
        <a:p>
          <a:endParaRPr lang="es-MX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0608FF-42AA-45A0-A4E2-37874844C991}" type="pres">
      <dgm:prSet presAssocID="{4B05A2FB-BDA6-402A-8B3D-644E8F6BD52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C13D5702-A588-4043-93FE-BEB5DF3858C3}" type="pres">
      <dgm:prSet presAssocID="{F955DB2A-3755-43A0-96DD-8CD88CF844EA}" presName="composite" presStyleCnt="0"/>
      <dgm:spPr/>
    </dgm:pt>
    <dgm:pt modelId="{EE426AD4-FE97-4C8E-A2C9-240919D4D09E}" type="pres">
      <dgm:prSet presAssocID="{F955DB2A-3755-43A0-96DD-8CD88CF844EA}" presName="rect1" presStyleLbl="tr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5C2B28F-2484-4F0D-9772-46A77D3D291C}" type="pres">
      <dgm:prSet presAssocID="{F955DB2A-3755-43A0-96DD-8CD88CF844EA}" presName="rect2" presStyleLbl="fgImgPlace1" presStyleIdx="0" presStyleCnt="3" custScaleX="133108" custScaleY="9891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2A533F90-E42B-4B32-B515-494FA792AC5E}" type="pres">
      <dgm:prSet presAssocID="{33E1D62A-894A-415F-A202-49B826BEDF22}" presName="sibTrans" presStyleCnt="0"/>
      <dgm:spPr/>
    </dgm:pt>
    <dgm:pt modelId="{2B46FCFB-6752-466C-8865-E8E579B722E2}" type="pres">
      <dgm:prSet presAssocID="{E2CEBA31-565B-45B5-A7A6-950F66F9DFE3}" presName="composite" presStyleCnt="0"/>
      <dgm:spPr/>
    </dgm:pt>
    <dgm:pt modelId="{FFA59918-DE7E-417A-AD92-776B5B8C502E}" type="pres">
      <dgm:prSet presAssocID="{E2CEBA31-565B-45B5-A7A6-950F66F9DFE3}" presName="rect1" presStyleLbl="tr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838C9E4-E854-4067-A8E9-F2D140BE6BDE}" type="pres">
      <dgm:prSet presAssocID="{E2CEBA31-565B-45B5-A7A6-950F66F9DFE3}" presName="rect2" presStyleLbl="fgImgPlace1" presStyleIdx="1" presStyleCnt="3" custScaleX="12147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9B03CDA9-D98B-4889-AF5E-C7EF5D8673B5}" type="pres">
      <dgm:prSet presAssocID="{E039A59D-50FD-48C9-8CDF-9F48006EAE96}" presName="sibTrans" presStyleCnt="0"/>
      <dgm:spPr/>
    </dgm:pt>
    <dgm:pt modelId="{94CC8E4C-58EF-43EB-9E46-58968FBA736D}" type="pres">
      <dgm:prSet presAssocID="{F61F6ABA-B256-4DEB-B6E9-C25322CB64AA}" presName="composite" presStyleCnt="0"/>
      <dgm:spPr/>
    </dgm:pt>
    <dgm:pt modelId="{ACF97767-E5E4-4568-BF97-76FA164C3247}" type="pres">
      <dgm:prSet presAssocID="{F61F6ABA-B256-4DEB-B6E9-C25322CB64AA}" presName="rect1" presStyleLbl="tr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58C8EFC-1232-4C6A-ABDB-2C3AE1823462}" type="pres">
      <dgm:prSet presAssocID="{F61F6ABA-B256-4DEB-B6E9-C25322CB64AA}" presName="rect2" presStyleLbl="fgImgPlace1" presStyleIdx="2" presStyleCnt="3" custScaleX="123540" custScaleY="97619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DEBA729B-130B-462E-A9AE-D0369CDB7089}" type="presOf" srcId="{F61F6ABA-B256-4DEB-B6E9-C25322CB64AA}" destId="{ACF97767-E5E4-4568-BF97-76FA164C3247}" srcOrd="0" destOrd="0" presId="urn:microsoft.com/office/officeart/2008/layout/PictureStrips"/>
    <dgm:cxn modelId="{685039D6-1E0F-4EEF-B3CB-9B3A138C2757}" srcId="{4B05A2FB-BDA6-402A-8B3D-644E8F6BD526}" destId="{F955DB2A-3755-43A0-96DD-8CD88CF844EA}" srcOrd="0" destOrd="0" parTransId="{B799EFD7-4143-4EA2-8F72-7419710DBA5B}" sibTransId="{33E1D62A-894A-415F-A202-49B826BEDF22}"/>
    <dgm:cxn modelId="{6131B8C7-6DD6-4B13-9EBD-B6DB76D035E7}" type="presOf" srcId="{F955DB2A-3755-43A0-96DD-8CD88CF844EA}" destId="{EE426AD4-FE97-4C8E-A2C9-240919D4D09E}" srcOrd="0" destOrd="0" presId="urn:microsoft.com/office/officeart/2008/layout/PictureStrips"/>
    <dgm:cxn modelId="{EA369285-106C-4EED-9686-22DDF3AB13E8}" type="presOf" srcId="{4B05A2FB-BDA6-402A-8B3D-644E8F6BD526}" destId="{CE0608FF-42AA-45A0-A4E2-37874844C991}" srcOrd="0" destOrd="0" presId="urn:microsoft.com/office/officeart/2008/layout/PictureStrips"/>
    <dgm:cxn modelId="{A6C6F016-A8F7-4445-9E6B-1B7F05FF18E1}" type="presOf" srcId="{E2CEBA31-565B-45B5-A7A6-950F66F9DFE3}" destId="{FFA59918-DE7E-417A-AD92-776B5B8C502E}" srcOrd="0" destOrd="0" presId="urn:microsoft.com/office/officeart/2008/layout/PictureStrips"/>
    <dgm:cxn modelId="{B46239E4-8B10-4F14-B79A-1F3DDB07E6DE}" srcId="{4B05A2FB-BDA6-402A-8B3D-644E8F6BD526}" destId="{E2CEBA31-565B-45B5-A7A6-950F66F9DFE3}" srcOrd="1" destOrd="0" parTransId="{78832430-A1D1-4B31-A4FD-F02B91AA0716}" sibTransId="{E039A59D-50FD-48C9-8CDF-9F48006EAE96}"/>
    <dgm:cxn modelId="{C47835B9-C2F6-480A-B7A3-01AF62C568BC}" srcId="{4B05A2FB-BDA6-402A-8B3D-644E8F6BD526}" destId="{F61F6ABA-B256-4DEB-B6E9-C25322CB64AA}" srcOrd="2" destOrd="0" parTransId="{30F97DBD-127D-4515-AD95-3440EDDE6516}" sibTransId="{3605F8B5-54D4-4DC2-873B-6B99444DBAC4}"/>
    <dgm:cxn modelId="{5034277C-BF2D-4A9F-AB6F-87D3D16837E1}" type="presParOf" srcId="{CE0608FF-42AA-45A0-A4E2-37874844C991}" destId="{C13D5702-A588-4043-93FE-BEB5DF3858C3}" srcOrd="0" destOrd="0" presId="urn:microsoft.com/office/officeart/2008/layout/PictureStrips"/>
    <dgm:cxn modelId="{F9021B1D-1AAF-461D-991B-05C7284178FF}" type="presParOf" srcId="{C13D5702-A588-4043-93FE-BEB5DF3858C3}" destId="{EE426AD4-FE97-4C8E-A2C9-240919D4D09E}" srcOrd="0" destOrd="0" presId="urn:microsoft.com/office/officeart/2008/layout/PictureStrips"/>
    <dgm:cxn modelId="{7DBC430F-C402-4F9A-9E0C-D478BEA92C0F}" type="presParOf" srcId="{C13D5702-A588-4043-93FE-BEB5DF3858C3}" destId="{55C2B28F-2484-4F0D-9772-46A77D3D291C}" srcOrd="1" destOrd="0" presId="urn:microsoft.com/office/officeart/2008/layout/PictureStrips"/>
    <dgm:cxn modelId="{C84FB1A1-A1C2-4F26-800D-618A44E76818}" type="presParOf" srcId="{CE0608FF-42AA-45A0-A4E2-37874844C991}" destId="{2A533F90-E42B-4B32-B515-494FA792AC5E}" srcOrd="1" destOrd="0" presId="urn:microsoft.com/office/officeart/2008/layout/PictureStrips"/>
    <dgm:cxn modelId="{CD362A2E-CC33-4323-8CE8-9F98C507A51D}" type="presParOf" srcId="{CE0608FF-42AA-45A0-A4E2-37874844C991}" destId="{2B46FCFB-6752-466C-8865-E8E579B722E2}" srcOrd="2" destOrd="0" presId="urn:microsoft.com/office/officeart/2008/layout/PictureStrips"/>
    <dgm:cxn modelId="{6882A23D-0F08-478C-8FEE-3804C9877970}" type="presParOf" srcId="{2B46FCFB-6752-466C-8865-E8E579B722E2}" destId="{FFA59918-DE7E-417A-AD92-776B5B8C502E}" srcOrd="0" destOrd="0" presId="urn:microsoft.com/office/officeart/2008/layout/PictureStrips"/>
    <dgm:cxn modelId="{AE7B73B4-475C-40E9-9A64-41DECF64B0F5}" type="presParOf" srcId="{2B46FCFB-6752-466C-8865-E8E579B722E2}" destId="{F838C9E4-E854-4067-A8E9-F2D140BE6BDE}" srcOrd="1" destOrd="0" presId="urn:microsoft.com/office/officeart/2008/layout/PictureStrips"/>
    <dgm:cxn modelId="{F04BB917-E66C-4724-8259-2AD2A5A13403}" type="presParOf" srcId="{CE0608FF-42AA-45A0-A4E2-37874844C991}" destId="{9B03CDA9-D98B-4889-AF5E-C7EF5D8673B5}" srcOrd="3" destOrd="0" presId="urn:microsoft.com/office/officeart/2008/layout/PictureStrips"/>
    <dgm:cxn modelId="{F560C1FD-02ED-4863-AFC0-D6F25EDEF2F9}" type="presParOf" srcId="{CE0608FF-42AA-45A0-A4E2-37874844C991}" destId="{94CC8E4C-58EF-43EB-9E46-58968FBA736D}" srcOrd="4" destOrd="0" presId="urn:microsoft.com/office/officeart/2008/layout/PictureStrips"/>
    <dgm:cxn modelId="{DDCDD1FC-43BF-44F4-9C68-56C33C904D0D}" type="presParOf" srcId="{94CC8E4C-58EF-43EB-9E46-58968FBA736D}" destId="{ACF97767-E5E4-4568-BF97-76FA164C3247}" srcOrd="0" destOrd="0" presId="urn:microsoft.com/office/officeart/2008/layout/PictureStrips"/>
    <dgm:cxn modelId="{F15FB954-2733-40DA-B4F9-971FA57C6C1E}" type="presParOf" srcId="{94CC8E4C-58EF-43EB-9E46-58968FBA736D}" destId="{958C8EFC-1232-4C6A-ABDB-2C3AE1823462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BC47755-7EBC-4BDB-92B5-9BF5249E8EAB}" type="doc">
      <dgm:prSet loTypeId="urn:microsoft.com/office/officeart/2005/8/layout/hProcess3" loCatId="process" qsTypeId="urn:microsoft.com/office/officeart/2005/8/quickstyle/simple1" qsCatId="simple" csTypeId="urn:microsoft.com/office/officeart/2005/8/colors/colorful4" csCatId="colorful" phldr="1"/>
      <dgm:spPr/>
    </dgm:pt>
    <dgm:pt modelId="{BC109A2B-8731-4D84-920C-4DDB971D0B54}">
      <dgm:prSet phldrT="[Texto]" custT="1"/>
      <dgm:spPr/>
      <dgm:t>
        <a:bodyPr/>
        <a:lstStyle/>
        <a:p>
          <a:r>
            <a:rPr lang="es-MX" sz="2400" b="1" dirty="0" smtClean="0">
              <a:solidFill>
                <a:schemeClr val="bg1"/>
              </a:solidFill>
              <a:latin typeface="+mj-lt"/>
              <a:cs typeface="Times New Roman" panose="02020603050405020304" pitchFamily="18" charset="0"/>
            </a:rPr>
            <a:t>El desarrollo de estas herramientas en el proyecto interdisciplinario será: </a:t>
          </a:r>
          <a:endParaRPr lang="es-MX" sz="2400" b="1" dirty="0">
            <a:solidFill>
              <a:schemeClr val="bg1"/>
            </a:solidFill>
            <a:latin typeface="+mj-lt"/>
            <a:cs typeface="Times New Roman" panose="02020603050405020304" pitchFamily="18" charset="0"/>
          </a:endParaRPr>
        </a:p>
      </dgm:t>
    </dgm:pt>
    <dgm:pt modelId="{7E611AB7-2EAE-42ED-8491-B480C6A9F32B}" type="parTrans" cxnId="{DCE10079-DD15-40AA-B208-00CCCE3B7481}">
      <dgm:prSet/>
      <dgm:spPr/>
      <dgm:t>
        <a:bodyPr/>
        <a:lstStyle/>
        <a:p>
          <a:endParaRPr lang="es-MX"/>
        </a:p>
      </dgm:t>
    </dgm:pt>
    <dgm:pt modelId="{2F71372C-BE96-460E-832D-2ACC22DC3346}" type="sibTrans" cxnId="{DCE10079-DD15-40AA-B208-00CCCE3B7481}">
      <dgm:prSet/>
      <dgm:spPr/>
      <dgm:t>
        <a:bodyPr/>
        <a:lstStyle/>
        <a:p>
          <a:endParaRPr lang="es-MX"/>
        </a:p>
      </dgm:t>
    </dgm:pt>
    <dgm:pt modelId="{F534F099-CB8D-48D6-A5F0-5D635528F703}" type="pres">
      <dgm:prSet presAssocID="{4BC47755-7EBC-4BDB-92B5-9BF5249E8EAB}" presName="Name0" presStyleCnt="0">
        <dgm:presLayoutVars>
          <dgm:dir/>
          <dgm:animLvl val="lvl"/>
          <dgm:resizeHandles val="exact"/>
        </dgm:presLayoutVars>
      </dgm:prSet>
      <dgm:spPr/>
    </dgm:pt>
    <dgm:pt modelId="{50C5C3C3-0467-4258-9A66-E3FEBB232E82}" type="pres">
      <dgm:prSet presAssocID="{4BC47755-7EBC-4BDB-92B5-9BF5249E8EAB}" presName="dummy" presStyleCnt="0"/>
      <dgm:spPr/>
    </dgm:pt>
    <dgm:pt modelId="{D043C9B0-C80E-45EE-985D-2DCBFC1ACE86}" type="pres">
      <dgm:prSet presAssocID="{4BC47755-7EBC-4BDB-92B5-9BF5249E8EAB}" presName="linH" presStyleCnt="0"/>
      <dgm:spPr/>
    </dgm:pt>
    <dgm:pt modelId="{7FF199F3-DEE0-4423-9F74-13F942090C5A}" type="pres">
      <dgm:prSet presAssocID="{4BC47755-7EBC-4BDB-92B5-9BF5249E8EAB}" presName="padding1" presStyleCnt="0"/>
      <dgm:spPr/>
    </dgm:pt>
    <dgm:pt modelId="{66E74EBC-409C-4B77-B464-46F6B5F550EA}" type="pres">
      <dgm:prSet presAssocID="{BC109A2B-8731-4D84-920C-4DDB971D0B54}" presName="linV" presStyleCnt="0"/>
      <dgm:spPr/>
    </dgm:pt>
    <dgm:pt modelId="{AF5E86E8-BB65-4ED6-B16C-4613D89CB6EC}" type="pres">
      <dgm:prSet presAssocID="{BC109A2B-8731-4D84-920C-4DDB971D0B54}" presName="spVertical1" presStyleCnt="0"/>
      <dgm:spPr/>
    </dgm:pt>
    <dgm:pt modelId="{7EBBACBD-C511-4D37-858B-CEFED9946D31}" type="pres">
      <dgm:prSet presAssocID="{BC109A2B-8731-4D84-920C-4DDB971D0B54}" presName="parTx" presStyleLbl="revTx" presStyleIdx="0" presStyleCnt="1" custLinFactY="19812" custLinFactNeighborX="-7812" custLinFactNeighbor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F7BF515-C2F4-4E58-973B-B35D67A66160}" type="pres">
      <dgm:prSet presAssocID="{BC109A2B-8731-4D84-920C-4DDB971D0B54}" presName="spVertical2" presStyleCnt="0"/>
      <dgm:spPr/>
    </dgm:pt>
    <dgm:pt modelId="{1D6F7D79-F584-415F-9590-3A00F3A0067F}" type="pres">
      <dgm:prSet presAssocID="{BC109A2B-8731-4D84-920C-4DDB971D0B54}" presName="spVertical3" presStyleCnt="0"/>
      <dgm:spPr/>
    </dgm:pt>
    <dgm:pt modelId="{77CC0D9D-2A89-475F-A360-C9A536375B0B}" type="pres">
      <dgm:prSet presAssocID="{4BC47755-7EBC-4BDB-92B5-9BF5249E8EAB}" presName="padding2" presStyleCnt="0"/>
      <dgm:spPr/>
    </dgm:pt>
    <dgm:pt modelId="{A1377CE4-8CD9-4B01-9751-AB7E507C89AC}" type="pres">
      <dgm:prSet presAssocID="{4BC47755-7EBC-4BDB-92B5-9BF5249E8EAB}" presName="negArrow" presStyleCnt="0"/>
      <dgm:spPr/>
    </dgm:pt>
    <dgm:pt modelId="{EA3B3966-AE2A-452C-8ABD-D21BCD964186}" type="pres">
      <dgm:prSet presAssocID="{4BC47755-7EBC-4BDB-92B5-9BF5249E8EAB}" presName="backgroundArrow" presStyleLbl="node1" presStyleIdx="0" presStyleCnt="1" custScaleY="181184" custLinFactNeighborX="0" custLinFactNeighborY="-884"/>
      <dgm:spPr>
        <a:solidFill>
          <a:srgbClr val="00B0F0"/>
        </a:solidFill>
      </dgm:spPr>
    </dgm:pt>
  </dgm:ptLst>
  <dgm:cxnLst>
    <dgm:cxn modelId="{8DA6DD91-F30B-434E-B42F-E7940054E489}" type="presOf" srcId="{4BC47755-7EBC-4BDB-92B5-9BF5249E8EAB}" destId="{F534F099-CB8D-48D6-A5F0-5D635528F703}" srcOrd="0" destOrd="0" presId="urn:microsoft.com/office/officeart/2005/8/layout/hProcess3"/>
    <dgm:cxn modelId="{C01FB50E-4A9A-4911-A6B2-242069C9131B}" type="presOf" srcId="{BC109A2B-8731-4D84-920C-4DDB971D0B54}" destId="{7EBBACBD-C511-4D37-858B-CEFED9946D31}" srcOrd="0" destOrd="0" presId="urn:microsoft.com/office/officeart/2005/8/layout/hProcess3"/>
    <dgm:cxn modelId="{DCE10079-DD15-40AA-B208-00CCCE3B7481}" srcId="{4BC47755-7EBC-4BDB-92B5-9BF5249E8EAB}" destId="{BC109A2B-8731-4D84-920C-4DDB971D0B54}" srcOrd="0" destOrd="0" parTransId="{7E611AB7-2EAE-42ED-8491-B480C6A9F32B}" sibTransId="{2F71372C-BE96-460E-832D-2ACC22DC3346}"/>
    <dgm:cxn modelId="{5FDB2032-B274-4F0A-A340-245F7629C95D}" type="presParOf" srcId="{F534F099-CB8D-48D6-A5F0-5D635528F703}" destId="{50C5C3C3-0467-4258-9A66-E3FEBB232E82}" srcOrd="0" destOrd="0" presId="urn:microsoft.com/office/officeart/2005/8/layout/hProcess3"/>
    <dgm:cxn modelId="{A567054B-91DF-40F1-8411-B923B76FA753}" type="presParOf" srcId="{F534F099-CB8D-48D6-A5F0-5D635528F703}" destId="{D043C9B0-C80E-45EE-985D-2DCBFC1ACE86}" srcOrd="1" destOrd="0" presId="urn:microsoft.com/office/officeart/2005/8/layout/hProcess3"/>
    <dgm:cxn modelId="{65346F9F-F298-447E-BE0C-A6E98BB99312}" type="presParOf" srcId="{D043C9B0-C80E-45EE-985D-2DCBFC1ACE86}" destId="{7FF199F3-DEE0-4423-9F74-13F942090C5A}" srcOrd="0" destOrd="0" presId="urn:microsoft.com/office/officeart/2005/8/layout/hProcess3"/>
    <dgm:cxn modelId="{6AEEC08F-AA21-4A96-AC0A-AD2490B13166}" type="presParOf" srcId="{D043C9B0-C80E-45EE-985D-2DCBFC1ACE86}" destId="{66E74EBC-409C-4B77-B464-46F6B5F550EA}" srcOrd="1" destOrd="0" presId="urn:microsoft.com/office/officeart/2005/8/layout/hProcess3"/>
    <dgm:cxn modelId="{3F98C347-03DF-45E7-AF32-6A5CC84C16CE}" type="presParOf" srcId="{66E74EBC-409C-4B77-B464-46F6B5F550EA}" destId="{AF5E86E8-BB65-4ED6-B16C-4613D89CB6EC}" srcOrd="0" destOrd="0" presId="urn:microsoft.com/office/officeart/2005/8/layout/hProcess3"/>
    <dgm:cxn modelId="{ED03CE36-D536-4265-86CD-12E0FE647072}" type="presParOf" srcId="{66E74EBC-409C-4B77-B464-46F6B5F550EA}" destId="{7EBBACBD-C511-4D37-858B-CEFED9946D31}" srcOrd="1" destOrd="0" presId="urn:microsoft.com/office/officeart/2005/8/layout/hProcess3"/>
    <dgm:cxn modelId="{A8C0EF23-A3F0-4224-ADD7-60DDE846B496}" type="presParOf" srcId="{66E74EBC-409C-4B77-B464-46F6B5F550EA}" destId="{9F7BF515-C2F4-4E58-973B-B35D67A66160}" srcOrd="2" destOrd="0" presId="urn:microsoft.com/office/officeart/2005/8/layout/hProcess3"/>
    <dgm:cxn modelId="{F68C6210-E372-4025-9832-D282B50AC896}" type="presParOf" srcId="{66E74EBC-409C-4B77-B464-46F6B5F550EA}" destId="{1D6F7D79-F584-415F-9590-3A00F3A0067F}" srcOrd="3" destOrd="0" presId="urn:microsoft.com/office/officeart/2005/8/layout/hProcess3"/>
    <dgm:cxn modelId="{9FCF0F31-1678-4EB4-B62D-DDE32B54983D}" type="presParOf" srcId="{D043C9B0-C80E-45EE-985D-2DCBFC1ACE86}" destId="{77CC0D9D-2A89-475F-A360-C9A536375B0B}" srcOrd="2" destOrd="0" presId="urn:microsoft.com/office/officeart/2005/8/layout/hProcess3"/>
    <dgm:cxn modelId="{8A6DACAE-AAB8-4D6E-9521-02B53798434C}" type="presParOf" srcId="{D043C9B0-C80E-45EE-985D-2DCBFC1ACE86}" destId="{A1377CE4-8CD9-4B01-9751-AB7E507C89AC}" srcOrd="3" destOrd="0" presId="urn:microsoft.com/office/officeart/2005/8/layout/hProcess3"/>
    <dgm:cxn modelId="{371A3288-C1E4-461F-B5BA-AA4AD1CC8851}" type="presParOf" srcId="{D043C9B0-C80E-45EE-985D-2DCBFC1ACE86}" destId="{EA3B3966-AE2A-452C-8ABD-D21BCD964186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F9E68-B61F-4E54-9973-A35A1E453831}" type="datetimeFigureOut">
              <a:rPr lang="es-MX" smtClean="0"/>
              <a:t>23/06/2018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9BE2A-A8BB-4A97-8D6E-3AB6CCF529A4}" type="slidenum">
              <a:rPr lang="es-MX" smtClean="0"/>
              <a:t>‹Nº›</a:t>
            </a:fld>
            <a:endParaRPr lang="es-MX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9697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F9E68-B61F-4E54-9973-A35A1E453831}" type="datetimeFigureOut">
              <a:rPr lang="es-MX" smtClean="0"/>
              <a:t>23/06/2018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9BE2A-A8BB-4A97-8D6E-3AB6CCF529A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12192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F9E68-B61F-4E54-9973-A35A1E453831}" type="datetimeFigureOut">
              <a:rPr lang="es-MX" smtClean="0"/>
              <a:t>23/06/2018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9BE2A-A8BB-4A97-8D6E-3AB6CCF529A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97770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F9E68-B61F-4E54-9973-A35A1E453831}" type="datetimeFigureOut">
              <a:rPr lang="es-MX" smtClean="0"/>
              <a:t>23/06/2018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9BE2A-A8BB-4A97-8D6E-3AB6CCF529A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4918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F9E68-B61F-4E54-9973-A35A1E453831}" type="datetimeFigureOut">
              <a:rPr lang="es-MX" smtClean="0"/>
              <a:t>23/06/2018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9BE2A-A8BB-4A97-8D6E-3AB6CCF529A4}" type="slidenum">
              <a:rPr lang="es-MX" smtClean="0"/>
              <a:t>‹Nº›</a:t>
            </a:fld>
            <a:endParaRPr lang="es-MX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794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F9E68-B61F-4E54-9973-A35A1E453831}" type="datetimeFigureOut">
              <a:rPr lang="es-MX" smtClean="0"/>
              <a:t>23/06/2018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9BE2A-A8BB-4A97-8D6E-3AB6CCF529A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17060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F9E68-B61F-4E54-9973-A35A1E453831}" type="datetimeFigureOut">
              <a:rPr lang="es-MX" smtClean="0"/>
              <a:t>23/06/2018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9BE2A-A8BB-4A97-8D6E-3AB6CCF529A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19155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F9E68-B61F-4E54-9973-A35A1E453831}" type="datetimeFigureOut">
              <a:rPr lang="es-MX" smtClean="0"/>
              <a:t>23/06/2018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9BE2A-A8BB-4A97-8D6E-3AB6CCF529A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92695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F9E68-B61F-4E54-9973-A35A1E453831}" type="datetimeFigureOut">
              <a:rPr lang="es-MX" smtClean="0"/>
              <a:t>23/06/2018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9BE2A-A8BB-4A97-8D6E-3AB6CCF529A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1878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C9DF9E68-B61F-4E54-9973-A35A1E453831}" type="datetimeFigureOut">
              <a:rPr lang="es-MX" smtClean="0"/>
              <a:t>23/06/2018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469BE2A-A8BB-4A97-8D6E-3AB6CCF529A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4387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F9E68-B61F-4E54-9973-A35A1E453831}" type="datetimeFigureOut">
              <a:rPr lang="es-MX" smtClean="0"/>
              <a:t>23/06/2018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9BE2A-A8BB-4A97-8D6E-3AB6CCF529A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80715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C9DF9E68-B61F-4E54-9973-A35A1E453831}" type="datetimeFigureOut">
              <a:rPr lang="es-MX" smtClean="0"/>
              <a:t>23/06/2018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A469BE2A-A8BB-4A97-8D6E-3AB6CCF529A4}" type="slidenum">
              <a:rPr lang="es-MX" smtClean="0"/>
              <a:t>‹Nº›</a:t>
            </a:fld>
            <a:endParaRPr lang="es-MX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6597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962142" y="401146"/>
            <a:ext cx="9229858" cy="2387600"/>
          </a:xfrm>
        </p:spPr>
        <p:txBody>
          <a:bodyPr>
            <a:normAutofit/>
          </a:bodyPr>
          <a:lstStyle/>
          <a:p>
            <a:pPr algn="r"/>
            <a:r>
              <a:rPr lang="es-MX" sz="6600" dirty="0" smtClean="0"/>
              <a:t>Colegio Ing. Armando I. Santacruz</a:t>
            </a:r>
            <a:endParaRPr lang="es-MX" sz="66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72484" y="3292944"/>
            <a:ext cx="9144000" cy="3017704"/>
          </a:xfrm>
        </p:spPr>
        <p:txBody>
          <a:bodyPr>
            <a:normAutofit/>
          </a:bodyPr>
          <a:lstStyle/>
          <a:p>
            <a:r>
              <a:rPr lang="es-MX" sz="2800" dirty="0" smtClean="0"/>
              <a:t>Clave 1266</a:t>
            </a:r>
          </a:p>
          <a:p>
            <a:r>
              <a:rPr lang="es-MX" sz="2800" dirty="0" smtClean="0"/>
              <a:t>Ciclo escolar 2017-2018</a:t>
            </a:r>
          </a:p>
          <a:p>
            <a:r>
              <a:rPr lang="es-MX" sz="2800" dirty="0" smtClean="0"/>
              <a:t>(Octubre 2017-Mayo 2018)</a:t>
            </a:r>
          </a:p>
          <a:p>
            <a:r>
              <a:rPr lang="es-MX" sz="3600" b="1" dirty="0" smtClean="0">
                <a:solidFill>
                  <a:srgbClr val="FF0000"/>
                </a:solidFill>
              </a:rPr>
              <a:t>Equipo 2:</a:t>
            </a:r>
          </a:p>
          <a:p>
            <a:r>
              <a:rPr lang="es-MX" sz="3600" b="1" dirty="0" smtClean="0">
                <a:solidFill>
                  <a:srgbClr val="FF0000"/>
                </a:solidFill>
              </a:rPr>
              <a:t>“Tanatología”</a:t>
            </a:r>
          </a:p>
          <a:p>
            <a:endParaRPr lang="es-MX" sz="2800" dirty="0"/>
          </a:p>
        </p:txBody>
      </p:sp>
      <p:pic>
        <p:nvPicPr>
          <p:cNvPr id="4" name="Picture 4" descr="Resultado de imagen para colegio armando i santacru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49" y="37853"/>
            <a:ext cx="3796524" cy="1893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53082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7280" y="0"/>
            <a:ext cx="10058400" cy="1450757"/>
          </a:xfrm>
        </p:spPr>
        <p:txBody>
          <a:bodyPr/>
          <a:lstStyle/>
          <a:p>
            <a:r>
              <a:rPr lang="es-MX" dirty="0" smtClean="0"/>
              <a:t>Producto 1. C. A. I. A. C. Conclusiones generales</a:t>
            </a:r>
            <a:endParaRPr lang="es-MX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8845413"/>
              </p:ext>
            </p:extLst>
          </p:nvPr>
        </p:nvGraphicFramePr>
        <p:xfrm>
          <a:off x="141666" y="1545466"/>
          <a:ext cx="11629624" cy="54087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814812"/>
                <a:gridCol w="5814812"/>
              </a:tblGrid>
              <a:tr h="250319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u="none" strike="noStrike" dirty="0">
                          <a:effectLst/>
                        </a:rPr>
                        <a:t>Puntos a considerar</a:t>
                      </a:r>
                      <a:endParaRPr lang="es-MX" sz="18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76" marR="3176" marT="31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u="none" strike="noStrike">
                          <a:effectLst/>
                        </a:rPr>
                        <a:t>Propuesta</a:t>
                      </a:r>
                      <a:endParaRPr lang="es-MX" sz="18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76" marR="3176" marT="3176" marB="0" anchor="ctr"/>
                </a:tc>
              </a:tr>
              <a:tr h="250319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u="none" strike="noStrike">
                          <a:effectLst/>
                        </a:rPr>
                        <a:t>sobre la Interdisciplinariedad</a:t>
                      </a:r>
                      <a:endParaRPr lang="es-MX" sz="18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76" marR="3176" marT="31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u="none" strike="noStrike">
                          <a:effectLst/>
                        </a:rPr>
                        <a:t>Grupo área</a:t>
                      </a:r>
                      <a:endParaRPr lang="es-MX" sz="18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76" marR="3176" marT="3176" marB="0" anchor="ctr"/>
                </a:tc>
              </a:tr>
              <a:tr h="745227">
                <a:tc>
                  <a:txBody>
                    <a:bodyPr/>
                    <a:lstStyle/>
                    <a:p>
                      <a:pPr algn="l" fontAlgn="ctr"/>
                      <a:r>
                        <a:rPr lang="es-MX" sz="1800" u="none" strike="noStrike">
                          <a:effectLst/>
                        </a:rPr>
                        <a:t>1. ¿Qué es?</a:t>
                      </a:r>
                      <a:endParaRPr lang="es-MX" sz="18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76" marR="3176" marT="31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800" u="none" strike="noStrike">
                          <a:effectLst/>
                        </a:rPr>
                        <a:t>Integrar varias áreas de trabajo (disciplinas) basadas en un temática (problemática) en común.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76" marR="3176" marT="3176" marB="0" anchor="ctr"/>
                </a:tc>
              </a:tr>
              <a:tr h="497773">
                <a:tc>
                  <a:txBody>
                    <a:bodyPr/>
                    <a:lstStyle/>
                    <a:p>
                      <a:pPr algn="l" fontAlgn="ctr"/>
                      <a:r>
                        <a:rPr lang="es-MX" sz="1800" u="none" strike="noStrike">
                          <a:effectLst/>
                        </a:rPr>
                        <a:t>2. ¿Qué características tiene la?</a:t>
                      </a:r>
                      <a:endParaRPr lang="es-MX" sz="18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76" marR="3176" marT="31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800" u="none" strike="noStrike" dirty="0">
                          <a:effectLst/>
                        </a:rPr>
                        <a:t>Integrar y proponer soluciones a problemas </a:t>
                      </a:r>
                      <a:r>
                        <a:rPr lang="es-MX" sz="1800" u="none" strike="noStrike" dirty="0" smtClean="0">
                          <a:effectLst/>
                        </a:rPr>
                        <a:t>actuales.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76" marR="3176" marT="3176" marB="0" anchor="ctr"/>
                </a:tc>
              </a:tr>
              <a:tr h="992681">
                <a:tc>
                  <a:txBody>
                    <a:bodyPr/>
                    <a:lstStyle/>
                    <a:p>
                      <a:pPr algn="l" fontAlgn="ctr"/>
                      <a:r>
                        <a:rPr lang="es-MX" sz="1800" u="none" strike="noStrike" dirty="0">
                          <a:effectLst/>
                        </a:rPr>
                        <a:t>3. ¿Por qué es importante en la educación?</a:t>
                      </a:r>
                      <a:endParaRPr lang="es-MX" sz="18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76" marR="3176" marT="31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800" u="none" strike="noStrike" dirty="0">
                          <a:effectLst/>
                        </a:rPr>
                        <a:t>Los diferentes temas del plan de estudios, ayudan  a formar propósitos y objetivos claros</a:t>
                      </a:r>
                      <a:r>
                        <a:rPr lang="es-MX" sz="1800" u="none" strike="noStrike" dirty="0" smtClean="0">
                          <a:effectLst/>
                        </a:rPr>
                        <a:t>, desde </a:t>
                      </a:r>
                      <a:r>
                        <a:rPr lang="es-MX" sz="1800" u="none" strike="noStrike" dirty="0">
                          <a:effectLst/>
                        </a:rPr>
                        <a:t>varios puntos de vista para mejor el </a:t>
                      </a:r>
                      <a:r>
                        <a:rPr lang="es-MX" sz="1800" u="none" strike="noStrike" dirty="0" smtClean="0">
                          <a:effectLst/>
                        </a:rPr>
                        <a:t>aprendizaje.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76" marR="3176" marT="3176" marB="0" anchor="ctr"/>
                </a:tc>
              </a:tr>
              <a:tr h="745227">
                <a:tc>
                  <a:txBody>
                    <a:bodyPr/>
                    <a:lstStyle/>
                    <a:p>
                      <a:pPr algn="l" fontAlgn="ctr"/>
                      <a:r>
                        <a:rPr lang="es-MX" sz="1800" u="none" strike="noStrike">
                          <a:effectLst/>
                        </a:rPr>
                        <a:t>4. ¿Cómo motivar  a los alumnos para el trabajo interdisciplinario?</a:t>
                      </a:r>
                      <a:endParaRPr lang="es-MX" sz="18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76" marR="3176" marT="31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800" u="none" strike="noStrike" dirty="0">
                          <a:effectLst/>
                        </a:rPr>
                        <a:t>Permitir temas actuales de interés, involucrando diversas áreas , que aportar su punto de vista de los alumnos.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76" marR="3176" marT="3176" marB="0" anchor="ctr"/>
                </a:tc>
              </a:tr>
              <a:tr h="992681">
                <a:tc>
                  <a:txBody>
                    <a:bodyPr/>
                    <a:lstStyle/>
                    <a:p>
                      <a:pPr algn="l" fontAlgn="ctr"/>
                      <a:r>
                        <a:rPr lang="es-MX" sz="1800" u="none" strike="noStrike">
                          <a:effectLst/>
                        </a:rPr>
                        <a:t>5. ¿Cuáles son los prerrequisitos materiales, organizacionales y personales para la planeación del trabajo interdisciplinario?</a:t>
                      </a:r>
                      <a:endParaRPr lang="es-MX" sz="18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76" marR="3176" marT="31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800" u="none" strike="noStrike" dirty="0">
                          <a:effectLst/>
                        </a:rPr>
                        <a:t>Proyectos , programas operativos y acuerdos de profesores de distintas áreas, tomando en cuenta como actitud y aptitud  de todos los involucrados.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76" marR="3176" marT="3176" marB="0" anchor="ctr"/>
                </a:tc>
              </a:tr>
              <a:tr h="745227">
                <a:tc>
                  <a:txBody>
                    <a:bodyPr/>
                    <a:lstStyle/>
                    <a:p>
                      <a:pPr algn="l" fontAlgn="ctr"/>
                      <a:r>
                        <a:rPr lang="es-MX" sz="1800" u="none" strike="noStrike">
                          <a:effectLst/>
                        </a:rPr>
                        <a:t>6. ¿Qué papel juega la planeación en el trabajo interdisciplinario y qué características debe tener? </a:t>
                      </a:r>
                      <a:endParaRPr lang="es-MX" sz="18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76" marR="3176" marT="31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800" u="none" strike="noStrike" dirty="0">
                          <a:effectLst/>
                        </a:rPr>
                        <a:t>Ayuda a estar integrados los temas, considerando tiempos y momentos.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176" marR="3176" marT="3176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332439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63" y="143933"/>
            <a:ext cx="11856237" cy="6603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3565894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7" y="186267"/>
            <a:ext cx="11887200" cy="655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664966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3" y="157887"/>
            <a:ext cx="11946467" cy="6556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2468998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7" y="160867"/>
            <a:ext cx="11892520" cy="655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1063392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6000" dirty="0" smtClean="0"/>
              <a:t>Planeación general del proyecto interdisciplinario y planeación sesión por sesión</a:t>
            </a:r>
            <a:endParaRPr lang="es-MX" sz="6000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4730943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67" y="261990"/>
            <a:ext cx="11692466" cy="6443610"/>
          </a:xfrm>
        </p:spPr>
      </p:pic>
    </p:spTree>
    <p:extLst>
      <p:ext uri="{BB962C8B-B14F-4D97-AF65-F5344CB8AC3E}">
        <p14:creationId xmlns:p14="http://schemas.microsoft.com/office/powerpoint/2010/main" val="312941013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" y="209188"/>
            <a:ext cx="11938000" cy="6487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9110185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43933"/>
            <a:ext cx="12014199" cy="6570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4453164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7" y="176653"/>
            <a:ext cx="11963399" cy="6588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9217558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Lista de cotejo</a:t>
            </a:r>
            <a:endParaRPr lang="es-MX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64669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4000" dirty="0"/>
              <a:t>Producto 1. C. A. I. A. C. Conclusiones generales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13" y="1700397"/>
            <a:ext cx="10507134" cy="5157603"/>
          </a:xfrm>
        </p:spPr>
      </p:pic>
    </p:spTree>
    <p:extLst>
      <p:ext uri="{BB962C8B-B14F-4D97-AF65-F5344CB8AC3E}">
        <p14:creationId xmlns:p14="http://schemas.microsoft.com/office/powerpoint/2010/main" val="31763918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4155" t="11249" r="12323" b="8524"/>
          <a:stretch/>
        </p:blipFill>
        <p:spPr>
          <a:xfrm>
            <a:off x="231818" y="0"/>
            <a:ext cx="111783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82715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2676" t="11437" r="12746" b="7960"/>
          <a:stretch/>
        </p:blipFill>
        <p:spPr>
          <a:xfrm>
            <a:off x="502275" y="90152"/>
            <a:ext cx="11137764" cy="676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43672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2781" t="10122" r="12007" b="10028"/>
          <a:stretch/>
        </p:blipFill>
        <p:spPr>
          <a:xfrm>
            <a:off x="425002" y="0"/>
            <a:ext cx="11489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99291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3522" t="11812" r="12957" b="10215"/>
          <a:stretch/>
        </p:blipFill>
        <p:spPr>
          <a:xfrm>
            <a:off x="257577" y="0"/>
            <a:ext cx="115016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35838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4156" t="9934" r="12640" b="12282"/>
          <a:stretch/>
        </p:blipFill>
        <p:spPr>
          <a:xfrm>
            <a:off x="425003" y="0"/>
            <a:ext cx="114796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7090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3732" t="12939" r="12535" b="10215"/>
          <a:stretch/>
        </p:blipFill>
        <p:spPr>
          <a:xfrm>
            <a:off x="0" y="0"/>
            <a:ext cx="117038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11851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5035" t="13128" r="25000" b="8524"/>
          <a:stretch/>
        </p:blipFill>
        <p:spPr>
          <a:xfrm>
            <a:off x="2034861" y="0"/>
            <a:ext cx="7778840" cy="685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57536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Infografía</a:t>
            </a:r>
            <a:endParaRPr lang="es-MX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6668303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0"/>
            <a:ext cx="2743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17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06" y="863600"/>
            <a:ext cx="11527394" cy="50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928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28" y="0"/>
            <a:ext cx="11640772" cy="6858000"/>
          </a:xfrm>
        </p:spPr>
      </p:pic>
    </p:spTree>
    <p:extLst>
      <p:ext uri="{BB962C8B-B14F-4D97-AF65-F5344CB8AC3E}">
        <p14:creationId xmlns:p14="http://schemas.microsoft.com/office/powerpoint/2010/main" val="10256654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06" y="0"/>
            <a:ext cx="11797446" cy="6858000"/>
          </a:xfrm>
        </p:spPr>
      </p:pic>
    </p:spTree>
    <p:extLst>
      <p:ext uri="{BB962C8B-B14F-4D97-AF65-F5344CB8AC3E}">
        <p14:creationId xmlns:p14="http://schemas.microsoft.com/office/powerpoint/2010/main" val="28690385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66" y="204136"/>
            <a:ext cx="11369754" cy="6433729"/>
          </a:xfrm>
        </p:spPr>
      </p:pic>
    </p:spTree>
    <p:extLst>
      <p:ext uri="{BB962C8B-B14F-4D97-AF65-F5344CB8AC3E}">
        <p14:creationId xmlns:p14="http://schemas.microsoft.com/office/powerpoint/2010/main" val="7683694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3600" dirty="0" smtClean="0"/>
              <a:t>5.B </a:t>
            </a:r>
            <a:r>
              <a:rPr lang="es-MX" sz="3600" b="1" dirty="0" smtClean="0"/>
              <a:t>producto 2. </a:t>
            </a:r>
            <a:r>
              <a:rPr lang="es-MX" sz="3600" dirty="0" smtClean="0"/>
              <a:t>Organizador gráfico que muestre los contenidos y conceptos de todas las asignaturas involucradas  en el proyecto y su interrelación. </a:t>
            </a:r>
            <a:endParaRPr lang="es-MX" sz="3600" dirty="0"/>
          </a:p>
        </p:txBody>
      </p:sp>
    </p:spTree>
    <p:extLst>
      <p:ext uri="{BB962C8B-B14F-4D97-AF65-F5344CB8AC3E}">
        <p14:creationId xmlns:p14="http://schemas.microsoft.com/office/powerpoint/2010/main" val="38437051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Producto 2</a:t>
            </a:r>
            <a:endParaRPr lang="es-MX" dirty="0"/>
          </a:p>
        </p:txBody>
      </p:sp>
      <p:pic>
        <p:nvPicPr>
          <p:cNvPr id="12" name="Marcador de contenido 11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806120" y="1987931"/>
            <a:ext cx="6640719" cy="497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5483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5400" b="1" dirty="0" smtClean="0">
                <a:solidFill>
                  <a:schemeClr val="tx1"/>
                </a:solidFill>
              </a:rPr>
              <a:t>Producto 3. </a:t>
            </a:r>
            <a:r>
              <a:rPr lang="es-MX" sz="5400" dirty="0" smtClean="0">
                <a:solidFill>
                  <a:schemeClr val="tx1"/>
                </a:solidFill>
              </a:rPr>
              <a:t>Fotografías de la sesión tomadas por los propios grupos y la persona asignada para tal fin.</a:t>
            </a:r>
            <a:endParaRPr lang="es-MX" sz="5400" dirty="0">
              <a:solidFill>
                <a:schemeClr val="tx1"/>
              </a:solidFill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221786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Producto 3</a:t>
            </a:r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4" y="2162399"/>
            <a:ext cx="4604275" cy="258990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716" y="1136291"/>
            <a:ext cx="3481589" cy="464211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422" y="1120195"/>
            <a:ext cx="3493661" cy="465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891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Producto 3</a:t>
            </a:r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33" y="1549020"/>
            <a:ext cx="3485881" cy="261441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814" y="1549020"/>
            <a:ext cx="3490175" cy="261763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695" y="1549020"/>
            <a:ext cx="3485881" cy="261441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893" y="4163431"/>
            <a:ext cx="3485881" cy="261441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774" y="4163431"/>
            <a:ext cx="4647842" cy="261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709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Profesores responsables: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 smtClean="0"/>
              <a:t>M.C. Alba Grisell Junco Pérez (Educación para la salud)</a:t>
            </a:r>
          </a:p>
          <a:p>
            <a:r>
              <a:rPr lang="es-MX" dirty="0" smtClean="0"/>
              <a:t>M. en C. Sonia Fabiola </a:t>
            </a:r>
            <a:r>
              <a:rPr lang="es-MX" dirty="0" err="1" smtClean="0"/>
              <a:t>Tufinio</a:t>
            </a:r>
            <a:r>
              <a:rPr lang="es-MX" dirty="0" smtClean="0"/>
              <a:t> </a:t>
            </a:r>
            <a:r>
              <a:rPr lang="es-MX" dirty="0" err="1" smtClean="0"/>
              <a:t>Azcoitia</a:t>
            </a:r>
            <a:r>
              <a:rPr lang="es-MX" dirty="0" smtClean="0"/>
              <a:t> (Biología)</a:t>
            </a:r>
          </a:p>
          <a:p>
            <a:r>
              <a:rPr lang="es-MX" dirty="0" smtClean="0"/>
              <a:t>Lic. Guadalupe Estefanía Arenas Pacheco (Desarrollo de habilidades del pensamiento)</a:t>
            </a:r>
          </a:p>
          <a:p>
            <a:r>
              <a:rPr lang="es-MX" dirty="0" smtClean="0"/>
              <a:t>I. Q. Selene Soria Guzmán (Química)</a:t>
            </a:r>
          </a:p>
          <a:p>
            <a:r>
              <a:rPr lang="es-MX" dirty="0" smtClean="0"/>
              <a:t>Lic. José Antonio Avilés Ávila (Educación física)</a:t>
            </a:r>
          </a:p>
          <a:p>
            <a:r>
              <a:rPr lang="es-MX" dirty="0" smtClean="0"/>
              <a:t>Lic. Marisela Checa Téllez (Inglés)</a:t>
            </a:r>
          </a:p>
          <a:p>
            <a:r>
              <a:rPr lang="es-MX" dirty="0" smtClean="0"/>
              <a:t>Profesor Raúl Hernández Contreras (Ética y valores)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055399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howcard Gothic" panose="04020904020102020604" pitchFamily="82" charset="0"/>
              </a:rPr>
              <a:t>segunda reunión de trabajo</a:t>
            </a:r>
            <a:endParaRPr lang="es-MX" dirty="0">
              <a:ln w="0"/>
              <a:solidFill>
                <a:schemeClr val="tx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howcard Gothic" panose="040209040201020206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1661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47233" y="261754"/>
            <a:ext cx="10083085" cy="774946"/>
          </a:xfrm>
        </p:spPr>
        <p:txBody>
          <a:bodyPr>
            <a:normAutofit/>
          </a:bodyPr>
          <a:lstStyle/>
          <a:p>
            <a:pPr algn="r">
              <a:lnSpc>
                <a:spcPct val="100000"/>
              </a:lnSpc>
            </a:pPr>
            <a:r>
              <a:rPr lang="es-MX" sz="2400" dirty="0" smtClean="0"/>
              <a:t>5c. Introducción o justificación y descripción del proyecto</a:t>
            </a:r>
            <a:endParaRPr lang="es-MX" sz="2400" dirty="0"/>
          </a:p>
        </p:txBody>
      </p:sp>
      <p:sp>
        <p:nvSpPr>
          <p:cNvPr id="6" name="Marcador de contenido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800" dirty="0"/>
              <a:t>Ayudar en el proceso de duelo, resiliencia y aceptación social y natural.</a:t>
            </a:r>
            <a:endParaRPr lang="es-MX" sz="2800" dirty="0"/>
          </a:p>
          <a:p>
            <a:endParaRPr lang="es-MX" sz="2800" dirty="0"/>
          </a:p>
        </p:txBody>
      </p:sp>
    </p:spTree>
    <p:extLst>
      <p:ext uri="{BB962C8B-B14F-4D97-AF65-F5344CB8AC3E}">
        <p14:creationId xmlns:p14="http://schemas.microsoft.com/office/powerpoint/2010/main" val="16701647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07617" y="1017432"/>
            <a:ext cx="5146183" cy="412124"/>
          </a:xfrm>
        </p:spPr>
        <p:txBody>
          <a:bodyPr>
            <a:noAutofit/>
          </a:bodyPr>
          <a:lstStyle/>
          <a:p>
            <a:r>
              <a:rPr lang="es-MX" sz="2400" dirty="0" smtClean="0"/>
              <a:t>5.d Objetivo general del proyecto.</a:t>
            </a:r>
            <a:endParaRPr lang="es-MX" sz="24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957589"/>
            <a:ext cx="10515600" cy="4219374"/>
          </a:xfrm>
        </p:spPr>
        <p:txBody>
          <a:bodyPr>
            <a:normAutofit/>
          </a:bodyPr>
          <a:lstStyle/>
          <a:p>
            <a:r>
              <a:rPr lang="es-ES" sz="2800" dirty="0"/>
              <a:t>Comprender las principales causas de la muerte, formas de prevenirla, fomentando valores morales y tomando en cuenta aspectos culturales y religiosos.</a:t>
            </a:r>
            <a:endParaRPr lang="es-MX" sz="2800" dirty="0"/>
          </a:p>
        </p:txBody>
      </p:sp>
    </p:spTree>
    <p:extLst>
      <p:ext uri="{BB962C8B-B14F-4D97-AF65-F5344CB8AC3E}">
        <p14:creationId xmlns:p14="http://schemas.microsoft.com/office/powerpoint/2010/main" val="18527848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006107" y="695460"/>
            <a:ext cx="4167389" cy="660378"/>
          </a:xfrm>
        </p:spPr>
        <p:txBody>
          <a:bodyPr>
            <a:noAutofit/>
          </a:bodyPr>
          <a:lstStyle/>
          <a:p>
            <a:pPr algn="r"/>
            <a:r>
              <a:rPr lang="es-MX" sz="2400" dirty="0" smtClean="0"/>
              <a:t>5.e Pregunta generadora</a:t>
            </a:r>
            <a:r>
              <a:rPr lang="es-MX" dirty="0" smtClean="0"/>
              <a:t>.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906073"/>
            <a:ext cx="10515600" cy="4348163"/>
          </a:xfrm>
        </p:spPr>
        <p:txBody>
          <a:bodyPr>
            <a:normAutofit/>
          </a:bodyPr>
          <a:lstStyle/>
          <a:p>
            <a:r>
              <a:rPr lang="es-ES" sz="2800" dirty="0"/>
              <a:t>¿Cómo abordar la muerte?</a:t>
            </a:r>
            <a:endParaRPr lang="es-MX" sz="2800" dirty="0"/>
          </a:p>
          <a:p>
            <a:r>
              <a:rPr lang="es-ES" sz="2800" dirty="0"/>
              <a:t>¿Qué significa la muerte para el ser humano?</a:t>
            </a:r>
            <a:endParaRPr lang="es-MX" sz="2800" dirty="0"/>
          </a:p>
          <a:p>
            <a:r>
              <a:rPr lang="es-ES" sz="2800" dirty="0"/>
              <a:t>¿Por qué es tan difícil entender la muerte?</a:t>
            </a:r>
            <a:endParaRPr lang="es-MX" sz="2800" dirty="0"/>
          </a:p>
          <a:p>
            <a:r>
              <a:rPr lang="es-ES" sz="2800" dirty="0"/>
              <a:t>¿Qué hay más allá de la muerte?</a:t>
            </a:r>
            <a:endParaRPr lang="es-MX" sz="2800" dirty="0"/>
          </a:p>
          <a:p>
            <a:r>
              <a:rPr lang="es-ES" sz="2800" dirty="0"/>
              <a:t>¿Cómo los malos hábitos llevan a una muerte prematura?</a:t>
            </a:r>
            <a:endParaRPr lang="es-MX" sz="2800" dirty="0"/>
          </a:p>
        </p:txBody>
      </p:sp>
    </p:spTree>
    <p:extLst>
      <p:ext uri="{BB962C8B-B14F-4D97-AF65-F5344CB8AC3E}">
        <p14:creationId xmlns:p14="http://schemas.microsoft.com/office/powerpoint/2010/main" val="18168303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24283" y="1034827"/>
            <a:ext cx="5429517" cy="459123"/>
          </a:xfrm>
        </p:spPr>
        <p:txBody>
          <a:bodyPr>
            <a:normAutofit/>
          </a:bodyPr>
          <a:lstStyle/>
          <a:p>
            <a:pPr algn="r"/>
            <a:r>
              <a:rPr lang="es-MX" sz="2400" dirty="0" smtClean="0"/>
              <a:t>5.f Contenido. Temas y productos.</a:t>
            </a:r>
            <a:endParaRPr lang="es-MX" sz="24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957589"/>
            <a:ext cx="10515600" cy="4219374"/>
          </a:xfrm>
        </p:spPr>
        <p:txBody>
          <a:bodyPr>
            <a:normAutofit/>
          </a:bodyPr>
          <a:lstStyle/>
          <a:p>
            <a:r>
              <a:rPr lang="es-MX" sz="2800" dirty="0" smtClean="0"/>
              <a:t>Documentales </a:t>
            </a:r>
          </a:p>
          <a:p>
            <a:r>
              <a:rPr lang="es-MX" sz="2800" dirty="0" smtClean="0"/>
              <a:t>Periódicos</a:t>
            </a:r>
          </a:p>
          <a:p>
            <a:r>
              <a:rPr lang="es-MX" sz="2800" dirty="0" smtClean="0"/>
              <a:t>Entrevistas</a:t>
            </a:r>
          </a:p>
          <a:p>
            <a:r>
              <a:rPr lang="es-MX" sz="2800" dirty="0" smtClean="0"/>
              <a:t>Libros</a:t>
            </a:r>
          </a:p>
          <a:p>
            <a:r>
              <a:rPr lang="es-MX" sz="2800" dirty="0" smtClean="0"/>
              <a:t>Redes sociales</a:t>
            </a:r>
            <a:endParaRPr lang="es-MX" sz="2800" dirty="0"/>
          </a:p>
        </p:txBody>
      </p:sp>
    </p:spTree>
    <p:extLst>
      <p:ext uri="{BB962C8B-B14F-4D97-AF65-F5344CB8AC3E}">
        <p14:creationId xmlns:p14="http://schemas.microsoft.com/office/powerpoint/2010/main" val="31276975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5.i Evidencias del proceso</a:t>
            </a:r>
            <a:endParaRPr lang="es-MX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496872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Producto 4. Preguntas </a:t>
            </a:r>
            <a:r>
              <a:rPr lang="es-MX" dirty="0" err="1" smtClean="0"/>
              <a:t>escenciales</a:t>
            </a:r>
            <a:endParaRPr lang="es-MX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534333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949" y="0"/>
            <a:ext cx="96205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7630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Producto 5. Proceso de indagación</a:t>
            </a:r>
            <a:endParaRPr lang="es-MX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255610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4965" t="20643" r="36514" b="13974"/>
          <a:stretch/>
        </p:blipFill>
        <p:spPr>
          <a:xfrm>
            <a:off x="3412901" y="0"/>
            <a:ext cx="53208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642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Ciclo escolar en el que se planea llevar a cabo el proyecto</a:t>
            </a:r>
            <a:endParaRPr lang="es-MX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s-MX" sz="3200" dirty="0" smtClean="0">
                <a:solidFill>
                  <a:schemeClr val="tx1"/>
                </a:solidFill>
              </a:rPr>
              <a:t>Fecha de inicio agosto 2018</a:t>
            </a:r>
          </a:p>
          <a:p>
            <a:r>
              <a:rPr lang="es-MX" sz="3200" dirty="0" smtClean="0">
                <a:solidFill>
                  <a:schemeClr val="tx1"/>
                </a:solidFill>
              </a:rPr>
              <a:t>Fecha de </a:t>
            </a:r>
            <a:r>
              <a:rPr lang="es-MX" sz="3200" dirty="0" err="1" smtClean="0">
                <a:solidFill>
                  <a:schemeClr val="tx1"/>
                </a:solidFill>
              </a:rPr>
              <a:t>términio</a:t>
            </a:r>
            <a:r>
              <a:rPr lang="es-MX" sz="3200" dirty="0" smtClean="0">
                <a:solidFill>
                  <a:schemeClr val="tx1"/>
                </a:solidFill>
              </a:rPr>
              <a:t> junio 2019</a:t>
            </a:r>
            <a:endParaRPr lang="es-MX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375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Producto 6. A. M. E. General</a:t>
            </a:r>
            <a:endParaRPr lang="es-MX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738926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13" y="109667"/>
            <a:ext cx="11596253" cy="6456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95488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754"/>
            <a:ext cx="11707091" cy="6367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831392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984182" cy="6438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977911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73345" cy="6303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815213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Producto 7. E. I. P. General</a:t>
            </a:r>
            <a:endParaRPr lang="es-MX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751968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8555" t="18764" r="34613" b="10216"/>
          <a:stretch/>
        </p:blipFill>
        <p:spPr>
          <a:xfrm>
            <a:off x="1223492" y="0"/>
            <a:ext cx="9760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3328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8873" t="16886" r="35986" b="10216"/>
          <a:stretch/>
        </p:blipFill>
        <p:spPr>
          <a:xfrm>
            <a:off x="1609858" y="0"/>
            <a:ext cx="9208395" cy="684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379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9824" t="16885" r="34718" b="10029"/>
          <a:stretch/>
        </p:blipFill>
        <p:spPr>
          <a:xfrm>
            <a:off x="1300765" y="-3150"/>
            <a:ext cx="9259911" cy="686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0942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9507" t="17449" r="35352" b="11530"/>
          <a:stretch/>
        </p:blipFill>
        <p:spPr>
          <a:xfrm>
            <a:off x="1506827" y="0"/>
            <a:ext cx="9453094" cy="684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387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Nombre del portafolio/proyecto</a:t>
            </a:r>
            <a:endParaRPr lang="es-MX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MX" sz="4800" dirty="0" smtClean="0">
                <a:solidFill>
                  <a:schemeClr val="tx1"/>
                </a:solidFill>
              </a:rPr>
              <a:t>“Tanatología”</a:t>
            </a:r>
            <a:endParaRPr lang="es-MX" sz="4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0908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9930" t="17449" r="35564" b="9276"/>
          <a:stretch/>
        </p:blipFill>
        <p:spPr>
          <a:xfrm>
            <a:off x="1622738" y="0"/>
            <a:ext cx="9040969" cy="683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6130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9613" t="17073" r="35880" b="13409"/>
          <a:stretch/>
        </p:blipFill>
        <p:spPr>
          <a:xfrm>
            <a:off x="1390917" y="0"/>
            <a:ext cx="9543246" cy="684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5077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9718" t="17261" r="36620" b="11155"/>
          <a:stretch/>
        </p:blipFill>
        <p:spPr>
          <a:xfrm>
            <a:off x="1906073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5936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3028" t="18200" r="23944" b="11342"/>
          <a:stretch/>
        </p:blipFill>
        <p:spPr>
          <a:xfrm>
            <a:off x="1700010" y="0"/>
            <a:ext cx="91805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5208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2500" t="17449" r="23521" b="9276"/>
          <a:stretch/>
        </p:blipFill>
        <p:spPr>
          <a:xfrm>
            <a:off x="1571222" y="0"/>
            <a:ext cx="89857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8658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2394" t="20267" r="23099" b="10779"/>
          <a:stretch/>
        </p:blipFill>
        <p:spPr>
          <a:xfrm>
            <a:off x="1584101" y="0"/>
            <a:ext cx="96423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2201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2289" t="17637" r="23204" b="7773"/>
          <a:stretch/>
        </p:blipFill>
        <p:spPr>
          <a:xfrm>
            <a:off x="2099256" y="0"/>
            <a:ext cx="89136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5409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Producto 8. Evaluación del proyecto</a:t>
            </a:r>
            <a:endParaRPr lang="es-MX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349328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9718" t="16886" r="34824" b="6834"/>
          <a:stretch/>
        </p:blipFill>
        <p:spPr>
          <a:xfrm>
            <a:off x="2176529" y="0"/>
            <a:ext cx="88681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9676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8767" t="16697" r="35352" b="6270"/>
          <a:stretch/>
        </p:blipFill>
        <p:spPr>
          <a:xfrm>
            <a:off x="1455316" y="-1"/>
            <a:ext cx="8860664" cy="686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138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Índice de apartados del portafolio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MX" sz="2800" b="1" dirty="0" smtClean="0"/>
              <a:t>Primera reunión de trabajo</a:t>
            </a:r>
          </a:p>
          <a:p>
            <a:pPr lvl="1"/>
            <a:r>
              <a:rPr lang="es-MX" sz="2400" dirty="0" smtClean="0"/>
              <a:t>5a Productos generados en la primera sesión de trabajo</a:t>
            </a:r>
          </a:p>
          <a:p>
            <a:pPr lvl="2"/>
            <a:r>
              <a:rPr lang="es-MX" sz="1800" b="1" dirty="0" smtClean="0"/>
              <a:t>Producto 1. </a:t>
            </a:r>
            <a:r>
              <a:rPr lang="es-MX" sz="1800" dirty="0" smtClean="0"/>
              <a:t>C. A. I. A. C. Conclusiones generales</a:t>
            </a:r>
          </a:p>
          <a:p>
            <a:pPr lvl="2"/>
            <a:r>
              <a:rPr lang="es-MX" sz="1800" b="1" dirty="0" smtClean="0"/>
              <a:t>Producto 3. </a:t>
            </a:r>
            <a:r>
              <a:rPr lang="es-MX" sz="1800" dirty="0" smtClean="0"/>
              <a:t>Fotografías de la sesión</a:t>
            </a:r>
            <a:endParaRPr lang="es-MX" sz="1800" b="1" dirty="0" smtClean="0"/>
          </a:p>
          <a:p>
            <a:pPr lvl="1"/>
            <a:r>
              <a:rPr lang="es-MX" sz="2400" dirty="0" smtClean="0"/>
              <a:t>5a Organizador gráfico que muestre los contenidos y conceptos de las asignaturas involucradas en el proyecto y su interrelación</a:t>
            </a:r>
          </a:p>
          <a:p>
            <a:pPr lvl="2"/>
            <a:r>
              <a:rPr lang="es-MX" sz="1800" b="1" dirty="0" smtClean="0"/>
              <a:t>Producto 2. </a:t>
            </a:r>
            <a:r>
              <a:rPr lang="es-MX" sz="1800" dirty="0" smtClean="0"/>
              <a:t>Organizador gráfico que muestra los contenidos y conceptos de la </a:t>
            </a:r>
            <a:r>
              <a:rPr lang="es-MX" sz="1800" dirty="0" err="1" smtClean="0"/>
              <a:t>sasignaturas</a:t>
            </a:r>
            <a:r>
              <a:rPr lang="es-MX" sz="1800" dirty="0" smtClean="0"/>
              <a:t> involucradas en el proyecto y s interrelación.</a:t>
            </a:r>
            <a:endParaRPr lang="es-MX" sz="1800" b="1" dirty="0" smtClean="0"/>
          </a:p>
        </p:txBody>
      </p:sp>
    </p:spTree>
    <p:extLst>
      <p:ext uri="{BB962C8B-B14F-4D97-AF65-F5344CB8AC3E}">
        <p14:creationId xmlns:p14="http://schemas.microsoft.com/office/powerpoint/2010/main" val="11604122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8979" t="16697" r="34930" b="7773"/>
          <a:stretch/>
        </p:blipFill>
        <p:spPr>
          <a:xfrm>
            <a:off x="1043189" y="0"/>
            <a:ext cx="9066726" cy="686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0313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9295" t="17637" r="35246" b="7773"/>
          <a:stretch/>
        </p:blipFill>
        <p:spPr>
          <a:xfrm>
            <a:off x="1828799" y="0"/>
            <a:ext cx="9053849" cy="684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193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0035" t="17261" r="35352" b="7209"/>
          <a:stretch/>
        </p:blipFill>
        <p:spPr>
          <a:xfrm>
            <a:off x="1493950" y="-11694"/>
            <a:ext cx="8834906" cy="686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4449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Producto 9. Fotografías de la sesión</a:t>
            </a:r>
            <a:endParaRPr lang="es-MX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8543143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2" y="169333"/>
            <a:ext cx="11634947" cy="652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369679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howcard Gothic" panose="04020904020102020604" pitchFamily="82" charset="0"/>
              </a:rPr>
              <a:t>Tercera reunión de trabajo</a:t>
            </a:r>
            <a:endParaRPr lang="es-MX" dirty="0">
              <a:ln w="0"/>
              <a:solidFill>
                <a:schemeClr val="tx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howcard Gothic" panose="040209040201020206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4731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4800" dirty="0"/>
              <a:t>5.h Reflexión sobre el proceso de planteamiento del proyecto.  Logros alcanzados y aspectos a mejorar, expectativas para su realización. 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888714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5h. Reflexión. Grupo Interdisciplinario.    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7750388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45" y="326740"/>
            <a:ext cx="10917381" cy="6337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0355047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83" y="229838"/>
            <a:ext cx="11665526" cy="6461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35039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Índice de apartados del portafolio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68680" y="1737360"/>
            <a:ext cx="10515600" cy="4443211"/>
          </a:xfrm>
        </p:spPr>
        <p:txBody>
          <a:bodyPr>
            <a:normAutofit/>
          </a:bodyPr>
          <a:lstStyle/>
          <a:p>
            <a:r>
              <a:rPr lang="es-MX" b="1" dirty="0" smtClean="0"/>
              <a:t>Segunda reunión de trabajo</a:t>
            </a:r>
          </a:p>
          <a:p>
            <a:pPr lvl="1"/>
            <a:r>
              <a:rPr lang="es-MX" dirty="0" smtClean="0"/>
              <a:t>5.c Introducción o justificación y descripción del proyecto</a:t>
            </a:r>
          </a:p>
          <a:p>
            <a:pPr lvl="1"/>
            <a:r>
              <a:rPr lang="es-MX" dirty="0" smtClean="0"/>
              <a:t>5.d</a:t>
            </a:r>
            <a:r>
              <a:rPr lang="es-MX" dirty="0"/>
              <a:t> Objetivo general del proyecto y de cada asignatura </a:t>
            </a:r>
            <a:r>
              <a:rPr lang="es-MX" dirty="0" smtClean="0"/>
              <a:t>involucrada.</a:t>
            </a:r>
          </a:p>
          <a:p>
            <a:pPr lvl="1"/>
            <a:r>
              <a:rPr lang="es-MX" dirty="0" smtClean="0"/>
              <a:t>5.e Pregunta </a:t>
            </a:r>
            <a:r>
              <a:rPr lang="es-MX" dirty="0"/>
              <a:t>generadora, pregunta guía, problema a abordar, asunto a resolver o a probar,    propuesta, etcétera, del proyecto(s) a </a:t>
            </a:r>
            <a:r>
              <a:rPr lang="es-MX" dirty="0" smtClean="0"/>
              <a:t>realizar.</a:t>
            </a:r>
          </a:p>
          <a:p>
            <a:pPr lvl="1"/>
            <a:r>
              <a:rPr lang="es-MX" dirty="0" smtClean="0"/>
              <a:t>5.f</a:t>
            </a:r>
            <a:r>
              <a:rPr lang="es-MX" dirty="0"/>
              <a:t>  Contenido.  Temas y productos propuestos, organizados en forma cronológica.   Integrar diferentes tipos de evidencias o herramientas, por ejemplo: Manuscritas, digitales, impresas, físicas, documentos para  planeación y seguimiento, etc. </a:t>
            </a:r>
            <a:endParaRPr lang="es-MX" dirty="0" smtClean="0"/>
          </a:p>
          <a:p>
            <a:pPr lvl="1"/>
            <a:r>
              <a:rPr lang="es-MX" dirty="0" smtClean="0"/>
              <a:t>5.d</a:t>
            </a:r>
            <a:r>
              <a:rPr lang="es-MX" dirty="0"/>
              <a:t> Evidencias de Proceso</a:t>
            </a:r>
          </a:p>
          <a:p>
            <a:pPr lvl="2"/>
            <a:r>
              <a:rPr lang="es-MX" b="1" dirty="0"/>
              <a:t>Producto 4</a:t>
            </a:r>
            <a:r>
              <a:rPr lang="es-MX" dirty="0"/>
              <a:t> ”Preguntas esenciales”</a:t>
            </a:r>
          </a:p>
          <a:p>
            <a:pPr lvl="2"/>
            <a:r>
              <a:rPr lang="es-MX" b="1" dirty="0"/>
              <a:t>Producto 5</a:t>
            </a:r>
            <a:r>
              <a:rPr lang="es-MX" dirty="0"/>
              <a:t> ”Proceso de indagación”</a:t>
            </a:r>
          </a:p>
          <a:p>
            <a:pPr lvl="2"/>
            <a:r>
              <a:rPr lang="es-MX" b="1" dirty="0"/>
              <a:t>Producto 6</a:t>
            </a:r>
            <a:r>
              <a:rPr lang="es-MX" dirty="0"/>
              <a:t> </a:t>
            </a:r>
            <a:r>
              <a:rPr lang="es-MX" dirty="0" smtClean="0"/>
              <a:t>A.M.E</a:t>
            </a:r>
            <a:r>
              <a:rPr lang="es-MX" dirty="0"/>
              <a:t>. general.</a:t>
            </a:r>
          </a:p>
          <a:p>
            <a:pPr lvl="2"/>
            <a:r>
              <a:rPr lang="es-MX" b="1" dirty="0"/>
              <a:t>Producto 7</a:t>
            </a:r>
            <a:r>
              <a:rPr lang="es-MX" dirty="0"/>
              <a:t>  </a:t>
            </a:r>
            <a:r>
              <a:rPr lang="es-MX" dirty="0" smtClean="0"/>
              <a:t>E.I.P</a:t>
            </a:r>
            <a:r>
              <a:rPr lang="es-MX" dirty="0"/>
              <a:t>. Resumen</a:t>
            </a:r>
          </a:p>
          <a:p>
            <a:pPr lvl="2"/>
            <a:r>
              <a:rPr lang="es-MX" b="1" dirty="0"/>
              <a:t>Producto 8</a:t>
            </a:r>
            <a:r>
              <a:rPr lang="es-MX" dirty="0"/>
              <a:t> ”Elaboración del proyecto”</a:t>
            </a:r>
          </a:p>
          <a:p>
            <a:pPr lvl="2"/>
            <a:r>
              <a:rPr lang="es-MX" b="1" dirty="0"/>
              <a:t>Producto 9</a:t>
            </a:r>
            <a:r>
              <a:rPr lang="es-MX" dirty="0"/>
              <a:t> Fotografías de la sesión</a:t>
            </a:r>
            <a:r>
              <a:rPr lang="es-MX" dirty="0" smtClean="0"/>
              <a:t>.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6739302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906"/>
          <a:stretch/>
        </p:blipFill>
        <p:spPr>
          <a:xfrm>
            <a:off x="969818" y="484967"/>
            <a:ext cx="10113817" cy="586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2625320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5h. Reflexión. Reunión de </a:t>
            </a:r>
            <a:r>
              <a:rPr lang="es-MX" dirty="0" smtClean="0"/>
              <a:t>Zona</a:t>
            </a:r>
            <a:r>
              <a:rPr lang="es-MX" dirty="0"/>
              <a:t>.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3581593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91" y="142272"/>
            <a:ext cx="11291454" cy="6397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5535070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27" y="191223"/>
            <a:ext cx="11582400" cy="63481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832307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6" y="252364"/>
            <a:ext cx="11623964" cy="6356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2079464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5400" dirty="0"/>
              <a:t>5.g Formatos e instrumentos para/con la planeación, seguimiento, evaluación, autoevaluación y coevaluación.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5301361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6145" y="36087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MX" dirty="0" smtClean="0"/>
              <a:t>4. Evaluación.</a:t>
            </a:r>
            <a:br>
              <a:rPr lang="es-MX" dirty="0" smtClean="0"/>
            </a:br>
            <a:r>
              <a:rPr lang="es-MX" dirty="0" smtClean="0"/>
              <a:t>Productos /evidencias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92666" y="2624667"/>
            <a:ext cx="10515600" cy="3412066"/>
          </a:xfrm>
        </p:spPr>
        <p:txBody>
          <a:bodyPr>
            <a:normAutofit/>
          </a:bodyPr>
          <a:lstStyle/>
          <a:p>
            <a:pPr lvl="0" algn="just"/>
            <a:r>
              <a:rPr lang="es-ES" sz="2400" dirty="0">
                <a:latin typeface="+mj-lt"/>
              </a:rPr>
              <a:t>Participación individual de los alumnos, identificando </a:t>
            </a:r>
            <a:r>
              <a:rPr lang="es-MX" sz="2400" dirty="0" smtClean="0">
                <a:latin typeface="+mj-lt"/>
              </a:rPr>
              <a:t>los principales puntos de vista de ver la muerte, desde el punto de vista biológico, químico, social, ético y religioso.</a:t>
            </a:r>
          </a:p>
          <a:p>
            <a:pPr lvl="0" algn="just"/>
            <a:r>
              <a:rPr lang="es-MX" sz="2400" dirty="0" smtClean="0">
                <a:latin typeface="+mj-lt"/>
                <a:cs typeface="Arial" panose="020B0604020202020204" pitchFamily="34" charset="0"/>
              </a:rPr>
              <a:t>Participación grupal para realizar la integración de dichas disciplinas. 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6194738" y="176212"/>
            <a:ext cx="5650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n w="0"/>
                <a:solidFill>
                  <a:schemeClr val="tx2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  <a:cs typeface="Times New Roman" panose="02020603050405020304" pitchFamily="18" charset="0"/>
              </a:rPr>
              <a:t>5g. Formatos e instrumentos para la planeación</a:t>
            </a:r>
          </a:p>
        </p:txBody>
      </p:sp>
    </p:spTree>
    <p:extLst>
      <p:ext uri="{BB962C8B-B14F-4D97-AF65-F5344CB8AC3E}">
        <p14:creationId xmlns:p14="http://schemas.microsoft.com/office/powerpoint/2010/main" val="324378322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13267" y="1944709"/>
            <a:ext cx="11040533" cy="4232253"/>
          </a:xfrm>
        </p:spPr>
        <p:txBody>
          <a:bodyPr/>
          <a:lstStyle/>
          <a:p>
            <a:pPr lvl="0"/>
            <a:r>
              <a:rPr lang="es-ES" dirty="0" smtClean="0"/>
              <a:t>Conclusiones de las preguntas generadoras.</a:t>
            </a:r>
          </a:p>
          <a:p>
            <a:pPr marL="0" lvl="0" indent="0">
              <a:buNone/>
            </a:pPr>
            <a:endParaRPr lang="es-MX" dirty="0" smtClean="0"/>
          </a:p>
          <a:p>
            <a:pPr lvl="0"/>
            <a:r>
              <a:rPr lang="es-ES" dirty="0" smtClean="0"/>
              <a:t>Discusión oral dirigida por el profesor para el establecimiento de hipótesis.</a:t>
            </a:r>
          </a:p>
          <a:p>
            <a:pPr marL="0" lvl="0" indent="0">
              <a:buNone/>
            </a:pPr>
            <a:endParaRPr lang="es-ES" dirty="0" smtClean="0"/>
          </a:p>
          <a:p>
            <a:pPr lvl="0"/>
            <a:r>
              <a:rPr lang="es-ES" dirty="0" smtClean="0"/>
              <a:t>Establecimiento de contexto, justificación, intención, objetivos, etc.</a:t>
            </a:r>
          </a:p>
          <a:p>
            <a:pPr marL="0" lvl="0" indent="0">
              <a:buNone/>
            </a:pPr>
            <a:endParaRPr lang="es-MX" dirty="0" smtClean="0"/>
          </a:p>
          <a:p>
            <a:pPr lvl="0"/>
            <a:r>
              <a:rPr lang="es-ES" dirty="0" smtClean="0"/>
              <a:t>Exposiciones por parte de los alumnos.</a:t>
            </a:r>
            <a:endParaRPr lang="es-MX" dirty="0" smtClean="0"/>
          </a:p>
          <a:p>
            <a:pPr lvl="0"/>
            <a:endParaRPr lang="es-MX" dirty="0" smtClean="0"/>
          </a:p>
        </p:txBody>
      </p:sp>
      <p:sp>
        <p:nvSpPr>
          <p:cNvPr id="6" name="CuadroTexto 5"/>
          <p:cNvSpPr txBox="1"/>
          <p:nvPr/>
        </p:nvSpPr>
        <p:spPr>
          <a:xfrm>
            <a:off x="5821251" y="176212"/>
            <a:ext cx="6023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n w="0"/>
                <a:solidFill>
                  <a:schemeClr val="tx2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  <a:cs typeface="Times New Roman" panose="02020603050405020304" pitchFamily="18" charset="0"/>
              </a:rPr>
              <a:t>5g. Formatos e instrumentos para la planeación</a:t>
            </a:r>
          </a:p>
        </p:txBody>
      </p:sp>
    </p:spTree>
    <p:extLst>
      <p:ext uri="{BB962C8B-B14F-4D97-AF65-F5344CB8AC3E}">
        <p14:creationId xmlns:p14="http://schemas.microsoft.com/office/powerpoint/2010/main" val="380248001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11667" y="1004357"/>
            <a:ext cx="11675533" cy="5658909"/>
          </a:xfrm>
        </p:spPr>
        <p:txBody>
          <a:bodyPr/>
          <a:lstStyle/>
          <a:p>
            <a:pPr marL="0" lvl="0" indent="0">
              <a:buNone/>
            </a:pPr>
            <a:endParaRPr lang="es-MX" dirty="0"/>
          </a:p>
          <a:p>
            <a:pPr marL="0" lvl="0" indent="0">
              <a:buNone/>
            </a:pPr>
            <a:endParaRPr lang="es-MX" dirty="0" smtClean="0"/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52360784"/>
              </p:ext>
            </p:extLst>
          </p:nvPr>
        </p:nvGraphicFramePr>
        <p:xfrm>
          <a:off x="2387600" y="104192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347133" y="379475"/>
            <a:ext cx="40809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EL PORQUÉ DE ESTAS EVALUACIONES </a:t>
            </a:r>
          </a:p>
          <a:p>
            <a:endParaRPr lang="es-MX" dirty="0">
              <a:latin typeface="+mj-lt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6297769" y="176212"/>
            <a:ext cx="5547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n w="0"/>
                <a:solidFill>
                  <a:schemeClr val="tx2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  <a:cs typeface="Times New Roman" panose="02020603050405020304" pitchFamily="18" charset="0"/>
              </a:rPr>
              <a:t>5g. Formatos e instrumentos para la planeación</a:t>
            </a:r>
          </a:p>
        </p:txBody>
      </p:sp>
      <p:sp>
        <p:nvSpPr>
          <p:cNvPr id="4" name="Flecha abajo 3"/>
          <p:cNvSpPr/>
          <p:nvPr/>
        </p:nvSpPr>
        <p:spPr>
          <a:xfrm>
            <a:off x="2480733" y="792130"/>
            <a:ext cx="778933" cy="757261"/>
          </a:xfrm>
          <a:prstGeom prst="downArrow">
            <a:avLst/>
          </a:prstGeom>
          <a:solidFill>
            <a:srgbClr val="99FFC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0030937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4734" y="360878"/>
            <a:ext cx="6206067" cy="1325563"/>
          </a:xfrm>
        </p:spPr>
        <p:txBody>
          <a:bodyPr>
            <a:normAutofit/>
          </a:bodyPr>
          <a:lstStyle/>
          <a:p>
            <a:r>
              <a:rPr lang="es-MX" sz="4200" dirty="0" smtClean="0"/>
              <a:t>5. Tipos ​y​ herramientas​ </a:t>
            </a:r>
            <a:br>
              <a:rPr lang="es-MX" sz="4200" dirty="0" smtClean="0"/>
            </a:br>
            <a:r>
              <a:rPr lang="es-MX" sz="4200" dirty="0" smtClean="0"/>
              <a:t>de evaluación.</a:t>
            </a:r>
            <a:endParaRPr lang="es-MX" sz="4200" dirty="0"/>
          </a:p>
        </p:txBody>
      </p:sp>
      <p:graphicFrame>
        <p:nvGraphicFramePr>
          <p:cNvPr id="4" name="Diagrama 3"/>
          <p:cNvGraphicFramePr/>
          <p:nvPr>
            <p:extLst/>
          </p:nvPr>
        </p:nvGraphicFramePr>
        <p:xfrm>
          <a:off x="194734" y="2207155"/>
          <a:ext cx="6815666" cy="4278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2015068" y="2740614"/>
            <a:ext cx="9313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Investigación </a:t>
            </a:r>
            <a:r>
              <a:rPr lang="es-MX" sz="1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bibliografía</a:t>
            </a:r>
            <a:r>
              <a:rPr lang="es-MX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4233333" y="4223200"/>
            <a:ext cx="9059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Exposiciones.  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2057399" y="5511800"/>
            <a:ext cx="990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Debates </a:t>
            </a:r>
            <a:r>
              <a:rPr lang="es-ES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sobre </a:t>
            </a:r>
            <a:r>
              <a:rPr lang="es-ES" sz="1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 temas</a:t>
            </a:r>
            <a:endParaRPr lang="es-MX" sz="1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lecha a la derecha con bandas 8"/>
          <p:cNvSpPr/>
          <p:nvPr/>
        </p:nvSpPr>
        <p:spPr>
          <a:xfrm>
            <a:off x="5367867" y="4936067"/>
            <a:ext cx="1354666" cy="660400"/>
          </a:xfrm>
          <a:prstGeom prst="stripedRightArrow">
            <a:avLst>
              <a:gd name="adj1" fmla="val 50000"/>
              <a:gd name="adj2" fmla="val 397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aphicFrame>
        <p:nvGraphicFramePr>
          <p:cNvPr id="10" name="Diagrama 9"/>
          <p:cNvGraphicFramePr/>
          <p:nvPr>
            <p:extLst/>
          </p:nvPr>
        </p:nvGraphicFramePr>
        <p:xfrm>
          <a:off x="6891867" y="1761067"/>
          <a:ext cx="5063065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2" name="CuadroTexto 11"/>
          <p:cNvSpPr txBox="1"/>
          <p:nvPr/>
        </p:nvSpPr>
        <p:spPr>
          <a:xfrm>
            <a:off x="6297769" y="176212"/>
            <a:ext cx="5547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n w="0"/>
                <a:solidFill>
                  <a:schemeClr val="tx2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  <a:cs typeface="Times New Roman" panose="02020603050405020304" pitchFamily="18" charset="0"/>
              </a:rPr>
              <a:t>5g. Formatos e instrumentos para la planeación</a:t>
            </a:r>
          </a:p>
        </p:txBody>
      </p:sp>
    </p:spTree>
    <p:extLst>
      <p:ext uri="{BB962C8B-B14F-4D97-AF65-F5344CB8AC3E}">
        <p14:creationId xmlns:p14="http://schemas.microsoft.com/office/powerpoint/2010/main" val="24342750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Índice de apartados del portafolio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MX" dirty="0"/>
              <a:t>5.h Reflexión sobre el proceso de planteamiento del proyecto.  Logros alcanzados y aspectos a mejorar, expectativas para su realización. </a:t>
            </a:r>
          </a:p>
          <a:p>
            <a:pPr lvl="1"/>
            <a:r>
              <a:rPr lang="es-MX" dirty="0" smtClean="0"/>
              <a:t>Reflexión</a:t>
            </a:r>
            <a:r>
              <a:rPr lang="es-MX" dirty="0"/>
              <a:t>. Grupo Interdisciplinario.    </a:t>
            </a:r>
          </a:p>
          <a:p>
            <a:pPr lvl="1"/>
            <a:r>
              <a:rPr lang="es-MX" dirty="0" smtClean="0"/>
              <a:t>Reflexión</a:t>
            </a:r>
            <a:r>
              <a:rPr lang="es-MX" dirty="0"/>
              <a:t>. Reunión de Zona.     </a:t>
            </a:r>
          </a:p>
          <a:p>
            <a:endParaRPr lang="es-MX" dirty="0"/>
          </a:p>
          <a:p>
            <a:r>
              <a:rPr lang="es-MX" dirty="0"/>
              <a:t>5.g   Formatos e instrumentos para/con la planeación, seguimiento, evaluación, autoevaluación y </a:t>
            </a:r>
            <a:r>
              <a:rPr lang="es-MX" dirty="0" smtClean="0"/>
              <a:t>coevaluación.</a:t>
            </a:r>
          </a:p>
          <a:p>
            <a:pPr marL="0" indent="0">
              <a:buNone/>
            </a:pPr>
            <a:r>
              <a:rPr lang="es-MX" dirty="0"/>
              <a:t>	</a:t>
            </a:r>
            <a:r>
              <a:rPr lang="es-MX" dirty="0" smtClean="0"/>
              <a:t>Formatos </a:t>
            </a:r>
            <a:r>
              <a:rPr lang="es-MX" dirty="0"/>
              <a:t>e instrumentos para la planeación</a:t>
            </a:r>
          </a:p>
          <a:p>
            <a:pPr lvl="1"/>
            <a:r>
              <a:rPr lang="es-MX" b="1" dirty="0"/>
              <a:t>Documento 8.</a:t>
            </a:r>
            <a:r>
              <a:rPr lang="es-MX" dirty="0"/>
              <a:t> 3ª.Reunión de trabajo “B”</a:t>
            </a:r>
          </a:p>
          <a:p>
            <a:pPr lvl="1"/>
            <a:r>
              <a:rPr lang="es-MX" b="1" dirty="0"/>
              <a:t>Producto 10.</a:t>
            </a:r>
            <a:r>
              <a:rPr lang="es-MX" dirty="0"/>
              <a:t> Evaluación. Tipos, herramientas y productos de aprendizaje.</a:t>
            </a:r>
          </a:p>
          <a:p>
            <a:pPr lvl="1"/>
            <a:r>
              <a:rPr lang="es-MX" b="1" dirty="0"/>
              <a:t>Producto 11.</a:t>
            </a:r>
            <a:r>
              <a:rPr lang="es-MX" dirty="0"/>
              <a:t> Evaluación. Formatos</a:t>
            </a:r>
          </a:p>
          <a:p>
            <a:pPr lvl="1"/>
            <a:r>
              <a:rPr lang="es-MX" b="1" dirty="0"/>
              <a:t>Producto 12.</a:t>
            </a:r>
            <a:r>
              <a:rPr lang="es-MX" dirty="0"/>
              <a:t> Evaluación. Formatos. Grupo Heterogéneo.</a:t>
            </a:r>
          </a:p>
        </p:txBody>
      </p:sp>
    </p:spTree>
    <p:extLst>
      <p:ext uri="{BB962C8B-B14F-4D97-AF65-F5344CB8AC3E}">
        <p14:creationId xmlns:p14="http://schemas.microsoft.com/office/powerpoint/2010/main" val="194717141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72534" y="129328"/>
            <a:ext cx="5520268" cy="1325563"/>
          </a:xfrm>
        </p:spPr>
        <p:txBody>
          <a:bodyPr>
            <a:normAutofit/>
          </a:bodyPr>
          <a:lstStyle/>
          <a:p>
            <a:r>
              <a:rPr lang="es-MX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HERRAMIENTAS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97280" y="1884370"/>
            <a:ext cx="10058400" cy="4023360"/>
          </a:xfrm>
        </p:spPr>
        <p:txBody>
          <a:bodyPr/>
          <a:lstStyle/>
          <a:p>
            <a:pPr marL="0" indent="0">
              <a:buNone/>
            </a:pPr>
            <a:r>
              <a:rPr lang="es-MX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</a:p>
          <a:p>
            <a:pPr marL="0" indent="0">
              <a:buNone/>
            </a:pPr>
            <a:endParaRPr lang="es-MX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  <a:p>
            <a:pPr marL="0" indent="0">
              <a:buNone/>
            </a:pPr>
            <a:endParaRPr lang="es-MX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786367998"/>
              </p:ext>
            </p:extLst>
          </p:nvPr>
        </p:nvGraphicFramePr>
        <p:xfrm>
          <a:off x="4694767" y="1889660"/>
          <a:ext cx="6874933" cy="47498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360915148"/>
              </p:ext>
            </p:extLst>
          </p:nvPr>
        </p:nvGraphicFramePr>
        <p:xfrm>
          <a:off x="372534" y="2341569"/>
          <a:ext cx="4322234" cy="38740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6297769" y="176212"/>
            <a:ext cx="5547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n w="0"/>
                <a:solidFill>
                  <a:schemeClr val="tx2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  <a:cs typeface="Times New Roman" panose="02020603050405020304" pitchFamily="18" charset="0"/>
              </a:rPr>
              <a:t>5g. Formatos e instrumentos para la planeación</a:t>
            </a:r>
          </a:p>
        </p:txBody>
      </p:sp>
    </p:spTree>
    <p:extLst>
      <p:ext uri="{BB962C8B-B14F-4D97-AF65-F5344CB8AC3E}">
        <p14:creationId xmlns:p14="http://schemas.microsoft.com/office/powerpoint/2010/main" val="124309406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Documento 8. </a:t>
            </a:r>
            <a:r>
              <a:rPr lang="es-MX" dirty="0" smtClean="0"/>
              <a:t>3ª Reunión </a:t>
            </a:r>
            <a:r>
              <a:rPr lang="es-MX" dirty="0"/>
              <a:t>de trabajo “B”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3243224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2183" t="17637" r="22676" b="7209"/>
          <a:stretch/>
        </p:blipFill>
        <p:spPr>
          <a:xfrm>
            <a:off x="1996223" y="0"/>
            <a:ext cx="89496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61381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1233" t="16697" r="23521" b="7209"/>
          <a:stretch/>
        </p:blipFill>
        <p:spPr>
          <a:xfrm>
            <a:off x="1957589" y="0"/>
            <a:ext cx="88561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57019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1761" t="18200" r="22781" b="7960"/>
          <a:stretch/>
        </p:blipFill>
        <p:spPr>
          <a:xfrm>
            <a:off x="1609859" y="0"/>
            <a:ext cx="9161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43257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1655" t="17072" r="23733" b="6458"/>
          <a:stretch/>
        </p:blipFill>
        <p:spPr>
          <a:xfrm>
            <a:off x="1880315" y="-1"/>
            <a:ext cx="8718998" cy="686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17391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2078" t="16886" r="22781" b="7773"/>
          <a:stretch/>
        </p:blipFill>
        <p:spPr>
          <a:xfrm>
            <a:off x="1416678" y="-1"/>
            <a:ext cx="8937938" cy="686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68777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1760" t="16886" r="22465" b="9840"/>
          <a:stretch/>
        </p:blipFill>
        <p:spPr>
          <a:xfrm>
            <a:off x="1352282" y="0"/>
            <a:ext cx="92846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23093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2817" t="17073" r="22782" b="9088"/>
          <a:stretch/>
        </p:blipFill>
        <p:spPr>
          <a:xfrm>
            <a:off x="1223495" y="-1"/>
            <a:ext cx="8989452" cy="685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23343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2394" t="17073" r="22676" b="7021"/>
          <a:stretch/>
        </p:blipFill>
        <p:spPr>
          <a:xfrm>
            <a:off x="1622736" y="-76085"/>
            <a:ext cx="8925061" cy="693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7504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howcard Gothic" panose="04020904020102020604" pitchFamily="82" charset="0"/>
              </a:rPr>
              <a:t>Primera reunión de trabajo</a:t>
            </a:r>
            <a:endParaRPr lang="es-MX" dirty="0">
              <a:ln w="0"/>
              <a:solidFill>
                <a:schemeClr val="tx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howcard Gothic" panose="040209040201020206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78891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1866" t="16886" r="23627" b="9651"/>
          <a:stretch/>
        </p:blipFill>
        <p:spPr>
          <a:xfrm>
            <a:off x="1262131" y="0"/>
            <a:ext cx="90504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76765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5400" b="1" dirty="0"/>
              <a:t>Producto 10. </a:t>
            </a:r>
            <a:r>
              <a:rPr lang="es-MX" sz="5400" dirty="0"/>
              <a:t>Evaluación. Tipos, herramientas y productos de 		                 aprendizaje</a:t>
            </a:r>
            <a:r>
              <a:rPr lang="es-MX" sz="5400" dirty="0" smtClean="0"/>
              <a:t>.</a:t>
            </a:r>
            <a:endParaRPr lang="es-MX" sz="5400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2932625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0000" t="17637" r="30070" b="13222"/>
          <a:stretch/>
        </p:blipFill>
        <p:spPr>
          <a:xfrm>
            <a:off x="2408349" y="0"/>
            <a:ext cx="70443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12769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5400" b="1" dirty="0"/>
              <a:t>Producto </a:t>
            </a:r>
            <a:r>
              <a:rPr lang="es-MX" sz="5400" b="1" dirty="0" smtClean="0"/>
              <a:t>11. </a:t>
            </a:r>
            <a:r>
              <a:rPr lang="es-MX" sz="5400" dirty="0" smtClean="0"/>
              <a:t>Evaluación, formatos, prerrequisitos.</a:t>
            </a:r>
            <a:endParaRPr lang="es-MX" sz="5400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8385925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7852" t="26467" r="18768" b="12094"/>
          <a:stretch/>
        </p:blipFill>
        <p:spPr>
          <a:xfrm>
            <a:off x="231821" y="103031"/>
            <a:ext cx="11531907" cy="628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47564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7429" t="24025" r="18557" b="6270"/>
          <a:stretch/>
        </p:blipFill>
        <p:spPr>
          <a:xfrm>
            <a:off x="1146220" y="0"/>
            <a:ext cx="10212946" cy="625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33420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7430" t="18200" r="19295" b="7584"/>
          <a:stretch/>
        </p:blipFill>
        <p:spPr>
          <a:xfrm>
            <a:off x="1171977" y="0"/>
            <a:ext cx="9401578" cy="619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28182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6902" t="20643" r="18662" b="9276"/>
          <a:stretch/>
        </p:blipFill>
        <p:spPr>
          <a:xfrm>
            <a:off x="901521" y="-1"/>
            <a:ext cx="10151866" cy="620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41718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1972" t="24213" r="36091" b="13034"/>
          <a:stretch/>
        </p:blipFill>
        <p:spPr>
          <a:xfrm>
            <a:off x="2150772" y="0"/>
            <a:ext cx="7521262" cy="632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64920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1760" t="26710" r="36409" b="15653"/>
          <a:stretch/>
        </p:blipFill>
        <p:spPr>
          <a:xfrm>
            <a:off x="2266682" y="0"/>
            <a:ext cx="6311936" cy="488955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21972" t="26655" r="38098" b="52677"/>
          <a:stretch/>
        </p:blipFill>
        <p:spPr>
          <a:xfrm>
            <a:off x="2266682" y="4889550"/>
            <a:ext cx="6151651" cy="179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1346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5a Productos generados en la primera reunión de trabajo</a:t>
            </a:r>
            <a:endParaRPr lang="es-MX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0962653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3345" t="28722" r="37676" b="15288"/>
          <a:stretch/>
        </p:blipFill>
        <p:spPr>
          <a:xfrm>
            <a:off x="2253802" y="0"/>
            <a:ext cx="7846088" cy="633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25643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3240" t="26280" r="38098" b="15852"/>
          <a:stretch/>
        </p:blipFill>
        <p:spPr>
          <a:xfrm>
            <a:off x="2163650" y="0"/>
            <a:ext cx="7560233" cy="636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0501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2923" t="25340" r="36725" b="26562"/>
          <a:stretch/>
        </p:blipFill>
        <p:spPr>
          <a:xfrm>
            <a:off x="1481069" y="0"/>
            <a:ext cx="8955449" cy="6001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70618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3028" t="25528" r="37782" b="14913"/>
          <a:stretch/>
        </p:blipFill>
        <p:spPr>
          <a:xfrm>
            <a:off x="2137893" y="0"/>
            <a:ext cx="7445938" cy="636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55520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2394" t="24401" r="37676" b="10215"/>
          <a:stretch/>
        </p:blipFill>
        <p:spPr>
          <a:xfrm>
            <a:off x="2021983" y="0"/>
            <a:ext cx="6890198" cy="634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19535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3557" t="25528" r="37359" b="24871"/>
          <a:stretch/>
        </p:blipFill>
        <p:spPr>
          <a:xfrm>
            <a:off x="1596980" y="0"/>
            <a:ext cx="8140524" cy="580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44721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3557" t="26467" r="38415" b="15100"/>
          <a:stretch/>
        </p:blipFill>
        <p:spPr>
          <a:xfrm>
            <a:off x="2086377" y="0"/>
            <a:ext cx="7275114" cy="628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11556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2394" t="24025" r="35880" b="13597"/>
          <a:stretch/>
        </p:blipFill>
        <p:spPr>
          <a:xfrm>
            <a:off x="1880315" y="-1"/>
            <a:ext cx="7569442" cy="636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02462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/>
              <a:t>Producto 12. </a:t>
            </a:r>
            <a:r>
              <a:rPr lang="es-MX" dirty="0" smtClean="0"/>
              <a:t>Formatos, grupo heterogéneo</a:t>
            </a:r>
            <a:endParaRPr lang="es-MX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8398718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Organizador gráfico</a:t>
            </a:r>
            <a:endParaRPr lang="es-MX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26635486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ción">
  <a:themeElements>
    <a:clrScheme name="Personalizado 1">
      <a:dk1>
        <a:srgbClr val="000000"/>
      </a:dk1>
      <a:lt1>
        <a:sysClr val="window" lastClr="FFFFFF"/>
      </a:lt1>
      <a:dk2>
        <a:srgbClr val="002060"/>
      </a:dk2>
      <a:lt2>
        <a:srgbClr val="CCDDEA"/>
      </a:lt2>
      <a:accent1>
        <a:srgbClr val="FFC000"/>
      </a:accent1>
      <a:accent2>
        <a:srgbClr val="C00000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675</TotalTime>
  <Words>1066</Words>
  <Application>Microsoft Office PowerPoint</Application>
  <PresentationFormat>Panorámica</PresentationFormat>
  <Paragraphs>149</Paragraphs>
  <Slides>119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119</vt:i4>
      </vt:variant>
    </vt:vector>
  </HeadingPairs>
  <TitlesOfParts>
    <vt:vector size="125" baseType="lpstr">
      <vt:lpstr>Arial</vt:lpstr>
      <vt:lpstr>Calibri</vt:lpstr>
      <vt:lpstr>Century Gothic</vt:lpstr>
      <vt:lpstr>Showcard Gothic</vt:lpstr>
      <vt:lpstr>Times New Roman</vt:lpstr>
      <vt:lpstr>Retrospección</vt:lpstr>
      <vt:lpstr>Colegio Ing. Armando I. Santacruz</vt:lpstr>
      <vt:lpstr>Profesores responsables:</vt:lpstr>
      <vt:lpstr>Ciclo escolar en el que se planea llevar a cabo el proyecto</vt:lpstr>
      <vt:lpstr>Nombre del portafolio/proyecto</vt:lpstr>
      <vt:lpstr>Índice de apartados del portafolio</vt:lpstr>
      <vt:lpstr>Índice de apartados del portafolio</vt:lpstr>
      <vt:lpstr>Índice de apartados del portafolio</vt:lpstr>
      <vt:lpstr>Primera reunión de trabajo</vt:lpstr>
      <vt:lpstr>5a Productos generados en la primera reunión de trabajo</vt:lpstr>
      <vt:lpstr>Producto 1. C. A. I. A. C. Conclusiones generales</vt:lpstr>
      <vt:lpstr>Producto 1. C. A. I. A. C. Conclusiones generales</vt:lpstr>
      <vt:lpstr>Presentación de PowerPoint</vt:lpstr>
      <vt:lpstr>Presentación de PowerPoint</vt:lpstr>
      <vt:lpstr>Presentación de PowerPoint</vt:lpstr>
      <vt:lpstr>5.B producto 2. Organizador gráfico que muestre los contenidos y conceptos de todas las asignaturas involucradas  en el proyecto y su interrelación. </vt:lpstr>
      <vt:lpstr>Producto 2</vt:lpstr>
      <vt:lpstr>Producto 3. Fotografías de la sesión tomadas por los propios grupos y la persona asignada para tal fin.</vt:lpstr>
      <vt:lpstr>Producto 3</vt:lpstr>
      <vt:lpstr>Producto 3</vt:lpstr>
      <vt:lpstr>segunda reunión de trabajo</vt:lpstr>
      <vt:lpstr>5c. Introducción o justificación y descripción del proyecto</vt:lpstr>
      <vt:lpstr>5.d Objetivo general del proyecto.</vt:lpstr>
      <vt:lpstr>5.e Pregunta generadora.</vt:lpstr>
      <vt:lpstr>5.f Contenido. Temas y productos.</vt:lpstr>
      <vt:lpstr>5.i Evidencias del proceso</vt:lpstr>
      <vt:lpstr>Producto 4. Preguntas escenciales</vt:lpstr>
      <vt:lpstr>Presentación de PowerPoint</vt:lpstr>
      <vt:lpstr>Producto 5. Proceso de indagación</vt:lpstr>
      <vt:lpstr>Presentación de PowerPoint</vt:lpstr>
      <vt:lpstr>Producto 6. A. M. E. General</vt:lpstr>
      <vt:lpstr>Presentación de PowerPoint</vt:lpstr>
      <vt:lpstr>Presentación de PowerPoint</vt:lpstr>
      <vt:lpstr>Presentación de PowerPoint</vt:lpstr>
      <vt:lpstr>Presentación de PowerPoint</vt:lpstr>
      <vt:lpstr>Producto 7. E. I. P. General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Producto 8. Evaluación del proyecto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Producto 9. Fotografías de la sesión</vt:lpstr>
      <vt:lpstr>Presentación de PowerPoint</vt:lpstr>
      <vt:lpstr>Tercera reunión de trabajo</vt:lpstr>
      <vt:lpstr>5.h Reflexión sobre el proceso de planteamiento del proyecto.  Logros alcanzados y aspectos a mejorar, expectativas para su realización. </vt:lpstr>
      <vt:lpstr>5h. Reflexión. Grupo Interdisciplinario.    </vt:lpstr>
      <vt:lpstr>Presentación de PowerPoint</vt:lpstr>
      <vt:lpstr>Presentación de PowerPoint</vt:lpstr>
      <vt:lpstr>Presentación de PowerPoint</vt:lpstr>
      <vt:lpstr>5h. Reflexión. Reunión de Zona.</vt:lpstr>
      <vt:lpstr>Presentación de PowerPoint</vt:lpstr>
      <vt:lpstr>Presentación de PowerPoint</vt:lpstr>
      <vt:lpstr>Presentación de PowerPoint</vt:lpstr>
      <vt:lpstr>5.g Formatos e instrumentos para/con la planeación, seguimiento, evaluación, autoevaluación y coevaluación.</vt:lpstr>
      <vt:lpstr>4. Evaluación. Productos /evidencias</vt:lpstr>
      <vt:lpstr>Presentación de PowerPoint</vt:lpstr>
      <vt:lpstr>Presentación de PowerPoint</vt:lpstr>
      <vt:lpstr>5. Tipos ​y​ herramientas​  de evaluación.</vt:lpstr>
      <vt:lpstr>HERRAMIENTAS</vt:lpstr>
      <vt:lpstr>Documento 8. 3ª Reunión de trabajo “B”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Producto 10. Evaluación. Tipos, herramientas y productos de                    aprendizaje.</vt:lpstr>
      <vt:lpstr>Presentación de PowerPoint</vt:lpstr>
      <vt:lpstr>Producto 11. Evaluación, formatos, prerrequisitos.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Producto 12. Formatos, grupo heterogéneo</vt:lpstr>
      <vt:lpstr>Organizador gráfico</vt:lpstr>
      <vt:lpstr>Presentación de PowerPoint</vt:lpstr>
      <vt:lpstr>Presentación de PowerPoint</vt:lpstr>
      <vt:lpstr>Presentación de PowerPoint</vt:lpstr>
      <vt:lpstr>Presentación de PowerPoint</vt:lpstr>
      <vt:lpstr>Planeación general del proyecto interdisciplinario y planeación sesión por sesión</vt:lpstr>
      <vt:lpstr>Presentación de PowerPoint</vt:lpstr>
      <vt:lpstr>Presentación de PowerPoint</vt:lpstr>
      <vt:lpstr>Presentación de PowerPoint</vt:lpstr>
      <vt:lpstr>Presentación de PowerPoint</vt:lpstr>
      <vt:lpstr>Lista de cotejo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Infografía</vt:lpstr>
      <vt:lpstr>Presentación de PowerPoint</vt:lpstr>
      <vt:lpstr>Presentación de PowerPoint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Colegio Ing. Armando I. Santacruz</dc:title>
  <dc:creator>ɢяis Ƹ̵̡Ӝ̵̨̄Ʒ J</dc:creator>
  <cp:lastModifiedBy>ɢяis Ƹ̵̡Ӝ̵̨̄Ʒ J</cp:lastModifiedBy>
  <cp:revision>29</cp:revision>
  <dcterms:created xsi:type="dcterms:W3CDTF">2017-10-25T16:49:27Z</dcterms:created>
  <dcterms:modified xsi:type="dcterms:W3CDTF">2018-06-23T22:21:33Z</dcterms:modified>
</cp:coreProperties>
</file>