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1"/>
  </p:sldMasterIdLst>
  <p:notesMasterIdLst>
    <p:notesMasterId r:id="rId8"/>
  </p:notesMasterIdLst>
  <p:sldIdLst>
    <p:sldId id="256" r:id="rId2"/>
    <p:sldId id="257" r:id="rId3"/>
    <p:sldId id="258" r:id="rId4"/>
    <p:sldId id="259" r:id="rId5"/>
    <p:sldId id="293" r:id="rId6"/>
    <p:sldId id="295"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 Lilia Zapata Guerrero" initials="ALZG" lastIdx="36" clrIdx="0">
    <p:extLst>
      <p:ext uri="{19B8F6BF-5375-455C-9EA6-DF929625EA0E}">
        <p15:presenceInfo xmlns:p15="http://schemas.microsoft.com/office/powerpoint/2012/main" userId="Ana Lilia Zapata Guerrero" providerId="None"/>
      </p:ext>
    </p:extLst>
  </p:cmAuthor>
  <p:cmAuthor id="2" name="Lic. Nora Cespedes Mota" initials="LNCM" lastIdx="23" clrIdx="1">
    <p:extLst>
      <p:ext uri="{19B8F6BF-5375-455C-9EA6-DF929625EA0E}">
        <p15:presenceInfo xmlns:p15="http://schemas.microsoft.com/office/powerpoint/2012/main" userId="84fa1604360f5e0c" providerId="Windows Live"/>
      </p:ext>
    </p:extLst>
  </p:cmAuthor>
  <p:cmAuthor id="3" name="Lidia Edith García" initials="EDITH" lastIdx="4" clrIdx="2"/>
  <p:cmAuthor id="4" name="Manuel Miranda Zúñiga" initials="MMZ" lastIdx="1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81" autoAdjust="0"/>
    <p:restoredTop sz="88330" autoAdjust="0"/>
  </p:normalViewPr>
  <p:slideViewPr>
    <p:cSldViewPr snapToGrid="0">
      <p:cViewPr varScale="1">
        <p:scale>
          <a:sx n="65" d="100"/>
          <a:sy n="65" d="100"/>
        </p:scale>
        <p:origin x="120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19A700-0FF5-4A42-96DC-8C02D953CA46}" type="datetimeFigureOut">
              <a:rPr lang="es-MX" smtClean="0"/>
              <a:t>30/05/2019</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5A0A0F-1EC3-497A-AFCC-ECD93C9A1EE7}" type="slidenum">
              <a:rPr lang="es-MX" smtClean="0"/>
              <a:t>‹Nº›</a:t>
            </a:fld>
            <a:endParaRPr lang="es-MX"/>
          </a:p>
        </p:txBody>
      </p:sp>
    </p:spTree>
    <p:extLst>
      <p:ext uri="{BB962C8B-B14F-4D97-AF65-F5344CB8AC3E}">
        <p14:creationId xmlns:p14="http://schemas.microsoft.com/office/powerpoint/2010/main" val="3678916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065A0A0F-1EC3-497A-AFCC-ECD93C9A1EE7}" type="slidenum">
              <a:rPr lang="es-MX" smtClean="0"/>
              <a:t>2</a:t>
            </a:fld>
            <a:endParaRPr lang="es-MX"/>
          </a:p>
        </p:txBody>
      </p:sp>
    </p:spTree>
    <p:extLst>
      <p:ext uri="{BB962C8B-B14F-4D97-AF65-F5344CB8AC3E}">
        <p14:creationId xmlns:p14="http://schemas.microsoft.com/office/powerpoint/2010/main" val="2692312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5/30/2019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s-ES"/>
              <a:t>Haga clic para modificar el estilo de título del patrón</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18C79C5D-2A6F-F04D-97DA-BEF2467B64E4}" type="datetimeFigureOut">
              <a:rPr lang="en-US" dirty="0"/>
              <a:pPr/>
              <a:t>5/30/2019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8DFA1846-DA80-1C48-A609-854EA85C59AD}" type="datetimeFigureOut">
              <a:rPr lang="en-US" dirty="0"/>
              <a:pPr/>
              <a:t>5/30/2019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s-ES"/>
              <a:t>Haga clic para modificar el estilo de título del patrón</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s-ES"/>
              <a:t>Haga clic para modificar el estilo de texto del patrón</a:t>
            </a:r>
          </a:p>
        </p:txBody>
      </p:sp>
      <p:sp>
        <p:nvSpPr>
          <p:cNvPr id="2" name="Date Placeholder 1"/>
          <p:cNvSpPr>
            <a:spLocks noGrp="1"/>
          </p:cNvSpPr>
          <p:nvPr>
            <p:ph type="dt" sz="half" idx="10"/>
          </p:nvPr>
        </p:nvSpPr>
        <p:spPr/>
        <p:txBody>
          <a:bodyPr/>
          <a:lstStyle/>
          <a:p>
            <a:fld id="{FBF54567-0DE4-3F47-BF90-CB84690072F9}" type="datetimeFigureOut">
              <a:rPr lang="en-US" dirty="0"/>
              <a:pPr/>
              <a:t>5/30/2019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5/30/2019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5/30/2019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5/30/2019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8DFA1846-DA80-1C48-A609-854EA85C59AD}" type="datetimeFigureOut">
              <a:rPr lang="en-US" dirty="0"/>
              <a:pPr/>
              <a:t>5/30/2019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5/30/2019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5/30/2019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5/30/2019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5/30/2019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0DF5E60-9974-AC48-9591-99C2BB44B7CF}" type="datetimeFigureOut">
              <a:rPr lang="en-US" dirty="0"/>
              <a:pPr/>
              <a:t>5/30/2019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s-ES"/>
              <a:t>Haga clic para modificar el estilo de título del patrón</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5/30/2019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5/30/2019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10000" y="1449147"/>
            <a:ext cx="11381999" cy="3369596"/>
          </a:xfrm>
        </p:spPr>
        <p:txBody>
          <a:bodyPr/>
          <a:lstStyle/>
          <a:p>
            <a:r>
              <a:rPr lang="es-MX" sz="3600" dirty="0"/>
              <a:t/>
            </a:r>
            <a:br>
              <a:rPr lang="es-MX" sz="3600" dirty="0"/>
            </a:br>
            <a:r>
              <a:rPr lang="es-MX" sz="3600" dirty="0" smtClean="0"/>
              <a:t>Colegio </a:t>
            </a:r>
            <a:r>
              <a:rPr lang="es-MX" sz="3600" dirty="0"/>
              <a:t>Félix de Jesús </a:t>
            </a:r>
            <a:r>
              <a:rPr lang="es-MX" sz="3600" dirty="0" err="1" smtClean="0"/>
              <a:t>Rougier</a:t>
            </a:r>
            <a:r>
              <a:rPr lang="es-MX" sz="3600" dirty="0" smtClean="0"/>
              <a:t/>
            </a:r>
            <a:br>
              <a:rPr lang="es-MX" sz="3600" dirty="0" smtClean="0"/>
            </a:br>
            <a:r>
              <a:rPr lang="es-MX" sz="3600" dirty="0" smtClean="0"/>
              <a:t>Proyecto: Implementación de Sistema Sustentable</a:t>
            </a:r>
            <a:r>
              <a:rPr lang="es-MX" sz="3600" dirty="0"/>
              <a:t/>
            </a:r>
            <a:br>
              <a:rPr lang="es-MX" sz="3600" dirty="0"/>
            </a:br>
            <a:r>
              <a:rPr lang="es-MX" sz="3600" dirty="0"/>
              <a:t>Equipo No. </a:t>
            </a:r>
            <a:r>
              <a:rPr lang="es-MX" sz="3600" dirty="0" smtClean="0"/>
              <a:t>3</a:t>
            </a:r>
            <a:br>
              <a:rPr lang="es-MX" sz="3600" dirty="0" smtClean="0"/>
            </a:br>
            <a:r>
              <a:rPr lang="es-MX" sz="3600" dirty="0" smtClean="0"/>
              <a:t/>
            </a:r>
            <a:br>
              <a:rPr lang="es-MX" sz="3600" dirty="0" smtClean="0"/>
            </a:br>
            <a:r>
              <a:rPr lang="es-MX" sz="3600" dirty="0" smtClean="0"/>
              <a:t>Tercer Semestre Grupo 3010</a:t>
            </a:r>
            <a:endParaRPr lang="es-MX" sz="3600" dirty="0"/>
          </a:p>
        </p:txBody>
      </p:sp>
      <p:pic>
        <p:nvPicPr>
          <p:cNvPr id="4" name="Imagen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74173" y="4517572"/>
            <a:ext cx="1356171" cy="1891416"/>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2000" cy="1447800"/>
          </a:xfrm>
          <a:prstGeom prst="rect">
            <a:avLst/>
          </a:prstGeom>
        </p:spPr>
      </p:pic>
      <p:sp>
        <p:nvSpPr>
          <p:cNvPr id="6" name="CuadroTexto 5"/>
          <p:cNvSpPr txBox="1"/>
          <p:nvPr/>
        </p:nvSpPr>
        <p:spPr>
          <a:xfrm>
            <a:off x="10342883" y="-8976"/>
            <a:ext cx="1845941" cy="3416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r">
              <a:lnSpc>
                <a:spcPct val="90000"/>
              </a:lnSpc>
            </a:pPr>
            <a:r>
              <a:rPr lang="es-MX" dirty="0" smtClean="0"/>
              <a:t>APARTADO 1</a:t>
            </a:r>
            <a:endParaRPr lang="es-MX" dirty="0"/>
          </a:p>
        </p:txBody>
      </p:sp>
    </p:spTree>
    <p:extLst>
      <p:ext uri="{BB962C8B-B14F-4D97-AF65-F5344CB8AC3E}">
        <p14:creationId xmlns:p14="http://schemas.microsoft.com/office/powerpoint/2010/main" val="2731898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730736912"/>
              </p:ext>
            </p:extLst>
          </p:nvPr>
        </p:nvGraphicFramePr>
        <p:xfrm>
          <a:off x="326570" y="2222500"/>
          <a:ext cx="11451772" cy="3416299"/>
        </p:xfrm>
        <a:graphic>
          <a:graphicData uri="http://schemas.openxmlformats.org/drawingml/2006/table">
            <a:tbl>
              <a:tblPr firstRow="1" bandRow="1">
                <a:tableStyleId>{5C22544A-7EE6-4342-B048-85BDC9FD1C3A}</a:tableStyleId>
              </a:tblPr>
              <a:tblGrid>
                <a:gridCol w="5725886">
                  <a:extLst>
                    <a:ext uri="{9D8B030D-6E8A-4147-A177-3AD203B41FA5}">
                      <a16:colId xmlns:a16="http://schemas.microsoft.com/office/drawing/2014/main" val="20000"/>
                    </a:ext>
                  </a:extLst>
                </a:gridCol>
                <a:gridCol w="5725886">
                  <a:extLst>
                    <a:ext uri="{9D8B030D-6E8A-4147-A177-3AD203B41FA5}">
                      <a16:colId xmlns:a16="http://schemas.microsoft.com/office/drawing/2014/main" val="20001"/>
                    </a:ext>
                  </a:extLst>
                </a:gridCol>
              </a:tblGrid>
              <a:tr h="722869">
                <a:tc>
                  <a:txBody>
                    <a:bodyPr/>
                    <a:lstStyle/>
                    <a:p>
                      <a:r>
                        <a:rPr lang="es-ES" sz="2400" dirty="0"/>
                        <a:t>Participantes </a:t>
                      </a:r>
                    </a:p>
                  </a:txBody>
                  <a:tcPr/>
                </a:tc>
                <a:tc>
                  <a:txBody>
                    <a:bodyPr/>
                    <a:lstStyle/>
                    <a:p>
                      <a:r>
                        <a:rPr lang="es-ES" sz="2400" dirty="0"/>
                        <a:t>Asignaturas</a:t>
                      </a:r>
                    </a:p>
                  </a:txBody>
                  <a:tcPr/>
                </a:tc>
                <a:extLst>
                  <a:ext uri="{0D108BD9-81ED-4DB2-BD59-A6C34878D82A}">
                    <a16:rowId xmlns:a16="http://schemas.microsoft.com/office/drawing/2014/main" val="10000"/>
                  </a:ext>
                </a:extLst>
              </a:tr>
              <a:tr h="1247692">
                <a:tc>
                  <a:txBody>
                    <a:bodyPr/>
                    <a:lstStyle/>
                    <a:p>
                      <a:r>
                        <a:rPr lang="es-MX" sz="2400" dirty="0"/>
                        <a:t>Nora Elena Céspedes Mota </a:t>
                      </a:r>
                      <a:endParaRPr lang="es-ES" sz="2400" dirty="0"/>
                    </a:p>
                  </a:txBody>
                  <a:tcPr/>
                </a:tc>
                <a:tc>
                  <a:txBody>
                    <a:bodyPr/>
                    <a:lstStyle/>
                    <a:p>
                      <a:r>
                        <a:rPr lang="es-ES" sz="2400" dirty="0"/>
                        <a:t>Taller de Lectura</a:t>
                      </a:r>
                      <a:r>
                        <a:rPr lang="es-ES" sz="2400" baseline="0" dirty="0"/>
                        <a:t>, Redacción e Iniciación a la Investigación Documental III</a:t>
                      </a:r>
                      <a:endParaRPr lang="es-ES" sz="2400" dirty="0"/>
                    </a:p>
                  </a:txBody>
                  <a:tcPr/>
                </a:tc>
                <a:extLst>
                  <a:ext uri="{0D108BD9-81ED-4DB2-BD59-A6C34878D82A}">
                    <a16:rowId xmlns:a16="http://schemas.microsoft.com/office/drawing/2014/main" val="10001"/>
                  </a:ext>
                </a:extLst>
              </a:tr>
              <a:tr h="722869">
                <a:tc>
                  <a:txBody>
                    <a:bodyPr/>
                    <a:lstStyle/>
                    <a:p>
                      <a:r>
                        <a:rPr lang="es-ES" sz="2400" dirty="0"/>
                        <a:t>Manuel</a:t>
                      </a:r>
                      <a:r>
                        <a:rPr lang="es-ES" sz="2400" baseline="0" dirty="0"/>
                        <a:t> Miranda </a:t>
                      </a:r>
                      <a:r>
                        <a:rPr lang="es-ES" sz="2400" baseline="0" dirty="0" err="1"/>
                        <a:t>Zuñiga</a:t>
                      </a:r>
                      <a:endParaRPr lang="es-ES" sz="2400" dirty="0"/>
                    </a:p>
                  </a:txBody>
                  <a:tcPr/>
                </a:tc>
                <a:tc>
                  <a:txBody>
                    <a:bodyPr/>
                    <a:lstStyle/>
                    <a:p>
                      <a:r>
                        <a:rPr lang="es-ES" sz="2400" dirty="0"/>
                        <a:t>Física I </a:t>
                      </a:r>
                    </a:p>
                  </a:txBody>
                  <a:tcPr/>
                </a:tc>
                <a:extLst>
                  <a:ext uri="{0D108BD9-81ED-4DB2-BD59-A6C34878D82A}">
                    <a16:rowId xmlns:a16="http://schemas.microsoft.com/office/drawing/2014/main" val="10002"/>
                  </a:ext>
                </a:extLst>
              </a:tr>
              <a:tr h="722869">
                <a:tc>
                  <a:txBody>
                    <a:bodyPr/>
                    <a:lstStyle/>
                    <a:p>
                      <a:r>
                        <a:rPr lang="es-ES" sz="2400" dirty="0"/>
                        <a:t> </a:t>
                      </a:r>
                      <a:r>
                        <a:rPr lang="es-ES" sz="2400" dirty="0" smtClean="0"/>
                        <a:t>Lidia</a:t>
                      </a:r>
                      <a:r>
                        <a:rPr lang="es-ES" sz="2400" baseline="0" dirty="0" smtClean="0"/>
                        <a:t> Edith García Morales</a:t>
                      </a:r>
                      <a:endParaRPr lang="es-ES" sz="2400" dirty="0"/>
                    </a:p>
                  </a:txBody>
                  <a:tcPr/>
                </a:tc>
                <a:tc>
                  <a:txBody>
                    <a:bodyPr/>
                    <a:lstStyle/>
                    <a:p>
                      <a:r>
                        <a:rPr lang="es-ES" sz="2400" dirty="0"/>
                        <a:t>Biología I</a:t>
                      </a:r>
                    </a:p>
                  </a:txBody>
                  <a:tcPr/>
                </a:tc>
                <a:extLst>
                  <a:ext uri="{0D108BD9-81ED-4DB2-BD59-A6C34878D82A}">
                    <a16:rowId xmlns:a16="http://schemas.microsoft.com/office/drawing/2014/main" val="10003"/>
                  </a:ext>
                </a:extLst>
              </a:tr>
            </a:tbl>
          </a:graphicData>
        </a:graphic>
      </p:graphicFrame>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2000" cy="1901370"/>
          </a:xfrm>
          <a:prstGeom prst="rect">
            <a:avLst/>
          </a:prstGeom>
        </p:spPr>
      </p:pic>
      <p:sp>
        <p:nvSpPr>
          <p:cNvPr id="6" name="CuadroTexto 5"/>
          <p:cNvSpPr txBox="1"/>
          <p:nvPr/>
        </p:nvSpPr>
        <p:spPr>
          <a:xfrm>
            <a:off x="10342883" y="-8976"/>
            <a:ext cx="1845941" cy="3416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r">
              <a:lnSpc>
                <a:spcPct val="90000"/>
              </a:lnSpc>
            </a:pPr>
            <a:r>
              <a:rPr lang="es-MX" dirty="0" smtClean="0"/>
              <a:t>APARTADO 2</a:t>
            </a:r>
            <a:endParaRPr lang="es-MX" dirty="0"/>
          </a:p>
        </p:txBody>
      </p:sp>
    </p:spTree>
    <p:extLst>
      <p:ext uri="{BB962C8B-B14F-4D97-AF65-F5344CB8AC3E}">
        <p14:creationId xmlns:p14="http://schemas.microsoft.com/office/powerpoint/2010/main" val="2785764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9642" y="1754818"/>
            <a:ext cx="10571998" cy="970450"/>
          </a:xfrm>
        </p:spPr>
        <p:txBody>
          <a:bodyPr/>
          <a:lstStyle/>
          <a:p>
            <a:r>
              <a:rPr lang="es-ES" dirty="0"/>
              <a:t>Fechas:</a:t>
            </a:r>
          </a:p>
        </p:txBody>
      </p:sp>
      <p:sp>
        <p:nvSpPr>
          <p:cNvPr id="3" name="2 Marcador de texto"/>
          <p:cNvSpPr>
            <a:spLocks noGrp="1"/>
          </p:cNvSpPr>
          <p:nvPr>
            <p:ph type="body" idx="1"/>
          </p:nvPr>
        </p:nvSpPr>
        <p:spPr>
          <a:xfrm>
            <a:off x="219642" y="3437618"/>
            <a:ext cx="5189857" cy="576262"/>
          </a:xfrm>
        </p:spPr>
        <p:txBody>
          <a:bodyPr/>
          <a:lstStyle/>
          <a:p>
            <a:r>
              <a:rPr lang="es-ES" dirty="0"/>
              <a:t>Ciclo escolar en el que se planea llevar a cabo el proyecto </a:t>
            </a:r>
          </a:p>
        </p:txBody>
      </p:sp>
      <p:sp>
        <p:nvSpPr>
          <p:cNvPr id="4" name="3 Marcador de contenido"/>
          <p:cNvSpPr>
            <a:spLocks noGrp="1"/>
          </p:cNvSpPr>
          <p:nvPr>
            <p:ph sz="half" idx="2"/>
          </p:nvPr>
        </p:nvSpPr>
        <p:spPr>
          <a:xfrm>
            <a:off x="810000" y="3215595"/>
            <a:ext cx="5189856" cy="3109913"/>
          </a:xfrm>
        </p:spPr>
        <p:txBody>
          <a:bodyPr anchor="ctr">
            <a:normAutofit/>
          </a:bodyPr>
          <a:lstStyle/>
          <a:p>
            <a:r>
              <a:rPr lang="es-ES" sz="3200" dirty="0" smtClean="0"/>
              <a:t>2019 </a:t>
            </a:r>
            <a:r>
              <a:rPr lang="es-ES" sz="3200" dirty="0"/>
              <a:t>– </a:t>
            </a:r>
            <a:r>
              <a:rPr lang="es-ES" sz="3200" dirty="0" smtClean="0"/>
              <a:t>2020/ </a:t>
            </a:r>
            <a:r>
              <a:rPr lang="es-ES" sz="3200" dirty="0"/>
              <a:t>I</a:t>
            </a:r>
          </a:p>
        </p:txBody>
      </p:sp>
      <p:sp>
        <p:nvSpPr>
          <p:cNvPr id="5" name="4 Marcador de texto"/>
          <p:cNvSpPr>
            <a:spLocks noGrp="1"/>
          </p:cNvSpPr>
          <p:nvPr>
            <p:ph type="body" sz="quarter" idx="3"/>
          </p:nvPr>
        </p:nvSpPr>
        <p:spPr>
          <a:xfrm>
            <a:off x="6187414" y="3321504"/>
            <a:ext cx="5194583" cy="576262"/>
          </a:xfrm>
        </p:spPr>
        <p:txBody>
          <a:bodyPr/>
          <a:lstStyle/>
          <a:p>
            <a:r>
              <a:rPr lang="es-ES" dirty="0"/>
              <a:t>Fecha de inicio y termino </a:t>
            </a:r>
          </a:p>
        </p:txBody>
      </p:sp>
      <p:sp>
        <p:nvSpPr>
          <p:cNvPr id="6" name="5 Marcador de contenido"/>
          <p:cNvSpPr>
            <a:spLocks noGrp="1"/>
          </p:cNvSpPr>
          <p:nvPr>
            <p:ph sz="quarter" idx="4"/>
          </p:nvPr>
        </p:nvSpPr>
        <p:spPr>
          <a:xfrm>
            <a:off x="6187415" y="3215595"/>
            <a:ext cx="5194583" cy="3109913"/>
          </a:xfrm>
        </p:spPr>
        <p:txBody>
          <a:bodyPr anchor="ctr">
            <a:normAutofit/>
          </a:bodyPr>
          <a:lstStyle/>
          <a:p>
            <a:r>
              <a:rPr lang="es-ES" sz="2800" dirty="0"/>
              <a:t>Septiembre – Diciembre </a:t>
            </a:r>
            <a:r>
              <a:rPr lang="es-ES" sz="2800" dirty="0" smtClean="0"/>
              <a:t>2019</a:t>
            </a:r>
            <a:endParaRPr lang="es-ES" sz="2800"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0" cy="1901370"/>
          </a:xfrm>
          <a:prstGeom prst="rect">
            <a:avLst/>
          </a:prstGeom>
        </p:spPr>
      </p:pic>
      <p:sp>
        <p:nvSpPr>
          <p:cNvPr id="8" name="CuadroTexto 7"/>
          <p:cNvSpPr txBox="1"/>
          <p:nvPr/>
        </p:nvSpPr>
        <p:spPr>
          <a:xfrm>
            <a:off x="10342883" y="-8976"/>
            <a:ext cx="1845941" cy="3416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r">
              <a:lnSpc>
                <a:spcPct val="90000"/>
              </a:lnSpc>
            </a:pPr>
            <a:r>
              <a:rPr lang="es-MX" dirty="0" smtClean="0"/>
              <a:t>APARTADO </a:t>
            </a:r>
            <a:r>
              <a:rPr lang="es-MX" dirty="0"/>
              <a:t>3</a:t>
            </a:r>
          </a:p>
        </p:txBody>
      </p:sp>
    </p:spTree>
    <p:extLst>
      <p:ext uri="{BB962C8B-B14F-4D97-AF65-F5344CB8AC3E}">
        <p14:creationId xmlns:p14="http://schemas.microsoft.com/office/powerpoint/2010/main" val="326308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Nombre del proyecto </a:t>
            </a:r>
          </a:p>
        </p:txBody>
      </p:sp>
      <p:sp>
        <p:nvSpPr>
          <p:cNvPr id="3" name="2 Marcador de contenido"/>
          <p:cNvSpPr>
            <a:spLocks noGrp="1"/>
          </p:cNvSpPr>
          <p:nvPr>
            <p:ph idx="1"/>
          </p:nvPr>
        </p:nvSpPr>
        <p:spPr>
          <a:xfrm>
            <a:off x="616238" y="5290459"/>
            <a:ext cx="10554574" cy="1572004"/>
          </a:xfrm>
        </p:spPr>
        <p:txBody>
          <a:bodyPr>
            <a:normAutofit/>
          </a:bodyPr>
          <a:lstStyle/>
          <a:p>
            <a:pPr algn="ctr"/>
            <a:r>
              <a:rPr lang="es-ES" sz="2400" b="1" dirty="0"/>
              <a:t> Diseño e implementación de sistemas hidropónicos sostenibles para la soberanía alimentaria </a:t>
            </a:r>
          </a:p>
        </p:txBody>
      </p:sp>
      <p:graphicFrame>
        <p:nvGraphicFramePr>
          <p:cNvPr id="4" name="Tabla 3"/>
          <p:cNvGraphicFramePr>
            <a:graphicFrameLocks noGrp="1"/>
          </p:cNvGraphicFramePr>
          <p:nvPr>
            <p:extLst>
              <p:ext uri="{D42A27DB-BD31-4B8C-83A1-F6EECF244321}">
                <p14:modId xmlns:p14="http://schemas.microsoft.com/office/powerpoint/2010/main" val="1529903230"/>
              </p:ext>
            </p:extLst>
          </p:nvPr>
        </p:nvGraphicFramePr>
        <p:xfrm>
          <a:off x="810000" y="2245360"/>
          <a:ext cx="10010775" cy="2984036"/>
        </p:xfrm>
        <a:graphic>
          <a:graphicData uri="http://schemas.openxmlformats.org/drawingml/2006/table">
            <a:tbl>
              <a:tblPr>
                <a:tableStyleId>{5C22544A-7EE6-4342-B048-85BDC9FD1C3A}</a:tableStyleId>
              </a:tblPr>
              <a:tblGrid>
                <a:gridCol w="10010775">
                  <a:extLst>
                    <a:ext uri="{9D8B030D-6E8A-4147-A177-3AD203B41FA5}">
                      <a16:colId xmlns:a16="http://schemas.microsoft.com/office/drawing/2014/main" val="20000"/>
                    </a:ext>
                  </a:extLst>
                </a:gridCol>
              </a:tblGrid>
              <a:tr h="503554">
                <a:tc>
                  <a:txBody>
                    <a:bodyPr/>
                    <a:lstStyle/>
                    <a:p>
                      <a:pPr algn="ctr">
                        <a:lnSpc>
                          <a:spcPct val="115000"/>
                        </a:lnSpc>
                        <a:spcAft>
                          <a:spcPts val="0"/>
                        </a:spcAft>
                      </a:pPr>
                      <a:r>
                        <a:rPr lang="es-ES" sz="1800" b="1" dirty="0">
                          <a:effectLst/>
                        </a:rPr>
                        <a:t>Inventar, innovar, diseñar o crear algo nuevo</a:t>
                      </a:r>
                      <a:endParaRPr lang="es-MX" sz="1800" b="1" dirty="0">
                        <a:effectLst/>
                      </a:endParaRPr>
                    </a:p>
                    <a:p>
                      <a:pPr algn="ctr">
                        <a:lnSpc>
                          <a:spcPct val="115000"/>
                        </a:lnSpc>
                        <a:spcAft>
                          <a:spcPts val="0"/>
                        </a:spcAft>
                      </a:pPr>
                      <a:r>
                        <a:rPr lang="es-ES" sz="1800" b="1" dirty="0">
                          <a:effectLst/>
                        </a:rPr>
                        <a:t>¿Cómo podría ser diferente?</a:t>
                      </a:r>
                      <a:endParaRPr lang="es-MX" sz="1800" b="1" dirty="0">
                        <a:effectLst/>
                      </a:endParaRPr>
                    </a:p>
                    <a:p>
                      <a:pPr algn="ctr">
                        <a:lnSpc>
                          <a:spcPct val="115000"/>
                        </a:lnSpc>
                        <a:spcAft>
                          <a:spcPts val="0"/>
                        </a:spcAft>
                      </a:pPr>
                      <a:r>
                        <a:rPr lang="es-ES" sz="1800" b="1" dirty="0">
                          <a:effectLst/>
                        </a:rPr>
                        <a:t>¿Qué nuevo producto o propuesta puedo hacer?</a:t>
                      </a:r>
                      <a:endParaRPr lang="es-MX" sz="1800" b="1" dirty="0">
                        <a:solidFill>
                          <a:srgbClr val="000000"/>
                        </a:solidFill>
                        <a:effectLst/>
                        <a:latin typeface="Arial" panose="020B0604020202020204" pitchFamily="34" charset="0"/>
                        <a:ea typeface="Arial" panose="020B0604020202020204" pitchFamily="34" charset="0"/>
                      </a:endParaRPr>
                    </a:p>
                  </a:txBody>
                  <a:tcPr marL="49779" marR="49779" marT="49779" marB="49779"/>
                </a:tc>
                <a:extLst>
                  <a:ext uri="{0D108BD9-81ED-4DB2-BD59-A6C34878D82A}">
                    <a16:rowId xmlns:a16="http://schemas.microsoft.com/office/drawing/2014/main" val="10000"/>
                  </a:ext>
                </a:extLst>
              </a:tr>
              <a:tr h="1335406">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es-ES" sz="1800" dirty="0">
                          <a:effectLst/>
                        </a:rPr>
                        <a:t>Diseñar un dispositivo hidropónico de traspatio para contribuir al auto sustento de frutas, verduras y tubérculos que beneficien a las familias de escasos recursos de la zona sur de Tampico, además,  crear una campaña de persuasión para motivar, a la familia seleccionada, sobre el uso del dispositivo y su adecuación a los usos y costumbres de la vida cotidiana</a:t>
                      </a:r>
                      <a:r>
                        <a:rPr lang="es-ES" sz="1800" dirty="0" smtClean="0">
                          <a:effectLst/>
                        </a:rPr>
                        <a:t>.</a:t>
                      </a:r>
                      <a:endParaRPr lang="es-MX" sz="1800" dirty="0">
                        <a:effectLst/>
                      </a:endParaRPr>
                    </a:p>
                    <a:p>
                      <a:pPr>
                        <a:lnSpc>
                          <a:spcPct val="115000"/>
                        </a:lnSpc>
                        <a:spcAft>
                          <a:spcPts val="0"/>
                        </a:spcAft>
                      </a:pPr>
                      <a:r>
                        <a:rPr lang="es-ES" sz="1800" dirty="0">
                          <a:effectLst/>
                        </a:rPr>
                        <a:t> </a:t>
                      </a:r>
                      <a:endParaRPr lang="es-MX" sz="1800" dirty="0">
                        <a:solidFill>
                          <a:srgbClr val="000000"/>
                        </a:solidFill>
                        <a:effectLst/>
                        <a:latin typeface="Arial" panose="020B0604020202020204" pitchFamily="34" charset="0"/>
                        <a:ea typeface="Arial" panose="020B0604020202020204" pitchFamily="34" charset="0"/>
                      </a:endParaRPr>
                    </a:p>
                  </a:txBody>
                  <a:tcPr marL="49779" marR="49779" marT="49779" marB="49779"/>
                </a:tc>
                <a:extLst>
                  <a:ext uri="{0D108BD9-81ED-4DB2-BD59-A6C34878D82A}">
                    <a16:rowId xmlns:a16="http://schemas.microsoft.com/office/drawing/2014/main" val="10001"/>
                  </a:ext>
                </a:extLst>
              </a:tr>
            </a:tbl>
          </a:graphicData>
        </a:graphic>
      </p:graphicFrame>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0" cy="1901370"/>
          </a:xfrm>
          <a:prstGeom prst="rect">
            <a:avLst/>
          </a:prstGeom>
        </p:spPr>
      </p:pic>
      <p:sp>
        <p:nvSpPr>
          <p:cNvPr id="5" name="CuadroTexto 4"/>
          <p:cNvSpPr txBox="1"/>
          <p:nvPr/>
        </p:nvSpPr>
        <p:spPr>
          <a:xfrm>
            <a:off x="10342883" y="-8976"/>
            <a:ext cx="1845941" cy="3416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r">
              <a:lnSpc>
                <a:spcPct val="90000"/>
              </a:lnSpc>
            </a:pPr>
            <a:r>
              <a:rPr lang="es-MX" dirty="0" smtClean="0"/>
              <a:t>APARTADO 4</a:t>
            </a:r>
            <a:endParaRPr lang="es-MX" dirty="0"/>
          </a:p>
        </p:txBody>
      </p:sp>
    </p:spTree>
    <p:extLst>
      <p:ext uri="{BB962C8B-B14F-4D97-AF65-F5344CB8AC3E}">
        <p14:creationId xmlns:p14="http://schemas.microsoft.com/office/powerpoint/2010/main" val="2919649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03780" y="711199"/>
            <a:ext cx="3547533" cy="700141"/>
          </a:xfrm>
        </p:spPr>
        <p:txBody>
          <a:bodyPr/>
          <a:lstStyle/>
          <a:p>
            <a:r>
              <a:rPr lang="es-MX" sz="4000" dirty="0" smtClean="0">
                <a:solidFill>
                  <a:schemeClr val="bg1"/>
                </a:solidFill>
              </a:rPr>
              <a:t>Justificación:</a:t>
            </a:r>
            <a:endParaRPr lang="es-MX" sz="4000" dirty="0"/>
          </a:p>
        </p:txBody>
      </p:sp>
      <p:sp>
        <p:nvSpPr>
          <p:cNvPr id="4" name="Marcador de texto 3"/>
          <p:cNvSpPr>
            <a:spLocks noGrp="1"/>
          </p:cNvSpPr>
          <p:nvPr>
            <p:ph type="body" sz="half" idx="2"/>
          </p:nvPr>
        </p:nvSpPr>
        <p:spPr>
          <a:xfrm>
            <a:off x="1073151" y="2304281"/>
            <a:ext cx="10146392" cy="3600311"/>
          </a:xfrm>
        </p:spPr>
        <p:txBody>
          <a:bodyPr>
            <a:normAutofit lnSpcReduction="10000"/>
          </a:bodyPr>
          <a:lstStyle/>
          <a:p>
            <a:pPr algn="just"/>
            <a:r>
              <a:rPr lang="es-ES" b="1" dirty="0"/>
              <a:t>Justificación</a:t>
            </a:r>
          </a:p>
          <a:p>
            <a:pPr algn="just"/>
            <a:r>
              <a:rPr lang="es-ES" b="1" dirty="0"/>
              <a:t>En la zona conurbada de Tampico, como en cualquier ciudad del Estado de Tamaulipas  existen problemas de escases y encarecimiento de alimentos, aún cuando las condiciones ambientales y disponibilidad de insumos para la producción de los mismos pueden ser favorables. Al observar las condiciones de vida  de las familias de bajos recursos en, es inevitable pasar por alto los factores económicos, de escases laboral y la falta de conocimiento o convicción para implementar estrategias nuevas o diferentes que aporten beneficios directos a la economía familiar. La dinámica del mercado actual condiciona a las personas a consumir alimentos encarecidos por el efecto de la cadena entre el productor y el distribuidor que acerca los bienes comestibles a la población en general. </a:t>
            </a:r>
          </a:p>
          <a:p>
            <a:pPr algn="just"/>
            <a:r>
              <a:rPr lang="es-ES" b="1" dirty="0"/>
              <a:t>Es muy importante que cada persona de cada comunidad se de cuenta del potencial que tiene implementar acciones que den solidez a una cultura de consumo diferente;  el rechazo a utilizar las tecnologías y procedimientos necesarios para ser generadores de diversos tipos de alimentos puede tener una base ideológica por sus creencias culturales, por ello, es crucial proponer y generar un cambio en la percepción de la población y empoderarlos para que logren una autosuficiencia proporcional a las condiciones de vida que tienen actualmente. Todo lo anterior para  que las familias puedan resolver un problema de nutrición, a través de la implementación de tecnologías de alimentos en sus domicilios.</a:t>
            </a:r>
            <a:endParaRPr lang="es-MX" b="1" dirty="0"/>
          </a:p>
        </p:txBody>
      </p:sp>
      <p:sp>
        <p:nvSpPr>
          <p:cNvPr id="5" name="CuadroTexto 4"/>
          <p:cNvSpPr txBox="1"/>
          <p:nvPr/>
        </p:nvSpPr>
        <p:spPr>
          <a:xfrm>
            <a:off x="10342883" y="-8976"/>
            <a:ext cx="1845941" cy="3416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r">
              <a:lnSpc>
                <a:spcPct val="90000"/>
              </a:lnSpc>
            </a:pPr>
            <a:r>
              <a:rPr lang="es-MX" dirty="0" smtClean="0"/>
              <a:t>APARTADO 5</a:t>
            </a:r>
            <a:endParaRPr lang="es-MX" dirty="0"/>
          </a:p>
        </p:txBody>
      </p:sp>
    </p:spTree>
    <p:extLst>
      <p:ext uri="{BB962C8B-B14F-4D97-AF65-F5344CB8AC3E}">
        <p14:creationId xmlns:p14="http://schemas.microsoft.com/office/powerpoint/2010/main" val="2337564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8922" y="566056"/>
            <a:ext cx="3767364" cy="1309741"/>
          </a:xfrm>
        </p:spPr>
        <p:txBody>
          <a:bodyPr/>
          <a:lstStyle/>
          <a:p>
            <a:r>
              <a:rPr lang="es-MX" sz="4000" dirty="0" smtClean="0"/>
              <a:t>Objetivo general</a:t>
            </a:r>
            <a:endParaRPr lang="es-MX" sz="4000" dirty="0"/>
          </a:p>
        </p:txBody>
      </p:sp>
      <p:sp>
        <p:nvSpPr>
          <p:cNvPr id="3" name="Marcador de contenido 2"/>
          <p:cNvSpPr>
            <a:spLocks noGrp="1"/>
          </p:cNvSpPr>
          <p:nvPr>
            <p:ph idx="1"/>
          </p:nvPr>
        </p:nvSpPr>
        <p:spPr>
          <a:xfrm>
            <a:off x="93438" y="2888338"/>
            <a:ext cx="11771991" cy="3277508"/>
          </a:xfrm>
        </p:spPr>
        <p:txBody>
          <a:bodyPr>
            <a:noAutofit/>
          </a:bodyPr>
          <a:lstStyle/>
          <a:p>
            <a:pPr algn="just"/>
            <a:r>
              <a:rPr lang="es-ES" sz="2800" dirty="0">
                <a:solidFill>
                  <a:srgbClr val="FFC000"/>
                </a:solidFill>
              </a:rPr>
              <a:t>Diseñar un dispositivo hidropónico </a:t>
            </a:r>
            <a:r>
              <a:rPr lang="es-ES" sz="2800" dirty="0"/>
              <a:t>para producir vegetales que complementen las necesidades alimentarias de una familia hipotética  de escasos recursos, residente de la zona conurbada de Tampico de 5 miembros.</a:t>
            </a:r>
          </a:p>
          <a:p>
            <a:pPr algn="just"/>
            <a:r>
              <a:rPr lang="es-ES" sz="2800" dirty="0">
                <a:solidFill>
                  <a:srgbClr val="FFC000"/>
                </a:solidFill>
              </a:rPr>
              <a:t>Diseñar una campaña </a:t>
            </a:r>
            <a:r>
              <a:rPr lang="es-ES" sz="2800" dirty="0"/>
              <a:t> de promoción para convencer a una familia piloto de implementar el dispositivo hidropónico, tomando en cuenta su contexto cultural y social.</a:t>
            </a:r>
            <a:endParaRPr lang="es-MX" sz="2800" dirty="0"/>
          </a:p>
        </p:txBody>
      </p:sp>
      <p:sp>
        <p:nvSpPr>
          <p:cNvPr id="4" name="CuadroTexto 3"/>
          <p:cNvSpPr txBox="1"/>
          <p:nvPr/>
        </p:nvSpPr>
        <p:spPr>
          <a:xfrm>
            <a:off x="10342883" y="-8976"/>
            <a:ext cx="1845941" cy="3416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r">
              <a:lnSpc>
                <a:spcPct val="90000"/>
              </a:lnSpc>
            </a:pPr>
            <a:r>
              <a:rPr lang="es-MX" dirty="0" smtClean="0"/>
              <a:t>APARTADO 6</a:t>
            </a:r>
            <a:endParaRPr lang="es-MX" dirty="0"/>
          </a:p>
        </p:txBody>
      </p:sp>
    </p:spTree>
    <p:extLst>
      <p:ext uri="{BB962C8B-B14F-4D97-AF65-F5344CB8AC3E}">
        <p14:creationId xmlns:p14="http://schemas.microsoft.com/office/powerpoint/2010/main" val="35999393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TM03457503[[fn=Citable]]</Template>
  <TotalTime>2097</TotalTime>
  <Words>479</Words>
  <Application>Microsoft Office PowerPoint</Application>
  <PresentationFormat>Panorámica</PresentationFormat>
  <Paragraphs>35</Paragraphs>
  <Slides>6</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Arial</vt:lpstr>
      <vt:lpstr>Calibri</vt:lpstr>
      <vt:lpstr>Century Gothic</vt:lpstr>
      <vt:lpstr>Wingdings 2</vt:lpstr>
      <vt:lpstr>Citable</vt:lpstr>
      <vt:lpstr> Colegio Félix de Jesús Rougier Proyecto: Implementación de Sistema Sustentable Equipo No. 3  Tercer Semestre Grupo 3010</vt:lpstr>
      <vt:lpstr>Presentación de PowerPoint</vt:lpstr>
      <vt:lpstr>Fechas:</vt:lpstr>
      <vt:lpstr>Nombre del proyecto </vt:lpstr>
      <vt:lpstr>Justificación:</vt:lpstr>
      <vt:lpstr>Objetivo general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Colegio Félix de Jesús  Rougier Equipo No. 3</dc:title>
  <dc:creator>Prepa120</dc:creator>
  <cp:lastModifiedBy>Militzia Tresgallo</cp:lastModifiedBy>
  <cp:revision>119</cp:revision>
  <dcterms:created xsi:type="dcterms:W3CDTF">2017-10-27T00:10:02Z</dcterms:created>
  <dcterms:modified xsi:type="dcterms:W3CDTF">2019-05-30T16:55:00Z</dcterms:modified>
</cp:coreProperties>
</file>