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5F979-BA6E-44A2-8E0F-A2B11E1792A8}">
  <a:tblStyle styleId="{52C5F979-BA6E-44A2-8E0F-A2B11E1792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8CA2AB-7B85-4595-A433-2AF20C650366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1742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474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168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74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cee537a8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4cee537a8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9875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cee537a8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4cee537a8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22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11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cede2dd8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4cede2dd8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26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080d8283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080d8283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96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cede2dd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cede2dd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43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cede2dd8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cede2dd8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10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cede2dd8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cede2dd8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78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397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497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6.jpg"/><Relationship Id="rId9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/>
          <p:cNvPicPr preferRelativeResize="0"/>
          <p:nvPr/>
        </p:nvPicPr>
        <p:blipFill rotWithShape="1">
          <a:blip r:embed="rId3">
            <a:alphaModFix/>
          </a:blip>
          <a:srcRect t="26739"/>
          <a:stretch/>
        </p:blipFill>
        <p:spPr>
          <a:xfrm>
            <a:off x="1588175" y="2099625"/>
            <a:ext cx="10222824" cy="37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>
            <a:spLocks noGrp="1"/>
          </p:cNvSpPr>
          <p:nvPr>
            <p:ph type="ctrTitle"/>
          </p:nvPr>
        </p:nvSpPr>
        <p:spPr>
          <a:xfrm>
            <a:off x="1265375" y="1188325"/>
            <a:ext cx="103368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lang="es-E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“La escala de nuestras raíces”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b="1">
                <a:solidFill>
                  <a:srgbClr val="0000FF"/>
                </a:solidFill>
              </a:rPr>
              <a:t> Si conoces tu pasado, entonces proyectarás mejor tu futuro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1"/>
          </p:nvPr>
        </p:nvSpPr>
        <p:spPr>
          <a:xfrm>
            <a:off x="8082150" y="2549850"/>
            <a:ext cx="3582600" cy="19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Colegio</a:t>
            </a:r>
            <a:r>
              <a:rPr lang="es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Or Hajayim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Clave</a:t>
            </a:r>
            <a:r>
              <a:rPr lang="es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7349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Equipo: </a:t>
            </a:r>
            <a:r>
              <a:rPr lang="es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67" name="Google Shape;16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01" y="124050"/>
            <a:ext cx="3343499" cy="9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1625" y="62050"/>
            <a:ext cx="5758074" cy="10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10251225" y="6311325"/>
            <a:ext cx="17109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27"/>
          <p:cNvGraphicFramePr/>
          <p:nvPr/>
        </p:nvGraphicFramePr>
        <p:xfrm>
          <a:off x="983330" y="12789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{E38CA2AB-7B85-4595-A433-2AF20C650366}</a:tableStyleId>
              </a:tblPr>
              <a:tblGrid>
                <a:gridCol w="2559850"/>
                <a:gridCol w="821265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3500" marR="63500" marT="63500" marB="63500" anchor="ctr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100"/>
                        <a:t>Disminuir los sentimientos de aislamiento 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100"/>
                        <a:t>Propiciar la responsabilidad compartida con el grupo a partir de la participación individual En relación al conocimiento: Permite el logro de objetivos mucho más ricos en contenidos. Se comparte información 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100"/>
                        <a:t>Se interacciona con pares 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100"/>
                        <a:t>El aporte individual es muy valioso al no permanecer como un agente pasivo que sólo capta información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El trabajo colaborativo es una conjunción de varios elementos: </a:t>
                      </a:r>
                      <a:r>
                        <a:rPr lang="es-ES" sz="1100" b="1"/>
                        <a:t>Tecnológico </a:t>
                      </a:r>
                      <a:r>
                        <a:rPr lang="es-ES" sz="1100"/>
                        <a:t>(aplicaciones, redes e internet) Desde el punto de vista </a:t>
                      </a:r>
                      <a:r>
                        <a:rPr lang="es-ES" sz="1100" b="1"/>
                        <a:t>psicológico </a:t>
                      </a:r>
                      <a:r>
                        <a:rPr lang="es-ES" sz="1100"/>
                        <a:t>(cognitividad) 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La interacción está mediada por la tecnología digital, siendo uno de sus aspectos más relevantes el grado de sociabilidad y socialización que inducen los ambientes colaborativos en los grupos de usuarios de estas aplicaciones.</a:t>
                      </a:r>
                      <a:endParaRPr sz="1100"/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3. ¿ Cuáles son sus objetivos? </a:t>
                      </a:r>
                      <a:endParaRPr sz="1200" b="1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 </a:t>
                      </a:r>
                      <a:endParaRPr sz="12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s-ES" sz="1100" u="none" strike="noStrike" cap="none"/>
                        <a:t>Es recomendable en aquellas tareas donde las metas de aprendizaje puedan precisarse y exijan el esfuerzo de un grupo para dar una respuesta de calidad.</a:t>
                      </a:r>
                      <a:endParaRPr sz="1100" u="none" strike="noStrike" cap="none"/>
                    </a:p>
                    <a:p>
                      <a:pPr marL="4572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s-ES" sz="1100" u="none" strike="noStrike" cap="none"/>
                        <a:t>Generar comunidades de aprendizaje.</a:t>
                      </a:r>
                      <a:endParaRPr sz="1100" u="none" strike="noStrike" cap="none"/>
                    </a:p>
                    <a:p>
                      <a:pPr marL="4572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AutoNum type="arabicPeriod"/>
                      </a:pPr>
                      <a:r>
                        <a:rPr lang="es-ES" sz="1100" u="none" strike="noStrike" cap="none"/>
                        <a:t>Principio de liderazgo </a:t>
                      </a:r>
                      <a:r>
                        <a:rPr lang="es-ES" sz="1100"/>
                        <a:t>compartido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4. ¿Cuáles son las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acciones de  </a:t>
                      </a:r>
                      <a:endParaRPr sz="1200" b="1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planeación y  acompañamiento </a:t>
                      </a:r>
                      <a:endParaRPr sz="1200" b="1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más importantes del  profesor, en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éste tipo de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trabajo?</a:t>
                      </a:r>
                      <a:endParaRPr sz="12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Trabaja con el principio de la Sona de Desarrollo Próximo (ZDP) de Lev Vigotski y el concepto del andamiaje; el profesor sirve de apoyo y andamio en el proceso educativo de los estudiantes. Para que ellos construyan su propio conocimiento.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5. ¿De qué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manera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se vinculan  el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trabajo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interdisciplinario, y el aprendizaj</a:t>
                      </a:r>
                      <a:r>
                        <a:rPr lang="es-ES" sz="1200" b="1"/>
                        <a:t>e </a:t>
                      </a:r>
                      <a:r>
                        <a:rPr lang="es-ES" sz="1200" b="1" u="none" strike="noStrike" cap="none"/>
                        <a:t>cooperativo?</a:t>
                      </a:r>
                      <a:endParaRPr sz="12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Porque los estudiantes pueden desempeñarse en diversas tareas que requieran la aplicación de sus conocimientos en otras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áreas.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pic>
        <p:nvPicPr>
          <p:cNvPr id="250" name="Google Shape;25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0236" y="195925"/>
            <a:ext cx="3233714" cy="9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9057900" y="6158925"/>
            <a:ext cx="29043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5a. Producto 1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5947" y="3828375"/>
            <a:ext cx="3627750" cy="27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275" y="3980800"/>
            <a:ext cx="3627749" cy="24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/>
          <p:nvPr/>
        </p:nvSpPr>
        <p:spPr>
          <a:xfrm>
            <a:off x="9057900" y="6158925"/>
            <a:ext cx="29043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5a. Producto 3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4542975" y="981850"/>
            <a:ext cx="3818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latin typeface="Century Gothic"/>
                <a:ea typeface="Century Gothic"/>
                <a:cs typeface="Century Gothic"/>
                <a:sym typeface="Century Gothic"/>
              </a:rPr>
              <a:t>Fotografías de la sesión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1" name="Google Shape;26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0236" y="195925"/>
            <a:ext cx="3233714" cy="9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24325" y="1170375"/>
            <a:ext cx="3515274" cy="26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8275" y="1287900"/>
            <a:ext cx="3201875" cy="240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42975" y="1776606"/>
            <a:ext cx="3818525" cy="2863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/>
        </p:nvSpPr>
        <p:spPr>
          <a:xfrm>
            <a:off x="2602475" y="1148825"/>
            <a:ext cx="79362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Fotografía. Organizador gráfico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9057900" y="6158925"/>
            <a:ext cx="29043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5b. Producto 2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2" name="Google Shape;2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0236" y="195925"/>
            <a:ext cx="3233714" cy="9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/>
          <p:nvPr/>
        </p:nvPicPr>
        <p:blipFill rotWithShape="1">
          <a:blip r:embed="rId5">
            <a:alphaModFix/>
          </a:blip>
          <a:srcRect t="2488" r="22993" b="4314"/>
          <a:stretch/>
        </p:blipFill>
        <p:spPr>
          <a:xfrm rot="-5400000">
            <a:off x="3965950" y="334103"/>
            <a:ext cx="4718697" cy="761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/>
        </p:nvSpPr>
        <p:spPr>
          <a:xfrm>
            <a:off x="2684325" y="1304500"/>
            <a:ext cx="81870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 o justificación. Descripción del proyecto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9057900" y="6158925"/>
            <a:ext cx="29043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5c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0236" y="195925"/>
            <a:ext cx="3233714" cy="9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 txBox="1"/>
          <p:nvPr/>
        </p:nvSpPr>
        <p:spPr>
          <a:xfrm>
            <a:off x="1651700" y="1967775"/>
            <a:ext cx="9807300" cy="3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Los alumnos aplicarán los conceptos de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semejanza de triángulos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, programa de Matemáticas II, en un caso práctico, a fin de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determinar la altura de la Pirámide del Sol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 en el sitio arqueológico de Teotihuacan, con esta información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producirán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maqueta a escala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 un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 folleto bilingüe (español-inglés)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y un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 artículo Editorial,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también en ambos idiomas. Un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podcast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y una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Página Web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en inglés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Esta actividad los identificará con sus raíces prehispánicas y las diferentes formas de aplicar la geometría analítica en una edificación real. A partir de esta etapa los alumnos emplearán las diversas habilidades de comunicación que han adquirido en TLRIID e Inglés, para expresar lo aprendido a través de un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folleto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bilingüe  y un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artículo Editorial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, en español e inglés. Todo lo anterior se presentará en una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página Web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 que contendrá un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podcast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 con la información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1100" y="1300938"/>
            <a:ext cx="4460849" cy="285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1"/>
          <p:cNvSpPr txBox="1"/>
          <p:nvPr/>
        </p:nvSpPr>
        <p:spPr>
          <a:xfrm>
            <a:off x="1707900" y="973750"/>
            <a:ext cx="57732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general del proyecto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9057900" y="6158925"/>
            <a:ext cx="29043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5c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1" name="Google Shape;29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7900" y="86475"/>
            <a:ext cx="5164249" cy="9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3285" y="124575"/>
            <a:ext cx="2928815" cy="8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/>
          <p:nvPr/>
        </p:nvSpPr>
        <p:spPr>
          <a:xfrm>
            <a:off x="1433600" y="1532325"/>
            <a:ext cx="6047400" cy="30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Los alumnos deben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 informarse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sobre las medidas de la base de la Pirámide del Sol, así como de la sombra que proyecta en un momento dado.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Determinado esto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emplearán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los conceptos de semejanza de triángulos a fin de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calcular 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la altura del edificio.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Los alumnos deberán resolver la siguiente pregunta: </a:t>
            </a:r>
            <a:r>
              <a:rPr lang="es-ES" sz="1800" b="1">
                <a:latin typeface="Century Gothic"/>
                <a:ea typeface="Century Gothic"/>
                <a:cs typeface="Century Gothic"/>
                <a:sym typeface="Century Gothic"/>
              </a:rPr>
              <a:t>¿Cómo usarías la información obtenida para generar un modelo a escala de la Pirámide del Sol?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1489850" y="4470375"/>
            <a:ext cx="10452000" cy="18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materias de TLRIID  e Inglés serán la que provean los medios de expresión necesarios para la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presentar 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interpretación 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 que los alumnos hagan sobre la actividad. A través de la conformación de un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folleto 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un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artículo Editorial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el que se observen la propiedades textuales, el lenguaje verbal, paraverbal e icónico y, por supuesto, las habilidades de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traducción 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interpretación 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un texto. Todo lo anterior se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estructurará 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presentará 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una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 Web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 la que se publicará un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podcast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información.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/>
        </p:nvSpPr>
        <p:spPr>
          <a:xfrm>
            <a:off x="1119775" y="1697076"/>
            <a:ext cx="102975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Ciclo escolar 2019-2020</a:t>
            </a:r>
            <a:endParaRPr sz="4800"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septiembre- noviembre 2019</a:t>
            </a:r>
            <a:endParaRPr sz="4800"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Integrantes del Equipo: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Alejandro Villegas   Vicencio              Matemáticas II 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Julio César Mundo Carrillo                  Inglés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Rocío de Monserrat Barrera Tapia     TLRIID III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0251225" y="6311325"/>
            <a:ext cx="17109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8219" y="224700"/>
            <a:ext cx="3346532" cy="9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253" y="2055250"/>
            <a:ext cx="5622200" cy="30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2501650" y="1210850"/>
            <a:ext cx="82494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Ciclo escolar 2019-2020</a:t>
            </a:r>
            <a:endParaRPr sz="4800"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10251225" y="6311325"/>
            <a:ext cx="17109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700" y="148300"/>
            <a:ext cx="5422125" cy="9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8219" y="224700"/>
            <a:ext cx="3346532" cy="9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1475650" y="5123000"/>
            <a:ext cx="9839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4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septiembre-noviembre 2019</a:t>
            </a:r>
            <a:endParaRPr sz="4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/>
        </p:nvSpPr>
        <p:spPr>
          <a:xfrm>
            <a:off x="1577900" y="1148825"/>
            <a:ext cx="99204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lang="es-ES" sz="5400">
                <a:solidFill>
                  <a:srgbClr val="262626"/>
                </a:solidFill>
              </a:rPr>
              <a:t>La escala de “Nuestras raíces”</a:t>
            </a:r>
            <a:endParaRPr sz="3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latin typeface="Century Gothic"/>
                <a:ea typeface="Century Gothic"/>
                <a:cs typeface="Century Gothic"/>
                <a:sym typeface="Century Gothic"/>
              </a:rPr>
              <a:t>Si conoces tu pasado, entonces proyectarás mejor tu futuro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10251225" y="6311325"/>
            <a:ext cx="17109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0236" y="195925"/>
            <a:ext cx="3233714" cy="9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21"/>
          <p:cNvGraphicFramePr/>
          <p:nvPr/>
        </p:nvGraphicFramePr>
        <p:xfrm>
          <a:off x="1319450" y="2499900"/>
          <a:ext cx="10085375" cy="3779460"/>
        </p:xfrm>
        <a:graphic>
          <a:graphicData uri="http://schemas.openxmlformats.org/drawingml/2006/table">
            <a:tbl>
              <a:tblPr>
                <a:noFill/>
                <a:tableStyleId>{52C5F979-BA6E-44A2-8E0F-A2B11E1792A8}</a:tableStyleId>
              </a:tblPr>
              <a:tblGrid>
                <a:gridCol w="1772675"/>
                <a:gridCol w="2534650"/>
                <a:gridCol w="1913050"/>
                <a:gridCol w="1847925"/>
                <a:gridCol w="2017075"/>
              </a:tblGrid>
              <a:tr h="60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Dar explicación 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de algo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Resolver un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problema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Hacer más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 eficiente algo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Mejorar algo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Inventar, diseñar o crear algo nuevo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</a:tr>
              <a:tr h="2470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Los alumnos </a:t>
                      </a:r>
                      <a:r>
                        <a:rPr lang="es-ES" b="1"/>
                        <a:t>integrarán </a:t>
                      </a:r>
                      <a:r>
                        <a:rPr lang="es-ES"/>
                        <a:t>los </a:t>
                      </a:r>
                      <a:r>
                        <a:rPr lang="es-ES" b="1"/>
                        <a:t>conceptos </a:t>
                      </a:r>
                      <a:r>
                        <a:rPr lang="es-ES"/>
                        <a:t>de </a:t>
                      </a:r>
                      <a:r>
                        <a:rPr lang="es-ES" b="1"/>
                        <a:t>semejanza </a:t>
                      </a:r>
                      <a:r>
                        <a:rPr lang="es-ES"/>
                        <a:t>de </a:t>
                      </a:r>
                      <a:r>
                        <a:rPr lang="es-ES" b="1"/>
                        <a:t>triángulos </a:t>
                      </a:r>
                      <a:r>
                        <a:rPr lang="es-ES"/>
                        <a:t>en la medición de la </a:t>
                      </a:r>
                      <a:r>
                        <a:rPr lang="es-ES" b="1" i="1">
                          <a:solidFill>
                            <a:srgbClr val="980000"/>
                          </a:solidFill>
                        </a:rPr>
                        <a:t>pirámide del Sol del sitio de Teotihuacán</a:t>
                      </a:r>
                      <a:r>
                        <a:rPr lang="es-ES"/>
                        <a:t> y reproducirán un </a:t>
                      </a:r>
                      <a:r>
                        <a:rPr lang="es-ES" b="1"/>
                        <a:t>modelo a escala </a:t>
                      </a:r>
                      <a:r>
                        <a:rPr lang="es-ES"/>
                        <a:t>de la misma, utilizando los conceptos de proporciones. La información la vertirán en un </a:t>
                      </a:r>
                      <a:r>
                        <a:rPr lang="es-ES" b="1"/>
                        <a:t>folleto informativo bilingüe</a:t>
                      </a:r>
                      <a:r>
                        <a:rPr lang="es-ES"/>
                        <a:t> y en un artículo </a:t>
                      </a:r>
                      <a:r>
                        <a:rPr lang="es-ES" b="1"/>
                        <a:t>Editorial </a:t>
                      </a:r>
                      <a:r>
                        <a:rPr lang="es-ES"/>
                        <a:t>que se publicará en una </a:t>
                      </a:r>
                      <a:r>
                        <a:rPr lang="es-ES" b="1"/>
                        <a:t>Página Web</a:t>
                      </a:r>
                      <a:r>
                        <a:rPr lang="es-ES"/>
                        <a:t> que incluirá un </a:t>
                      </a:r>
                      <a:r>
                        <a:rPr lang="es-ES" b="1"/>
                        <a:t>podcast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7" name="Google Shape;197;p21"/>
          <p:cNvSpPr txBox="1"/>
          <p:nvPr/>
        </p:nvSpPr>
        <p:spPr>
          <a:xfrm>
            <a:off x="14089975" y="4095625"/>
            <a:ext cx="82815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/>
        </p:nvSpPr>
        <p:spPr>
          <a:xfrm>
            <a:off x="1577900" y="1148825"/>
            <a:ext cx="2404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>
                <a:solidFill>
                  <a:srgbClr val="262626"/>
                </a:solidFill>
              </a:rPr>
              <a:t>Índice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10251225" y="6311325"/>
            <a:ext cx="17109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0236" y="195925"/>
            <a:ext cx="3233714" cy="9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14089975" y="4095625"/>
            <a:ext cx="82815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07" name="Google Shape;207;p22"/>
          <p:cNvGraphicFramePr/>
          <p:nvPr/>
        </p:nvGraphicFramePr>
        <p:xfrm>
          <a:off x="952500" y="2217700"/>
          <a:ext cx="10287000" cy="3779250"/>
        </p:xfrm>
        <a:graphic>
          <a:graphicData uri="http://schemas.openxmlformats.org/drawingml/2006/table">
            <a:tbl>
              <a:tblPr>
                <a:noFill/>
                <a:tableStyleId>{52C5F979-BA6E-44A2-8E0F-A2B11E1792A8}</a:tableStyleId>
              </a:tblPr>
              <a:tblGrid>
                <a:gridCol w="929250"/>
                <a:gridCol w="8717950"/>
                <a:gridCol w="6398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5a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Producto 1. C.A.I.A.C. Conclusiones Generales. Interdisciplinariedad.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Producto 3. Fotografías de la sesión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3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5b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Producto 2. Fotografía de Organizador gráfico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4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5c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Introducción o justificación. Descripción del proyecto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5d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Objetivo general del proyecto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6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Objetivo o propósitos a alcanzar, de cada asignatura involucrada.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7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Pregunta/s generadora/s, pregunta/s guía, problema/s a abordar,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asunto a resolver o a probar, propuesta, etcétera, del proyecto a realizar.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8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5f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Contenido. Temas y productos propuestos.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9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5g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Planeación General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11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/>
        </p:nvSpPr>
        <p:spPr>
          <a:xfrm>
            <a:off x="1577900" y="971650"/>
            <a:ext cx="2404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262626"/>
                </a:solidFill>
              </a:rPr>
              <a:t>Índice</a:t>
            </a:r>
            <a:endParaRPr sz="3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10251225" y="6311325"/>
            <a:ext cx="17109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5i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0236" y="195925"/>
            <a:ext cx="3233714" cy="9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/>
          <p:nvPr/>
        </p:nvSpPr>
        <p:spPr>
          <a:xfrm>
            <a:off x="14089975" y="4095625"/>
            <a:ext cx="82815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17" name="Google Shape;217;p23"/>
          <p:cNvGraphicFramePr/>
          <p:nvPr/>
        </p:nvGraphicFramePr>
        <p:xfrm>
          <a:off x="952500" y="1563850"/>
          <a:ext cx="10287000" cy="4967880"/>
        </p:xfrm>
        <a:graphic>
          <a:graphicData uri="http://schemas.openxmlformats.org/drawingml/2006/table">
            <a:tbl>
              <a:tblPr>
                <a:noFill/>
                <a:tableStyleId>{52C5F979-BA6E-44A2-8E0F-A2B11E1792A8}</a:tableStyleId>
              </a:tblPr>
              <a:tblGrid>
                <a:gridCol w="929250"/>
                <a:gridCol w="8717950"/>
                <a:gridCol w="6398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Planeación día a día.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18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Seguimiento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19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Evaluación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19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Autoevaluación y Coevaluación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19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5h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Reflexión. Grupo interdisciplinario.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   22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5i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4. Organizador gráfico. Preguntas esenciales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23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5. Organizador gráfico. Proceso de Indagación.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24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5f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6. e) A.M.E. general.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5g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7. g) E.I.P. Resumen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8. h) E.I.P. Elaboración de Proyecto.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9. Fotografías de la sesión tomadas por la persona asignada para tal fin. Señalar que pertenecen a la 2a. R.T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10. Evaluación. Tipos, herramientas y de Aprendizaje.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/>
        </p:nvSpPr>
        <p:spPr>
          <a:xfrm>
            <a:off x="1577900" y="971650"/>
            <a:ext cx="2404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262626"/>
                </a:solidFill>
              </a:rPr>
              <a:t>Índice</a:t>
            </a:r>
            <a:endParaRPr sz="3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10251225" y="6311325"/>
            <a:ext cx="17109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5ii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0236" y="195925"/>
            <a:ext cx="3233714" cy="9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 txBox="1"/>
          <p:nvPr/>
        </p:nvSpPr>
        <p:spPr>
          <a:xfrm>
            <a:off x="14089975" y="4095625"/>
            <a:ext cx="82815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27" name="Google Shape;227;p24"/>
          <p:cNvGraphicFramePr/>
          <p:nvPr/>
        </p:nvGraphicFramePr>
        <p:xfrm>
          <a:off x="952500" y="1563850"/>
          <a:ext cx="10287000" cy="1981050"/>
        </p:xfrm>
        <a:graphic>
          <a:graphicData uri="http://schemas.openxmlformats.org/drawingml/2006/table">
            <a:tbl>
              <a:tblPr>
                <a:noFill/>
                <a:tableStyleId>{52C5F979-BA6E-44A2-8E0F-A2B11E1792A8}</a:tableStyleId>
              </a:tblPr>
              <a:tblGrid>
                <a:gridCol w="929250"/>
                <a:gridCol w="8717950"/>
                <a:gridCol w="6398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11. Evaluación. Formatos. Prerrequisitos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12. Evaluación. Formatos. Grupo Heterogéneo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13. Lista de pasos para realizar una infografía digital.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14. Modelo a escala y folleto bilingüe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15. Reflexiones personales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Google Shape;232;p25"/>
          <p:cNvGraphicFramePr/>
          <p:nvPr/>
        </p:nvGraphicFramePr>
        <p:xfrm>
          <a:off x="710542" y="1710677"/>
          <a:ext cx="10981100" cy="4245356"/>
        </p:xfrm>
        <a:graphic>
          <a:graphicData uri="http://schemas.openxmlformats.org/drawingml/2006/table">
            <a:tbl>
              <a:tblPr>
                <a:noFill/>
                <a:tableStyleId>{E38CA2AB-7B85-4595-A433-2AF20C650366}</a:tableStyleId>
              </a:tblPr>
              <a:tblGrid>
                <a:gridCol w="1567425"/>
                <a:gridCol w="9413675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La Interdisciplinariedad</a:t>
                      </a:r>
                      <a:endParaRPr sz="12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1. ¿Qué es?</a:t>
                      </a:r>
                      <a:endParaRPr sz="12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La interdisciplinariedad significa simplemente la </a:t>
                      </a:r>
                      <a:r>
                        <a:rPr lang="es-ES" sz="1100"/>
                        <a:t>intervención </a:t>
                      </a:r>
                      <a:r>
                        <a:rPr lang="es-ES" sz="1100" u="none" strike="noStrike" cap="none"/>
                        <a:t>de dos o más disciplinas en un proye</a:t>
                      </a:r>
                      <a:r>
                        <a:rPr lang="es-ES" sz="1100"/>
                        <a:t>cto</a:t>
                      </a:r>
                      <a:r>
                        <a:rPr lang="es-ES" sz="1100" u="none" strike="noStrike" cap="none"/>
                        <a:t>, </a:t>
                      </a:r>
                      <a:r>
                        <a:rPr lang="es-ES" sz="1100"/>
                        <a:t>especificando el</a:t>
                      </a:r>
                      <a:r>
                        <a:rPr lang="es-ES" sz="1100" u="none" strike="noStrike" cap="none"/>
                        <a:t>l tipo de vínculos establecido. </a:t>
                      </a:r>
                      <a:r>
                        <a:rPr lang="es-ES" sz="1100"/>
                        <a:t>A</a:t>
                      </a:r>
                      <a:r>
                        <a:rPr lang="es-ES" sz="1100" u="none" strike="noStrike" cap="none"/>
                        <a:t> modo de ejemplo,</a:t>
                      </a:r>
                      <a:r>
                        <a:rPr lang="es-ES" sz="1100"/>
                        <a:t> </a:t>
                      </a:r>
                      <a:r>
                        <a:rPr lang="es-ES" sz="1100" u="none" strike="noStrike" cap="none"/>
                        <a:t>es posible concebir el establecimiento de relaciones entre la historia, la geografía y  la economía como partes que  integran  la disciplina escolar de las ciencias humanas. 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La interdisciplinariedad, en sentido amplio</a:t>
                      </a:r>
                      <a:r>
                        <a:rPr lang="es-ES" sz="1100"/>
                        <a:t>. se </a:t>
                      </a:r>
                      <a:r>
                        <a:rPr lang="es-ES" sz="1100" u="none" strike="noStrike" cap="none"/>
                        <a:t> utilizada como una expresión para referirse a todas las formas de vínculos que pued</a:t>
                      </a:r>
                      <a:r>
                        <a:rPr lang="es-ES" sz="1100"/>
                        <a:t>e</a:t>
                      </a:r>
                      <a:r>
                        <a:rPr lang="es-ES" sz="1100" u="none" strike="noStrike" cap="none"/>
                        <a:t>n establecerse entre las disciplinas.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2. ¿Qué</a:t>
                      </a:r>
                      <a:endParaRPr sz="12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   características </a:t>
                      </a:r>
                      <a:endParaRPr sz="12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    tiene ?</a:t>
                      </a:r>
                      <a:endParaRPr sz="12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Una característica es la superación disciplinaria que conduce a una unidad de la ciencia basada en un conjunto de principios, conceptos, métodos y objetivos unificadores que actúan a nivel meta-científico (más allá). 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Tiene la característica de considerar otros saberes, </a:t>
                      </a:r>
                      <a:r>
                        <a:rPr lang="es-ES" sz="1100"/>
                        <a:t>como </a:t>
                      </a:r>
                      <a:r>
                        <a:rPr lang="es-ES" sz="1100" u="none" strike="noStrike" cap="none"/>
                        <a:t> los científicos y los disciplinarios (saberes experienciales, conocimientos de sentido común, conocimiento de la alteridad, etc.), que los practicantes incorporan en sus prácticas cotidiana</a:t>
                      </a:r>
                      <a:r>
                        <a:rPr lang="es-ES" sz="1100"/>
                        <a:t>s </a:t>
                      </a:r>
                      <a:r>
                        <a:rPr lang="es-ES" sz="1100" u="none" strike="noStrike" cap="none"/>
                        <a:t>y que caracterizan las prácticas profesionales 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3. ¿Por qué es </a:t>
                      </a:r>
                      <a:endParaRPr sz="12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    importante en la </a:t>
                      </a:r>
                      <a:endParaRPr sz="12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    educación?</a:t>
                      </a:r>
                      <a:endParaRPr sz="1200"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100"/>
                        <a:t>Porque fomenta el trabajo colaborativo , la toma de decisiones, la resolución de problemas, fomenta las relaciones interpersonales  e intrapersonales. Los integrantes practican la responsabilidad y la solidaridad. Se vuelven ávidos de conocimiento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4. ¿Cómo motivar </a:t>
                      </a:r>
                      <a:endParaRPr sz="12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    a los alumnos</a:t>
                      </a:r>
                      <a:endParaRPr sz="12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    para el trabajo </a:t>
                      </a:r>
                      <a:endParaRPr sz="12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interdisciplinario?</a:t>
                      </a:r>
                      <a:endParaRPr sz="1200"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100"/>
                        <a:t>Trabajando con ellos, motivando el interés por encontrar las relaciones entre las materias que estudian. , Ayudándonos a encontrarle sentido a lo que vemos como un todo y no como partes separadas. Relacionando lo visto en las aulas con temas de la actualidad.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33" name="Google Shape;233;p25"/>
          <p:cNvSpPr/>
          <p:nvPr/>
        </p:nvSpPr>
        <p:spPr>
          <a:xfrm>
            <a:off x="647150" y="1208050"/>
            <a:ext cx="11228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5B9"/>
              </a:buClr>
              <a:buSzPts val="1000"/>
              <a:buFont typeface="Arial"/>
              <a:buNone/>
            </a:pPr>
            <a:endParaRPr b="1">
              <a:solidFill>
                <a:srgbClr val="0B85B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5B9"/>
              </a:buClr>
              <a:buSzPts val="1000"/>
              <a:buFont typeface="Arial"/>
              <a:buNone/>
            </a:pPr>
            <a:r>
              <a:rPr lang="es-ES" b="1" i="0" u="none" strike="noStrike" cap="none">
                <a:solidFill>
                  <a:srgbClr val="0B85B9"/>
                </a:solidFill>
                <a:latin typeface="Arial"/>
                <a:ea typeface="Arial"/>
                <a:cs typeface="Arial"/>
                <a:sym typeface="Arial"/>
              </a:rPr>
              <a:t>CUADRO DE ANÁLISIS DE LA INTERDISCIPLINARIEDAD </a:t>
            </a:r>
            <a:r>
              <a:rPr lang="es-ES">
                <a:solidFill>
                  <a:schemeClr val="dk1"/>
                </a:solidFill>
              </a:rPr>
              <a:t> </a:t>
            </a:r>
            <a:r>
              <a:rPr lang="es-ES" b="1" i="0" u="none" strike="noStrike" cap="none">
                <a:solidFill>
                  <a:srgbClr val="0B85B9"/>
                </a:solidFill>
                <a:latin typeface="Arial"/>
                <a:ea typeface="Arial"/>
                <a:cs typeface="Arial"/>
                <a:sym typeface="Arial"/>
              </a:rPr>
              <a:t>y  APRENDIZAJE COOPERATIVO</a:t>
            </a:r>
            <a:r>
              <a:rPr lang="es-ES">
                <a:solidFill>
                  <a:schemeClr val="dk1"/>
                </a:solidFill>
              </a:rPr>
              <a:t> </a:t>
            </a:r>
            <a:r>
              <a:rPr lang="es-ES" b="1" i="0" u="none" strike="noStrike" cap="none">
                <a:solidFill>
                  <a:srgbClr val="0B85B9"/>
                </a:solidFill>
                <a:latin typeface="Arial"/>
                <a:ea typeface="Arial"/>
                <a:cs typeface="Arial"/>
                <a:sym typeface="Arial"/>
              </a:rPr>
              <a:t>CONCLUSIONES GENERALES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0236" y="195925"/>
            <a:ext cx="3233714" cy="9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 txBox="1"/>
          <p:nvPr/>
        </p:nvSpPr>
        <p:spPr>
          <a:xfrm>
            <a:off x="9776775" y="6158925"/>
            <a:ext cx="21852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5a. Producto 1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oogle Shape;241;p26"/>
          <p:cNvGraphicFramePr/>
          <p:nvPr/>
        </p:nvGraphicFramePr>
        <p:xfrm>
          <a:off x="1275467" y="1384862"/>
          <a:ext cx="10298475" cy="4905310"/>
        </p:xfrm>
        <a:graphic>
          <a:graphicData uri="http://schemas.openxmlformats.org/drawingml/2006/table">
            <a:tbl>
              <a:tblPr>
                <a:noFill/>
                <a:tableStyleId>{E38CA2AB-7B85-4595-A433-2AF20C650366}</a:tableStyleId>
              </a:tblPr>
              <a:tblGrid>
                <a:gridCol w="2180450"/>
                <a:gridCol w="8118025"/>
              </a:tblGrid>
              <a:tr h="120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5. ¿Cuáles son los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prerrequisitos 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materiales,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organizacionales y personales   para la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planeación del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trabajo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interdisciplinario?</a:t>
                      </a:r>
                      <a:endParaRPr sz="12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55850" marR="55850" marT="55850" marB="55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Un tema eje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Una red de temas que se vinculen con el tema eje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Maestros. alumnos y grados involucrados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Una planeación interdisciplinaria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Organización de equipos, 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Diseño del </a:t>
                      </a:r>
                      <a:r>
                        <a:rPr lang="es-ES" sz="1100"/>
                        <a:t>proyecto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Planeación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Organizadores gráficos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55850" marR="55850" marT="55850" marB="55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8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6. ¿Qué papel  juega la planeación en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el trabajo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interdisciplinari</a:t>
                      </a:r>
                      <a:r>
                        <a:rPr lang="es-ES" sz="1200" b="1"/>
                        <a:t>o </a:t>
                      </a:r>
                      <a:r>
                        <a:rPr lang="es-ES" sz="1200" b="1" u="none" strike="noStrike" cap="none"/>
                        <a:t>y qué </a:t>
                      </a:r>
                      <a:endParaRPr sz="1200" b="1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/>
                        <a:t>características</a:t>
                      </a:r>
                      <a:r>
                        <a:rPr lang="es-ES" sz="1200" b="1"/>
                        <a:t> </a:t>
                      </a:r>
                      <a:r>
                        <a:rPr lang="es-ES" sz="1200" b="1" u="none" strike="noStrike" cap="none"/>
                        <a:t>debe tener? </a:t>
                      </a:r>
                      <a:endParaRPr sz="12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55850" marR="55850" marT="55850" marB="55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strike="noStrike" cap="none"/>
                        <a:t>Juega un papel primordial, ya que la planeación de un proyecto se debe planear en fases en la cuales haya indagación de los temas, desarrollo y conclusión y evaluación.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55850" marR="55850" marT="55850" marB="55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990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El Aprendizaje Cooperativo</a:t>
                      </a:r>
                      <a:endParaRPr sz="1200" b="1" u="none" strike="noStrike" cap="none"/>
                    </a:p>
                  </a:txBody>
                  <a:tcPr marL="55850" marR="55850" marT="55850" marB="55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2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1. ¿Qué es?</a:t>
                      </a:r>
                      <a:endParaRPr sz="1200" b="1" u="none" strike="noStrike" cap="none"/>
                    </a:p>
                  </a:txBody>
                  <a:tcPr marL="55850" marR="55850" marT="55850" marB="55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100"/>
                        <a:t>El trabajo de los estudiantes de forma conjunta para lograr un objetivo en común; desde la resolución de un problema hasta un proyecto. No es lo mismo cooperativo a colaborativo; lo cooperativo apela al trabajo constante en equipo. Sin una de sus partes no puede funcionar el conjunto. “Los estudiantes pueden beneficiarse mutuamente” (Ferreriro y Calderón, 2014)</a:t>
                      </a:r>
                      <a:endParaRPr sz="1100"/>
                    </a:p>
                  </a:txBody>
                  <a:tcPr marL="55850" marR="55850" marT="55850" marB="55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8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2. ¿Cuáles son sus </a:t>
                      </a:r>
                      <a:endParaRPr sz="12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200" b="1"/>
                        <a:t>    características?</a:t>
                      </a:r>
                      <a:endParaRPr sz="1200" b="1"/>
                    </a:p>
                  </a:txBody>
                  <a:tcPr marL="55850" marR="55850" marT="55850" marB="55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100"/>
                        <a:t>El trabajo colaborativo promueve lograr metas comunes en un pequeño equipo de personas, siendo el factor principal la interdependencia positiva.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100"/>
                        <a:t> Es un medio que permite la creación de saberes en conjunto y donde la virtualidad se encuentra al servicio de la construcción de conocimiento Algunas ventajas del trabajo colaborativo son: 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1100"/>
                        <a:t>Estimular habilidades personales </a:t>
                      </a:r>
                      <a:endParaRPr sz="1100"/>
                    </a:p>
                  </a:txBody>
                  <a:tcPr marL="55850" marR="55850" marT="55850" marB="55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42" name="Google Shape;242;p26"/>
          <p:cNvSpPr txBox="1"/>
          <p:nvPr/>
        </p:nvSpPr>
        <p:spPr>
          <a:xfrm>
            <a:off x="9057900" y="6158925"/>
            <a:ext cx="29043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5a. Producto 1</a:t>
            </a:r>
            <a:endParaRPr sz="18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700" y="162675"/>
            <a:ext cx="5422125" cy="9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0236" y="195925"/>
            <a:ext cx="3233714" cy="9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Microsoft Office PowerPoint</Application>
  <PresentationFormat>Panorámica</PresentationFormat>
  <Paragraphs>168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Noto Sans Symbols</vt:lpstr>
      <vt:lpstr>Century Gothic</vt:lpstr>
      <vt:lpstr>Espiral</vt:lpstr>
      <vt:lpstr>“La escala de nuestras raíces”  Si conoces tu pasado, entonces proyectarás mejor tu futuro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 escala de nuestras raíces”  Si conoces tu pasado, entonces proyectarás mejor tu futuro</dc:title>
  <dc:creator>Bety</dc:creator>
  <cp:lastModifiedBy>Betty Hano</cp:lastModifiedBy>
  <cp:revision>1</cp:revision>
  <dcterms:modified xsi:type="dcterms:W3CDTF">2019-05-20T02:55:12Z</dcterms:modified>
</cp:coreProperties>
</file>