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59" r:id="rId4"/>
    <p:sldId id="265" r:id="rId5"/>
    <p:sldId id="266" r:id="rId6"/>
    <p:sldId id="267" r:id="rId7"/>
    <p:sldId id="262" r:id="rId8"/>
    <p:sldId id="260" r:id="rId9"/>
    <p:sldId id="261" r:id="rId10"/>
    <p:sldId id="268" r:id="rId11"/>
    <p:sldId id="269" r:id="rId12"/>
    <p:sldId id="270" r:id="rId13"/>
    <p:sldId id="274" r:id="rId14"/>
    <p:sldId id="275" r:id="rId15"/>
    <p:sldId id="271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7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273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0240E0-A775-E349-8E54-AD3F500BD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5F747D-B4ED-8243-B6ED-4CD6A2D34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F94ABE-E998-4F4C-8A0F-5A2A11F9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3180E1-D722-D141-B737-A3F26BC2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4963CE-D03B-794A-9218-18FD189F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97020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08FD0-DB1C-D04C-ACB4-513A90DD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03C78B-B921-1545-B0D1-47FAB81E5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640DBF-2C9A-7B47-8166-47BF5973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B87D7D-C53D-DE4F-BDC2-BAA64014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324726-7B92-9D41-999A-4F309C79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83101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FE4AB15-7E64-F542-97FA-8B8267D2F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D8F61C-96EE-6D40-9BDA-EFDBF1E80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5F2BFA-0CB5-A942-87A1-68501104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087EEE-A17A-864A-A320-9AE84707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D7C6C4-6306-0F4F-861B-5181A406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0042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30076-2D4F-F048-B1F2-B985F422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5C196E-6375-9248-9599-9BD52A723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368484-6539-8D4E-8702-EE7B9DE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380D5A-4EC8-D142-A658-6E66D333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2D5314-8743-B040-A028-5643CF7F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87683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25C43-8EA4-0E41-B447-70E68606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259429-CB2E-6443-82A8-EEFFF2E21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4F10D5-867D-934F-AFD7-818D6AC4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B067CA-A0D0-6342-B4B8-AC2759F1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04AF81-EDA3-8046-A3B3-7D923007A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8155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9D8CC-D427-6A44-A888-02C4A633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9BE343-AC5E-C940-ADDA-75A2D63F91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45F663-0653-D349-A788-448A8F92C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40754B-0F9F-004E-9D29-B6EBA5D85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2EF44-B6F7-F742-95FB-81EC0195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FFE84-0812-2F47-9035-D54A3D6F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38249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267D5-DA25-BA43-9629-737214396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94971C-27B9-BF46-9F2B-CAC183083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0579D1-F2F3-9F4E-AD98-A6D72AD73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326235-8E93-AF4E-94D3-EEBB18601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09D239-7D78-CB47-AE72-FD5716843E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4B791-738A-6C43-A580-4E4F64F3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41EFE0-06CC-C841-B9C1-59C2388F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7927A3A-3223-E64D-B1EA-FE3C2F0E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16679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C07B3-DEC7-104C-A615-675A55F2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E3B851-227C-C342-96C4-9ADFCE60B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7ABBA2-95EA-D44E-AE71-B09E5297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BA4C812-AF6F-584E-92B7-D6B576EE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4081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2546B3-04F5-AF44-B17C-B9D9723A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1BD6445-C93C-3C43-80C4-056205B5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B5CDFC-5EBC-3C41-8E46-C12927D6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16867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E5960-E2DC-1247-B1DC-91A5F14DE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0905C-953F-6344-B4BD-8D85CD611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6948E7-DD2F-6946-8942-50ABCC8FD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4A71E4-B452-DD47-9B3E-BA638C24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7D6FED-9F91-6C4E-9D98-A3ED7B7F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BAECC3-AE32-C940-8BE1-157BDC40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9921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8E9FD-77FC-6048-BADF-156C43E2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F1D029E-92E6-B145-B050-4FBD0264C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EECEAB-C04D-0C48-BA6C-49FFC6D0C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7E7620-1D4D-0C47-B1B6-AA56A77D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AD4B8E-E6A9-6A42-9D25-F6E3665B5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84D09A-B7CB-F84B-A5D4-D4A98645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03523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86ED961-7E5C-2A4A-A642-B743CB72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A74725-00D1-3746-94CA-4390DBEE6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5B2EC2-AACA-4441-B2EF-779BF7B20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3D46E-2E93-FC4F-A772-F173C877988A}" type="datetimeFigureOut">
              <a:rPr lang="es-US"/>
              <a:t>4/17/2018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F59533-FEB3-7F4B-9E50-DB0568DFF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858FFE-E4FB-4D42-924E-F5D591C45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C148A-D3F3-EF46-8F30-A64F3C2A3638}" type="slidenum">
              <a:rPr lang="es-US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87083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B713C-B6A8-0442-A570-B2471174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993" y="1162050"/>
            <a:ext cx="3637852" cy="525463"/>
          </a:xfrm>
        </p:spPr>
        <p:txBody>
          <a:bodyPr>
            <a:normAutofit fontScale="90000"/>
          </a:bodyPr>
          <a:lstStyle/>
          <a:p>
            <a:r>
              <a:rPr lang="es-US" dirty="0">
                <a:latin typeface="Century Gothic"/>
              </a:rPr>
              <a:t>                        Equipo 4</a:t>
            </a:r>
            <a:br>
              <a:rPr lang="en-US" dirty="0">
                <a:latin typeface="+mj-ea"/>
                <a:cs typeface="+mj-ea"/>
              </a:rPr>
            </a:br>
            <a:endParaRPr lang="es-US" dirty="0">
              <a:latin typeface="Century Gothic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6FC05D-17CE-6A4D-8293-A60141959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602" y="2245690"/>
            <a:ext cx="6718341" cy="422516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s-US" dirty="0">
              <a:latin typeface="Century Gothic"/>
            </a:endParaRPr>
          </a:p>
          <a:p>
            <a:pPr marL="0" indent="0">
              <a:buNone/>
            </a:pPr>
            <a:r>
              <a:rPr lang="es-US" b="1" dirty="0">
                <a:latin typeface="Century Gothic"/>
              </a:rPr>
              <a:t>CRASH:</a:t>
            </a:r>
          </a:p>
          <a:p>
            <a:pPr marL="0" indent="0">
              <a:buNone/>
            </a:pPr>
            <a:r>
              <a:rPr lang="es-US" dirty="0">
                <a:latin typeface="Century Gothic"/>
              </a:rPr>
              <a:t>Relación entre el consumo de alcohol y accidentes de tránsito</a:t>
            </a:r>
          </a:p>
          <a:p>
            <a:endParaRPr lang="es-US" dirty="0">
              <a:latin typeface="Century Gothic"/>
            </a:endParaRPr>
          </a:p>
          <a:p>
            <a:r>
              <a:rPr lang="es-US" dirty="0">
                <a:latin typeface="Century Gothic"/>
              </a:rPr>
              <a:t>INTEGRANTES:</a:t>
            </a:r>
          </a:p>
          <a:p>
            <a:pPr lvl="1"/>
            <a:r>
              <a:rPr lang="es-US" dirty="0">
                <a:latin typeface="Century Gothic"/>
              </a:rPr>
              <a:t>Jorge Herrera - Matemáticas</a:t>
            </a:r>
          </a:p>
          <a:p>
            <a:pPr lvl="1"/>
            <a:r>
              <a:rPr lang="es-US" dirty="0">
                <a:latin typeface="Century Gothic"/>
              </a:rPr>
              <a:t>Mariana Ángel – Inglés</a:t>
            </a:r>
          </a:p>
          <a:p>
            <a:pPr lvl="1"/>
            <a:r>
              <a:rPr lang="es-US" dirty="0">
                <a:latin typeface="Century Gothic"/>
              </a:rPr>
              <a:t>Alejandro Pichardo - Cómputo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7EF0001-47BF-B745-9B82-34D572C5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955674" y="3036378"/>
            <a:ext cx="2995947" cy="1335597"/>
          </a:xfrm>
        </p:spPr>
        <p:txBody>
          <a:bodyPr>
            <a:normAutofit fontScale="90000"/>
          </a:bodyPr>
          <a:lstStyle/>
          <a:p>
            <a:r>
              <a:rPr lang="es-US" sz="2000" dirty="0">
                <a:latin typeface="Century Gothic"/>
              </a:rPr>
              <a:t>Clave del Colegio:  2384</a:t>
            </a:r>
            <a:br>
              <a:rPr lang="es-US" sz="2000" dirty="0">
                <a:latin typeface="Century Gothic"/>
              </a:rPr>
            </a:br>
            <a:br>
              <a:rPr lang="es-US" sz="2000" dirty="0">
                <a:latin typeface="Century Gothic"/>
              </a:rPr>
            </a:br>
            <a:r>
              <a:rPr lang="es-US" sz="2000" dirty="0">
                <a:latin typeface="Century Gothic"/>
              </a:rPr>
              <a:t>CENTRO EDUCATIVO TOMAS MORO LOMAS</a:t>
            </a:r>
            <a:br>
              <a:rPr lang="es-US" sz="2000" dirty="0">
                <a:latin typeface="Century Gothic"/>
              </a:rPr>
            </a:br>
            <a:endParaRPr lang="es-US" sz="2000" dirty="0">
              <a:latin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57817-F5CC-42DD-B048-EC3CBD5CE3CA}"/>
              </a:ext>
            </a:extLst>
          </p:cNvPr>
          <p:cNvSpPr txBox="1"/>
          <p:nvPr/>
        </p:nvSpPr>
        <p:spPr>
          <a:xfrm>
            <a:off x="777875" y="4648200"/>
            <a:ext cx="317374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entury Gothic"/>
              </a:rPr>
              <a:t>Ciclo escolar : 18-19</a:t>
            </a:r>
          </a:p>
          <a:p>
            <a:pPr algn="ctr"/>
            <a:r>
              <a:rPr lang="en-US" dirty="0">
                <a:latin typeface="Century Gothic"/>
              </a:rPr>
              <a:t>AGOSTO-DICIEMBRE  2018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CBD4E5-ACBF-46ED-BFB6-5F24D5DB367C}"/>
              </a:ext>
            </a:extLst>
          </p:cNvPr>
          <p:cNvCxnSpPr/>
          <p:nvPr/>
        </p:nvCxnSpPr>
        <p:spPr>
          <a:xfrm flipV="1">
            <a:off x="5097303" y="1846540"/>
            <a:ext cx="6101467" cy="48935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16FA90-8762-4762-970D-3C89D9EBDEDA}"/>
              </a:ext>
            </a:extLst>
          </p:cNvPr>
          <p:cNvCxnSpPr>
            <a:cxnSpLocks/>
          </p:cNvCxnSpPr>
          <p:nvPr/>
        </p:nvCxnSpPr>
        <p:spPr>
          <a:xfrm>
            <a:off x="4462087" y="2871415"/>
            <a:ext cx="2050" cy="3599441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" y="455612"/>
            <a:ext cx="4185182" cy="25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84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0">
            <a:extLst>
              <a:ext uri="{FF2B5EF4-FFF2-40B4-BE49-F238E27FC236}">
                <a16:creationId xmlns:a16="http://schemas.microsoft.com/office/drawing/2014/main" id="{F3635556-716E-453D-9927-1A63BCD2759F}"/>
              </a:ext>
            </a:extLst>
          </p:cNvPr>
          <p:cNvSpPr txBox="1"/>
          <p:nvPr/>
        </p:nvSpPr>
        <p:spPr>
          <a:xfrm>
            <a:off x="358530" y="212490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4: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0B078-21E1-4FDF-82D8-1237DED7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36" y="897814"/>
            <a:ext cx="10218127" cy="574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6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0">
            <a:extLst>
              <a:ext uri="{FF2B5EF4-FFF2-40B4-BE49-F238E27FC236}">
                <a16:creationId xmlns:a16="http://schemas.microsoft.com/office/drawing/2014/main" id="{1363F1C4-45B2-411A-8894-729EC9BF1C5B}"/>
              </a:ext>
            </a:extLst>
          </p:cNvPr>
          <p:cNvSpPr txBox="1"/>
          <p:nvPr/>
        </p:nvSpPr>
        <p:spPr>
          <a:xfrm>
            <a:off x="358530" y="212490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5: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A53D1-F949-4FB1-A08E-80B0A4017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38" y="809616"/>
            <a:ext cx="10374923" cy="58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2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0">
            <a:extLst>
              <a:ext uri="{FF2B5EF4-FFF2-40B4-BE49-F238E27FC236}">
                <a16:creationId xmlns:a16="http://schemas.microsoft.com/office/drawing/2014/main" id="{92E874B1-4523-437B-90D4-5EA681CB0738}"/>
              </a:ext>
            </a:extLst>
          </p:cNvPr>
          <p:cNvSpPr txBox="1"/>
          <p:nvPr/>
        </p:nvSpPr>
        <p:spPr>
          <a:xfrm>
            <a:off x="358530" y="212490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6: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8FFD2-0276-40CD-BDD6-C6F676D85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78" y="1092215"/>
            <a:ext cx="8043244" cy="55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6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F63F6-6464-4BB2-8AC1-F0CC90B5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93" y="109074"/>
            <a:ext cx="9412013" cy="66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08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4C871-36BB-42B5-A2CD-21206CD7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93" y="1337970"/>
            <a:ext cx="9412013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83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0">
            <a:extLst>
              <a:ext uri="{FF2B5EF4-FFF2-40B4-BE49-F238E27FC236}">
                <a16:creationId xmlns:a16="http://schemas.microsoft.com/office/drawing/2014/main" id="{12555F97-749A-4D21-830F-4A66BC07D50A}"/>
              </a:ext>
            </a:extLst>
          </p:cNvPr>
          <p:cNvSpPr txBox="1"/>
          <p:nvPr/>
        </p:nvSpPr>
        <p:spPr>
          <a:xfrm>
            <a:off x="358530" y="212490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7: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107C7-0730-4593-9F0D-47ACA35E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7397" y="-110731"/>
            <a:ext cx="5597206" cy="79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70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4DD85-AE14-4714-BFC1-B844AB32D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6323" y="-1138239"/>
            <a:ext cx="6459353" cy="91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27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8524B7-D6F3-4D42-8EF2-E84ECBA17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8866" y="-1247775"/>
            <a:ext cx="6614268" cy="93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76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98175-FFEC-478F-8847-E34BBBE64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6537" y="-866775"/>
            <a:ext cx="6638926" cy="85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1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5D639-2289-4ED4-BA30-27A225491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047" y="-1038225"/>
            <a:ext cx="6317906" cy="893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FFF456-0EDA-4336-BFE3-123D5E405070}"/>
              </a:ext>
            </a:extLst>
          </p:cNvPr>
          <p:cNvSpPr txBox="1"/>
          <p:nvPr/>
        </p:nvSpPr>
        <p:spPr>
          <a:xfrm>
            <a:off x="1587924" y="2190716"/>
            <a:ext cx="9016152" cy="30469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2" action="ppaction://hlinksldjump"/>
              </a:rPr>
              <a:t>Producto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2" action="ppaction://hlinksldjump"/>
              </a:rPr>
              <a:t> 1. C.A.I.A.C.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2" action="ppaction://hlinksldjump"/>
              </a:rPr>
              <a:t>Conclusiones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2" action="ppaction://hlinksldjump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2" action="ppaction://hlinksldjump"/>
              </a:rPr>
              <a:t>Generales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2" action="ppaction://hlinksldjump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  <a:p>
            <a:pPr marL="342900" indent="-342900" algn="just">
              <a:buAutoNum type="arabicPeriod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  <a:p>
            <a:pPr marL="342900" indent="-342900" algn="just">
              <a:buAutoNum type="arabicPeriod"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Producto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 3.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 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Fotografías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 de la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sesión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tomadas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por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 los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propios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grupos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 y la persona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asignada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 para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tal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3" action="ppaction://hlinksldjump"/>
              </a:rPr>
              <a:t> fin.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  <a:p>
            <a:pPr marL="342900" indent="-342900" algn="just">
              <a:buAutoNum type="arabicPeriod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  <a:p>
            <a:pPr marL="342900" indent="-342900" algn="just">
              <a:buAutoNum type="arabicPeriod"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Producto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2.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 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Organizador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gráfico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que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muestre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los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contenidos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y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conceptos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de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todas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las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asignaturas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involucradas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 en el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proyecto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y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su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interrelación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.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  <a:hlinkClick r:id="rId4" action="ppaction://hlinksldjump"/>
              </a:rPr>
              <a:t> 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17889" y="240771"/>
            <a:ext cx="1755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>
                <a:latin typeface="Century Gothic" panose="020B0502020202020204" pitchFamily="34" charset="0"/>
              </a:rPr>
              <a:t>Índice</a:t>
            </a:r>
          </a:p>
        </p:txBody>
      </p:sp>
      <p:cxnSp>
        <p:nvCxnSpPr>
          <p:cNvPr id="4" name="Straight Arrow Connector 7">
            <a:extLst>
              <a:ext uri="{FF2B5EF4-FFF2-40B4-BE49-F238E27FC236}">
                <a16:creationId xmlns:a16="http://schemas.microsoft.com/office/drawing/2014/main" id="{24CBD4E5-ACBF-46ED-BFB6-5F24D5DB367C}"/>
              </a:ext>
            </a:extLst>
          </p:cNvPr>
          <p:cNvCxnSpPr/>
          <p:nvPr/>
        </p:nvCxnSpPr>
        <p:spPr>
          <a:xfrm flipV="1">
            <a:off x="487203" y="948657"/>
            <a:ext cx="6134978" cy="1"/>
          </a:xfrm>
          <a:prstGeom prst="straightConnector1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12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E0B08-3F35-4966-B622-D421B4878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2957" y="-1143000"/>
            <a:ext cx="6466086" cy="91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4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2D900-027E-4A53-AC60-1E9618612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3225" y="-651061"/>
            <a:ext cx="6305550" cy="81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5DC9D-9B81-4D92-BC73-57207D7B8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0312" y="-1047750"/>
            <a:ext cx="6331376" cy="89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15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DCF6F-1626-4871-8440-DF7DFB781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3783" y="-1028700"/>
            <a:ext cx="6304434" cy="89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37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99B88-76A2-4717-BDEE-F6E7915D2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5602" y="-1238250"/>
            <a:ext cx="6600796" cy="933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91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E4BC4-949B-40F9-9ABC-FB77D027B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9580" y="-733425"/>
            <a:ext cx="6432840" cy="83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04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A5F9D-E45C-411E-A60D-0C4D7A5C1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8059" y="-800100"/>
            <a:ext cx="6535882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55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ED904-8CAB-440F-B252-7F50E519D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4860" y="-752475"/>
            <a:ext cx="6462280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47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BEE90-0913-44FF-ABFF-7E44B88F5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2220" y="-742950"/>
            <a:ext cx="6447560" cy="83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78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C9093-3411-4AF7-B9C4-E61BCE9E2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1102" y="-666750"/>
            <a:ext cx="6329796" cy="81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20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58530" y="231344"/>
            <a:ext cx="8456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1: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C.A.I.A.C.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Conclusiones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Generales</a:t>
            </a:r>
            <a:r>
              <a:rPr lang="en-US" sz="2400" dirty="0">
                <a:latin typeface="Century Gothic"/>
              </a:rPr>
              <a:t>.</a:t>
            </a:r>
          </a:p>
          <a:p>
            <a:endParaRPr lang="es-MX" sz="4000" b="1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Arrow Connector 7">
            <a:extLst>
              <a:ext uri="{FF2B5EF4-FFF2-40B4-BE49-F238E27FC236}">
                <a16:creationId xmlns:a16="http://schemas.microsoft.com/office/drawing/2014/main" id="{24CBD4E5-ACBF-46ED-BFB6-5F24D5DB367C}"/>
              </a:ext>
            </a:extLst>
          </p:cNvPr>
          <p:cNvCxnSpPr/>
          <p:nvPr/>
        </p:nvCxnSpPr>
        <p:spPr>
          <a:xfrm flipV="1">
            <a:off x="430641" y="933248"/>
            <a:ext cx="2746191" cy="5983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64" t="8938" r="11171" b="16526"/>
          <a:stretch/>
        </p:blipFill>
        <p:spPr>
          <a:xfrm>
            <a:off x="957263" y="1035194"/>
            <a:ext cx="9558337" cy="51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69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B80B5-A4F3-4C2B-B8C2-3994B6DAD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0543" y="-628650"/>
            <a:ext cx="6270914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68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30482-EB0F-4104-848F-107A7EF32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9899" y="-1104900"/>
            <a:ext cx="6412202" cy="90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77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3514C-7543-4DCE-9568-C8918882E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2779" y="-781050"/>
            <a:ext cx="6506442" cy="84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89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D91C5-1420-4FEA-8909-C81AE9CDC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4402" y="-942975"/>
            <a:ext cx="6183196" cy="87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15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0">
            <a:extLst>
              <a:ext uri="{FF2B5EF4-FFF2-40B4-BE49-F238E27FC236}">
                <a16:creationId xmlns:a16="http://schemas.microsoft.com/office/drawing/2014/main" id="{6BA76E05-5072-4400-B7DF-0E2E6311CE2B}"/>
              </a:ext>
            </a:extLst>
          </p:cNvPr>
          <p:cNvSpPr txBox="1"/>
          <p:nvPr/>
        </p:nvSpPr>
        <p:spPr>
          <a:xfrm>
            <a:off x="358530" y="212490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8: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D0D62-0028-460E-B400-61403525C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623" y="942200"/>
            <a:ext cx="7380754" cy="57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72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57495-2093-4C0A-8DC6-6AA381CF6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87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15525-0861-4358-A84C-7A7403341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95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3C6D4-FA13-4AEE-906C-9B2F5F622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02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20E03-28F4-46D3-AEFF-AD62F7415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30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299791-431D-4CC4-B0D2-8C3C6A34A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6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58530" y="231344"/>
            <a:ext cx="8456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1: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C.A.I.A.C.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Conclusiones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Generales</a:t>
            </a:r>
            <a:r>
              <a:rPr lang="en-US" sz="2400" dirty="0">
                <a:latin typeface="Century Gothic"/>
              </a:rPr>
              <a:t>.</a:t>
            </a:r>
          </a:p>
          <a:p>
            <a:endParaRPr lang="es-MX" sz="4000" b="1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Arrow Connector 7">
            <a:extLst>
              <a:ext uri="{FF2B5EF4-FFF2-40B4-BE49-F238E27FC236}">
                <a16:creationId xmlns:a16="http://schemas.microsoft.com/office/drawing/2014/main" id="{24CBD4E5-ACBF-46ED-BFB6-5F24D5DB367C}"/>
              </a:ext>
            </a:extLst>
          </p:cNvPr>
          <p:cNvCxnSpPr/>
          <p:nvPr/>
        </p:nvCxnSpPr>
        <p:spPr>
          <a:xfrm flipV="1">
            <a:off x="430641" y="933248"/>
            <a:ext cx="2746191" cy="5983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56" t="6969" r="11356" b="12915"/>
          <a:stretch/>
        </p:blipFill>
        <p:spPr>
          <a:xfrm>
            <a:off x="1200151" y="1065686"/>
            <a:ext cx="9186862" cy="52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90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F574F-CFF7-4E7D-8A77-945996754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15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C84BC-EE4A-4440-AB34-1EE02EBD8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1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898E5-B467-4C59-89FF-F62FBD65C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60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FACB8-54A8-4E8B-8041-5E1C9195F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24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0B4A7-51AF-48F0-8A10-C76417B8F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94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F8CF4-9778-4027-9B2C-9A22FE2AF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03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FFFE1-93C7-494B-BBCE-DC979CE98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58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0">
            <a:extLst>
              <a:ext uri="{FF2B5EF4-FFF2-40B4-BE49-F238E27FC236}">
                <a16:creationId xmlns:a16="http://schemas.microsoft.com/office/drawing/2014/main" id="{9B9BB353-2998-4F9B-851C-95962CF62805}"/>
              </a:ext>
            </a:extLst>
          </p:cNvPr>
          <p:cNvSpPr txBox="1"/>
          <p:nvPr/>
        </p:nvSpPr>
        <p:spPr>
          <a:xfrm>
            <a:off x="358530" y="212490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9: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FEE8F-219A-43C9-8B60-759DDA1CB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381125"/>
            <a:ext cx="8890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65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27A5E-79E5-4698-89A9-8EAB388B6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" y="419100"/>
            <a:ext cx="1070186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82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07DDE-BA64-4068-B304-BD10D81C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352425"/>
            <a:ext cx="10938933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58530" y="231344"/>
            <a:ext cx="8456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1: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C.A.I.A.C.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Conclusiones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Generales</a:t>
            </a:r>
            <a:r>
              <a:rPr lang="en-US" sz="2400" dirty="0">
                <a:latin typeface="Century Gothic"/>
              </a:rPr>
              <a:t>.</a:t>
            </a:r>
          </a:p>
          <a:p>
            <a:endParaRPr lang="es-MX" sz="4000" b="1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Arrow Connector 7">
            <a:extLst>
              <a:ext uri="{FF2B5EF4-FFF2-40B4-BE49-F238E27FC236}">
                <a16:creationId xmlns:a16="http://schemas.microsoft.com/office/drawing/2014/main" id="{24CBD4E5-ACBF-46ED-BFB6-5F24D5DB367C}"/>
              </a:ext>
            </a:extLst>
          </p:cNvPr>
          <p:cNvCxnSpPr/>
          <p:nvPr/>
        </p:nvCxnSpPr>
        <p:spPr>
          <a:xfrm flipV="1">
            <a:off x="430641" y="933248"/>
            <a:ext cx="2746191" cy="5983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25" t="6312" r="12094" b="20467"/>
          <a:stretch/>
        </p:blipFill>
        <p:spPr>
          <a:xfrm>
            <a:off x="1357313" y="1051370"/>
            <a:ext cx="9143999" cy="51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55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ABBD4-0592-4C82-A917-583319315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294679"/>
            <a:ext cx="11144250" cy="62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8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10119-5D7A-46FD-A336-2C105D28F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252412"/>
            <a:ext cx="11294533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30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0">
            <a:extLst>
              <a:ext uri="{FF2B5EF4-FFF2-40B4-BE49-F238E27FC236}">
                <a16:creationId xmlns:a16="http://schemas.microsoft.com/office/drawing/2014/main" id="{21E99BF2-E0DA-4FBA-B7C7-C947E76C21A4}"/>
              </a:ext>
            </a:extLst>
          </p:cNvPr>
          <p:cNvSpPr txBox="1"/>
          <p:nvPr/>
        </p:nvSpPr>
        <p:spPr>
          <a:xfrm>
            <a:off x="358530" y="212490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9: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023089-48AA-44E4-A6F8-6C78A1DE0ADD}"/>
              </a:ext>
            </a:extLst>
          </p:cNvPr>
          <p:cNvSpPr/>
          <p:nvPr/>
        </p:nvSpPr>
        <p:spPr>
          <a:xfrm>
            <a:off x="5041556" y="3209432"/>
            <a:ext cx="2108887" cy="10400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Evaluación</a:t>
            </a:r>
          </a:p>
          <a:p>
            <a:pPr algn="ctr"/>
            <a:r>
              <a:rPr lang="es-MX" b="1" dirty="0"/>
              <a:t>Diagnóstica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97B61B-693A-4C6D-97EE-C06BA3B1855B}"/>
              </a:ext>
            </a:extLst>
          </p:cNvPr>
          <p:cNvSpPr/>
          <p:nvPr/>
        </p:nvSpPr>
        <p:spPr>
          <a:xfrm>
            <a:off x="5399251" y="668439"/>
            <a:ext cx="1393497" cy="1547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Previa al proceso</a:t>
            </a:r>
          </a:p>
          <a:p>
            <a:pPr algn="ctr"/>
            <a:r>
              <a:rPr lang="es-MX" dirty="0"/>
              <a:t>Educativo.</a:t>
            </a:r>
          </a:p>
          <a:p>
            <a:pPr algn="ctr"/>
            <a:endParaRPr lang="es-MX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A0AB59-67F1-4044-BB95-CC6D01C10ACF}"/>
              </a:ext>
            </a:extLst>
          </p:cNvPr>
          <p:cNvSpPr/>
          <p:nvPr/>
        </p:nvSpPr>
        <p:spPr>
          <a:xfrm>
            <a:off x="8582526" y="3209432"/>
            <a:ext cx="1588169" cy="520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Inicial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B15D52-3E2B-49C6-85DA-C7292B08AA0E}"/>
              </a:ext>
            </a:extLst>
          </p:cNvPr>
          <p:cNvSpPr/>
          <p:nvPr/>
        </p:nvSpPr>
        <p:spPr>
          <a:xfrm>
            <a:off x="8582526" y="3949321"/>
            <a:ext cx="1588169" cy="520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Puntual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89E1C6-D9BB-4571-80B7-E6CFD244358D}"/>
              </a:ext>
            </a:extLst>
          </p:cNvPr>
          <p:cNvSpPr/>
          <p:nvPr/>
        </p:nvSpPr>
        <p:spPr>
          <a:xfrm>
            <a:off x="7725563" y="1058450"/>
            <a:ext cx="2679032" cy="1547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Identificar si se tienen</a:t>
            </a:r>
          </a:p>
          <a:p>
            <a:pPr algn="ctr"/>
            <a:r>
              <a:rPr lang="es-MX" dirty="0"/>
              <a:t>Los pre-requisitos:</a:t>
            </a:r>
          </a:p>
          <a:p>
            <a:pPr algn="ctr"/>
            <a:r>
              <a:rPr lang="es-MX" dirty="0"/>
              <a:t>Aptitudes, Competencia Cognitiva, etc.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C950AC-013B-4176-B266-EAD5E7325038}"/>
              </a:ext>
            </a:extLst>
          </p:cNvPr>
          <p:cNvSpPr/>
          <p:nvPr/>
        </p:nvSpPr>
        <p:spPr>
          <a:xfrm>
            <a:off x="6170356" y="4952602"/>
            <a:ext cx="2326105" cy="1475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Promueve la participación de los estudiantes y su influencia sobre el plan educativo.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54D5EF-4DE4-4C1F-ADE7-3FB64E97B963}"/>
              </a:ext>
            </a:extLst>
          </p:cNvPr>
          <p:cNvSpPr/>
          <p:nvPr/>
        </p:nvSpPr>
        <p:spPr>
          <a:xfrm>
            <a:off x="3416969" y="4914935"/>
            <a:ext cx="2326105" cy="1513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Adapta el programa para mejor cuadrar con las capacidades de los alumnos.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F92BE8-AF22-4D7C-B830-B1BC869399F7}"/>
              </a:ext>
            </a:extLst>
          </p:cNvPr>
          <p:cNvSpPr/>
          <p:nvPr/>
        </p:nvSpPr>
        <p:spPr>
          <a:xfrm>
            <a:off x="1500587" y="3209432"/>
            <a:ext cx="2108886" cy="136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Puede ser continua y no necesariamente formal.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01CECD-D9E6-4403-B1EB-9BC086E2F9F5}"/>
              </a:ext>
            </a:extLst>
          </p:cNvPr>
          <p:cNvSpPr/>
          <p:nvPr/>
        </p:nvSpPr>
        <p:spPr>
          <a:xfrm>
            <a:off x="1886828" y="1316518"/>
            <a:ext cx="2108886" cy="1547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Promueve la interacción entre el docente y el alumno.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879FCC-27FC-4098-AB91-7BFA24997296}"/>
              </a:ext>
            </a:extLst>
          </p:cNvPr>
          <p:cNvCxnSpPr>
            <a:stCxn id="3" idx="0"/>
            <a:endCxn id="4" idx="2"/>
          </p:cNvCxnSpPr>
          <p:nvPr/>
        </p:nvCxnSpPr>
        <p:spPr>
          <a:xfrm flipV="1">
            <a:off x="6096000" y="2215851"/>
            <a:ext cx="0" cy="99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E035CE-77BC-4734-BA15-791B9987BB14}"/>
              </a:ext>
            </a:extLst>
          </p:cNvPr>
          <p:cNvCxnSpPr>
            <a:endCxn id="7" idx="1"/>
          </p:cNvCxnSpPr>
          <p:nvPr/>
        </p:nvCxnSpPr>
        <p:spPr>
          <a:xfrm flipV="1">
            <a:off x="6753932" y="1832156"/>
            <a:ext cx="971631" cy="1253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9E1BF4-E16E-4047-A18D-FA6F10EA886F}"/>
              </a:ext>
            </a:extLst>
          </p:cNvPr>
          <p:cNvCxnSpPr>
            <a:stCxn id="3" idx="6"/>
            <a:endCxn id="5" idx="1"/>
          </p:cNvCxnSpPr>
          <p:nvPr/>
        </p:nvCxnSpPr>
        <p:spPr>
          <a:xfrm flipV="1">
            <a:off x="7150443" y="3469439"/>
            <a:ext cx="1432083" cy="260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AA5761-504A-4CE6-BEEC-0873E9E545D0}"/>
              </a:ext>
            </a:extLst>
          </p:cNvPr>
          <p:cNvCxnSpPr>
            <a:stCxn id="3" idx="6"/>
            <a:endCxn id="6" idx="1"/>
          </p:cNvCxnSpPr>
          <p:nvPr/>
        </p:nvCxnSpPr>
        <p:spPr>
          <a:xfrm>
            <a:off x="7150443" y="3729446"/>
            <a:ext cx="1432083" cy="479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FB936A-2A5E-493D-A633-03AAEB44E910}"/>
              </a:ext>
            </a:extLst>
          </p:cNvPr>
          <p:cNvCxnSpPr>
            <a:stCxn id="3" idx="5"/>
            <a:endCxn id="8" idx="0"/>
          </p:cNvCxnSpPr>
          <p:nvPr/>
        </p:nvCxnSpPr>
        <p:spPr>
          <a:xfrm>
            <a:off x="6841604" y="4097151"/>
            <a:ext cx="491805" cy="855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785021-C499-42B8-A7A8-F0413C5B856C}"/>
              </a:ext>
            </a:extLst>
          </p:cNvPr>
          <p:cNvCxnSpPr>
            <a:cxnSpLocks/>
            <a:stCxn id="3" idx="3"/>
            <a:endCxn id="9" idx="0"/>
          </p:cNvCxnSpPr>
          <p:nvPr/>
        </p:nvCxnSpPr>
        <p:spPr>
          <a:xfrm flipH="1">
            <a:off x="4580022" y="4097151"/>
            <a:ext cx="770373" cy="817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B9209B-0C24-4422-9A4E-491E4EEE706A}"/>
              </a:ext>
            </a:extLst>
          </p:cNvPr>
          <p:cNvCxnSpPr>
            <a:stCxn id="3" idx="2"/>
            <a:endCxn id="10" idx="3"/>
          </p:cNvCxnSpPr>
          <p:nvPr/>
        </p:nvCxnSpPr>
        <p:spPr>
          <a:xfrm flipH="1">
            <a:off x="3609473" y="3729446"/>
            <a:ext cx="1432083" cy="159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875E0F-5AF9-4471-9D20-2267A5FBAADD}"/>
              </a:ext>
            </a:extLst>
          </p:cNvPr>
          <p:cNvCxnSpPr>
            <a:cxnSpLocks/>
            <a:stCxn id="3" idx="1"/>
            <a:endCxn id="11" idx="3"/>
          </p:cNvCxnSpPr>
          <p:nvPr/>
        </p:nvCxnSpPr>
        <p:spPr>
          <a:xfrm flipH="1" flipV="1">
            <a:off x="3995714" y="2090224"/>
            <a:ext cx="1354681" cy="1271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4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g">
            <a:extLst>
              <a:ext uri="{FF2B5EF4-FFF2-40B4-BE49-F238E27FC236}">
                <a16:creationId xmlns:a16="http://schemas.microsoft.com/office/drawing/2014/main" id="{C51CB507-9A1F-4DDD-95E5-C39B8EBB47D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76140" y="106226"/>
            <a:ext cx="8639719" cy="664554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03013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be 3">
            <a:extLst>
              <a:ext uri="{FF2B5EF4-FFF2-40B4-BE49-F238E27FC236}">
                <a16:creationId xmlns:a16="http://schemas.microsoft.com/office/drawing/2014/main" id="{20278A28-FB18-46AA-99EC-68832F487D0A}"/>
              </a:ext>
            </a:extLst>
          </p:cNvPr>
          <p:cNvSpPr/>
          <p:nvPr/>
        </p:nvSpPr>
        <p:spPr>
          <a:xfrm>
            <a:off x="4749790" y="2747922"/>
            <a:ext cx="1815384" cy="1362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Evaluaci</a:t>
            </a:r>
            <a:r>
              <a:rPr lang="es-MX" dirty="0" err="1"/>
              <a:t>ón</a:t>
            </a:r>
            <a:r>
              <a:rPr lang="es-MX" dirty="0"/>
              <a:t> formativa.</a:t>
            </a:r>
            <a:endParaRPr lang="es-ES" dirty="0"/>
          </a:p>
        </p:txBody>
      </p:sp>
      <p:sp>
        <p:nvSpPr>
          <p:cNvPr id="3" name="Flecha izquierda 4">
            <a:extLst>
              <a:ext uri="{FF2B5EF4-FFF2-40B4-BE49-F238E27FC236}">
                <a16:creationId xmlns:a16="http://schemas.microsoft.com/office/drawing/2014/main" id="{B05E961E-C28F-4E15-A94E-56E912DD543D}"/>
              </a:ext>
            </a:extLst>
          </p:cNvPr>
          <p:cNvSpPr/>
          <p:nvPr/>
        </p:nvSpPr>
        <p:spPr>
          <a:xfrm rot="2352779">
            <a:off x="3670111" y="2230621"/>
            <a:ext cx="1455313" cy="528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izquierda 5">
            <a:extLst>
              <a:ext uri="{FF2B5EF4-FFF2-40B4-BE49-F238E27FC236}">
                <a16:creationId xmlns:a16="http://schemas.microsoft.com/office/drawing/2014/main" id="{B1D83657-F065-479B-A375-51661B0EE535}"/>
              </a:ext>
            </a:extLst>
          </p:cNvPr>
          <p:cNvSpPr/>
          <p:nvPr/>
        </p:nvSpPr>
        <p:spPr>
          <a:xfrm rot="5400000">
            <a:off x="5171713" y="1998137"/>
            <a:ext cx="971537" cy="528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izquierda 6">
            <a:extLst>
              <a:ext uri="{FF2B5EF4-FFF2-40B4-BE49-F238E27FC236}">
                <a16:creationId xmlns:a16="http://schemas.microsoft.com/office/drawing/2014/main" id="{CA9339DF-6061-4B2D-8D45-403CFD56EEE3}"/>
              </a:ext>
            </a:extLst>
          </p:cNvPr>
          <p:cNvSpPr/>
          <p:nvPr/>
        </p:nvSpPr>
        <p:spPr>
          <a:xfrm rot="8404836">
            <a:off x="6295254" y="2194679"/>
            <a:ext cx="1455313" cy="528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izquierda 7">
            <a:extLst>
              <a:ext uri="{FF2B5EF4-FFF2-40B4-BE49-F238E27FC236}">
                <a16:creationId xmlns:a16="http://schemas.microsoft.com/office/drawing/2014/main" id="{A6DD1815-403D-4521-997F-4EDAAD686F23}"/>
              </a:ext>
            </a:extLst>
          </p:cNvPr>
          <p:cNvSpPr/>
          <p:nvPr/>
        </p:nvSpPr>
        <p:spPr>
          <a:xfrm>
            <a:off x="3268719" y="3136535"/>
            <a:ext cx="1455313" cy="528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izquierda 8">
            <a:extLst>
              <a:ext uri="{FF2B5EF4-FFF2-40B4-BE49-F238E27FC236}">
                <a16:creationId xmlns:a16="http://schemas.microsoft.com/office/drawing/2014/main" id="{D89D64BB-0F21-487D-98EE-0CD95E86FEA7}"/>
              </a:ext>
            </a:extLst>
          </p:cNvPr>
          <p:cNvSpPr/>
          <p:nvPr/>
        </p:nvSpPr>
        <p:spPr>
          <a:xfrm rot="18899282">
            <a:off x="3587835" y="4103433"/>
            <a:ext cx="1455313" cy="528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Nube 9">
            <a:extLst>
              <a:ext uri="{FF2B5EF4-FFF2-40B4-BE49-F238E27FC236}">
                <a16:creationId xmlns:a16="http://schemas.microsoft.com/office/drawing/2014/main" id="{2A8CE3DE-1D73-4BC6-8EE0-FE1590491B92}"/>
              </a:ext>
            </a:extLst>
          </p:cNvPr>
          <p:cNvSpPr/>
          <p:nvPr/>
        </p:nvSpPr>
        <p:spPr>
          <a:xfrm>
            <a:off x="1945481" y="943501"/>
            <a:ext cx="2182969" cy="134584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Interviene en procesos de mejora.</a:t>
            </a:r>
            <a:endParaRPr lang="es-ES" dirty="0"/>
          </a:p>
        </p:txBody>
      </p:sp>
      <p:sp>
        <p:nvSpPr>
          <p:cNvPr id="9" name="Nube 10">
            <a:extLst>
              <a:ext uri="{FF2B5EF4-FFF2-40B4-BE49-F238E27FC236}">
                <a16:creationId xmlns:a16="http://schemas.microsoft.com/office/drawing/2014/main" id="{500445E7-DEFA-4F50-9120-262DD58558A4}"/>
              </a:ext>
            </a:extLst>
          </p:cNvPr>
          <p:cNvSpPr/>
          <p:nvPr/>
        </p:nvSpPr>
        <p:spPr>
          <a:xfrm>
            <a:off x="4352691" y="208638"/>
            <a:ext cx="2434107" cy="15677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Debe ser:</a:t>
            </a:r>
          </a:p>
          <a:p>
            <a:pPr algn="ctr"/>
            <a:r>
              <a:rPr lang="es-MX" dirty="0"/>
              <a:t>.-Orientadora</a:t>
            </a:r>
          </a:p>
          <a:p>
            <a:pPr algn="ctr"/>
            <a:r>
              <a:rPr lang="es-MX" dirty="0"/>
              <a:t>.-Reguladora</a:t>
            </a:r>
          </a:p>
          <a:p>
            <a:pPr algn="ctr"/>
            <a:r>
              <a:rPr lang="es-MX" dirty="0"/>
              <a:t>.-Motivadora</a:t>
            </a:r>
            <a:endParaRPr lang="es-ES" dirty="0"/>
          </a:p>
        </p:txBody>
      </p:sp>
      <p:sp>
        <p:nvSpPr>
          <p:cNvPr id="10" name="Nube 11">
            <a:extLst>
              <a:ext uri="{FF2B5EF4-FFF2-40B4-BE49-F238E27FC236}">
                <a16:creationId xmlns:a16="http://schemas.microsoft.com/office/drawing/2014/main" id="{FC4CFD7F-5A3B-4F89-ABF1-78536C86078D}"/>
              </a:ext>
            </a:extLst>
          </p:cNvPr>
          <p:cNvSpPr/>
          <p:nvPr/>
        </p:nvSpPr>
        <p:spPr>
          <a:xfrm>
            <a:off x="7160714" y="208638"/>
            <a:ext cx="3057755" cy="20807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Es de carácter procesual, permite reorientar prácticas de manera permanente.</a:t>
            </a:r>
            <a:endParaRPr lang="es-ES" dirty="0"/>
          </a:p>
        </p:txBody>
      </p:sp>
      <p:sp>
        <p:nvSpPr>
          <p:cNvPr id="11" name="Nube 12">
            <a:extLst>
              <a:ext uri="{FF2B5EF4-FFF2-40B4-BE49-F238E27FC236}">
                <a16:creationId xmlns:a16="http://schemas.microsoft.com/office/drawing/2014/main" id="{951AD38B-B7AA-4D6B-A80A-0A61029A712E}"/>
              </a:ext>
            </a:extLst>
          </p:cNvPr>
          <p:cNvSpPr/>
          <p:nvPr/>
        </p:nvSpPr>
        <p:spPr>
          <a:xfrm>
            <a:off x="769002" y="2465921"/>
            <a:ext cx="2463764" cy="18253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Nunca olvida propósitos centrales del proyecto</a:t>
            </a:r>
            <a:endParaRPr lang="es-ES" dirty="0"/>
          </a:p>
        </p:txBody>
      </p:sp>
      <p:sp>
        <p:nvSpPr>
          <p:cNvPr id="12" name="Nube 13">
            <a:extLst>
              <a:ext uri="{FF2B5EF4-FFF2-40B4-BE49-F238E27FC236}">
                <a16:creationId xmlns:a16="http://schemas.microsoft.com/office/drawing/2014/main" id="{B1F0751A-D846-4C6A-8C9F-E5AE0D6F04D2}"/>
              </a:ext>
            </a:extLst>
          </p:cNvPr>
          <p:cNvSpPr/>
          <p:nvPr/>
        </p:nvSpPr>
        <p:spPr>
          <a:xfrm>
            <a:off x="1184488" y="4511761"/>
            <a:ext cx="2618704" cy="20091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Evalúa particularmente el proceso de enseñanza-aprendizaje.</a:t>
            </a:r>
            <a:endParaRPr lang="es-ES" dirty="0"/>
          </a:p>
        </p:txBody>
      </p:sp>
      <p:sp>
        <p:nvSpPr>
          <p:cNvPr id="13" name="Flecha izquierda 14">
            <a:extLst>
              <a:ext uri="{FF2B5EF4-FFF2-40B4-BE49-F238E27FC236}">
                <a16:creationId xmlns:a16="http://schemas.microsoft.com/office/drawing/2014/main" id="{9A0534DB-4D32-45E1-9AE4-CA54A6B306E8}"/>
              </a:ext>
            </a:extLst>
          </p:cNvPr>
          <p:cNvSpPr/>
          <p:nvPr/>
        </p:nvSpPr>
        <p:spPr>
          <a:xfrm rot="16393805">
            <a:off x="4454057" y="4529785"/>
            <a:ext cx="1455313" cy="528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izquierda 16">
            <a:extLst>
              <a:ext uri="{FF2B5EF4-FFF2-40B4-BE49-F238E27FC236}">
                <a16:creationId xmlns:a16="http://schemas.microsoft.com/office/drawing/2014/main" id="{EFFD1E9C-F325-4E07-9BE7-850FB9CC2B71}"/>
              </a:ext>
            </a:extLst>
          </p:cNvPr>
          <p:cNvSpPr/>
          <p:nvPr/>
        </p:nvSpPr>
        <p:spPr>
          <a:xfrm rot="13133356">
            <a:off x="6319938" y="3839486"/>
            <a:ext cx="1274407" cy="528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Nube 17">
            <a:extLst>
              <a:ext uri="{FF2B5EF4-FFF2-40B4-BE49-F238E27FC236}">
                <a16:creationId xmlns:a16="http://schemas.microsoft.com/office/drawing/2014/main" id="{395C9922-5D17-4F22-831F-345278E48612}"/>
              </a:ext>
            </a:extLst>
          </p:cNvPr>
          <p:cNvSpPr/>
          <p:nvPr/>
        </p:nvSpPr>
        <p:spPr>
          <a:xfrm>
            <a:off x="7446495" y="3429000"/>
            <a:ext cx="3670050" cy="28028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Evalúa mediante la observación sistemática del proceso con instrumentos de recolección de información y análisis de resultados.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8733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0">
            <a:extLst>
              <a:ext uri="{FF2B5EF4-FFF2-40B4-BE49-F238E27FC236}">
                <a16:creationId xmlns:a16="http://schemas.microsoft.com/office/drawing/2014/main" id="{7853326E-270A-4C9E-BC66-1EFE8C19AFF8}"/>
              </a:ext>
            </a:extLst>
          </p:cNvPr>
          <p:cNvSpPr txBox="1"/>
          <p:nvPr/>
        </p:nvSpPr>
        <p:spPr>
          <a:xfrm rot="16200000">
            <a:off x="-969009" y="1432722"/>
            <a:ext cx="3283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10: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CF6B9-3B16-48FB-8556-ED572B6D8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824" y="0"/>
            <a:ext cx="8231516" cy="6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59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0">
            <a:extLst>
              <a:ext uri="{FF2B5EF4-FFF2-40B4-BE49-F238E27FC236}">
                <a16:creationId xmlns:a16="http://schemas.microsoft.com/office/drawing/2014/main" id="{B853DC19-C5C7-422A-983E-8CE5AF2D227E}"/>
              </a:ext>
            </a:extLst>
          </p:cNvPr>
          <p:cNvSpPr txBox="1"/>
          <p:nvPr/>
        </p:nvSpPr>
        <p:spPr>
          <a:xfrm rot="16200000">
            <a:off x="-1218564" y="1543550"/>
            <a:ext cx="3283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11: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BDE1D04-8093-47E6-8BD7-71FD4E5E2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104702"/>
              </p:ext>
            </p:extLst>
          </p:nvPr>
        </p:nvGraphicFramePr>
        <p:xfrm>
          <a:off x="1193799" y="815975"/>
          <a:ext cx="10416904" cy="5928343"/>
        </p:xfrm>
        <a:graphic>
          <a:graphicData uri="http://schemas.openxmlformats.org/drawingml/2006/table">
            <a:tbl>
              <a:tblPr/>
              <a:tblGrid>
                <a:gridCol w="4519503">
                  <a:extLst>
                    <a:ext uri="{9D8B030D-6E8A-4147-A177-3AD203B41FA5}">
                      <a16:colId xmlns:a16="http://schemas.microsoft.com/office/drawing/2014/main" val="1246547825"/>
                    </a:ext>
                  </a:extLst>
                </a:gridCol>
                <a:gridCol w="2902770">
                  <a:extLst>
                    <a:ext uri="{9D8B030D-6E8A-4147-A177-3AD203B41FA5}">
                      <a16:colId xmlns:a16="http://schemas.microsoft.com/office/drawing/2014/main" val="1860379539"/>
                    </a:ext>
                  </a:extLst>
                </a:gridCol>
                <a:gridCol w="2994631">
                  <a:extLst>
                    <a:ext uri="{9D8B030D-6E8A-4147-A177-3AD203B41FA5}">
                      <a16:colId xmlns:a16="http://schemas.microsoft.com/office/drawing/2014/main" val="3234298438"/>
                    </a:ext>
                  </a:extLst>
                </a:gridCol>
              </a:tblGrid>
              <a:tr h="170169">
                <a:tc gridSpan="3">
                  <a:txBody>
                    <a:bodyPr/>
                    <a:lstStyle/>
                    <a:p>
                      <a:pPr marL="0" marR="0" indent="514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Unidad 1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5005" marR="25005" marT="25005" marB="250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113290"/>
                  </a:ext>
                </a:extLst>
              </a:tr>
              <a:tr h="57099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Secuencia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didáctica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profesora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muestra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comerciales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que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han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sido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creados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como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campañas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publicitarias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para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acabar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con el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consumo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de alcohol antes y/o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durante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el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manejo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de un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automóvil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Los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hacen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una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reflexión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Los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anotan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características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importantes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acerca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de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estas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campañas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publicitarias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(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Puntos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clave)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profesora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les da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información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acerca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de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fuentes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confiables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toman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apuntes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su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cuaderno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profesora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les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modela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un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trabajo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que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contenga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metodología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de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investigación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Los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realizan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un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organizador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gráfico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Presentan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por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equipos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sus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organizadores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gráficos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y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muestran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qué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disciplinas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se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utiliza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la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investigación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profesora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les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explica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el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modelo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APA y la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importancia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de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citar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adecuadamente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Los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son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divididos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equipos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heterogéneos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trabajan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realizando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investigación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(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fuentes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confiables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)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crean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fichas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de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investigación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profesora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hace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primera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revisión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de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fichas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escriben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primer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borrador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con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referencias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profesora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revisa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y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devuelve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primer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borrador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realizan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correcciones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Alumnos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realizan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edición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de primer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borrador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Entrega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y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exposición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final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</a:p>
                  </a:txBody>
                  <a:tcPr marL="25005" marR="25005" marT="25005" marB="250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Disciplinas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relacionadas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Cómputo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Matemáticas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25005" marR="25005" marT="25005" marB="250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Fecha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de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realización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Enero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17, 25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Feb 1, 7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Feb 8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Feb 14, 15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US" sz="110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Feb 17, 18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endParaRPr lang="en-US" sz="110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Feb 22, 28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Mar 21, 22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Abr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12, 19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</a:rPr>
                        <a:t>Abr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 25, 26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May 2, 9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May 16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endParaRPr lang="en-US" sz="110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</a:rPr>
                        <a:t>May 22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</a:txBody>
                  <a:tcPr marL="25005" marR="25005" marT="25005" marB="250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602174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882BC592-9937-48DE-AD32-923D5D1CA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99" y="255857"/>
            <a:ext cx="597180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Planeación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sesión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sesión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Inglés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II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85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6311E1-E780-4037-9981-EA319F491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780898"/>
              </p:ext>
            </p:extLst>
          </p:nvPr>
        </p:nvGraphicFramePr>
        <p:xfrm>
          <a:off x="219075" y="708377"/>
          <a:ext cx="6211515" cy="5734009"/>
        </p:xfrm>
        <a:graphic>
          <a:graphicData uri="http://schemas.openxmlformats.org/drawingml/2006/table">
            <a:tbl>
              <a:tblPr firstRow="1" firstCol="1" bandRow="1"/>
              <a:tblGrid>
                <a:gridCol w="2371881">
                  <a:extLst>
                    <a:ext uri="{9D8B030D-6E8A-4147-A177-3AD203B41FA5}">
                      <a16:colId xmlns:a16="http://schemas.microsoft.com/office/drawing/2014/main" val="3106404743"/>
                    </a:ext>
                  </a:extLst>
                </a:gridCol>
                <a:gridCol w="2501571">
                  <a:extLst>
                    <a:ext uri="{9D8B030D-6E8A-4147-A177-3AD203B41FA5}">
                      <a16:colId xmlns:a16="http://schemas.microsoft.com/office/drawing/2014/main" val="2495071198"/>
                    </a:ext>
                  </a:extLst>
                </a:gridCol>
                <a:gridCol w="1338063">
                  <a:extLst>
                    <a:ext uri="{9D8B030D-6E8A-4147-A177-3AD203B41FA5}">
                      <a16:colId xmlns:a16="http://schemas.microsoft.com/office/drawing/2014/main" val="4278317123"/>
                    </a:ext>
                  </a:extLst>
                </a:gridCol>
              </a:tblGrid>
              <a:tr h="251304">
                <a:tc gridSpan="3">
                  <a:txBody>
                    <a:bodyPr/>
                    <a:lstStyle/>
                    <a:p>
                      <a:pPr marL="0" marR="0" indent="5143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Unidad 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96" marR="77896" marT="38948" marB="389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850857"/>
                  </a:ext>
                </a:extLst>
              </a:tr>
              <a:tr h="48425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Secuencia didáctica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realiza una reflexión sobre el entorno y las matemáticas. Se reconoce a las matemáticas como parte del ambiente cotidiano.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alumno hace investigación sobre modelos matemáticos en términos generales ¿qué son? ¿quién los usa? ¿para qué sirven?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grupo reflexiona la información investigada, se genera un debate en torno a la utilidad de estas herramientas matemáticas y su proceso de construcción. 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Revisión de herramientas matemáticas con las que cuenta el grupo. ¿Son potenciales elementos en la construcción de modelos?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Revisión analítica y gráfica de la ecuación de primer grado con una incógnita. 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Reconocimiento de propiedades de la ecuación que pueden relacionarse con el fenómeno a estudiarse.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2" marR="60192" marT="60192" marB="60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Disciplinas relacionadas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Cómputo 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Inglés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2" marR="60192" marT="60192" marB="60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Fecha de realización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Enero 17, 25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b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 1, 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b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 8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b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 14, 15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2" marR="60192" marT="60192" marB="60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482100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560B7E73-2657-40E9-BA24-9FD803321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294" y="317242"/>
            <a:ext cx="1416193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</a:t>
            </a:r>
            <a:r>
              <a:rPr lang="es-MX" altLang="en-US" sz="12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má</a:t>
            </a:r>
            <a:r>
              <a:rPr kumimoji="0" lang="es-MX" altLang="en-US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ticas</a:t>
            </a:r>
            <a:r>
              <a:rPr kumimoji="0" lang="es-MX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</a:t>
            </a:r>
            <a:endParaRPr kumimoji="0" lang="es-MX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475A08-44DF-4C7C-ACA5-1FF90C256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458534"/>
              </p:ext>
            </p:extLst>
          </p:nvPr>
        </p:nvGraphicFramePr>
        <p:xfrm>
          <a:off x="6521950" y="708377"/>
          <a:ext cx="5462088" cy="5740048"/>
        </p:xfrm>
        <a:graphic>
          <a:graphicData uri="http://schemas.openxmlformats.org/drawingml/2006/table">
            <a:tbl>
              <a:tblPr firstRow="1" firstCol="1" bandRow="1"/>
              <a:tblGrid>
                <a:gridCol w="3174500">
                  <a:extLst>
                    <a:ext uri="{9D8B030D-6E8A-4147-A177-3AD203B41FA5}">
                      <a16:colId xmlns:a16="http://schemas.microsoft.com/office/drawing/2014/main" val="162068753"/>
                    </a:ext>
                  </a:extLst>
                </a:gridCol>
                <a:gridCol w="1113065">
                  <a:extLst>
                    <a:ext uri="{9D8B030D-6E8A-4147-A177-3AD203B41FA5}">
                      <a16:colId xmlns:a16="http://schemas.microsoft.com/office/drawing/2014/main" val="87081549"/>
                    </a:ext>
                  </a:extLst>
                </a:gridCol>
                <a:gridCol w="1174523">
                  <a:extLst>
                    <a:ext uri="{9D8B030D-6E8A-4147-A177-3AD203B41FA5}">
                      <a16:colId xmlns:a16="http://schemas.microsoft.com/office/drawing/2014/main" val="2497839142"/>
                    </a:ext>
                  </a:extLst>
                </a:gridCol>
              </a:tblGrid>
              <a:tr h="57400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Secuencia didáctica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Reconocimiento del comportamiento estadístico del fenómeno. El alumno investiga en fuentes proporcionadas por el docente cómo relacionar el fenómeno con las ecuaciones lineales.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grupo y el docente realizan análisis y tratamiento de datos con programas matemáticos computacionales. 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reflexiona sobre la presentación de los datos y los gráficos correspondientes a las ecuaciones lineales.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Debate grupal en torno a los aspectos visuales de los datos reconocimiento de comparaciones clave.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Tratamiento de los datos y ecuaciones para generar un modelo (ecuación) que tenga un comportamiento análogo al fenómeno estudiado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Revisión de la ecuación obtenida mediante el programa de computadora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Comprensión de los parámetros de la ecuación mediante el “juego” con los mismos.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 alumnos describen en términos generales el modelo, los parámetros y su comportamiento mediante cambios bien definidos.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Entrega del modelo y exposición final del proceso de construcción del modelo. 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0" marR="39670" marT="39670" marB="396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Disciplinas relacionadas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Cómputo 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Inglés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0" marR="39670" marT="39670" marB="396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Fecha de realización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 17, 18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 22, 28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 21, 22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 12, 19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 25, 26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2, 9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16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22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70" marR="39670" marT="39670" marB="396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075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250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447029-D55D-4B1A-9BA8-73C69CCC9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706632"/>
              </p:ext>
            </p:extLst>
          </p:nvPr>
        </p:nvGraphicFramePr>
        <p:xfrm>
          <a:off x="285751" y="314325"/>
          <a:ext cx="11249026" cy="6111123"/>
        </p:xfrm>
        <a:graphic>
          <a:graphicData uri="http://schemas.openxmlformats.org/drawingml/2006/table">
            <a:tbl>
              <a:tblPr/>
              <a:tblGrid>
                <a:gridCol w="5592736">
                  <a:extLst>
                    <a:ext uri="{9D8B030D-6E8A-4147-A177-3AD203B41FA5}">
                      <a16:colId xmlns:a16="http://schemas.microsoft.com/office/drawing/2014/main" val="3425549312"/>
                    </a:ext>
                  </a:extLst>
                </a:gridCol>
                <a:gridCol w="3813229">
                  <a:extLst>
                    <a:ext uri="{9D8B030D-6E8A-4147-A177-3AD203B41FA5}">
                      <a16:colId xmlns:a16="http://schemas.microsoft.com/office/drawing/2014/main" val="1477295481"/>
                    </a:ext>
                  </a:extLst>
                </a:gridCol>
                <a:gridCol w="1843061">
                  <a:extLst>
                    <a:ext uri="{9D8B030D-6E8A-4147-A177-3AD203B41FA5}">
                      <a16:colId xmlns:a16="http://schemas.microsoft.com/office/drawing/2014/main" val="585297545"/>
                    </a:ext>
                  </a:extLst>
                </a:gridCol>
              </a:tblGrid>
              <a:tr h="1549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Taller de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Cómputo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25580"/>
                  </a:ext>
                </a:extLst>
              </a:tr>
              <a:tr h="130143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175119"/>
                  </a:ext>
                </a:extLst>
              </a:tr>
              <a:tr h="123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 1</a:t>
                      </a:r>
                    </a:p>
                  </a:txBody>
                  <a:tcPr marL="4600" marR="4600" marT="4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150741"/>
                  </a:ext>
                </a:extLst>
              </a:tr>
              <a:tr h="247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Secuencia didáctica</a:t>
                      </a:r>
                    </a:p>
                  </a:txBody>
                  <a:tcPr marL="4600" marR="4600" marT="46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Disciplinas Relacionadas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Fecha de Realización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362022"/>
                  </a:ext>
                </a:extLst>
              </a:tr>
              <a:tr h="495784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recopila información en diversos sitios de la red, organizando la información para su uso en clases subsecuentes.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Inglés, matemáticas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15-Enero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92116"/>
                  </a:ext>
                </a:extLst>
              </a:tr>
              <a:tr h="74367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Tomando la información conseguida anteriormente, se filtrará la que no sea objetiva. Se hará una reflexión tomando en cuenta los datos concretos, incorporando opiniones.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22/29-Enero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829894"/>
                  </a:ext>
                </a:extLst>
              </a:tr>
              <a:tr h="495784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Tomando en cuenta la reflexión, se organizará la información para hacerla más accesible a las otras materias. 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5/12-Febrero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684007"/>
                  </a:ext>
                </a:extLst>
              </a:tr>
              <a:tr h="99156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Complementando la investigación de otras materias, se buscarán las diferentes campañas publicitarias que existen y sus medios de disceminación. Se hará una propuesta para mejorar el acceso a la información utilizando medios digitales.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19/26-Febrero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397134"/>
                  </a:ext>
                </a:extLst>
              </a:tr>
              <a:tr h="495784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buscará utilizar medios digitales y computacionales para aprovechar los modelos creados en la clase de matemáticas.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19-Marzo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053193"/>
                  </a:ext>
                </a:extLst>
              </a:tr>
              <a:tr h="495784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Una vez procesada la información y datos, se generarán gráficas y se organizará la información para presentarse.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7/14-Abril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097429"/>
                  </a:ext>
                </a:extLst>
              </a:tr>
              <a:tr h="619729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Utilizando una variedad de software, se presentarán las gráficas y otros datos. Se crearán infografías y carteles para distribuir la información.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23-Abril/   30-Abril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862973"/>
                  </a:ext>
                </a:extLst>
              </a:tr>
              <a:tr h="867621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propagará la investigacion y conclusiones, juntando lo creado por las otras materias por diferentes medios. Impresiones de los carteles y propagación de las infografías por utilizando redes sociales.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7/14-Mayo</a:t>
                      </a:r>
                    </a:p>
                  </a:txBody>
                  <a:tcPr marL="4600" marR="4600" marT="4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489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99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58530" y="231344"/>
            <a:ext cx="8456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1: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C.A.I.A.C.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Conclusiones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Generales</a:t>
            </a:r>
            <a:r>
              <a:rPr lang="en-US" sz="2400" dirty="0">
                <a:latin typeface="Century Gothic"/>
              </a:rPr>
              <a:t>.</a:t>
            </a:r>
          </a:p>
          <a:p>
            <a:endParaRPr lang="es-MX" sz="4000" b="1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Arrow Connector 7">
            <a:extLst>
              <a:ext uri="{FF2B5EF4-FFF2-40B4-BE49-F238E27FC236}">
                <a16:creationId xmlns:a16="http://schemas.microsoft.com/office/drawing/2014/main" id="{24CBD4E5-ACBF-46ED-BFB6-5F24D5DB367C}"/>
              </a:ext>
            </a:extLst>
          </p:cNvPr>
          <p:cNvCxnSpPr/>
          <p:nvPr/>
        </p:nvCxnSpPr>
        <p:spPr>
          <a:xfrm flipV="1">
            <a:off x="430641" y="933248"/>
            <a:ext cx="2746191" cy="5983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56" t="12222" r="11540" b="19810"/>
          <a:stretch/>
        </p:blipFill>
        <p:spPr>
          <a:xfrm>
            <a:off x="946079" y="1328738"/>
            <a:ext cx="94266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51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76909" y="237238"/>
            <a:ext cx="117705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2: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Organizador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gráfico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que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muestre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los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contenidos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y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conceptos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  <a:p>
            <a:pPr algn="just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			   de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todas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las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asignaturas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involucradas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en el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proyecto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y </a:t>
            </a:r>
          </a:p>
          <a:p>
            <a:pPr algn="just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			  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su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interrelación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.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 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  <a:p>
            <a:endParaRPr lang="es-MX" sz="3600" b="1" dirty="0">
              <a:latin typeface="Century Gothic" panose="020B0502020202020204" pitchFamily="34" charset="0"/>
            </a:endParaRPr>
          </a:p>
        </p:txBody>
      </p:sp>
      <p:cxnSp>
        <p:nvCxnSpPr>
          <p:cNvPr id="10" name="Straight Arrow Connector 7">
            <a:extLst>
              <a:ext uri="{FF2B5EF4-FFF2-40B4-BE49-F238E27FC236}">
                <a16:creationId xmlns:a16="http://schemas.microsoft.com/office/drawing/2014/main" id="{24CBD4E5-ACBF-46ED-BFB6-5F24D5DB367C}"/>
              </a:ext>
            </a:extLst>
          </p:cNvPr>
          <p:cNvCxnSpPr/>
          <p:nvPr/>
        </p:nvCxnSpPr>
        <p:spPr>
          <a:xfrm>
            <a:off x="324044" y="920378"/>
            <a:ext cx="2774471" cy="3444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2CD2A56-2C62-4390-9A94-E3E972BC5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292" y="1705954"/>
            <a:ext cx="3633422" cy="4844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80335-219A-4BBF-8F65-4DC009CE4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" y="1723538"/>
            <a:ext cx="6295292" cy="47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2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358530" y="250198"/>
            <a:ext cx="1038136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3: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Fotografías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de la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sesión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tomadas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por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los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propios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			 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grupos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y la persona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asignada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para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tal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 fin.</a:t>
            </a:r>
          </a:p>
          <a:p>
            <a:endParaRPr lang="es-MX" sz="40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7">
            <a:extLst>
              <a:ext uri="{FF2B5EF4-FFF2-40B4-BE49-F238E27FC236}">
                <a16:creationId xmlns:a16="http://schemas.microsoft.com/office/drawing/2014/main" id="{24CBD4E5-ACBF-46ED-BFB6-5F24D5DB367C}"/>
              </a:ext>
            </a:extLst>
          </p:cNvPr>
          <p:cNvCxnSpPr/>
          <p:nvPr/>
        </p:nvCxnSpPr>
        <p:spPr>
          <a:xfrm>
            <a:off x="421214" y="958085"/>
            <a:ext cx="2774471" cy="3444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57C2FD1-BD56-4A27-A1ED-658BFDD7D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59" y="1503486"/>
            <a:ext cx="3864219" cy="5152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5F87D8-2399-49FB-9EF9-568BDC3E6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2" y="1494694"/>
            <a:ext cx="3864219" cy="51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358530" y="212490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Producto 3:</a:t>
            </a:r>
          </a:p>
        </p:txBody>
      </p:sp>
      <p:cxnSp>
        <p:nvCxnSpPr>
          <p:cNvPr id="13" name="Straight Arrow Connector 7">
            <a:extLst>
              <a:ext uri="{FF2B5EF4-FFF2-40B4-BE49-F238E27FC236}">
                <a16:creationId xmlns:a16="http://schemas.microsoft.com/office/drawing/2014/main" id="{24CBD4E5-ACBF-46ED-BFB6-5F24D5DB367C}"/>
              </a:ext>
            </a:extLst>
          </p:cNvPr>
          <p:cNvCxnSpPr/>
          <p:nvPr/>
        </p:nvCxnSpPr>
        <p:spPr>
          <a:xfrm>
            <a:off x="421214" y="920377"/>
            <a:ext cx="2774471" cy="3444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448F04-A9DC-43A2-9FF0-A67891539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43" y="1214132"/>
            <a:ext cx="6757784" cy="5068338"/>
          </a:xfrm>
        </p:spPr>
      </p:pic>
    </p:spTree>
    <p:extLst>
      <p:ext uri="{BB962C8B-B14F-4D97-AF65-F5344CB8AC3E}">
        <p14:creationId xmlns:p14="http://schemas.microsoft.com/office/powerpoint/2010/main" val="10525072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542</Words>
  <Application>Microsoft Office PowerPoint</Application>
  <PresentationFormat>Widescreen</PresentationFormat>
  <Paragraphs>251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Century Gothic</vt:lpstr>
      <vt:lpstr>Symbol</vt:lpstr>
      <vt:lpstr>Times New Roman</vt:lpstr>
      <vt:lpstr>Tema de Office</vt:lpstr>
      <vt:lpstr>                        Equipo 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Equipo 1</dc:title>
  <dc:creator>Mirén Domínguez Velázquez</dc:creator>
  <cp:lastModifiedBy>Gaffo</cp:lastModifiedBy>
  <cp:revision>16</cp:revision>
  <dcterms:modified xsi:type="dcterms:W3CDTF">2018-04-17T23:34:59Z</dcterms:modified>
</cp:coreProperties>
</file>