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5" r:id="rId9"/>
    <p:sldId id="266" r:id="rId10"/>
    <p:sldId id="261" r:id="rId11"/>
    <p:sldId id="262" r:id="rId12"/>
    <p:sldId id="267" r:id="rId13"/>
    <p:sldId id="268" r:id="rId1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717E04AF-C00B-4596-8746-2191AD4A87E1}">
  <a:tblStyle styleId="{717E04AF-C00B-4596-8746-2191AD4A87E1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alpha val="20000"/>
            </a:schemeClr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>
          <a:bottom>
            <a:ln w="254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 varScale="1">
        <p:scale>
          <a:sx n="68" d="100"/>
          <a:sy n="68" d="100"/>
        </p:scale>
        <p:origin x="-810" y="-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16541796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16541796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MX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‹Nº›</a:t>
            </a:fld>
            <a:endParaRPr lang="es-MX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Título vertical y texto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MX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‹Nº›</a:t>
            </a:fld>
            <a:endParaRPr lang="es-MX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MX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‹Nº›</a:t>
            </a:fld>
            <a:endParaRPr lang="es-MX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Encabezado de sección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SzPct val="1000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SzPct val="1000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SzPct val="1000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SzPct val="1000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SzPct val="1000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SzPct val="1000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SzPct val="1000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SzPct val="1000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MX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‹Nº›</a:t>
            </a:fld>
            <a:endParaRPr lang="es-MX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os objeto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MX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‹Nº›</a:t>
            </a:fld>
            <a:endParaRPr lang="es-MX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ció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MX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‹Nº›</a:t>
            </a:fld>
            <a:endParaRPr lang="es-MX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lo el título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MX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‹Nº›</a:t>
            </a:fld>
            <a:endParaRPr lang="es-MX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ido con título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254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508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MX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‹Nº›</a:t>
            </a:fld>
            <a:endParaRPr lang="es-MX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Imagen con título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MX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‹Nº›</a:t>
            </a:fld>
            <a:endParaRPr lang="es-MX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ítulo y texto vertical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MX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‹Nº›</a:t>
            </a:fld>
            <a:endParaRPr lang="es-MX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MX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‹Nº›</a:t>
            </a:fld>
            <a:endParaRPr lang="es-MX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5496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/>
        </p:nvSpPr>
        <p:spPr>
          <a:xfrm>
            <a:off x="1415480" y="4221088"/>
            <a:ext cx="9144000" cy="139699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sz="1050" b="1" i="0" dirty="0">
                <a:ln>
                  <a:noFill/>
                </a:ln>
                <a:solidFill>
                  <a:schemeClr val="lt1"/>
                </a:solidFill>
                <a:latin typeface="Arial"/>
              </a:rPr>
              <a:t>EQUIPO</a:t>
            </a:r>
            <a:r>
              <a:rPr b="1" i="0" dirty="0">
                <a:ln>
                  <a:noFill/>
                </a:ln>
                <a:solidFill>
                  <a:schemeClr val="lt1"/>
                </a:solidFill>
                <a:latin typeface="Arial"/>
              </a:rPr>
              <a:t> </a:t>
            </a:r>
            <a:r>
              <a:rPr lang="es-MX" b="1" i="0" dirty="0">
                <a:ln>
                  <a:noFill/>
                </a:ln>
                <a:solidFill>
                  <a:schemeClr val="lt1"/>
                </a:solidFill>
                <a:latin typeface="Arial"/>
              </a:rPr>
              <a:t> </a:t>
            </a:r>
            <a:r>
              <a:rPr lang="es-MX" b="1" i="0" dirty="0" smtClean="0">
                <a:ln>
                  <a:noFill/>
                </a:ln>
                <a:solidFill>
                  <a:schemeClr val="lt1"/>
                </a:solidFill>
                <a:latin typeface="Arial"/>
              </a:rPr>
              <a:t>5</a:t>
            </a:r>
            <a:endParaRPr b="1" i="0" dirty="0">
              <a:ln>
                <a:noFill/>
              </a:ln>
              <a:solidFill>
                <a:schemeClr val="lt1"/>
              </a:solidFill>
              <a:latin typeface="Arial"/>
            </a:endParaRPr>
          </a:p>
        </p:txBody>
      </p:sp>
      <p:pic>
        <p:nvPicPr>
          <p:cNvPr id="85" name="Shape 8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49374" y="188641"/>
            <a:ext cx="2758793" cy="2048382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Shape 86"/>
          <p:cNvSpPr/>
          <p:nvPr/>
        </p:nvSpPr>
        <p:spPr>
          <a:xfrm>
            <a:off x="2597797" y="2132856"/>
            <a:ext cx="7890691" cy="1654860"/>
          </a:xfrm>
          <a:prstGeom prst="rect">
            <a:avLst/>
          </a:prstGeom>
        </p:spPr>
        <p:txBody>
          <a:bodyPr>
            <a:prstTxWarp prst="textChevronInverted">
              <a:avLst/>
            </a:prstTxWarp>
          </a:bodyPr>
          <a:lstStyle/>
          <a:p>
            <a:pPr lvl="0" algn="ctr"/>
            <a:r>
              <a:rPr i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C</a:t>
            </a:r>
            <a:r>
              <a:rPr lang="es-MX" i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olegio</a:t>
            </a:r>
            <a:r>
              <a:rPr i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 Franc</a:t>
            </a:r>
            <a:r>
              <a:rPr lang="es-MX" i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és</a:t>
            </a:r>
            <a:r>
              <a:rPr i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 Pasteur</a:t>
            </a:r>
          </a:p>
        </p:txBody>
      </p:sp>
      <p:sp>
        <p:nvSpPr>
          <p:cNvPr id="87" name="Shape 87"/>
          <p:cNvSpPr/>
          <p:nvPr/>
        </p:nvSpPr>
        <p:spPr>
          <a:xfrm>
            <a:off x="0" y="6357257"/>
            <a:ext cx="12192000" cy="515257"/>
          </a:xfrm>
          <a:prstGeom prst="rect">
            <a:avLst/>
          </a:prstGeom>
          <a:solidFill>
            <a:srgbClr val="FF000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Shape 88"/>
          <p:cNvSpPr txBox="1"/>
          <p:nvPr/>
        </p:nvSpPr>
        <p:spPr>
          <a:xfrm>
            <a:off x="13109500" y="4292075"/>
            <a:ext cx="8957400" cy="1044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3" name="Shape 133"/>
          <p:cNvCxnSpPr/>
          <p:nvPr/>
        </p:nvCxnSpPr>
        <p:spPr>
          <a:xfrm>
            <a:off x="391886" y="101598"/>
            <a:ext cx="14514" cy="6574971"/>
          </a:xfrm>
          <a:prstGeom prst="straightConnector1">
            <a:avLst/>
          </a:prstGeom>
          <a:noFill/>
          <a:ln w="25400" cap="flat" cmpd="sng">
            <a:solidFill>
              <a:srgbClr val="2E75B5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34" name="Shape 134"/>
          <p:cNvCxnSpPr/>
          <p:nvPr/>
        </p:nvCxnSpPr>
        <p:spPr>
          <a:xfrm rot="10800000" flipH="1">
            <a:off x="72570" y="391886"/>
            <a:ext cx="11814629" cy="14517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135" name="Shape 1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5897" y="90466"/>
            <a:ext cx="835545" cy="631492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Shape 136"/>
          <p:cNvSpPr/>
          <p:nvPr/>
        </p:nvSpPr>
        <p:spPr>
          <a:xfrm>
            <a:off x="809669" y="722337"/>
            <a:ext cx="1867820" cy="92333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lang="es-MX" sz="5400" b="0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8" name="Shape 1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72624" y="4657165"/>
            <a:ext cx="2310698" cy="1978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7 Imagen" descr="sintesis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9456" y="1491841"/>
            <a:ext cx="10441160" cy="344932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3" name="Shape 143"/>
          <p:cNvCxnSpPr/>
          <p:nvPr/>
        </p:nvCxnSpPr>
        <p:spPr>
          <a:xfrm>
            <a:off x="391886" y="101598"/>
            <a:ext cx="14514" cy="6574971"/>
          </a:xfrm>
          <a:prstGeom prst="straightConnector1">
            <a:avLst/>
          </a:prstGeom>
          <a:noFill/>
          <a:ln w="25400" cap="flat" cmpd="sng">
            <a:solidFill>
              <a:srgbClr val="2E75B5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44" name="Shape 144"/>
          <p:cNvCxnSpPr/>
          <p:nvPr/>
        </p:nvCxnSpPr>
        <p:spPr>
          <a:xfrm rot="10800000" flipH="1">
            <a:off x="72570" y="391886"/>
            <a:ext cx="11814629" cy="14517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145" name="Shape 1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5897" y="90466"/>
            <a:ext cx="835545" cy="631492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Shape 146"/>
          <p:cNvSpPr/>
          <p:nvPr/>
        </p:nvSpPr>
        <p:spPr>
          <a:xfrm flipH="1">
            <a:off x="2677488" y="722337"/>
            <a:ext cx="5722767" cy="92333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lang="es-MX" sz="5400" b="0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8" name="Shape 14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72624" y="4657165"/>
            <a:ext cx="2310698" cy="1978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7 Imagen" descr="sintesis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8093" y="908720"/>
            <a:ext cx="8654331" cy="446449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3" name="Shape 143"/>
          <p:cNvCxnSpPr/>
          <p:nvPr/>
        </p:nvCxnSpPr>
        <p:spPr>
          <a:xfrm>
            <a:off x="391886" y="101598"/>
            <a:ext cx="14514" cy="6574971"/>
          </a:xfrm>
          <a:prstGeom prst="straightConnector1">
            <a:avLst/>
          </a:prstGeom>
          <a:noFill/>
          <a:ln w="25400" cap="flat" cmpd="sng">
            <a:solidFill>
              <a:srgbClr val="2E75B5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44" name="Shape 144"/>
          <p:cNvCxnSpPr/>
          <p:nvPr/>
        </p:nvCxnSpPr>
        <p:spPr>
          <a:xfrm rot="10800000" flipH="1">
            <a:off x="72570" y="391886"/>
            <a:ext cx="11814629" cy="14517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145" name="Shape 1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5897" y="90466"/>
            <a:ext cx="835545" cy="631492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Shape 146"/>
          <p:cNvSpPr/>
          <p:nvPr/>
        </p:nvSpPr>
        <p:spPr>
          <a:xfrm flipH="1">
            <a:off x="2677488" y="722337"/>
            <a:ext cx="5722767" cy="92333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lang="es-MX" sz="5400" b="0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8" name="Shape 14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72624" y="4657165"/>
            <a:ext cx="2310698" cy="1978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7 Imagen" descr="sintesis 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3432" y="908721"/>
            <a:ext cx="9577064" cy="4574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897617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3" name="Shape 143"/>
          <p:cNvCxnSpPr/>
          <p:nvPr/>
        </p:nvCxnSpPr>
        <p:spPr>
          <a:xfrm>
            <a:off x="391886" y="101598"/>
            <a:ext cx="14514" cy="6574971"/>
          </a:xfrm>
          <a:prstGeom prst="straightConnector1">
            <a:avLst/>
          </a:prstGeom>
          <a:noFill/>
          <a:ln w="25400" cap="flat" cmpd="sng">
            <a:solidFill>
              <a:srgbClr val="2E75B5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44" name="Shape 144"/>
          <p:cNvCxnSpPr/>
          <p:nvPr/>
        </p:nvCxnSpPr>
        <p:spPr>
          <a:xfrm rot="10800000" flipH="1">
            <a:off x="72570" y="391886"/>
            <a:ext cx="11814629" cy="14517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145" name="Shape 1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5897" y="90466"/>
            <a:ext cx="835545" cy="631492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Shape 146"/>
          <p:cNvSpPr/>
          <p:nvPr/>
        </p:nvSpPr>
        <p:spPr>
          <a:xfrm flipH="1">
            <a:off x="2677488" y="722337"/>
            <a:ext cx="5722767" cy="92333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lang="es-MX" sz="5400" b="0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8" name="Shape 14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72624" y="4657165"/>
            <a:ext cx="2310698" cy="1978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7 Imagen" descr="sintesis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3512" y="1736660"/>
            <a:ext cx="9001000" cy="3384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89761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3" name="Shape 93"/>
          <p:cNvCxnSpPr/>
          <p:nvPr/>
        </p:nvCxnSpPr>
        <p:spPr>
          <a:xfrm>
            <a:off x="391886" y="101598"/>
            <a:ext cx="14514" cy="6574971"/>
          </a:xfrm>
          <a:prstGeom prst="straightConnector1">
            <a:avLst/>
          </a:prstGeom>
          <a:noFill/>
          <a:ln w="25400" cap="flat" cmpd="sng">
            <a:solidFill>
              <a:srgbClr val="2E75B5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94" name="Shape 94"/>
          <p:cNvCxnSpPr/>
          <p:nvPr/>
        </p:nvCxnSpPr>
        <p:spPr>
          <a:xfrm rot="10800000" flipH="1">
            <a:off x="72570" y="391886"/>
            <a:ext cx="11814629" cy="14517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95" name="Shape 9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5897" y="90466"/>
            <a:ext cx="835545" cy="631492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Shape 96"/>
          <p:cNvSpPr/>
          <p:nvPr/>
        </p:nvSpPr>
        <p:spPr>
          <a:xfrm>
            <a:off x="809669" y="722337"/>
            <a:ext cx="6796411" cy="92333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MX" sz="5400" b="0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Maestros participantes</a:t>
            </a:r>
          </a:p>
        </p:txBody>
      </p:sp>
      <p:sp>
        <p:nvSpPr>
          <p:cNvPr id="97" name="Shape 97"/>
          <p:cNvSpPr txBox="1"/>
          <p:nvPr/>
        </p:nvSpPr>
        <p:spPr>
          <a:xfrm>
            <a:off x="809648" y="2204864"/>
            <a:ext cx="10513283" cy="381642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lvl="0" indent="-342900">
              <a:lnSpc>
                <a:spcPct val="200000"/>
              </a:lnSpc>
              <a:buClr>
                <a:schemeClr val="dk2"/>
              </a:buClr>
              <a:buSzPct val="100000"/>
              <a:buFont typeface="Nunito"/>
              <a:buChar char="•"/>
            </a:pPr>
            <a:r>
              <a:rPr lang="es-MX" sz="2400" b="1" i="1" dirty="0" smtClean="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Lic. </a:t>
            </a:r>
            <a:r>
              <a:rPr lang="es-MX" sz="2400" b="1" i="1" dirty="0" smtClean="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José Luis Contreras Flores Biología 5</a:t>
            </a:r>
            <a:r>
              <a:rPr lang="es-MX" sz="2400" b="1" i="1" dirty="0" smtClean="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°</a:t>
            </a:r>
            <a:r>
              <a:rPr lang="es-MX" sz="2400" b="1" i="1" dirty="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	</a:t>
            </a:r>
          </a:p>
          <a:p>
            <a:pPr marL="342900" lvl="0" indent="-342900">
              <a:lnSpc>
                <a:spcPct val="200000"/>
              </a:lnSpc>
              <a:buClr>
                <a:schemeClr val="dk2"/>
              </a:buClr>
              <a:buSzPct val="100000"/>
              <a:buFont typeface="Nunito"/>
              <a:buChar char="•"/>
            </a:pPr>
            <a:r>
              <a:rPr lang="es-MX" sz="2400" b="1" i="1" dirty="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Lic</a:t>
            </a:r>
            <a:r>
              <a:rPr lang="es-MX" sz="2400" b="1" i="1" dirty="0" smtClean="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. </a:t>
            </a:r>
            <a:r>
              <a:rPr lang="es-MX" sz="2400" b="1" i="1" dirty="0" smtClean="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Arturo Copado Roldán Educación Física 5</a:t>
            </a:r>
            <a:r>
              <a:rPr lang="es-MX" sz="2400" b="1" i="1" dirty="0" smtClean="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° </a:t>
            </a:r>
            <a:endParaRPr lang="es-MX" sz="2400" b="1" i="1" dirty="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342900" lvl="0" indent="-342900">
              <a:lnSpc>
                <a:spcPct val="200000"/>
              </a:lnSpc>
              <a:buClr>
                <a:schemeClr val="dk2"/>
              </a:buClr>
              <a:buSzPct val="100000"/>
              <a:buFont typeface="Nunito"/>
              <a:buChar char="•"/>
            </a:pPr>
            <a:r>
              <a:rPr lang="es-MX" sz="2400" b="1" i="1" dirty="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Lic. </a:t>
            </a:r>
            <a:r>
              <a:rPr lang="es-MX" sz="2400" b="1" i="1" dirty="0" smtClean="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Martín Carrillo Pineda Ética 5°</a:t>
            </a:r>
            <a:endParaRPr lang="es-MX" sz="2400" b="1" i="1" dirty="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3" name="Shape 103"/>
          <p:cNvCxnSpPr/>
          <p:nvPr/>
        </p:nvCxnSpPr>
        <p:spPr>
          <a:xfrm>
            <a:off x="391886" y="101598"/>
            <a:ext cx="14514" cy="6574971"/>
          </a:xfrm>
          <a:prstGeom prst="straightConnector1">
            <a:avLst/>
          </a:prstGeom>
          <a:noFill/>
          <a:ln w="25400" cap="flat" cmpd="sng">
            <a:solidFill>
              <a:srgbClr val="2E75B5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04" name="Shape 104"/>
          <p:cNvCxnSpPr/>
          <p:nvPr/>
        </p:nvCxnSpPr>
        <p:spPr>
          <a:xfrm rot="10800000" flipH="1">
            <a:off x="72570" y="391886"/>
            <a:ext cx="11814629" cy="14517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105" name="Shape 10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5897" y="90466"/>
            <a:ext cx="835545" cy="631492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Shape 106"/>
          <p:cNvSpPr/>
          <p:nvPr/>
        </p:nvSpPr>
        <p:spPr>
          <a:xfrm>
            <a:off x="824183" y="722337"/>
            <a:ext cx="10721973" cy="80021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MX" sz="46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Ciclo escolar para la realización del proyecto</a:t>
            </a:r>
          </a:p>
        </p:txBody>
      </p:sp>
      <p:sp>
        <p:nvSpPr>
          <p:cNvPr id="107" name="Shape 107"/>
          <p:cNvSpPr txBox="1"/>
          <p:nvPr/>
        </p:nvSpPr>
        <p:spPr>
          <a:xfrm>
            <a:off x="1748118" y="2581835"/>
            <a:ext cx="9547411" cy="95410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200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Nunito"/>
              <a:buChar char="•"/>
            </a:pPr>
            <a:r>
              <a:rPr lang="es-MX" sz="2800" b="1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Agosto 2017 – Mayo 2018</a:t>
            </a:r>
          </a:p>
        </p:txBody>
      </p:sp>
      <p:pic>
        <p:nvPicPr>
          <p:cNvPr id="108" name="Shape 10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34718" y="4348494"/>
            <a:ext cx="2897424" cy="2143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3" name="Shape 113"/>
          <p:cNvCxnSpPr/>
          <p:nvPr/>
        </p:nvCxnSpPr>
        <p:spPr>
          <a:xfrm>
            <a:off x="391886" y="101598"/>
            <a:ext cx="14514" cy="6574971"/>
          </a:xfrm>
          <a:prstGeom prst="straightConnector1">
            <a:avLst/>
          </a:prstGeom>
          <a:noFill/>
          <a:ln w="25400" cap="flat" cmpd="sng">
            <a:solidFill>
              <a:srgbClr val="2E75B5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14" name="Shape 114"/>
          <p:cNvCxnSpPr/>
          <p:nvPr/>
        </p:nvCxnSpPr>
        <p:spPr>
          <a:xfrm rot="10800000" flipH="1">
            <a:off x="72570" y="391886"/>
            <a:ext cx="11814629" cy="14517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115" name="Shape 1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5897" y="90466"/>
            <a:ext cx="835545" cy="631492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Shape 116"/>
          <p:cNvSpPr/>
          <p:nvPr/>
        </p:nvSpPr>
        <p:spPr>
          <a:xfrm>
            <a:off x="824183" y="722337"/>
            <a:ext cx="6350713" cy="92333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MX" sz="5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Nombre del proyecto:</a:t>
            </a:r>
          </a:p>
        </p:txBody>
      </p:sp>
      <p:sp>
        <p:nvSpPr>
          <p:cNvPr id="117" name="Shape 117"/>
          <p:cNvSpPr/>
          <p:nvPr/>
        </p:nvSpPr>
        <p:spPr>
          <a:xfrm>
            <a:off x="2473860" y="2254644"/>
            <a:ext cx="7244292" cy="156966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lang="es-MX" sz="9600" b="1" i="0" u="none" strike="noStrike" cap="none" dirty="0">
              <a:solidFill>
                <a:srgbClr val="77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54731A9F-A05B-48B7-A0A4-3C0F354EDF19}"/>
              </a:ext>
            </a:extLst>
          </p:cNvPr>
          <p:cNvSpPr/>
          <p:nvPr/>
        </p:nvSpPr>
        <p:spPr>
          <a:xfrm>
            <a:off x="1631504" y="2277245"/>
            <a:ext cx="633670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4400" dirty="0" smtClean="0"/>
              <a:t>Por un estilo de vida saludable</a:t>
            </a:r>
            <a:endParaRPr lang="es-MX" sz="4400" dirty="0"/>
          </a:p>
        </p:txBody>
      </p:sp>
      <p:pic>
        <p:nvPicPr>
          <p:cNvPr id="11" name="10 Imagen" descr="descarg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1008" y="3000350"/>
            <a:ext cx="2057400" cy="22288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3" name="Shape 123"/>
          <p:cNvCxnSpPr/>
          <p:nvPr/>
        </p:nvCxnSpPr>
        <p:spPr>
          <a:xfrm>
            <a:off x="391886" y="101598"/>
            <a:ext cx="14514" cy="6574971"/>
          </a:xfrm>
          <a:prstGeom prst="straightConnector1">
            <a:avLst/>
          </a:prstGeom>
          <a:noFill/>
          <a:ln w="25400" cap="flat" cmpd="sng">
            <a:solidFill>
              <a:srgbClr val="2E75B5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24" name="Shape 124"/>
          <p:cNvCxnSpPr/>
          <p:nvPr/>
        </p:nvCxnSpPr>
        <p:spPr>
          <a:xfrm rot="10800000" flipH="1">
            <a:off x="72570" y="391886"/>
            <a:ext cx="11814629" cy="14517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125" name="Shape 1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5897" y="90466"/>
            <a:ext cx="835545" cy="631492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Shape 126"/>
          <p:cNvSpPr/>
          <p:nvPr/>
        </p:nvSpPr>
        <p:spPr>
          <a:xfrm>
            <a:off x="809669" y="722337"/>
            <a:ext cx="1867820" cy="92333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MX" sz="5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Índice</a:t>
            </a:r>
          </a:p>
        </p:txBody>
      </p:sp>
      <p:pic>
        <p:nvPicPr>
          <p:cNvPr id="128" name="Shape 1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72624" y="4657165"/>
            <a:ext cx="2310698" cy="197803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1B313D0A-3B9B-45FC-8DCB-641AC856FB36}"/>
              </a:ext>
            </a:extLst>
          </p:cNvPr>
          <p:cNvSpPr/>
          <p:nvPr/>
        </p:nvSpPr>
        <p:spPr>
          <a:xfrm>
            <a:off x="983432" y="1865589"/>
            <a:ext cx="830335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200" dirty="0"/>
              <a:t>1.- Productos generados en la primera sesión </a:t>
            </a:r>
          </a:p>
          <a:p>
            <a:r>
              <a:rPr lang="es-MX" sz="3200" dirty="0"/>
              <a:t>2.- Organizador gráfico que muestre los contenidos y conceptos de todas las asignaturas involucradas  en el proyecto y su interrelación.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3" name="Shape 153"/>
          <p:cNvCxnSpPr/>
          <p:nvPr/>
        </p:nvCxnSpPr>
        <p:spPr>
          <a:xfrm>
            <a:off x="391886" y="115045"/>
            <a:ext cx="14514" cy="6574971"/>
          </a:xfrm>
          <a:prstGeom prst="straightConnector1">
            <a:avLst/>
          </a:prstGeom>
          <a:noFill/>
          <a:ln w="25400" cap="flat" cmpd="sng">
            <a:solidFill>
              <a:srgbClr val="2E75B5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54" name="Shape 154"/>
          <p:cNvCxnSpPr/>
          <p:nvPr/>
        </p:nvCxnSpPr>
        <p:spPr>
          <a:xfrm rot="10800000" flipH="1">
            <a:off x="72570" y="391886"/>
            <a:ext cx="11814629" cy="14517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155" name="Shape 1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5897" y="90466"/>
            <a:ext cx="835545" cy="631492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Shape 156"/>
          <p:cNvSpPr/>
          <p:nvPr/>
        </p:nvSpPr>
        <p:spPr>
          <a:xfrm>
            <a:off x="504716" y="507185"/>
            <a:ext cx="5519276" cy="68956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MX" sz="3200" b="0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1.- Conclusiones Generales</a:t>
            </a:r>
          </a:p>
        </p:txBody>
      </p:sp>
      <p:graphicFrame>
        <p:nvGraphicFramePr>
          <p:cNvPr id="157" name="Shape 157"/>
          <p:cNvGraphicFramePr/>
          <p:nvPr/>
        </p:nvGraphicFramePr>
        <p:xfrm>
          <a:off x="760209" y="1367553"/>
          <a:ext cx="11113550" cy="5357964"/>
        </p:xfrm>
        <a:graphic>
          <a:graphicData uri="http://schemas.openxmlformats.org/drawingml/2006/table">
            <a:tbl>
              <a:tblPr>
                <a:noFill/>
                <a:tableStyleId>{717E04AF-C00B-4596-8746-2191AD4A87E1}</a:tableStyleId>
              </a:tblPr>
              <a:tblGrid>
                <a:gridCol w="111135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9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s-MX" sz="1700" b="1">
                          <a:solidFill>
                            <a:srgbClr val="222A35"/>
                          </a:solidFill>
                        </a:rPr>
                        <a:t>LA INTERDISCIPLINARIEDAD</a:t>
                      </a:r>
                    </a:p>
                  </a:txBody>
                  <a:tcPr marL="20925" marR="20925" marT="20925" marB="20925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4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s-MX" sz="1700">
                          <a:solidFill>
                            <a:srgbClr val="222A35"/>
                          </a:solidFill>
                        </a:rPr>
                        <a:t>Es una propuesta didáctica que integra distintas disciplinas y saberes para lograr una meta en común: un proceso de aprendizaje óptimo.</a:t>
                      </a:r>
                    </a:p>
                  </a:txBody>
                  <a:tcPr marL="20925" marR="20925" marT="20925" marB="20925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4400">
                <a:tc>
                  <a:txBody>
                    <a:bodyPr/>
                    <a:lstStyle/>
                    <a:p>
                      <a:pPr marL="0" marR="0" lvl="0" indent="-1079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rgbClr val="222A35"/>
                        </a:buClr>
                        <a:buSzPct val="100000"/>
                        <a:buFont typeface="Arial"/>
                        <a:buNone/>
                      </a:pPr>
                      <a:r>
                        <a:rPr lang="es-MX" sz="1700">
                          <a:solidFill>
                            <a:srgbClr val="222A35"/>
                          </a:solidFill>
                        </a:rPr>
                        <a:t>Se </a:t>
                      </a:r>
                      <a:r>
                        <a:rPr lang="es-MX" sz="1700" b="1">
                          <a:solidFill>
                            <a:srgbClr val="222A35"/>
                          </a:solidFill>
                        </a:rPr>
                        <a:t>caracteriza</a:t>
                      </a:r>
                      <a:r>
                        <a:rPr lang="es-MX" sz="1700">
                          <a:solidFill>
                            <a:srgbClr val="222A35"/>
                          </a:solidFill>
                        </a:rPr>
                        <a:t> por lograr la interacción de dos o más disciplinas con sus respectivas metodologías en los niveles: dialógico, sinérgico y dialéctico e implica el aprendizaje cooperativo y colaborativo (y la aplicación de estrategias acordes).</a:t>
                      </a:r>
                    </a:p>
                  </a:txBody>
                  <a:tcPr marL="20925" marR="20925" marT="20925" marB="20925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34400">
                <a:tc>
                  <a:txBody>
                    <a:bodyPr/>
                    <a:lstStyle/>
                    <a:p>
                      <a:pPr marL="0" marR="0" lvl="0" indent="-10795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rgbClr val="222A35"/>
                        </a:buClr>
                        <a:buSzPct val="100000"/>
                        <a:buFont typeface="Arial"/>
                        <a:buNone/>
                      </a:pPr>
                      <a:r>
                        <a:rPr lang="es-MX" sz="1700">
                          <a:solidFill>
                            <a:srgbClr val="222A35"/>
                          </a:solidFill>
                        </a:rPr>
                        <a:t>Es </a:t>
                      </a:r>
                      <a:r>
                        <a:rPr lang="es-MX" sz="1700" b="1">
                          <a:solidFill>
                            <a:srgbClr val="222A35"/>
                          </a:solidFill>
                        </a:rPr>
                        <a:t>importante en la educación</a:t>
                      </a:r>
                      <a:r>
                        <a:rPr lang="es-MX" sz="1700">
                          <a:solidFill>
                            <a:srgbClr val="222A35"/>
                          </a:solidFill>
                        </a:rPr>
                        <a:t> porque crea un vínculo entre el aula y la realidad, implica un cambio de roles (docentes- discentes) y facilita al alumno la identificación de sus intereses y de sus aptitudes.</a:t>
                      </a:r>
                    </a:p>
                  </a:txBody>
                  <a:tcPr marL="20925" marR="20925" marT="20925" marB="20925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0650">
                <a:tc>
                  <a:txBody>
                    <a:bodyPr/>
                    <a:lstStyle/>
                    <a:p>
                      <a:pPr marL="0" marR="0" lvl="0" indent="-10795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rgbClr val="222A35"/>
                        </a:buClr>
                        <a:buSzPct val="100000"/>
                        <a:buFont typeface="Arial"/>
                        <a:buNone/>
                      </a:pPr>
                      <a:r>
                        <a:rPr lang="es-MX" sz="1700">
                          <a:solidFill>
                            <a:srgbClr val="222A35"/>
                          </a:solidFill>
                        </a:rPr>
                        <a:t>Permite </a:t>
                      </a:r>
                      <a:r>
                        <a:rPr lang="es-MX" sz="1700" b="1">
                          <a:solidFill>
                            <a:srgbClr val="222A35"/>
                          </a:solidFill>
                        </a:rPr>
                        <a:t>motivar a los alumnos</a:t>
                      </a:r>
                      <a:r>
                        <a:rPr lang="es-MX" sz="1700">
                          <a:solidFill>
                            <a:srgbClr val="222A35"/>
                          </a:solidFill>
                        </a:rPr>
                        <a:t> para el trabajo interdisciplinario  a través de la búsqueda de temáticas de su atención, inclinación y preocupación. En consecuencia se involucra al alumno de manera integral, al verse como parte corresponsable del trabajo</a:t>
                      </a:r>
                    </a:p>
                  </a:txBody>
                  <a:tcPr marL="20925" marR="20925" marT="20925" marB="20925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61700">
                <a:tc>
                  <a:txBody>
                    <a:bodyPr/>
                    <a:lstStyle/>
                    <a:p>
                      <a:pPr marL="0" marR="0" lvl="0" indent="-1079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rgbClr val="222A35"/>
                        </a:buClr>
                        <a:buSzPct val="100000"/>
                        <a:buFont typeface="Arial"/>
                        <a:buNone/>
                      </a:pPr>
                      <a:r>
                        <a:rPr lang="es-MX" sz="1700" b="1">
                          <a:solidFill>
                            <a:srgbClr val="222A35"/>
                          </a:solidFill>
                        </a:rPr>
                        <a:t>Prerrequisitos materiales, organizacionales y personales para su planeación:</a:t>
                      </a:r>
                    </a:p>
                    <a:p>
                      <a:pPr marL="285750" marR="0" lvl="0" indent="-2857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rgbClr val="222A35"/>
                        </a:buClr>
                        <a:buSzPct val="100000"/>
                        <a:buFont typeface="Calibri"/>
                        <a:buChar char="•"/>
                      </a:pPr>
                      <a:r>
                        <a:rPr lang="es-MX" sz="1700">
                          <a:solidFill>
                            <a:srgbClr val="222A35"/>
                          </a:solidFill>
                        </a:rPr>
                        <a:t>Disposición de tiempo, espacio y  recursos (NTICS- Plataforma institucional). Estrategias didácticas.</a:t>
                      </a:r>
                    </a:p>
                    <a:p>
                      <a:pPr marL="285750" marR="0" lvl="0" indent="-2857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22A35"/>
                        </a:buClr>
                        <a:buSzPct val="100000"/>
                        <a:buFont typeface="Calibri"/>
                        <a:buChar char="•"/>
                      </a:pPr>
                      <a:r>
                        <a:rPr lang="es-MX" sz="1700">
                          <a:solidFill>
                            <a:srgbClr val="222A35"/>
                          </a:solidFill>
                        </a:rPr>
                        <a:t>Lograr acuerdos entre los integrantes.</a:t>
                      </a:r>
                    </a:p>
                  </a:txBody>
                  <a:tcPr marL="20925" marR="20925" marT="20925" marB="20925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03950">
                <a:tc>
                  <a:txBody>
                    <a:bodyPr/>
                    <a:lstStyle/>
                    <a:p>
                      <a:pPr marL="0" marR="0" lvl="0" indent="-10795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rgbClr val="222A35"/>
                        </a:buClr>
                        <a:buSzPct val="100000"/>
                        <a:buFont typeface="Arial"/>
                        <a:buNone/>
                      </a:pPr>
                      <a:r>
                        <a:rPr lang="es-MX" sz="1700">
                          <a:solidFill>
                            <a:srgbClr val="222A35"/>
                          </a:solidFill>
                        </a:rPr>
                        <a:t>La planeación es primordial para el trabajo interdisciplinario porque traza el camino hacia el objetivo deseado, establece el criterio de acción; define funciones, conceptos y procedimientos metodológicos. Requiere de una muy organizada administración del tiempo. Debe incluir saberes declarativos, procedimentales y actitudinales para el desarrollo de competencias (tanto en lo individual como en lo social).</a:t>
                      </a:r>
                    </a:p>
                  </a:txBody>
                  <a:tcPr marL="20925" marR="20925" marT="20925" marB="20925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2" name="Shape 162"/>
          <p:cNvCxnSpPr/>
          <p:nvPr/>
        </p:nvCxnSpPr>
        <p:spPr>
          <a:xfrm>
            <a:off x="391886" y="101598"/>
            <a:ext cx="14514" cy="6574971"/>
          </a:xfrm>
          <a:prstGeom prst="straightConnector1">
            <a:avLst/>
          </a:prstGeom>
          <a:noFill/>
          <a:ln w="25400" cap="flat" cmpd="sng">
            <a:solidFill>
              <a:srgbClr val="2E75B5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63" name="Shape 163"/>
          <p:cNvCxnSpPr/>
          <p:nvPr/>
        </p:nvCxnSpPr>
        <p:spPr>
          <a:xfrm rot="10800000" flipH="1">
            <a:off x="72570" y="391886"/>
            <a:ext cx="11814629" cy="14517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164" name="Shape 1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5897" y="90466"/>
            <a:ext cx="835545" cy="631492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Shape 165"/>
          <p:cNvSpPr/>
          <p:nvPr/>
        </p:nvSpPr>
        <p:spPr>
          <a:xfrm>
            <a:off x="552724" y="560973"/>
            <a:ext cx="4069768" cy="5847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MX" sz="32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Conclusiones generales</a:t>
            </a:r>
          </a:p>
        </p:txBody>
      </p:sp>
      <p:graphicFrame>
        <p:nvGraphicFramePr>
          <p:cNvPr id="166" name="Shape 166"/>
          <p:cNvGraphicFramePr/>
          <p:nvPr/>
        </p:nvGraphicFramePr>
        <p:xfrm>
          <a:off x="802926" y="1228899"/>
          <a:ext cx="11084275" cy="5206303"/>
        </p:xfrm>
        <a:graphic>
          <a:graphicData uri="http://schemas.openxmlformats.org/drawingml/2006/table">
            <a:tbl>
              <a:tblPr>
                <a:noFill/>
                <a:tableStyleId>{717E04AF-C00B-4596-8746-2191AD4A87E1}</a:tableStyleId>
              </a:tblPr>
              <a:tblGrid>
                <a:gridCol w="110842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573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s-MX" sz="1600" b="1"/>
                        <a:t>El Aprendizaje Cooperativo</a:t>
                      </a:r>
                    </a:p>
                  </a:txBody>
                  <a:tcPr marL="20925" marR="20925" marT="20925" marB="20925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440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s-MX" sz="1600"/>
                        <a:t>Es la experiencia didáctica dirigida en la cual los alumnos interactúan de acuerdo a sus aptitudes para lograr un aprendizaje que favorezca el desarrollo integral de los actantes.</a:t>
                      </a:r>
                    </a:p>
                  </a:txBody>
                  <a:tcPr marL="20925" marR="20925" marT="20925" marB="20925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12075">
                <a:tc>
                  <a:txBody>
                    <a:bodyPr/>
                    <a:lstStyle/>
                    <a:p>
                      <a:pPr marL="0" marR="0" lvl="0" indent="-10160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00000"/>
                        <a:buFont typeface="Calibri"/>
                        <a:buNone/>
                      </a:pPr>
                      <a:r>
                        <a:rPr lang="es-MX" sz="1600"/>
                        <a:t>Se </a:t>
                      </a:r>
                      <a:r>
                        <a:rPr lang="es-MX" sz="1600" b="1"/>
                        <a:t>caracteriza</a:t>
                      </a:r>
                      <a:r>
                        <a:rPr lang="es-MX" sz="1600"/>
                        <a:t> por el cambio de rol del profesor, hace la propuesta del andamiaje (al inicio) y la metacognición (al final); conjuga la interacción con la interactividad (interpsicológico – intrapsicológico), iIncluye momentos de coevaluación y autoevaluación y finalmente, propicia  la conciencia responsable del actante.</a:t>
                      </a:r>
                    </a:p>
                  </a:txBody>
                  <a:tcPr marL="20925" marR="20925" marT="20925" marB="20925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479175">
                <a:tc>
                  <a:txBody>
                    <a:bodyPr/>
                    <a:lstStyle/>
                    <a:p>
                      <a:pPr marL="0" marR="0" lvl="0" indent="-10160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00000"/>
                        <a:buFont typeface="Arial"/>
                        <a:buNone/>
                      </a:pPr>
                      <a:r>
                        <a:rPr lang="es-MX" sz="1600" b="1"/>
                        <a:t>Objetivos</a:t>
                      </a:r>
                    </a:p>
                    <a:p>
                      <a:pPr marL="0" marR="0" lvl="0" indent="-10160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00000"/>
                        <a:buFont typeface="Arial"/>
                        <a:buNone/>
                      </a:pPr>
                      <a:r>
                        <a:rPr lang="es-MX" sz="1600"/>
                        <a:t>Desarrollar en el alumno: </a:t>
                      </a:r>
                    </a:p>
                    <a:p>
                      <a:pPr marL="800100" marR="0" lvl="0" indent="-34290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00000"/>
                        <a:buFont typeface="Calibri"/>
                        <a:buAutoNum type="alphaLcParenR"/>
                      </a:pPr>
                      <a:r>
                        <a:rPr lang="es-MX" sz="1600" b="1"/>
                        <a:t>Valores</a:t>
                      </a:r>
                      <a:r>
                        <a:rPr lang="es-MX" sz="1600"/>
                        <a:t>: tolerancia, respeto, empatía, diálogo, inclusión… en beneficio de la comunidad.</a:t>
                      </a:r>
                    </a:p>
                    <a:p>
                      <a:pPr marL="800100" marR="0" lvl="0" indent="-34290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00000"/>
                        <a:buFont typeface="Calibri"/>
                        <a:buAutoNum type="alphaLcParenR"/>
                      </a:pPr>
                      <a:r>
                        <a:rPr lang="es-MX" sz="1600"/>
                        <a:t>La conciencia sobre el proceso de aprendizaje.</a:t>
                      </a:r>
                    </a:p>
                    <a:p>
                      <a:pPr marL="800100" marR="0" lvl="0" indent="-34290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00000"/>
                        <a:buFont typeface="Calibri"/>
                        <a:buAutoNum type="alphaLcParenR"/>
                      </a:pPr>
                      <a:r>
                        <a:rPr lang="es-MX" sz="1600" b="1"/>
                        <a:t>Capacidades</a:t>
                      </a:r>
                      <a:r>
                        <a:rPr lang="es-MX" sz="1600"/>
                        <a:t> encaminadas hacia la resolución de problemas.</a:t>
                      </a:r>
                    </a:p>
                  </a:txBody>
                  <a:tcPr marL="20925" marR="20925" marT="20925" marB="20925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61700">
                <a:tc>
                  <a:txBody>
                    <a:bodyPr/>
                    <a:lstStyle/>
                    <a:p>
                      <a:pPr marL="0" marR="0" lvl="0" indent="-10160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00000"/>
                        <a:buFont typeface="Arial"/>
                        <a:buNone/>
                      </a:pPr>
                      <a:r>
                        <a:rPr lang="es-MX" sz="1600"/>
                        <a:t>Acciones de planeación/acompañamiento del profesor</a:t>
                      </a:r>
                    </a:p>
                    <a:p>
                      <a:pPr marL="363538" marR="0" lvl="0" indent="-363538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00000"/>
                        <a:buFont typeface="Calibri"/>
                        <a:buChar char="•"/>
                      </a:pPr>
                      <a:r>
                        <a:rPr lang="es-MX" sz="1600"/>
                        <a:t>Diseño de estrategias conforme  al plan curricular (y desde diferentes perspectivas: razón-mano-corazón).</a:t>
                      </a:r>
                    </a:p>
                    <a:p>
                      <a:pPr marL="363538" marR="0" lvl="0" indent="-363538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00000"/>
                        <a:buFont typeface="Calibri"/>
                        <a:buChar char="•"/>
                      </a:pPr>
                      <a:r>
                        <a:rPr lang="es-MX" sz="1600"/>
                        <a:t>Favorecer  el “andamiaje” y la gradual independencia del discente.</a:t>
                      </a:r>
                    </a:p>
                    <a:p>
                      <a:pPr marL="363538" marR="0" lvl="0" indent="-363538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00000"/>
                        <a:buFont typeface="Calibri"/>
                        <a:buChar char="•"/>
                      </a:pPr>
                      <a:r>
                        <a:rPr lang="es-MX" sz="1600"/>
                        <a:t>Establecer los criterios para los diferentes tipos de evaluación y diseñar los instrumentos apropiados.</a:t>
                      </a:r>
                    </a:p>
                    <a:p>
                      <a:pPr marL="363538" marR="0" lvl="0" indent="-363538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00000"/>
                        <a:buFont typeface="Calibri"/>
                        <a:buChar char="•"/>
                      </a:pPr>
                      <a:r>
                        <a:rPr lang="es-MX" sz="1600"/>
                        <a:t>Fomentar un ambiente reflexivo donde se expresen con libertad y con respeto.</a:t>
                      </a:r>
                    </a:p>
                  </a:txBody>
                  <a:tcPr marL="20925" marR="20925" marT="20925" marB="20925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46175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s-MX" sz="1600"/>
                        <a:t> Vinculación del Trabajo interdisciplinario con aprendizaje cooperativo</a:t>
                      </a:r>
                    </a:p>
                  </a:txBody>
                  <a:tcPr marL="20925" marR="20925" marT="20925" marB="20925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1" name="Shape 171"/>
          <p:cNvCxnSpPr/>
          <p:nvPr/>
        </p:nvCxnSpPr>
        <p:spPr>
          <a:xfrm>
            <a:off x="391886" y="101598"/>
            <a:ext cx="14514" cy="6574971"/>
          </a:xfrm>
          <a:prstGeom prst="straightConnector1">
            <a:avLst/>
          </a:prstGeom>
          <a:noFill/>
          <a:ln w="25400" cap="flat" cmpd="sng">
            <a:solidFill>
              <a:srgbClr val="2E75B5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72" name="Shape 172"/>
          <p:cNvCxnSpPr/>
          <p:nvPr/>
        </p:nvCxnSpPr>
        <p:spPr>
          <a:xfrm rot="10800000" flipH="1">
            <a:off x="72570" y="391886"/>
            <a:ext cx="11814629" cy="14517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173" name="Shape 1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5897" y="90466"/>
            <a:ext cx="835545" cy="631492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Shape 174"/>
          <p:cNvSpPr/>
          <p:nvPr/>
        </p:nvSpPr>
        <p:spPr>
          <a:xfrm>
            <a:off x="605947" y="560973"/>
            <a:ext cx="3963328" cy="5847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MX" sz="32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Evidencias fotográficas</a:t>
            </a:r>
          </a:p>
        </p:txBody>
      </p:sp>
      <p:sp>
        <p:nvSpPr>
          <p:cNvPr id="4098" name="AutoShape 2" descr="Mostrando DSC0232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4100" name="AutoShape 4" descr="Mostrando DSC0232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4102" name="AutoShape 6" descr="C:\Users\Preparatoria-CFP\foto1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4103" name="Picture 7" descr="C:\Users\Preparatoria-CFP\Downloads\DSC02322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711" y="1047388"/>
            <a:ext cx="4215495" cy="3161400"/>
          </a:xfrm>
          <a:prstGeom prst="rect">
            <a:avLst/>
          </a:prstGeom>
          <a:noFill/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7B453D12-27F3-4940-88A5-058D84DD9E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7968" y="560973"/>
            <a:ext cx="5061959" cy="3796469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0B9F5381-F3F4-41A5-9067-8F0FA45B2C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711" y="3657214"/>
            <a:ext cx="4132490" cy="3109463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8E040ED8-15B0-453B-81B2-9B87052A77A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899" y="3713656"/>
            <a:ext cx="4094892" cy="307591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9" name="Shape 179"/>
          <p:cNvCxnSpPr/>
          <p:nvPr/>
        </p:nvCxnSpPr>
        <p:spPr>
          <a:xfrm>
            <a:off x="391886" y="101598"/>
            <a:ext cx="14514" cy="6574971"/>
          </a:xfrm>
          <a:prstGeom prst="straightConnector1">
            <a:avLst/>
          </a:prstGeom>
          <a:noFill/>
          <a:ln w="25400" cap="flat" cmpd="sng">
            <a:solidFill>
              <a:srgbClr val="2E75B5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80" name="Shape 180"/>
          <p:cNvCxnSpPr/>
          <p:nvPr/>
        </p:nvCxnSpPr>
        <p:spPr>
          <a:xfrm rot="10800000" flipH="1">
            <a:off x="0" y="391884"/>
            <a:ext cx="11814629" cy="14517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181" name="Shape 18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5897" y="90466"/>
            <a:ext cx="835545" cy="631492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Shape 182"/>
          <p:cNvSpPr/>
          <p:nvPr/>
        </p:nvSpPr>
        <p:spPr>
          <a:xfrm>
            <a:off x="551054" y="560973"/>
            <a:ext cx="1383713" cy="5847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lang="es-MX" sz="3200" b="0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D0B74770-D1E3-4803-9232-6BB271D0138B}"/>
              </a:ext>
            </a:extLst>
          </p:cNvPr>
          <p:cNvSpPr/>
          <p:nvPr/>
        </p:nvSpPr>
        <p:spPr>
          <a:xfrm>
            <a:off x="896513" y="460348"/>
            <a:ext cx="109039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800" dirty="0">
                <a:solidFill>
                  <a:schemeClr val="accent1"/>
                </a:solidFill>
              </a:rPr>
              <a:t>2.- Organizador de conexiones conceptuales y unidades temáticas </a:t>
            </a:r>
          </a:p>
        </p:txBody>
      </p:sp>
      <p:pic>
        <p:nvPicPr>
          <p:cNvPr id="11" name="10 Imagen" descr="IMG_20171020_14240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408" y="1052736"/>
            <a:ext cx="5143500" cy="5112568"/>
          </a:xfrm>
          <a:prstGeom prst="rect">
            <a:avLst/>
          </a:prstGeom>
        </p:spPr>
      </p:pic>
      <p:pic>
        <p:nvPicPr>
          <p:cNvPr id="12" name="11 Imagen" descr="thumbnail_DSC0237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3006" y="1844824"/>
            <a:ext cx="3727490" cy="279561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504</Words>
  <Application>Microsoft Office PowerPoint</Application>
  <PresentationFormat>Personalizado</PresentationFormat>
  <Paragraphs>40</Paragraphs>
  <Slides>13</Slides>
  <Notes>13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Preparatoria-CFP</dc:creator>
  <cp:lastModifiedBy>User</cp:lastModifiedBy>
  <cp:revision>14</cp:revision>
  <dcterms:modified xsi:type="dcterms:W3CDTF">2017-10-30T03:53:40Z</dcterms:modified>
</cp:coreProperties>
</file>