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7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697EE-B1B2-46E5-93C2-7E5292E38510}" type="datetimeFigureOut">
              <a:rPr lang="es-MX" smtClean="0"/>
              <a:pPr/>
              <a:t>27/10/2017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0BE4-360D-4C1D-B06D-C97B1EC042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843838" cy="3286148"/>
          </a:xfrm>
        </p:spPr>
        <p:txBody>
          <a:bodyPr/>
          <a:lstStyle/>
          <a:p>
            <a:r>
              <a:rPr lang="es-PE" dirty="0" smtClean="0"/>
              <a:t>                  COLEGIO TEPEYAC</a:t>
            </a:r>
            <a:br>
              <a:rPr lang="es-PE" dirty="0" smtClean="0"/>
            </a:br>
            <a:r>
              <a:rPr lang="es-PE" dirty="0" smtClean="0"/>
              <a:t>                 </a:t>
            </a:r>
            <a:r>
              <a:rPr lang="es-PE" sz="2000" dirty="0" smtClean="0"/>
              <a:t>CICLO 2017-2018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s-PE" sz="2000" dirty="0" smtClean="0"/>
              <a:t>INTEGRANTES:</a:t>
            </a:r>
          </a:p>
          <a:p>
            <a:pPr algn="l"/>
            <a:r>
              <a:rPr lang="es-PE" sz="2000" dirty="0" smtClean="0"/>
              <a:t>MARÍA EUGENIA CROTTE OCCELLI (ORIENTACIÓN)</a:t>
            </a:r>
          </a:p>
          <a:p>
            <a:pPr algn="l"/>
            <a:r>
              <a:rPr lang="es-PE" sz="2000" dirty="0" smtClean="0"/>
              <a:t>JUANA PATRICIA CAMACHO GONZÁLEZ  ( QUÍMICA)</a:t>
            </a:r>
          </a:p>
          <a:p>
            <a:pPr algn="l"/>
            <a:r>
              <a:rPr lang="es-PE" sz="2000" dirty="0" smtClean="0"/>
              <a:t>FRANCISCO VELA COLORADO ( TEATRO)</a:t>
            </a:r>
            <a:endParaRPr lang="es-MX" sz="2000" dirty="0"/>
          </a:p>
        </p:txBody>
      </p:sp>
      <p:pic>
        <p:nvPicPr>
          <p:cNvPr id="4" name="Picture 4" descr="http://www.escuelasmetropolitanas.com/logos/tepey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2214578" cy="231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 descr="IMG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 smtClean="0"/>
          </a:p>
          <a:p>
            <a:r>
              <a:rPr lang="es-PE" dirty="0" smtClean="0"/>
              <a:t>NOMBRE DEL PROYECTO:   PSICOQUIMIART</a:t>
            </a:r>
            <a:endParaRPr lang="es-PE" dirty="0" smtClean="0"/>
          </a:p>
          <a:p>
            <a:endParaRPr lang="es-PE" dirty="0"/>
          </a:p>
          <a:p>
            <a:r>
              <a:rPr lang="es-PE" dirty="0" smtClean="0"/>
              <a:t>NÚMERO DE </a:t>
            </a:r>
            <a:r>
              <a:rPr lang="es-PE" dirty="0" smtClean="0"/>
              <a:t>EQUIPO:   </a:t>
            </a:r>
            <a:r>
              <a:rPr lang="es-PE" dirty="0" smtClean="0"/>
              <a:t>5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5719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928671"/>
          <a:ext cx="8401052" cy="524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245"/>
                <a:gridCol w="4164807"/>
              </a:tblGrid>
              <a:tr h="50006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 smtClean="0"/>
                        <a:t>INTERDISCIPLINARIEDAD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  <a:tr h="130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1.</a:t>
                      </a:r>
                      <a:r>
                        <a:rPr lang="es-MX" sz="2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¿Qué es?</a:t>
                      </a:r>
                      <a:endParaRPr lang="es-MX" sz="2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Vinculación de las diferentes áreas de conocimientos. Resulta de la necesidad de conexión entre las diferentes disciplinas, lo que a su vez contraviene la fragmentación de los conocimientos y permite que el aprendizaje sea integrado e integrador.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130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2.</a:t>
                      </a:r>
                      <a:r>
                        <a:rPr lang="es-MX" sz="2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¿Qué</a:t>
                      </a:r>
                      <a:endParaRPr lang="es-MX" sz="2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características </a:t>
                      </a:r>
                      <a:endParaRPr lang="es-MX" sz="2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tiene ?</a:t>
                      </a:r>
                      <a:endParaRPr lang="es-MX" sz="2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Proporciona nuevas herramientas, crea nuevas expectativas y desafíos.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Es flexible y encauzada a temas relevantes.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Sigue un procedimiento analítico y propositivo.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Conecta distintas disciplinas con el objetivo de construir visiones novedosas de la realidad.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Aplicada en la resolución de problemas sociales o comunitarios; locales o globales.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130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3.</a:t>
                      </a:r>
                      <a:r>
                        <a:rPr lang="es-MX" sz="2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¿Por qué es </a:t>
                      </a:r>
                      <a:endParaRPr lang="es-MX" sz="2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importante en la </a:t>
                      </a:r>
                      <a:endParaRPr lang="es-MX" sz="2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educación?</a:t>
                      </a:r>
                      <a:endParaRPr lang="es-MX" sz="2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Por la nueva visión de </a:t>
                      </a:r>
                      <a:r>
                        <a:rPr lang="es-MX" sz="1000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interconectividad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que genera al intentar resolver problemas específicos, no académicos o abstractos, sino concretos y orientados a la sociedad/comunidad.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Genera interés y compromiso en los potenciales alumnos, que en lugar de asimilar conocimiento abstracto, lo construyen socialmente.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Hace hincapié en la creatividad, los valores, el respeto a los demás y nuestro entorno y la construcción de una ética que sustente la vida en la comunidad/sociedad.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rgbClr val="0B85B9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CUADRO DE ANÁLISIS DE LA INTERDISCIPLINARIEDAD 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rgbClr val="0B85B9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y   EL APRENDIZAJE COOPERATIVO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rgbClr val="0B85B9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CONCLUSIONES GENERALES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4929222" cy="71438"/>
          </a:xfrm>
        </p:spPr>
        <p:txBody>
          <a:bodyPr>
            <a:normAutofit fontScale="90000"/>
          </a:bodyPr>
          <a:lstStyle/>
          <a:p>
            <a:endParaRPr lang="es-MX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428604"/>
          <a:ext cx="8215342" cy="498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71"/>
                <a:gridCol w="4107671"/>
              </a:tblGrid>
              <a:tr h="2000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4.</a:t>
                      </a: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¿Cómo motivar 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a los alumnos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para el trabajo 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interdisciplinario?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Dándole al alumno la libertad de investigar y proponer sus preocupaciones sociales para que, de esta manera, construya la vinculación de los contenidos que el programa académico le propone y su propia realidad.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Reconociendo las habilidades y talentos que cada alumno tiene y que le quede claro lo que gana si coopera con su creatividad en el trabajo de grupo.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Cuando el alumno reconoce o descubre en sí mismo el poder de resolver un problema que no es sólo su problema sino de la colectividad a la que pertenece, se encuentra ya lo suficientemente motivado para el aprendizaje y la acción social.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2000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5.</a:t>
                      </a: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¿Cuáles son los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prerrequisitos 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materiales,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organizacionales 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y personales 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para la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planeación del 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trabajo           interdisciplinario?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Materiales: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aulas que permitan la interactividad entre los participantes, el ejercicio de la creatividad y la flexibilidad de los procesos.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Herramientas tecnológicas suficientes y adecuadas.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Organizacionales: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Establecimiento de una relación horizontal entre el profesor y el alumno.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La planeación de programas y logística de la organización (institución).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Un sistema de evaluación acorde con los objetivos de la interdisciplinariedad.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Personales: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Formación disciplinar enriquecida con cursos de actualización. Mente flexible y creativa.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Actitud cooperativa orientada a la consecución de una meta.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82528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7" y="1428735"/>
          <a:ext cx="842965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28"/>
                <a:gridCol w="4214828"/>
              </a:tblGrid>
              <a:tr h="2657489">
                <a:tc>
                  <a:txBody>
                    <a:bodyPr/>
                    <a:lstStyle/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6. ¿Qué papel 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juega la 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planeación en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el trabajo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interdisciplinario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y qué 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características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   debe tener? </a:t>
                      </a:r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 condición </a:t>
                      </a:r>
                      <a:r>
                        <a:rPr lang="es-MX" sz="1800" b="1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sine qua non</a:t>
                      </a:r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cualquier organización. 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planeación debe ser institucional, grupal y personal, en la que no debe faltar la gestión y autogestión de los recursos y tiempos establecidos.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planeación debe ser lo suficientemente flexible para que permita la asimilación de posibles contingencias y orientada al logro de metas específicas.</a:t>
                      </a:r>
                    </a:p>
                    <a:p>
                      <a:r>
                        <a:rPr lang="es-MX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planeación debe ser integradora, creativa y orientada a aprender a aprender.</a:t>
                      </a:r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APRENDIZAJE COOPERATIVO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600200"/>
          <a:ext cx="8186766" cy="48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383"/>
                <a:gridCol w="4093383"/>
              </a:tblGrid>
              <a:tr h="1609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1.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¿Qué es?</a:t>
                      </a:r>
                      <a:endParaRPr lang="es-MX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El aprendizaje cooperativo analiza, diseña y conduce el proceso de enseñanza-aprendizaje al enriquecimiento de las relaciones humanas, sobre todo en sus aspectos cognitivo, social y ético, de los participantes.</a:t>
                      </a:r>
                      <a:endParaRPr lang="es-MX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1609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2.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¿Cuáles son</a:t>
                      </a:r>
                      <a:endParaRPr lang="es-MX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sus </a:t>
                      </a:r>
                      <a:endParaRPr lang="es-MX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características?</a:t>
                      </a:r>
                      <a:endParaRPr lang="es-MX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Acontece en pequeños grupos, en los que las habilidades de cada uno de los participantes convergen sinérgicamente en el logro de uno o varios objetivos. </a:t>
                      </a:r>
                      <a:endParaRPr lang="es-MX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El </a:t>
                      </a:r>
                      <a:r>
                        <a:rPr lang="es-MX" sz="1000">
                          <a:solidFill>
                            <a:srgbClr val="222222"/>
                          </a:solidFill>
                          <a:latin typeface="Century Gothic"/>
                          <a:ea typeface="Arial"/>
                          <a:cs typeface="Times New Roman"/>
                        </a:rPr>
                        <a:t>aprendizaje cooperativo se caracteriza por la igualdad que debe tener cada individuo en el proceso de aprendizaje y la mutualidad, entendida como la conexión, profundidad y bidireccionalidad que alcance la experiencia, siendo ésta una variable en función del nivel de competitividad</a:t>
                      </a:r>
                      <a:r>
                        <a:rPr lang="es-MX" sz="1100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Times New Roman"/>
                        </a:rPr>
                        <a:t>...</a:t>
                      </a:r>
                      <a:endParaRPr lang="es-MX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1609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3.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¿ Cuáles son sus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objetivos?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Arial"/>
                          <a:cs typeface="Times New Roman"/>
                        </a:rPr>
                        <a:t>Algunos objetivos del aprendizaje cooperativo son: a) estudio pormenorizado de capacidades, deficiencias y posibilidades de los miembros del equipo; b) establecimiento de metas conjuntas, que incorporen las metas individuales; c) elaboración de un plan de acción, con responsabilidades específicas y encuentros para la evaluación del proceso.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25404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5" y="785811"/>
          <a:ext cx="8358218" cy="542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09"/>
                <a:gridCol w="4179109"/>
              </a:tblGrid>
              <a:tr h="271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4. ¿Cuáles son las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 acciones de 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 planeación y   acompañamiento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más importantes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del  profesor, en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éste tipo de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 trabajo?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Chequeo 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permanente del progreso del equipo, a nivel individual y grupal.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Cuidado de las relaciones socio-afectivas, a partir del sentido de pertenencia, respeto mutuo y la solidaridad.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El profesor guía, apoya y supervisa el trabajo grupal.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271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5. ¿De qué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manera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se  vinculan  el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trabajo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interdisciplinario, 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y el aprendizaje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cooperativo?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Los 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dos conceptos se vinculan por el intercambio de conocimientos entre las distintas disciplinas orientado dicho intercambio a la resolución de un problema comunitario que un grupo de aprendizaje intenta alcanzar.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7"/>
            <a:ext cx="8086724" cy="285753"/>
          </a:xfrm>
        </p:spPr>
        <p:txBody>
          <a:bodyPr>
            <a:normAutofit fontScale="90000"/>
          </a:bodyPr>
          <a:lstStyle/>
          <a:p>
            <a:endParaRPr lang="es-MX"/>
          </a:p>
        </p:txBody>
      </p:sp>
      <p:pic>
        <p:nvPicPr>
          <p:cNvPr id="4" name="3 Marcador de contenido" descr="20171020_1004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4064029" cy="2286016"/>
          </a:xfrm>
        </p:spPr>
      </p:pic>
      <p:pic>
        <p:nvPicPr>
          <p:cNvPr id="5" name="4 Imagen" descr="20171020_1041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714752"/>
            <a:ext cx="4643438" cy="261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58204" cy="203216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pic>
        <p:nvPicPr>
          <p:cNvPr id="4" name="3 Marcador de contenido" descr="20171020_1037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000108"/>
            <a:ext cx="4071936" cy="2290464"/>
          </a:xfrm>
        </p:spPr>
      </p:pic>
      <p:pic>
        <p:nvPicPr>
          <p:cNvPr id="5" name="4 Imagen" descr="IMG-20171020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4752"/>
            <a:ext cx="4786314" cy="262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859</Words>
  <Application>Microsoft Office PowerPoint</Application>
  <PresentationFormat>Presentación en pantalla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                  COLEGIO TEPEYAC                  CICLO 2017-2018</vt:lpstr>
      <vt:lpstr>Diapositiva 2</vt:lpstr>
      <vt:lpstr>Diapositiva 3</vt:lpstr>
      <vt:lpstr>Diapositiva 4</vt:lpstr>
      <vt:lpstr>Diapositiva 5</vt:lpstr>
      <vt:lpstr>APRENDIZAJE COOPERATIVO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COLEGIO TEPEYAC                  CICLO 2017-2018</dc:title>
  <dc:creator>crotte</dc:creator>
  <cp:lastModifiedBy>crotte</cp:lastModifiedBy>
  <cp:revision>8</cp:revision>
  <dcterms:created xsi:type="dcterms:W3CDTF">2017-10-26T18:56:31Z</dcterms:created>
  <dcterms:modified xsi:type="dcterms:W3CDTF">2017-10-27T18:31:42Z</dcterms:modified>
</cp:coreProperties>
</file>