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8" r:id="rId2"/>
    <p:sldId id="289" r:id="rId3"/>
    <p:sldId id="290" r:id="rId4"/>
    <p:sldId id="291" r:id="rId5"/>
    <p:sldId id="295" r:id="rId6"/>
    <p:sldId id="315"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316" r:id="rId21"/>
    <p:sldId id="317" r:id="rId22"/>
    <p:sldId id="292" r:id="rId23"/>
    <p:sldId id="293" r:id="rId24"/>
    <p:sldId id="294" r:id="rId25"/>
    <p:sldId id="296" r:id="rId26"/>
    <p:sldId id="260" r:id="rId27"/>
    <p:sldId id="318" r:id="rId28"/>
    <p:sldId id="319" r:id="rId29"/>
    <p:sldId id="320" r:id="rId30"/>
    <p:sldId id="321" r:id="rId31"/>
    <p:sldId id="322" r:id="rId32"/>
    <p:sldId id="287" r:id="rId33"/>
    <p:sldId id="286" r:id="rId34"/>
    <p:sldId id="297" r:id="rId35"/>
    <p:sldId id="314" r:id="rId36"/>
    <p:sldId id="323" r:id="rId37"/>
    <p:sldId id="324" r:id="rId38"/>
    <p:sldId id="299" r:id="rId39"/>
    <p:sldId id="277" r:id="rId40"/>
    <p:sldId id="278" r:id="rId41"/>
    <p:sldId id="300" r:id="rId42"/>
    <p:sldId id="310" r:id="rId43"/>
    <p:sldId id="311" r:id="rId44"/>
    <p:sldId id="301" r:id="rId45"/>
    <p:sldId id="302" r:id="rId46"/>
    <p:sldId id="312" r:id="rId47"/>
    <p:sldId id="313" r:id="rId48"/>
    <p:sldId id="303" r:id="rId49"/>
    <p:sldId id="263" r:id="rId50"/>
    <p:sldId id="283" r:id="rId51"/>
    <p:sldId id="284" r:id="rId52"/>
    <p:sldId id="307" r:id="rId53"/>
    <p:sldId id="308" r:id="rId54"/>
    <p:sldId id="325" r:id="rId55"/>
    <p:sldId id="309" r:id="rId5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37" autoAdjust="0"/>
  </p:normalViewPr>
  <p:slideViewPr>
    <p:cSldViewPr>
      <p:cViewPr varScale="1">
        <p:scale>
          <a:sx n="75" d="100"/>
          <a:sy n="75" d="100"/>
        </p:scale>
        <p:origin x="90"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9E939B2-D917-4723-8538-C4553062BEC4}" type="datetimeFigureOut">
              <a:rPr lang="es-MX" smtClean="0"/>
              <a:pPr/>
              <a:t>27/08/2019</a:t>
            </a:fld>
            <a:endParaRPr lang="es-MX"/>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s-MX"/>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D1225B-2550-412F-A17A-D2128149EC05}" type="slidenum">
              <a:rPr lang="es-MX" smtClean="0"/>
              <a:pPr/>
              <a:t>‹Nº›</a:t>
            </a:fld>
            <a:endParaRPr lang="es-MX"/>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7067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08825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93677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414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21141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681393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630461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204473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4043950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28077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84345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191103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Content Placeholder 3"/>
          <p:cNvSpPr>
            <a:spLocks noGrp="1"/>
          </p:cNvSpPr>
          <p:nvPr>
            <p:ph sz="quarter" idx="13"/>
          </p:nvPr>
        </p:nvSpPr>
        <p:spPr>
          <a:xfrm>
            <a:off x="514352" y="2861733"/>
            <a:ext cx="3816534" cy="2512852"/>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3" name="Content Placeholder 5"/>
          <p:cNvSpPr>
            <a:spLocks noGrp="1"/>
          </p:cNvSpPr>
          <p:nvPr>
            <p:ph sz="quarter" idx="14"/>
          </p:nvPr>
        </p:nvSpPr>
        <p:spPr>
          <a:xfrm>
            <a:off x="4495477" y="2861733"/>
            <a:ext cx="3816535" cy="2512852"/>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278558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259491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37252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178178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9E939B2-D917-4723-8538-C4553062BEC4}" type="datetimeFigureOut">
              <a:rPr lang="es-MX" smtClean="0"/>
              <a:pPr/>
              <a:t>27/08/2019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AD1225B-2550-412F-A17A-D2128149EC05}" type="slidenum">
              <a:rPr lang="es-MX" smtClean="0"/>
              <a:pPr/>
              <a:t>‹Nº›</a:t>
            </a:fld>
            <a:endParaRPr lang="es-MX"/>
          </a:p>
        </p:txBody>
      </p:sp>
    </p:spTree>
    <p:extLst>
      <p:ext uri="{BB962C8B-B14F-4D97-AF65-F5344CB8AC3E}">
        <p14:creationId xmlns:p14="http://schemas.microsoft.com/office/powerpoint/2010/main" val="172979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9E939B2-D917-4723-8538-C4553062BEC4}" type="datetimeFigureOut">
              <a:rPr lang="es-MX" smtClean="0"/>
              <a:pPr/>
              <a:t>27/08/2019</a:t>
            </a:fld>
            <a:endParaRPr lang="es-MX"/>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AD1225B-2550-412F-A17A-D2128149EC05}" type="slidenum">
              <a:rPr lang="es-MX" smtClean="0"/>
              <a:pPr/>
              <a:t>‹Nº›</a:t>
            </a:fld>
            <a:endParaRPr lang="es-MX"/>
          </a:p>
        </p:txBody>
      </p:sp>
    </p:spTree>
    <p:extLst>
      <p:ext uri="{BB962C8B-B14F-4D97-AF65-F5344CB8AC3E}">
        <p14:creationId xmlns:p14="http://schemas.microsoft.com/office/powerpoint/2010/main" val="240404868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1420000">
            <a:off x="648757" y="2290671"/>
            <a:ext cx="7533524" cy="2074896"/>
          </a:xfrm>
        </p:spPr>
        <p:txBody>
          <a:bodyPr>
            <a:noAutofit/>
          </a:bodyPr>
          <a:lstStyle/>
          <a:p>
            <a:r>
              <a:rPr lang="es-MX" sz="2100" b="1" u="sng" dirty="0">
                <a:latin typeface="Tahoma" pitchFamily="34" charset="0"/>
                <a:ea typeface="Tahoma" pitchFamily="34" charset="0"/>
                <a:cs typeface="Tahoma" pitchFamily="34" charset="0"/>
              </a:rPr>
              <a:t>EQUIPO 6. </a:t>
            </a:r>
            <a:br>
              <a:rPr lang="es-MX" sz="2100" b="1" u="sng" dirty="0">
                <a:latin typeface="Tahoma" pitchFamily="34" charset="0"/>
                <a:ea typeface="Tahoma" pitchFamily="34" charset="0"/>
                <a:cs typeface="Tahoma" pitchFamily="34" charset="0"/>
              </a:rPr>
            </a:br>
            <a:r>
              <a:rPr lang="es-MX" sz="2100" dirty="0">
                <a:latin typeface="Tahoma" pitchFamily="34" charset="0"/>
                <a:ea typeface="Tahoma" pitchFamily="34" charset="0"/>
                <a:cs typeface="Tahoma" pitchFamily="34" charset="0"/>
              </a:rPr>
              <a:t>4º </a:t>
            </a:r>
            <a:r>
              <a:rPr lang="es-MX" sz="1800" dirty="0">
                <a:latin typeface="Tahoma" pitchFamily="34" charset="0"/>
                <a:ea typeface="Tahoma" pitchFamily="34" charset="0"/>
                <a:cs typeface="Tahoma" pitchFamily="34" charset="0"/>
              </a:rPr>
              <a:t>de </a:t>
            </a:r>
            <a:r>
              <a:rPr lang="es-MX" sz="2100" dirty="0">
                <a:latin typeface="Tahoma" pitchFamily="34" charset="0"/>
                <a:ea typeface="Tahoma" pitchFamily="34" charset="0"/>
                <a:cs typeface="Tahoma" pitchFamily="34" charset="0"/>
              </a:rPr>
              <a:t>Preparatoria</a:t>
            </a:r>
          </a:p>
        </p:txBody>
      </p:sp>
      <p:pic>
        <p:nvPicPr>
          <p:cNvPr id="1026" name="Picture 2" descr="https://lh4.googleusercontent.com/3dL_hvIPghLEhUtJHua88lf3z12GFsulUFYom-vhmjLfDo7foItmWvXZRGFTD32C-vQKQ7kfwE78ZknODONMZv4waAKMevnvmqhFKeZhqj4v0qtiU7yL7XdRB_Y1op4CJhjlmzs2OO7DTTaS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49482">
            <a:off x="85018" y="1001767"/>
            <a:ext cx="8066941" cy="108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34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INTERDISCIPLINARIEDAD</a:t>
            </a:r>
          </a:p>
        </p:txBody>
      </p:sp>
      <p:sp>
        <p:nvSpPr>
          <p:cNvPr id="3" name="2 Marcador de contenido"/>
          <p:cNvSpPr>
            <a:spLocks noGrp="1"/>
          </p:cNvSpPr>
          <p:nvPr>
            <p:ph sz="quarter" idx="13"/>
          </p:nvPr>
        </p:nvSpPr>
        <p:spPr/>
        <p:txBody>
          <a:bodyPr>
            <a:normAutofit fontScale="77500" lnSpcReduction="20000"/>
          </a:bodyPr>
          <a:lstStyle/>
          <a:p>
            <a:pPr>
              <a:buNone/>
            </a:pPr>
            <a:r>
              <a:rPr lang="es-MX" dirty="0"/>
              <a:t>¿Cómo motivar a los alumnos para el trabajo interdisciplinario? 	</a:t>
            </a:r>
          </a:p>
          <a:p>
            <a:pPr>
              <a:buNone/>
            </a:pPr>
            <a:r>
              <a:rPr lang="es-MX" dirty="0"/>
              <a:t>Plantear problemas en un contexto actual y del interés del alumno. </a:t>
            </a:r>
          </a:p>
          <a:p>
            <a:pPr>
              <a:buNone/>
            </a:pPr>
            <a:r>
              <a:rPr lang="es-MX" dirty="0"/>
              <a:t> Que el alumno tenga un papel activo y el profesor uno de acompañamiento. </a:t>
            </a:r>
          </a:p>
          <a:p>
            <a:pPr>
              <a:buNone/>
            </a:pPr>
            <a:r>
              <a:rPr lang="es-MX" dirty="0"/>
              <a:t>Formar grupos de personas con intereses distintos pero con un objetivo en común. </a:t>
            </a:r>
          </a:p>
          <a:p>
            <a:pPr>
              <a:buNone/>
            </a:pPr>
            <a:r>
              <a:rPr lang="es-MX" dirty="0"/>
              <a:t> Proponer objetivos alcanzables y medibles. </a:t>
            </a:r>
          </a:p>
          <a:p>
            <a:pPr>
              <a:buNone/>
            </a:pPr>
            <a:r>
              <a:rPr lang="es-MX" dirty="0"/>
              <a:t>Otorga a los alumnos la libertad de proponer opciones de trabajo interdisciplinario, que estarán acotados de acuerdo a la meta establecida por el docente. </a:t>
            </a:r>
          </a:p>
          <a:p>
            <a:pPr>
              <a:buNone/>
            </a:pPr>
            <a:r>
              <a:rPr lang="es-MX" dirty="0"/>
              <a:t> También, permite a los alumnos que elijan el problema que quieren estudiar siempre y cuando deban estar en función de la metodología que el docente </a:t>
            </a:r>
            <a:r>
              <a:rPr lang="es-MX" dirty="0" err="1"/>
              <a:t>diseñÓ</a:t>
            </a:r>
            <a:r>
              <a:rPr lang="es-MX" dirty="0"/>
              <a:t> previamente.-</a:t>
            </a:r>
          </a:p>
          <a:p>
            <a:pPr>
              <a:buNone/>
            </a:pPr>
            <a:endParaRPr lang="es-MX" dirty="0"/>
          </a:p>
          <a:p>
            <a:endParaRPr lang="es-MX" dirty="0"/>
          </a:p>
        </p:txBody>
      </p:sp>
      <p:pic>
        <p:nvPicPr>
          <p:cNvPr id="5" name="4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INTERDISCIPLINARIEDAD</a:t>
            </a:r>
          </a:p>
        </p:txBody>
      </p:sp>
      <p:sp>
        <p:nvSpPr>
          <p:cNvPr id="3" name="2 Marcador de contenido"/>
          <p:cNvSpPr>
            <a:spLocks noGrp="1"/>
          </p:cNvSpPr>
          <p:nvPr>
            <p:ph sz="quarter" idx="13"/>
          </p:nvPr>
        </p:nvSpPr>
        <p:spPr>
          <a:xfrm>
            <a:off x="514351" y="1628800"/>
            <a:ext cx="7796030" cy="3745785"/>
          </a:xfrm>
        </p:spPr>
        <p:txBody>
          <a:bodyPr>
            <a:normAutofit fontScale="55000" lnSpcReduction="20000"/>
          </a:bodyPr>
          <a:lstStyle/>
          <a:p>
            <a:pPr>
              <a:buNone/>
            </a:pPr>
            <a:r>
              <a:rPr lang="es-MX" dirty="0"/>
              <a:t>¿Cuáles son los prerrequisitos materiales, organizacionales y personales para la planeación del trabajo interdisciplinario? 	</a:t>
            </a:r>
          </a:p>
          <a:p>
            <a:pPr>
              <a:buNone/>
            </a:pPr>
            <a:r>
              <a:rPr lang="es-MX" dirty="0"/>
              <a:t>Definir el problema. </a:t>
            </a:r>
          </a:p>
          <a:p>
            <a:pPr>
              <a:buNone/>
            </a:pPr>
            <a:r>
              <a:rPr lang="es-MX" dirty="0"/>
              <a:t>Establecer objetivos y propósitos. </a:t>
            </a:r>
          </a:p>
          <a:p>
            <a:pPr>
              <a:buNone/>
            </a:pPr>
            <a:r>
              <a:rPr lang="es-MX" dirty="0"/>
              <a:t> Generar espacios y tiempos para planeación, acompañamiento y discusión. </a:t>
            </a:r>
          </a:p>
          <a:p>
            <a:pPr>
              <a:buNone/>
            </a:pPr>
            <a:r>
              <a:rPr lang="es-MX" dirty="0"/>
              <a:t> Uso de las TIC´S. </a:t>
            </a:r>
          </a:p>
          <a:p>
            <a:pPr>
              <a:buNone/>
            </a:pPr>
            <a:r>
              <a:rPr lang="es-MX" dirty="0"/>
              <a:t> Formación y capacitación al docente. </a:t>
            </a:r>
          </a:p>
          <a:p>
            <a:pPr>
              <a:buNone/>
            </a:pPr>
            <a:r>
              <a:rPr lang="es-MX" dirty="0"/>
              <a:t> Desarrollo de inteligencia emocional. </a:t>
            </a:r>
          </a:p>
          <a:p>
            <a:pPr>
              <a:buNone/>
            </a:pPr>
            <a:r>
              <a:rPr lang="es-MX" dirty="0"/>
              <a:t> Establecimiento de un lenguaje común. </a:t>
            </a:r>
          </a:p>
          <a:p>
            <a:pPr>
              <a:buNone/>
            </a:pPr>
            <a:r>
              <a:rPr lang="es-MX" dirty="0"/>
              <a:t> Espacio y recursos para que los docentes puedan diseñar en colaboración con otros docentes. </a:t>
            </a:r>
          </a:p>
          <a:p>
            <a:pPr>
              <a:buNone/>
            </a:pPr>
            <a:r>
              <a:rPr lang="es-MX" dirty="0"/>
              <a:t> Por otro lado, la institución debe apoyarse en el profesorado para que ambos guíen el trabajo hacia objetivos concretos. </a:t>
            </a:r>
          </a:p>
          <a:p>
            <a:pPr>
              <a:buNone/>
            </a:pPr>
            <a:r>
              <a:rPr lang="es-MX" dirty="0"/>
              <a:t> Es muy importante y necesario crear rúbricas para evaluar los procedimientos y los procesos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797662" cy="1151965"/>
          </a:xfrm>
        </p:spPr>
        <p:txBody>
          <a:bodyPr/>
          <a:lstStyle/>
          <a:p>
            <a:pPr algn="ctr"/>
            <a:r>
              <a:rPr lang="es-MX" dirty="0"/>
              <a:t>INTERDISCIPLINARIEDAD</a:t>
            </a:r>
          </a:p>
        </p:txBody>
      </p:sp>
      <p:sp>
        <p:nvSpPr>
          <p:cNvPr id="3" name="2 Marcador de contenido"/>
          <p:cNvSpPr>
            <a:spLocks noGrp="1"/>
          </p:cNvSpPr>
          <p:nvPr>
            <p:ph sz="quarter" idx="13"/>
          </p:nvPr>
        </p:nvSpPr>
        <p:spPr>
          <a:xfrm>
            <a:off x="514351" y="1268760"/>
            <a:ext cx="7796030" cy="4248472"/>
          </a:xfrm>
        </p:spPr>
        <p:txBody>
          <a:bodyPr>
            <a:normAutofit fontScale="62500" lnSpcReduction="20000"/>
          </a:bodyPr>
          <a:lstStyle/>
          <a:p>
            <a:pPr>
              <a:buNone/>
            </a:pPr>
            <a:r>
              <a:rPr lang="es-MX" dirty="0"/>
              <a:t>¿Qué papel juega la planeación en el trabajo interdisciplinario y qué características debe tener?</a:t>
            </a:r>
          </a:p>
          <a:p>
            <a:pPr>
              <a:buNone/>
            </a:pPr>
            <a:r>
              <a:rPr lang="es-MX" dirty="0"/>
              <a:t>Puntos de acuerdos entre las materias. </a:t>
            </a:r>
          </a:p>
          <a:p>
            <a:pPr>
              <a:buNone/>
            </a:pPr>
            <a:r>
              <a:rPr lang="es-MX" dirty="0"/>
              <a:t> Establecimiento de objetivos claros y criterios a evaluar. </a:t>
            </a:r>
          </a:p>
          <a:p>
            <a:pPr>
              <a:buNone/>
            </a:pPr>
            <a:r>
              <a:rPr lang="es-MX" dirty="0"/>
              <a:t> Integración. </a:t>
            </a:r>
          </a:p>
          <a:p>
            <a:pPr>
              <a:buNone/>
            </a:pPr>
            <a:r>
              <a:rPr lang="es-MX" dirty="0"/>
              <a:t> Debe tener espacio y tiempo predeterminado. </a:t>
            </a:r>
          </a:p>
          <a:p>
            <a:pPr>
              <a:buNone/>
            </a:pPr>
            <a:r>
              <a:rPr lang="es-MX" dirty="0"/>
              <a:t> Conocer y/o definir el perfil de egreso. </a:t>
            </a:r>
          </a:p>
          <a:p>
            <a:pPr>
              <a:buNone/>
            </a:pPr>
            <a:r>
              <a:rPr lang="es-MX" dirty="0"/>
              <a:t> Establecer los puntos de contacto entre las materias.  </a:t>
            </a:r>
          </a:p>
          <a:p>
            <a:pPr>
              <a:buNone/>
            </a:pPr>
            <a:r>
              <a:rPr lang="es-MX" dirty="0"/>
              <a:t>Determina los roles. </a:t>
            </a:r>
          </a:p>
          <a:p>
            <a:pPr>
              <a:buNone/>
            </a:pPr>
            <a:r>
              <a:rPr lang="es-MX" dirty="0"/>
              <a:t> Determina el orden. </a:t>
            </a:r>
          </a:p>
          <a:p>
            <a:pPr>
              <a:buNone/>
            </a:pPr>
            <a:r>
              <a:rPr lang="es-MX" dirty="0"/>
              <a:t> La planeación garantiza que exista una verdadera interdisciplinariedad de forma estructurada. </a:t>
            </a:r>
          </a:p>
          <a:p>
            <a:pPr>
              <a:buNone/>
            </a:pPr>
            <a:r>
              <a:rPr lang="es-MX" dirty="0"/>
              <a:t> Establece reglas caras y difiere roles. </a:t>
            </a:r>
          </a:p>
          <a:p>
            <a:pPr>
              <a:buNone/>
            </a:pPr>
            <a:r>
              <a:rPr lang="es-MX" dirty="0"/>
              <a:t> Evidencia el trabajo previo y colaborativo. </a:t>
            </a:r>
          </a:p>
          <a:p>
            <a:pPr>
              <a:buNone/>
            </a:pPr>
            <a:r>
              <a:rPr lang="es-MX" dirty="0"/>
              <a:t> Evita improvisaciones.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El aprendizaje colaborativo</a:t>
            </a:r>
          </a:p>
        </p:txBody>
      </p:sp>
      <p:sp>
        <p:nvSpPr>
          <p:cNvPr id="3" name="2 Marcador de contenido"/>
          <p:cNvSpPr>
            <a:spLocks noGrp="1"/>
          </p:cNvSpPr>
          <p:nvPr>
            <p:ph sz="quarter" idx="13"/>
          </p:nvPr>
        </p:nvSpPr>
        <p:spPr/>
        <p:txBody>
          <a:bodyPr>
            <a:normAutofit fontScale="85000" lnSpcReduction="20000"/>
          </a:bodyPr>
          <a:lstStyle/>
          <a:p>
            <a:pPr>
              <a:buNone/>
            </a:pPr>
            <a:r>
              <a:rPr lang="es-MX" dirty="0"/>
              <a:t>¿Qué es?</a:t>
            </a:r>
          </a:p>
          <a:p>
            <a:pPr>
              <a:buNone/>
            </a:pPr>
            <a:r>
              <a:rPr lang="es-MX" dirty="0"/>
              <a:t>Proceso de aprendizaje en el cual los miembros se apoyan y confían unos en otros para alcanzar una meta propuesta. Sus roles son definidos PARA potencializar el desarrollo de habilidades conceptuales, procedimentales y actitudinales donde el profesor es una guía del proceso. Es un modelo de trabajo que se hace en equipos pequeños para favorecer el aprendizaje interpersonal y de grupo. </a:t>
            </a:r>
          </a:p>
          <a:p>
            <a:pPr>
              <a:buNone/>
            </a:pPr>
            <a:r>
              <a:rPr lang="es-MX" dirty="0"/>
              <a:t>Busca maximizar el aprendizaje y busca lograr en el alumno a que consiga un objetivo mayor. </a:t>
            </a:r>
          </a:p>
          <a:p>
            <a:pPr>
              <a:buNone/>
            </a:pPr>
            <a:r>
              <a:rPr lang="es-MX" dirty="0"/>
              <a:t>Se centra en la interacción social como medio para generar un aprendizaje significativo.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797662" cy="942999"/>
          </a:xfrm>
        </p:spPr>
        <p:txBody>
          <a:bodyPr/>
          <a:lstStyle/>
          <a:p>
            <a:pPr algn="ctr"/>
            <a:r>
              <a:rPr lang="es-MX" dirty="0"/>
              <a:t>El aprendizaje colaborativo</a:t>
            </a:r>
          </a:p>
        </p:txBody>
      </p:sp>
      <p:sp>
        <p:nvSpPr>
          <p:cNvPr id="3" name="2 Marcador de contenido"/>
          <p:cNvSpPr>
            <a:spLocks noGrp="1"/>
          </p:cNvSpPr>
          <p:nvPr>
            <p:ph sz="quarter" idx="13"/>
          </p:nvPr>
        </p:nvSpPr>
        <p:spPr>
          <a:xfrm>
            <a:off x="514351" y="1124744"/>
            <a:ext cx="7796030" cy="4249841"/>
          </a:xfrm>
        </p:spPr>
        <p:txBody>
          <a:bodyPr>
            <a:normAutofit fontScale="55000" lnSpcReduction="20000"/>
          </a:bodyPr>
          <a:lstStyle/>
          <a:p>
            <a:pPr>
              <a:buNone/>
            </a:pPr>
            <a:r>
              <a:rPr lang="es-MX" dirty="0"/>
              <a:t>¿Cuáles son sus características?</a:t>
            </a:r>
          </a:p>
          <a:p>
            <a:pPr>
              <a:buNone/>
            </a:pPr>
            <a:r>
              <a:rPr lang="es-MX" dirty="0"/>
              <a:t>Grupos pequeños. </a:t>
            </a:r>
          </a:p>
          <a:p>
            <a:pPr>
              <a:buNone/>
            </a:pPr>
            <a:r>
              <a:rPr lang="es-MX" dirty="0"/>
              <a:t> Roles definidos. </a:t>
            </a:r>
          </a:p>
          <a:p>
            <a:pPr>
              <a:buNone/>
            </a:pPr>
            <a:r>
              <a:rPr lang="es-MX" dirty="0"/>
              <a:t> Potencializa habilidades. </a:t>
            </a:r>
          </a:p>
          <a:p>
            <a:pPr>
              <a:buNone/>
            </a:pPr>
            <a:r>
              <a:rPr lang="es-MX" dirty="0"/>
              <a:t> El profesor cumple la función de guía. </a:t>
            </a:r>
          </a:p>
          <a:p>
            <a:pPr>
              <a:buNone/>
            </a:pPr>
            <a:r>
              <a:rPr lang="es-MX" dirty="0"/>
              <a:t> Autogestión. </a:t>
            </a:r>
          </a:p>
          <a:p>
            <a:pPr>
              <a:buNone/>
            </a:pPr>
            <a:r>
              <a:rPr lang="es-MX" dirty="0"/>
              <a:t> Autoevaluación. </a:t>
            </a:r>
          </a:p>
          <a:p>
            <a:pPr>
              <a:buNone/>
            </a:pPr>
            <a:r>
              <a:rPr lang="es-MX" dirty="0"/>
              <a:t> El aprendizaje es desarrollado desde su interacción social. </a:t>
            </a:r>
          </a:p>
          <a:p>
            <a:pPr>
              <a:buNone/>
            </a:pPr>
            <a:r>
              <a:rPr lang="es-MX" dirty="0"/>
              <a:t> Va más allá del trabajo colaborativo al buscar el aprendizaje colectivo.  	</a:t>
            </a:r>
          </a:p>
          <a:p>
            <a:pPr>
              <a:buNone/>
            </a:pPr>
            <a:r>
              <a:rPr lang="es-MX" dirty="0"/>
              <a:t>Desarrolla habilidades sociales </a:t>
            </a:r>
          </a:p>
          <a:p>
            <a:pPr>
              <a:buNone/>
            </a:pPr>
            <a:r>
              <a:rPr lang="es-MX" dirty="0"/>
              <a:t> Contrarresta la ideología individualista </a:t>
            </a:r>
          </a:p>
          <a:p>
            <a:pPr>
              <a:buNone/>
            </a:pPr>
            <a:r>
              <a:rPr lang="es-MX" dirty="0"/>
              <a:t> Grupos pequeños y heterogéneos </a:t>
            </a:r>
          </a:p>
          <a:p>
            <a:pPr>
              <a:buNone/>
            </a:pPr>
            <a:r>
              <a:rPr lang="es-MX" dirty="0"/>
              <a:t> Los miembros tienen tareas y funciones diferentes </a:t>
            </a:r>
          </a:p>
          <a:p>
            <a:pPr>
              <a:buNone/>
            </a:pPr>
            <a:r>
              <a:rPr lang="es-MX" dirty="0"/>
              <a:t> Mejoran el rendimiento académico.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797662" cy="870991"/>
          </a:xfrm>
        </p:spPr>
        <p:txBody>
          <a:bodyPr/>
          <a:lstStyle/>
          <a:p>
            <a:pPr algn="ctr"/>
            <a:r>
              <a:rPr lang="es-MX" dirty="0"/>
              <a:t>El aprendizaje colaborativo</a:t>
            </a:r>
          </a:p>
        </p:txBody>
      </p:sp>
      <p:sp>
        <p:nvSpPr>
          <p:cNvPr id="3" name="2 Marcador de contenido"/>
          <p:cNvSpPr>
            <a:spLocks noGrp="1"/>
          </p:cNvSpPr>
          <p:nvPr>
            <p:ph sz="quarter" idx="13"/>
          </p:nvPr>
        </p:nvSpPr>
        <p:spPr>
          <a:xfrm>
            <a:off x="514351" y="1124744"/>
            <a:ext cx="7796030" cy="4249841"/>
          </a:xfrm>
        </p:spPr>
        <p:txBody>
          <a:bodyPr>
            <a:normAutofit fontScale="55000" lnSpcReduction="20000"/>
          </a:bodyPr>
          <a:lstStyle/>
          <a:p>
            <a:pPr>
              <a:buNone/>
            </a:pPr>
            <a:r>
              <a:rPr lang="es-MX" dirty="0"/>
              <a:t>¿ Cuáles son sus objetivos? </a:t>
            </a:r>
          </a:p>
          <a:p>
            <a:pPr>
              <a:buNone/>
            </a:pPr>
            <a:r>
              <a:rPr lang="es-MX" dirty="0"/>
              <a:t>Crear interdependencia positiva. </a:t>
            </a:r>
          </a:p>
          <a:p>
            <a:pPr>
              <a:buNone/>
            </a:pPr>
            <a:r>
              <a:rPr lang="es-MX" dirty="0"/>
              <a:t> Lograr la participación de todos. </a:t>
            </a:r>
          </a:p>
          <a:p>
            <a:pPr>
              <a:buNone/>
            </a:pPr>
            <a:r>
              <a:rPr lang="es-MX" dirty="0"/>
              <a:t> Lograr metas compartidas. </a:t>
            </a:r>
          </a:p>
          <a:p>
            <a:pPr>
              <a:buNone/>
            </a:pPr>
            <a:r>
              <a:rPr lang="es-MX" dirty="0"/>
              <a:t> Maximizar el aprendizaje personal y grupal. </a:t>
            </a:r>
          </a:p>
          <a:p>
            <a:pPr>
              <a:buNone/>
            </a:pPr>
            <a:r>
              <a:rPr lang="es-MX" dirty="0"/>
              <a:t> Mejorar las relaciones socio-afectivas. </a:t>
            </a:r>
          </a:p>
          <a:p>
            <a:pPr>
              <a:buNone/>
            </a:pPr>
            <a:r>
              <a:rPr lang="es-MX" dirty="0"/>
              <a:t> Crear sentido de pertenencia. </a:t>
            </a:r>
          </a:p>
          <a:p>
            <a:pPr>
              <a:buNone/>
            </a:pPr>
            <a:r>
              <a:rPr lang="es-MX" dirty="0"/>
              <a:t> Compartir responsabilidades. </a:t>
            </a:r>
          </a:p>
          <a:p>
            <a:pPr>
              <a:buNone/>
            </a:pPr>
            <a:r>
              <a:rPr lang="es-MX" dirty="0"/>
              <a:t> Fomentar el uso académico de las TIC´S. </a:t>
            </a:r>
          </a:p>
          <a:p>
            <a:pPr>
              <a:buNone/>
            </a:pPr>
            <a:r>
              <a:rPr lang="es-MX" dirty="0"/>
              <a:t> El aprendizaje significativo. </a:t>
            </a:r>
          </a:p>
          <a:p>
            <a:pPr>
              <a:buNone/>
            </a:pPr>
            <a:r>
              <a:rPr lang="es-MX" dirty="0"/>
              <a:t> Desarrollo cognitivo de habilidades y valores. </a:t>
            </a:r>
          </a:p>
          <a:p>
            <a:pPr>
              <a:buNone/>
            </a:pPr>
            <a:r>
              <a:rPr lang="es-MX" dirty="0"/>
              <a:t> Cubrir los puntos establecidos de una rúbrica como resultado de los parámetros determinados para llevar a cabo en el trabajo. </a:t>
            </a:r>
          </a:p>
          <a:p>
            <a:pPr>
              <a:buNone/>
            </a:pPr>
            <a:r>
              <a:rPr lang="es-MX" dirty="0"/>
              <a:t> Fomentar la interdependencia positiva.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797662" cy="870991"/>
          </a:xfrm>
        </p:spPr>
        <p:txBody>
          <a:bodyPr/>
          <a:lstStyle/>
          <a:p>
            <a:pPr algn="ctr"/>
            <a:r>
              <a:rPr lang="es-MX" dirty="0"/>
              <a:t>El aprendizaje colaborativo</a:t>
            </a:r>
          </a:p>
        </p:txBody>
      </p:sp>
      <p:sp>
        <p:nvSpPr>
          <p:cNvPr id="3" name="2 Marcador de contenido"/>
          <p:cNvSpPr>
            <a:spLocks noGrp="1"/>
          </p:cNvSpPr>
          <p:nvPr>
            <p:ph sz="quarter" idx="13"/>
          </p:nvPr>
        </p:nvSpPr>
        <p:spPr>
          <a:xfrm>
            <a:off x="179512" y="980728"/>
            <a:ext cx="8352927" cy="4536504"/>
          </a:xfrm>
        </p:spPr>
        <p:txBody>
          <a:bodyPr>
            <a:normAutofit fontScale="40000" lnSpcReduction="20000"/>
          </a:bodyPr>
          <a:lstStyle/>
          <a:p>
            <a:pPr>
              <a:buNone/>
            </a:pPr>
            <a:r>
              <a:rPr lang="es-MX" dirty="0"/>
              <a:t>¿Cuáles son las acciones de planeación y acompañamiento más importantes del profesor, en éste tipo de trabajo? 	</a:t>
            </a:r>
          </a:p>
          <a:p>
            <a:pPr>
              <a:buNone/>
            </a:pPr>
            <a:r>
              <a:rPr lang="es-MX" dirty="0"/>
              <a:t>Dar retroalimentación. </a:t>
            </a:r>
          </a:p>
          <a:p>
            <a:pPr>
              <a:buNone/>
            </a:pPr>
            <a:r>
              <a:rPr lang="es-MX" dirty="0"/>
              <a:t> Establecer sistemas de recompensa. </a:t>
            </a:r>
          </a:p>
          <a:p>
            <a:pPr>
              <a:buNone/>
            </a:pPr>
            <a:r>
              <a:rPr lang="es-MX" dirty="0"/>
              <a:t> Fomentar autocritica y reflexión. </a:t>
            </a:r>
          </a:p>
          <a:p>
            <a:pPr>
              <a:buNone/>
            </a:pPr>
            <a:r>
              <a:rPr lang="es-MX" dirty="0"/>
              <a:t> Establecer y explicar criterios y niveles de logros tanto de conocimientos como conductuales. </a:t>
            </a:r>
          </a:p>
          <a:p>
            <a:pPr>
              <a:buNone/>
            </a:pPr>
            <a:r>
              <a:rPr lang="es-MX" dirty="0"/>
              <a:t> Proporcionar ayuda cuando sea indispensable. </a:t>
            </a:r>
          </a:p>
          <a:p>
            <a:pPr>
              <a:buNone/>
            </a:pPr>
            <a:r>
              <a:rPr lang="es-MX" dirty="0"/>
              <a:t>Facilitar y orientar a los estudiantes. </a:t>
            </a:r>
          </a:p>
          <a:p>
            <a:pPr>
              <a:buNone/>
            </a:pPr>
            <a:r>
              <a:rPr lang="es-MX" dirty="0"/>
              <a:t> Conformar equipos. </a:t>
            </a:r>
          </a:p>
          <a:p>
            <a:pPr>
              <a:buNone/>
            </a:pPr>
            <a:r>
              <a:rPr lang="es-MX" dirty="0"/>
              <a:t> Ser mediadores. </a:t>
            </a:r>
          </a:p>
          <a:p>
            <a:pPr>
              <a:buNone/>
            </a:pPr>
            <a:r>
              <a:rPr lang="es-MX" dirty="0"/>
              <a:t> Monitorear que la construcción del aprendizaje sea en conjunto. </a:t>
            </a:r>
          </a:p>
          <a:p>
            <a:pPr>
              <a:buNone/>
            </a:pPr>
            <a:r>
              <a:rPr lang="es-MX" dirty="0"/>
              <a:t> Monitorear también de manera individual. </a:t>
            </a:r>
          </a:p>
          <a:p>
            <a:pPr>
              <a:buNone/>
            </a:pPr>
            <a:r>
              <a:rPr lang="es-MX" dirty="0"/>
              <a:t> Preparación. </a:t>
            </a:r>
          </a:p>
          <a:p>
            <a:pPr>
              <a:buNone/>
            </a:pPr>
            <a:r>
              <a:rPr lang="es-MX" dirty="0"/>
              <a:t> Promover prácticas interpersonales </a:t>
            </a:r>
          </a:p>
          <a:p>
            <a:pPr>
              <a:buNone/>
            </a:pPr>
            <a:r>
              <a:rPr lang="es-MX" dirty="0"/>
              <a:t> Estudiar al grupo </a:t>
            </a:r>
          </a:p>
          <a:p>
            <a:pPr>
              <a:buNone/>
            </a:pPr>
            <a:r>
              <a:rPr lang="es-MX" dirty="0"/>
              <a:t> Se asignan roles </a:t>
            </a:r>
          </a:p>
          <a:p>
            <a:pPr>
              <a:buNone/>
            </a:pPr>
            <a:r>
              <a:rPr lang="es-MX" dirty="0"/>
              <a:t> Se conforman equipos estratégicamente. </a:t>
            </a:r>
          </a:p>
          <a:p>
            <a:pPr>
              <a:buNone/>
            </a:pPr>
            <a:r>
              <a:rPr lang="es-MX" dirty="0"/>
              <a:t> Se diseñan situaciones de aprendizaje. </a:t>
            </a:r>
          </a:p>
          <a:p>
            <a:pPr>
              <a:buNone/>
            </a:pPr>
            <a:r>
              <a:rPr lang="es-MX" dirty="0"/>
              <a:t> El profesor lleva la dirección del proyecto, tomando en cuenta los roles establecidos, donde tienen que ser medibles.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El aprendizaje colaborativo</a:t>
            </a:r>
          </a:p>
        </p:txBody>
      </p:sp>
      <p:sp>
        <p:nvSpPr>
          <p:cNvPr id="3" name="2 Marcador de contenido"/>
          <p:cNvSpPr>
            <a:spLocks noGrp="1"/>
          </p:cNvSpPr>
          <p:nvPr>
            <p:ph sz="quarter" idx="13"/>
          </p:nvPr>
        </p:nvSpPr>
        <p:spPr>
          <a:xfrm>
            <a:off x="539552" y="1844824"/>
            <a:ext cx="7796030" cy="3311189"/>
          </a:xfrm>
        </p:spPr>
        <p:txBody>
          <a:bodyPr>
            <a:normAutofit fontScale="70000" lnSpcReduction="20000"/>
          </a:bodyPr>
          <a:lstStyle/>
          <a:p>
            <a:pPr algn="just">
              <a:buNone/>
            </a:pPr>
            <a:r>
              <a:rPr lang="es-MX" dirty="0"/>
              <a:t>¿De qué manera se vinculan el trabajo interdisciplinario, y el aprendizaje cooperativo?</a:t>
            </a:r>
          </a:p>
          <a:p>
            <a:pPr algn="just">
              <a:buNone/>
            </a:pPr>
            <a:r>
              <a:rPr lang="es-MX" dirty="0"/>
              <a:t>Fomentando el desarrollo de habilidades sociales que corren en paralelo a la adquisición de conocimientos conceptuales. </a:t>
            </a:r>
          </a:p>
          <a:p>
            <a:pPr algn="just">
              <a:buNone/>
            </a:pPr>
            <a:r>
              <a:rPr lang="es-MX" dirty="0"/>
              <a:t> Integrando grupos heterogéneos. </a:t>
            </a:r>
          </a:p>
          <a:p>
            <a:pPr algn="just">
              <a:buNone/>
            </a:pPr>
            <a:r>
              <a:rPr lang="es-MX" dirty="0"/>
              <a:t> Distribución de tareas y discusión. </a:t>
            </a:r>
          </a:p>
          <a:p>
            <a:pPr algn="just">
              <a:buNone/>
            </a:pPr>
            <a:r>
              <a:rPr lang="es-MX" dirty="0"/>
              <a:t> Conformar equipos colaborativos donde cada integrante aporta a los demás desde su área. </a:t>
            </a:r>
          </a:p>
          <a:p>
            <a:pPr algn="just">
              <a:buNone/>
            </a:pPr>
            <a:r>
              <a:rPr lang="es-MX" dirty="0"/>
              <a:t> Son diferentes metodologías que buscan el trabajo interdisciplinario y tratan de construir e integrar coherencia en un esquema cooperativo entre los profesores y los alumnos.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7" name="6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pic>
        <p:nvPicPr>
          <p:cNvPr id="10" name="Marcador de contenido 9"/>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10800000">
            <a:off x="514350" y="2294271"/>
            <a:ext cx="3816350" cy="2850483"/>
          </a:xfrm>
        </p:spPr>
      </p:pic>
      <p:pic>
        <p:nvPicPr>
          <p:cNvPr id="11" name="Marcador de contenido 10"/>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rot="10800000">
            <a:off x="4495800" y="2294863"/>
            <a:ext cx="3814763" cy="284929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_1998.JPG"/>
          <p:cNvPicPr>
            <a:picLocks noChangeAspect="1"/>
          </p:cNvPicPr>
          <p:nvPr/>
        </p:nvPicPr>
        <p:blipFill>
          <a:blip r:embed="rId2" cstate="print"/>
          <a:stretch>
            <a:fillRect/>
          </a:stretch>
        </p:blipFill>
        <p:spPr>
          <a:xfrm rot="10800000">
            <a:off x="971600" y="188640"/>
            <a:ext cx="6732240" cy="5028401"/>
          </a:xfrm>
          <a:prstGeom prst="rect">
            <a:avLst/>
          </a:prstGeom>
        </p:spPr>
      </p:pic>
      <p:pic>
        <p:nvPicPr>
          <p:cNvPr id="3" name="2 Imagen" descr="EscudoTAE - Color.png"/>
          <p:cNvPicPr>
            <a:picLocks noChangeAspect="1"/>
          </p:cNvPicPr>
          <p:nvPr/>
        </p:nvPicPr>
        <p:blipFill>
          <a:blip r:embed="rId3" cstate="print"/>
          <a:stretch>
            <a:fillRect/>
          </a:stretch>
        </p:blipFill>
        <p:spPr>
          <a:xfrm>
            <a:off x="7380312" y="5661248"/>
            <a:ext cx="1243397" cy="645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txBox="1">
            <a:spLocks noGrp="1"/>
          </p:cNvSpPr>
          <p:nvPr>
            <p:ph sz="quarter" idx="13"/>
          </p:nvPr>
        </p:nvSpPr>
        <p:spPr>
          <a:xfrm>
            <a:off x="604588" y="2045527"/>
            <a:ext cx="7796030" cy="2010807"/>
          </a:xfrm>
          <a:prstGeom prst="rect">
            <a:avLst/>
          </a:prstGeom>
          <a:noFill/>
        </p:spPr>
        <p:txBody>
          <a:bodyPr wrap="square" rtlCol="0">
            <a:spAutoFit/>
          </a:bodyPr>
          <a:lstStyle/>
          <a:p>
            <a:r>
              <a:rPr lang="es-MX" sz="3000" dirty="0">
                <a:solidFill>
                  <a:schemeClr val="accent1">
                    <a:lumMod val="75000"/>
                  </a:schemeClr>
                </a:solidFill>
                <a:latin typeface="Impact"/>
              </a:rPr>
              <a:t>Sierra Prieto Mariana– </a:t>
            </a:r>
            <a:r>
              <a:rPr lang="es-MX" sz="3000" dirty="0" smtClean="0">
                <a:solidFill>
                  <a:schemeClr val="accent1">
                    <a:lumMod val="75000"/>
                  </a:schemeClr>
                </a:solidFill>
                <a:latin typeface="Impact"/>
              </a:rPr>
              <a:t>Inglés </a:t>
            </a:r>
            <a:r>
              <a:rPr lang="es-MX" sz="3000" dirty="0">
                <a:solidFill>
                  <a:schemeClr val="accent1">
                    <a:lumMod val="75000"/>
                  </a:schemeClr>
                </a:solidFill>
                <a:latin typeface="Impact"/>
              </a:rPr>
              <a:t>IV</a:t>
            </a:r>
          </a:p>
          <a:p>
            <a:r>
              <a:rPr lang="es-MX" sz="3000" dirty="0">
                <a:solidFill>
                  <a:schemeClr val="accent1">
                    <a:lumMod val="75000"/>
                  </a:schemeClr>
                </a:solidFill>
                <a:latin typeface="Impact"/>
              </a:rPr>
              <a:t>Noh Cetina Javier Enrique – Geografía IV</a:t>
            </a:r>
          </a:p>
          <a:p>
            <a:r>
              <a:rPr lang="es-MX" sz="3000" dirty="0">
                <a:solidFill>
                  <a:schemeClr val="accent1">
                    <a:lumMod val="75000"/>
                  </a:schemeClr>
                </a:solidFill>
                <a:latin typeface="Impact"/>
              </a:rPr>
              <a:t>Hernández Villegas Said- Matemáticas IV</a:t>
            </a:r>
          </a:p>
        </p:txBody>
      </p:sp>
    </p:spTree>
    <p:extLst>
      <p:ext uri="{BB962C8B-B14F-4D97-AF65-F5344CB8AC3E}">
        <p14:creationId xmlns:p14="http://schemas.microsoft.com/office/powerpoint/2010/main" val="355769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2276872"/>
            <a:ext cx="7271423" cy="707886"/>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Nuestro proyecto</a:t>
            </a:r>
            <a:endParaRPr lang="es-MX" sz="4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33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11560" y="2276872"/>
            <a:ext cx="7271423" cy="707886"/>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Conceptos Clave</a:t>
            </a:r>
            <a:endParaRPr lang="es-MX" sz="4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0639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INTRODUCCIÓN: DESCRIPCIÓN DEL PROYECTO</a:t>
            </a:r>
          </a:p>
        </p:txBody>
      </p:sp>
      <p:sp>
        <p:nvSpPr>
          <p:cNvPr id="3" name="Marcador de contenido 2"/>
          <p:cNvSpPr>
            <a:spLocks noGrp="1"/>
          </p:cNvSpPr>
          <p:nvPr>
            <p:ph sz="quarter" idx="13"/>
          </p:nvPr>
        </p:nvSpPr>
        <p:spPr/>
        <p:txBody>
          <a:bodyPr/>
          <a:lstStyle/>
          <a:p>
            <a:pPr marL="0" indent="0">
              <a:buNone/>
            </a:pPr>
            <a:r>
              <a:rPr lang="es-MX" dirty="0"/>
              <a:t>Por medio de un video producido en equipos colaborativos, los alumnos explicarán la relación existente entre los índices geográficos  como los recursos naturales, la situación geográfica, y el desarrollo económico a partir de un modelo matemático de optimización. Se estudiará su influencia en las dinámicas culturales y en el desarrollo de la literatura en los siguientes países anglófonos que fueron colonia inglesa: CANADÁ, AUSTRALIA, NUEVA ZELANDA, REGIONES DEL CARIBE, PAÍSES SURSAHARIANOS Y SUDÁFRICA. </a:t>
            </a:r>
          </a:p>
          <a:p>
            <a:pPr marL="0" indent="0">
              <a:buNone/>
            </a:pPr>
            <a:endParaRPr lang="es-MX" dirty="0"/>
          </a:p>
        </p:txBody>
      </p:sp>
    </p:spTree>
    <p:extLst>
      <p:ext uri="{BB962C8B-B14F-4D97-AF65-F5344CB8AC3E}">
        <p14:creationId xmlns:p14="http://schemas.microsoft.com/office/powerpoint/2010/main" val="224367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OBJETIVO GENERAL DEL PROYECTO</a:t>
            </a:r>
          </a:p>
        </p:txBody>
      </p:sp>
      <p:sp>
        <p:nvSpPr>
          <p:cNvPr id="3" name="Marcador de contenido 2"/>
          <p:cNvSpPr>
            <a:spLocks noGrp="1"/>
          </p:cNvSpPr>
          <p:nvPr>
            <p:ph sz="quarter" idx="13"/>
          </p:nvPr>
        </p:nvSpPr>
        <p:spPr/>
        <p:txBody>
          <a:bodyPr>
            <a:normAutofit/>
          </a:bodyPr>
          <a:lstStyle/>
          <a:p>
            <a:r>
              <a:rPr lang="es-MX" dirty="0"/>
              <a:t>Que el alumno PRODUZCA, EN UN ESQUEMA DE TRABAJO COLABORATIVO, UN VIDEO EXPLICATIVO EN EL QUE ANALICE UN TEXTO LITERARIO POSCOLONIAL INTEGRANDO SUS CONOCIMIENTOS DE GEOGRAFÍA Y MATEMÁTICAS DURANTE EL CICLO ESCOLAR 2019-2020.</a:t>
            </a:r>
          </a:p>
        </p:txBody>
      </p:sp>
    </p:spTree>
    <p:extLst>
      <p:ext uri="{BB962C8B-B14F-4D97-AF65-F5344CB8AC3E}">
        <p14:creationId xmlns:p14="http://schemas.microsoft.com/office/powerpoint/2010/main" val="4284893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OBJETIVOS POR ASIGNATURA</a:t>
            </a:r>
          </a:p>
        </p:txBody>
      </p:sp>
      <p:sp>
        <p:nvSpPr>
          <p:cNvPr id="3" name="Marcador de texto 2"/>
          <p:cNvSpPr>
            <a:spLocks noGrp="1"/>
          </p:cNvSpPr>
          <p:nvPr>
            <p:ph type="body" idx="1"/>
          </p:nvPr>
        </p:nvSpPr>
        <p:spPr/>
        <p:txBody>
          <a:bodyPr/>
          <a:lstStyle/>
          <a:p>
            <a:r>
              <a:rPr lang="es-MX" dirty="0"/>
              <a:t>MATEMÁTICAS IV</a:t>
            </a:r>
          </a:p>
        </p:txBody>
      </p:sp>
      <p:sp>
        <p:nvSpPr>
          <p:cNvPr id="4" name="Marcador de texto 3"/>
          <p:cNvSpPr>
            <a:spLocks noGrp="1"/>
          </p:cNvSpPr>
          <p:nvPr>
            <p:ph type="body" sz="half" idx="15"/>
          </p:nvPr>
        </p:nvSpPr>
        <p:spPr/>
        <p:txBody>
          <a:bodyPr>
            <a:normAutofit/>
          </a:bodyPr>
          <a:lstStyle/>
          <a:p>
            <a:pPr algn="l"/>
            <a:r>
              <a:rPr lang="es-MX" sz="1500" dirty="0"/>
              <a:t>Que el alumno sea capaz de estructurar la información geográfico-económica para resolver el problema de optimización de recursos.</a:t>
            </a:r>
          </a:p>
        </p:txBody>
      </p:sp>
      <p:sp>
        <p:nvSpPr>
          <p:cNvPr id="5" name="Marcador de texto 4"/>
          <p:cNvSpPr>
            <a:spLocks noGrp="1"/>
          </p:cNvSpPr>
          <p:nvPr>
            <p:ph type="body" sz="quarter" idx="3"/>
          </p:nvPr>
        </p:nvSpPr>
        <p:spPr/>
        <p:txBody>
          <a:bodyPr/>
          <a:lstStyle/>
          <a:p>
            <a:r>
              <a:rPr lang="es-MX" dirty="0"/>
              <a:t>GEOGRAFÍA IV</a:t>
            </a:r>
          </a:p>
        </p:txBody>
      </p:sp>
      <p:sp>
        <p:nvSpPr>
          <p:cNvPr id="6" name="Marcador de texto 5"/>
          <p:cNvSpPr>
            <a:spLocks noGrp="1"/>
          </p:cNvSpPr>
          <p:nvPr>
            <p:ph type="body" sz="half" idx="16"/>
          </p:nvPr>
        </p:nvSpPr>
        <p:spPr/>
        <p:txBody>
          <a:bodyPr/>
          <a:lstStyle/>
          <a:p>
            <a:pPr algn="l"/>
            <a:r>
              <a:rPr lang="es-MX" sz="1500" dirty="0"/>
              <a:t>Que el alumno detecte la importancia de los recursos naturales en el desarrollo económico de los países en relación con su situación geográfica.</a:t>
            </a:r>
          </a:p>
          <a:p>
            <a:endParaRPr lang="es-MX" dirty="0"/>
          </a:p>
        </p:txBody>
      </p:sp>
      <p:sp>
        <p:nvSpPr>
          <p:cNvPr id="7" name="Marcador de texto 6"/>
          <p:cNvSpPr>
            <a:spLocks noGrp="1"/>
          </p:cNvSpPr>
          <p:nvPr>
            <p:ph type="body" sz="quarter" idx="13"/>
          </p:nvPr>
        </p:nvSpPr>
        <p:spPr/>
        <p:txBody>
          <a:bodyPr/>
          <a:lstStyle/>
          <a:p>
            <a:r>
              <a:rPr lang="es-MX" dirty="0"/>
              <a:t>LITERATURE IV</a:t>
            </a:r>
          </a:p>
        </p:txBody>
      </p:sp>
      <p:sp>
        <p:nvSpPr>
          <p:cNvPr id="8" name="Marcador de texto 7"/>
          <p:cNvSpPr>
            <a:spLocks noGrp="1"/>
          </p:cNvSpPr>
          <p:nvPr>
            <p:ph type="body" sz="half" idx="17"/>
          </p:nvPr>
        </p:nvSpPr>
        <p:spPr/>
        <p:txBody>
          <a:bodyPr>
            <a:normAutofit/>
          </a:bodyPr>
          <a:lstStyle/>
          <a:p>
            <a:pPr algn="l"/>
            <a:r>
              <a:rPr lang="es-MX" sz="1500" dirty="0"/>
              <a:t>Que el alumno argumente su interpretación del texto literario a partir del análisis interdisciplinario.</a:t>
            </a:r>
          </a:p>
        </p:txBody>
      </p:sp>
    </p:spTree>
    <p:extLst>
      <p:ext uri="{BB962C8B-B14F-4D97-AF65-F5344CB8AC3E}">
        <p14:creationId xmlns:p14="http://schemas.microsoft.com/office/powerpoint/2010/main" val="4128885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p:txBody>
          <a:bodyPr/>
          <a:lstStyle/>
          <a:p>
            <a:r>
              <a:rPr lang="es-MX" dirty="0">
                <a:solidFill>
                  <a:srgbClr val="00B050"/>
                </a:solidFill>
              </a:rPr>
              <a:t>Preguntas generadoras</a:t>
            </a:r>
          </a:p>
        </p:txBody>
      </p:sp>
    </p:spTree>
    <p:extLst>
      <p:ext uri="{BB962C8B-B14F-4D97-AF65-F5344CB8AC3E}">
        <p14:creationId xmlns:p14="http://schemas.microsoft.com/office/powerpoint/2010/main" val="1932992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Contenidos involucrados</a:t>
            </a:r>
          </a:p>
        </p:txBody>
      </p:sp>
      <p:sp>
        <p:nvSpPr>
          <p:cNvPr id="3" name="2 Marcador de contenido"/>
          <p:cNvSpPr>
            <a:spLocks noGrp="1"/>
          </p:cNvSpPr>
          <p:nvPr>
            <p:ph sz="quarter" idx="13"/>
          </p:nvPr>
        </p:nvSpPr>
        <p:spPr/>
        <p:txBody>
          <a:bodyPr>
            <a:normAutofit/>
          </a:bodyPr>
          <a:lstStyle/>
          <a:p>
            <a:endParaRPr lang="es-MX" dirty="0"/>
          </a:p>
          <a:p>
            <a:pPr>
              <a:buNone/>
            </a:pPr>
            <a:r>
              <a:rPr lang="es-MX" dirty="0"/>
              <a:t/>
            </a:r>
            <a:br>
              <a:rPr lang="es-MX" dirty="0"/>
            </a:br>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1511562076"/>
              </p:ext>
            </p:extLst>
          </p:nvPr>
        </p:nvGraphicFramePr>
        <p:xfrm>
          <a:off x="467545" y="1628800"/>
          <a:ext cx="7848870" cy="3474720"/>
        </p:xfrm>
        <a:graphic>
          <a:graphicData uri="http://schemas.openxmlformats.org/drawingml/2006/table">
            <a:tbl>
              <a:tblPr firstRow="1" bandRow="1">
                <a:tableStyleId>{3C2FFA5D-87B4-456A-9821-1D502468CF0F}</a:tableStyleId>
              </a:tblPr>
              <a:tblGrid>
                <a:gridCol w="2616290">
                  <a:extLst>
                    <a:ext uri="{9D8B030D-6E8A-4147-A177-3AD203B41FA5}">
                      <a16:colId xmlns:a16="http://schemas.microsoft.com/office/drawing/2014/main" xmlns="" val="20000"/>
                    </a:ext>
                  </a:extLst>
                </a:gridCol>
                <a:gridCol w="2616290">
                  <a:extLst>
                    <a:ext uri="{9D8B030D-6E8A-4147-A177-3AD203B41FA5}">
                      <a16:colId xmlns:a16="http://schemas.microsoft.com/office/drawing/2014/main" xmlns="" val="20001"/>
                    </a:ext>
                  </a:extLst>
                </a:gridCol>
                <a:gridCol w="2616290">
                  <a:extLst>
                    <a:ext uri="{9D8B030D-6E8A-4147-A177-3AD203B41FA5}">
                      <a16:colId xmlns:a16="http://schemas.microsoft.com/office/drawing/2014/main" xmlns="" val="20002"/>
                    </a:ext>
                  </a:extLst>
                </a:gridCol>
              </a:tblGrid>
              <a:tr h="226311">
                <a:tc>
                  <a:txBody>
                    <a:bodyPr/>
                    <a:lstStyle/>
                    <a:p>
                      <a:pPr algn="ctr"/>
                      <a:r>
                        <a:rPr lang="es-MX" dirty="0"/>
                        <a:t>Geografía IV</a:t>
                      </a:r>
                    </a:p>
                  </a:txBody>
                  <a:tcPr/>
                </a:tc>
                <a:tc>
                  <a:txBody>
                    <a:bodyPr/>
                    <a:lstStyle/>
                    <a:p>
                      <a:pPr algn="ctr"/>
                      <a:r>
                        <a:rPr lang="es-MX" dirty="0"/>
                        <a:t>LITERATURE IV</a:t>
                      </a:r>
                    </a:p>
                  </a:txBody>
                  <a:tcPr/>
                </a:tc>
                <a:tc>
                  <a:txBody>
                    <a:bodyPr/>
                    <a:lstStyle/>
                    <a:p>
                      <a:pPr algn="ctr"/>
                      <a:r>
                        <a:rPr lang="es-MX" dirty="0"/>
                        <a:t>Matemáticas IV</a:t>
                      </a:r>
                    </a:p>
                  </a:txBody>
                  <a:tcPr/>
                </a:tc>
                <a:extLst>
                  <a:ext uri="{0D108BD9-81ED-4DB2-BD59-A6C34878D82A}">
                    <a16:rowId xmlns:a16="http://schemas.microsoft.com/office/drawing/2014/main" xmlns="" val="10000"/>
                  </a:ext>
                </a:extLst>
              </a:tr>
              <a:tr h="2942041">
                <a:tc>
                  <a:txBody>
                    <a:bodyPr/>
                    <a:lstStyle/>
                    <a:p>
                      <a:pPr rtl="0"/>
                      <a:r>
                        <a:rPr lang="es-MX" sz="1800" b="0" i="0" u="none" strike="noStrike" kern="1200" dirty="0">
                          <a:solidFill>
                            <a:schemeClr val="dk1"/>
                          </a:solidFill>
                          <a:latin typeface="+mn-lt"/>
                          <a:ea typeface="+mn-ea"/>
                          <a:cs typeface="+mn-cs"/>
                        </a:rPr>
                        <a:t>Recursos Naturales</a:t>
                      </a:r>
                      <a:endParaRPr lang="es-MX" b="0" dirty="0"/>
                    </a:p>
                    <a:p>
                      <a:pPr rtl="0"/>
                      <a:r>
                        <a:rPr lang="es-MX" sz="1800" b="0" i="0" u="none" strike="noStrike" kern="1200" dirty="0" err="1">
                          <a:solidFill>
                            <a:schemeClr val="dk1"/>
                          </a:solidFill>
                          <a:latin typeface="+mn-lt"/>
                          <a:ea typeface="+mn-ea"/>
                          <a:cs typeface="+mn-cs"/>
                        </a:rPr>
                        <a:t>Geografìa</a:t>
                      </a:r>
                      <a:r>
                        <a:rPr lang="es-MX" sz="1800" b="0" i="0" u="none" strike="noStrike" kern="1200" dirty="0">
                          <a:solidFill>
                            <a:schemeClr val="dk1"/>
                          </a:solidFill>
                          <a:latin typeface="+mn-lt"/>
                          <a:ea typeface="+mn-ea"/>
                          <a:cs typeface="+mn-cs"/>
                        </a:rPr>
                        <a:t> </a:t>
                      </a:r>
                      <a:r>
                        <a:rPr lang="es-MX" sz="1800" b="0" i="0" u="none" strike="noStrike" kern="1200" dirty="0" err="1">
                          <a:solidFill>
                            <a:schemeClr val="dk1"/>
                          </a:solidFill>
                          <a:latin typeface="+mn-lt"/>
                          <a:ea typeface="+mn-ea"/>
                          <a:cs typeface="+mn-cs"/>
                        </a:rPr>
                        <a:t>polìtica</a:t>
                      </a:r>
                      <a:endParaRPr lang="es-MX" b="0" dirty="0"/>
                    </a:p>
                    <a:p>
                      <a:pPr rtl="0"/>
                      <a:r>
                        <a:rPr lang="es-MX" sz="1800" b="0" i="0" u="none" strike="noStrike" kern="1200" dirty="0" err="1">
                          <a:solidFill>
                            <a:schemeClr val="dk1"/>
                          </a:solidFill>
                          <a:latin typeface="+mn-lt"/>
                          <a:ea typeface="+mn-ea"/>
                          <a:cs typeface="+mn-cs"/>
                        </a:rPr>
                        <a:t>Geopolìtica</a:t>
                      </a:r>
                      <a:endParaRPr lang="es-MX" b="0" dirty="0"/>
                    </a:p>
                    <a:p>
                      <a:pPr rtl="0"/>
                      <a:r>
                        <a:rPr lang="es-MX" sz="1800" b="0" i="0" u="none" strike="noStrike" kern="1200" dirty="0">
                          <a:solidFill>
                            <a:schemeClr val="dk1"/>
                          </a:solidFill>
                          <a:latin typeface="+mn-lt"/>
                          <a:ea typeface="+mn-ea"/>
                          <a:cs typeface="+mn-cs"/>
                        </a:rPr>
                        <a:t>zona de conflicto</a:t>
                      </a:r>
                      <a:endParaRPr lang="es-MX" b="0" dirty="0"/>
                    </a:p>
                    <a:p>
                      <a:pPr rtl="0"/>
                      <a:r>
                        <a:rPr lang="es-MX" sz="1800" b="0" i="0" u="none" strike="noStrike" kern="1200" dirty="0">
                          <a:solidFill>
                            <a:schemeClr val="dk1"/>
                          </a:solidFill>
                          <a:latin typeface="+mn-lt"/>
                          <a:ea typeface="+mn-ea"/>
                          <a:cs typeface="+mn-cs"/>
                        </a:rPr>
                        <a:t>Bloques </a:t>
                      </a:r>
                      <a:r>
                        <a:rPr lang="es-MX" sz="1800" b="0" i="0" u="none" strike="noStrike" kern="1200" dirty="0" err="1">
                          <a:solidFill>
                            <a:schemeClr val="dk1"/>
                          </a:solidFill>
                          <a:latin typeface="+mn-lt"/>
                          <a:ea typeface="+mn-ea"/>
                          <a:cs typeface="+mn-cs"/>
                        </a:rPr>
                        <a:t>Econòmicos</a:t>
                      </a:r>
                      <a:endParaRPr lang="es-MX" b="0" dirty="0"/>
                    </a:p>
                    <a:p>
                      <a:pPr rtl="0"/>
                      <a:r>
                        <a:rPr lang="es-MX" sz="1800" b="0" i="0" u="none" strike="noStrike" kern="1200" dirty="0">
                          <a:solidFill>
                            <a:schemeClr val="dk1"/>
                          </a:solidFill>
                          <a:latin typeface="+mn-lt"/>
                          <a:ea typeface="+mn-ea"/>
                          <a:cs typeface="+mn-cs"/>
                        </a:rPr>
                        <a:t>Lectura e </a:t>
                      </a:r>
                      <a:r>
                        <a:rPr lang="es-MX" sz="1800" b="0" i="0" u="none" strike="noStrike" kern="1200" dirty="0" err="1">
                          <a:solidFill>
                            <a:schemeClr val="dk1"/>
                          </a:solidFill>
                          <a:latin typeface="+mn-lt"/>
                          <a:ea typeface="+mn-ea"/>
                          <a:cs typeface="+mn-cs"/>
                        </a:rPr>
                        <a:t>interpretaciòn</a:t>
                      </a:r>
                      <a:r>
                        <a:rPr lang="es-MX" sz="1800" b="0" i="0" u="none" strike="noStrike" kern="1200" dirty="0">
                          <a:solidFill>
                            <a:schemeClr val="dk1"/>
                          </a:solidFill>
                          <a:latin typeface="+mn-lt"/>
                          <a:ea typeface="+mn-ea"/>
                          <a:cs typeface="+mn-cs"/>
                        </a:rPr>
                        <a:t> de mapas</a:t>
                      </a:r>
                      <a:endParaRPr lang="es-MX" b="0" dirty="0"/>
                    </a:p>
                    <a:p>
                      <a:r>
                        <a:rPr lang="es-MX" dirty="0"/>
                        <a:t/>
                      </a:r>
                      <a:br>
                        <a:rPr lang="es-MX" dirty="0"/>
                      </a:br>
                      <a:endParaRPr lang="es-MX" dirty="0"/>
                    </a:p>
                  </a:txBody>
                  <a:tcPr/>
                </a:tc>
                <a:tc>
                  <a:txBody>
                    <a:bodyPr/>
                    <a:lstStyle/>
                    <a:p>
                      <a:r>
                        <a:rPr lang="es-MX" dirty="0"/>
                        <a:t>Literatura poscolonial anglófona de Canadá, Australia, Nueva Zelanda, Nigeria, el Caribe, Sudáfrica e India.</a:t>
                      </a:r>
                    </a:p>
                    <a:p>
                      <a:r>
                        <a:rPr lang="es-MX" dirty="0"/>
                        <a:t>Análisis literario</a:t>
                      </a:r>
                    </a:p>
                    <a:p>
                      <a:r>
                        <a:rPr lang="es-MX" dirty="0"/>
                        <a:t>Teoría literaria</a:t>
                      </a:r>
                    </a:p>
                    <a:p>
                      <a:r>
                        <a:rPr lang="es-MX" dirty="0"/>
                        <a:t>Elaboración de hipótesis de investigación</a:t>
                      </a:r>
                      <a:br>
                        <a:rPr lang="es-MX" dirty="0"/>
                      </a:br>
                      <a:endParaRPr lang="es-MX" dirty="0"/>
                    </a:p>
                  </a:txBody>
                  <a:tcPr/>
                </a:tc>
                <a:tc>
                  <a:txBody>
                    <a:bodyPr/>
                    <a:lstStyle/>
                    <a:p>
                      <a:pPr rtl="0"/>
                      <a:r>
                        <a:rPr lang="es-MX" sz="1800" b="0" i="0" u="none" strike="noStrike" kern="1200" dirty="0">
                          <a:solidFill>
                            <a:schemeClr val="dk1"/>
                          </a:solidFill>
                          <a:latin typeface="+mn-lt"/>
                          <a:ea typeface="+mn-ea"/>
                          <a:cs typeface="+mn-cs"/>
                        </a:rPr>
                        <a:t>Ecuación de primer grado con una variable</a:t>
                      </a:r>
                    </a:p>
                    <a:p>
                      <a:pPr rtl="0"/>
                      <a:r>
                        <a:rPr lang="es-MX" sz="1800" b="0" i="0" u="none" strike="noStrike" kern="1200" dirty="0">
                          <a:solidFill>
                            <a:schemeClr val="dk1"/>
                          </a:solidFill>
                          <a:latin typeface="+mn-lt"/>
                          <a:ea typeface="+mn-ea"/>
                          <a:cs typeface="+mn-cs"/>
                        </a:rPr>
                        <a:t>Inecuaciones de primer grado con una variable</a:t>
                      </a:r>
                      <a:endParaRPr lang="es-MX" b="0" dirty="0"/>
                    </a:p>
                    <a:p>
                      <a:pPr rtl="0"/>
                      <a:r>
                        <a:rPr lang="es-MX" sz="1800" b="0" i="0" u="none" strike="noStrike" kern="1200" dirty="0">
                          <a:solidFill>
                            <a:schemeClr val="dk1"/>
                          </a:solidFill>
                          <a:latin typeface="+mn-lt"/>
                          <a:ea typeface="+mn-ea"/>
                          <a:cs typeface="+mn-cs"/>
                        </a:rPr>
                        <a:t>Inecuaciones de primer grado con dos variables</a:t>
                      </a:r>
                      <a:endParaRPr lang="es-MX" b="0" dirty="0"/>
                    </a:p>
                    <a:p>
                      <a:pPr rtl="0"/>
                      <a:r>
                        <a:rPr lang="es-MX" sz="1800" b="0" i="0" u="none" strike="noStrike" kern="1200" dirty="0">
                          <a:solidFill>
                            <a:schemeClr val="dk1"/>
                          </a:solidFill>
                          <a:latin typeface="+mn-lt"/>
                          <a:ea typeface="+mn-ea"/>
                          <a:cs typeface="+mn-cs"/>
                        </a:rPr>
                        <a:t>Sistemas de inecuaciones de primer grado</a:t>
                      </a:r>
                      <a:endParaRPr lang="es-MX" b="0" dirty="0"/>
                    </a:p>
                    <a:p>
                      <a:r>
                        <a:rPr lang="es-MX" dirty="0"/>
                        <a:t/>
                      </a:r>
                      <a:br>
                        <a:rPr lang="es-MX" dirty="0"/>
                      </a:br>
                      <a:endParaRPr lang="es-MX" dirty="0"/>
                    </a:p>
                  </a:txBody>
                  <a:tcPr/>
                </a:tc>
                <a:extLst>
                  <a:ext uri="{0D108BD9-81ED-4DB2-BD59-A6C34878D82A}">
                    <a16:rowId xmlns:a16="http://schemas.microsoft.com/office/drawing/2014/main" xmlns="" val="10001"/>
                  </a:ext>
                </a:extLst>
              </a:tr>
            </a:tbl>
          </a:graphicData>
        </a:graphic>
      </p:graphicFrame>
      <p:pic>
        <p:nvPicPr>
          <p:cNvPr id="5" name="4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
        <p:nvSpPr>
          <p:cNvPr id="6" name="CuadroTexto 5"/>
          <p:cNvSpPr txBox="1"/>
          <p:nvPr/>
        </p:nvSpPr>
        <p:spPr>
          <a:xfrm>
            <a:off x="179512" y="4975207"/>
            <a:ext cx="7344816" cy="1323439"/>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Mostrar las relaciones entre ellos</a:t>
            </a:r>
            <a:endParaRPr lang="es-MX" sz="4000" b="1" dirty="0">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p:txBody>
          <a:bodyPr/>
          <a:lstStyle/>
          <a:p>
            <a:r>
              <a:rPr lang="es-MX" dirty="0" smtClean="0">
                <a:solidFill>
                  <a:srgbClr val="00B050"/>
                </a:solidFill>
              </a:rPr>
              <a:t>Producto final</a:t>
            </a:r>
            <a:endParaRPr lang="es-MX" dirty="0">
              <a:solidFill>
                <a:srgbClr val="00B050"/>
              </a:solidFill>
            </a:endParaRPr>
          </a:p>
        </p:txBody>
      </p:sp>
    </p:spTree>
    <p:extLst>
      <p:ext uri="{BB962C8B-B14F-4D97-AF65-F5344CB8AC3E}">
        <p14:creationId xmlns:p14="http://schemas.microsoft.com/office/powerpoint/2010/main" val="2426195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p:txBody>
          <a:bodyPr/>
          <a:lstStyle/>
          <a:p>
            <a:r>
              <a:rPr lang="es-MX" dirty="0" smtClean="0">
                <a:solidFill>
                  <a:srgbClr val="00B050"/>
                </a:solidFill>
              </a:rPr>
              <a:t>Organización cronológica de eventos</a:t>
            </a:r>
            <a:endParaRPr lang="es-MX" dirty="0">
              <a:solidFill>
                <a:srgbClr val="00B050"/>
              </a:solidFill>
            </a:endParaRPr>
          </a:p>
        </p:txBody>
      </p:sp>
    </p:spTree>
    <p:extLst>
      <p:ext uri="{BB962C8B-B14F-4D97-AF65-F5344CB8AC3E}">
        <p14:creationId xmlns:p14="http://schemas.microsoft.com/office/powerpoint/2010/main" val="391503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p:txBody>
          <a:bodyPr/>
          <a:lstStyle/>
          <a:p>
            <a:r>
              <a:rPr lang="es-MX" dirty="0" smtClean="0">
                <a:solidFill>
                  <a:srgbClr val="00B050"/>
                </a:solidFill>
              </a:rPr>
              <a:t>Actividades interdisciplinarias para detonar el proyecto</a:t>
            </a:r>
            <a:endParaRPr lang="es-MX" dirty="0">
              <a:solidFill>
                <a:srgbClr val="00B050"/>
              </a:solidFill>
            </a:endParaRPr>
          </a:p>
        </p:txBody>
      </p:sp>
    </p:spTree>
    <p:extLst>
      <p:ext uri="{BB962C8B-B14F-4D97-AF65-F5344CB8AC3E}">
        <p14:creationId xmlns:p14="http://schemas.microsoft.com/office/powerpoint/2010/main" val="205174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Ciclo escolar 2019-2020</a:t>
            </a:r>
          </a:p>
        </p:txBody>
      </p:sp>
      <p:sp>
        <p:nvSpPr>
          <p:cNvPr id="3" name="Marcador de contenido 2"/>
          <p:cNvSpPr>
            <a:spLocks noGrp="1"/>
          </p:cNvSpPr>
          <p:nvPr>
            <p:ph sz="quarter" idx="13"/>
          </p:nvPr>
        </p:nvSpPr>
        <p:spPr/>
        <p:txBody>
          <a:bodyPr>
            <a:normAutofit/>
          </a:bodyPr>
          <a:lstStyle/>
          <a:p>
            <a:pPr marL="0" indent="0">
              <a:buNone/>
            </a:pPr>
            <a:r>
              <a:rPr lang="es-MX" sz="2700" dirty="0"/>
              <a:t>INICIO: SEPTIEMBRE 2019</a:t>
            </a:r>
          </a:p>
          <a:p>
            <a:pPr marL="0" indent="0">
              <a:buNone/>
            </a:pPr>
            <a:r>
              <a:rPr lang="es-MX" sz="2700" dirty="0"/>
              <a:t>TÉRMINO: ABRIL 2020</a:t>
            </a:r>
          </a:p>
        </p:txBody>
      </p:sp>
      <p:sp>
        <p:nvSpPr>
          <p:cNvPr id="4" name="CuadroTexto 3"/>
          <p:cNvSpPr txBox="1"/>
          <p:nvPr/>
        </p:nvSpPr>
        <p:spPr>
          <a:xfrm>
            <a:off x="5148064" y="2492896"/>
            <a:ext cx="3312368" cy="1938992"/>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Completar el calendario de trabajo</a:t>
            </a:r>
            <a:endParaRPr lang="es-MX" sz="4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65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p:txBody>
          <a:bodyPr/>
          <a:lstStyle/>
          <a:p>
            <a:r>
              <a:rPr lang="es-MX" dirty="0" smtClean="0">
                <a:solidFill>
                  <a:srgbClr val="00B050"/>
                </a:solidFill>
              </a:rPr>
              <a:t>Preguntas interdisciplinarias para detonar el proyecto</a:t>
            </a:r>
            <a:endParaRPr lang="es-MX" dirty="0">
              <a:solidFill>
                <a:srgbClr val="00B050"/>
              </a:solidFill>
            </a:endParaRPr>
          </a:p>
        </p:txBody>
      </p:sp>
    </p:spTree>
    <p:extLst>
      <p:ext uri="{BB962C8B-B14F-4D97-AF65-F5344CB8AC3E}">
        <p14:creationId xmlns:p14="http://schemas.microsoft.com/office/powerpoint/2010/main" val="2078151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a:xfrm>
            <a:off x="467544" y="2348880"/>
            <a:ext cx="7796030" cy="1151965"/>
          </a:xfrm>
        </p:spPr>
        <p:txBody>
          <a:bodyPr/>
          <a:lstStyle/>
          <a:p>
            <a:r>
              <a:rPr lang="es-MX" dirty="0" smtClean="0">
                <a:solidFill>
                  <a:srgbClr val="00B050"/>
                </a:solidFill>
              </a:rPr>
              <a:t>Actividades en orden cronológico</a:t>
            </a:r>
            <a:endParaRPr lang="es-MX" dirty="0">
              <a:solidFill>
                <a:srgbClr val="00B050"/>
              </a:solidFill>
            </a:endParaRPr>
          </a:p>
        </p:txBody>
      </p:sp>
    </p:spTree>
    <p:extLst>
      <p:ext uri="{BB962C8B-B14F-4D97-AF65-F5344CB8AC3E}">
        <p14:creationId xmlns:p14="http://schemas.microsoft.com/office/powerpoint/2010/main" val="1280227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Planeación general</a:t>
            </a:r>
          </a:p>
        </p:txBody>
      </p:sp>
      <p:pic>
        <p:nvPicPr>
          <p:cNvPr id="4" name="3 Marcador de contenido" descr="20180426_230215.png"/>
          <p:cNvPicPr>
            <a:picLocks noGrp="1" noChangeAspect="1"/>
          </p:cNvPicPr>
          <p:nvPr>
            <p:ph sz="quarter" idx="13"/>
          </p:nvPr>
        </p:nvPicPr>
        <p:blipFill>
          <a:blip r:embed="rId2" cstate="print"/>
          <a:srcRect b="16909"/>
          <a:stretch>
            <a:fillRect/>
          </a:stretch>
        </p:blipFill>
        <p:spPr>
          <a:xfrm>
            <a:off x="2123728" y="1484784"/>
            <a:ext cx="4104456" cy="3744416"/>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32656"/>
            <a:ext cx="7797662" cy="798983"/>
          </a:xfrm>
        </p:spPr>
        <p:txBody>
          <a:bodyPr/>
          <a:lstStyle/>
          <a:p>
            <a:pPr algn="ctr"/>
            <a:r>
              <a:rPr lang="es-MX" dirty="0"/>
              <a:t>Planeación por clase</a:t>
            </a:r>
          </a:p>
        </p:txBody>
      </p:sp>
      <p:pic>
        <p:nvPicPr>
          <p:cNvPr id="4" name="3 Marcador de contenido" descr="20180426_230142.png"/>
          <p:cNvPicPr>
            <a:picLocks noGrp="1" noChangeAspect="1"/>
          </p:cNvPicPr>
          <p:nvPr>
            <p:ph sz="quarter" idx="13"/>
          </p:nvPr>
        </p:nvPicPr>
        <p:blipFill>
          <a:blip r:embed="rId2" cstate="print"/>
          <a:stretch>
            <a:fillRect/>
          </a:stretch>
        </p:blipFill>
        <p:spPr>
          <a:xfrm>
            <a:off x="2483768" y="1052736"/>
            <a:ext cx="3600400" cy="445136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AD5A78-9FF1-4DD5-8BC5-5AD22BEF2FC6}"/>
              </a:ext>
            </a:extLst>
          </p:cNvPr>
          <p:cNvSpPr>
            <a:spLocks noGrp="1"/>
          </p:cNvSpPr>
          <p:nvPr>
            <p:ph type="title"/>
          </p:nvPr>
        </p:nvSpPr>
        <p:spPr/>
        <p:txBody>
          <a:bodyPr/>
          <a:lstStyle/>
          <a:p>
            <a:pPr algn="ctr"/>
            <a:r>
              <a:rPr lang="es-MX" dirty="0"/>
              <a:t>Seguimiento</a:t>
            </a:r>
          </a:p>
        </p:txBody>
      </p:sp>
      <p:pic>
        <p:nvPicPr>
          <p:cNvPr id="4" name="Google Shape;301;p43">
            <a:extLst>
              <a:ext uri="{FF2B5EF4-FFF2-40B4-BE49-F238E27FC236}">
                <a16:creationId xmlns:a16="http://schemas.microsoft.com/office/drawing/2014/main" xmlns="" id="{2127EB6E-173B-411D-AFCD-1738DF832C47}"/>
              </a:ext>
            </a:extLst>
          </p:cNvPr>
          <p:cNvPicPr preferRelativeResize="0">
            <a:picLocks noGrp="1"/>
          </p:cNvPicPr>
          <p:nvPr>
            <p:ph sz="quarter" idx="13"/>
          </p:nvPr>
        </p:nvPicPr>
        <p:blipFill rotWithShape="1">
          <a:blip r:embed="rId2">
            <a:alphaModFix/>
          </a:blip>
          <a:srcRect/>
          <a:stretch/>
        </p:blipFill>
        <p:spPr>
          <a:xfrm>
            <a:off x="899592" y="1837766"/>
            <a:ext cx="6336704" cy="3607458"/>
          </a:xfrm>
          <a:prstGeom prst="rect">
            <a:avLst/>
          </a:prstGeom>
          <a:noFill/>
          <a:ln>
            <a:noFill/>
          </a:ln>
        </p:spPr>
      </p:pic>
      <p:sp>
        <p:nvSpPr>
          <p:cNvPr id="5" name="Rectángulo 4">
            <a:extLst>
              <a:ext uri="{FF2B5EF4-FFF2-40B4-BE49-F238E27FC236}">
                <a16:creationId xmlns:a16="http://schemas.microsoft.com/office/drawing/2014/main" xmlns="" id="{F50408EA-5AFD-48CF-A53F-47F8677E3732}"/>
              </a:ext>
            </a:extLst>
          </p:cNvPr>
          <p:cNvSpPr/>
          <p:nvPr/>
        </p:nvSpPr>
        <p:spPr>
          <a:xfrm>
            <a:off x="6228184" y="1837766"/>
            <a:ext cx="720080" cy="4391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4967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21D29F-CF4B-47B0-BBB7-CC913770ED8B}"/>
              </a:ext>
            </a:extLst>
          </p:cNvPr>
          <p:cNvSpPr>
            <a:spLocks noGrp="1"/>
          </p:cNvSpPr>
          <p:nvPr>
            <p:ph type="title"/>
          </p:nvPr>
        </p:nvSpPr>
        <p:spPr/>
        <p:txBody>
          <a:bodyPr/>
          <a:lstStyle/>
          <a:p>
            <a:pPr algn="ctr"/>
            <a:r>
              <a:rPr lang="es-MX" dirty="0"/>
              <a:t>AUTOEVALUACIÓN Y COEVALUACIÓN</a:t>
            </a:r>
          </a:p>
        </p:txBody>
      </p:sp>
      <p:pic>
        <p:nvPicPr>
          <p:cNvPr id="4" name="Google Shape;301;p43">
            <a:extLst>
              <a:ext uri="{FF2B5EF4-FFF2-40B4-BE49-F238E27FC236}">
                <a16:creationId xmlns:a16="http://schemas.microsoft.com/office/drawing/2014/main" xmlns="" id="{1E9AE5A8-1870-401B-B989-17E7B654BAE2}"/>
              </a:ext>
            </a:extLst>
          </p:cNvPr>
          <p:cNvPicPr preferRelativeResize="0">
            <a:picLocks noGrp="1"/>
          </p:cNvPicPr>
          <p:nvPr>
            <p:ph sz="quarter" idx="13"/>
          </p:nvPr>
        </p:nvPicPr>
        <p:blipFill rotWithShape="1">
          <a:blip r:embed="rId2">
            <a:alphaModFix/>
          </a:blip>
          <a:srcRect/>
          <a:stretch/>
        </p:blipFill>
        <p:spPr>
          <a:xfrm>
            <a:off x="1475656" y="2060848"/>
            <a:ext cx="5668110" cy="3311525"/>
          </a:xfrm>
          <a:prstGeom prst="rect">
            <a:avLst/>
          </a:prstGeom>
          <a:noFill/>
          <a:ln>
            <a:noFill/>
          </a:ln>
        </p:spPr>
      </p:pic>
      <p:sp>
        <p:nvSpPr>
          <p:cNvPr id="5" name="Rectángulo 4">
            <a:extLst>
              <a:ext uri="{FF2B5EF4-FFF2-40B4-BE49-F238E27FC236}">
                <a16:creationId xmlns:a16="http://schemas.microsoft.com/office/drawing/2014/main" xmlns="" id="{7FE4D0A9-40D6-4A26-9281-65F2C0A8C06C}"/>
              </a:ext>
            </a:extLst>
          </p:cNvPr>
          <p:cNvSpPr/>
          <p:nvPr/>
        </p:nvSpPr>
        <p:spPr>
          <a:xfrm>
            <a:off x="6156176" y="2060848"/>
            <a:ext cx="79208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37682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a:xfrm>
            <a:off x="467544" y="2348880"/>
            <a:ext cx="7796030" cy="1151965"/>
          </a:xfrm>
        </p:spPr>
        <p:txBody>
          <a:bodyPr/>
          <a:lstStyle/>
          <a:p>
            <a:r>
              <a:rPr lang="es-MX" dirty="0" smtClean="0">
                <a:solidFill>
                  <a:srgbClr val="00B050"/>
                </a:solidFill>
              </a:rPr>
              <a:t>Actividades en orden cronológico</a:t>
            </a:r>
            <a:endParaRPr lang="es-MX" dirty="0">
              <a:solidFill>
                <a:srgbClr val="00B050"/>
              </a:solidFill>
            </a:endParaRPr>
          </a:p>
        </p:txBody>
      </p:sp>
    </p:spTree>
    <p:extLst>
      <p:ext uri="{BB962C8B-B14F-4D97-AF65-F5344CB8AC3E}">
        <p14:creationId xmlns:p14="http://schemas.microsoft.com/office/powerpoint/2010/main" val="1737016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a:xfrm>
            <a:off x="467544" y="2348880"/>
            <a:ext cx="7796030" cy="1151965"/>
          </a:xfrm>
        </p:spPr>
        <p:txBody>
          <a:bodyPr/>
          <a:lstStyle/>
          <a:p>
            <a:r>
              <a:rPr lang="es-MX" dirty="0" smtClean="0">
                <a:solidFill>
                  <a:srgbClr val="00B050"/>
                </a:solidFill>
              </a:rPr>
              <a:t>Autoevaluación del proyecto como equipo</a:t>
            </a:r>
            <a:endParaRPr lang="es-MX" dirty="0">
              <a:solidFill>
                <a:srgbClr val="00B050"/>
              </a:solidFill>
            </a:endParaRPr>
          </a:p>
        </p:txBody>
      </p:sp>
    </p:spTree>
    <p:extLst>
      <p:ext uri="{BB962C8B-B14F-4D97-AF65-F5344CB8AC3E}">
        <p14:creationId xmlns:p14="http://schemas.microsoft.com/office/powerpoint/2010/main" val="691645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790E21-BAB2-4726-A442-F488A383AB4D}"/>
              </a:ext>
            </a:extLst>
          </p:cNvPr>
          <p:cNvSpPr>
            <a:spLocks noGrp="1"/>
          </p:cNvSpPr>
          <p:nvPr>
            <p:ph type="title"/>
          </p:nvPr>
        </p:nvSpPr>
        <p:spPr/>
        <p:txBody>
          <a:bodyPr/>
          <a:lstStyle/>
          <a:p>
            <a:pPr algn="ctr"/>
            <a:r>
              <a:rPr lang="es-MX" dirty="0"/>
              <a:t>Reflexión del grupo interdisciplinaria</a:t>
            </a:r>
          </a:p>
        </p:txBody>
      </p:sp>
      <p:sp>
        <p:nvSpPr>
          <p:cNvPr id="3" name="Marcador de contenido 2">
            <a:extLst>
              <a:ext uri="{FF2B5EF4-FFF2-40B4-BE49-F238E27FC236}">
                <a16:creationId xmlns:a16="http://schemas.microsoft.com/office/drawing/2014/main" xmlns="" id="{5DE97512-9AD2-4299-AC23-152EB766348B}"/>
              </a:ext>
            </a:extLst>
          </p:cNvPr>
          <p:cNvSpPr>
            <a:spLocks noGrp="1"/>
          </p:cNvSpPr>
          <p:nvPr>
            <p:ph sz="quarter" idx="13"/>
          </p:nvPr>
        </p:nvSpPr>
        <p:spPr>
          <a:xfrm>
            <a:off x="578573" y="2060848"/>
            <a:ext cx="7986853" cy="3536819"/>
          </a:xfrm>
        </p:spPr>
        <p:txBody>
          <a:bodyPr>
            <a:normAutofit lnSpcReduction="10000"/>
          </a:bodyPr>
          <a:lstStyle/>
          <a:p>
            <a:pPr marL="0" indent="0">
              <a:buNone/>
            </a:pPr>
            <a:r>
              <a:rPr lang="es-MX" dirty="0"/>
              <a:t>En general, la experiencia del trabajo interdisciplinario está motivando mucho a las integrantes del equipo. Cada quien tiene fortalezas diferentes y el trabajo conjunto ayuda a superar también las carencias que cada una puede presentar, ya sea en conocimientos, habilidades, comprensión, expresión, perspectivas o incluso de tiempo en determinado momento. La mayor dificultad a la que solemos enfrentarnos es a la generación de espacios en los que todas podamos trabajar juntas presencialmente, pero no ha sido un obstáculo insalvable gracias tanto a la buena comunicación entre las integrantes como al dominio de las herramientas digitales.</a:t>
            </a:r>
          </a:p>
          <a:p>
            <a:endParaRPr lang="es-MX" dirty="0"/>
          </a:p>
        </p:txBody>
      </p:sp>
    </p:spTree>
    <p:extLst>
      <p:ext uri="{BB962C8B-B14F-4D97-AF65-F5344CB8AC3E}">
        <p14:creationId xmlns:p14="http://schemas.microsoft.com/office/powerpoint/2010/main" val="1784974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7797662" cy="798983"/>
          </a:xfrm>
        </p:spPr>
        <p:txBody>
          <a:bodyPr/>
          <a:lstStyle/>
          <a:p>
            <a:pPr algn="ctr"/>
            <a:r>
              <a:rPr lang="es-MX" dirty="0"/>
              <a:t>Preguntas esenciales</a:t>
            </a:r>
          </a:p>
        </p:txBody>
      </p:sp>
      <p:pic>
        <p:nvPicPr>
          <p:cNvPr id="5" name="4 Marcador de contenido" descr="El arte de formular preguntas esenciales.png"/>
          <p:cNvPicPr>
            <a:picLocks noGrp="1" noChangeAspect="1"/>
          </p:cNvPicPr>
          <p:nvPr>
            <p:ph sz="quarter" idx="13"/>
          </p:nvPr>
        </p:nvPicPr>
        <p:blipFill>
          <a:blip r:embed="rId2" cstate="print"/>
          <a:stretch>
            <a:fillRect/>
          </a:stretch>
        </p:blipFill>
        <p:spPr>
          <a:xfrm>
            <a:off x="395536" y="908050"/>
            <a:ext cx="7920880" cy="4467225"/>
          </a:xfrm>
        </p:spPr>
      </p:pic>
      <p:pic>
        <p:nvPicPr>
          <p:cNvPr id="4" name="3 Imagen" descr="EscudoTAE - Color.png"/>
          <p:cNvPicPr>
            <a:picLocks noChangeAspect="1"/>
          </p:cNvPicPr>
          <p:nvPr/>
        </p:nvPicPr>
        <p:blipFill>
          <a:blip r:embed="rId3" cstate="print"/>
          <a:stretch>
            <a:fillRect/>
          </a:stretch>
        </p:blipFill>
        <p:spPr>
          <a:xfrm>
            <a:off x="7380312" y="5661248"/>
            <a:ext cx="1243397" cy="6455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443777" y="668538"/>
            <a:ext cx="7533524" cy="2474580"/>
          </a:xfrm>
        </p:spPr>
        <p:txBody>
          <a:bodyPr>
            <a:normAutofit/>
          </a:bodyPr>
          <a:lstStyle/>
          <a:p>
            <a:r>
              <a:rPr lang="es-MX" sz="3300" b="1" u="sng" dirty="0">
                <a:latin typeface="Tahoma" pitchFamily="34" charset="0"/>
                <a:ea typeface="Tahoma" pitchFamily="34" charset="0"/>
                <a:cs typeface="Tahoma" pitchFamily="34" charset="0"/>
              </a:rPr>
              <a:t>UNA MIRADA GEOGRÁFICO-MATEMÁTICA DE LA LITERATURA POSCOLONIAL</a:t>
            </a:r>
            <a:endParaRPr lang="es-MX" sz="3300" dirty="0"/>
          </a:p>
        </p:txBody>
      </p:sp>
      <p:sp>
        <p:nvSpPr>
          <p:cNvPr id="3" name="CuadroTexto 2"/>
          <p:cNvSpPr txBox="1"/>
          <p:nvPr/>
        </p:nvSpPr>
        <p:spPr>
          <a:xfrm>
            <a:off x="0" y="3338560"/>
            <a:ext cx="8218967" cy="1323439"/>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Buscar título llamativo a los estudiantes</a:t>
            </a:r>
            <a:endParaRPr lang="es-MX" sz="4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358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7797662" cy="942999"/>
          </a:xfrm>
        </p:spPr>
        <p:txBody>
          <a:bodyPr/>
          <a:lstStyle/>
          <a:p>
            <a:pPr algn="ctr"/>
            <a:r>
              <a:rPr lang="es-MX" dirty="0"/>
              <a:t>indagación</a:t>
            </a:r>
          </a:p>
        </p:txBody>
      </p:sp>
      <p:pic>
        <p:nvPicPr>
          <p:cNvPr id="5" name="4 Marcador de contenido" descr="Interdisciplinariedad.png"/>
          <p:cNvPicPr>
            <a:picLocks noGrp="1" noChangeAspect="1"/>
          </p:cNvPicPr>
          <p:nvPr>
            <p:ph sz="quarter" idx="13"/>
          </p:nvPr>
        </p:nvPicPr>
        <p:blipFill>
          <a:blip r:embed="rId2" cstate="print"/>
          <a:stretch>
            <a:fillRect/>
          </a:stretch>
        </p:blipFill>
        <p:spPr>
          <a:xfrm>
            <a:off x="179512" y="1196752"/>
            <a:ext cx="8352927" cy="4178523"/>
          </a:xfrm>
        </p:spPr>
      </p:pic>
      <p:pic>
        <p:nvPicPr>
          <p:cNvPr id="4" name="3 Imagen" descr="EscudoTAE - Color.png"/>
          <p:cNvPicPr>
            <a:picLocks noChangeAspect="1"/>
          </p:cNvPicPr>
          <p:nvPr/>
        </p:nvPicPr>
        <p:blipFill>
          <a:blip r:embed="rId3" cstate="print"/>
          <a:stretch>
            <a:fillRect/>
          </a:stretch>
        </p:blipFill>
        <p:spPr>
          <a:xfrm>
            <a:off x="7380312" y="5661248"/>
            <a:ext cx="1243397" cy="6455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8ADDCA-2E40-45F5-AAF2-D26973DFFADB}"/>
              </a:ext>
            </a:extLst>
          </p:cNvPr>
          <p:cNvSpPr>
            <a:spLocks noGrp="1"/>
          </p:cNvSpPr>
          <p:nvPr>
            <p:ph type="title"/>
          </p:nvPr>
        </p:nvSpPr>
        <p:spPr>
          <a:xfrm>
            <a:off x="476648" y="0"/>
            <a:ext cx="7797662" cy="1151965"/>
          </a:xfrm>
        </p:spPr>
        <p:txBody>
          <a:bodyPr/>
          <a:lstStyle/>
          <a:p>
            <a:r>
              <a:rPr lang="es-MX" dirty="0"/>
              <a:t>A.M.E. general</a:t>
            </a:r>
          </a:p>
        </p:txBody>
      </p:sp>
      <p:sp>
        <p:nvSpPr>
          <p:cNvPr id="3" name="Marcador de contenido 2">
            <a:extLst>
              <a:ext uri="{FF2B5EF4-FFF2-40B4-BE49-F238E27FC236}">
                <a16:creationId xmlns:a16="http://schemas.microsoft.com/office/drawing/2014/main" xmlns="" id="{7FCA7F4F-AD67-4022-8176-261557C5F3C9}"/>
              </a:ext>
            </a:extLst>
          </p:cNvPr>
          <p:cNvSpPr>
            <a:spLocks noGrp="1"/>
          </p:cNvSpPr>
          <p:nvPr>
            <p:ph sz="quarter" idx="13"/>
          </p:nvPr>
        </p:nvSpPr>
        <p:spPr/>
        <p:txBody>
          <a:bodyPr/>
          <a:lstStyle/>
          <a:p>
            <a:endParaRPr lang="es-MX"/>
          </a:p>
        </p:txBody>
      </p:sp>
      <p:pic>
        <p:nvPicPr>
          <p:cNvPr id="5" name="Google Shape;353;p51">
            <a:extLst>
              <a:ext uri="{FF2B5EF4-FFF2-40B4-BE49-F238E27FC236}">
                <a16:creationId xmlns:a16="http://schemas.microsoft.com/office/drawing/2014/main" xmlns="" id="{C7905EDE-9961-46E2-B1A6-5BF352E18B82}"/>
              </a:ext>
            </a:extLst>
          </p:cNvPr>
          <p:cNvPicPr preferRelativeResize="0"/>
          <p:nvPr/>
        </p:nvPicPr>
        <p:blipFill rotWithShape="1">
          <a:blip r:embed="rId2">
            <a:alphaModFix/>
          </a:blip>
          <a:srcRect/>
          <a:stretch/>
        </p:blipFill>
        <p:spPr>
          <a:xfrm>
            <a:off x="537990" y="836712"/>
            <a:ext cx="7850434" cy="4248472"/>
          </a:xfrm>
          <a:prstGeom prst="rect">
            <a:avLst/>
          </a:prstGeom>
          <a:noFill/>
          <a:ln>
            <a:noFill/>
          </a:ln>
        </p:spPr>
      </p:pic>
    </p:spTree>
    <p:extLst>
      <p:ext uri="{BB962C8B-B14F-4D97-AF65-F5344CB8AC3E}">
        <p14:creationId xmlns:p14="http://schemas.microsoft.com/office/powerpoint/2010/main" val="1388006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8ADDCA-2E40-45F5-AAF2-D26973DFFADB}"/>
              </a:ext>
            </a:extLst>
          </p:cNvPr>
          <p:cNvSpPr>
            <a:spLocks noGrp="1"/>
          </p:cNvSpPr>
          <p:nvPr>
            <p:ph type="title"/>
          </p:nvPr>
        </p:nvSpPr>
        <p:spPr>
          <a:xfrm>
            <a:off x="476648" y="0"/>
            <a:ext cx="7797662" cy="1151965"/>
          </a:xfrm>
        </p:spPr>
        <p:txBody>
          <a:bodyPr/>
          <a:lstStyle/>
          <a:p>
            <a:r>
              <a:rPr lang="es-MX" dirty="0"/>
              <a:t>A.M.E. general</a:t>
            </a:r>
          </a:p>
        </p:txBody>
      </p:sp>
      <p:sp>
        <p:nvSpPr>
          <p:cNvPr id="3" name="Marcador de contenido 2">
            <a:extLst>
              <a:ext uri="{FF2B5EF4-FFF2-40B4-BE49-F238E27FC236}">
                <a16:creationId xmlns:a16="http://schemas.microsoft.com/office/drawing/2014/main" xmlns="" id="{7FCA7F4F-AD67-4022-8176-261557C5F3C9}"/>
              </a:ext>
            </a:extLst>
          </p:cNvPr>
          <p:cNvSpPr>
            <a:spLocks noGrp="1"/>
          </p:cNvSpPr>
          <p:nvPr>
            <p:ph sz="quarter" idx="13"/>
          </p:nvPr>
        </p:nvSpPr>
        <p:spPr/>
        <p:txBody>
          <a:bodyPr/>
          <a:lstStyle/>
          <a:p>
            <a:endParaRPr lang="es-MX"/>
          </a:p>
        </p:txBody>
      </p:sp>
      <p:pic>
        <p:nvPicPr>
          <p:cNvPr id="6" name="Google Shape;360;p52">
            <a:extLst>
              <a:ext uri="{FF2B5EF4-FFF2-40B4-BE49-F238E27FC236}">
                <a16:creationId xmlns:a16="http://schemas.microsoft.com/office/drawing/2014/main" xmlns="" id="{0B0D00E0-0EC8-4260-89D2-EB9BBBA96BA2}"/>
              </a:ext>
            </a:extLst>
          </p:cNvPr>
          <p:cNvPicPr preferRelativeResize="0"/>
          <p:nvPr/>
        </p:nvPicPr>
        <p:blipFill rotWithShape="1">
          <a:blip r:embed="rId2">
            <a:alphaModFix/>
          </a:blip>
          <a:srcRect/>
          <a:stretch/>
        </p:blipFill>
        <p:spPr>
          <a:xfrm>
            <a:off x="107504" y="836712"/>
            <a:ext cx="8309666" cy="4752528"/>
          </a:xfrm>
          <a:prstGeom prst="rect">
            <a:avLst/>
          </a:prstGeom>
          <a:noFill/>
          <a:ln>
            <a:noFill/>
          </a:ln>
        </p:spPr>
      </p:pic>
    </p:spTree>
    <p:extLst>
      <p:ext uri="{BB962C8B-B14F-4D97-AF65-F5344CB8AC3E}">
        <p14:creationId xmlns:p14="http://schemas.microsoft.com/office/powerpoint/2010/main" val="587852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78ADDCA-2E40-45F5-AAF2-D26973DFFADB}"/>
              </a:ext>
            </a:extLst>
          </p:cNvPr>
          <p:cNvSpPr>
            <a:spLocks noGrp="1"/>
          </p:cNvSpPr>
          <p:nvPr>
            <p:ph type="title"/>
          </p:nvPr>
        </p:nvSpPr>
        <p:spPr>
          <a:xfrm>
            <a:off x="476648" y="0"/>
            <a:ext cx="7797662" cy="1151965"/>
          </a:xfrm>
        </p:spPr>
        <p:txBody>
          <a:bodyPr/>
          <a:lstStyle/>
          <a:p>
            <a:r>
              <a:rPr lang="es-MX" dirty="0"/>
              <a:t>A.M.E. general</a:t>
            </a:r>
          </a:p>
        </p:txBody>
      </p:sp>
      <p:sp>
        <p:nvSpPr>
          <p:cNvPr id="3" name="Marcador de contenido 2">
            <a:extLst>
              <a:ext uri="{FF2B5EF4-FFF2-40B4-BE49-F238E27FC236}">
                <a16:creationId xmlns:a16="http://schemas.microsoft.com/office/drawing/2014/main" xmlns="" id="{7FCA7F4F-AD67-4022-8176-261557C5F3C9}"/>
              </a:ext>
            </a:extLst>
          </p:cNvPr>
          <p:cNvSpPr>
            <a:spLocks noGrp="1"/>
          </p:cNvSpPr>
          <p:nvPr>
            <p:ph sz="quarter" idx="13"/>
          </p:nvPr>
        </p:nvSpPr>
        <p:spPr/>
        <p:txBody>
          <a:bodyPr/>
          <a:lstStyle/>
          <a:p>
            <a:endParaRPr lang="es-MX"/>
          </a:p>
        </p:txBody>
      </p:sp>
      <p:pic>
        <p:nvPicPr>
          <p:cNvPr id="6" name="Google Shape;367;p53">
            <a:extLst>
              <a:ext uri="{FF2B5EF4-FFF2-40B4-BE49-F238E27FC236}">
                <a16:creationId xmlns:a16="http://schemas.microsoft.com/office/drawing/2014/main" xmlns="" id="{6037C3BF-1CBD-4150-9A4B-2D069879ADDB}"/>
              </a:ext>
            </a:extLst>
          </p:cNvPr>
          <p:cNvPicPr preferRelativeResize="0"/>
          <p:nvPr/>
        </p:nvPicPr>
        <p:blipFill rotWithShape="1">
          <a:blip r:embed="rId2">
            <a:alphaModFix/>
          </a:blip>
          <a:srcRect/>
          <a:stretch/>
        </p:blipFill>
        <p:spPr>
          <a:xfrm>
            <a:off x="400049" y="980728"/>
            <a:ext cx="8229600" cy="4608512"/>
          </a:xfrm>
          <a:prstGeom prst="rect">
            <a:avLst/>
          </a:prstGeom>
          <a:noFill/>
          <a:ln>
            <a:noFill/>
          </a:ln>
        </p:spPr>
      </p:pic>
    </p:spTree>
    <p:extLst>
      <p:ext uri="{BB962C8B-B14F-4D97-AF65-F5344CB8AC3E}">
        <p14:creationId xmlns:p14="http://schemas.microsoft.com/office/powerpoint/2010/main" val="708983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46C7C9-87FF-459D-BBE2-E60552FB84E4}"/>
              </a:ext>
            </a:extLst>
          </p:cNvPr>
          <p:cNvSpPr>
            <a:spLocks noGrp="1"/>
          </p:cNvSpPr>
          <p:nvPr>
            <p:ph type="title"/>
          </p:nvPr>
        </p:nvSpPr>
        <p:spPr>
          <a:xfrm>
            <a:off x="673169" y="0"/>
            <a:ext cx="7797662" cy="1151965"/>
          </a:xfrm>
        </p:spPr>
        <p:txBody>
          <a:bodyPr/>
          <a:lstStyle/>
          <a:p>
            <a:r>
              <a:rPr lang="es-MX" dirty="0" err="1"/>
              <a:t>e.i.p</a:t>
            </a:r>
            <a:r>
              <a:rPr lang="es-MX" dirty="0"/>
              <a:t>. resumen</a:t>
            </a:r>
          </a:p>
        </p:txBody>
      </p:sp>
      <p:pic>
        <p:nvPicPr>
          <p:cNvPr id="6" name="Google Shape;383;p55">
            <a:extLst>
              <a:ext uri="{FF2B5EF4-FFF2-40B4-BE49-F238E27FC236}">
                <a16:creationId xmlns:a16="http://schemas.microsoft.com/office/drawing/2014/main" xmlns="" id="{E249EC81-F26C-4ECF-89E7-F7A9FF8C580C}"/>
              </a:ext>
            </a:extLst>
          </p:cNvPr>
          <p:cNvPicPr preferRelativeResize="0"/>
          <p:nvPr/>
        </p:nvPicPr>
        <p:blipFill rotWithShape="1">
          <a:blip r:embed="rId2">
            <a:alphaModFix/>
          </a:blip>
          <a:srcRect/>
          <a:stretch/>
        </p:blipFill>
        <p:spPr>
          <a:xfrm>
            <a:off x="1979712" y="1052736"/>
            <a:ext cx="6225656" cy="4509120"/>
          </a:xfrm>
          <a:prstGeom prst="rect">
            <a:avLst/>
          </a:prstGeom>
          <a:noFill/>
          <a:ln>
            <a:noFill/>
          </a:ln>
        </p:spPr>
      </p:pic>
    </p:spTree>
    <p:extLst>
      <p:ext uri="{BB962C8B-B14F-4D97-AF65-F5344CB8AC3E}">
        <p14:creationId xmlns:p14="http://schemas.microsoft.com/office/powerpoint/2010/main" val="1244235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FFE379-13CF-4117-BA81-79E2C1263EB2}"/>
              </a:ext>
            </a:extLst>
          </p:cNvPr>
          <p:cNvSpPr>
            <a:spLocks noGrp="1"/>
          </p:cNvSpPr>
          <p:nvPr>
            <p:ph type="title"/>
          </p:nvPr>
        </p:nvSpPr>
        <p:spPr>
          <a:xfrm>
            <a:off x="545908" y="0"/>
            <a:ext cx="7797662" cy="1151965"/>
          </a:xfrm>
        </p:spPr>
        <p:txBody>
          <a:bodyPr/>
          <a:lstStyle/>
          <a:p>
            <a:r>
              <a:rPr lang="es-MX" dirty="0" err="1"/>
              <a:t>e.i.p</a:t>
            </a:r>
            <a:r>
              <a:rPr lang="es-MX" dirty="0"/>
              <a:t>. elaboración de proyecto</a:t>
            </a:r>
          </a:p>
        </p:txBody>
      </p:sp>
      <p:pic>
        <p:nvPicPr>
          <p:cNvPr id="6" name="Google Shape;390;p56">
            <a:extLst>
              <a:ext uri="{FF2B5EF4-FFF2-40B4-BE49-F238E27FC236}">
                <a16:creationId xmlns:a16="http://schemas.microsoft.com/office/drawing/2014/main" xmlns="" id="{015C87CF-9C1A-4F78-B174-F32B0E667745}"/>
              </a:ext>
            </a:extLst>
          </p:cNvPr>
          <p:cNvPicPr preferRelativeResize="0"/>
          <p:nvPr/>
        </p:nvPicPr>
        <p:blipFill rotWithShape="1">
          <a:blip r:embed="rId2">
            <a:alphaModFix/>
          </a:blip>
          <a:srcRect/>
          <a:stretch/>
        </p:blipFill>
        <p:spPr>
          <a:xfrm>
            <a:off x="545908" y="847408"/>
            <a:ext cx="7797662" cy="4741832"/>
          </a:xfrm>
          <a:prstGeom prst="rect">
            <a:avLst/>
          </a:prstGeom>
          <a:noFill/>
          <a:ln>
            <a:noFill/>
          </a:ln>
        </p:spPr>
      </p:pic>
    </p:spTree>
    <p:extLst>
      <p:ext uri="{BB962C8B-B14F-4D97-AF65-F5344CB8AC3E}">
        <p14:creationId xmlns:p14="http://schemas.microsoft.com/office/powerpoint/2010/main" val="4264771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FFE379-13CF-4117-BA81-79E2C1263EB2}"/>
              </a:ext>
            </a:extLst>
          </p:cNvPr>
          <p:cNvSpPr>
            <a:spLocks noGrp="1"/>
          </p:cNvSpPr>
          <p:nvPr>
            <p:ph type="title"/>
          </p:nvPr>
        </p:nvSpPr>
        <p:spPr>
          <a:xfrm>
            <a:off x="545908" y="0"/>
            <a:ext cx="7797662" cy="1151965"/>
          </a:xfrm>
        </p:spPr>
        <p:txBody>
          <a:bodyPr/>
          <a:lstStyle/>
          <a:p>
            <a:r>
              <a:rPr lang="es-MX" dirty="0" err="1"/>
              <a:t>e.i.p</a:t>
            </a:r>
            <a:r>
              <a:rPr lang="es-MX" dirty="0"/>
              <a:t>. elaboración de proyecto</a:t>
            </a:r>
          </a:p>
        </p:txBody>
      </p:sp>
      <p:pic>
        <p:nvPicPr>
          <p:cNvPr id="4" name="Google Shape;397;p57">
            <a:extLst>
              <a:ext uri="{FF2B5EF4-FFF2-40B4-BE49-F238E27FC236}">
                <a16:creationId xmlns:a16="http://schemas.microsoft.com/office/drawing/2014/main" xmlns="" id="{4E6D417A-12A4-4D6C-8EBD-C6A2090F4329}"/>
              </a:ext>
            </a:extLst>
          </p:cNvPr>
          <p:cNvPicPr preferRelativeResize="0"/>
          <p:nvPr/>
        </p:nvPicPr>
        <p:blipFill rotWithShape="1">
          <a:blip r:embed="rId2">
            <a:alphaModFix/>
          </a:blip>
          <a:srcRect/>
          <a:stretch/>
        </p:blipFill>
        <p:spPr>
          <a:xfrm>
            <a:off x="545908" y="980729"/>
            <a:ext cx="8418580" cy="5184576"/>
          </a:xfrm>
          <a:prstGeom prst="rect">
            <a:avLst/>
          </a:prstGeom>
          <a:noFill/>
          <a:ln>
            <a:noFill/>
          </a:ln>
        </p:spPr>
      </p:pic>
    </p:spTree>
    <p:extLst>
      <p:ext uri="{BB962C8B-B14F-4D97-AF65-F5344CB8AC3E}">
        <p14:creationId xmlns:p14="http://schemas.microsoft.com/office/powerpoint/2010/main" val="2145163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2FFE379-13CF-4117-BA81-79E2C1263EB2}"/>
              </a:ext>
            </a:extLst>
          </p:cNvPr>
          <p:cNvSpPr>
            <a:spLocks noGrp="1"/>
          </p:cNvSpPr>
          <p:nvPr>
            <p:ph type="title"/>
          </p:nvPr>
        </p:nvSpPr>
        <p:spPr>
          <a:xfrm>
            <a:off x="545908" y="0"/>
            <a:ext cx="7797662" cy="1151965"/>
          </a:xfrm>
        </p:spPr>
        <p:txBody>
          <a:bodyPr/>
          <a:lstStyle/>
          <a:p>
            <a:r>
              <a:rPr lang="es-MX" dirty="0" err="1"/>
              <a:t>e.i.p</a:t>
            </a:r>
            <a:r>
              <a:rPr lang="es-MX" dirty="0"/>
              <a:t>. elaboración de proyecto</a:t>
            </a:r>
          </a:p>
        </p:txBody>
      </p:sp>
      <p:pic>
        <p:nvPicPr>
          <p:cNvPr id="5" name="Google Shape;404;p58">
            <a:extLst>
              <a:ext uri="{FF2B5EF4-FFF2-40B4-BE49-F238E27FC236}">
                <a16:creationId xmlns:a16="http://schemas.microsoft.com/office/drawing/2014/main" xmlns="" id="{8F4ADDC7-08AB-421C-A1F0-0CB04008F46A}"/>
              </a:ext>
            </a:extLst>
          </p:cNvPr>
          <p:cNvPicPr preferRelativeResize="0"/>
          <p:nvPr/>
        </p:nvPicPr>
        <p:blipFill rotWithShape="1">
          <a:blip r:embed="rId2">
            <a:alphaModFix/>
          </a:blip>
          <a:srcRect/>
          <a:stretch/>
        </p:blipFill>
        <p:spPr>
          <a:xfrm>
            <a:off x="179512" y="836713"/>
            <a:ext cx="8173833" cy="4752528"/>
          </a:xfrm>
          <a:prstGeom prst="rect">
            <a:avLst/>
          </a:prstGeom>
          <a:noFill/>
          <a:ln>
            <a:noFill/>
          </a:ln>
        </p:spPr>
      </p:pic>
    </p:spTree>
    <p:extLst>
      <p:ext uri="{BB962C8B-B14F-4D97-AF65-F5344CB8AC3E}">
        <p14:creationId xmlns:p14="http://schemas.microsoft.com/office/powerpoint/2010/main" val="2077751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7E7DA4-5D73-432F-9033-0173D5636CAE}"/>
              </a:ext>
            </a:extLst>
          </p:cNvPr>
          <p:cNvSpPr>
            <a:spLocks noGrp="1"/>
          </p:cNvSpPr>
          <p:nvPr>
            <p:ph type="title"/>
          </p:nvPr>
        </p:nvSpPr>
        <p:spPr/>
        <p:txBody>
          <a:bodyPr/>
          <a:lstStyle/>
          <a:p>
            <a:pPr algn="ctr"/>
            <a:endParaRPr lang="es-MX" dirty="0"/>
          </a:p>
        </p:txBody>
      </p:sp>
      <p:pic>
        <p:nvPicPr>
          <p:cNvPr id="5" name="Marcador de contenido 4" descr="Imagen que contiene persona, sentado, interior, suelo&#10;&#10;Descripción generada automáticamente">
            <a:extLst>
              <a:ext uri="{FF2B5EF4-FFF2-40B4-BE49-F238E27FC236}">
                <a16:creationId xmlns:a16="http://schemas.microsoft.com/office/drawing/2014/main" xmlns="" id="{A98E1C0D-9B18-45CB-B2D4-9595339AA9A3}"/>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7897" y="2062299"/>
            <a:ext cx="3644535" cy="2733402"/>
          </a:xfrm>
        </p:spPr>
      </p:pic>
      <p:pic>
        <p:nvPicPr>
          <p:cNvPr id="7" name="Imagen 6" descr="Imagen que contiene persona, interior, sentado, suelo&#10;&#10;Descripción generada automáticamente">
            <a:extLst>
              <a:ext uri="{FF2B5EF4-FFF2-40B4-BE49-F238E27FC236}">
                <a16:creationId xmlns:a16="http://schemas.microsoft.com/office/drawing/2014/main" xmlns="" id="{037E2903-0AFD-4F79-B41F-1CD69141F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841208"/>
            <a:ext cx="3844611" cy="2883458"/>
          </a:xfrm>
          <a:prstGeom prst="rect">
            <a:avLst/>
          </a:prstGeom>
        </p:spPr>
      </p:pic>
    </p:spTree>
    <p:extLst>
      <p:ext uri="{BB962C8B-B14F-4D97-AF65-F5344CB8AC3E}">
        <p14:creationId xmlns:p14="http://schemas.microsoft.com/office/powerpoint/2010/main" val="918439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1"/>
            <a:ext cx="7797662" cy="936104"/>
          </a:xfrm>
        </p:spPr>
        <p:txBody>
          <a:bodyPr/>
          <a:lstStyle/>
          <a:p>
            <a:pPr algn="ctr"/>
            <a:r>
              <a:rPr lang="es-MX" dirty="0"/>
              <a:t>Evaluación</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737052592"/>
              </p:ext>
            </p:extLst>
          </p:nvPr>
        </p:nvGraphicFramePr>
        <p:xfrm>
          <a:off x="179512" y="1052736"/>
          <a:ext cx="8352927" cy="4336190"/>
        </p:xfrm>
        <a:graphic>
          <a:graphicData uri="http://schemas.openxmlformats.org/drawingml/2006/table">
            <a:tbl>
              <a:tblPr firstRow="1" bandRow="1">
                <a:tableStyleId>{3C2FFA5D-87B4-456A-9821-1D502468CF0F}</a:tableStyleId>
              </a:tblPr>
              <a:tblGrid>
                <a:gridCol w="2832315">
                  <a:extLst>
                    <a:ext uri="{9D8B030D-6E8A-4147-A177-3AD203B41FA5}">
                      <a16:colId xmlns:a16="http://schemas.microsoft.com/office/drawing/2014/main" xmlns="" val="20000"/>
                    </a:ext>
                  </a:extLst>
                </a:gridCol>
                <a:gridCol w="2760306">
                  <a:extLst>
                    <a:ext uri="{9D8B030D-6E8A-4147-A177-3AD203B41FA5}">
                      <a16:colId xmlns:a16="http://schemas.microsoft.com/office/drawing/2014/main" xmlns="" val="20001"/>
                    </a:ext>
                  </a:extLst>
                </a:gridCol>
                <a:gridCol w="2760306">
                  <a:extLst>
                    <a:ext uri="{9D8B030D-6E8A-4147-A177-3AD203B41FA5}">
                      <a16:colId xmlns:a16="http://schemas.microsoft.com/office/drawing/2014/main" xmlns="" val="20002"/>
                    </a:ext>
                  </a:extLst>
                </a:gridCol>
              </a:tblGrid>
              <a:tr h="350050">
                <a:tc>
                  <a:txBody>
                    <a:bodyPr/>
                    <a:lstStyle/>
                    <a:p>
                      <a:pPr algn="ctr"/>
                      <a:r>
                        <a:rPr lang="es-MX" dirty="0"/>
                        <a:t>Geografía IV</a:t>
                      </a:r>
                    </a:p>
                  </a:txBody>
                  <a:tcPr/>
                </a:tc>
                <a:tc>
                  <a:txBody>
                    <a:bodyPr/>
                    <a:lstStyle/>
                    <a:p>
                      <a:pPr algn="ctr"/>
                      <a:r>
                        <a:rPr lang="es-MX" dirty="0"/>
                        <a:t>LITERATURE IV</a:t>
                      </a:r>
                    </a:p>
                  </a:txBody>
                  <a:tcPr/>
                </a:tc>
                <a:tc>
                  <a:txBody>
                    <a:bodyPr/>
                    <a:lstStyle/>
                    <a:p>
                      <a:pPr algn="ctr"/>
                      <a:r>
                        <a:rPr lang="es-MX" dirty="0"/>
                        <a:t>Matemáticas IV</a:t>
                      </a:r>
                    </a:p>
                  </a:txBody>
                  <a:tcPr/>
                </a:tc>
                <a:extLst>
                  <a:ext uri="{0D108BD9-81ED-4DB2-BD59-A6C34878D82A}">
                    <a16:rowId xmlns:a16="http://schemas.microsoft.com/office/drawing/2014/main" xmlns="" val="10000"/>
                  </a:ext>
                </a:extLst>
              </a:tr>
              <a:tr h="3970430">
                <a:tc>
                  <a:txBody>
                    <a:bodyPr/>
                    <a:lstStyle/>
                    <a:p>
                      <a:r>
                        <a:rPr lang="es-MX" sz="1600" b="0" i="0" u="none" strike="noStrike" kern="1200" dirty="0">
                          <a:solidFill>
                            <a:schemeClr val="dk1"/>
                          </a:solidFill>
                          <a:latin typeface="+mn-lt"/>
                          <a:ea typeface="+mn-ea"/>
                          <a:cs typeface="+mn-cs"/>
                        </a:rPr>
                        <a:t>llenado de formatos de investigación, comparar los diferentes conceptos de espacio geográfico y sus categorías, así mismo, utilizará métodos, herramientas de análisis y representaciones espaciales de manera interdisciplinaria que les permitan valorar la utilidad del conocimiento geográfico en su vida cotidiana  presentando para ello un video.</a:t>
                      </a:r>
                      <a:endParaRPr lang="es-MX" sz="1600" dirty="0"/>
                    </a:p>
                  </a:txBody>
                  <a:tcPr/>
                </a:tc>
                <a:tc>
                  <a:txBody>
                    <a:bodyPr/>
                    <a:lstStyle/>
                    <a:p>
                      <a:pPr rtl="0"/>
                      <a:r>
                        <a:rPr lang="es-MX" sz="1600" b="0" i="0" u="none" strike="noStrike" kern="1200" dirty="0">
                          <a:solidFill>
                            <a:schemeClr val="dk1"/>
                          </a:solidFill>
                          <a:latin typeface="+mn-lt"/>
                          <a:ea typeface="+mn-ea"/>
                          <a:cs typeface="+mn-cs"/>
                        </a:rPr>
                        <a:t>El producto final será un video-ensayo por medio del cual el alumno presente su análisis literario desde una perspectiva </a:t>
                      </a:r>
                      <a:r>
                        <a:rPr lang="es-MX" sz="1600" b="0" i="0" u="none" strike="noStrike" kern="1200" dirty="0" err="1">
                          <a:solidFill>
                            <a:schemeClr val="dk1"/>
                          </a:solidFill>
                          <a:latin typeface="+mn-lt"/>
                          <a:ea typeface="+mn-ea"/>
                          <a:cs typeface="+mn-cs"/>
                        </a:rPr>
                        <a:t>georgráfico</a:t>
                      </a:r>
                      <a:r>
                        <a:rPr lang="es-MX" sz="1600" b="0" i="0" u="none" strike="noStrike" kern="1200" dirty="0">
                          <a:solidFill>
                            <a:schemeClr val="dk1"/>
                          </a:solidFill>
                          <a:latin typeface="+mn-lt"/>
                          <a:ea typeface="+mn-ea"/>
                          <a:cs typeface="+mn-cs"/>
                        </a:rPr>
                        <a:t>-matemática del poscolonialismo.</a:t>
                      </a:r>
                      <a:endParaRPr lang="es-MX" sz="1600" b="0" dirty="0"/>
                    </a:p>
                    <a:p>
                      <a:r>
                        <a:rPr lang="es-MX" dirty="0"/>
                        <a:t/>
                      </a:r>
                      <a:br>
                        <a:rPr lang="es-MX" dirty="0"/>
                      </a:br>
                      <a:endParaRPr lang="es-MX" dirty="0"/>
                    </a:p>
                  </a:txBody>
                  <a:tcPr/>
                </a:tc>
                <a:tc>
                  <a:txBody>
                    <a:bodyPr/>
                    <a:lstStyle/>
                    <a:p>
                      <a:r>
                        <a:rPr lang="es-MX" sz="1800" b="0" i="0" u="none" strike="noStrike" kern="1200" dirty="0">
                          <a:solidFill>
                            <a:schemeClr val="dk1"/>
                          </a:solidFill>
                          <a:latin typeface="+mn-lt"/>
                          <a:ea typeface="+mn-ea"/>
                          <a:cs typeface="+mn-cs"/>
                        </a:rPr>
                        <a:t>Se realizará un proceso de modelado y optimización con la información obtenida en la materia de Geografía, con la finalidad de realizar un análisis cuantitativo de SIG (Sistema de Información Geográfica), para ser significativamente presentado  en el video final.</a:t>
                      </a:r>
                      <a:endParaRPr lang="es-MX" dirty="0"/>
                    </a:p>
                  </a:txBody>
                  <a:tcPr/>
                </a:tc>
                <a:extLst>
                  <a:ext uri="{0D108BD9-81ED-4DB2-BD59-A6C34878D82A}">
                    <a16:rowId xmlns:a16="http://schemas.microsoft.com/office/drawing/2014/main" xmlns="" val="10001"/>
                  </a:ext>
                </a:extLst>
              </a:tr>
            </a:tbl>
          </a:graphicData>
        </a:graphic>
      </p:graphicFrame>
      <p:pic>
        <p:nvPicPr>
          <p:cNvPr id="5" name="4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12A0F-0CC0-43B9-AADD-97FE4F7A6FE1}"/>
              </a:ext>
            </a:extLst>
          </p:cNvPr>
          <p:cNvSpPr>
            <a:spLocks noGrp="1"/>
          </p:cNvSpPr>
          <p:nvPr>
            <p:ph type="title"/>
          </p:nvPr>
        </p:nvSpPr>
        <p:spPr/>
        <p:txBody>
          <a:bodyPr/>
          <a:lstStyle/>
          <a:p>
            <a:r>
              <a:rPr lang="es-MX" dirty="0"/>
              <a:t>Índice </a:t>
            </a:r>
          </a:p>
        </p:txBody>
      </p:sp>
      <p:sp>
        <p:nvSpPr>
          <p:cNvPr id="3" name="Marcador de contenido 2">
            <a:extLst>
              <a:ext uri="{FF2B5EF4-FFF2-40B4-BE49-F238E27FC236}">
                <a16:creationId xmlns:a16="http://schemas.microsoft.com/office/drawing/2014/main" xmlns="" id="{5F1F8999-1476-4F04-A005-3B508C91F674}"/>
              </a:ext>
            </a:extLst>
          </p:cNvPr>
          <p:cNvSpPr>
            <a:spLocks noGrp="1"/>
          </p:cNvSpPr>
          <p:nvPr>
            <p:ph sz="quarter" idx="13"/>
          </p:nvPr>
        </p:nvSpPr>
        <p:spPr/>
        <p:txBody>
          <a:bodyPr>
            <a:normAutofit fontScale="77500" lnSpcReduction="20000"/>
          </a:bodyPr>
          <a:lstStyle/>
          <a:p>
            <a:r>
              <a:rPr lang="es-MX" dirty="0"/>
              <a:t>Producto 1. Conclusiones generales sobre interdisciplinariedad</a:t>
            </a:r>
          </a:p>
          <a:p>
            <a:r>
              <a:rPr lang="es-MX" dirty="0"/>
              <a:t>Producto 3. Fotografías de la sesión</a:t>
            </a:r>
          </a:p>
          <a:p>
            <a:r>
              <a:rPr lang="es-MX" dirty="0"/>
              <a:t>Producto 2. fotografía del organizador gráfico</a:t>
            </a:r>
          </a:p>
          <a:p>
            <a:r>
              <a:rPr lang="es-MX" dirty="0"/>
              <a:t>Conexiones </a:t>
            </a:r>
          </a:p>
          <a:p>
            <a:r>
              <a:rPr lang="es-MX" dirty="0"/>
              <a:t>Introducción</a:t>
            </a:r>
          </a:p>
          <a:p>
            <a:r>
              <a:rPr lang="es-MX" dirty="0"/>
              <a:t>Objetivo general</a:t>
            </a:r>
          </a:p>
          <a:p>
            <a:r>
              <a:rPr lang="es-MX" dirty="0"/>
              <a:t>Objetivo por materia</a:t>
            </a:r>
          </a:p>
          <a:p>
            <a:r>
              <a:rPr lang="es-MX" dirty="0"/>
              <a:t>Preguntas generadoras</a:t>
            </a:r>
          </a:p>
          <a:p>
            <a:r>
              <a:rPr lang="es-MX" dirty="0"/>
              <a:t>Contenidos, temas y productos propuestos</a:t>
            </a:r>
          </a:p>
          <a:p>
            <a:endParaRPr lang="es-MX" dirty="0"/>
          </a:p>
        </p:txBody>
      </p:sp>
    </p:spTree>
    <p:extLst>
      <p:ext uri="{BB962C8B-B14F-4D97-AF65-F5344CB8AC3E}">
        <p14:creationId xmlns:p14="http://schemas.microsoft.com/office/powerpoint/2010/main" val="4084688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Tipos y herramientas de evaluación</a:t>
            </a: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839644523"/>
              </p:ext>
            </p:extLst>
          </p:nvPr>
        </p:nvGraphicFramePr>
        <p:xfrm>
          <a:off x="514350" y="2063750"/>
          <a:ext cx="7796214" cy="3205480"/>
        </p:xfrm>
        <a:graphic>
          <a:graphicData uri="http://schemas.openxmlformats.org/drawingml/2006/table">
            <a:tbl>
              <a:tblPr firstRow="1" bandRow="1">
                <a:tableStyleId>{3C2FFA5D-87B4-456A-9821-1D502468CF0F}</a:tableStyleId>
              </a:tblPr>
              <a:tblGrid>
                <a:gridCol w="2598738">
                  <a:extLst>
                    <a:ext uri="{9D8B030D-6E8A-4147-A177-3AD203B41FA5}">
                      <a16:colId xmlns:a16="http://schemas.microsoft.com/office/drawing/2014/main" xmlns="" val="20000"/>
                    </a:ext>
                  </a:extLst>
                </a:gridCol>
                <a:gridCol w="2598738">
                  <a:extLst>
                    <a:ext uri="{9D8B030D-6E8A-4147-A177-3AD203B41FA5}">
                      <a16:colId xmlns:a16="http://schemas.microsoft.com/office/drawing/2014/main" xmlns="" val="20001"/>
                    </a:ext>
                  </a:extLst>
                </a:gridCol>
                <a:gridCol w="2598738">
                  <a:extLst>
                    <a:ext uri="{9D8B030D-6E8A-4147-A177-3AD203B41FA5}">
                      <a16:colId xmlns:a16="http://schemas.microsoft.com/office/drawing/2014/main" xmlns="" val="20002"/>
                    </a:ext>
                  </a:extLst>
                </a:gridCol>
              </a:tblGrid>
              <a:tr h="370840">
                <a:tc>
                  <a:txBody>
                    <a:bodyPr/>
                    <a:lstStyle/>
                    <a:p>
                      <a:pPr algn="ctr"/>
                      <a:r>
                        <a:rPr lang="es-MX" dirty="0"/>
                        <a:t>Geografía IV</a:t>
                      </a:r>
                    </a:p>
                  </a:txBody>
                  <a:tcPr/>
                </a:tc>
                <a:tc>
                  <a:txBody>
                    <a:bodyPr/>
                    <a:lstStyle/>
                    <a:p>
                      <a:pPr algn="ctr"/>
                      <a:r>
                        <a:rPr lang="es-MX" dirty="0"/>
                        <a:t>LITERATURE IV</a:t>
                      </a:r>
                    </a:p>
                  </a:txBody>
                  <a:tcPr/>
                </a:tc>
                <a:tc>
                  <a:txBody>
                    <a:bodyPr/>
                    <a:lstStyle/>
                    <a:p>
                      <a:pPr algn="ctr"/>
                      <a:r>
                        <a:rPr lang="es-MX" dirty="0" err="1"/>
                        <a:t>Metemáticas</a:t>
                      </a:r>
                      <a:r>
                        <a:rPr lang="es-MX" dirty="0"/>
                        <a:t> IV</a:t>
                      </a:r>
                    </a:p>
                  </a:txBody>
                  <a:tcPr/>
                </a:tc>
                <a:extLst>
                  <a:ext uri="{0D108BD9-81ED-4DB2-BD59-A6C34878D82A}">
                    <a16:rowId xmlns:a16="http://schemas.microsoft.com/office/drawing/2014/main" xmlns="" val="10000"/>
                  </a:ext>
                </a:extLst>
              </a:tr>
              <a:tr h="370840">
                <a:tc>
                  <a:txBody>
                    <a:bodyPr/>
                    <a:lstStyle/>
                    <a:p>
                      <a:pPr rtl="0"/>
                      <a:r>
                        <a:rPr lang="es-MX" sz="1800" u="none" strike="noStrike" kern="1200" dirty="0" err="1"/>
                        <a:t>Rùbrica</a:t>
                      </a:r>
                      <a:r>
                        <a:rPr lang="es-MX" sz="1800" u="none" strike="noStrike" kern="1200" dirty="0"/>
                        <a:t> donde se plantea tres tipos de </a:t>
                      </a:r>
                      <a:r>
                        <a:rPr lang="es-MX" sz="1800" u="none" strike="noStrike" kern="1200" dirty="0" err="1"/>
                        <a:t>evaluaciòn</a:t>
                      </a:r>
                      <a:r>
                        <a:rPr lang="es-MX" sz="1800" u="none" strike="noStrike" kern="1200" dirty="0"/>
                        <a:t>:</a:t>
                      </a:r>
                      <a:endParaRPr lang="es-MX" dirty="0"/>
                    </a:p>
                    <a:p>
                      <a:pPr rtl="0"/>
                      <a:r>
                        <a:rPr lang="es-MX" sz="1800" u="none" strike="noStrike" kern="1200" dirty="0" err="1"/>
                        <a:t>Autoevaluaciòn</a:t>
                      </a:r>
                      <a:endParaRPr lang="es-MX" dirty="0"/>
                    </a:p>
                    <a:p>
                      <a:pPr rtl="0"/>
                      <a:r>
                        <a:rPr lang="es-MX" sz="1800" u="none" strike="noStrike" kern="1200" dirty="0"/>
                        <a:t>Co-</a:t>
                      </a:r>
                      <a:r>
                        <a:rPr lang="es-MX" sz="1800" u="none" strike="noStrike" kern="1200" dirty="0" err="1"/>
                        <a:t>evaluaciòn</a:t>
                      </a:r>
                      <a:r>
                        <a:rPr lang="es-MX" sz="1800" u="none" strike="noStrike" kern="1200" dirty="0"/>
                        <a:t> y </a:t>
                      </a:r>
                      <a:r>
                        <a:rPr lang="es-MX" sz="1800" u="none" strike="noStrike" kern="1200" dirty="0" err="1"/>
                        <a:t>evaluaciòn</a:t>
                      </a:r>
                      <a:r>
                        <a:rPr lang="es-MX" sz="1800" u="none" strike="noStrike" kern="1200" dirty="0"/>
                        <a:t> docente</a:t>
                      </a:r>
                      <a:endParaRPr lang="es-MX" dirty="0"/>
                    </a:p>
                  </a:txBody>
                  <a:tcPr/>
                </a:tc>
                <a:tc>
                  <a:txBody>
                    <a:bodyPr/>
                    <a:lstStyle/>
                    <a:p>
                      <a:pPr rtl="0"/>
                      <a:r>
                        <a:rPr lang="es-MX" sz="1800" u="none" strike="noStrike" kern="1200" dirty="0"/>
                        <a:t>Evaluación formativa: forma continua, que se realiza a cada momento conforme el curso y/o sesiones se desarrollan.</a:t>
                      </a:r>
                      <a:endParaRPr lang="es-MX" dirty="0"/>
                    </a:p>
                    <a:p>
                      <a:pPr rtl="0"/>
                      <a:r>
                        <a:rPr lang="es-MX" dirty="0"/>
                        <a:t/>
                      </a:r>
                      <a:br>
                        <a:rPr lang="es-MX" dirty="0"/>
                      </a:br>
                      <a:r>
                        <a:rPr lang="es-MX" dirty="0"/>
                        <a:t/>
                      </a:r>
                      <a:br>
                        <a:rPr lang="es-MX" dirty="0"/>
                      </a:br>
                      <a:r>
                        <a:rPr lang="es-MX" sz="1800" u="none" strike="noStrike" kern="1200" dirty="0"/>
                        <a:t>Evaluación </a:t>
                      </a:r>
                      <a:r>
                        <a:rPr lang="es-MX" sz="1800" u="none" strike="noStrike" kern="1200" dirty="0" err="1"/>
                        <a:t>sumativa</a:t>
                      </a:r>
                      <a:endParaRPr lang="es-MX" dirty="0"/>
                    </a:p>
                    <a:p>
                      <a:pPr rtl="0"/>
                      <a:r>
                        <a:rPr lang="es-MX" sz="1800" u="none" strike="noStrike" kern="1200" dirty="0"/>
                        <a:t>Rúbricas</a:t>
                      </a:r>
                      <a:r>
                        <a:rPr lang="es-MX" dirty="0"/>
                        <a:t/>
                      </a:r>
                      <a:br>
                        <a:rPr lang="es-MX" dirty="0"/>
                      </a:br>
                      <a:endParaRPr lang="es-MX" dirty="0"/>
                    </a:p>
                  </a:txBody>
                  <a:tcPr/>
                </a:tc>
                <a:tc>
                  <a:txBody>
                    <a:bodyPr/>
                    <a:lstStyle/>
                    <a:p>
                      <a:pPr rtl="0"/>
                      <a:r>
                        <a:rPr lang="es-MX" sz="1000" u="none" strike="noStrike" kern="1200" dirty="0"/>
                        <a:t>Evaluación formativa:</a:t>
                      </a:r>
                      <a:endParaRPr lang="es-MX" sz="1000" dirty="0"/>
                    </a:p>
                    <a:p>
                      <a:pPr rtl="0"/>
                      <a:r>
                        <a:rPr lang="es-MX" sz="1000" u="none" strike="noStrike" kern="1200" dirty="0"/>
                        <a:t>A partir de la información obtenida en Geografía, se hace una reflexión sobre la importancia de la optimización de recursos.</a:t>
                      </a:r>
                      <a:endParaRPr lang="es-MX" sz="1000" dirty="0"/>
                    </a:p>
                    <a:p>
                      <a:pPr rtl="0"/>
                      <a:r>
                        <a:rPr lang="es-MX" sz="1000" u="none" strike="noStrike" kern="1200" dirty="0"/>
                        <a:t>Se analizan y proponen estrategias de optimización y los obstáculos para efectuarlas.</a:t>
                      </a:r>
                      <a:endParaRPr lang="es-MX" sz="1000" dirty="0"/>
                    </a:p>
                    <a:p>
                      <a:pPr rtl="0"/>
                      <a:r>
                        <a:rPr lang="es-MX" sz="1000" u="none" strike="noStrike" kern="1200" dirty="0"/>
                        <a:t>Se trabaja en la elaboración de sistemas de inecuaciones que modelen dichas estrategias y su factibilidad.</a:t>
                      </a:r>
                      <a:endParaRPr lang="es-MX" sz="1000" dirty="0"/>
                    </a:p>
                    <a:p>
                      <a:pPr rtl="0"/>
                      <a:r>
                        <a:rPr lang="es-MX" sz="1000" dirty="0"/>
                        <a:t/>
                      </a:r>
                      <a:br>
                        <a:rPr lang="es-MX" sz="1000" dirty="0"/>
                      </a:br>
                      <a:r>
                        <a:rPr lang="es-MX" sz="1000" u="none" strike="noStrike" kern="1200" dirty="0"/>
                        <a:t>Evaluación </a:t>
                      </a:r>
                      <a:r>
                        <a:rPr lang="es-MX" sz="1000" u="none" strike="noStrike" kern="1200" dirty="0" err="1"/>
                        <a:t>sumativa</a:t>
                      </a:r>
                      <a:r>
                        <a:rPr lang="es-MX" sz="1000" u="none" strike="noStrike" kern="1200" dirty="0"/>
                        <a:t>:</a:t>
                      </a:r>
                      <a:endParaRPr lang="es-MX" sz="1000" dirty="0"/>
                    </a:p>
                    <a:p>
                      <a:pPr rtl="0"/>
                      <a:r>
                        <a:rPr lang="es-MX" sz="1000" u="none" strike="noStrike" kern="1200" dirty="0"/>
                        <a:t>Una vez obtenido el sistema adecuado, se grafica y resuelve, analizando los puntos que dan soluciones óptimas e interpretando dichos resultados. </a:t>
                      </a:r>
                      <a:endParaRPr lang="es-MX" sz="1000" b="0" dirty="0"/>
                    </a:p>
                  </a:txBody>
                  <a:tcPr/>
                </a:tc>
                <a:extLst>
                  <a:ext uri="{0D108BD9-81ED-4DB2-BD59-A6C34878D82A}">
                    <a16:rowId xmlns:a16="http://schemas.microsoft.com/office/drawing/2014/main" xmlns="" val="10001"/>
                  </a:ext>
                </a:extLst>
              </a:tr>
            </a:tbl>
          </a:graphicData>
        </a:graphic>
      </p:graphicFrame>
      <p:pic>
        <p:nvPicPr>
          <p:cNvPr id="5" name="4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Evaluación del proyecto</a:t>
            </a:r>
          </a:p>
        </p:txBody>
      </p:sp>
      <p:graphicFrame>
        <p:nvGraphicFramePr>
          <p:cNvPr id="5" name="4 Marcador de contenido"/>
          <p:cNvGraphicFramePr>
            <a:graphicFrameLocks noGrp="1"/>
          </p:cNvGraphicFramePr>
          <p:nvPr>
            <p:ph sz="quarter" idx="13"/>
            <p:extLst>
              <p:ext uri="{D42A27DB-BD31-4B8C-83A1-F6EECF244321}">
                <p14:modId xmlns:p14="http://schemas.microsoft.com/office/powerpoint/2010/main" val="3606947338"/>
              </p:ext>
            </p:extLst>
          </p:nvPr>
        </p:nvGraphicFramePr>
        <p:xfrm>
          <a:off x="514350" y="1700808"/>
          <a:ext cx="7796214" cy="3925009"/>
        </p:xfrm>
        <a:graphic>
          <a:graphicData uri="http://schemas.openxmlformats.org/drawingml/2006/table">
            <a:tbl>
              <a:tblPr firstRow="1" bandRow="1">
                <a:tableStyleId>{3C2FFA5D-87B4-456A-9821-1D502468CF0F}</a:tableStyleId>
              </a:tblPr>
              <a:tblGrid>
                <a:gridCol w="2598738">
                  <a:extLst>
                    <a:ext uri="{9D8B030D-6E8A-4147-A177-3AD203B41FA5}">
                      <a16:colId xmlns:a16="http://schemas.microsoft.com/office/drawing/2014/main" xmlns="" val="20000"/>
                    </a:ext>
                  </a:extLst>
                </a:gridCol>
                <a:gridCol w="2598738">
                  <a:extLst>
                    <a:ext uri="{9D8B030D-6E8A-4147-A177-3AD203B41FA5}">
                      <a16:colId xmlns:a16="http://schemas.microsoft.com/office/drawing/2014/main" xmlns="" val="20001"/>
                    </a:ext>
                  </a:extLst>
                </a:gridCol>
                <a:gridCol w="2598738">
                  <a:extLst>
                    <a:ext uri="{9D8B030D-6E8A-4147-A177-3AD203B41FA5}">
                      <a16:colId xmlns:a16="http://schemas.microsoft.com/office/drawing/2014/main" xmlns="" val="20002"/>
                    </a:ext>
                  </a:extLst>
                </a:gridCol>
              </a:tblGrid>
              <a:tr h="709369">
                <a:tc>
                  <a:txBody>
                    <a:bodyPr/>
                    <a:lstStyle/>
                    <a:p>
                      <a:pPr algn="ctr"/>
                      <a:r>
                        <a:rPr lang="es-MX" dirty="0"/>
                        <a:t> Aspectos</a:t>
                      </a:r>
                      <a:r>
                        <a:rPr lang="es-MX" baseline="0" dirty="0"/>
                        <a:t> a evaluar</a:t>
                      </a:r>
                      <a:endParaRPr lang="es-MX" dirty="0"/>
                    </a:p>
                  </a:txBody>
                  <a:tcPr/>
                </a:tc>
                <a:tc>
                  <a:txBody>
                    <a:bodyPr/>
                    <a:lstStyle/>
                    <a:p>
                      <a:pPr algn="ctr"/>
                      <a:r>
                        <a:rPr lang="es-MX" dirty="0"/>
                        <a:t> Criterios</a:t>
                      </a:r>
                      <a:r>
                        <a:rPr lang="es-MX" baseline="0" dirty="0"/>
                        <a:t> de evaluación</a:t>
                      </a:r>
                      <a:endParaRPr lang="es-MX" dirty="0"/>
                    </a:p>
                  </a:txBody>
                  <a:tcPr/>
                </a:tc>
                <a:tc>
                  <a:txBody>
                    <a:bodyPr/>
                    <a:lstStyle/>
                    <a:p>
                      <a:pPr algn="ctr"/>
                      <a:r>
                        <a:rPr lang="es-MX" dirty="0"/>
                        <a:t> Herramientas</a:t>
                      </a:r>
                      <a:r>
                        <a:rPr lang="es-MX" baseline="0" dirty="0"/>
                        <a:t> de evaluación</a:t>
                      </a:r>
                      <a:endParaRPr lang="es-MX" dirty="0"/>
                    </a:p>
                  </a:txBody>
                  <a:tcPr/>
                </a:tc>
                <a:extLst>
                  <a:ext uri="{0D108BD9-81ED-4DB2-BD59-A6C34878D82A}">
                    <a16:rowId xmlns:a16="http://schemas.microsoft.com/office/drawing/2014/main" xmlns="" val="10000"/>
                  </a:ext>
                </a:extLst>
              </a:tr>
              <a:tr h="3006373">
                <a:tc>
                  <a:txBody>
                    <a:bodyPr/>
                    <a:lstStyle/>
                    <a:p>
                      <a:pPr rtl="0"/>
                      <a:r>
                        <a:rPr lang="es-MX" sz="1100" b="0" i="0" u="none" strike="noStrike" kern="1200" dirty="0" err="1">
                          <a:solidFill>
                            <a:schemeClr val="dk1"/>
                          </a:solidFill>
                          <a:latin typeface="+mn-lt"/>
                          <a:ea typeface="+mn-ea"/>
                          <a:cs typeface="+mn-cs"/>
                        </a:rPr>
                        <a:t>Literature</a:t>
                      </a:r>
                      <a:r>
                        <a:rPr lang="es-MX" sz="1100" b="0" i="0" u="none" strike="noStrike" kern="1200" dirty="0">
                          <a:solidFill>
                            <a:schemeClr val="dk1"/>
                          </a:solidFill>
                          <a:latin typeface="+mn-lt"/>
                          <a:ea typeface="+mn-ea"/>
                          <a:cs typeface="+mn-cs"/>
                        </a:rPr>
                        <a:t>:</a:t>
                      </a:r>
                    </a:p>
                    <a:p>
                      <a:pPr rtl="0"/>
                      <a:r>
                        <a:rPr lang="es-MX" sz="1100" b="0" i="0" u="none" strike="noStrike" kern="1200" dirty="0">
                          <a:solidFill>
                            <a:schemeClr val="dk1"/>
                          </a:solidFill>
                          <a:latin typeface="+mn-lt"/>
                          <a:ea typeface="+mn-ea"/>
                          <a:cs typeface="+mn-cs"/>
                        </a:rPr>
                        <a:t>Investigación previa del contexto geográfico y sociopolítico</a:t>
                      </a:r>
                    </a:p>
                    <a:p>
                      <a:pPr rtl="0"/>
                      <a:r>
                        <a:rPr lang="es-MX" sz="1100" b="0" i="0" u="none" strike="noStrike" kern="1200" dirty="0">
                          <a:solidFill>
                            <a:schemeClr val="dk1"/>
                          </a:solidFill>
                          <a:latin typeface="+mn-lt"/>
                          <a:ea typeface="+mn-ea"/>
                          <a:cs typeface="+mn-cs"/>
                        </a:rPr>
                        <a:t>Análisis formal del texto</a:t>
                      </a:r>
                    </a:p>
                    <a:p>
                      <a:pPr rtl="0"/>
                      <a:r>
                        <a:rPr lang="es-MX" sz="1100" b="0" i="0" u="none" strike="noStrike" kern="1200" dirty="0">
                          <a:solidFill>
                            <a:schemeClr val="dk1"/>
                          </a:solidFill>
                          <a:latin typeface="+mn-lt"/>
                          <a:ea typeface="+mn-ea"/>
                          <a:cs typeface="+mn-cs"/>
                        </a:rPr>
                        <a:t>Interpretación</a:t>
                      </a:r>
                    </a:p>
                    <a:p>
                      <a:pPr rtl="0"/>
                      <a:r>
                        <a:rPr lang="es-MX" sz="1100" b="0" dirty="0"/>
                        <a:t/>
                      </a:r>
                      <a:br>
                        <a:rPr lang="es-MX" sz="1100" b="0" dirty="0"/>
                      </a:br>
                      <a:r>
                        <a:rPr lang="es-MX" sz="1100" b="0" i="0" u="none" strike="noStrike" kern="1200" dirty="0">
                          <a:solidFill>
                            <a:schemeClr val="dk1"/>
                          </a:solidFill>
                          <a:latin typeface="+mn-lt"/>
                          <a:ea typeface="+mn-ea"/>
                          <a:cs typeface="+mn-cs"/>
                        </a:rPr>
                        <a:t>Matemáticas:</a:t>
                      </a:r>
                      <a:endParaRPr lang="es-MX" sz="1100" b="0" dirty="0"/>
                    </a:p>
                    <a:p>
                      <a:pPr rtl="0" fontAlgn="base"/>
                      <a:r>
                        <a:rPr lang="es-MX" sz="1100" b="0" i="0" u="none" strike="noStrike" kern="1200" dirty="0">
                          <a:solidFill>
                            <a:schemeClr val="dk1"/>
                          </a:solidFill>
                          <a:latin typeface="+mn-lt"/>
                          <a:ea typeface="+mn-ea"/>
                          <a:cs typeface="+mn-cs"/>
                        </a:rPr>
                        <a:t>Resolución de un problema mediante la obtención de los puntos extremos de un sistema de inecuaciones</a:t>
                      </a:r>
                    </a:p>
                    <a:p>
                      <a:pPr rtl="0" fontAlgn="base"/>
                      <a:endParaRPr lang="es-MX" sz="1100" b="0" i="0" u="none" strike="noStrike" kern="1200" dirty="0">
                        <a:solidFill>
                          <a:schemeClr val="dk1"/>
                        </a:solidFill>
                        <a:latin typeface="+mn-lt"/>
                        <a:ea typeface="+mn-ea"/>
                        <a:cs typeface="+mn-cs"/>
                      </a:endParaRPr>
                    </a:p>
                    <a:p>
                      <a:pPr rtl="0" fontAlgn="base"/>
                      <a:r>
                        <a:rPr lang="es-MX" sz="1100" b="0" i="0" u="none" strike="noStrike" kern="1200" dirty="0">
                          <a:solidFill>
                            <a:schemeClr val="dk1"/>
                          </a:solidFill>
                          <a:latin typeface="+mn-lt"/>
                          <a:ea typeface="+mn-ea"/>
                          <a:cs typeface="+mn-cs"/>
                        </a:rPr>
                        <a:t>Geografía: </a:t>
                      </a:r>
                    </a:p>
                    <a:p>
                      <a:pPr rtl="0" fontAlgn="base"/>
                      <a:r>
                        <a:rPr lang="es-MX" sz="1100" b="0" i="0" u="none" strike="noStrike" kern="1200" dirty="0">
                          <a:solidFill>
                            <a:schemeClr val="dk1"/>
                          </a:solidFill>
                          <a:latin typeface="+mn-lt"/>
                          <a:ea typeface="+mn-ea"/>
                          <a:cs typeface="+mn-cs"/>
                        </a:rPr>
                        <a:t>elaboración de mapas</a:t>
                      </a:r>
                    </a:p>
                    <a:p>
                      <a:pPr rtl="0" fontAlgn="base"/>
                      <a:r>
                        <a:rPr lang="es-MX" sz="1100" b="0" i="0" u="none" strike="noStrike" kern="1200" dirty="0">
                          <a:solidFill>
                            <a:schemeClr val="dk1"/>
                          </a:solidFill>
                          <a:latin typeface="+mn-lt"/>
                          <a:ea typeface="+mn-ea"/>
                          <a:cs typeface="+mn-cs"/>
                        </a:rPr>
                        <a:t>Interpretación correcta de los mapas</a:t>
                      </a:r>
                    </a:p>
                    <a:p>
                      <a:pPr rtl="0" fontAlgn="base"/>
                      <a:r>
                        <a:rPr lang="es-MX" sz="1100" b="0" i="0" u="none" strike="noStrike" kern="1200" dirty="0">
                          <a:solidFill>
                            <a:schemeClr val="dk1"/>
                          </a:solidFill>
                          <a:latin typeface="+mn-lt"/>
                          <a:ea typeface="+mn-ea"/>
                          <a:cs typeface="+mn-cs"/>
                        </a:rPr>
                        <a:t>Manejo teórico de conceptos de espacio geográfico, elementos y escalas</a:t>
                      </a:r>
                    </a:p>
                    <a:p>
                      <a:pPr rtl="0" fontAlgn="base"/>
                      <a:endParaRPr lang="es-MX" sz="1100" b="0" i="0" u="none" strike="noStrike" kern="1200" dirty="0">
                        <a:solidFill>
                          <a:schemeClr val="dk1"/>
                        </a:solidFill>
                        <a:latin typeface="+mn-lt"/>
                        <a:ea typeface="+mn-ea"/>
                        <a:cs typeface="+mn-cs"/>
                      </a:endParaRPr>
                    </a:p>
                    <a:p>
                      <a:endParaRPr lang="es-MX" dirty="0"/>
                    </a:p>
                  </a:txBody>
                  <a:tcPr/>
                </a:tc>
                <a:tc>
                  <a:txBody>
                    <a:bodyPr/>
                    <a:lstStyle/>
                    <a:p>
                      <a:pPr rtl="0"/>
                      <a:r>
                        <a:rPr lang="es-MX" sz="1100" b="0" i="0" u="none" strike="noStrike" kern="1200" dirty="0" err="1">
                          <a:solidFill>
                            <a:schemeClr val="dk1"/>
                          </a:solidFill>
                          <a:latin typeface="+mn-lt"/>
                          <a:ea typeface="+mn-ea"/>
                          <a:cs typeface="+mn-cs"/>
                        </a:rPr>
                        <a:t>Literature</a:t>
                      </a:r>
                      <a:r>
                        <a:rPr lang="es-MX" sz="1100" b="0" i="0" u="none" strike="noStrike" kern="1200" dirty="0">
                          <a:solidFill>
                            <a:schemeClr val="dk1"/>
                          </a:solidFill>
                          <a:latin typeface="+mn-lt"/>
                          <a:ea typeface="+mn-ea"/>
                          <a:cs typeface="+mn-cs"/>
                        </a:rPr>
                        <a:t>:</a:t>
                      </a:r>
                    </a:p>
                    <a:p>
                      <a:pPr rtl="0"/>
                      <a:r>
                        <a:rPr lang="es-MX" sz="1100" b="0" i="0" u="none" strike="noStrike" kern="1200" dirty="0">
                          <a:solidFill>
                            <a:schemeClr val="dk1"/>
                          </a:solidFill>
                          <a:latin typeface="+mn-lt"/>
                          <a:ea typeface="+mn-ea"/>
                          <a:cs typeface="+mn-cs"/>
                        </a:rPr>
                        <a:t>Fichas de investigación</a:t>
                      </a:r>
                    </a:p>
                    <a:p>
                      <a:pPr rtl="0"/>
                      <a:r>
                        <a:rPr lang="es-MX" sz="1100" b="0" i="0" u="none" strike="noStrike" kern="1200" dirty="0">
                          <a:solidFill>
                            <a:schemeClr val="dk1"/>
                          </a:solidFill>
                          <a:latin typeface="+mn-lt"/>
                          <a:ea typeface="+mn-ea"/>
                          <a:cs typeface="+mn-cs"/>
                        </a:rPr>
                        <a:t>Texto marcado y analizado</a:t>
                      </a:r>
                    </a:p>
                    <a:p>
                      <a:pPr rtl="0"/>
                      <a:r>
                        <a:rPr lang="es-MX" sz="1100" b="0" i="0" u="none" strike="noStrike" kern="1200" dirty="0">
                          <a:solidFill>
                            <a:schemeClr val="dk1"/>
                          </a:solidFill>
                          <a:latin typeface="+mn-lt"/>
                          <a:ea typeface="+mn-ea"/>
                          <a:cs typeface="+mn-cs"/>
                        </a:rPr>
                        <a:t>Hipótesis</a:t>
                      </a:r>
                    </a:p>
                    <a:p>
                      <a:pPr rtl="0"/>
                      <a:r>
                        <a:rPr lang="es-MX" sz="1100" b="0" i="0" u="none" strike="noStrike" kern="1200" dirty="0" err="1">
                          <a:solidFill>
                            <a:schemeClr val="dk1"/>
                          </a:solidFill>
                          <a:latin typeface="+mn-lt"/>
                          <a:ea typeface="+mn-ea"/>
                          <a:cs typeface="+mn-cs"/>
                        </a:rPr>
                        <a:t>Guión</a:t>
                      </a:r>
                      <a:r>
                        <a:rPr lang="es-MX" sz="1100" b="0" i="0" u="none" strike="noStrike" kern="1200" dirty="0">
                          <a:solidFill>
                            <a:schemeClr val="dk1"/>
                          </a:solidFill>
                          <a:latin typeface="+mn-lt"/>
                          <a:ea typeface="+mn-ea"/>
                          <a:cs typeface="+mn-cs"/>
                        </a:rPr>
                        <a:t> del video-ensayo</a:t>
                      </a:r>
                    </a:p>
                    <a:p>
                      <a:pPr rtl="0"/>
                      <a:r>
                        <a:rPr lang="es-MX" sz="1100" b="0" dirty="0"/>
                        <a:t/>
                      </a:r>
                      <a:br>
                        <a:rPr lang="es-MX" sz="1100" b="0" dirty="0"/>
                      </a:br>
                      <a:r>
                        <a:rPr lang="es-MX" sz="1100" b="0" i="0" u="none" strike="noStrike" kern="1200" dirty="0">
                          <a:solidFill>
                            <a:schemeClr val="dk1"/>
                          </a:solidFill>
                          <a:latin typeface="+mn-lt"/>
                          <a:ea typeface="+mn-ea"/>
                          <a:cs typeface="+mn-cs"/>
                        </a:rPr>
                        <a:t>Matemáticas:</a:t>
                      </a:r>
                      <a:endParaRPr lang="es-MX" sz="1100" b="0" dirty="0"/>
                    </a:p>
                    <a:p>
                      <a:pPr rtl="0" fontAlgn="base"/>
                      <a:r>
                        <a:rPr lang="es-MX" sz="1100" b="0" i="0" u="none" strike="noStrike" kern="1200" dirty="0">
                          <a:solidFill>
                            <a:schemeClr val="dk1"/>
                          </a:solidFill>
                          <a:latin typeface="+mn-lt"/>
                          <a:ea typeface="+mn-ea"/>
                          <a:cs typeface="+mn-cs"/>
                        </a:rPr>
                        <a:t>Modelación matemática de problemas</a:t>
                      </a:r>
                    </a:p>
                    <a:p>
                      <a:pPr rtl="0" fontAlgn="base"/>
                      <a:r>
                        <a:rPr lang="es-MX" sz="1100" b="0" i="0" u="none" strike="noStrike" kern="1200" dirty="0">
                          <a:solidFill>
                            <a:schemeClr val="dk1"/>
                          </a:solidFill>
                          <a:latin typeface="+mn-lt"/>
                          <a:ea typeface="+mn-ea"/>
                          <a:cs typeface="+mn-cs"/>
                        </a:rPr>
                        <a:t>Interpretación de resultados de un sistema de inecuaciones</a:t>
                      </a:r>
                    </a:p>
                    <a:p>
                      <a:pPr rtl="0" fontAlgn="base"/>
                      <a:endParaRPr lang="es-MX" sz="1100" b="0" i="0" u="none" strike="noStrike" kern="1200" dirty="0">
                        <a:solidFill>
                          <a:schemeClr val="dk1"/>
                        </a:solidFill>
                        <a:latin typeface="+mn-lt"/>
                        <a:ea typeface="+mn-ea"/>
                        <a:cs typeface="+mn-cs"/>
                      </a:endParaRPr>
                    </a:p>
                    <a:p>
                      <a:pPr rtl="0" fontAlgn="base"/>
                      <a:r>
                        <a:rPr lang="es-MX" sz="1100" b="0" i="0" u="none" strike="noStrike" kern="1200" dirty="0">
                          <a:solidFill>
                            <a:schemeClr val="dk1"/>
                          </a:solidFill>
                          <a:latin typeface="+mn-lt"/>
                          <a:ea typeface="+mn-ea"/>
                          <a:cs typeface="+mn-cs"/>
                        </a:rPr>
                        <a:t>Geografía:</a:t>
                      </a:r>
                    </a:p>
                    <a:p>
                      <a:pPr rtl="0" fontAlgn="base"/>
                      <a:r>
                        <a:rPr lang="es-MX" sz="1100" b="0" i="0" u="none" strike="noStrike" kern="1200" dirty="0">
                          <a:solidFill>
                            <a:schemeClr val="dk1"/>
                          </a:solidFill>
                          <a:latin typeface="+mn-lt"/>
                          <a:ea typeface="+mn-ea"/>
                          <a:cs typeface="+mn-cs"/>
                        </a:rPr>
                        <a:t>Participación individual y colectiva</a:t>
                      </a:r>
                    </a:p>
                    <a:p>
                      <a:pPr rtl="0" fontAlgn="base"/>
                      <a:r>
                        <a:rPr lang="es-MX" sz="1100" b="0" i="0" u="none" strike="noStrike" kern="1200" dirty="0">
                          <a:solidFill>
                            <a:schemeClr val="dk1"/>
                          </a:solidFill>
                          <a:latin typeface="+mn-lt"/>
                          <a:ea typeface="+mn-ea"/>
                          <a:cs typeface="+mn-cs"/>
                        </a:rPr>
                        <a:t>Evidencias físicas del trabajo</a:t>
                      </a:r>
                    </a:p>
                    <a:p>
                      <a:pPr rtl="0" fontAlgn="base"/>
                      <a:r>
                        <a:rPr lang="es-MX" sz="1100" b="0" i="0" u="none" strike="noStrike" kern="1200" dirty="0">
                          <a:solidFill>
                            <a:schemeClr val="dk1"/>
                          </a:solidFill>
                          <a:latin typeface="+mn-lt"/>
                          <a:ea typeface="+mn-ea"/>
                          <a:cs typeface="+mn-cs"/>
                        </a:rPr>
                        <a:t>Entrega en tiempo y forma de formatos e investigación</a:t>
                      </a:r>
                    </a:p>
                    <a:p>
                      <a:endParaRPr lang="es-MX" dirty="0"/>
                    </a:p>
                  </a:txBody>
                  <a:tcPr/>
                </a:tc>
                <a:tc>
                  <a:txBody>
                    <a:bodyPr/>
                    <a:lstStyle/>
                    <a:p>
                      <a:pPr rtl="0"/>
                      <a:r>
                        <a:rPr lang="es-MX" sz="1100" b="0" i="0" u="none" strike="noStrike" kern="1200" dirty="0" err="1">
                          <a:solidFill>
                            <a:schemeClr val="dk1"/>
                          </a:solidFill>
                          <a:latin typeface="+mn-lt"/>
                          <a:ea typeface="+mn-ea"/>
                          <a:cs typeface="+mn-cs"/>
                        </a:rPr>
                        <a:t>Literature</a:t>
                      </a:r>
                      <a:r>
                        <a:rPr lang="es-MX" sz="1100" b="0" i="0" u="none" strike="noStrike" kern="1200" dirty="0">
                          <a:solidFill>
                            <a:schemeClr val="dk1"/>
                          </a:solidFill>
                          <a:latin typeface="+mn-lt"/>
                          <a:ea typeface="+mn-ea"/>
                          <a:cs typeface="+mn-cs"/>
                        </a:rPr>
                        <a:t>:</a:t>
                      </a:r>
                    </a:p>
                    <a:p>
                      <a:pPr rtl="0"/>
                      <a:r>
                        <a:rPr lang="es-MX" sz="1100" b="0" i="0" u="none" strike="noStrike" kern="1200" dirty="0">
                          <a:solidFill>
                            <a:schemeClr val="dk1"/>
                          </a:solidFill>
                          <a:latin typeface="+mn-lt"/>
                          <a:ea typeface="+mn-ea"/>
                          <a:cs typeface="+mn-cs"/>
                        </a:rPr>
                        <a:t>Rúbricas</a:t>
                      </a:r>
                      <a:endParaRPr lang="es-MX" sz="1100" b="0" dirty="0"/>
                    </a:p>
                    <a:p>
                      <a:pPr rtl="0"/>
                      <a:r>
                        <a:rPr lang="es-MX" sz="1100" b="0" dirty="0"/>
                        <a:t/>
                      </a:r>
                      <a:br>
                        <a:rPr lang="es-MX" sz="1100" b="0" dirty="0"/>
                      </a:br>
                      <a:r>
                        <a:rPr lang="es-MX" sz="1100" b="0" i="0" u="none" strike="noStrike" kern="1200" dirty="0">
                          <a:solidFill>
                            <a:schemeClr val="dk1"/>
                          </a:solidFill>
                          <a:latin typeface="+mn-lt"/>
                          <a:ea typeface="+mn-ea"/>
                          <a:cs typeface="+mn-cs"/>
                        </a:rPr>
                        <a:t>Matemáticas:</a:t>
                      </a:r>
                      <a:endParaRPr lang="es-MX" sz="1100" b="0" dirty="0"/>
                    </a:p>
                    <a:p>
                      <a:pPr rtl="0"/>
                      <a:r>
                        <a:rPr lang="es-MX" sz="1100" b="0" i="0" u="none" strike="noStrike" kern="1200" dirty="0">
                          <a:solidFill>
                            <a:schemeClr val="dk1"/>
                          </a:solidFill>
                          <a:latin typeface="+mn-lt"/>
                          <a:ea typeface="+mn-ea"/>
                          <a:cs typeface="+mn-cs"/>
                        </a:rPr>
                        <a:t>Ejercicios prácticos de sistemas de inecuaciones </a:t>
                      </a:r>
                    </a:p>
                    <a:p>
                      <a:pPr rtl="0"/>
                      <a:endParaRPr lang="es-MX" sz="1100" b="0" i="0" u="none" strike="noStrike" kern="1200" dirty="0">
                        <a:solidFill>
                          <a:schemeClr val="dk1"/>
                        </a:solidFill>
                        <a:latin typeface="+mn-lt"/>
                        <a:ea typeface="+mn-ea"/>
                        <a:cs typeface="+mn-cs"/>
                      </a:endParaRPr>
                    </a:p>
                    <a:p>
                      <a:pPr rtl="0"/>
                      <a:r>
                        <a:rPr lang="es-MX" sz="1100" b="0" i="0" u="none" strike="noStrike" kern="1200" dirty="0">
                          <a:solidFill>
                            <a:schemeClr val="dk1"/>
                          </a:solidFill>
                          <a:latin typeface="+mn-lt"/>
                          <a:ea typeface="+mn-ea"/>
                          <a:cs typeface="+mn-cs"/>
                        </a:rPr>
                        <a:t>Geografía:</a:t>
                      </a:r>
                    </a:p>
                    <a:p>
                      <a:pPr rtl="0"/>
                      <a:r>
                        <a:rPr lang="es-MX" sz="1100" b="0" i="0" u="none" strike="noStrike" kern="1200" dirty="0">
                          <a:solidFill>
                            <a:schemeClr val="dk1"/>
                          </a:solidFill>
                          <a:latin typeface="+mn-lt"/>
                          <a:ea typeface="+mn-ea"/>
                          <a:cs typeface="+mn-cs"/>
                        </a:rPr>
                        <a:t>Entrega y supervisión por etapas de materiales y  portafolio de evidencias</a:t>
                      </a:r>
                    </a:p>
                    <a:p>
                      <a:pPr rtl="0"/>
                      <a:r>
                        <a:rPr lang="es-MX" sz="1100" b="0" i="0" u="none" strike="noStrike" kern="1200" dirty="0">
                          <a:solidFill>
                            <a:schemeClr val="dk1"/>
                          </a:solidFill>
                          <a:latin typeface="+mn-lt"/>
                          <a:ea typeface="+mn-ea"/>
                          <a:cs typeface="+mn-cs"/>
                        </a:rPr>
                        <a:t>Que se les pedirá puntualmente con lista de cotejo( rúbrica)</a:t>
                      </a:r>
                    </a:p>
                    <a:p>
                      <a:pPr rtl="0"/>
                      <a:r>
                        <a:rPr lang="es-MX" sz="1100" b="0" i="0" u="none" strike="noStrike" kern="1200" dirty="0">
                          <a:solidFill>
                            <a:schemeClr val="dk1"/>
                          </a:solidFill>
                          <a:latin typeface="+mn-lt"/>
                          <a:ea typeface="+mn-ea"/>
                          <a:cs typeface="+mn-cs"/>
                        </a:rPr>
                        <a:t>Evaluación escrita a través de exámenes donde el alumno refleje el manejo de la información</a:t>
                      </a:r>
                      <a:endParaRPr lang="es-MX" sz="1100" b="0" dirty="0"/>
                    </a:p>
                    <a:p>
                      <a:r>
                        <a:rPr lang="es-MX" dirty="0"/>
                        <a:t/>
                      </a:r>
                      <a:br>
                        <a:rPr lang="es-MX" dirty="0"/>
                      </a:br>
                      <a:endParaRPr lang="es-MX" dirty="0"/>
                    </a:p>
                  </a:txBody>
                  <a:tcPr/>
                </a:tc>
                <a:extLst>
                  <a:ext uri="{0D108BD9-81ED-4DB2-BD59-A6C34878D82A}">
                    <a16:rowId xmlns:a16="http://schemas.microsoft.com/office/drawing/2014/main" xmlns="" val="10001"/>
                  </a:ext>
                </a:extLst>
              </a:tr>
            </a:tbl>
          </a:graphicData>
        </a:graphic>
      </p:graphicFrame>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70FD27-6218-491C-8B35-E3DB3BA4B12F}"/>
              </a:ext>
            </a:extLst>
          </p:cNvPr>
          <p:cNvSpPr>
            <a:spLocks noGrp="1"/>
          </p:cNvSpPr>
          <p:nvPr>
            <p:ph type="title"/>
          </p:nvPr>
        </p:nvSpPr>
        <p:spPr/>
        <p:txBody>
          <a:bodyPr/>
          <a:lstStyle/>
          <a:p>
            <a:r>
              <a:rPr lang="es-MX" dirty="0"/>
              <a:t>Lista de pasos para infografía</a:t>
            </a:r>
          </a:p>
        </p:txBody>
      </p:sp>
      <p:sp>
        <p:nvSpPr>
          <p:cNvPr id="3" name="Marcador de contenido 2">
            <a:extLst>
              <a:ext uri="{FF2B5EF4-FFF2-40B4-BE49-F238E27FC236}">
                <a16:creationId xmlns:a16="http://schemas.microsoft.com/office/drawing/2014/main" xmlns="" id="{F83C50AB-3BD3-49C5-8FEF-86CA191B93A9}"/>
              </a:ext>
            </a:extLst>
          </p:cNvPr>
          <p:cNvSpPr>
            <a:spLocks noGrp="1"/>
          </p:cNvSpPr>
          <p:nvPr>
            <p:ph sz="quarter" idx="13"/>
          </p:nvPr>
        </p:nvSpPr>
        <p:spPr>
          <a:xfrm>
            <a:off x="268729" y="1628800"/>
            <a:ext cx="8058861" cy="4033817"/>
          </a:xfrm>
        </p:spPr>
        <p:txBody>
          <a:bodyPr>
            <a:normAutofit fontScale="40000" lnSpcReduction="20000"/>
          </a:bodyPr>
          <a:lstStyle/>
          <a:p>
            <a:r>
              <a:rPr lang="es-MX" sz="2800" dirty="0"/>
              <a:t>1.- Elegir el tema: de la gama que se te presenta elige el tema de tu interés</a:t>
            </a:r>
          </a:p>
          <a:p>
            <a:r>
              <a:rPr lang="es-MX" sz="2800" dirty="0"/>
              <a:t>2. Recopilar información necesaria: internet, libros, apuntes</a:t>
            </a:r>
          </a:p>
          <a:p>
            <a:r>
              <a:rPr lang="es-MX" sz="2800" dirty="0"/>
              <a:t>3.Filtrar la información: de la información recabada selecciona, lo novedoso, datos curiosos, imágenes, mapas, redúcela al máximo pero que sea sustancial</a:t>
            </a:r>
          </a:p>
          <a:p>
            <a:r>
              <a:rPr lang="es-MX" sz="2800" dirty="0"/>
              <a:t>4.Elegir tipo de infografía: Descriptiva, Secuencial, Estadística, Geográfica, de Decisión, Interactiva o Jerárquica</a:t>
            </a:r>
          </a:p>
          <a:p>
            <a:r>
              <a:rPr lang="es-MX" sz="2800" dirty="0"/>
              <a:t>5. Elaborar un borrador: cómo quieres que se presente la información, aspecto visual, título, tamaño </a:t>
            </a:r>
            <a:r>
              <a:rPr lang="es-MX" sz="2800" dirty="0" err="1"/>
              <a:t>etc</a:t>
            </a:r>
            <a:endParaRPr lang="es-MX" sz="2800" dirty="0"/>
          </a:p>
          <a:p>
            <a:r>
              <a:rPr lang="es-MX" sz="2800" dirty="0"/>
              <a:t>6. Diseñar, manos a la obra, puedes seleccionar aplicaciones al respecto como </a:t>
            </a:r>
            <a:r>
              <a:rPr lang="es-MX" sz="2800" dirty="0" err="1"/>
              <a:t>infogram</a:t>
            </a:r>
            <a:r>
              <a:rPr lang="es-MX" sz="2800" dirty="0"/>
              <a:t>, </a:t>
            </a:r>
            <a:r>
              <a:rPr lang="es-MX" sz="2800" dirty="0" err="1"/>
              <a:t>Visually</a:t>
            </a:r>
            <a:r>
              <a:rPr lang="es-MX" sz="2800" dirty="0"/>
              <a:t>, Piktochart, </a:t>
            </a:r>
            <a:r>
              <a:rPr lang="es-MX" sz="2800" dirty="0" err="1"/>
              <a:t>Easelly</a:t>
            </a:r>
            <a:endParaRPr lang="es-MX" sz="2800" dirty="0"/>
          </a:p>
          <a:p>
            <a:r>
              <a:rPr lang="es-MX" sz="2800" dirty="0"/>
              <a:t>7- Revisar, tú equipo y el profesor revisaremos que la información contenida sea adecuada y aprobada</a:t>
            </a:r>
          </a:p>
          <a:p>
            <a:r>
              <a:rPr lang="es-MX" sz="2800" dirty="0"/>
              <a:t>8.-Publicar: las infografías elaboradas serán parte de una exposición en el patio de la escuela durante la semana  de las artes</a:t>
            </a:r>
          </a:p>
          <a:p>
            <a:r>
              <a:rPr lang="es-MX" sz="2800" dirty="0"/>
              <a:t>9.Medir resultados: palpar y visualizar de lo  que los alumnos son capaces de elaborar si te comprometes con el trabajo de equipo</a:t>
            </a:r>
          </a:p>
          <a:p>
            <a:r>
              <a:rPr lang="es-MX" sz="2800" dirty="0"/>
              <a:t>10. Mencionar todas las fuentes de las que se extrajo la información para crear la infografía</a:t>
            </a:r>
          </a:p>
          <a:p>
            <a:endParaRPr lang="es-MX" sz="2800" dirty="0"/>
          </a:p>
          <a:p>
            <a:r>
              <a:rPr lang="es-MX" sz="2800" b="1" dirty="0"/>
              <a:t>Fuente: </a:t>
            </a:r>
            <a:r>
              <a:rPr lang="es-MX" sz="2800" u="sng" dirty="0"/>
              <a:t> https://www.acens.com/blog/como-hacer-una-infografia-en-9-pasos.html</a:t>
            </a:r>
            <a:endParaRPr lang="es-MX" sz="2800" dirty="0"/>
          </a:p>
          <a:p>
            <a:endParaRPr lang="es-MX" dirty="0"/>
          </a:p>
        </p:txBody>
      </p:sp>
    </p:spTree>
    <p:extLst>
      <p:ext uri="{BB962C8B-B14F-4D97-AF65-F5344CB8AC3E}">
        <p14:creationId xmlns:p14="http://schemas.microsoft.com/office/powerpoint/2010/main" val="3796532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DED849-5066-48D0-A0A6-EE481AC58F09}"/>
              </a:ext>
            </a:extLst>
          </p:cNvPr>
          <p:cNvSpPr>
            <a:spLocks noGrp="1"/>
          </p:cNvSpPr>
          <p:nvPr>
            <p:ph type="title"/>
          </p:nvPr>
        </p:nvSpPr>
        <p:spPr>
          <a:xfrm>
            <a:off x="395536" y="148849"/>
            <a:ext cx="7797662" cy="1151965"/>
          </a:xfrm>
        </p:spPr>
        <p:txBody>
          <a:bodyPr/>
          <a:lstStyle/>
          <a:p>
            <a:r>
              <a:rPr lang="es-MX" dirty="0"/>
              <a:t>infografía</a:t>
            </a:r>
          </a:p>
        </p:txBody>
      </p:sp>
      <p:pic>
        <p:nvPicPr>
          <p:cNvPr id="5" name="Marcador de contenido 4" descr="Imagen que contiene texto&#10;&#10;Descripción generada automáticamente">
            <a:extLst>
              <a:ext uri="{FF2B5EF4-FFF2-40B4-BE49-F238E27FC236}">
                <a16:creationId xmlns:a16="http://schemas.microsoft.com/office/drawing/2014/main" xmlns="" id="{DFA30F77-9B5F-4575-8362-02C1BF1C03D9}"/>
              </a:ext>
            </a:extLst>
          </p:cNvPr>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b="45858"/>
          <a:stretch/>
        </p:blipFill>
        <p:spPr>
          <a:xfrm>
            <a:off x="827584" y="980728"/>
            <a:ext cx="2880320" cy="4480392"/>
          </a:xfrm>
        </p:spPr>
      </p:pic>
      <p:pic>
        <p:nvPicPr>
          <p:cNvPr id="8" name="Imagen 7" descr="Imagen que contiene texto&#10;&#10;Descripción generada automáticamente">
            <a:extLst>
              <a:ext uri="{FF2B5EF4-FFF2-40B4-BE49-F238E27FC236}">
                <a16:creationId xmlns:a16="http://schemas.microsoft.com/office/drawing/2014/main" xmlns="" id="{6308EAEF-B630-4CFD-8D58-C65D4BC9BD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54599" r="-7944" b="3402"/>
          <a:stretch/>
        </p:blipFill>
        <p:spPr>
          <a:xfrm>
            <a:off x="4294366" y="966281"/>
            <a:ext cx="3229961" cy="4455118"/>
          </a:xfrm>
          <a:prstGeom prst="rect">
            <a:avLst/>
          </a:prstGeom>
        </p:spPr>
      </p:pic>
    </p:spTree>
    <p:extLst>
      <p:ext uri="{BB962C8B-B14F-4D97-AF65-F5344CB8AC3E}">
        <p14:creationId xmlns:p14="http://schemas.microsoft.com/office/powerpoint/2010/main" val="3239858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E2A451-97A2-4E94-A24E-DF95BB70E6E9}"/>
              </a:ext>
            </a:extLst>
          </p:cNvPr>
          <p:cNvSpPr>
            <a:spLocks noGrp="1"/>
          </p:cNvSpPr>
          <p:nvPr>
            <p:ph type="title"/>
          </p:nvPr>
        </p:nvSpPr>
        <p:spPr>
          <a:xfrm>
            <a:off x="467544" y="2348880"/>
            <a:ext cx="7796030" cy="1151965"/>
          </a:xfrm>
        </p:spPr>
        <p:txBody>
          <a:bodyPr/>
          <a:lstStyle/>
          <a:p>
            <a:r>
              <a:rPr lang="es-MX" dirty="0" smtClean="0">
                <a:solidFill>
                  <a:srgbClr val="00B050"/>
                </a:solidFill>
              </a:rPr>
              <a:t>Reflexión individual</a:t>
            </a:r>
            <a:endParaRPr lang="es-MX" dirty="0">
              <a:solidFill>
                <a:srgbClr val="00B050"/>
              </a:solidFill>
            </a:endParaRPr>
          </a:p>
        </p:txBody>
      </p:sp>
    </p:spTree>
    <p:extLst>
      <p:ext uri="{BB962C8B-B14F-4D97-AF65-F5344CB8AC3E}">
        <p14:creationId xmlns:p14="http://schemas.microsoft.com/office/powerpoint/2010/main" val="3341801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54A667-A8B9-409E-8896-A2069899126C}"/>
              </a:ext>
            </a:extLst>
          </p:cNvPr>
          <p:cNvSpPr>
            <a:spLocks noGrp="1"/>
          </p:cNvSpPr>
          <p:nvPr>
            <p:ph type="title"/>
          </p:nvPr>
        </p:nvSpPr>
        <p:spPr/>
        <p:txBody>
          <a:bodyPr/>
          <a:lstStyle/>
          <a:p>
            <a:r>
              <a:rPr lang="es-MX" dirty="0"/>
              <a:t>Reflexiones personales</a:t>
            </a:r>
          </a:p>
        </p:txBody>
      </p:sp>
      <p:sp>
        <p:nvSpPr>
          <p:cNvPr id="3" name="Marcador de contenido 2">
            <a:extLst>
              <a:ext uri="{FF2B5EF4-FFF2-40B4-BE49-F238E27FC236}">
                <a16:creationId xmlns:a16="http://schemas.microsoft.com/office/drawing/2014/main" xmlns="" id="{83887CE0-25B1-4FF7-A07D-D4C960AADDB3}"/>
              </a:ext>
            </a:extLst>
          </p:cNvPr>
          <p:cNvSpPr>
            <a:spLocks noGrp="1"/>
          </p:cNvSpPr>
          <p:nvPr>
            <p:ph sz="quarter" idx="13"/>
          </p:nvPr>
        </p:nvSpPr>
        <p:spPr/>
        <p:txBody>
          <a:bodyPr/>
          <a:lstStyle/>
          <a:p>
            <a:r>
              <a:rPr lang="es-MX" dirty="0"/>
              <a:t>pendiente</a:t>
            </a:r>
          </a:p>
        </p:txBody>
      </p:sp>
    </p:spTree>
    <p:extLst>
      <p:ext uri="{BB962C8B-B14F-4D97-AF65-F5344CB8AC3E}">
        <p14:creationId xmlns:p14="http://schemas.microsoft.com/office/powerpoint/2010/main" val="4280091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95536" y="2564904"/>
            <a:ext cx="8218967" cy="1323439"/>
          </a:xfrm>
          <a:prstGeom prst="rect">
            <a:avLst/>
          </a:prstGeom>
          <a:noFill/>
        </p:spPr>
        <p:txBody>
          <a:bodyPr wrap="square" rtlCol="0">
            <a:spAutoFit/>
          </a:bodyPr>
          <a:lstStyle/>
          <a:p>
            <a:pPr algn="ctr"/>
            <a:r>
              <a:rPr lang="es-ES" sz="4000" b="1" dirty="0" smtClean="0">
                <a:solidFill>
                  <a:srgbClr val="00B050"/>
                </a:solidFill>
                <a:latin typeface="Arial" panose="020B0604020202020204" pitchFamily="34" charset="0"/>
                <a:cs typeface="Arial" panose="020B0604020202020204" pitchFamily="34" charset="0"/>
              </a:rPr>
              <a:t>Producto CAIAIC Conclusiones Generales (pegarlo)</a:t>
            </a:r>
            <a:endParaRPr lang="es-MX" sz="40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5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797662" cy="1151965"/>
          </a:xfrm>
        </p:spPr>
        <p:txBody>
          <a:bodyPr/>
          <a:lstStyle/>
          <a:p>
            <a:pPr algn="ctr"/>
            <a:r>
              <a:rPr lang="es-MX" dirty="0"/>
              <a:t>	INTERDISCIPLINARIEDAD</a:t>
            </a:r>
          </a:p>
        </p:txBody>
      </p:sp>
      <p:sp>
        <p:nvSpPr>
          <p:cNvPr id="3" name="2 Marcador de contenido"/>
          <p:cNvSpPr>
            <a:spLocks noGrp="1"/>
          </p:cNvSpPr>
          <p:nvPr>
            <p:ph sz="quarter" idx="13"/>
          </p:nvPr>
        </p:nvSpPr>
        <p:spPr>
          <a:xfrm>
            <a:off x="514351" y="1196752"/>
            <a:ext cx="7796030" cy="4177833"/>
          </a:xfrm>
        </p:spPr>
        <p:txBody>
          <a:bodyPr>
            <a:normAutofit/>
          </a:bodyPr>
          <a:lstStyle/>
          <a:p>
            <a:pPr>
              <a:buNone/>
            </a:pPr>
            <a:r>
              <a:rPr lang="es-MX" b="1" dirty="0"/>
              <a:t> ¿Qué es? 	</a:t>
            </a:r>
          </a:p>
          <a:p>
            <a:pPr>
              <a:buNone/>
            </a:pPr>
            <a:r>
              <a:rPr lang="es-MX" dirty="0"/>
              <a:t>Establece métodos de conexión con base en la interacción de 2 o más disciplinas, relacionando expertos o académicos con un objetivo común. Es un área de conocimiento dentro y fuera del aula en donde se estudian las conexiones y características fronterizas entre las disciplinas. Pueden generar un nuevo conocimiento, resoluciones a problemas e incluso nueva tecnología.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797662" cy="942999"/>
          </a:xfrm>
        </p:spPr>
        <p:txBody>
          <a:bodyPr/>
          <a:lstStyle/>
          <a:p>
            <a:pPr algn="ctr"/>
            <a:r>
              <a:rPr lang="es-MX" dirty="0"/>
              <a:t>INTERDISCIPLINARIEDAD</a:t>
            </a:r>
          </a:p>
        </p:txBody>
      </p:sp>
      <p:sp>
        <p:nvSpPr>
          <p:cNvPr id="3" name="2 Marcador de contenido"/>
          <p:cNvSpPr>
            <a:spLocks noGrp="1"/>
          </p:cNvSpPr>
          <p:nvPr>
            <p:ph sz="quarter" idx="13"/>
          </p:nvPr>
        </p:nvSpPr>
        <p:spPr>
          <a:xfrm>
            <a:off x="323528" y="980728"/>
            <a:ext cx="8280920" cy="4536504"/>
          </a:xfrm>
        </p:spPr>
        <p:txBody>
          <a:bodyPr>
            <a:normAutofit fontScale="47500" lnSpcReduction="20000"/>
          </a:bodyPr>
          <a:lstStyle/>
          <a:p>
            <a:pPr>
              <a:buNone/>
            </a:pPr>
            <a:r>
              <a:rPr lang="es-MX" dirty="0"/>
              <a:t>¿Qué características tiene ? 	</a:t>
            </a:r>
          </a:p>
          <a:p>
            <a:pPr>
              <a:buNone/>
            </a:pPr>
            <a:r>
              <a:rPr lang="es-MX" dirty="0"/>
              <a:t>Fomenta un pensamiento superior complejo (análisis, evaluación, etc.) </a:t>
            </a:r>
          </a:p>
          <a:p>
            <a:pPr>
              <a:buNone/>
            </a:pPr>
            <a:r>
              <a:rPr lang="es-MX" dirty="0"/>
              <a:t> Mejora las habilidades sociales y de comunicación integrándolas y generando oportunidades de aprendizaje. </a:t>
            </a:r>
          </a:p>
          <a:p>
            <a:pPr>
              <a:buNone/>
            </a:pPr>
            <a:r>
              <a:rPr lang="es-MX" dirty="0"/>
              <a:t> Integradora. </a:t>
            </a:r>
          </a:p>
          <a:p>
            <a:pPr>
              <a:buNone/>
            </a:pPr>
            <a:r>
              <a:rPr lang="es-MX" dirty="0"/>
              <a:t> Promueve un desarrollo crítico y complejo. </a:t>
            </a:r>
          </a:p>
          <a:p>
            <a:pPr>
              <a:buNone/>
            </a:pPr>
            <a:r>
              <a:rPr lang="es-MX" dirty="0"/>
              <a:t> Tiene lógica social. </a:t>
            </a:r>
          </a:p>
          <a:p>
            <a:pPr>
              <a:buNone/>
            </a:pPr>
            <a:r>
              <a:rPr lang="es-MX" dirty="0"/>
              <a:t> Rompe paradigmas. </a:t>
            </a:r>
          </a:p>
          <a:p>
            <a:pPr>
              <a:buNone/>
            </a:pPr>
            <a:r>
              <a:rPr lang="es-MX" dirty="0"/>
              <a:t> Establece un lenguaje común. </a:t>
            </a:r>
          </a:p>
          <a:p>
            <a:pPr>
              <a:buNone/>
            </a:pPr>
            <a:r>
              <a:rPr lang="es-MX" dirty="0"/>
              <a:t> Es reflexiva. </a:t>
            </a:r>
          </a:p>
          <a:p>
            <a:pPr>
              <a:buNone/>
            </a:pPr>
            <a:r>
              <a:rPr lang="es-MX" dirty="0"/>
              <a:t> Es significativa. </a:t>
            </a:r>
          </a:p>
          <a:p>
            <a:pPr>
              <a:buNone/>
            </a:pPr>
            <a:r>
              <a:rPr lang="es-MX" dirty="0"/>
              <a:t> Es motivacional. </a:t>
            </a:r>
          </a:p>
          <a:p>
            <a:pPr>
              <a:buNone/>
            </a:pPr>
            <a:r>
              <a:rPr lang="es-MX" dirty="0"/>
              <a:t> Es un modelo transversal que genera sinergias. </a:t>
            </a:r>
          </a:p>
          <a:p>
            <a:pPr>
              <a:buNone/>
            </a:pPr>
            <a:r>
              <a:rPr lang="es-MX" dirty="0"/>
              <a:t> Fomenta el trabajo cooperativo y colaborativo </a:t>
            </a:r>
          </a:p>
          <a:p>
            <a:pPr>
              <a:buNone/>
            </a:pPr>
            <a:r>
              <a:rPr lang="es-MX" dirty="0"/>
              <a:t> Plantea situaciones, crea métodos propios, hace invisible lo invisible. </a:t>
            </a:r>
          </a:p>
          <a:p>
            <a:pPr>
              <a:buNone/>
            </a:pPr>
            <a:r>
              <a:rPr lang="es-MX" dirty="0"/>
              <a:t> Hay una relación análoga de procesos mentales y contenidos en distintas disciplinas. </a:t>
            </a:r>
          </a:p>
          <a:p>
            <a:pPr>
              <a:buNone/>
            </a:pPr>
            <a:r>
              <a:rPr lang="es-MX" dirty="0"/>
              <a:t> Las disciplinas trabajan horizontalmente. </a:t>
            </a:r>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797662" cy="1151965"/>
          </a:xfrm>
        </p:spPr>
        <p:txBody>
          <a:bodyPr/>
          <a:lstStyle/>
          <a:p>
            <a:pPr algn="ctr"/>
            <a:r>
              <a:rPr lang="es-MX" dirty="0"/>
              <a:t>INTERDISCIPLINARIEDAD</a:t>
            </a:r>
          </a:p>
        </p:txBody>
      </p:sp>
      <p:sp>
        <p:nvSpPr>
          <p:cNvPr id="3" name="2 Marcador de contenido"/>
          <p:cNvSpPr>
            <a:spLocks noGrp="1"/>
          </p:cNvSpPr>
          <p:nvPr>
            <p:ph sz="quarter" idx="13"/>
          </p:nvPr>
        </p:nvSpPr>
        <p:spPr>
          <a:xfrm>
            <a:off x="514351" y="1268760"/>
            <a:ext cx="7796030" cy="4105825"/>
          </a:xfrm>
        </p:spPr>
        <p:txBody>
          <a:bodyPr>
            <a:normAutofit fontScale="55000" lnSpcReduction="20000"/>
          </a:bodyPr>
          <a:lstStyle/>
          <a:p>
            <a:pPr>
              <a:buNone/>
            </a:pPr>
            <a:r>
              <a:rPr lang="es-MX" dirty="0"/>
              <a:t>¿Por qué es importante en la educación? </a:t>
            </a:r>
          </a:p>
          <a:p>
            <a:pPr>
              <a:buNone/>
            </a:pPr>
            <a:r>
              <a:rPr lang="es-MX" dirty="0"/>
              <a:t>Favorece el aprendizaje significativo. </a:t>
            </a:r>
          </a:p>
          <a:p>
            <a:pPr>
              <a:buNone/>
            </a:pPr>
            <a:r>
              <a:rPr lang="es-MX" dirty="0"/>
              <a:t> Contextualiza el conocimiento. </a:t>
            </a:r>
          </a:p>
          <a:p>
            <a:pPr>
              <a:buNone/>
            </a:pPr>
            <a:r>
              <a:rPr lang="es-MX" dirty="0"/>
              <a:t> Crea conexiones significativas entre materias. </a:t>
            </a:r>
          </a:p>
          <a:p>
            <a:pPr>
              <a:buNone/>
            </a:pPr>
            <a:r>
              <a:rPr lang="es-MX" dirty="0"/>
              <a:t> Solución para problemas concretos mejorando el trabajo en equipo. </a:t>
            </a:r>
          </a:p>
          <a:p>
            <a:pPr>
              <a:buNone/>
            </a:pPr>
            <a:r>
              <a:rPr lang="es-MX" dirty="0"/>
              <a:t> Enriquece el conocimiento y el desarrollo integral. </a:t>
            </a:r>
          </a:p>
          <a:p>
            <a:pPr>
              <a:buNone/>
            </a:pPr>
            <a:r>
              <a:rPr lang="es-MX" dirty="0"/>
              <a:t> Fomenta la colaboración. </a:t>
            </a:r>
          </a:p>
          <a:p>
            <a:pPr>
              <a:buNone/>
            </a:pPr>
            <a:r>
              <a:rPr lang="es-MX" dirty="0"/>
              <a:t>Preparación para enfrentar problemas reales que requieran del conocimiento y dominio de diferentes áreas. </a:t>
            </a:r>
          </a:p>
          <a:p>
            <a:pPr>
              <a:buNone/>
            </a:pPr>
            <a:r>
              <a:rPr lang="es-MX" dirty="0"/>
              <a:t>Promueve la producción de un conocimiento significativo. </a:t>
            </a:r>
          </a:p>
          <a:p>
            <a:pPr>
              <a:buNone/>
            </a:pPr>
            <a:r>
              <a:rPr lang="es-MX" dirty="0"/>
              <a:t> Enseñan a los alumnos a identificar, analizar y resolver problemas desde distintas perspectivas, ampliando e integrando los conocimientos de su formación. </a:t>
            </a:r>
          </a:p>
          <a:p>
            <a:pPr>
              <a:buNone/>
            </a:pPr>
            <a:r>
              <a:rPr lang="es-MX" dirty="0"/>
              <a:t> Se pueden generar nuevos conocimientos, desarrollando procesos cognitivos que benefician el trato relacional de la información y no puramente transmitido. </a:t>
            </a:r>
          </a:p>
          <a:p>
            <a:pPr>
              <a:buNone/>
            </a:pPr>
            <a:endParaRPr lang="es-MX" dirty="0"/>
          </a:p>
        </p:txBody>
      </p:sp>
      <p:pic>
        <p:nvPicPr>
          <p:cNvPr id="4" name="3 Imagen" descr="EscudoTAE - Color.png"/>
          <p:cNvPicPr>
            <a:picLocks noChangeAspect="1"/>
          </p:cNvPicPr>
          <p:nvPr/>
        </p:nvPicPr>
        <p:blipFill>
          <a:blip r:embed="rId2" cstate="print"/>
          <a:stretch>
            <a:fillRect/>
          </a:stretch>
        </p:blipFill>
        <p:spPr>
          <a:xfrm>
            <a:off x="7380312" y="5661248"/>
            <a:ext cx="1243397" cy="64556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1584</TotalTime>
  <Words>1637</Words>
  <Application>Microsoft Office PowerPoint</Application>
  <PresentationFormat>Presentación en pantalla (4:3)</PresentationFormat>
  <Paragraphs>285</Paragraphs>
  <Slides>55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55</vt:i4>
      </vt:variant>
    </vt:vector>
  </HeadingPairs>
  <TitlesOfParts>
    <vt:vector size="59" baseType="lpstr">
      <vt:lpstr>Arial</vt:lpstr>
      <vt:lpstr>Impact</vt:lpstr>
      <vt:lpstr>Tahoma</vt:lpstr>
      <vt:lpstr>Evento principal</vt:lpstr>
      <vt:lpstr>EQUIPO 6.  4º de Preparatoria</vt:lpstr>
      <vt:lpstr>Presentación de PowerPoint</vt:lpstr>
      <vt:lpstr>Ciclo escolar 2019-2020</vt:lpstr>
      <vt:lpstr>UNA MIRADA GEOGRÁFICO-MATEMÁTICA DE LA LITERATURA POSCOLONIAL</vt:lpstr>
      <vt:lpstr>Índice </vt:lpstr>
      <vt:lpstr>Presentación de PowerPoint</vt:lpstr>
      <vt:lpstr> INTERDISCIPLINARIEDAD</vt:lpstr>
      <vt:lpstr>INTERDISCIPLINARIEDAD</vt:lpstr>
      <vt:lpstr>INTERDISCIPLINARIEDAD</vt:lpstr>
      <vt:lpstr>INTERDISCIPLINARIEDAD</vt:lpstr>
      <vt:lpstr>INTERDISCIPLINARIEDAD</vt:lpstr>
      <vt:lpstr>INTERDISCIPLINARIEDAD</vt:lpstr>
      <vt:lpstr>El aprendizaje colaborativo</vt:lpstr>
      <vt:lpstr>El aprendizaje colaborativo</vt:lpstr>
      <vt:lpstr>El aprendizaje colaborativo</vt:lpstr>
      <vt:lpstr>El aprendizaje colaborativo</vt:lpstr>
      <vt:lpstr>El aprendizaje colaborativo</vt:lpstr>
      <vt:lpstr>Presentación de PowerPoint</vt:lpstr>
      <vt:lpstr>Presentación de PowerPoint</vt:lpstr>
      <vt:lpstr>Presentación de PowerPoint</vt:lpstr>
      <vt:lpstr>Presentación de PowerPoint</vt:lpstr>
      <vt:lpstr>INTRODUCCIÓN: DESCRIPCIÓN DEL PROYECTO</vt:lpstr>
      <vt:lpstr>OBJETIVO GENERAL DEL PROYECTO</vt:lpstr>
      <vt:lpstr>OBJETIVOS POR ASIGNATURA</vt:lpstr>
      <vt:lpstr>Preguntas generadoras</vt:lpstr>
      <vt:lpstr>Contenidos involucrados</vt:lpstr>
      <vt:lpstr>Producto final</vt:lpstr>
      <vt:lpstr>Organización cronológica de eventos</vt:lpstr>
      <vt:lpstr>Actividades interdisciplinarias para detonar el proyecto</vt:lpstr>
      <vt:lpstr>Preguntas interdisciplinarias para detonar el proyecto</vt:lpstr>
      <vt:lpstr>Actividades en orden cronológico</vt:lpstr>
      <vt:lpstr>Planeación general</vt:lpstr>
      <vt:lpstr>Planeación por clase</vt:lpstr>
      <vt:lpstr>Seguimiento</vt:lpstr>
      <vt:lpstr>AUTOEVALUACIÓN Y COEVALUACIÓN</vt:lpstr>
      <vt:lpstr>Actividades en orden cronológico</vt:lpstr>
      <vt:lpstr>Autoevaluación del proyecto como equipo</vt:lpstr>
      <vt:lpstr>Reflexión del grupo interdisciplinaria</vt:lpstr>
      <vt:lpstr>Preguntas esenciales</vt:lpstr>
      <vt:lpstr>indagación</vt:lpstr>
      <vt:lpstr>A.M.E. general</vt:lpstr>
      <vt:lpstr>A.M.E. general</vt:lpstr>
      <vt:lpstr>A.M.E. general</vt:lpstr>
      <vt:lpstr>e.i.p. resumen</vt:lpstr>
      <vt:lpstr>e.i.p. elaboración de proyecto</vt:lpstr>
      <vt:lpstr>e.i.p. elaboración de proyecto</vt:lpstr>
      <vt:lpstr>e.i.p. elaboración de proyecto</vt:lpstr>
      <vt:lpstr>Presentación de PowerPoint</vt:lpstr>
      <vt:lpstr>Evaluación</vt:lpstr>
      <vt:lpstr>Tipos y herramientas de evaluación</vt:lpstr>
      <vt:lpstr>Evaluación del proyecto</vt:lpstr>
      <vt:lpstr>Lista de pasos para infografía</vt:lpstr>
      <vt:lpstr>infografía</vt:lpstr>
      <vt:lpstr>Reflexión individual</vt:lpstr>
      <vt:lpstr>Reflexiones personales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de Análisis y Colaboración Histórica Digital Bilingüe Español – Inglés 4º de Preparatoria</dc:title>
  <dc:creator>GA;LR;LSL</dc:creator>
  <cp:lastModifiedBy>Veronica Guijarro</cp:lastModifiedBy>
  <cp:revision>36</cp:revision>
  <dcterms:created xsi:type="dcterms:W3CDTF">2017-10-20T17:46:50Z</dcterms:created>
  <dcterms:modified xsi:type="dcterms:W3CDTF">2019-08-28T16:21:29Z</dcterms:modified>
</cp:coreProperties>
</file>