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 id="2147483667" r:id="rId3"/>
    <p:sldMasterId id="2147483668" r:id="rId4"/>
  </p:sldMasterIdLst>
  <p:notesMasterIdLst>
    <p:notesMasterId r:id="rId91"/>
  </p:notesMasterIdLst>
  <p:sldIdLst>
    <p:sldId id="256" r:id="rId5"/>
    <p:sldId id="257" r:id="rId6"/>
    <p:sldId id="258" r:id="rId7"/>
    <p:sldId id="343" r:id="rId8"/>
    <p:sldId id="270" r:id="rId9"/>
    <p:sldId id="260" r:id="rId10"/>
    <p:sldId id="261" r:id="rId11"/>
    <p:sldId id="262" r:id="rId12"/>
    <p:sldId id="263" r:id="rId13"/>
    <p:sldId id="271" r:id="rId14"/>
    <p:sldId id="259" r:id="rId15"/>
    <p:sldId id="264" r:id="rId16"/>
    <p:sldId id="265" r:id="rId17"/>
    <p:sldId id="266" r:id="rId18"/>
    <p:sldId id="267" r:id="rId19"/>
    <p:sldId id="268" r:id="rId20"/>
    <p:sldId id="269" r:id="rId21"/>
    <p:sldId id="273" r:id="rId22"/>
    <p:sldId id="288"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39" r:id="rId73"/>
    <p:sldId id="340"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41" r:id="rId89"/>
    <p:sldId id="342" r:id="rId9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12"/>
    <p:restoredTop sz="94697"/>
  </p:normalViewPr>
  <p:slideViewPr>
    <p:cSldViewPr snapToGrid="0">
      <p:cViewPr varScale="1">
        <p:scale>
          <a:sx n="65" d="100"/>
          <a:sy n="65" d="100"/>
        </p:scale>
        <p:origin x="2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7069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1154955" y="1447800"/>
            <a:ext cx="8825658" cy="3329581"/>
          </a:xfrm>
          <a:prstGeom prst="rect">
            <a:avLst/>
          </a:prstGeom>
          <a:noFill/>
          <a:ln>
            <a:noFill/>
          </a:ln>
        </p:spPr>
        <p:txBody>
          <a:bodyPr wrap="square" lIns="91425" tIns="91425" rIns="91425" bIns="91425" anchor="b" anchorCtr="0"/>
          <a:lstStyle>
            <a:lvl1pPr marL="0" marR="0" lvl="0" indent="0" algn="l" rtl="0">
              <a:spcBef>
                <a:spcPts val="0"/>
              </a:spcBef>
              <a:buClr>
                <a:schemeClr val="lt2"/>
              </a:buClr>
              <a:buSzPct val="100000"/>
              <a:buFont typeface="Century Gothic"/>
              <a:buNone/>
              <a:defRPr sz="7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21" name="Shape 21"/>
          <p:cNvSpPr txBox="1">
            <a:spLocks noGrp="1"/>
          </p:cNvSpPr>
          <p:nvPr>
            <p:ph type="subTitle" idx="1"/>
          </p:nvPr>
        </p:nvSpPr>
        <p:spPr>
          <a:xfrm>
            <a:off x="1154955" y="4777380"/>
            <a:ext cx="8825658" cy="861420"/>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6D1D8"/>
              </a:buClr>
              <a:buSzPct val="80000"/>
              <a:buFont typeface="Noto Sans Symbols"/>
              <a:buNone/>
              <a:defRPr sz="2000" b="0" i="0" u="none" strike="noStrike" cap="none">
                <a:solidFill>
                  <a:srgbClr val="86D1D8"/>
                </a:solidFill>
                <a:latin typeface="Century Gothic"/>
                <a:ea typeface="Century Gothic"/>
                <a:cs typeface="Century Gothic"/>
                <a:sym typeface="Century Gothic"/>
              </a:defRPr>
            </a:lvl1pPr>
            <a:lvl2pPr marL="457200" marR="0" lvl="1" indent="0" algn="ctr" rtl="0">
              <a:spcBef>
                <a:spcPts val="1000"/>
              </a:spcBef>
              <a:spcAft>
                <a:spcPts val="0"/>
              </a:spcAft>
              <a:buClr>
                <a:srgbClr val="86D1D8"/>
              </a:buClr>
              <a:buSzPct val="79999"/>
              <a:buFont typeface="Noto Sans Symbols"/>
              <a:buNone/>
              <a:defRPr sz="1800" b="0" i="0" u="none" strike="noStrike" cap="none">
                <a:solidFill>
                  <a:schemeClr val="lt1"/>
                </a:solidFill>
                <a:latin typeface="Century Gothic"/>
                <a:ea typeface="Century Gothic"/>
                <a:cs typeface="Century Gothic"/>
                <a:sym typeface="Century Gothic"/>
              </a:defRPr>
            </a:lvl2pPr>
            <a:lvl3pPr marL="914400" marR="0" lvl="2" indent="0" algn="ctr"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ctr"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4pPr>
            <a:lvl5pPr marL="1828800" marR="0" lvl="4" indent="0" algn="ctr"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5pPr>
            <a:lvl6pPr marL="2286000" marR="0" lvl="5" indent="0" algn="ctr"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6pPr>
            <a:lvl7pPr marL="2743200" marR="0" lvl="6" indent="0" algn="ctr"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7pPr>
            <a:lvl8pPr marL="3200400" marR="0" lvl="7" indent="0" algn="ctr"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8pPr>
            <a:lvl9pPr marL="3657600" marR="0" lvl="8" indent="0" algn="ctr"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2" name="Shape 22"/>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3" name="Shape 23"/>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4" name="Shape 24"/>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1154953" y="1447800"/>
            <a:ext cx="3401064" cy="1447800"/>
          </a:xfrm>
          <a:prstGeom prst="rect">
            <a:avLst/>
          </a:prstGeom>
          <a:noFill/>
          <a:ln>
            <a:noFill/>
          </a:ln>
        </p:spPr>
        <p:txBody>
          <a:bodyPr wrap="square" lIns="91425" tIns="91425" rIns="91425" bIns="91425" anchor="b" anchorCtr="0"/>
          <a:lstStyle>
            <a:lvl1pPr marL="0" marR="0" lvl="0" indent="0" algn="l" rtl="0">
              <a:spcBef>
                <a:spcPts val="0"/>
              </a:spcBef>
              <a:buClr>
                <a:schemeClr val="lt2"/>
              </a:buClr>
              <a:buSzPct val="100000"/>
              <a:buFont typeface="Century Gothic"/>
              <a:buNone/>
              <a:defRPr sz="24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75" name="Shape 75"/>
          <p:cNvSpPr txBox="1">
            <a:spLocks noGrp="1"/>
          </p:cNvSpPr>
          <p:nvPr>
            <p:ph type="body" idx="1"/>
          </p:nvPr>
        </p:nvSpPr>
        <p:spPr>
          <a:xfrm>
            <a:off x="4784616" y="1447800"/>
            <a:ext cx="5195997" cy="4572000"/>
          </a:xfrm>
          <a:prstGeom prst="rect">
            <a:avLst/>
          </a:prstGeom>
          <a:noFill/>
          <a:ln>
            <a:noFill/>
          </a:ln>
        </p:spPr>
        <p:txBody>
          <a:bodyPr wrap="square" lIns="91425" tIns="91425" rIns="91425" bIns="91425" anchor="ctr" anchorCtr="0"/>
          <a:lstStyle>
            <a:lvl1pPr marL="342900" marR="0" lvl="0" indent="-241300" algn="l" rtl="0">
              <a:spcBef>
                <a:spcPts val="1000"/>
              </a:spcBef>
              <a:spcAft>
                <a:spcPts val="0"/>
              </a:spcAft>
              <a:buClr>
                <a:srgbClr val="86D1D8"/>
              </a:buClr>
              <a:buSzPct val="80000"/>
              <a:buFont typeface="Noto Sans Symbols"/>
              <a:buChar char="▶"/>
              <a:defRPr sz="2000" b="0" i="0">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6" name="Shape 76"/>
          <p:cNvSpPr txBox="1">
            <a:spLocks noGrp="1"/>
          </p:cNvSpPr>
          <p:nvPr>
            <p:ph type="body" idx="2"/>
          </p:nvPr>
        </p:nvSpPr>
        <p:spPr>
          <a:xfrm>
            <a:off x="1154953" y="3129280"/>
            <a:ext cx="3401063" cy="2895599"/>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6D1D8"/>
              </a:buClr>
              <a:buSzPct val="80000"/>
              <a:buFont typeface="Noto Sans Symbols"/>
              <a:buNone/>
              <a:defRPr sz="1400" b="0" i="0">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80000"/>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7" name="Shape 77"/>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8" name="Shape 78"/>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9" name="Shape 79"/>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46112" y="452437"/>
            <a:ext cx="9404350" cy="1400175"/>
          </a:xfrm>
          <a:prstGeom prst="rect">
            <a:avLst/>
          </a:prstGeom>
          <a:noFill/>
          <a:ln>
            <a:noFill/>
          </a:ln>
        </p:spPr>
        <p:txBody>
          <a:bodyPr wrap="square" lIns="91425" tIns="91425" rIns="91425" bIns="91425" anchor="t" anchorCtr="0"/>
          <a:lstStyle>
            <a:lvl1pPr marL="0" marR="0" lvl="0" indent="0" algn="l" rtl="0">
              <a:spcBef>
                <a:spcPts val="0"/>
              </a:spcBef>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2" name="Shape 82"/>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3" name="Shape 83"/>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4" name="Shape 84"/>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46112" y="452437"/>
            <a:ext cx="9404350" cy="1400175"/>
          </a:xfrm>
          <a:prstGeom prst="rect">
            <a:avLst/>
          </a:prstGeom>
          <a:noFill/>
          <a:ln>
            <a:noFill/>
          </a:ln>
        </p:spPr>
        <p:txBody>
          <a:bodyPr wrap="square" lIns="91425" tIns="91425" rIns="91425" bIns="91425" anchor="t" anchorCtr="0"/>
          <a:lstStyle>
            <a:lvl1pPr marL="0" marR="0" lvl="0" indent="0" algn="l" rtl="0">
              <a:spcBef>
                <a:spcPts val="0"/>
              </a:spcBef>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7" name="Shape 87"/>
          <p:cNvSpPr txBox="1">
            <a:spLocks noGrp="1"/>
          </p:cNvSpPr>
          <p:nvPr>
            <p:ph type="body" idx="1"/>
          </p:nvPr>
        </p:nvSpPr>
        <p:spPr>
          <a:xfrm>
            <a:off x="1103313" y="1905000"/>
            <a:ext cx="4396338" cy="576262"/>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rgbClr val="86D1D8"/>
              </a:buClr>
              <a:buSzPct val="80000"/>
              <a:buFont typeface="Noto Sans Symbols"/>
              <a:buNone/>
              <a:defRPr sz="2400" b="0" i="0">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79999"/>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88" name="Shape 88"/>
          <p:cNvSpPr txBox="1">
            <a:spLocks noGrp="1"/>
          </p:cNvSpPr>
          <p:nvPr>
            <p:ph type="body" idx="2"/>
          </p:nvPr>
        </p:nvSpPr>
        <p:spPr>
          <a:xfrm>
            <a:off x="1103312" y="2514600"/>
            <a:ext cx="4396339" cy="3741738"/>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rgbClr val="86D1D8"/>
              </a:buClr>
              <a:buSzPct val="79999"/>
              <a:buFont typeface="Noto Sans Symbols"/>
              <a:buChar char="▶"/>
              <a:defRPr sz="1800" b="0" i="0">
                <a:solidFill>
                  <a:schemeClr val="lt1"/>
                </a:solidFill>
                <a:latin typeface="Century Gothic"/>
                <a:ea typeface="Century Gothic"/>
                <a:cs typeface="Century Gothic"/>
                <a:sym typeface="Century Gothic"/>
              </a:defRPr>
            </a:lvl1pPr>
            <a:lvl2pPr marL="742950" marR="0" lvl="1" indent="-20446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506000" marR="0" lvl="5" indent="-1717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971800" marR="0" lvl="6"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429000" marR="0" lvl="7"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886200" marR="0" lvl="8"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89" name="Shape 89"/>
          <p:cNvSpPr txBox="1">
            <a:spLocks noGrp="1"/>
          </p:cNvSpPr>
          <p:nvPr>
            <p:ph type="body" idx="3"/>
          </p:nvPr>
        </p:nvSpPr>
        <p:spPr>
          <a:xfrm>
            <a:off x="5654495" y="1905000"/>
            <a:ext cx="4396339" cy="576262"/>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rgbClr val="86D1D8"/>
              </a:buClr>
              <a:buSzPct val="80000"/>
              <a:buFont typeface="Noto Sans Symbols"/>
              <a:buNone/>
              <a:defRPr sz="2400" b="0" i="0">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79999"/>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90" name="Shape 90"/>
          <p:cNvSpPr txBox="1">
            <a:spLocks noGrp="1"/>
          </p:cNvSpPr>
          <p:nvPr>
            <p:ph type="body" idx="4"/>
          </p:nvPr>
        </p:nvSpPr>
        <p:spPr>
          <a:xfrm>
            <a:off x="5654495" y="2514600"/>
            <a:ext cx="4396339" cy="3741738"/>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rgbClr val="86D1D8"/>
              </a:buClr>
              <a:buSzPct val="79999"/>
              <a:buFont typeface="Noto Sans Symbols"/>
              <a:buChar char="▶"/>
              <a:defRPr sz="1800" b="0" i="0">
                <a:solidFill>
                  <a:schemeClr val="lt1"/>
                </a:solidFill>
                <a:latin typeface="Century Gothic"/>
                <a:ea typeface="Century Gothic"/>
                <a:cs typeface="Century Gothic"/>
                <a:sym typeface="Century Gothic"/>
              </a:defRPr>
            </a:lvl1pPr>
            <a:lvl2pPr marL="742950" marR="0" lvl="1" indent="-20446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506000" marR="0" lvl="5" indent="-1717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971800" marR="0" lvl="6"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429000" marR="0" lvl="7"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886200" marR="0" lvl="8"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91" name="Shape 91"/>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2" name="Shape 92"/>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3" name="Shape 93"/>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46112" y="452437"/>
            <a:ext cx="9404350" cy="1400175"/>
          </a:xfrm>
          <a:prstGeom prst="rect">
            <a:avLst/>
          </a:prstGeom>
          <a:noFill/>
          <a:ln>
            <a:noFill/>
          </a:ln>
        </p:spPr>
        <p:txBody>
          <a:bodyPr wrap="square" lIns="91425" tIns="91425" rIns="91425" bIns="91425" anchor="t" anchorCtr="0"/>
          <a:lstStyle>
            <a:lvl1pPr marL="0" marR="0" lvl="0" indent="0" algn="l" rtl="0">
              <a:spcBef>
                <a:spcPts val="0"/>
              </a:spcBef>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96" name="Shape 96"/>
          <p:cNvSpPr txBox="1">
            <a:spLocks noGrp="1"/>
          </p:cNvSpPr>
          <p:nvPr>
            <p:ph type="body" idx="1"/>
          </p:nvPr>
        </p:nvSpPr>
        <p:spPr>
          <a:xfrm>
            <a:off x="1103312" y="2060575"/>
            <a:ext cx="4396339" cy="4195763"/>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rgbClr val="86D1D8"/>
              </a:buClr>
              <a:buSzPct val="79999"/>
              <a:buFont typeface="Noto Sans Symbols"/>
              <a:buChar char="▶"/>
              <a:defRPr sz="1800" b="0" i="0">
                <a:solidFill>
                  <a:schemeClr val="lt1"/>
                </a:solidFill>
                <a:latin typeface="Century Gothic"/>
                <a:ea typeface="Century Gothic"/>
                <a:cs typeface="Century Gothic"/>
                <a:sym typeface="Century Gothic"/>
              </a:defRPr>
            </a:lvl1pPr>
            <a:lvl2pPr marL="742950" marR="0" lvl="1" indent="-20446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506000" marR="0" lvl="5" indent="-1717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971800" marR="0" lvl="6"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429000" marR="0" lvl="7"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886200" marR="0" lvl="8"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97" name="Shape 97"/>
          <p:cNvSpPr txBox="1">
            <a:spLocks noGrp="1"/>
          </p:cNvSpPr>
          <p:nvPr>
            <p:ph type="body" idx="2"/>
          </p:nvPr>
        </p:nvSpPr>
        <p:spPr>
          <a:xfrm>
            <a:off x="5654493" y="2056092"/>
            <a:ext cx="4396341" cy="4200245"/>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rgbClr val="86D1D8"/>
              </a:buClr>
              <a:buSzPct val="79999"/>
              <a:buFont typeface="Noto Sans Symbols"/>
              <a:buChar char="▶"/>
              <a:defRPr sz="1800" b="0" i="0">
                <a:solidFill>
                  <a:schemeClr val="lt1"/>
                </a:solidFill>
                <a:latin typeface="Century Gothic"/>
                <a:ea typeface="Century Gothic"/>
                <a:cs typeface="Century Gothic"/>
                <a:sym typeface="Century Gothic"/>
              </a:defRPr>
            </a:lvl1pPr>
            <a:lvl2pPr marL="742950" marR="0" lvl="1" indent="-20446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506000" marR="0" lvl="5" indent="-1717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971800" marR="0" lvl="6" indent="-167639"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429000" marR="0" lvl="7"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886200" marR="0" lvl="8" indent="-167640" algn="l" rtl="0">
              <a:spcBef>
                <a:spcPts val="1000"/>
              </a:spcBef>
              <a:spcAft>
                <a:spcPts val="0"/>
              </a:spcAft>
              <a:buClr>
                <a:srgbClr val="86D1D8"/>
              </a:buClr>
              <a:buSzPct val="8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98" name="Shape 98"/>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9" name="Shape 99"/>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0" name="Shape 100"/>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1154956" y="2861733"/>
            <a:ext cx="8825657" cy="1915647"/>
          </a:xfrm>
          <a:prstGeom prst="rect">
            <a:avLst/>
          </a:prstGeom>
          <a:noFill/>
          <a:ln>
            <a:noFill/>
          </a:ln>
        </p:spPr>
        <p:txBody>
          <a:bodyPr wrap="square" lIns="91425" tIns="91425" rIns="91425" bIns="91425" anchor="b" anchorCtr="0"/>
          <a:lstStyle>
            <a:lvl1pPr marL="0" marR="0" lvl="0" indent="0" algn="l" rtl="0">
              <a:spcBef>
                <a:spcPts val="0"/>
              </a:spcBef>
              <a:buClr>
                <a:schemeClr val="lt2"/>
              </a:buClr>
              <a:buSzPct val="100000"/>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03" name="Shape 103"/>
          <p:cNvSpPr txBox="1">
            <a:spLocks noGrp="1"/>
          </p:cNvSpPr>
          <p:nvPr>
            <p:ph type="body" idx="1"/>
          </p:nvPr>
        </p:nvSpPr>
        <p:spPr>
          <a:xfrm>
            <a:off x="1154955" y="4777381"/>
            <a:ext cx="8825658" cy="860400"/>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6D1D8"/>
              </a:buClr>
              <a:buSzPct val="80000"/>
              <a:buFont typeface="Noto Sans Symbols"/>
              <a:buNone/>
              <a:defRPr sz="2000" b="0" i="0"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79999"/>
              <a:buFont typeface="Noto Sans Symbols"/>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04" name="Shape 104"/>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5" name="Shape 105"/>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6" name="Shape 106"/>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ita con descripción">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574801" y="1447800"/>
            <a:ext cx="7999315" cy="2323374"/>
          </a:xfrm>
          <a:prstGeom prst="rect">
            <a:avLst/>
          </a:prstGeom>
          <a:noFill/>
          <a:ln>
            <a:noFill/>
          </a:ln>
        </p:spPr>
        <p:txBody>
          <a:bodyPr wrap="square" lIns="91425" tIns="91425" rIns="91425" bIns="91425" anchor="t" anchorCtr="0"/>
          <a:lstStyle>
            <a:lvl1pPr marL="0" marR="0" lvl="0" indent="0" algn="l" rtl="0">
              <a:spcBef>
                <a:spcPts val="0"/>
              </a:spcBef>
              <a:buClr>
                <a:schemeClr val="lt2"/>
              </a:buClr>
              <a:buSzPct val="100000"/>
              <a:buFont typeface="Century Gothic"/>
              <a:buNone/>
              <a:defRPr sz="48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25" name="Shape 125"/>
          <p:cNvSpPr txBox="1">
            <a:spLocks noGrp="1"/>
          </p:cNvSpPr>
          <p:nvPr>
            <p:ph type="body" idx="1"/>
          </p:nvPr>
        </p:nvSpPr>
        <p:spPr>
          <a:xfrm>
            <a:off x="1930400" y="3771174"/>
            <a:ext cx="7279649" cy="342174"/>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6D1D8"/>
              </a:buClr>
              <a:buSzPct val="80000"/>
              <a:buFont typeface="Noto Sans Symbols"/>
              <a:buNone/>
              <a:defRPr sz="1400" b="0" i="0" u="none" strike="noStrike" cap="small">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80000"/>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6" name="Shape 126"/>
          <p:cNvSpPr txBox="1">
            <a:spLocks noGrp="1"/>
          </p:cNvSpPr>
          <p:nvPr>
            <p:ph type="body" idx="2"/>
          </p:nvPr>
        </p:nvSpPr>
        <p:spPr>
          <a:xfrm>
            <a:off x="1154954" y="4350657"/>
            <a:ext cx="8825659" cy="1676400"/>
          </a:xfrm>
          <a:prstGeom prst="rect">
            <a:avLst/>
          </a:prstGeom>
          <a:noFill/>
          <a:ln>
            <a:noFill/>
          </a:ln>
        </p:spPr>
        <p:txBody>
          <a:bodyPr wrap="square" lIns="91425" tIns="91425" rIns="91425" bIns="91425" anchor="ctr" anchorCtr="0"/>
          <a:lstStyle>
            <a:lvl1pPr marL="0" marR="0" lvl="0" indent="0" algn="l" rtl="0">
              <a:spcBef>
                <a:spcPts val="1000"/>
              </a:spcBef>
              <a:spcAft>
                <a:spcPts val="0"/>
              </a:spcAft>
              <a:buClr>
                <a:srgbClr val="86D1D8"/>
              </a:buClr>
              <a:buSzPct val="79999"/>
              <a:buFont typeface="Noto Sans Symbols"/>
              <a:buNone/>
              <a:defRPr sz="18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80000"/>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7" name="Shape 127"/>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8" name="Shape 128"/>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9" name="Shape 129"/>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lumna 3">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646112" y="452437"/>
            <a:ext cx="9404350" cy="1400175"/>
          </a:xfrm>
          <a:prstGeom prst="rect">
            <a:avLst/>
          </a:prstGeom>
          <a:noFill/>
          <a:ln>
            <a:noFill/>
          </a:ln>
        </p:spPr>
        <p:txBody>
          <a:bodyPr wrap="square" lIns="91425" tIns="91425" rIns="91425" bIns="91425" anchor="t" anchorCtr="0"/>
          <a:lstStyle>
            <a:lvl1pPr marL="0" marR="0" lvl="0" indent="0" algn="l" rtl="0">
              <a:spcBef>
                <a:spcPts val="0"/>
              </a:spcBef>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48" name="Shape 148"/>
          <p:cNvSpPr txBox="1">
            <a:spLocks noGrp="1"/>
          </p:cNvSpPr>
          <p:nvPr>
            <p:ph type="body" idx="1"/>
          </p:nvPr>
        </p:nvSpPr>
        <p:spPr>
          <a:xfrm>
            <a:off x="632947" y="1981200"/>
            <a:ext cx="2946866" cy="576262"/>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rgbClr val="86D1D8"/>
              </a:buClr>
              <a:buSzPct val="80000"/>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79999"/>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49" name="Shape 149"/>
          <p:cNvSpPr txBox="1">
            <a:spLocks noGrp="1"/>
          </p:cNvSpPr>
          <p:nvPr>
            <p:ph type="body" idx="2"/>
          </p:nvPr>
        </p:nvSpPr>
        <p:spPr>
          <a:xfrm>
            <a:off x="652463" y="2667000"/>
            <a:ext cx="2927350" cy="3589338"/>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80000"/>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50" name="Shape 150"/>
          <p:cNvSpPr txBox="1">
            <a:spLocks noGrp="1"/>
          </p:cNvSpPr>
          <p:nvPr>
            <p:ph type="body" idx="3"/>
          </p:nvPr>
        </p:nvSpPr>
        <p:spPr>
          <a:xfrm>
            <a:off x="3883659" y="1981200"/>
            <a:ext cx="2936241" cy="576262"/>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rgbClr val="86D1D8"/>
              </a:buClr>
              <a:buSzPct val="80000"/>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79999"/>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51" name="Shape 151"/>
          <p:cNvSpPr txBox="1">
            <a:spLocks noGrp="1"/>
          </p:cNvSpPr>
          <p:nvPr>
            <p:ph type="body" idx="4"/>
          </p:nvPr>
        </p:nvSpPr>
        <p:spPr>
          <a:xfrm>
            <a:off x="3873106" y="2667000"/>
            <a:ext cx="2946794" cy="3589338"/>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80000"/>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52" name="Shape 152"/>
          <p:cNvSpPr txBox="1">
            <a:spLocks noGrp="1"/>
          </p:cNvSpPr>
          <p:nvPr>
            <p:ph type="body" idx="5"/>
          </p:nvPr>
        </p:nvSpPr>
        <p:spPr>
          <a:xfrm>
            <a:off x="7124700" y="1981200"/>
            <a:ext cx="2932113" cy="576262"/>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rgbClr val="86D1D8"/>
              </a:buClr>
              <a:buSzPct val="80000"/>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79999"/>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53" name="Shape 153"/>
          <p:cNvSpPr txBox="1">
            <a:spLocks noGrp="1"/>
          </p:cNvSpPr>
          <p:nvPr>
            <p:ph type="body" idx="6"/>
          </p:nvPr>
        </p:nvSpPr>
        <p:spPr>
          <a:xfrm>
            <a:off x="7124700" y="2667000"/>
            <a:ext cx="2932113" cy="3589338"/>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80000"/>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54" name="Shape 154"/>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5" name="Shape 155"/>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6" name="Shape 156"/>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lumna de imagen 3">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646112" y="452437"/>
            <a:ext cx="9404350" cy="1400175"/>
          </a:xfrm>
          <a:prstGeom prst="rect">
            <a:avLst/>
          </a:prstGeom>
          <a:noFill/>
          <a:ln>
            <a:noFill/>
          </a:ln>
        </p:spPr>
        <p:txBody>
          <a:bodyPr wrap="square" lIns="91425" tIns="91425" rIns="91425" bIns="91425" anchor="t" anchorCtr="0"/>
          <a:lstStyle>
            <a:lvl1pPr marL="0" marR="0" lvl="0" indent="0" algn="l" rtl="0">
              <a:spcBef>
                <a:spcPts val="0"/>
              </a:spcBef>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75" name="Shape 175"/>
          <p:cNvSpPr txBox="1">
            <a:spLocks noGrp="1"/>
          </p:cNvSpPr>
          <p:nvPr>
            <p:ph type="body" idx="1"/>
          </p:nvPr>
        </p:nvSpPr>
        <p:spPr>
          <a:xfrm>
            <a:off x="652463" y="4250949"/>
            <a:ext cx="2940050" cy="576262"/>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rgbClr val="86D1D8"/>
              </a:buClr>
              <a:buSzPct val="80000"/>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79999"/>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76" name="Shape 176"/>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txBody>
          <a:bodyPr wrap="square" lIns="91425" tIns="91425" rIns="91425" bIns="91425" anchor="t" anchorCtr="0"/>
          <a:lstStyle>
            <a:lvl1pPr marL="0" marR="0" lvl="0" indent="0" algn="ctr"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77" name="Shape 177"/>
          <p:cNvSpPr txBox="1">
            <a:spLocks noGrp="1"/>
          </p:cNvSpPr>
          <p:nvPr>
            <p:ph type="body" idx="3"/>
          </p:nvPr>
        </p:nvSpPr>
        <p:spPr>
          <a:xfrm>
            <a:off x="652463" y="4827211"/>
            <a:ext cx="2940050" cy="659189"/>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80000"/>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78" name="Shape 178"/>
          <p:cNvSpPr txBox="1">
            <a:spLocks noGrp="1"/>
          </p:cNvSpPr>
          <p:nvPr>
            <p:ph type="body" idx="4"/>
          </p:nvPr>
        </p:nvSpPr>
        <p:spPr>
          <a:xfrm>
            <a:off x="3889375" y="4250949"/>
            <a:ext cx="2930525" cy="576262"/>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rgbClr val="86D1D8"/>
              </a:buClr>
              <a:buSzPct val="80000"/>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79999"/>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79" name="Shape 179"/>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txBody>
          <a:bodyPr wrap="square" lIns="91425" tIns="91425" rIns="91425" bIns="91425" anchor="t" anchorCtr="0"/>
          <a:lstStyle>
            <a:lvl1pPr marL="0" marR="0" lvl="0" indent="0" algn="ctr"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80" name="Shape 180"/>
          <p:cNvSpPr txBox="1">
            <a:spLocks noGrp="1"/>
          </p:cNvSpPr>
          <p:nvPr>
            <p:ph type="body" idx="6"/>
          </p:nvPr>
        </p:nvSpPr>
        <p:spPr>
          <a:xfrm>
            <a:off x="3888022" y="4827210"/>
            <a:ext cx="2934406" cy="659189"/>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80000"/>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81" name="Shape 181"/>
          <p:cNvSpPr txBox="1">
            <a:spLocks noGrp="1"/>
          </p:cNvSpPr>
          <p:nvPr>
            <p:ph type="body" idx="7"/>
          </p:nvPr>
        </p:nvSpPr>
        <p:spPr>
          <a:xfrm>
            <a:off x="7124700" y="4250949"/>
            <a:ext cx="2932113" cy="576262"/>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rgbClr val="86D1D8"/>
              </a:buClr>
              <a:buSzPct val="80000"/>
              <a:buFont typeface="Noto Sans Symbols"/>
              <a:buNone/>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79999"/>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8000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82" name="Shape 182"/>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txBody>
          <a:bodyPr wrap="square" lIns="91425" tIns="91425" rIns="91425" bIns="91425" anchor="t" anchorCtr="0"/>
          <a:lstStyle>
            <a:lvl1pPr marL="0" marR="0" lvl="0" indent="0" algn="ctr"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83" name="Shape 183"/>
          <p:cNvSpPr txBox="1">
            <a:spLocks noGrp="1"/>
          </p:cNvSpPr>
          <p:nvPr>
            <p:ph type="body" idx="9"/>
          </p:nvPr>
        </p:nvSpPr>
        <p:spPr>
          <a:xfrm>
            <a:off x="7124575" y="4827208"/>
            <a:ext cx="2935997" cy="659189"/>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80000"/>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84" name="Shape 184"/>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85" name="Shape 185"/>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86" name="Shape 186"/>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25"/>
        <p:cNvGrpSpPr/>
        <p:nvPr/>
      </p:nvGrpSpPr>
      <p:grpSpPr>
        <a:xfrm>
          <a:off x="0" y="0"/>
          <a:ext cx="0" cy="0"/>
          <a:chOff x="0" y="0"/>
          <a:chExt cx="0" cy="0"/>
        </a:xfrm>
      </p:grpSpPr>
      <p:sp>
        <p:nvSpPr>
          <p:cNvPr id="26" name="Shape 26"/>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7" name="Shape 27"/>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8" name="Shape 28"/>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46112" y="452437"/>
            <a:ext cx="9404350" cy="1400175"/>
          </a:xfrm>
          <a:prstGeom prst="rect">
            <a:avLst/>
          </a:prstGeom>
          <a:noFill/>
          <a:ln>
            <a:noFill/>
          </a:ln>
        </p:spPr>
        <p:txBody>
          <a:bodyPr wrap="square" lIns="91425" tIns="91425" rIns="91425" bIns="91425" anchor="t" anchorCtr="0"/>
          <a:lstStyle>
            <a:lvl1pPr marL="0" marR="0" lvl="0" indent="0" algn="l" rtl="0">
              <a:spcBef>
                <a:spcPts val="0"/>
              </a:spcBef>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31" name="Shape 31"/>
          <p:cNvSpPr txBox="1">
            <a:spLocks noGrp="1"/>
          </p:cNvSpPr>
          <p:nvPr>
            <p:ph type="body" idx="1"/>
          </p:nvPr>
        </p:nvSpPr>
        <p:spPr>
          <a:xfrm>
            <a:off x="1103312" y="2052637"/>
            <a:ext cx="8947150" cy="4195762"/>
          </a:xfrm>
          <a:prstGeom prst="rect">
            <a:avLst/>
          </a:prstGeom>
          <a:noFill/>
          <a:ln>
            <a:noFill/>
          </a:ln>
        </p:spPr>
        <p:txBody>
          <a:bodyPr wrap="square" lIns="91425" tIns="91425" rIns="91425" bIns="91425" anchor="t" anchorCtr="0"/>
          <a:lstStyle>
            <a:lvl1pPr marL="342900" marR="0" lvl="0" indent="-241300" algn="l" rtl="0">
              <a:spcBef>
                <a:spcPts val="1000"/>
              </a:spcBef>
              <a:spcAft>
                <a:spcPts val="0"/>
              </a:spcAft>
              <a:buClr>
                <a:srgbClr val="86D1D8"/>
              </a:buClr>
              <a:buSzPct val="800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32" name="Shape 32"/>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3" name="Shape 33"/>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4" name="Shape 34"/>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35"/>
        <p:cNvGrpSpPr/>
        <p:nvPr/>
      </p:nvGrpSpPr>
      <p:grpSpPr>
        <a:xfrm>
          <a:off x="0" y="0"/>
          <a:ext cx="0" cy="0"/>
          <a:chOff x="0" y="0"/>
          <a:chExt cx="0" cy="0"/>
        </a:xfrm>
      </p:grpSpPr>
      <p:sp>
        <p:nvSpPr>
          <p:cNvPr id="36" name="Shape 36"/>
          <p:cNvSpPr txBox="1">
            <a:spLocks noGrp="1"/>
          </p:cNvSpPr>
          <p:nvPr>
            <p:ph type="title"/>
          </p:nvPr>
        </p:nvSpPr>
        <p:spPr>
          <a:xfrm rot="5400000">
            <a:off x="6267450" y="2466975"/>
            <a:ext cx="5826125" cy="1752601"/>
          </a:xfrm>
          <a:prstGeom prst="rect">
            <a:avLst/>
          </a:prstGeom>
          <a:noFill/>
          <a:ln>
            <a:noFill/>
          </a:ln>
        </p:spPr>
        <p:txBody>
          <a:bodyPr wrap="square" lIns="91425" tIns="91425" rIns="91425" bIns="91425" anchor="b" anchorCtr="0"/>
          <a:lstStyle>
            <a:lvl1pPr marL="0" marR="0" lvl="0" indent="0" algn="l" rtl="0">
              <a:spcBef>
                <a:spcPts val="0"/>
              </a:spcBef>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37" name="Shape 37"/>
          <p:cNvSpPr txBox="1">
            <a:spLocks noGrp="1"/>
          </p:cNvSpPr>
          <p:nvPr>
            <p:ph type="body" idx="1"/>
          </p:nvPr>
        </p:nvSpPr>
        <p:spPr>
          <a:xfrm rot="5400000">
            <a:off x="1679575" y="-139699"/>
            <a:ext cx="5368924" cy="7423149"/>
          </a:xfrm>
          <a:prstGeom prst="rect">
            <a:avLst/>
          </a:prstGeom>
          <a:noFill/>
          <a:ln>
            <a:noFill/>
          </a:ln>
        </p:spPr>
        <p:txBody>
          <a:bodyPr wrap="square" lIns="91425" tIns="91425" rIns="91425" bIns="91425" anchor="t" anchorCtr="0"/>
          <a:lstStyle>
            <a:lvl1pPr marL="342900" marR="0" lvl="0" indent="-241300" algn="l" rtl="0">
              <a:spcBef>
                <a:spcPts val="1000"/>
              </a:spcBef>
              <a:spcAft>
                <a:spcPts val="0"/>
              </a:spcAft>
              <a:buClr>
                <a:srgbClr val="86D1D8"/>
              </a:buClr>
              <a:buSzPct val="80000"/>
              <a:buFont typeface="Noto Sans Symbols"/>
              <a:buChar char="▶"/>
              <a:defRPr sz="2000" b="0" i="0">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38" name="Shape 38"/>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9" name="Shape 39"/>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0" name="Shape 40"/>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46112" y="452437"/>
            <a:ext cx="9404350" cy="1400175"/>
          </a:xfrm>
          <a:prstGeom prst="rect">
            <a:avLst/>
          </a:prstGeom>
          <a:noFill/>
          <a:ln>
            <a:noFill/>
          </a:ln>
        </p:spPr>
        <p:txBody>
          <a:bodyPr wrap="square" lIns="91425" tIns="91425" rIns="91425" bIns="91425" anchor="t" anchorCtr="0"/>
          <a:lstStyle>
            <a:lvl1pPr marL="0" marR="0" lvl="0" indent="0" algn="l" rtl="0">
              <a:spcBef>
                <a:spcPts val="0"/>
              </a:spcBef>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43" name="Shape 43"/>
          <p:cNvSpPr txBox="1">
            <a:spLocks noGrp="1"/>
          </p:cNvSpPr>
          <p:nvPr>
            <p:ph type="body" idx="1"/>
          </p:nvPr>
        </p:nvSpPr>
        <p:spPr>
          <a:xfrm rot="5400000">
            <a:off x="3479006" y="-323057"/>
            <a:ext cx="4195762" cy="8947150"/>
          </a:xfrm>
          <a:prstGeom prst="rect">
            <a:avLst/>
          </a:prstGeom>
          <a:noFill/>
          <a:ln>
            <a:noFill/>
          </a:ln>
        </p:spPr>
        <p:txBody>
          <a:bodyPr wrap="square" lIns="91425" tIns="91425" rIns="91425" bIns="91425" anchor="t" anchorCtr="0"/>
          <a:lstStyle>
            <a:lvl1pPr marL="342900" marR="0" lvl="0" indent="-241300" algn="l" rtl="0">
              <a:spcBef>
                <a:spcPts val="1000"/>
              </a:spcBef>
              <a:spcAft>
                <a:spcPts val="0"/>
              </a:spcAft>
              <a:buClr>
                <a:srgbClr val="86D1D8"/>
              </a:buClr>
              <a:buSzPct val="80000"/>
              <a:buFont typeface="Noto Sans Symbols"/>
              <a:buChar char="▶"/>
              <a:defRPr sz="2000" b="0" i="0">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44" name="Shape 44"/>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5" name="Shape 45"/>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6" name="Shape 46"/>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arjeta de nombre">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154954" y="3124201"/>
            <a:ext cx="8825660" cy="1653180"/>
          </a:xfrm>
          <a:prstGeom prst="rect">
            <a:avLst/>
          </a:prstGeom>
          <a:noFill/>
          <a:ln>
            <a:noFill/>
          </a:ln>
        </p:spPr>
        <p:txBody>
          <a:bodyPr wrap="square" lIns="91425" tIns="91425" rIns="91425" bIns="91425" anchor="b" anchorCtr="0"/>
          <a:lstStyle>
            <a:lvl1pPr marL="0" marR="0" lvl="0" indent="0" algn="l" rtl="0">
              <a:spcBef>
                <a:spcPts val="0"/>
              </a:spcBef>
              <a:buClr>
                <a:schemeClr val="lt2"/>
              </a:buClr>
              <a:buSzPct val="100000"/>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49" name="Shape 49"/>
          <p:cNvSpPr txBox="1">
            <a:spLocks noGrp="1"/>
          </p:cNvSpPr>
          <p:nvPr>
            <p:ph type="body" idx="1"/>
          </p:nvPr>
        </p:nvSpPr>
        <p:spPr>
          <a:xfrm>
            <a:off x="1154954" y="4777381"/>
            <a:ext cx="8825659" cy="860400"/>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6D1D8"/>
              </a:buClr>
              <a:buSzPct val="80000"/>
              <a:buFont typeface="Noto Sans Symbols"/>
              <a:buNone/>
              <a:defRPr sz="2000" b="0" i="0"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79999"/>
              <a:buFont typeface="Noto Sans Symbols"/>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8000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50" name="Shape 50"/>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1" name="Shape 51"/>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2" name="Shape 52"/>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ítulo y descripció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154954" y="1447800"/>
            <a:ext cx="8825659" cy="1981200"/>
          </a:xfrm>
          <a:prstGeom prst="rect">
            <a:avLst/>
          </a:prstGeom>
          <a:noFill/>
          <a:ln>
            <a:noFill/>
          </a:ln>
        </p:spPr>
        <p:txBody>
          <a:bodyPr wrap="square" lIns="91425" tIns="91425" rIns="91425" bIns="91425" anchor="t" anchorCtr="0"/>
          <a:lstStyle>
            <a:lvl1pPr marL="0" marR="0" lvl="0" indent="0" algn="l" rtl="0">
              <a:spcBef>
                <a:spcPts val="0"/>
              </a:spcBef>
              <a:buClr>
                <a:schemeClr val="lt2"/>
              </a:buClr>
              <a:buSzPct val="100000"/>
              <a:buFont typeface="Century Gothic"/>
              <a:buNone/>
              <a:defRPr sz="48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55" name="Shape 55"/>
          <p:cNvSpPr txBox="1">
            <a:spLocks noGrp="1"/>
          </p:cNvSpPr>
          <p:nvPr>
            <p:ph type="body" idx="1"/>
          </p:nvPr>
        </p:nvSpPr>
        <p:spPr>
          <a:xfrm>
            <a:off x="1154954" y="3657600"/>
            <a:ext cx="8825659" cy="2362200"/>
          </a:xfrm>
          <a:prstGeom prst="rect">
            <a:avLst/>
          </a:prstGeom>
          <a:noFill/>
          <a:ln>
            <a:noFill/>
          </a:ln>
        </p:spPr>
        <p:txBody>
          <a:bodyPr wrap="square" lIns="91425" tIns="91425" rIns="91425" bIns="91425" anchor="ctr" anchorCtr="0"/>
          <a:lstStyle>
            <a:lvl1pPr marL="0" marR="0" lvl="0" indent="0" algn="l" rtl="0">
              <a:spcBef>
                <a:spcPts val="1000"/>
              </a:spcBef>
              <a:spcAft>
                <a:spcPts val="0"/>
              </a:spcAft>
              <a:buClr>
                <a:srgbClr val="86D1D8"/>
              </a:buClr>
              <a:buSzPct val="79999"/>
              <a:buFont typeface="Noto Sans Symbols"/>
              <a:buNone/>
              <a:defRPr sz="1800" b="0" i="0">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80000"/>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56" name="Shape 56"/>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7" name="Shape 57"/>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8" name="Shape 58"/>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Imagen panorámica con descripció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154956" y="4800587"/>
            <a:ext cx="8825657" cy="566738"/>
          </a:xfrm>
          <a:prstGeom prst="rect">
            <a:avLst/>
          </a:prstGeom>
          <a:noFill/>
          <a:ln>
            <a:noFill/>
          </a:ln>
        </p:spPr>
        <p:txBody>
          <a:bodyPr wrap="square" lIns="91425" tIns="91425" rIns="91425" bIns="91425" anchor="b" anchorCtr="0"/>
          <a:lstStyle>
            <a:lvl1pPr marL="0" marR="0" lvl="0" indent="0" algn="l" rtl="0">
              <a:spcBef>
                <a:spcPts val="0"/>
              </a:spcBef>
              <a:buClr>
                <a:schemeClr val="lt2"/>
              </a:buClr>
              <a:buSzPct val="100000"/>
              <a:buFont typeface="Century Gothic"/>
              <a:buNone/>
              <a:defRPr sz="24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61" name="Shape 61"/>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txBody>
          <a:bodyPr wrap="square" lIns="91425" tIns="91425" rIns="91425" bIns="91425" anchor="t" anchorCtr="0"/>
          <a:lstStyle>
            <a:lvl1pPr marL="0" marR="0" lvl="0" indent="0" algn="ctr" rtl="0">
              <a:spcBef>
                <a:spcPts val="1000"/>
              </a:spcBef>
              <a:spcAft>
                <a:spcPts val="0"/>
              </a:spcAft>
              <a:buClr>
                <a:srgbClr val="86D1D8"/>
              </a:buClr>
              <a:buSzPct val="80000"/>
              <a:buFont typeface="Noto Sans Symbols"/>
              <a:buNone/>
              <a:defRPr sz="1600" b="0" i="0">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62" name="Shape 62"/>
          <p:cNvSpPr txBox="1">
            <a:spLocks noGrp="1"/>
          </p:cNvSpPr>
          <p:nvPr>
            <p:ph type="body" idx="1"/>
          </p:nvPr>
        </p:nvSpPr>
        <p:spPr>
          <a:xfrm>
            <a:off x="1154956" y="5367325"/>
            <a:ext cx="8825656" cy="493712"/>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6D1D8"/>
              </a:buClr>
              <a:buSzPct val="80000"/>
              <a:buFont typeface="Noto Sans Symbols"/>
              <a:buNone/>
              <a:defRPr sz="1200" b="0" i="0">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80000"/>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63" name="Shape 63"/>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4" name="Shape 64"/>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5" name="Shape 65"/>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153907" y="1854192"/>
            <a:ext cx="5092906" cy="1574808"/>
          </a:xfrm>
          <a:prstGeom prst="rect">
            <a:avLst/>
          </a:prstGeom>
          <a:noFill/>
          <a:ln>
            <a:noFill/>
          </a:ln>
        </p:spPr>
        <p:txBody>
          <a:bodyPr wrap="square" lIns="91425" tIns="91425" rIns="91425" bIns="91425" anchor="b" anchorCtr="0"/>
          <a:lstStyle>
            <a:lvl1pPr marL="0" marR="0" lvl="0" indent="0" algn="l" rtl="0">
              <a:spcBef>
                <a:spcPts val="0"/>
              </a:spcBef>
              <a:buClr>
                <a:schemeClr val="lt2"/>
              </a:buClr>
              <a:buSzPct val="100000"/>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68" name="Shape 68"/>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txBody>
          <a:bodyPr wrap="square" lIns="91425" tIns="91425" rIns="91425" bIns="91425" anchor="t" anchorCtr="0"/>
          <a:lstStyle>
            <a:lvl1pPr marL="0" marR="0" lvl="0" indent="0" algn="ctr" rtl="0">
              <a:spcBef>
                <a:spcPts val="1000"/>
              </a:spcBef>
              <a:spcAft>
                <a:spcPts val="0"/>
              </a:spcAft>
              <a:buClr>
                <a:srgbClr val="86D1D8"/>
              </a:buClr>
              <a:buSzPct val="80000"/>
              <a:buFont typeface="Noto Sans Symbols"/>
              <a:buNone/>
              <a:defRPr sz="1600" b="0" i="0">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8000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69" name="Shape 69"/>
          <p:cNvSpPr txBox="1">
            <a:spLocks noGrp="1"/>
          </p:cNvSpPr>
          <p:nvPr>
            <p:ph type="body" idx="1"/>
          </p:nvPr>
        </p:nvSpPr>
        <p:spPr>
          <a:xfrm>
            <a:off x="1154954" y="3657600"/>
            <a:ext cx="5084979" cy="1371600"/>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6D1D8"/>
              </a:buClr>
              <a:buSzPct val="80000"/>
              <a:buFont typeface="Noto Sans Symbols"/>
              <a:buNone/>
              <a:defRPr sz="1400" b="0" i="0">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SzPct val="80000"/>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SzPct val="80000"/>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SzPct val="79999"/>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0" name="Shape 70"/>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1" name="Shape 71"/>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2" name="Shape 72"/>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alphaModFix/>
          </a:blip>
          <a:stretch>
            <a:fillRect/>
          </a:stretch>
        </a:blip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17">
            <a:alphaModFix/>
          </a:blip>
          <a:srcRect l="3613"/>
          <a:stretch/>
        </p:blipFill>
        <p:spPr>
          <a:xfrm>
            <a:off x="0" y="2670175"/>
            <a:ext cx="4021470" cy="4171702"/>
          </a:xfrm>
          <a:prstGeom prst="rect">
            <a:avLst/>
          </a:prstGeom>
          <a:noFill/>
          <a:ln>
            <a:noFill/>
          </a:ln>
        </p:spPr>
      </p:pic>
      <p:pic>
        <p:nvPicPr>
          <p:cNvPr id="7" name="Shape 7"/>
          <p:cNvPicPr preferRelativeResize="0"/>
          <p:nvPr/>
        </p:nvPicPr>
        <p:blipFill rotWithShape="1">
          <a:blip r:embed="rId18">
            <a:alphaModFix/>
          </a:blip>
          <a:srcRect l="35639"/>
          <a:stretch/>
        </p:blipFill>
        <p:spPr>
          <a:xfrm>
            <a:off x="0" y="2892425"/>
            <a:ext cx="1521042" cy="2363246"/>
          </a:xfrm>
          <a:prstGeom prst="rect">
            <a:avLst/>
          </a:prstGeom>
          <a:noFill/>
          <a:ln>
            <a:noFill/>
          </a:ln>
        </p:spPr>
      </p:pic>
      <p:grpSp>
        <p:nvGrpSpPr>
          <p:cNvPr id="8" name="Shape 8"/>
          <p:cNvGrpSpPr/>
          <p:nvPr/>
        </p:nvGrpSpPr>
        <p:grpSpPr>
          <a:xfrm>
            <a:off x="8607425" y="1676400"/>
            <a:ext cx="2820623" cy="2820623"/>
            <a:chOff x="8607425" y="1676400"/>
            <a:chExt cx="2820623" cy="2820623"/>
          </a:xfrm>
        </p:grpSpPr>
        <p:pic>
          <p:nvPicPr>
            <p:cNvPr id="9" name="Shape 9"/>
            <p:cNvPicPr preferRelativeResize="0"/>
            <p:nvPr/>
          </p:nvPicPr>
          <p:blipFill rotWithShape="1">
            <a:blip r:embed="rId19">
              <a:alphaModFix/>
            </a:blip>
            <a:srcRect/>
            <a:stretch/>
          </p:blipFill>
          <p:spPr>
            <a:xfrm>
              <a:off x="8607425" y="1676400"/>
              <a:ext cx="2820623" cy="2820623"/>
            </a:xfrm>
            <a:prstGeom prst="rect">
              <a:avLst/>
            </a:prstGeom>
            <a:noFill/>
            <a:ln>
              <a:noFill/>
            </a:ln>
          </p:spPr>
        </p:pic>
        <p:sp>
          <p:nvSpPr>
            <p:cNvPr id="10" name="Shape 10"/>
            <p:cNvSpPr/>
            <p:nvPr/>
          </p:nvSpPr>
          <p:spPr>
            <a:xfrm>
              <a:off x="9021762" y="2089150"/>
              <a:ext cx="1993900" cy="1993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pic>
        <p:nvPicPr>
          <p:cNvPr id="11" name="Shape 11"/>
          <p:cNvPicPr preferRelativeResize="0"/>
          <p:nvPr/>
        </p:nvPicPr>
        <p:blipFill rotWithShape="1">
          <a:blip r:embed="rId20">
            <a:alphaModFix/>
          </a:blip>
          <a:srcRect t="28812"/>
          <a:stretch/>
        </p:blipFill>
        <p:spPr>
          <a:xfrm>
            <a:off x="7999412" y="0"/>
            <a:ext cx="1602413" cy="1140727"/>
          </a:xfrm>
          <a:prstGeom prst="rect">
            <a:avLst/>
          </a:prstGeom>
          <a:noFill/>
          <a:ln>
            <a:noFill/>
          </a:ln>
        </p:spPr>
      </p:pic>
      <p:pic>
        <p:nvPicPr>
          <p:cNvPr id="12" name="Shape 12"/>
          <p:cNvPicPr preferRelativeResize="0"/>
          <p:nvPr/>
        </p:nvPicPr>
        <p:blipFill rotWithShape="1">
          <a:blip r:embed="rId21">
            <a:alphaModFix/>
          </a:blip>
          <a:srcRect b="23320"/>
          <a:stretch/>
        </p:blipFill>
        <p:spPr>
          <a:xfrm>
            <a:off x="8605837" y="6096000"/>
            <a:ext cx="993510" cy="761797"/>
          </a:xfrm>
          <a:prstGeom prst="rect">
            <a:avLst/>
          </a:prstGeom>
          <a:noFill/>
          <a:ln>
            <a:noFill/>
          </a:ln>
        </p:spPr>
      </p:pic>
      <p:sp>
        <p:nvSpPr>
          <p:cNvPr id="13" name="Shape 13"/>
          <p:cNvSpPr/>
          <p:nvPr/>
        </p:nvSpPr>
        <p:spPr>
          <a:xfrm>
            <a:off x="10437812" y="0"/>
            <a:ext cx="685800" cy="1143000"/>
          </a:xfrm>
          <a:prstGeom prst="rect">
            <a:avLst/>
          </a:prstGeom>
          <a:solidFill>
            <a:schemeClr val="accent1"/>
          </a:solidFill>
          <a:ln>
            <a:noFill/>
          </a:ln>
          <a:effectLst>
            <a:outerShdw blurRad="63500" dist="25400" dir="5400000">
              <a:srgbClr val="000000">
                <a:alpha val="44705"/>
              </a:srgbClr>
            </a:outerShdw>
          </a:effectLst>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sp>
        <p:nvSpPr>
          <p:cNvPr id="14" name="Shape 14"/>
          <p:cNvSpPr txBox="1">
            <a:spLocks noGrp="1"/>
          </p:cNvSpPr>
          <p:nvPr>
            <p:ph type="title"/>
          </p:nvPr>
        </p:nvSpPr>
        <p:spPr>
          <a:xfrm>
            <a:off x="646112" y="452437"/>
            <a:ext cx="9404350" cy="1400175"/>
          </a:xfrm>
          <a:prstGeom prst="rect">
            <a:avLst/>
          </a:prstGeom>
          <a:noFill/>
          <a:ln>
            <a:noFill/>
          </a:ln>
        </p:spPr>
        <p:txBody>
          <a:bodyPr wrap="square" lIns="91425" tIns="91425" rIns="91425" bIns="91425" anchor="t" anchorCtr="0"/>
          <a:lstStyle>
            <a:lvl1pPr marL="0" marR="0" lvl="0" indent="0" algn="l" rtl="0">
              <a:spcBef>
                <a:spcPts val="0"/>
              </a:spcBef>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5" name="Shape 15"/>
          <p:cNvSpPr txBox="1">
            <a:spLocks noGrp="1"/>
          </p:cNvSpPr>
          <p:nvPr>
            <p:ph type="body" idx="1"/>
          </p:nvPr>
        </p:nvSpPr>
        <p:spPr>
          <a:xfrm>
            <a:off x="1103312" y="2052637"/>
            <a:ext cx="8947150" cy="4195762"/>
          </a:xfrm>
          <a:prstGeom prst="rect">
            <a:avLst/>
          </a:prstGeom>
          <a:noFill/>
          <a:ln>
            <a:noFill/>
          </a:ln>
        </p:spPr>
        <p:txBody>
          <a:bodyPr wrap="square" lIns="91425" tIns="91425" rIns="91425" bIns="91425" anchor="t" anchorCtr="0"/>
          <a:lstStyle>
            <a:lvl1pPr marL="342900" marR="0" lvl="0" indent="-241300" algn="l" rtl="0">
              <a:spcBef>
                <a:spcPts val="1000"/>
              </a:spcBef>
              <a:spcAft>
                <a:spcPts val="0"/>
              </a:spcAft>
              <a:buClr>
                <a:srgbClr val="86D1D8"/>
              </a:buClr>
              <a:buSzPct val="800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6" name="Shape 16"/>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7" name="Shape 17"/>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8" name="Shape 18"/>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4">
            <a:alphaModFix/>
          </a:blip>
          <a:srcRect l="3613"/>
          <a:stretch/>
        </p:blipFill>
        <p:spPr>
          <a:xfrm>
            <a:off x="0" y="2670175"/>
            <a:ext cx="4021470" cy="4171702"/>
          </a:xfrm>
          <a:prstGeom prst="rect">
            <a:avLst/>
          </a:prstGeom>
          <a:noFill/>
          <a:ln>
            <a:noFill/>
          </a:ln>
        </p:spPr>
      </p:pic>
      <p:pic>
        <p:nvPicPr>
          <p:cNvPr id="109" name="Shape 109"/>
          <p:cNvPicPr preferRelativeResize="0"/>
          <p:nvPr/>
        </p:nvPicPr>
        <p:blipFill rotWithShape="1">
          <a:blip r:embed="rId5">
            <a:alphaModFix/>
          </a:blip>
          <a:srcRect l="35639"/>
          <a:stretch/>
        </p:blipFill>
        <p:spPr>
          <a:xfrm>
            <a:off x="0" y="2892425"/>
            <a:ext cx="1521042" cy="2363246"/>
          </a:xfrm>
          <a:prstGeom prst="rect">
            <a:avLst/>
          </a:prstGeom>
          <a:noFill/>
          <a:ln>
            <a:noFill/>
          </a:ln>
        </p:spPr>
      </p:pic>
      <p:grpSp>
        <p:nvGrpSpPr>
          <p:cNvPr id="110" name="Shape 110"/>
          <p:cNvGrpSpPr/>
          <p:nvPr/>
        </p:nvGrpSpPr>
        <p:grpSpPr>
          <a:xfrm>
            <a:off x="8607425" y="1676400"/>
            <a:ext cx="2820623" cy="2820623"/>
            <a:chOff x="8607425" y="1676400"/>
            <a:chExt cx="2820623" cy="2820623"/>
          </a:xfrm>
        </p:grpSpPr>
        <p:pic>
          <p:nvPicPr>
            <p:cNvPr id="111" name="Shape 111"/>
            <p:cNvPicPr preferRelativeResize="0"/>
            <p:nvPr/>
          </p:nvPicPr>
          <p:blipFill rotWithShape="1">
            <a:blip r:embed="rId6">
              <a:alphaModFix/>
            </a:blip>
            <a:srcRect/>
            <a:stretch/>
          </p:blipFill>
          <p:spPr>
            <a:xfrm>
              <a:off x="8607425" y="1676400"/>
              <a:ext cx="2820623" cy="2820623"/>
            </a:xfrm>
            <a:prstGeom prst="rect">
              <a:avLst/>
            </a:prstGeom>
            <a:noFill/>
            <a:ln>
              <a:noFill/>
            </a:ln>
          </p:spPr>
        </p:pic>
        <p:sp>
          <p:nvSpPr>
            <p:cNvPr id="112" name="Shape 112"/>
            <p:cNvSpPr/>
            <p:nvPr/>
          </p:nvSpPr>
          <p:spPr>
            <a:xfrm>
              <a:off x="9021762" y="2089150"/>
              <a:ext cx="1993900" cy="1993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pic>
        <p:nvPicPr>
          <p:cNvPr id="113" name="Shape 113"/>
          <p:cNvPicPr preferRelativeResize="0"/>
          <p:nvPr/>
        </p:nvPicPr>
        <p:blipFill rotWithShape="1">
          <a:blip r:embed="rId7">
            <a:alphaModFix/>
          </a:blip>
          <a:srcRect t="28812"/>
          <a:stretch/>
        </p:blipFill>
        <p:spPr>
          <a:xfrm>
            <a:off x="7999412" y="0"/>
            <a:ext cx="1602413" cy="1140727"/>
          </a:xfrm>
          <a:prstGeom prst="rect">
            <a:avLst/>
          </a:prstGeom>
          <a:noFill/>
          <a:ln>
            <a:noFill/>
          </a:ln>
        </p:spPr>
      </p:pic>
      <p:pic>
        <p:nvPicPr>
          <p:cNvPr id="114" name="Shape 114"/>
          <p:cNvPicPr preferRelativeResize="0"/>
          <p:nvPr/>
        </p:nvPicPr>
        <p:blipFill rotWithShape="1">
          <a:blip r:embed="rId8">
            <a:alphaModFix/>
          </a:blip>
          <a:srcRect b="23320"/>
          <a:stretch/>
        </p:blipFill>
        <p:spPr>
          <a:xfrm>
            <a:off x="8605837" y="6096000"/>
            <a:ext cx="993510" cy="761797"/>
          </a:xfrm>
          <a:prstGeom prst="rect">
            <a:avLst/>
          </a:prstGeom>
          <a:noFill/>
          <a:ln>
            <a:noFill/>
          </a:ln>
        </p:spPr>
      </p:pic>
      <p:sp>
        <p:nvSpPr>
          <p:cNvPr id="115" name="Shape 115"/>
          <p:cNvSpPr/>
          <p:nvPr/>
        </p:nvSpPr>
        <p:spPr>
          <a:xfrm>
            <a:off x="10437812" y="0"/>
            <a:ext cx="685800" cy="1143000"/>
          </a:xfrm>
          <a:prstGeom prst="rect">
            <a:avLst/>
          </a:prstGeom>
          <a:solidFill>
            <a:schemeClr val="accent1"/>
          </a:solidFill>
          <a:ln>
            <a:noFill/>
          </a:ln>
          <a:effectLst>
            <a:outerShdw blurRad="63500" dist="25400" dir="5400000">
              <a:srgbClr val="000000">
                <a:alpha val="44705"/>
              </a:srgbClr>
            </a:outerShdw>
          </a:effectLst>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sp>
        <p:nvSpPr>
          <p:cNvPr id="116" name="Shape 116"/>
          <p:cNvSpPr txBox="1"/>
          <p:nvPr/>
        </p:nvSpPr>
        <p:spPr>
          <a:xfrm>
            <a:off x="898525" y="971550"/>
            <a:ext cx="801687" cy="1970087"/>
          </a:xfrm>
          <a:prstGeom prst="rect">
            <a:avLst/>
          </a:prstGeom>
          <a:noFill/>
          <a:ln>
            <a:noFill/>
          </a:ln>
        </p:spPr>
        <p:txBody>
          <a:bodyPr wrap="square" lIns="91425" tIns="45700" rIns="91425" bIns="45700" anchor="t" anchorCtr="0">
            <a:noAutofit/>
          </a:bodyPr>
          <a:lstStyle/>
          <a:p>
            <a:pPr marL="0" marR="0" lvl="0" indent="-774700" algn="r" rtl="0">
              <a:lnSpc>
                <a:spcPct val="100000"/>
              </a:lnSpc>
              <a:spcBef>
                <a:spcPts val="0"/>
              </a:spcBef>
              <a:spcAft>
                <a:spcPts val="0"/>
              </a:spcAft>
              <a:buClr>
                <a:srgbClr val="8AD0D6"/>
              </a:buClr>
              <a:buSzPct val="100000"/>
              <a:buFont typeface="Arial"/>
              <a:buNone/>
            </a:pPr>
            <a:r>
              <a:rPr lang="en-US" sz="12200" b="0" i="0" u="none">
                <a:solidFill>
                  <a:srgbClr val="8AD0D6"/>
                </a:solidFill>
                <a:latin typeface="Arial"/>
                <a:ea typeface="Arial"/>
                <a:cs typeface="Arial"/>
                <a:sym typeface="Arial"/>
              </a:rPr>
              <a:t>“</a:t>
            </a:r>
          </a:p>
        </p:txBody>
      </p:sp>
      <p:sp>
        <p:nvSpPr>
          <p:cNvPr id="117" name="Shape 117"/>
          <p:cNvSpPr txBox="1"/>
          <p:nvPr/>
        </p:nvSpPr>
        <p:spPr>
          <a:xfrm>
            <a:off x="9329737" y="2613025"/>
            <a:ext cx="803275" cy="1970087"/>
          </a:xfrm>
          <a:prstGeom prst="rect">
            <a:avLst/>
          </a:prstGeom>
          <a:noFill/>
          <a:ln>
            <a:noFill/>
          </a:ln>
        </p:spPr>
        <p:txBody>
          <a:bodyPr wrap="square" lIns="91425" tIns="45700" rIns="91425" bIns="45700" anchor="t" anchorCtr="0">
            <a:noAutofit/>
          </a:bodyPr>
          <a:lstStyle/>
          <a:p>
            <a:pPr marL="0" marR="0" lvl="0" indent="-774700" algn="r" rtl="0">
              <a:lnSpc>
                <a:spcPct val="100000"/>
              </a:lnSpc>
              <a:spcBef>
                <a:spcPts val="0"/>
              </a:spcBef>
              <a:spcAft>
                <a:spcPts val="0"/>
              </a:spcAft>
              <a:buClr>
                <a:srgbClr val="8AD0D6"/>
              </a:buClr>
              <a:buSzPct val="100000"/>
              <a:buFont typeface="Arial"/>
              <a:buNone/>
            </a:pPr>
            <a:r>
              <a:rPr lang="en-US" sz="12200" b="0" i="0" u="none">
                <a:solidFill>
                  <a:srgbClr val="8AD0D6"/>
                </a:solidFill>
                <a:latin typeface="Arial"/>
                <a:ea typeface="Arial"/>
                <a:cs typeface="Arial"/>
                <a:sym typeface="Arial"/>
              </a:rPr>
              <a:t>”</a:t>
            </a:r>
          </a:p>
        </p:txBody>
      </p:sp>
      <p:sp>
        <p:nvSpPr>
          <p:cNvPr id="118" name="Shape 118"/>
          <p:cNvSpPr txBox="1">
            <a:spLocks noGrp="1"/>
          </p:cNvSpPr>
          <p:nvPr>
            <p:ph type="title"/>
          </p:nvPr>
        </p:nvSpPr>
        <p:spPr>
          <a:xfrm>
            <a:off x="646112" y="452437"/>
            <a:ext cx="9404350" cy="1400175"/>
          </a:xfrm>
          <a:prstGeom prst="rect">
            <a:avLst/>
          </a:prstGeom>
          <a:noFill/>
          <a:ln>
            <a:noFill/>
          </a:ln>
        </p:spPr>
        <p:txBody>
          <a:bodyPr wrap="square" lIns="91425" tIns="91425" rIns="91425" bIns="91425" anchor="t" anchorCtr="0"/>
          <a:lstStyle>
            <a:lvl1pPr marL="0" marR="0" lvl="0" indent="0" algn="l" rtl="0">
              <a:spcBef>
                <a:spcPts val="0"/>
              </a:spcBef>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19" name="Shape 119"/>
          <p:cNvSpPr txBox="1">
            <a:spLocks noGrp="1"/>
          </p:cNvSpPr>
          <p:nvPr>
            <p:ph type="body" idx="1"/>
          </p:nvPr>
        </p:nvSpPr>
        <p:spPr>
          <a:xfrm>
            <a:off x="1103312" y="2052637"/>
            <a:ext cx="8947150" cy="4195762"/>
          </a:xfrm>
          <a:prstGeom prst="rect">
            <a:avLst/>
          </a:prstGeom>
          <a:noFill/>
          <a:ln>
            <a:noFill/>
          </a:ln>
        </p:spPr>
        <p:txBody>
          <a:bodyPr wrap="square" lIns="91425" tIns="91425" rIns="91425" bIns="91425" anchor="t" anchorCtr="0"/>
          <a:lstStyle>
            <a:lvl1pPr marL="342900" marR="0" lvl="0" indent="-241300" algn="l" rtl="0">
              <a:spcBef>
                <a:spcPts val="1000"/>
              </a:spcBef>
              <a:spcAft>
                <a:spcPts val="0"/>
              </a:spcAft>
              <a:buClr>
                <a:srgbClr val="86D1D8"/>
              </a:buClr>
              <a:buSzPct val="800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20" name="Shape 120"/>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1" name="Shape 121"/>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2" name="Shape 122"/>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30"/>
        <p:cNvGrpSpPr/>
        <p:nvPr/>
      </p:nvGrpSpPr>
      <p:grpSpPr>
        <a:xfrm>
          <a:off x="0" y="0"/>
          <a:ext cx="0" cy="0"/>
          <a:chOff x="0" y="0"/>
          <a:chExt cx="0" cy="0"/>
        </a:xfrm>
      </p:grpSpPr>
      <p:pic>
        <p:nvPicPr>
          <p:cNvPr id="131" name="Shape 131"/>
          <p:cNvPicPr preferRelativeResize="0"/>
          <p:nvPr/>
        </p:nvPicPr>
        <p:blipFill rotWithShape="1">
          <a:blip r:embed="rId4">
            <a:alphaModFix/>
          </a:blip>
          <a:srcRect l="3613"/>
          <a:stretch/>
        </p:blipFill>
        <p:spPr>
          <a:xfrm>
            <a:off x="0" y="2670175"/>
            <a:ext cx="4021470" cy="4171702"/>
          </a:xfrm>
          <a:prstGeom prst="rect">
            <a:avLst/>
          </a:prstGeom>
          <a:noFill/>
          <a:ln>
            <a:noFill/>
          </a:ln>
        </p:spPr>
      </p:pic>
      <p:pic>
        <p:nvPicPr>
          <p:cNvPr id="132" name="Shape 132"/>
          <p:cNvPicPr preferRelativeResize="0"/>
          <p:nvPr/>
        </p:nvPicPr>
        <p:blipFill rotWithShape="1">
          <a:blip r:embed="rId5">
            <a:alphaModFix/>
          </a:blip>
          <a:srcRect l="35639"/>
          <a:stretch/>
        </p:blipFill>
        <p:spPr>
          <a:xfrm>
            <a:off x="0" y="2892425"/>
            <a:ext cx="1521042" cy="2363246"/>
          </a:xfrm>
          <a:prstGeom prst="rect">
            <a:avLst/>
          </a:prstGeom>
          <a:noFill/>
          <a:ln>
            <a:noFill/>
          </a:ln>
        </p:spPr>
      </p:pic>
      <p:grpSp>
        <p:nvGrpSpPr>
          <p:cNvPr id="133" name="Shape 133"/>
          <p:cNvGrpSpPr/>
          <p:nvPr/>
        </p:nvGrpSpPr>
        <p:grpSpPr>
          <a:xfrm>
            <a:off x="8607425" y="1676400"/>
            <a:ext cx="2820623" cy="2820623"/>
            <a:chOff x="8607425" y="1676400"/>
            <a:chExt cx="2820623" cy="2820623"/>
          </a:xfrm>
        </p:grpSpPr>
        <p:pic>
          <p:nvPicPr>
            <p:cNvPr id="134" name="Shape 134"/>
            <p:cNvPicPr preferRelativeResize="0"/>
            <p:nvPr/>
          </p:nvPicPr>
          <p:blipFill rotWithShape="1">
            <a:blip r:embed="rId6">
              <a:alphaModFix/>
            </a:blip>
            <a:srcRect/>
            <a:stretch/>
          </p:blipFill>
          <p:spPr>
            <a:xfrm>
              <a:off x="8607425" y="1676400"/>
              <a:ext cx="2820623" cy="2820623"/>
            </a:xfrm>
            <a:prstGeom prst="rect">
              <a:avLst/>
            </a:prstGeom>
            <a:noFill/>
            <a:ln>
              <a:noFill/>
            </a:ln>
          </p:spPr>
        </p:pic>
        <p:sp>
          <p:nvSpPr>
            <p:cNvPr id="135" name="Shape 135"/>
            <p:cNvSpPr/>
            <p:nvPr/>
          </p:nvSpPr>
          <p:spPr>
            <a:xfrm>
              <a:off x="9021762" y="2089150"/>
              <a:ext cx="1993900" cy="1993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pic>
        <p:nvPicPr>
          <p:cNvPr id="136" name="Shape 136"/>
          <p:cNvPicPr preferRelativeResize="0"/>
          <p:nvPr/>
        </p:nvPicPr>
        <p:blipFill rotWithShape="1">
          <a:blip r:embed="rId7">
            <a:alphaModFix/>
          </a:blip>
          <a:srcRect t="28812"/>
          <a:stretch/>
        </p:blipFill>
        <p:spPr>
          <a:xfrm>
            <a:off x="7999412" y="0"/>
            <a:ext cx="1602413" cy="1140727"/>
          </a:xfrm>
          <a:prstGeom prst="rect">
            <a:avLst/>
          </a:prstGeom>
          <a:noFill/>
          <a:ln>
            <a:noFill/>
          </a:ln>
        </p:spPr>
      </p:pic>
      <p:pic>
        <p:nvPicPr>
          <p:cNvPr id="137" name="Shape 137"/>
          <p:cNvPicPr preferRelativeResize="0"/>
          <p:nvPr/>
        </p:nvPicPr>
        <p:blipFill rotWithShape="1">
          <a:blip r:embed="rId8">
            <a:alphaModFix/>
          </a:blip>
          <a:srcRect b="23320"/>
          <a:stretch/>
        </p:blipFill>
        <p:spPr>
          <a:xfrm>
            <a:off x="8605837" y="6096000"/>
            <a:ext cx="993510" cy="761797"/>
          </a:xfrm>
          <a:prstGeom prst="rect">
            <a:avLst/>
          </a:prstGeom>
          <a:noFill/>
          <a:ln>
            <a:noFill/>
          </a:ln>
        </p:spPr>
      </p:pic>
      <p:sp>
        <p:nvSpPr>
          <p:cNvPr id="138" name="Shape 138"/>
          <p:cNvSpPr/>
          <p:nvPr/>
        </p:nvSpPr>
        <p:spPr>
          <a:xfrm>
            <a:off x="10437812" y="0"/>
            <a:ext cx="685800" cy="1143000"/>
          </a:xfrm>
          <a:prstGeom prst="rect">
            <a:avLst/>
          </a:prstGeom>
          <a:solidFill>
            <a:schemeClr val="accent1"/>
          </a:solidFill>
          <a:ln>
            <a:noFill/>
          </a:ln>
          <a:effectLst>
            <a:outerShdw blurRad="63500" dist="25400" dir="5400000">
              <a:srgbClr val="000000">
                <a:alpha val="44705"/>
              </a:srgbClr>
            </a:outerShdw>
          </a:effectLst>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cxnSp>
        <p:nvCxnSpPr>
          <p:cNvPr id="139" name="Shape 139"/>
          <p:cNvCxnSpPr/>
          <p:nvPr/>
        </p:nvCxnSpPr>
        <p:spPr>
          <a:xfrm>
            <a:off x="3725862" y="2133600"/>
            <a:ext cx="0" cy="3962400"/>
          </a:xfrm>
          <a:prstGeom prst="straightConnector1">
            <a:avLst/>
          </a:prstGeom>
          <a:noFill/>
          <a:ln w="12700" cap="rnd" cmpd="sng">
            <a:solidFill>
              <a:srgbClr val="8AD0D6">
                <a:alpha val="39607"/>
              </a:srgbClr>
            </a:solidFill>
            <a:prstDash val="solid"/>
            <a:miter lim="800000"/>
            <a:headEnd type="none" w="med" len="med"/>
            <a:tailEnd type="none" w="med" len="med"/>
          </a:ln>
        </p:spPr>
      </p:cxnSp>
      <p:cxnSp>
        <p:nvCxnSpPr>
          <p:cNvPr id="140" name="Shape 140"/>
          <p:cNvCxnSpPr/>
          <p:nvPr/>
        </p:nvCxnSpPr>
        <p:spPr>
          <a:xfrm>
            <a:off x="6962775" y="2133600"/>
            <a:ext cx="0" cy="3967162"/>
          </a:xfrm>
          <a:prstGeom prst="straightConnector1">
            <a:avLst/>
          </a:prstGeom>
          <a:noFill/>
          <a:ln w="12700" cap="rnd" cmpd="sng">
            <a:solidFill>
              <a:srgbClr val="8AD0D6">
                <a:alpha val="39607"/>
              </a:srgbClr>
            </a:solidFill>
            <a:prstDash val="solid"/>
            <a:miter lim="800000"/>
            <a:headEnd type="none" w="med" len="med"/>
            <a:tailEnd type="none" w="med" len="med"/>
          </a:ln>
        </p:spPr>
      </p:cxnSp>
      <p:sp>
        <p:nvSpPr>
          <p:cNvPr id="141" name="Shape 141"/>
          <p:cNvSpPr txBox="1">
            <a:spLocks noGrp="1"/>
          </p:cNvSpPr>
          <p:nvPr>
            <p:ph type="title"/>
          </p:nvPr>
        </p:nvSpPr>
        <p:spPr>
          <a:xfrm>
            <a:off x="646112" y="452437"/>
            <a:ext cx="9404350" cy="1400175"/>
          </a:xfrm>
          <a:prstGeom prst="rect">
            <a:avLst/>
          </a:prstGeom>
          <a:noFill/>
          <a:ln>
            <a:noFill/>
          </a:ln>
        </p:spPr>
        <p:txBody>
          <a:bodyPr wrap="square" lIns="91425" tIns="91425" rIns="91425" bIns="91425" anchor="t" anchorCtr="0"/>
          <a:lstStyle>
            <a:lvl1pPr marL="0" marR="0" lvl="0" indent="0" algn="l" rtl="0">
              <a:spcBef>
                <a:spcPts val="0"/>
              </a:spcBef>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42" name="Shape 142"/>
          <p:cNvSpPr txBox="1">
            <a:spLocks noGrp="1"/>
          </p:cNvSpPr>
          <p:nvPr>
            <p:ph type="body" idx="1"/>
          </p:nvPr>
        </p:nvSpPr>
        <p:spPr>
          <a:xfrm>
            <a:off x="1103312" y="2052637"/>
            <a:ext cx="8947150" cy="4195762"/>
          </a:xfrm>
          <a:prstGeom prst="rect">
            <a:avLst/>
          </a:prstGeom>
          <a:noFill/>
          <a:ln>
            <a:noFill/>
          </a:ln>
        </p:spPr>
        <p:txBody>
          <a:bodyPr wrap="square" lIns="91425" tIns="91425" rIns="91425" bIns="91425" anchor="t" anchorCtr="0"/>
          <a:lstStyle>
            <a:lvl1pPr marL="342900" marR="0" lvl="0" indent="-241300" algn="l" rtl="0">
              <a:spcBef>
                <a:spcPts val="1000"/>
              </a:spcBef>
              <a:spcAft>
                <a:spcPts val="0"/>
              </a:spcAft>
              <a:buClr>
                <a:srgbClr val="86D1D8"/>
              </a:buClr>
              <a:buSzPct val="800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3" name="Shape 143"/>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4" name="Shape 144"/>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5" name="Shape 145"/>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57"/>
        <p:cNvGrpSpPr/>
        <p:nvPr/>
      </p:nvGrpSpPr>
      <p:grpSpPr>
        <a:xfrm>
          <a:off x="0" y="0"/>
          <a:ext cx="0" cy="0"/>
          <a:chOff x="0" y="0"/>
          <a:chExt cx="0" cy="0"/>
        </a:xfrm>
      </p:grpSpPr>
      <p:pic>
        <p:nvPicPr>
          <p:cNvPr id="158" name="Shape 158"/>
          <p:cNvPicPr preferRelativeResize="0"/>
          <p:nvPr/>
        </p:nvPicPr>
        <p:blipFill rotWithShape="1">
          <a:blip r:embed="rId4">
            <a:alphaModFix/>
          </a:blip>
          <a:srcRect l="3613"/>
          <a:stretch/>
        </p:blipFill>
        <p:spPr>
          <a:xfrm>
            <a:off x="0" y="2670175"/>
            <a:ext cx="4021470" cy="4171702"/>
          </a:xfrm>
          <a:prstGeom prst="rect">
            <a:avLst/>
          </a:prstGeom>
          <a:noFill/>
          <a:ln>
            <a:noFill/>
          </a:ln>
        </p:spPr>
      </p:pic>
      <p:pic>
        <p:nvPicPr>
          <p:cNvPr id="159" name="Shape 159"/>
          <p:cNvPicPr preferRelativeResize="0"/>
          <p:nvPr/>
        </p:nvPicPr>
        <p:blipFill rotWithShape="1">
          <a:blip r:embed="rId5">
            <a:alphaModFix/>
          </a:blip>
          <a:srcRect l="35639"/>
          <a:stretch/>
        </p:blipFill>
        <p:spPr>
          <a:xfrm>
            <a:off x="0" y="2892425"/>
            <a:ext cx="1521042" cy="2363246"/>
          </a:xfrm>
          <a:prstGeom prst="rect">
            <a:avLst/>
          </a:prstGeom>
          <a:noFill/>
          <a:ln>
            <a:noFill/>
          </a:ln>
        </p:spPr>
      </p:pic>
      <p:grpSp>
        <p:nvGrpSpPr>
          <p:cNvPr id="160" name="Shape 160"/>
          <p:cNvGrpSpPr/>
          <p:nvPr/>
        </p:nvGrpSpPr>
        <p:grpSpPr>
          <a:xfrm>
            <a:off x="8607425" y="1676400"/>
            <a:ext cx="2820623" cy="2820623"/>
            <a:chOff x="8607425" y="1676400"/>
            <a:chExt cx="2820623" cy="2820623"/>
          </a:xfrm>
        </p:grpSpPr>
        <p:pic>
          <p:nvPicPr>
            <p:cNvPr id="161" name="Shape 161"/>
            <p:cNvPicPr preferRelativeResize="0"/>
            <p:nvPr/>
          </p:nvPicPr>
          <p:blipFill rotWithShape="1">
            <a:blip r:embed="rId6">
              <a:alphaModFix/>
            </a:blip>
            <a:srcRect/>
            <a:stretch/>
          </p:blipFill>
          <p:spPr>
            <a:xfrm>
              <a:off x="8607425" y="1676400"/>
              <a:ext cx="2820623" cy="2820623"/>
            </a:xfrm>
            <a:prstGeom prst="rect">
              <a:avLst/>
            </a:prstGeom>
            <a:noFill/>
            <a:ln>
              <a:noFill/>
            </a:ln>
          </p:spPr>
        </p:pic>
        <p:sp>
          <p:nvSpPr>
            <p:cNvPr id="162" name="Shape 162"/>
            <p:cNvSpPr/>
            <p:nvPr/>
          </p:nvSpPr>
          <p:spPr>
            <a:xfrm>
              <a:off x="9021762" y="2089150"/>
              <a:ext cx="1993900" cy="1993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grpSp>
      <p:pic>
        <p:nvPicPr>
          <p:cNvPr id="163" name="Shape 163"/>
          <p:cNvPicPr preferRelativeResize="0"/>
          <p:nvPr/>
        </p:nvPicPr>
        <p:blipFill rotWithShape="1">
          <a:blip r:embed="rId7">
            <a:alphaModFix/>
          </a:blip>
          <a:srcRect t="28812"/>
          <a:stretch/>
        </p:blipFill>
        <p:spPr>
          <a:xfrm>
            <a:off x="7999412" y="0"/>
            <a:ext cx="1602413" cy="1140727"/>
          </a:xfrm>
          <a:prstGeom prst="rect">
            <a:avLst/>
          </a:prstGeom>
          <a:noFill/>
          <a:ln>
            <a:noFill/>
          </a:ln>
        </p:spPr>
      </p:pic>
      <p:pic>
        <p:nvPicPr>
          <p:cNvPr id="164" name="Shape 164"/>
          <p:cNvPicPr preferRelativeResize="0"/>
          <p:nvPr/>
        </p:nvPicPr>
        <p:blipFill rotWithShape="1">
          <a:blip r:embed="rId8">
            <a:alphaModFix/>
          </a:blip>
          <a:srcRect b="23320"/>
          <a:stretch/>
        </p:blipFill>
        <p:spPr>
          <a:xfrm>
            <a:off x="8605837" y="6096000"/>
            <a:ext cx="993510" cy="761797"/>
          </a:xfrm>
          <a:prstGeom prst="rect">
            <a:avLst/>
          </a:prstGeom>
          <a:noFill/>
          <a:ln>
            <a:noFill/>
          </a:ln>
        </p:spPr>
      </p:pic>
      <p:sp>
        <p:nvSpPr>
          <p:cNvPr id="165" name="Shape 165"/>
          <p:cNvSpPr/>
          <p:nvPr/>
        </p:nvSpPr>
        <p:spPr>
          <a:xfrm>
            <a:off x="10437812" y="0"/>
            <a:ext cx="685800" cy="1143000"/>
          </a:xfrm>
          <a:prstGeom prst="rect">
            <a:avLst/>
          </a:prstGeom>
          <a:solidFill>
            <a:schemeClr val="accent1"/>
          </a:solidFill>
          <a:ln>
            <a:noFill/>
          </a:ln>
          <a:effectLst>
            <a:outerShdw blurRad="63500" dist="25400" dir="5400000">
              <a:srgbClr val="000000">
                <a:alpha val="44705"/>
              </a:srgbClr>
            </a:outerShdw>
          </a:effectLst>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entury Gothic"/>
              <a:ea typeface="Century Gothic"/>
              <a:cs typeface="Century Gothic"/>
              <a:sym typeface="Century Gothic"/>
            </a:endParaRPr>
          </a:p>
        </p:txBody>
      </p:sp>
      <p:cxnSp>
        <p:nvCxnSpPr>
          <p:cNvPr id="166" name="Shape 166"/>
          <p:cNvCxnSpPr/>
          <p:nvPr/>
        </p:nvCxnSpPr>
        <p:spPr>
          <a:xfrm>
            <a:off x="3725862" y="2133600"/>
            <a:ext cx="0" cy="3962400"/>
          </a:xfrm>
          <a:prstGeom prst="straightConnector1">
            <a:avLst/>
          </a:prstGeom>
          <a:noFill/>
          <a:ln w="12700" cap="rnd" cmpd="sng">
            <a:solidFill>
              <a:srgbClr val="8AD0D6">
                <a:alpha val="39607"/>
              </a:srgbClr>
            </a:solidFill>
            <a:prstDash val="solid"/>
            <a:miter lim="800000"/>
            <a:headEnd type="none" w="med" len="med"/>
            <a:tailEnd type="none" w="med" len="med"/>
          </a:ln>
        </p:spPr>
      </p:cxnSp>
      <p:cxnSp>
        <p:nvCxnSpPr>
          <p:cNvPr id="167" name="Shape 167"/>
          <p:cNvCxnSpPr/>
          <p:nvPr/>
        </p:nvCxnSpPr>
        <p:spPr>
          <a:xfrm>
            <a:off x="6962775" y="2133600"/>
            <a:ext cx="0" cy="3967162"/>
          </a:xfrm>
          <a:prstGeom prst="straightConnector1">
            <a:avLst/>
          </a:prstGeom>
          <a:noFill/>
          <a:ln w="12700" cap="rnd" cmpd="sng">
            <a:solidFill>
              <a:srgbClr val="8AD0D6">
                <a:alpha val="39607"/>
              </a:srgbClr>
            </a:solidFill>
            <a:prstDash val="solid"/>
            <a:miter lim="800000"/>
            <a:headEnd type="none" w="med" len="med"/>
            <a:tailEnd type="none" w="med" len="med"/>
          </a:ln>
        </p:spPr>
      </p:cxnSp>
      <p:sp>
        <p:nvSpPr>
          <p:cNvPr id="168" name="Shape 168"/>
          <p:cNvSpPr txBox="1">
            <a:spLocks noGrp="1"/>
          </p:cNvSpPr>
          <p:nvPr>
            <p:ph type="title"/>
          </p:nvPr>
        </p:nvSpPr>
        <p:spPr>
          <a:xfrm>
            <a:off x="646112" y="452437"/>
            <a:ext cx="9404350" cy="1400175"/>
          </a:xfrm>
          <a:prstGeom prst="rect">
            <a:avLst/>
          </a:prstGeom>
          <a:noFill/>
          <a:ln>
            <a:noFill/>
          </a:ln>
        </p:spPr>
        <p:txBody>
          <a:bodyPr wrap="square" lIns="91425" tIns="91425" rIns="91425" bIns="91425" anchor="t" anchorCtr="0"/>
          <a:lstStyle>
            <a:lvl1pPr marL="0" marR="0" lvl="0" indent="0" algn="l" rtl="0">
              <a:spcBef>
                <a:spcPts val="0"/>
              </a:spcBef>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69" name="Shape 169"/>
          <p:cNvSpPr txBox="1">
            <a:spLocks noGrp="1"/>
          </p:cNvSpPr>
          <p:nvPr>
            <p:ph type="body" idx="1"/>
          </p:nvPr>
        </p:nvSpPr>
        <p:spPr>
          <a:xfrm>
            <a:off x="1103312" y="2052637"/>
            <a:ext cx="8947150" cy="4195762"/>
          </a:xfrm>
          <a:prstGeom prst="rect">
            <a:avLst/>
          </a:prstGeom>
          <a:noFill/>
          <a:ln>
            <a:noFill/>
          </a:ln>
        </p:spPr>
        <p:txBody>
          <a:bodyPr wrap="square" lIns="91425" tIns="91425" rIns="91425" bIns="91425" anchor="t" anchorCtr="0"/>
          <a:lstStyle>
            <a:lvl1pPr marL="342900" marR="0" lvl="0" indent="-241300" algn="l" rtl="0">
              <a:spcBef>
                <a:spcPts val="1000"/>
              </a:spcBef>
              <a:spcAft>
                <a:spcPts val="0"/>
              </a:spcAft>
              <a:buClr>
                <a:srgbClr val="86D1D8"/>
              </a:buClr>
              <a:buSzPct val="800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Clr>
                <a:srgbClr val="86D1D8"/>
              </a:buClr>
              <a:buSzPct val="79999"/>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Clr>
                <a:srgbClr val="86D1D8"/>
              </a:buClr>
              <a:buSzPct val="8000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Clr>
                <a:srgbClr val="86D1D8"/>
              </a:buClr>
              <a:buSzPct val="8000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70" name="Shape 170"/>
          <p:cNvSpPr txBox="1">
            <a:spLocks noGrp="1"/>
          </p:cNvSpPr>
          <p:nvPr>
            <p:ph type="dt" idx="10"/>
          </p:nvPr>
        </p:nvSpPr>
        <p:spPr>
          <a:xfrm rot="5400000">
            <a:off x="10155237" y="1790700"/>
            <a:ext cx="990600" cy="304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100" b="0" i="0" u="none">
                <a:solidFill>
                  <a:srgbClr val="FFFFFF"/>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71" name="Shape 171"/>
          <p:cNvSpPr txBox="1">
            <a:spLocks noGrp="1"/>
          </p:cNvSpPr>
          <p:nvPr>
            <p:ph type="ftr" idx="11"/>
          </p:nvPr>
        </p:nvSpPr>
        <p:spPr>
          <a:xfrm rot="5400000">
            <a:off x="8951118" y="3225006"/>
            <a:ext cx="3859212" cy="3048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6pPr>
            <a:lvl7pPr marL="3200400" marR="0" lvl="6"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7pPr>
            <a:lvl8pPr marL="4572000" marR="0" lvl="7"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8pPr>
            <a:lvl9pPr marL="6400800" marR="0" lvl="8" indent="0" algn="l" rtl="0">
              <a:lnSpc>
                <a:spcPct val="100000"/>
              </a:lnSpc>
              <a:spcBef>
                <a:spcPts val="0"/>
              </a:spcBef>
              <a:spcAft>
                <a:spcPts val="0"/>
              </a:spcAft>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72" name="Shape 172"/>
          <p:cNvSpPr txBox="1">
            <a:spLocks noGrp="1"/>
          </p:cNvSpPr>
          <p:nvPr>
            <p:ph type="sldNum" idx="12"/>
          </p:nvPr>
        </p:nvSpPr>
        <p:spPr>
          <a:xfrm>
            <a:off x="10352087" y="295275"/>
            <a:ext cx="838200" cy="768350"/>
          </a:xfrm>
          <a:prstGeom prst="rect">
            <a:avLst/>
          </a:prstGeom>
          <a:noFill/>
          <a:ln>
            <a:noFill/>
          </a:ln>
        </p:spPr>
        <p:txBody>
          <a:bodyPr wrap="square" lIns="91425" tIns="45700" rIns="91425" bIns="45700" anchor="b" anchorCtr="0">
            <a:noAutofit/>
          </a:bodyPr>
          <a:lstStyle/>
          <a:p>
            <a:pPr marL="0" marR="0" lvl="0" indent="-177800" algn="ctr" rtl="0">
              <a:lnSpc>
                <a:spcPct val="100000"/>
              </a:lnSpc>
              <a:spcBef>
                <a:spcPts val="0"/>
              </a:spcBef>
              <a:spcAft>
                <a:spcPts val="0"/>
              </a:spcAft>
              <a:buClr>
                <a:srgbClr val="FFFFFF"/>
              </a:buClr>
              <a:buSzPct val="100000"/>
              <a:buFont typeface="Century Gothic"/>
              <a:buNone/>
            </a:pPr>
            <a:fld id="{00000000-1234-1234-1234-123412341234}" type="slidenum">
              <a:rPr lang="en-US" sz="2800" b="0" i="0" u="none">
                <a:solidFill>
                  <a:srgbClr val="FFFFFF"/>
                </a:solidFill>
                <a:latin typeface="Century Gothic"/>
                <a:ea typeface="Century Gothic"/>
                <a:cs typeface="Century Gothic"/>
                <a:sym typeface="Century Gothic"/>
              </a:rPr>
              <a:t>‹Nº›</a:t>
            </a:fld>
            <a:endParaRPr lang="en-US" sz="2800" b="0" i="0" u="none">
              <a:solidFill>
                <a:srgbClr val="FFFFFF"/>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ctrTitle"/>
          </p:nvPr>
        </p:nvSpPr>
        <p:spPr>
          <a:xfrm>
            <a:off x="1006231" y="2741246"/>
            <a:ext cx="8824912" cy="3328987"/>
          </a:xfrm>
          <a:prstGeom prst="rect">
            <a:avLst/>
          </a:prstGeom>
          <a:noFill/>
          <a:ln>
            <a:noFill/>
          </a:ln>
        </p:spPr>
        <p:txBody>
          <a:bodyPr wrap="square" lIns="91425" tIns="45700" rIns="91425" bIns="45700" anchor="b" anchorCtr="0">
            <a:noAutofit/>
          </a:bodyPr>
          <a:lstStyle/>
          <a:p>
            <a:r>
              <a:rPr lang="es-MX" sz="3200" dirty="0"/>
              <a:t>Bachillerato </a:t>
            </a:r>
            <a:r>
              <a:rPr lang="es-MX" sz="3200" dirty="0" err="1"/>
              <a:t>Rudyard</a:t>
            </a:r>
            <a:r>
              <a:rPr lang="es-MX" sz="3200" dirty="0"/>
              <a:t> </a:t>
            </a:r>
            <a:r>
              <a:rPr lang="es-MX" sz="3200" dirty="0" err="1"/>
              <a:t>Kipling</a:t>
            </a:r>
            <a:r>
              <a:rPr lang="es-MX" sz="3200" dirty="0"/>
              <a:t/>
            </a:r>
            <a:br>
              <a:rPr lang="es-MX" sz="3200" dirty="0"/>
            </a:br>
            <a:r>
              <a:rPr lang="es-MX" sz="3200" dirty="0"/>
              <a:t>Clave 7767</a:t>
            </a:r>
            <a:br>
              <a:rPr lang="es-MX" sz="3200" dirty="0"/>
            </a:br>
            <a:r>
              <a:rPr lang="es-MX" sz="4800" dirty="0"/>
              <a:t/>
            </a:r>
            <a:br>
              <a:rPr lang="es-MX" sz="4800" dirty="0"/>
            </a:br>
            <a:endParaRPr lang="en-US" sz="4800" b="0" i="0" u="none" strike="noStrike" cap="none" dirty="0">
              <a:solidFill>
                <a:schemeClr val="lt2"/>
              </a:solidFill>
              <a:latin typeface="Century Gothic"/>
              <a:ea typeface="Century Gothic"/>
              <a:cs typeface="Century Gothic"/>
              <a:sym typeface="Century Gothic"/>
            </a:endParaRPr>
          </a:p>
        </p:txBody>
      </p:sp>
      <p:sp>
        <p:nvSpPr>
          <p:cNvPr id="192" name="Shape 192"/>
          <p:cNvSpPr txBox="1">
            <a:spLocks noGrp="1"/>
          </p:cNvSpPr>
          <p:nvPr>
            <p:ph type="subTitle" idx="1"/>
          </p:nvPr>
        </p:nvSpPr>
        <p:spPr>
          <a:xfrm>
            <a:off x="1006231" y="4882294"/>
            <a:ext cx="8824912" cy="862012"/>
          </a:xfrm>
          <a:prstGeom prst="rect">
            <a:avLst/>
          </a:prstGeom>
          <a:noFill/>
          <a:ln>
            <a:noFill/>
          </a:ln>
        </p:spPr>
        <p:txBody>
          <a:bodyPr wrap="square" lIns="91425" tIns="45700" rIns="91425" bIns="45700" anchor="t" anchorCtr="0">
            <a:noAutofit/>
          </a:bodyPr>
          <a:lstStyle/>
          <a:p>
            <a:pPr marL="0" marR="0" lvl="0" indent="-101600" algn="l" rtl="0">
              <a:lnSpc>
                <a:spcPct val="100000"/>
              </a:lnSpc>
              <a:spcBef>
                <a:spcPts val="0"/>
              </a:spcBef>
              <a:spcAft>
                <a:spcPts val="0"/>
              </a:spcAft>
              <a:buClr>
                <a:srgbClr val="86D1D8"/>
              </a:buClr>
              <a:buSzPct val="80000"/>
              <a:buFont typeface="Noto Sans Symbols"/>
              <a:buNone/>
            </a:pPr>
            <a:r>
              <a:rPr lang="en-US" sz="2000" b="1" i="0" u="none" strike="noStrike" cap="none" dirty="0">
                <a:solidFill>
                  <a:srgbClr val="8AD0D6"/>
                </a:solidFill>
                <a:latin typeface="Century Gothic"/>
                <a:ea typeface="Century Gothic"/>
                <a:cs typeface="Century Gothic"/>
                <a:sym typeface="Century Gothic"/>
              </a:rPr>
              <a:t>EQUIPO  </a:t>
            </a:r>
            <a:r>
              <a:rPr lang="en-US" sz="2000" b="1" i="0" u="none" strike="noStrike" cap="none" dirty="0" smtClean="0">
                <a:solidFill>
                  <a:srgbClr val="8AD0D6"/>
                </a:solidFill>
                <a:latin typeface="Century Gothic"/>
                <a:ea typeface="Century Gothic"/>
                <a:cs typeface="Century Gothic"/>
                <a:sym typeface="Century Gothic"/>
              </a:rPr>
              <a:t>6</a:t>
            </a:r>
            <a:endParaRPr lang="en-US" sz="2000" b="1" i="0" u="none" strike="noStrike" cap="none" dirty="0">
              <a:solidFill>
                <a:srgbClr val="8AD0D6"/>
              </a:solidFill>
              <a:latin typeface="Century Gothic"/>
              <a:ea typeface="Century Gothic"/>
              <a:cs typeface="Century Gothic"/>
              <a:sym typeface="Century Gothic"/>
            </a:endParaRPr>
          </a:p>
        </p:txBody>
      </p:sp>
      <p:pic>
        <p:nvPicPr>
          <p:cNvPr id="193" name="Shape 193"/>
          <p:cNvPicPr preferRelativeResize="0"/>
          <p:nvPr/>
        </p:nvPicPr>
        <p:blipFill rotWithShape="1">
          <a:blip r:embed="rId3">
            <a:alphaModFix/>
          </a:blip>
          <a:srcRect/>
          <a:stretch/>
        </p:blipFill>
        <p:spPr>
          <a:xfrm>
            <a:off x="2547937" y="1503362"/>
            <a:ext cx="4323663" cy="14691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p:cNvPicPr preferRelativeResize="0"/>
          <p:nvPr/>
        </p:nvPicPr>
        <p:blipFill rotWithShape="1">
          <a:blip r:embed="rId3">
            <a:alphaModFix/>
          </a:blip>
          <a:srcRect l="3629" t="17163" r="5800" b="58990"/>
          <a:stretch/>
        </p:blipFill>
        <p:spPr>
          <a:xfrm>
            <a:off x="1524000" y="1"/>
            <a:ext cx="9119616" cy="1470129"/>
          </a:xfrm>
          <a:prstGeom prst="rect">
            <a:avLst/>
          </a:prstGeom>
          <a:noFill/>
          <a:ln>
            <a:noFill/>
          </a:ln>
        </p:spPr>
      </p:pic>
      <p:graphicFrame>
        <p:nvGraphicFramePr>
          <p:cNvPr id="91" name="Shape 91"/>
          <p:cNvGraphicFramePr/>
          <p:nvPr>
            <p:extLst>
              <p:ext uri="{D42A27DB-BD31-4B8C-83A1-F6EECF244321}">
                <p14:modId xmlns:p14="http://schemas.microsoft.com/office/powerpoint/2010/main" val="1290267060"/>
              </p:ext>
            </p:extLst>
          </p:nvPr>
        </p:nvGraphicFramePr>
        <p:xfrm>
          <a:off x="1881556" y="1470127"/>
          <a:ext cx="8508552" cy="4663500"/>
        </p:xfrm>
        <a:graphic>
          <a:graphicData uri="http://schemas.openxmlformats.org/drawingml/2006/table">
            <a:tbl>
              <a:tblPr firstRow="1" bandRow="1">
                <a:noFill/>
              </a:tblPr>
              <a:tblGrid>
                <a:gridCol w="850855">
                  <a:extLst>
                    <a:ext uri="{9D8B030D-6E8A-4147-A177-3AD203B41FA5}">
                      <a16:colId xmlns:a16="http://schemas.microsoft.com/office/drawing/2014/main" val="20000"/>
                    </a:ext>
                  </a:extLst>
                </a:gridCol>
                <a:gridCol w="850855">
                  <a:extLst>
                    <a:ext uri="{9D8B030D-6E8A-4147-A177-3AD203B41FA5}">
                      <a16:colId xmlns:a16="http://schemas.microsoft.com/office/drawing/2014/main" val="20001"/>
                    </a:ext>
                  </a:extLst>
                </a:gridCol>
                <a:gridCol w="850855">
                  <a:extLst>
                    <a:ext uri="{9D8B030D-6E8A-4147-A177-3AD203B41FA5}">
                      <a16:colId xmlns:a16="http://schemas.microsoft.com/office/drawing/2014/main" val="20002"/>
                    </a:ext>
                  </a:extLst>
                </a:gridCol>
                <a:gridCol w="882020">
                  <a:extLst>
                    <a:ext uri="{9D8B030D-6E8A-4147-A177-3AD203B41FA5}">
                      <a16:colId xmlns:a16="http://schemas.microsoft.com/office/drawing/2014/main" val="20003"/>
                    </a:ext>
                  </a:extLst>
                </a:gridCol>
                <a:gridCol w="882020">
                  <a:extLst>
                    <a:ext uri="{9D8B030D-6E8A-4147-A177-3AD203B41FA5}">
                      <a16:colId xmlns:a16="http://schemas.microsoft.com/office/drawing/2014/main" val="20004"/>
                    </a:ext>
                  </a:extLst>
                </a:gridCol>
                <a:gridCol w="788527">
                  <a:extLst>
                    <a:ext uri="{9D8B030D-6E8A-4147-A177-3AD203B41FA5}">
                      <a16:colId xmlns:a16="http://schemas.microsoft.com/office/drawing/2014/main" val="20005"/>
                    </a:ext>
                  </a:extLst>
                </a:gridCol>
                <a:gridCol w="850855">
                  <a:extLst>
                    <a:ext uri="{9D8B030D-6E8A-4147-A177-3AD203B41FA5}">
                      <a16:colId xmlns:a16="http://schemas.microsoft.com/office/drawing/2014/main" val="20006"/>
                    </a:ext>
                  </a:extLst>
                </a:gridCol>
                <a:gridCol w="850855">
                  <a:extLst>
                    <a:ext uri="{9D8B030D-6E8A-4147-A177-3AD203B41FA5}">
                      <a16:colId xmlns:a16="http://schemas.microsoft.com/office/drawing/2014/main" val="20007"/>
                    </a:ext>
                  </a:extLst>
                </a:gridCol>
                <a:gridCol w="850855">
                  <a:extLst>
                    <a:ext uri="{9D8B030D-6E8A-4147-A177-3AD203B41FA5}">
                      <a16:colId xmlns:a16="http://schemas.microsoft.com/office/drawing/2014/main" val="20008"/>
                    </a:ext>
                  </a:extLst>
                </a:gridCol>
                <a:gridCol w="850855">
                  <a:extLst>
                    <a:ext uri="{9D8B030D-6E8A-4147-A177-3AD203B41FA5}">
                      <a16:colId xmlns:a16="http://schemas.microsoft.com/office/drawing/2014/main" val="20009"/>
                    </a:ext>
                  </a:extLst>
                </a:gridCol>
              </a:tblGrid>
              <a:tr h="272296">
                <a:tc gridSpan="10">
                  <a:txBody>
                    <a:bodyPr/>
                    <a:lstStyle/>
                    <a:p>
                      <a:pPr marL="0" marR="0" lvl="0" indent="0" algn="ctr" rtl="0">
                        <a:lnSpc>
                          <a:spcPct val="100000"/>
                        </a:lnSpc>
                        <a:spcBef>
                          <a:spcPts val="0"/>
                        </a:spcBef>
                        <a:spcAft>
                          <a:spcPts val="0"/>
                        </a:spcAft>
                        <a:buClr>
                          <a:schemeClr val="dk1"/>
                        </a:buClr>
                        <a:buSzPct val="25000"/>
                        <a:buFont typeface="Calibri"/>
                        <a:buNone/>
                      </a:pPr>
                      <a:r>
                        <a:rPr lang="en-US" sz="1800" u="none" strike="noStrike" cap="none" dirty="0">
                          <a:solidFill>
                            <a:schemeClr val="bg1"/>
                          </a:solidFill>
                        </a:rPr>
                        <a:t>TEMAS DE BACHILLERATO DE 3er SEMESTRE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72296">
                <a:tc>
                  <a:txBody>
                    <a:bodyPr/>
                    <a:lstStyle/>
                    <a:p>
                      <a:pPr marL="0" marR="0" lvl="0" indent="0" algn="ctr" rtl="0">
                        <a:lnSpc>
                          <a:spcPct val="100000"/>
                        </a:lnSpc>
                        <a:spcBef>
                          <a:spcPts val="0"/>
                        </a:spcBef>
                        <a:spcAft>
                          <a:spcPts val="0"/>
                        </a:spcAft>
                        <a:buClr>
                          <a:schemeClr val="dk1"/>
                        </a:buClr>
                        <a:buSzPct val="25000"/>
                        <a:buFont typeface="Calibri"/>
                        <a:buNone/>
                      </a:pPr>
                      <a:r>
                        <a:rPr lang="en-US" sz="900" dirty="0">
                          <a:solidFill>
                            <a:schemeClr val="bg1"/>
                          </a:solidFill>
                        </a:rPr>
                        <a:t>BIOLOGÍA</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u="none" strike="noStrike" cap="none">
                          <a:solidFill>
                            <a:schemeClr val="bg1"/>
                          </a:solidFill>
                        </a:rPr>
                        <a:t>TLR</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u="none" strike="noStrike" cap="none" dirty="0">
                          <a:solidFill>
                            <a:schemeClr val="bg1"/>
                          </a:solidFill>
                        </a:rPr>
                        <a:t>INGLÉS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u="none" strike="noStrike" cap="none" dirty="0">
                          <a:solidFill>
                            <a:schemeClr val="bg1"/>
                          </a:solidFill>
                        </a:rPr>
                        <a:t>HISTORIA</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u="none" strike="noStrike" cap="none">
                          <a:solidFill>
                            <a:schemeClr val="bg1"/>
                          </a:solidFill>
                        </a:rPr>
                        <a:t>MATEMÁTICAS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u="none" strike="noStrike" cap="none">
                          <a:solidFill>
                            <a:schemeClr val="bg1"/>
                          </a:solidFill>
                        </a:rPr>
                        <a:t>FÍSICA</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u="none" strike="noStrike" cap="none">
                          <a:solidFill>
                            <a:schemeClr val="bg1"/>
                          </a:solidFill>
                        </a:rPr>
                        <a:t>TEATRO</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a:solidFill>
                            <a:schemeClr val="bg1"/>
                          </a:solidFill>
                        </a:rPr>
                        <a:t>TDC</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u="none" strike="noStrike" cap="none">
                          <a:solidFill>
                            <a:schemeClr val="bg1"/>
                          </a:solidFill>
                        </a:rPr>
                        <a:t>FRANCÉS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a:solidFill>
                            <a:schemeClr val="bg1"/>
                          </a:solidFill>
                        </a:rPr>
                        <a:t>CAS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578620">
                <a:tc>
                  <a:txBody>
                    <a:bodyPr/>
                    <a:lstStyle/>
                    <a:p>
                      <a:pPr lvl="0" rtl="0">
                        <a:spcBef>
                          <a:spcPts val="0"/>
                        </a:spcBef>
                        <a:buClr>
                          <a:schemeClr val="dk1"/>
                        </a:buClr>
                        <a:buSzPct val="25000"/>
                        <a:buFont typeface="Calibri"/>
                        <a:buNone/>
                      </a:pPr>
                      <a:r>
                        <a:rPr lang="en-US" sz="900" dirty="0">
                          <a:solidFill>
                            <a:schemeClr val="bg1"/>
                          </a:solidFill>
                          <a:latin typeface="Arial"/>
                          <a:ea typeface="Arial"/>
                          <a:cs typeface="Arial"/>
                          <a:sym typeface="Arial"/>
                        </a:rPr>
                        <a:t>La </a:t>
                      </a:r>
                      <a:r>
                        <a:rPr lang="en-US" sz="900" dirty="0" err="1">
                          <a:solidFill>
                            <a:schemeClr val="bg1"/>
                          </a:solidFill>
                          <a:latin typeface="Arial"/>
                          <a:ea typeface="Arial"/>
                          <a:cs typeface="Arial"/>
                          <a:sym typeface="Arial"/>
                        </a:rPr>
                        <a:t>célula</a:t>
                      </a:r>
                      <a:r>
                        <a:rPr lang="en-US" sz="900" dirty="0">
                          <a:solidFill>
                            <a:schemeClr val="bg1"/>
                          </a:solidFill>
                          <a:latin typeface="Arial"/>
                          <a:ea typeface="Arial"/>
                          <a:cs typeface="Arial"/>
                          <a:sym typeface="Arial"/>
                        </a:rPr>
                        <a:t> </a:t>
                      </a:r>
                      <a:r>
                        <a:rPr lang="en-US" sz="900" dirty="0" err="1">
                          <a:solidFill>
                            <a:schemeClr val="bg1"/>
                          </a:solidFill>
                          <a:latin typeface="Arial"/>
                          <a:ea typeface="Arial"/>
                          <a:cs typeface="Arial"/>
                          <a:sym typeface="Arial"/>
                        </a:rPr>
                        <a:t>como</a:t>
                      </a:r>
                      <a:r>
                        <a:rPr lang="en-US" sz="900" dirty="0">
                          <a:solidFill>
                            <a:schemeClr val="bg1"/>
                          </a:solidFill>
                          <a:latin typeface="Arial"/>
                          <a:ea typeface="Arial"/>
                          <a:cs typeface="Arial"/>
                          <a:sym typeface="Arial"/>
                        </a:rPr>
                        <a:t> </a:t>
                      </a:r>
                      <a:r>
                        <a:rPr lang="en-US" sz="900" dirty="0" err="1">
                          <a:solidFill>
                            <a:schemeClr val="bg1"/>
                          </a:solidFill>
                          <a:latin typeface="Arial"/>
                          <a:ea typeface="Arial"/>
                          <a:cs typeface="Arial"/>
                          <a:sym typeface="Arial"/>
                        </a:rPr>
                        <a:t>unidad</a:t>
                      </a:r>
                      <a:r>
                        <a:rPr lang="en-US" sz="900" dirty="0">
                          <a:solidFill>
                            <a:schemeClr val="bg1"/>
                          </a:solidFill>
                          <a:latin typeface="Arial"/>
                          <a:ea typeface="Arial"/>
                          <a:cs typeface="Arial"/>
                          <a:sym typeface="Arial"/>
                        </a:rPr>
                        <a:t> de </a:t>
                      </a:r>
                      <a:r>
                        <a:rPr lang="en-US" sz="900" dirty="0" err="1">
                          <a:solidFill>
                            <a:schemeClr val="bg1"/>
                          </a:solidFill>
                          <a:latin typeface="Arial"/>
                          <a:ea typeface="Arial"/>
                          <a:cs typeface="Arial"/>
                          <a:sym typeface="Arial"/>
                        </a:rPr>
                        <a:t>los</a:t>
                      </a:r>
                      <a:r>
                        <a:rPr lang="en-US" sz="900" dirty="0">
                          <a:solidFill>
                            <a:schemeClr val="bg1"/>
                          </a:solidFill>
                          <a:latin typeface="Arial"/>
                          <a:ea typeface="Arial"/>
                          <a:cs typeface="Arial"/>
                          <a:sym typeface="Arial"/>
                        </a:rPr>
                        <a:t> </a:t>
                      </a:r>
                      <a:r>
                        <a:rPr lang="en-US" sz="900" dirty="0" err="1">
                          <a:solidFill>
                            <a:schemeClr val="bg1"/>
                          </a:solidFill>
                          <a:latin typeface="Arial"/>
                          <a:ea typeface="Arial"/>
                          <a:cs typeface="Arial"/>
                          <a:sym typeface="Arial"/>
                        </a:rPr>
                        <a:t>sistemas</a:t>
                      </a:r>
                      <a:r>
                        <a:rPr lang="en-US" sz="900" dirty="0">
                          <a:solidFill>
                            <a:schemeClr val="bg1"/>
                          </a:solidFill>
                          <a:latin typeface="Arial"/>
                          <a:ea typeface="Arial"/>
                          <a:cs typeface="Arial"/>
                          <a:sym typeface="Arial"/>
                        </a:rPr>
                        <a:t> </a:t>
                      </a:r>
                      <a:r>
                        <a:rPr lang="en-US" sz="900" dirty="0" err="1">
                          <a:solidFill>
                            <a:schemeClr val="bg1"/>
                          </a:solidFill>
                          <a:latin typeface="Arial"/>
                          <a:ea typeface="Arial"/>
                          <a:cs typeface="Arial"/>
                          <a:sym typeface="Arial"/>
                        </a:rPr>
                        <a:t>vivos</a:t>
                      </a:r>
                      <a:endParaRPr lang="en-US" sz="900" dirty="0">
                        <a:solidFill>
                          <a:schemeClr val="bg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900" dirty="0" err="1">
                          <a:solidFill>
                            <a:schemeClr val="bg1"/>
                          </a:solidFill>
                        </a:rPr>
                        <a:t>Análisis</a:t>
                      </a:r>
                      <a:r>
                        <a:rPr lang="en-US" sz="900" dirty="0">
                          <a:solidFill>
                            <a:schemeClr val="bg1"/>
                          </a:solidFill>
                        </a:rPr>
                        <a:t> de </a:t>
                      </a:r>
                      <a:r>
                        <a:rPr lang="en-US" sz="900" dirty="0" err="1">
                          <a:solidFill>
                            <a:schemeClr val="bg1"/>
                          </a:solidFill>
                        </a:rPr>
                        <a:t>textos</a:t>
                      </a:r>
                      <a:r>
                        <a:rPr lang="en-US" sz="900" dirty="0">
                          <a:solidFill>
                            <a:schemeClr val="bg1"/>
                          </a:solidFill>
                        </a:rPr>
                        <a:t> </a:t>
                      </a:r>
                      <a:r>
                        <a:rPr lang="en-US" sz="900" dirty="0" err="1">
                          <a:solidFill>
                            <a:schemeClr val="bg1"/>
                          </a:solidFill>
                        </a:rPr>
                        <a:t>icónico</a:t>
                      </a:r>
                      <a:r>
                        <a:rPr lang="en-US" sz="900" dirty="0">
                          <a:solidFill>
                            <a:schemeClr val="bg1"/>
                          </a:solidFill>
                        </a:rPr>
                        <a:t> </a:t>
                      </a:r>
                      <a:r>
                        <a:rPr lang="en-US" sz="900" dirty="0" err="1">
                          <a:solidFill>
                            <a:schemeClr val="bg1"/>
                          </a:solidFill>
                        </a:rPr>
                        <a:t>verbales</a:t>
                      </a:r>
                      <a:endParaRPr lang="en-US" sz="900" dirty="0">
                        <a:solidFill>
                          <a:schemeClr val="bg1"/>
                        </a:solidFil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a:solidFill>
                            <a:schemeClr val="bg1"/>
                          </a:solidFill>
                        </a:rPr>
                        <a:t>Global Issues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a:solidFill>
                            <a:schemeClr val="bg1"/>
                          </a:solidFill>
                        </a:rPr>
                        <a:t>Introducción metodológica</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a:solidFill>
                            <a:schemeClr val="bg1"/>
                          </a:solidFill>
                        </a:rPr>
                        <a:t>Solución de sistemas de ecuaciones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a:solidFill>
                            <a:schemeClr val="bg1"/>
                          </a:solidFill>
                        </a:rPr>
                        <a:t>Importancia de la Física</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endParaRPr sz="900" u="none" strike="noStrike" cap="none">
                        <a:solidFill>
                          <a:schemeClr val="bg1"/>
                        </a:solidFil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endParaRPr sz="900" u="none" strike="noStrike" cap="none">
                        <a:solidFill>
                          <a:schemeClr val="bg1"/>
                        </a:solidFil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900">
                          <a:solidFill>
                            <a:schemeClr val="bg1"/>
                          </a:solidFill>
                        </a:rPr>
                        <a:t>Globalisation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a:solidFill>
                            <a:schemeClr val="bg1"/>
                          </a:solidFill>
                        </a:rPr>
                        <a:t>Resultados de Aprendizaje  en CAS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987052">
                <a:tc>
                  <a:txBody>
                    <a:bodyPr/>
                    <a:lstStyle/>
                    <a:p>
                      <a:pPr lvl="0" algn="ctr" rtl="0">
                        <a:spcBef>
                          <a:spcPts val="0"/>
                        </a:spcBef>
                        <a:buClr>
                          <a:schemeClr val="dk1"/>
                        </a:buClr>
                        <a:buSzPct val="25000"/>
                        <a:buFont typeface="Calibri"/>
                        <a:buNone/>
                      </a:pPr>
                      <a:r>
                        <a:rPr lang="en-US" sz="900">
                          <a:solidFill>
                            <a:schemeClr val="bg1"/>
                          </a:solidFill>
                        </a:rPr>
                        <a:t>Procesos de regulación, conservación y reproducción</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a:solidFill>
                            <a:schemeClr val="bg1"/>
                          </a:solidFill>
                        </a:rPr>
                        <a:t>Texto argumentativo persuasivo</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dirty="0">
                          <a:solidFill>
                            <a:schemeClr val="bg1"/>
                          </a:solidFill>
                        </a:rPr>
                        <a:t>Social Relationships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a:solidFill>
                            <a:schemeClr val="bg1"/>
                          </a:solidFill>
                        </a:rPr>
                        <a:t>México Prehispánico 2500 ac-1521</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a:solidFill>
                            <a:schemeClr val="bg1"/>
                          </a:solidFill>
                        </a:rPr>
                        <a:t>Sistemas de Coordenadas y Lugares Geométricos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dirty="0" err="1">
                          <a:solidFill>
                            <a:schemeClr val="bg1"/>
                          </a:solidFill>
                        </a:rPr>
                        <a:t>Mecánica</a:t>
                      </a:r>
                      <a:endParaRPr lang="en-US" sz="900" dirty="0">
                        <a:solidFill>
                          <a:schemeClr val="bg1"/>
                        </a:solidFill>
                      </a:endParaRPr>
                    </a:p>
                    <a:p>
                      <a:pPr marL="0" marR="0" lvl="0" indent="0" algn="ctr" rtl="0">
                        <a:lnSpc>
                          <a:spcPct val="100000"/>
                        </a:lnSpc>
                        <a:spcBef>
                          <a:spcPts val="0"/>
                        </a:spcBef>
                        <a:spcAft>
                          <a:spcPts val="0"/>
                        </a:spcAft>
                        <a:buClr>
                          <a:schemeClr val="dk1"/>
                        </a:buClr>
                        <a:buSzPct val="25000"/>
                        <a:buFont typeface="Calibri"/>
                        <a:buNone/>
                      </a:pPr>
                      <a:r>
                        <a:rPr lang="en-US" sz="900" dirty="0" err="1">
                          <a:solidFill>
                            <a:schemeClr val="bg1"/>
                          </a:solidFill>
                        </a:rPr>
                        <a:t>Movimento</a:t>
                      </a:r>
                      <a:r>
                        <a:rPr lang="en-US" sz="900" dirty="0">
                          <a:solidFill>
                            <a:schemeClr val="bg1"/>
                          </a:solidFill>
                        </a:rPr>
                        <a:t> 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endParaRPr sz="900" u="none" strike="noStrike" cap="none" dirty="0">
                        <a:solidFill>
                          <a:schemeClr val="bg1"/>
                        </a:solidFil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endParaRPr sz="900" u="none" strike="noStrike" cap="none">
                        <a:solidFill>
                          <a:schemeClr val="bg1"/>
                        </a:solidFil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900">
                          <a:solidFill>
                            <a:schemeClr val="bg1"/>
                          </a:solidFill>
                        </a:rPr>
                        <a:t>communications  et médias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a:solidFill>
                            <a:schemeClr val="bg1"/>
                          </a:solidFill>
                        </a:rPr>
                        <a:t>Los enfoques de la enseñanza y el aprendizaje en el Programa del Diploma</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782836">
                <a:tc>
                  <a:txBody>
                    <a:bodyPr/>
                    <a:lstStyle/>
                    <a:p>
                      <a:pPr marL="0" marR="0" lvl="0" indent="0" algn="ctr" rtl="0">
                        <a:lnSpc>
                          <a:spcPct val="100000"/>
                        </a:lnSpc>
                        <a:spcBef>
                          <a:spcPts val="0"/>
                        </a:spcBef>
                        <a:spcAft>
                          <a:spcPts val="0"/>
                        </a:spcAft>
                        <a:buClr>
                          <a:schemeClr val="dk1"/>
                        </a:buClr>
                        <a:buSzPct val="25000"/>
                        <a:buFont typeface="Calibri"/>
                        <a:buNone/>
                      </a:pPr>
                      <a:r>
                        <a:rPr lang="en-US" sz="900">
                          <a:solidFill>
                            <a:schemeClr val="bg1"/>
                          </a:solidFill>
                        </a:rPr>
                        <a:t>Mecanismos de la herencia</a:t>
                      </a:r>
                    </a:p>
                    <a:p>
                      <a:pPr marL="0" marR="0" lvl="0" indent="0" algn="ctr" rtl="0">
                        <a:lnSpc>
                          <a:spcPct val="100000"/>
                        </a:lnSpc>
                        <a:spcBef>
                          <a:spcPts val="0"/>
                        </a:spcBef>
                        <a:spcAft>
                          <a:spcPts val="0"/>
                        </a:spcAft>
                        <a:buClr>
                          <a:schemeClr val="dk1"/>
                        </a:buClr>
                        <a:buSzPct val="25000"/>
                        <a:buFont typeface="Calibri"/>
                        <a:buNone/>
                      </a:pPr>
                      <a:r>
                        <a:rPr lang="en-US" sz="900">
                          <a:solidFill>
                            <a:schemeClr val="bg1"/>
                          </a:solidFill>
                        </a:rPr>
                        <a:t>La ingeniería genética y sus aplicaciones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a:solidFill>
                            <a:schemeClr val="bg1"/>
                          </a:solidFill>
                          <a:latin typeface="Times New Roman"/>
                          <a:ea typeface="Times New Roman"/>
                          <a:cs typeface="Times New Roman"/>
                          <a:sym typeface="Times New Roman"/>
                        </a:rPr>
                        <a:t>Argumentación para demostrar</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rtl="0">
                        <a:lnSpc>
                          <a:spcPct val="100000"/>
                        </a:lnSpc>
                        <a:spcBef>
                          <a:spcPts val="0"/>
                        </a:spcBef>
                        <a:spcAft>
                          <a:spcPts val="0"/>
                        </a:spcAft>
                        <a:buClr>
                          <a:schemeClr val="dk1"/>
                        </a:buClr>
                        <a:buSzPct val="25000"/>
                        <a:buFont typeface="Calibri"/>
                        <a:buNone/>
                      </a:pPr>
                      <a:r>
                        <a:rPr lang="en-US" sz="900">
                          <a:solidFill>
                            <a:schemeClr val="bg1"/>
                          </a:solidFill>
                        </a:rPr>
                        <a:t>Communication and Media</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dirty="0">
                          <a:solidFill>
                            <a:schemeClr val="bg1"/>
                          </a:solidFill>
                        </a:rPr>
                        <a:t>Conquista y </a:t>
                      </a:r>
                      <a:r>
                        <a:rPr lang="en-US" sz="900" dirty="0" err="1">
                          <a:solidFill>
                            <a:schemeClr val="bg1"/>
                          </a:solidFill>
                        </a:rPr>
                        <a:t>colonia</a:t>
                      </a:r>
                      <a:r>
                        <a:rPr lang="en-US" sz="900" dirty="0">
                          <a:solidFill>
                            <a:schemeClr val="bg1"/>
                          </a:solidFill>
                        </a:rPr>
                        <a:t> 1521-1810</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dirty="0">
                          <a:solidFill>
                            <a:schemeClr val="bg1"/>
                          </a:solidFill>
                        </a:rPr>
                        <a:t>La Recta y </a:t>
                      </a:r>
                      <a:r>
                        <a:rPr lang="en-US" sz="900" dirty="0" err="1">
                          <a:solidFill>
                            <a:schemeClr val="bg1"/>
                          </a:solidFill>
                        </a:rPr>
                        <a:t>su</a:t>
                      </a:r>
                      <a:r>
                        <a:rPr lang="en-US" sz="900" dirty="0">
                          <a:solidFill>
                            <a:schemeClr val="bg1"/>
                          </a:solidFill>
                        </a:rPr>
                        <a:t> </a:t>
                      </a:r>
                      <a:r>
                        <a:rPr lang="en-US" sz="900" dirty="0" err="1">
                          <a:solidFill>
                            <a:schemeClr val="bg1"/>
                          </a:solidFill>
                        </a:rPr>
                        <a:t>Ecuacion</a:t>
                      </a:r>
                      <a:r>
                        <a:rPr lang="en-US" sz="900" dirty="0">
                          <a:solidFill>
                            <a:schemeClr val="bg1"/>
                          </a:solidFill>
                        </a:rPr>
                        <a:t> </a:t>
                      </a:r>
                      <a:r>
                        <a:rPr lang="en-US" sz="900" dirty="0" err="1">
                          <a:solidFill>
                            <a:schemeClr val="bg1"/>
                          </a:solidFill>
                        </a:rPr>
                        <a:t>Cartesiana</a:t>
                      </a:r>
                      <a:endParaRPr lang="en-US" sz="900" dirty="0">
                        <a:solidFill>
                          <a:schemeClr val="bg1"/>
                        </a:solidFil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a:solidFill>
                            <a:schemeClr val="bg1"/>
                          </a:solidFill>
                        </a:rPr>
                        <a:t>Leyes de Newton</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endParaRPr sz="900" u="none" strike="noStrike" cap="none" dirty="0">
                        <a:solidFill>
                          <a:schemeClr val="bg1"/>
                        </a:solidFil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endParaRPr sz="900" u="none" strike="noStrike" cap="none">
                        <a:solidFill>
                          <a:schemeClr val="bg1"/>
                        </a:solidFil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rtl="0">
                        <a:lnSpc>
                          <a:spcPct val="100000"/>
                        </a:lnSpc>
                        <a:spcBef>
                          <a:spcPts val="0"/>
                        </a:spcBef>
                        <a:spcAft>
                          <a:spcPts val="0"/>
                        </a:spcAft>
                        <a:buClr>
                          <a:schemeClr val="dk1"/>
                        </a:buClr>
                        <a:buSzPct val="25000"/>
                        <a:buFont typeface="Calibri"/>
                        <a:buNone/>
                      </a:pPr>
                      <a:r>
                        <a:rPr lang="en-US" sz="900">
                          <a:solidFill>
                            <a:schemeClr val="bg1"/>
                          </a:solidFill>
                        </a:rPr>
                        <a:t>La communication et les médias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a:solidFill>
                            <a:schemeClr val="bg1"/>
                          </a:solidFill>
                        </a:rPr>
                        <a:t>Experiencias CAS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578620">
                <a:tc>
                  <a:txBody>
                    <a:bodyPr/>
                    <a:lstStyle/>
                    <a:p>
                      <a:pPr lvl="0" algn="ctr" rtl="0">
                        <a:spcBef>
                          <a:spcPts val="0"/>
                        </a:spcBef>
                        <a:buClr>
                          <a:schemeClr val="dk1"/>
                        </a:buClr>
                        <a:buSzPct val="25000"/>
                        <a:buFont typeface="Calibri"/>
                        <a:buNone/>
                      </a:pPr>
                      <a:r>
                        <a:rPr lang="en-US" sz="900" dirty="0">
                          <a:solidFill>
                            <a:schemeClr val="bg1"/>
                          </a:solidFill>
                        </a:rPr>
                        <a:t>El </a:t>
                      </a:r>
                      <a:r>
                        <a:rPr lang="en-US" sz="900" dirty="0" err="1">
                          <a:solidFill>
                            <a:schemeClr val="bg1"/>
                          </a:solidFill>
                        </a:rPr>
                        <a:t>origen</a:t>
                      </a:r>
                      <a:r>
                        <a:rPr lang="en-US" sz="900" dirty="0">
                          <a:solidFill>
                            <a:schemeClr val="bg1"/>
                          </a:solidFill>
                        </a:rPr>
                        <a:t> de </a:t>
                      </a:r>
                      <a:r>
                        <a:rPr lang="en-US" sz="900" dirty="0" err="1">
                          <a:solidFill>
                            <a:schemeClr val="bg1"/>
                          </a:solidFill>
                        </a:rPr>
                        <a:t>los</a:t>
                      </a:r>
                      <a:r>
                        <a:rPr lang="en-US" sz="900" dirty="0">
                          <a:solidFill>
                            <a:schemeClr val="bg1"/>
                          </a:solidFill>
                        </a:rPr>
                        <a:t> </a:t>
                      </a:r>
                      <a:r>
                        <a:rPr lang="en-US" sz="900" dirty="0" err="1">
                          <a:solidFill>
                            <a:schemeClr val="bg1"/>
                          </a:solidFill>
                        </a:rPr>
                        <a:t>sistemas</a:t>
                      </a:r>
                      <a:r>
                        <a:rPr lang="en-US" sz="900" dirty="0">
                          <a:solidFill>
                            <a:schemeClr val="bg1"/>
                          </a:solidFill>
                        </a:rPr>
                        <a:t> </a:t>
                      </a:r>
                      <a:r>
                        <a:rPr lang="en-US" sz="900" dirty="0" err="1">
                          <a:solidFill>
                            <a:schemeClr val="bg1"/>
                          </a:solidFill>
                        </a:rPr>
                        <a:t>vivos</a:t>
                      </a:r>
                      <a:endParaRPr lang="en-US" sz="900" dirty="0">
                        <a:solidFill>
                          <a:schemeClr val="bg1"/>
                        </a:solidFil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a:solidFill>
                            <a:schemeClr val="bg1"/>
                          </a:solidFill>
                        </a:rPr>
                        <a:t>Lectura e interpretación del espectáculo teatral</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a:solidFill>
                            <a:schemeClr val="bg1"/>
                          </a:solidFill>
                        </a:rPr>
                        <a:t>Cultural Diversity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dirty="0" err="1">
                          <a:solidFill>
                            <a:schemeClr val="bg1"/>
                          </a:solidFill>
                        </a:rPr>
                        <a:t>Independencia</a:t>
                      </a:r>
                      <a:r>
                        <a:rPr lang="en-US" sz="900" dirty="0">
                          <a:solidFill>
                            <a:schemeClr val="bg1"/>
                          </a:solidFill>
                        </a:rPr>
                        <a:t> y </a:t>
                      </a:r>
                      <a:r>
                        <a:rPr lang="en-US" sz="900" dirty="0" err="1">
                          <a:solidFill>
                            <a:schemeClr val="bg1"/>
                          </a:solidFill>
                        </a:rPr>
                        <a:t>origen</a:t>
                      </a:r>
                      <a:r>
                        <a:rPr lang="en-US" sz="900" dirty="0">
                          <a:solidFill>
                            <a:schemeClr val="bg1"/>
                          </a:solidFill>
                        </a:rPr>
                        <a:t> del Estado </a:t>
                      </a:r>
                      <a:r>
                        <a:rPr lang="en-US" sz="900" dirty="0" err="1">
                          <a:solidFill>
                            <a:schemeClr val="bg1"/>
                          </a:solidFill>
                        </a:rPr>
                        <a:t>Nación</a:t>
                      </a:r>
                      <a:r>
                        <a:rPr lang="en-US" sz="900" dirty="0">
                          <a:solidFill>
                            <a:schemeClr val="bg1"/>
                          </a:solidFill>
                        </a:rPr>
                        <a:t> </a:t>
                      </a:r>
                      <a:r>
                        <a:rPr lang="en-US" sz="900" dirty="0" err="1">
                          <a:solidFill>
                            <a:schemeClr val="bg1"/>
                          </a:solidFill>
                        </a:rPr>
                        <a:t>Mexicano</a:t>
                      </a:r>
                      <a:endParaRPr lang="en-US" sz="900" dirty="0">
                        <a:solidFill>
                          <a:schemeClr val="bg1"/>
                        </a:solidFil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dirty="0">
                          <a:solidFill>
                            <a:schemeClr val="bg1"/>
                          </a:solidFill>
                        </a:rPr>
                        <a:t>La </a:t>
                      </a:r>
                      <a:r>
                        <a:rPr lang="en-US" sz="900" dirty="0" err="1">
                          <a:solidFill>
                            <a:schemeClr val="bg1"/>
                          </a:solidFill>
                        </a:rPr>
                        <a:t>Elipse</a:t>
                      </a:r>
                      <a:r>
                        <a:rPr lang="en-US" sz="900" dirty="0">
                          <a:solidFill>
                            <a:schemeClr val="bg1"/>
                          </a:solidFill>
                        </a:rPr>
                        <a:t>, la </a:t>
                      </a:r>
                      <a:r>
                        <a:rPr lang="en-US" sz="900" dirty="0" err="1">
                          <a:solidFill>
                            <a:schemeClr val="bg1"/>
                          </a:solidFill>
                        </a:rPr>
                        <a:t>Circunferencia</a:t>
                      </a:r>
                      <a:r>
                        <a:rPr lang="en-US" sz="900" dirty="0">
                          <a:solidFill>
                            <a:schemeClr val="bg1"/>
                          </a:solidFill>
                        </a:rPr>
                        <a:t> y </a:t>
                      </a:r>
                      <a:r>
                        <a:rPr lang="en-US" sz="900" dirty="0" err="1">
                          <a:solidFill>
                            <a:schemeClr val="bg1"/>
                          </a:solidFill>
                        </a:rPr>
                        <a:t>sus</a:t>
                      </a:r>
                      <a:r>
                        <a:rPr lang="en-US" sz="900" dirty="0">
                          <a:solidFill>
                            <a:schemeClr val="bg1"/>
                          </a:solidFill>
                        </a:rPr>
                        <a:t> </a:t>
                      </a:r>
                      <a:r>
                        <a:rPr lang="en-US" sz="900" dirty="0" err="1">
                          <a:solidFill>
                            <a:schemeClr val="bg1"/>
                          </a:solidFill>
                        </a:rPr>
                        <a:t>Ecuaciones</a:t>
                      </a:r>
                      <a:r>
                        <a:rPr lang="en-US" sz="900" dirty="0">
                          <a:solidFill>
                            <a:schemeClr val="bg1"/>
                          </a:solidFill>
                        </a:rPr>
                        <a:t>  </a:t>
                      </a:r>
                      <a:r>
                        <a:rPr lang="en-US" sz="900" dirty="0" err="1">
                          <a:solidFill>
                            <a:schemeClr val="bg1"/>
                          </a:solidFill>
                        </a:rPr>
                        <a:t>Cartesianas</a:t>
                      </a:r>
                      <a:endParaRPr lang="en-US" sz="900" dirty="0">
                        <a:solidFill>
                          <a:schemeClr val="bg1"/>
                        </a:solidFil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a:solidFill>
                            <a:schemeClr val="bg1"/>
                          </a:solidFill>
                        </a:rPr>
                        <a:t>Gravitación Universal </a:t>
                      </a:r>
                    </a:p>
                    <a:p>
                      <a:pPr lvl="0" algn="ctr" rtl="0">
                        <a:spcBef>
                          <a:spcPts val="0"/>
                        </a:spcBef>
                        <a:buClr>
                          <a:schemeClr val="dk1"/>
                        </a:buClr>
                        <a:buSzPct val="25000"/>
                        <a:buFont typeface="Calibri"/>
                        <a:buNone/>
                      </a:pPr>
                      <a:r>
                        <a:rPr lang="en-US" sz="900">
                          <a:solidFill>
                            <a:schemeClr val="bg1"/>
                          </a:solidFill>
                        </a:rPr>
                        <a:t>Energía</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endParaRPr sz="900" u="none" strike="noStrike" cap="none" dirty="0">
                        <a:solidFill>
                          <a:schemeClr val="bg1"/>
                        </a:solidFil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endParaRPr sz="900" u="none" strike="noStrike" cap="none">
                        <a:solidFill>
                          <a:schemeClr val="bg1"/>
                        </a:solidFil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900">
                          <a:solidFill>
                            <a:schemeClr val="bg1"/>
                          </a:solidFill>
                        </a:rPr>
                        <a:t>Culture et diversité</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900" dirty="0" err="1">
                          <a:solidFill>
                            <a:schemeClr val="bg1"/>
                          </a:solidFill>
                        </a:rPr>
                        <a:t>Pedagogía</a:t>
                      </a:r>
                      <a:r>
                        <a:rPr lang="en-US" sz="900" dirty="0">
                          <a:solidFill>
                            <a:schemeClr val="bg1"/>
                          </a:solidFill>
                        </a:rPr>
                        <a:t> del Proyecto</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3" name="Conector recto de flecha 2"/>
          <p:cNvCxnSpPr/>
          <p:nvPr/>
        </p:nvCxnSpPr>
        <p:spPr>
          <a:xfrm flipV="1">
            <a:off x="6114581" y="5058271"/>
            <a:ext cx="342900" cy="6154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5908431" y="3719146"/>
            <a:ext cx="474784" cy="10111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V="1">
            <a:off x="6060831" y="2717612"/>
            <a:ext cx="322384" cy="10015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4764956" y="3507674"/>
            <a:ext cx="964697" cy="4229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44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646112" y="452437"/>
            <a:ext cx="9404350" cy="1400175"/>
          </a:xfrm>
          <a:prstGeom prst="rect">
            <a:avLst/>
          </a:prstGeom>
          <a:noFill/>
          <a:ln>
            <a:noFill/>
          </a:ln>
        </p:spPr>
        <p:txBody>
          <a:bodyPr wrap="square" lIns="91425" tIns="45700" rIns="91425" bIns="45700" anchor="t" anchorCtr="0">
            <a:noAutofit/>
          </a:bodyPr>
          <a:lstStyle/>
          <a:p>
            <a:pPr marL="0" marR="0" lvl="0" indent="-266700" algn="l" rtl="0">
              <a:lnSpc>
                <a:spcPct val="100000"/>
              </a:lnSpc>
              <a:spcBef>
                <a:spcPts val="0"/>
              </a:spcBef>
              <a:spcAft>
                <a:spcPts val="0"/>
              </a:spcAft>
              <a:buClr>
                <a:schemeClr val="lt2"/>
              </a:buClr>
              <a:buSzPct val="100000"/>
              <a:buFont typeface="Century Gothic"/>
              <a:buNone/>
            </a:pPr>
            <a:r>
              <a:rPr lang="en-US" sz="4200" b="0" i="0" u="none" strike="noStrike" cap="none">
                <a:solidFill>
                  <a:schemeClr val="lt2"/>
                </a:solidFill>
                <a:latin typeface="Century Gothic"/>
                <a:ea typeface="Century Gothic"/>
                <a:cs typeface="Century Gothic"/>
                <a:sym typeface="Century Gothic"/>
              </a:rPr>
              <a:t>Nombre del portafolio y proyecto</a:t>
            </a:r>
          </a:p>
        </p:txBody>
      </p:sp>
      <p:sp>
        <p:nvSpPr>
          <p:cNvPr id="210" name="Shape 210"/>
          <p:cNvSpPr txBox="1">
            <a:spLocks noGrp="1"/>
          </p:cNvSpPr>
          <p:nvPr>
            <p:ph type="body" idx="1"/>
          </p:nvPr>
        </p:nvSpPr>
        <p:spPr>
          <a:xfrm>
            <a:off x="1103312" y="2052637"/>
            <a:ext cx="8947150" cy="41957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8AD0D6"/>
              </a:buClr>
              <a:buSzPct val="80000"/>
              <a:buFont typeface="Noto Sans Symbols"/>
              <a:buChar char="▶"/>
            </a:pPr>
            <a:r>
              <a:rPr lang="en-US" sz="6000" b="0" i="0" u="none" strike="noStrike" cap="none" dirty="0" err="1">
                <a:solidFill>
                  <a:schemeClr val="lt1"/>
                </a:solidFill>
                <a:latin typeface="Century Gothic"/>
                <a:ea typeface="Century Gothic"/>
                <a:cs typeface="Century Gothic"/>
                <a:sym typeface="Century Gothic"/>
              </a:rPr>
              <a:t>Incidencia</a:t>
            </a:r>
            <a:r>
              <a:rPr lang="en-US" sz="6000" b="0" i="0" u="none" strike="noStrike" cap="none" dirty="0">
                <a:solidFill>
                  <a:schemeClr val="lt1"/>
                </a:solidFill>
                <a:latin typeface="Century Gothic"/>
                <a:ea typeface="Century Gothic"/>
                <a:cs typeface="Century Gothic"/>
                <a:sym typeface="Century Gothic"/>
              </a:rPr>
              <a:t> de las </a:t>
            </a:r>
            <a:r>
              <a:rPr lang="en-US" sz="6000" b="0" i="0" u="none" strike="noStrike" cap="none" dirty="0" err="1">
                <a:solidFill>
                  <a:schemeClr val="lt1"/>
                </a:solidFill>
                <a:latin typeface="Century Gothic"/>
                <a:ea typeface="Century Gothic"/>
                <a:cs typeface="Century Gothic"/>
                <a:sym typeface="Century Gothic"/>
              </a:rPr>
              <a:t>matemáticas</a:t>
            </a:r>
            <a:r>
              <a:rPr lang="en-US" sz="6000" b="0" i="0" u="none" strike="noStrike" cap="none" dirty="0">
                <a:solidFill>
                  <a:schemeClr val="lt1"/>
                </a:solidFill>
                <a:latin typeface="Century Gothic"/>
                <a:ea typeface="Century Gothic"/>
                <a:cs typeface="Century Gothic"/>
                <a:sym typeface="Century Gothic"/>
              </a:rPr>
              <a:t> y la </a:t>
            </a:r>
            <a:r>
              <a:rPr lang="en-US" sz="6000" b="0" i="0" u="none" strike="noStrike" cap="none" dirty="0" err="1">
                <a:solidFill>
                  <a:schemeClr val="lt1"/>
                </a:solidFill>
                <a:latin typeface="Century Gothic"/>
                <a:ea typeface="Century Gothic"/>
                <a:cs typeface="Century Gothic"/>
                <a:sym typeface="Century Gothic"/>
              </a:rPr>
              <a:t>física</a:t>
            </a:r>
            <a:r>
              <a:rPr lang="en-US" sz="6000" b="0" i="0" u="none" strike="noStrike" cap="none" dirty="0">
                <a:solidFill>
                  <a:schemeClr val="lt1"/>
                </a:solidFill>
                <a:latin typeface="Century Gothic"/>
                <a:ea typeface="Century Gothic"/>
                <a:cs typeface="Century Gothic"/>
                <a:sym typeface="Century Gothic"/>
              </a:rPr>
              <a:t> </a:t>
            </a:r>
            <a:r>
              <a:rPr lang="en-US" sz="6000" b="0" i="0" u="none" strike="noStrike" cap="none" dirty="0" err="1">
                <a:solidFill>
                  <a:schemeClr val="lt1"/>
                </a:solidFill>
                <a:latin typeface="Century Gothic"/>
                <a:ea typeface="Century Gothic"/>
                <a:cs typeface="Century Gothic"/>
                <a:sym typeface="Century Gothic"/>
              </a:rPr>
              <a:t>en</a:t>
            </a:r>
            <a:r>
              <a:rPr lang="en-US" sz="6000" b="0" i="0" u="none" strike="noStrike" cap="none" dirty="0">
                <a:solidFill>
                  <a:schemeClr val="lt1"/>
                </a:solidFill>
                <a:latin typeface="Century Gothic"/>
                <a:ea typeface="Century Gothic"/>
                <a:cs typeface="Century Gothic"/>
                <a:sym typeface="Century Gothic"/>
              </a:rPr>
              <a:t> </a:t>
            </a:r>
            <a:r>
              <a:rPr lang="en-US" sz="6000" b="0" i="0" u="none" strike="noStrike" cap="none" dirty="0" err="1">
                <a:solidFill>
                  <a:schemeClr val="lt1"/>
                </a:solidFill>
                <a:latin typeface="Century Gothic"/>
                <a:ea typeface="Century Gothic"/>
                <a:cs typeface="Century Gothic"/>
                <a:sym typeface="Century Gothic"/>
              </a:rPr>
              <a:t>los</a:t>
            </a:r>
            <a:r>
              <a:rPr lang="en-US" sz="6000" b="0" i="0" u="none" strike="noStrike" cap="none" dirty="0">
                <a:solidFill>
                  <a:schemeClr val="lt1"/>
                </a:solidFill>
                <a:latin typeface="Century Gothic"/>
                <a:ea typeface="Century Gothic"/>
                <a:cs typeface="Century Gothic"/>
                <a:sym typeface="Century Gothic"/>
              </a:rPr>
              <a:t> </a:t>
            </a:r>
            <a:r>
              <a:rPr lang="en-US" sz="6000" b="0" i="0" u="none" strike="noStrike" cap="none" dirty="0" err="1">
                <a:solidFill>
                  <a:schemeClr val="lt1"/>
                </a:solidFill>
                <a:latin typeface="Century Gothic"/>
                <a:ea typeface="Century Gothic"/>
                <a:cs typeface="Century Gothic"/>
                <a:sym typeface="Century Gothic"/>
              </a:rPr>
              <a:t>mayas</a:t>
            </a:r>
            <a:r>
              <a:rPr lang="en-US" sz="6000" b="0" i="0" u="none" strike="noStrike" cap="none" dirty="0">
                <a:solidFill>
                  <a:schemeClr val="lt1"/>
                </a:solidFill>
                <a:latin typeface="Century Gothic"/>
                <a:ea typeface="Century Gothic"/>
                <a:cs typeface="Century Gothic"/>
                <a:sym typeface="Century Gothic"/>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600" b="1" dirty="0" smtClean="0"/>
              <a:t>Incidencia de las matemáticas y la</a:t>
            </a:r>
            <a:br>
              <a:rPr lang="es-MX" sz="3600" b="1" dirty="0" smtClean="0"/>
            </a:br>
            <a:r>
              <a:rPr lang="es-MX" sz="3600" b="1" dirty="0" smtClean="0"/>
              <a:t>física en los mayas</a:t>
            </a:r>
            <a:endParaRPr lang="es-MX" sz="3600" b="1" dirty="0"/>
          </a:p>
        </p:txBody>
      </p:sp>
      <p:sp>
        <p:nvSpPr>
          <p:cNvPr id="4" name="CuadroTexto 3"/>
          <p:cNvSpPr txBox="1"/>
          <p:nvPr/>
        </p:nvSpPr>
        <p:spPr>
          <a:xfrm>
            <a:off x="4904509" y="1978429"/>
            <a:ext cx="712054" cy="307777"/>
          </a:xfrm>
          <a:prstGeom prst="rect">
            <a:avLst/>
          </a:prstGeom>
          <a:noFill/>
        </p:spPr>
        <p:txBody>
          <a:bodyPr wrap="none" rtlCol="0">
            <a:spAutoFit/>
          </a:bodyPr>
          <a:lstStyle/>
          <a:p>
            <a:r>
              <a:rPr lang="es-MX" dirty="0" smtClean="0">
                <a:solidFill>
                  <a:schemeClr val="bg1"/>
                </a:solidFill>
              </a:rPr>
              <a:t>Mayas</a:t>
            </a:r>
            <a:endParaRPr lang="es-MX" dirty="0">
              <a:solidFill>
                <a:schemeClr val="bg1"/>
              </a:solidFill>
            </a:endParaRPr>
          </a:p>
        </p:txBody>
      </p:sp>
      <p:cxnSp>
        <p:nvCxnSpPr>
          <p:cNvPr id="6" name="Conector recto de flecha 5"/>
          <p:cNvCxnSpPr/>
          <p:nvPr/>
        </p:nvCxnSpPr>
        <p:spPr>
          <a:xfrm flipH="1" flipV="1">
            <a:off x="2901142" y="1970116"/>
            <a:ext cx="1870363" cy="16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1421477" y="1599570"/>
            <a:ext cx="2162772" cy="461665"/>
          </a:xfrm>
          <a:prstGeom prst="rect">
            <a:avLst/>
          </a:prstGeom>
          <a:noFill/>
        </p:spPr>
        <p:txBody>
          <a:bodyPr wrap="none" rtlCol="0">
            <a:spAutoFit/>
          </a:bodyPr>
          <a:lstStyle/>
          <a:p>
            <a:r>
              <a:rPr lang="es-MX" sz="1200" dirty="0" smtClean="0">
                <a:solidFill>
                  <a:schemeClr val="bg1"/>
                </a:solidFill>
              </a:rPr>
              <a:t>Observaciones astronómicas</a:t>
            </a:r>
          </a:p>
          <a:p>
            <a:r>
              <a:rPr lang="es-MX" sz="1200" dirty="0">
                <a:solidFill>
                  <a:schemeClr val="bg1"/>
                </a:solidFill>
              </a:rPr>
              <a:t>m</a:t>
            </a:r>
            <a:r>
              <a:rPr lang="es-MX" sz="1200" dirty="0" smtClean="0">
                <a:solidFill>
                  <a:schemeClr val="bg1"/>
                </a:solidFill>
              </a:rPr>
              <a:t>uy precisas</a:t>
            </a:r>
            <a:endParaRPr lang="es-MX" sz="1200" dirty="0">
              <a:solidFill>
                <a:schemeClr val="bg1"/>
              </a:solidFill>
            </a:endParaRPr>
          </a:p>
        </p:txBody>
      </p:sp>
      <p:cxnSp>
        <p:nvCxnSpPr>
          <p:cNvPr id="9" name="Conector recto de flecha 8"/>
          <p:cNvCxnSpPr>
            <a:stCxn id="4" idx="1"/>
          </p:cNvCxnSpPr>
          <p:nvPr/>
        </p:nvCxnSpPr>
        <p:spPr>
          <a:xfrm flipH="1">
            <a:off x="2901142" y="2163095"/>
            <a:ext cx="2003367" cy="305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1696828" y="2347761"/>
            <a:ext cx="1241045" cy="276999"/>
          </a:xfrm>
          <a:prstGeom prst="rect">
            <a:avLst/>
          </a:prstGeom>
          <a:noFill/>
        </p:spPr>
        <p:txBody>
          <a:bodyPr wrap="none" rtlCol="0">
            <a:spAutoFit/>
          </a:bodyPr>
          <a:lstStyle/>
          <a:p>
            <a:r>
              <a:rPr lang="es-MX" sz="1200" dirty="0" smtClean="0">
                <a:solidFill>
                  <a:schemeClr val="bg1"/>
                </a:solidFill>
              </a:rPr>
              <a:t>Crearon el cero</a:t>
            </a:r>
            <a:endParaRPr lang="es-MX" sz="1200" dirty="0">
              <a:solidFill>
                <a:schemeClr val="bg1"/>
              </a:solidFill>
            </a:endParaRPr>
          </a:p>
        </p:txBody>
      </p:sp>
      <p:cxnSp>
        <p:nvCxnSpPr>
          <p:cNvPr id="13" name="Conector recto de flecha 12"/>
          <p:cNvCxnSpPr>
            <a:stCxn id="4" idx="2"/>
          </p:cNvCxnSpPr>
          <p:nvPr/>
        </p:nvCxnSpPr>
        <p:spPr>
          <a:xfrm flipH="1">
            <a:off x="5299136" y="2347761"/>
            <a:ext cx="1" cy="27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4450081" y="2613768"/>
            <a:ext cx="1795684" cy="461665"/>
          </a:xfrm>
          <a:prstGeom prst="rect">
            <a:avLst/>
          </a:prstGeom>
          <a:noFill/>
        </p:spPr>
        <p:txBody>
          <a:bodyPr wrap="none" rtlCol="0">
            <a:spAutoFit/>
          </a:bodyPr>
          <a:lstStyle/>
          <a:p>
            <a:r>
              <a:rPr lang="es-MX" sz="1200" dirty="0" smtClean="0">
                <a:solidFill>
                  <a:schemeClr val="bg1"/>
                </a:solidFill>
              </a:rPr>
              <a:t>Desarrollaron sistemas </a:t>
            </a:r>
          </a:p>
          <a:p>
            <a:r>
              <a:rPr lang="es-MX" sz="1200" dirty="0" smtClean="0">
                <a:solidFill>
                  <a:schemeClr val="bg1"/>
                </a:solidFill>
              </a:rPr>
              <a:t>de conteo simplificados</a:t>
            </a:r>
          </a:p>
        </p:txBody>
      </p:sp>
      <p:cxnSp>
        <p:nvCxnSpPr>
          <p:cNvPr id="16" name="Conector recto de flecha 15"/>
          <p:cNvCxnSpPr>
            <a:stCxn id="4" idx="3"/>
          </p:cNvCxnSpPr>
          <p:nvPr/>
        </p:nvCxnSpPr>
        <p:spPr>
          <a:xfrm flipV="1">
            <a:off x="5693764" y="1903615"/>
            <a:ext cx="1554934" cy="259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7248698" y="1654906"/>
            <a:ext cx="1745991" cy="646331"/>
          </a:xfrm>
          <a:prstGeom prst="rect">
            <a:avLst/>
          </a:prstGeom>
          <a:noFill/>
        </p:spPr>
        <p:txBody>
          <a:bodyPr wrap="none" rtlCol="0">
            <a:spAutoFit/>
          </a:bodyPr>
          <a:lstStyle/>
          <a:p>
            <a:r>
              <a:rPr lang="es-MX" sz="1200" dirty="0" smtClean="0">
                <a:solidFill>
                  <a:schemeClr val="bg1"/>
                </a:solidFill>
              </a:rPr>
              <a:t>Idearon un sistema de </a:t>
            </a:r>
          </a:p>
          <a:p>
            <a:r>
              <a:rPr lang="es-MX" sz="1200" dirty="0" smtClean="0">
                <a:solidFill>
                  <a:schemeClr val="bg1"/>
                </a:solidFill>
              </a:rPr>
              <a:t>numeración vigesimal </a:t>
            </a:r>
          </a:p>
          <a:p>
            <a:r>
              <a:rPr lang="es-MX" sz="1200" dirty="0" smtClean="0">
                <a:solidFill>
                  <a:schemeClr val="bg1"/>
                </a:solidFill>
              </a:rPr>
              <a:t>para medir el tiempo</a:t>
            </a:r>
            <a:endParaRPr lang="es-MX" sz="1200" dirty="0">
              <a:solidFill>
                <a:schemeClr val="bg1"/>
              </a:solidFill>
            </a:endParaRPr>
          </a:p>
        </p:txBody>
      </p:sp>
      <p:cxnSp>
        <p:nvCxnSpPr>
          <p:cNvPr id="19" name="Conector recto de flecha 18"/>
          <p:cNvCxnSpPr/>
          <p:nvPr/>
        </p:nvCxnSpPr>
        <p:spPr>
          <a:xfrm>
            <a:off x="5810596" y="2237588"/>
            <a:ext cx="1346662" cy="376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7157258" y="2457428"/>
            <a:ext cx="1848583" cy="461665"/>
          </a:xfrm>
          <a:prstGeom prst="rect">
            <a:avLst/>
          </a:prstGeom>
          <a:noFill/>
        </p:spPr>
        <p:txBody>
          <a:bodyPr wrap="none" rtlCol="0">
            <a:spAutoFit/>
          </a:bodyPr>
          <a:lstStyle/>
          <a:p>
            <a:r>
              <a:rPr lang="es-MX" sz="1200" dirty="0" smtClean="0">
                <a:solidFill>
                  <a:schemeClr val="bg1"/>
                </a:solidFill>
              </a:rPr>
              <a:t>Entendían la trayectoria </a:t>
            </a:r>
          </a:p>
          <a:p>
            <a:r>
              <a:rPr lang="es-MX" sz="1200" dirty="0" smtClean="0">
                <a:solidFill>
                  <a:schemeClr val="bg1"/>
                </a:solidFill>
              </a:rPr>
              <a:t>de los astros</a:t>
            </a:r>
          </a:p>
        </p:txBody>
      </p:sp>
      <p:cxnSp>
        <p:nvCxnSpPr>
          <p:cNvPr id="22" name="Conector recto de flecha 21"/>
          <p:cNvCxnSpPr/>
          <p:nvPr/>
        </p:nvCxnSpPr>
        <p:spPr>
          <a:xfrm flipH="1">
            <a:off x="2901142" y="2301237"/>
            <a:ext cx="2103120" cy="774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a:off x="929833" y="2982742"/>
            <a:ext cx="2161169" cy="461665"/>
          </a:xfrm>
          <a:prstGeom prst="rect">
            <a:avLst/>
          </a:prstGeom>
          <a:noFill/>
        </p:spPr>
        <p:txBody>
          <a:bodyPr wrap="none" rtlCol="0">
            <a:spAutoFit/>
          </a:bodyPr>
          <a:lstStyle/>
          <a:p>
            <a:r>
              <a:rPr lang="es-MX" sz="1200" dirty="0" smtClean="0">
                <a:solidFill>
                  <a:schemeClr val="bg1"/>
                </a:solidFill>
              </a:rPr>
              <a:t>Potenciación de una imagen </a:t>
            </a:r>
          </a:p>
          <a:p>
            <a:r>
              <a:rPr lang="es-MX" sz="1200" dirty="0" smtClean="0">
                <a:solidFill>
                  <a:schemeClr val="bg1"/>
                </a:solidFill>
              </a:rPr>
              <a:t>en 3 dimensiones</a:t>
            </a:r>
            <a:endParaRPr lang="es-MX" sz="1200" dirty="0">
              <a:solidFill>
                <a:schemeClr val="bg1"/>
              </a:solidFill>
            </a:endParaRPr>
          </a:p>
        </p:txBody>
      </p:sp>
      <p:cxnSp>
        <p:nvCxnSpPr>
          <p:cNvPr id="25" name="Conector recto de flecha 24"/>
          <p:cNvCxnSpPr/>
          <p:nvPr/>
        </p:nvCxnSpPr>
        <p:spPr>
          <a:xfrm>
            <a:off x="1620982" y="3417544"/>
            <a:ext cx="0" cy="249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uadroTexto 25"/>
          <p:cNvSpPr txBox="1"/>
          <p:nvPr/>
        </p:nvSpPr>
        <p:spPr>
          <a:xfrm>
            <a:off x="929833" y="3639815"/>
            <a:ext cx="1702710" cy="276999"/>
          </a:xfrm>
          <a:prstGeom prst="rect">
            <a:avLst/>
          </a:prstGeom>
          <a:noFill/>
        </p:spPr>
        <p:txBody>
          <a:bodyPr wrap="none" rtlCol="0">
            <a:spAutoFit/>
          </a:bodyPr>
          <a:lstStyle/>
          <a:p>
            <a:r>
              <a:rPr lang="es-MX" sz="1200" dirty="0" smtClean="0">
                <a:solidFill>
                  <a:schemeClr val="bg1"/>
                </a:solidFill>
              </a:rPr>
              <a:t>Conocían la vía láctea</a:t>
            </a:r>
            <a:endParaRPr lang="es-MX" sz="1200" dirty="0">
              <a:solidFill>
                <a:schemeClr val="bg1"/>
              </a:solidFill>
            </a:endParaRPr>
          </a:p>
        </p:txBody>
      </p:sp>
      <p:cxnSp>
        <p:nvCxnSpPr>
          <p:cNvPr id="28" name="Conector recto de flecha 27"/>
          <p:cNvCxnSpPr/>
          <p:nvPr/>
        </p:nvCxnSpPr>
        <p:spPr>
          <a:xfrm>
            <a:off x="5281220" y="3075433"/>
            <a:ext cx="0" cy="294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uadroTexto 28"/>
          <p:cNvSpPr txBox="1"/>
          <p:nvPr/>
        </p:nvSpPr>
        <p:spPr>
          <a:xfrm>
            <a:off x="4567998" y="3436094"/>
            <a:ext cx="1641796" cy="461665"/>
          </a:xfrm>
          <a:prstGeom prst="rect">
            <a:avLst/>
          </a:prstGeom>
          <a:noFill/>
        </p:spPr>
        <p:txBody>
          <a:bodyPr wrap="none" rtlCol="0">
            <a:spAutoFit/>
          </a:bodyPr>
          <a:lstStyle/>
          <a:p>
            <a:r>
              <a:rPr lang="es-MX" sz="1200" dirty="0" smtClean="0">
                <a:solidFill>
                  <a:schemeClr val="bg1"/>
                </a:solidFill>
              </a:rPr>
              <a:t>Sistema heliocéntrico</a:t>
            </a:r>
          </a:p>
          <a:p>
            <a:r>
              <a:rPr lang="es-MX" sz="1200" dirty="0">
                <a:solidFill>
                  <a:schemeClr val="bg1"/>
                </a:solidFill>
              </a:rPr>
              <a:t>y</a:t>
            </a:r>
            <a:r>
              <a:rPr lang="es-MX" sz="1200" dirty="0" smtClean="0">
                <a:solidFill>
                  <a:schemeClr val="bg1"/>
                </a:solidFill>
              </a:rPr>
              <a:t> elíptico</a:t>
            </a:r>
            <a:endParaRPr lang="es-MX" sz="1200" dirty="0">
              <a:solidFill>
                <a:schemeClr val="bg1"/>
              </a:solidFill>
            </a:endParaRPr>
          </a:p>
        </p:txBody>
      </p:sp>
      <p:cxnSp>
        <p:nvCxnSpPr>
          <p:cNvPr id="31" name="Conector recto de flecha 30"/>
          <p:cNvCxnSpPr/>
          <p:nvPr/>
        </p:nvCxnSpPr>
        <p:spPr>
          <a:xfrm flipH="1">
            <a:off x="1638007" y="3916814"/>
            <a:ext cx="1" cy="239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CuadroTexto 31"/>
          <p:cNvSpPr txBox="1"/>
          <p:nvPr/>
        </p:nvSpPr>
        <p:spPr>
          <a:xfrm>
            <a:off x="838200" y="4202530"/>
            <a:ext cx="2584362" cy="461665"/>
          </a:xfrm>
          <a:prstGeom prst="rect">
            <a:avLst/>
          </a:prstGeom>
          <a:noFill/>
        </p:spPr>
        <p:txBody>
          <a:bodyPr wrap="none" rtlCol="0">
            <a:spAutoFit/>
          </a:bodyPr>
          <a:lstStyle/>
          <a:p>
            <a:r>
              <a:rPr lang="es-MX" sz="1200" dirty="0" smtClean="0">
                <a:solidFill>
                  <a:schemeClr val="bg1"/>
                </a:solidFill>
              </a:rPr>
              <a:t>Calcularon periodos orbitales</a:t>
            </a:r>
          </a:p>
          <a:p>
            <a:r>
              <a:rPr lang="es-MX" sz="1200" dirty="0" smtClean="0">
                <a:solidFill>
                  <a:schemeClr val="bg1"/>
                </a:solidFill>
              </a:rPr>
              <a:t>De Venus, Júpiter, Marte y Saturno</a:t>
            </a:r>
            <a:endParaRPr lang="es-MX" sz="1200" dirty="0">
              <a:solidFill>
                <a:schemeClr val="bg1"/>
              </a:solidFill>
            </a:endParaRPr>
          </a:p>
        </p:txBody>
      </p:sp>
      <p:cxnSp>
        <p:nvCxnSpPr>
          <p:cNvPr id="34" name="Conector recto de flecha 33"/>
          <p:cNvCxnSpPr/>
          <p:nvPr/>
        </p:nvCxnSpPr>
        <p:spPr>
          <a:xfrm>
            <a:off x="8009606" y="2919093"/>
            <a:ext cx="0" cy="657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CuadroTexto 34"/>
          <p:cNvSpPr txBox="1"/>
          <p:nvPr/>
        </p:nvSpPr>
        <p:spPr>
          <a:xfrm>
            <a:off x="7157258" y="3639815"/>
            <a:ext cx="1811714" cy="461665"/>
          </a:xfrm>
          <a:prstGeom prst="rect">
            <a:avLst/>
          </a:prstGeom>
          <a:noFill/>
        </p:spPr>
        <p:txBody>
          <a:bodyPr wrap="none" rtlCol="0">
            <a:spAutoFit/>
          </a:bodyPr>
          <a:lstStyle/>
          <a:p>
            <a:r>
              <a:rPr lang="es-MX" sz="1200" dirty="0" smtClean="0">
                <a:solidFill>
                  <a:schemeClr val="bg1"/>
                </a:solidFill>
              </a:rPr>
              <a:t>Amplio conocimiento de</a:t>
            </a:r>
          </a:p>
          <a:p>
            <a:r>
              <a:rPr lang="es-MX" sz="1200" dirty="0">
                <a:solidFill>
                  <a:schemeClr val="bg1"/>
                </a:solidFill>
              </a:rPr>
              <a:t>l</a:t>
            </a:r>
            <a:r>
              <a:rPr lang="es-MX" sz="1200" dirty="0" smtClean="0">
                <a:solidFill>
                  <a:schemeClr val="bg1"/>
                </a:solidFill>
              </a:rPr>
              <a:t>as constelaciones</a:t>
            </a:r>
          </a:p>
        </p:txBody>
      </p:sp>
      <p:cxnSp>
        <p:nvCxnSpPr>
          <p:cNvPr id="37" name="Conector recto de flecha 36"/>
          <p:cNvCxnSpPr>
            <a:stCxn id="35" idx="2"/>
          </p:cNvCxnSpPr>
          <p:nvPr/>
        </p:nvCxnSpPr>
        <p:spPr>
          <a:xfrm flipH="1">
            <a:off x="8009606" y="4101480"/>
            <a:ext cx="4137" cy="246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CuadroTexto 37"/>
          <p:cNvSpPr txBox="1"/>
          <p:nvPr/>
        </p:nvSpPr>
        <p:spPr>
          <a:xfrm>
            <a:off x="7248698" y="4347556"/>
            <a:ext cx="1422184" cy="461665"/>
          </a:xfrm>
          <a:prstGeom prst="rect">
            <a:avLst/>
          </a:prstGeom>
          <a:noFill/>
        </p:spPr>
        <p:txBody>
          <a:bodyPr wrap="none" rtlCol="0">
            <a:spAutoFit/>
          </a:bodyPr>
          <a:lstStyle/>
          <a:p>
            <a:r>
              <a:rPr lang="es-MX" sz="1200" dirty="0" smtClean="0">
                <a:solidFill>
                  <a:schemeClr val="bg1"/>
                </a:solidFill>
              </a:rPr>
              <a:t>Instrumentos para</a:t>
            </a:r>
          </a:p>
          <a:p>
            <a:r>
              <a:rPr lang="es-MX" sz="1200" dirty="0">
                <a:solidFill>
                  <a:schemeClr val="bg1"/>
                </a:solidFill>
              </a:rPr>
              <a:t>o</a:t>
            </a:r>
            <a:r>
              <a:rPr lang="es-MX" sz="1200" dirty="0" smtClean="0">
                <a:solidFill>
                  <a:schemeClr val="bg1"/>
                </a:solidFill>
              </a:rPr>
              <a:t>bservar el cielo</a:t>
            </a:r>
          </a:p>
        </p:txBody>
      </p:sp>
      <p:sp>
        <p:nvSpPr>
          <p:cNvPr id="39" name="CuadroTexto 38"/>
          <p:cNvSpPr txBox="1"/>
          <p:nvPr/>
        </p:nvSpPr>
        <p:spPr>
          <a:xfrm>
            <a:off x="1079462" y="5208518"/>
            <a:ext cx="9765815" cy="1077218"/>
          </a:xfrm>
          <a:prstGeom prst="rect">
            <a:avLst/>
          </a:prstGeom>
          <a:noFill/>
        </p:spPr>
        <p:txBody>
          <a:bodyPr wrap="none" rtlCol="0">
            <a:spAutoFit/>
          </a:bodyPr>
          <a:lstStyle/>
          <a:p>
            <a:r>
              <a:rPr lang="es-MX" sz="1600" dirty="0" smtClean="0">
                <a:solidFill>
                  <a:schemeClr val="bg1"/>
                </a:solidFill>
              </a:rPr>
              <a:t>Fue a partir del S. XVI con la conquista española,  que la cultura maya se hace presente en la occidental.</a:t>
            </a:r>
          </a:p>
          <a:p>
            <a:r>
              <a:rPr lang="es-MX" sz="1600" dirty="0" smtClean="0">
                <a:solidFill>
                  <a:schemeClr val="bg1"/>
                </a:solidFill>
              </a:rPr>
              <a:t>De las 4 culturas americanas mas importantes: mayas, aztecas, incas y chibolas, la cultura maya fue la</a:t>
            </a:r>
          </a:p>
          <a:p>
            <a:r>
              <a:rPr lang="es-MX" sz="1600" dirty="0">
                <a:solidFill>
                  <a:schemeClr val="bg1"/>
                </a:solidFill>
              </a:rPr>
              <a:t>m</a:t>
            </a:r>
            <a:r>
              <a:rPr lang="es-MX" sz="1600" dirty="0" smtClean="0">
                <a:solidFill>
                  <a:schemeClr val="bg1"/>
                </a:solidFill>
              </a:rPr>
              <a:t>as extensa en tiempo y por sus avanzados conocimientos en ciencias, arte, arquitectura, artesanía, </a:t>
            </a:r>
          </a:p>
          <a:p>
            <a:r>
              <a:rPr lang="es-MX" sz="1600" dirty="0">
                <a:solidFill>
                  <a:schemeClr val="bg1"/>
                </a:solidFill>
              </a:rPr>
              <a:t>a</a:t>
            </a:r>
            <a:r>
              <a:rPr lang="es-MX" sz="1600" dirty="0" smtClean="0">
                <a:solidFill>
                  <a:schemeClr val="bg1"/>
                </a:solidFill>
              </a:rPr>
              <a:t>stronomía, etc.</a:t>
            </a:r>
            <a:endParaRPr lang="es-MX" sz="1600" dirty="0">
              <a:solidFill>
                <a:schemeClr val="bg1"/>
              </a:solidFill>
            </a:endParaRPr>
          </a:p>
        </p:txBody>
      </p:sp>
    </p:spTree>
    <p:extLst>
      <p:ext uri="{BB962C8B-B14F-4D97-AF65-F5344CB8AC3E}">
        <p14:creationId xmlns:p14="http://schemas.microsoft.com/office/powerpoint/2010/main" val="947846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56228" y="2551837"/>
            <a:ext cx="8679543" cy="1754326"/>
          </a:xfrm>
          <a:prstGeom prst="rect">
            <a:avLst/>
          </a:prstGeom>
          <a:noFill/>
        </p:spPr>
        <p:txBody>
          <a:bodyPr wrap="square" rtlCol="0">
            <a:spAutoFit/>
          </a:bodyPr>
          <a:lstStyle/>
          <a:p>
            <a:pPr algn="ctr"/>
            <a:r>
              <a:rPr lang="es-ES_tradnl" sz="5400" dirty="0" smtClean="0">
                <a:solidFill>
                  <a:schemeClr val="bg1"/>
                </a:solidFill>
              </a:rPr>
              <a:t>CONCLUSIONES GENERALES C.A.I.A.C.</a:t>
            </a:r>
            <a:endParaRPr lang="es-ES_tradnl" sz="5400" dirty="0">
              <a:solidFill>
                <a:schemeClr val="bg1"/>
              </a:solidFill>
            </a:endParaRPr>
          </a:p>
        </p:txBody>
      </p:sp>
    </p:spTree>
    <p:extLst>
      <p:ext uri="{BB962C8B-B14F-4D97-AF65-F5344CB8AC3E}">
        <p14:creationId xmlns:p14="http://schemas.microsoft.com/office/powerpoint/2010/main" val="3585542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0449" t="2452" r="12122" b="16564"/>
          <a:stretch/>
        </p:blipFill>
        <p:spPr>
          <a:xfrm>
            <a:off x="1095828" y="0"/>
            <a:ext cx="10000343" cy="6858000"/>
          </a:xfrm>
          <a:prstGeom prst="rect">
            <a:avLst/>
          </a:prstGeom>
        </p:spPr>
      </p:pic>
    </p:spTree>
    <p:extLst>
      <p:ext uri="{BB962C8B-B14F-4D97-AF65-F5344CB8AC3E}">
        <p14:creationId xmlns:p14="http://schemas.microsoft.com/office/powerpoint/2010/main" val="3644021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10450" t="1693" r="11376" b="18994"/>
          <a:stretch/>
        </p:blipFill>
        <p:spPr>
          <a:xfrm>
            <a:off x="1103085" y="0"/>
            <a:ext cx="10000343" cy="6858000"/>
          </a:xfrm>
          <a:prstGeom prst="rect">
            <a:avLst/>
          </a:prstGeom>
        </p:spPr>
      </p:pic>
    </p:spTree>
    <p:extLst>
      <p:ext uri="{BB962C8B-B14F-4D97-AF65-F5344CB8AC3E}">
        <p14:creationId xmlns:p14="http://schemas.microsoft.com/office/powerpoint/2010/main" val="2836682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10318" t="1481" r="11508" b="19365"/>
          <a:stretch/>
        </p:blipFill>
        <p:spPr>
          <a:xfrm>
            <a:off x="1030515" y="14516"/>
            <a:ext cx="10058399" cy="6843484"/>
          </a:xfrm>
          <a:prstGeom prst="rect">
            <a:avLst/>
          </a:prstGeom>
        </p:spPr>
      </p:pic>
    </p:spTree>
    <p:extLst>
      <p:ext uri="{BB962C8B-B14F-4D97-AF65-F5344CB8AC3E}">
        <p14:creationId xmlns:p14="http://schemas.microsoft.com/office/powerpoint/2010/main" val="3336911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0450" t="1693" r="11376" b="18942"/>
          <a:stretch/>
        </p:blipFill>
        <p:spPr>
          <a:xfrm>
            <a:off x="1045029" y="0"/>
            <a:ext cx="10072914" cy="6872514"/>
          </a:xfrm>
          <a:prstGeom prst="rect">
            <a:avLst/>
          </a:prstGeom>
        </p:spPr>
      </p:pic>
    </p:spTree>
    <p:extLst>
      <p:ext uri="{BB962C8B-B14F-4D97-AF65-F5344CB8AC3E}">
        <p14:creationId xmlns:p14="http://schemas.microsoft.com/office/powerpoint/2010/main" val="1803166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3249266" y="-1099931"/>
            <a:ext cx="5126107" cy="10304456"/>
          </a:xfrm>
          <a:prstGeom prst="rect">
            <a:avLst/>
          </a:prstGeom>
          <a:scene3d>
            <a:camera prst="orthographicFront">
              <a:rot lat="0" lon="0" rev="16200000"/>
            </a:camera>
            <a:lightRig rig="threePt" dir="t"/>
          </a:scene3d>
        </p:spPr>
      </p:pic>
      <p:sp>
        <p:nvSpPr>
          <p:cNvPr id="7" name="CuadroTexto 6"/>
          <p:cNvSpPr txBox="1"/>
          <p:nvPr/>
        </p:nvSpPr>
        <p:spPr>
          <a:xfrm>
            <a:off x="1284515" y="357809"/>
            <a:ext cx="9012424" cy="954107"/>
          </a:xfrm>
          <a:prstGeom prst="rect">
            <a:avLst/>
          </a:prstGeom>
          <a:noFill/>
        </p:spPr>
        <p:txBody>
          <a:bodyPr wrap="square" rtlCol="0">
            <a:spAutoFit/>
          </a:bodyPr>
          <a:lstStyle/>
          <a:p>
            <a:r>
              <a:rPr lang="es-ES_tradnl" sz="2800" dirty="0" smtClean="0">
                <a:solidFill>
                  <a:schemeClr val="accent3"/>
                </a:solidFill>
                <a:latin typeface="American Typewriter" charset="0"/>
                <a:ea typeface="American Typewriter" charset="0"/>
                <a:cs typeface="American Typewriter" charset="0"/>
              </a:rPr>
              <a:t>EL ARTE DE HACER PREGUNTAS ESENCIALES</a:t>
            </a:r>
          </a:p>
          <a:p>
            <a:r>
              <a:rPr lang="es-ES_tradnl" sz="2800" dirty="0" smtClean="0">
                <a:solidFill>
                  <a:schemeClr val="accent3"/>
                </a:solidFill>
                <a:latin typeface="American Typewriter" charset="0"/>
                <a:ea typeface="American Typewriter" charset="0"/>
                <a:cs typeface="American Typewriter" charset="0"/>
              </a:rPr>
              <a:t>PRODUCTO 4</a:t>
            </a:r>
            <a:endParaRPr lang="es-ES_tradnl" sz="2800" dirty="0">
              <a:solidFill>
                <a:schemeClr val="accent3"/>
              </a:solidFill>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957843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5243" y="503720"/>
            <a:ext cx="5299364" cy="6858000"/>
          </a:xfrm>
          <a:prstGeom prst="rect">
            <a:avLst/>
          </a:prstGeom>
          <a:scene3d>
            <a:camera prst="orthographicFront">
              <a:rot lat="0" lon="0" rev="5400000"/>
            </a:camera>
            <a:lightRig rig="threePt" dir="t"/>
          </a:scene3d>
        </p:spPr>
      </p:pic>
      <p:sp>
        <p:nvSpPr>
          <p:cNvPr id="6" name="CuadroTexto 5"/>
          <p:cNvSpPr txBox="1"/>
          <p:nvPr/>
        </p:nvSpPr>
        <p:spPr>
          <a:xfrm>
            <a:off x="2629724" y="329548"/>
            <a:ext cx="7010401" cy="954107"/>
          </a:xfrm>
          <a:prstGeom prst="rect">
            <a:avLst/>
          </a:prstGeom>
          <a:noFill/>
          <a:ln>
            <a:solidFill>
              <a:srgbClr val="C00000"/>
            </a:solidFill>
          </a:ln>
        </p:spPr>
        <p:txBody>
          <a:bodyPr wrap="square" rtlCol="0">
            <a:spAutoFit/>
          </a:bodyPr>
          <a:lstStyle/>
          <a:p>
            <a:pPr algn="ctr"/>
            <a:r>
              <a:rPr lang="es-ES_tradnl" sz="2800" dirty="0" smtClean="0">
                <a:solidFill>
                  <a:schemeClr val="accent3"/>
                </a:solidFill>
                <a:latin typeface="American Typewriter" charset="0"/>
                <a:ea typeface="American Typewriter" charset="0"/>
                <a:cs typeface="American Typewriter" charset="0"/>
              </a:rPr>
              <a:t>MODELOS DE INDAGACIÓN</a:t>
            </a:r>
          </a:p>
          <a:p>
            <a:pPr algn="ctr"/>
            <a:r>
              <a:rPr lang="es-ES_tradnl" sz="2800" dirty="0" smtClean="0">
                <a:solidFill>
                  <a:schemeClr val="accent3"/>
                </a:solidFill>
                <a:latin typeface="American Typewriter" charset="0"/>
                <a:ea typeface="American Typewriter" charset="0"/>
                <a:cs typeface="American Typewriter" charset="0"/>
              </a:rPr>
              <a:t>PRODUCTO 5</a:t>
            </a:r>
          </a:p>
        </p:txBody>
      </p:sp>
    </p:spTree>
    <p:extLst>
      <p:ext uri="{BB962C8B-B14F-4D97-AF65-F5344CB8AC3E}">
        <p14:creationId xmlns:p14="http://schemas.microsoft.com/office/powerpoint/2010/main" val="620135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p:nvPr/>
        </p:nvSpPr>
        <p:spPr>
          <a:xfrm>
            <a:off x="493712" y="1749425"/>
            <a:ext cx="7943850" cy="2738437"/>
          </a:xfrm>
          <a:prstGeom prst="rect">
            <a:avLst/>
          </a:prstGeom>
          <a:noFill/>
          <a:ln>
            <a:noFill/>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lt1"/>
              </a:buClr>
              <a:buSzPct val="100000"/>
              <a:buFont typeface="Century Gothic"/>
              <a:buNone/>
            </a:pPr>
            <a:r>
              <a:rPr lang="en-US" sz="2800" b="0" i="0" u="none">
                <a:solidFill>
                  <a:schemeClr val="lt1"/>
                </a:solidFill>
                <a:latin typeface="Century Gothic"/>
                <a:ea typeface="Century Gothic"/>
                <a:cs typeface="Century Gothic"/>
                <a:sym typeface="Century Gothic"/>
              </a:rPr>
              <a:t>Integrantes del equipo  y materias</a:t>
            </a:r>
            <a:r>
              <a:rPr lang="en-US" sz="2400" b="0" i="0" u="none">
                <a:solidFill>
                  <a:schemeClr val="lt1"/>
                </a:solidFill>
                <a:latin typeface="Century Gothic"/>
                <a:ea typeface="Century Gothic"/>
                <a:cs typeface="Century Gothic"/>
                <a:sym typeface="Century Gothic"/>
              </a:rPr>
              <a:t>:</a:t>
            </a:r>
          </a:p>
          <a:p>
            <a:pPr marL="0" marR="0" lvl="0" indent="-152400" algn="l" rtl="0">
              <a:lnSpc>
                <a:spcPct val="100000"/>
              </a:lnSpc>
              <a:spcBef>
                <a:spcPts val="0"/>
              </a:spcBef>
              <a:spcAft>
                <a:spcPts val="0"/>
              </a:spcAft>
              <a:buClr>
                <a:schemeClr val="lt1"/>
              </a:buClr>
              <a:buFont typeface="Century Gothic"/>
              <a:buNone/>
            </a:pPr>
            <a:endParaRPr sz="2400" b="0" i="0" u="none">
              <a:solidFill>
                <a:schemeClr val="lt1"/>
              </a:solidFill>
              <a:latin typeface="Century Gothic"/>
              <a:ea typeface="Century Gothic"/>
              <a:cs typeface="Century Gothic"/>
              <a:sym typeface="Century Gothic"/>
            </a:endParaRPr>
          </a:p>
          <a:p>
            <a:pPr marL="0" marR="0" lvl="0" indent="-152400" algn="l" rtl="0">
              <a:lnSpc>
                <a:spcPct val="100000"/>
              </a:lnSpc>
              <a:spcBef>
                <a:spcPts val="0"/>
              </a:spcBef>
              <a:spcAft>
                <a:spcPts val="0"/>
              </a:spcAft>
              <a:buClr>
                <a:schemeClr val="lt1"/>
              </a:buClr>
              <a:buSzPct val="100000"/>
              <a:buFont typeface="Century Gothic"/>
              <a:buNone/>
            </a:pPr>
            <a:r>
              <a:rPr lang="en-US" sz="2400" b="0" i="0" u="none">
                <a:solidFill>
                  <a:schemeClr val="lt1"/>
                </a:solidFill>
                <a:latin typeface="Century Gothic"/>
                <a:ea typeface="Century Gothic"/>
                <a:cs typeface="Century Gothic"/>
                <a:sym typeface="Century Gothic"/>
              </a:rPr>
              <a:t>Ana Luz Espinosa de los Monteros de Icaza, Historia I</a:t>
            </a:r>
          </a:p>
          <a:p>
            <a:pPr marL="0" marR="0" lvl="0" indent="-152400" algn="l" rtl="0">
              <a:lnSpc>
                <a:spcPct val="100000"/>
              </a:lnSpc>
              <a:spcBef>
                <a:spcPts val="0"/>
              </a:spcBef>
              <a:spcAft>
                <a:spcPts val="0"/>
              </a:spcAft>
              <a:buClr>
                <a:schemeClr val="lt1"/>
              </a:buClr>
              <a:buFont typeface="Century Gothic"/>
              <a:buNone/>
            </a:pPr>
            <a:endParaRPr sz="2400" b="0" i="0" u="none">
              <a:solidFill>
                <a:schemeClr val="lt1"/>
              </a:solidFill>
              <a:latin typeface="Century Gothic"/>
              <a:ea typeface="Century Gothic"/>
              <a:cs typeface="Century Gothic"/>
              <a:sym typeface="Century Gothic"/>
            </a:endParaRPr>
          </a:p>
          <a:p>
            <a:pPr marL="0" marR="0" lvl="0" indent="-152400" algn="l" rtl="0">
              <a:lnSpc>
                <a:spcPct val="100000"/>
              </a:lnSpc>
              <a:spcBef>
                <a:spcPts val="0"/>
              </a:spcBef>
              <a:spcAft>
                <a:spcPts val="0"/>
              </a:spcAft>
              <a:buClr>
                <a:schemeClr val="lt1"/>
              </a:buClr>
              <a:buSzPct val="100000"/>
              <a:buFont typeface="Century Gothic"/>
              <a:buNone/>
            </a:pPr>
            <a:r>
              <a:rPr lang="en-US" sz="2400" b="0" i="0" u="none">
                <a:solidFill>
                  <a:schemeClr val="lt1"/>
                </a:solidFill>
                <a:latin typeface="Century Gothic"/>
                <a:ea typeface="Century Gothic"/>
                <a:cs typeface="Century Gothic"/>
                <a:sym typeface="Century Gothic"/>
              </a:rPr>
              <a:t>Gabriela A. León Santiago, Física I</a:t>
            </a:r>
          </a:p>
          <a:p>
            <a:pPr marL="0" marR="0" lvl="0" indent="-152400" algn="l" rtl="0">
              <a:lnSpc>
                <a:spcPct val="100000"/>
              </a:lnSpc>
              <a:spcBef>
                <a:spcPts val="0"/>
              </a:spcBef>
              <a:spcAft>
                <a:spcPts val="0"/>
              </a:spcAft>
              <a:buClr>
                <a:schemeClr val="lt1"/>
              </a:buClr>
              <a:buFont typeface="Century Gothic"/>
              <a:buNone/>
            </a:pPr>
            <a:endParaRPr sz="2400" b="0" i="0" u="none">
              <a:solidFill>
                <a:schemeClr val="lt1"/>
              </a:solidFill>
              <a:latin typeface="Century Gothic"/>
              <a:ea typeface="Century Gothic"/>
              <a:cs typeface="Century Gothic"/>
              <a:sym typeface="Century Gothic"/>
            </a:endParaRPr>
          </a:p>
          <a:p>
            <a:pPr marL="0" marR="0" lvl="0" indent="-152400" algn="l" rtl="0">
              <a:lnSpc>
                <a:spcPct val="100000"/>
              </a:lnSpc>
              <a:spcBef>
                <a:spcPts val="0"/>
              </a:spcBef>
              <a:spcAft>
                <a:spcPts val="0"/>
              </a:spcAft>
              <a:buClr>
                <a:schemeClr val="lt1"/>
              </a:buClr>
              <a:buSzPct val="100000"/>
              <a:buFont typeface="Century Gothic"/>
              <a:buNone/>
            </a:pPr>
            <a:r>
              <a:rPr lang="en-US" sz="2400" b="0" i="0" u="none">
                <a:solidFill>
                  <a:schemeClr val="lt1"/>
                </a:solidFill>
                <a:latin typeface="Century Gothic"/>
                <a:ea typeface="Century Gothic"/>
                <a:cs typeface="Century Gothic"/>
                <a:sym typeface="Century Gothic"/>
              </a:rPr>
              <a:t>Oscar G. Millán Xicoténcat, Matemáticas III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pPr algn="just" fontAlgn="t">
              <a:spcBef>
                <a:spcPts val="0"/>
              </a:spcBef>
            </a:pPr>
            <a:r>
              <a:rPr lang="es-ES_tradnl" b="1" dirty="0">
                <a:solidFill>
                  <a:schemeClr val="bg1"/>
                </a:solidFill>
                <a:latin typeface="Century Gothic" charset="0"/>
              </a:rPr>
              <a:t>A qué responde la necesidad de crear proyectos interdisciplinarios como medio de aprendizaje? </a:t>
            </a:r>
            <a:endParaRPr lang="es-ES_tradnl" dirty="0">
              <a:solidFill>
                <a:schemeClr val="bg1"/>
              </a:solidFill>
            </a:endParaRPr>
          </a:p>
          <a:p>
            <a:pPr algn="just" fontAlgn="t">
              <a:spcBef>
                <a:spcPts val="0"/>
              </a:spcBef>
            </a:pPr>
            <a:r>
              <a:rPr lang="es-ES_tradnl" b="1" dirty="0">
                <a:solidFill>
                  <a:srgbClr val="000000"/>
                </a:solidFill>
                <a:latin typeface="Century Gothic" charset="0"/>
              </a:rPr>
              <a:t>A las nuevas formas de apropiarse el conocimiento en el siglo XXI, donde se debe tener una visión </a:t>
            </a:r>
            <a:r>
              <a:rPr lang="es-ES_tradnl" b="1" dirty="0" err="1">
                <a:solidFill>
                  <a:srgbClr val="000000"/>
                </a:solidFill>
                <a:latin typeface="Century Gothic" charset="0"/>
              </a:rPr>
              <a:t>socioconstructivista</a:t>
            </a:r>
            <a:r>
              <a:rPr lang="es-ES_tradnl" b="1" dirty="0">
                <a:solidFill>
                  <a:srgbClr val="000000"/>
                </a:solidFill>
                <a:latin typeface="Century Gothic" charset="0"/>
              </a:rPr>
              <a:t> donde el alumno aprenda a generar sus propias respuestas.</a:t>
            </a:r>
            <a:endParaRPr lang="es-ES_tradnl" dirty="0"/>
          </a:p>
          <a:p>
            <a:pPr algn="just" fontAlgn="t">
              <a:spcBef>
                <a:spcPts val="0"/>
              </a:spcBef>
            </a:pPr>
            <a:r>
              <a:rPr lang="es-ES_tradnl" b="1" dirty="0">
                <a:solidFill>
                  <a:srgbClr val="000000"/>
                </a:solidFill>
                <a:latin typeface="Century Gothic" charset="0"/>
              </a:rPr>
              <a:t>Este proceso debe dar respuesta a la educación en un contexto determinado.</a:t>
            </a:r>
            <a:endParaRPr lang="es-ES_tradnl" dirty="0"/>
          </a:p>
          <a:p>
            <a:pPr algn="just" fontAlgn="t">
              <a:spcBef>
                <a:spcPts val="0"/>
              </a:spcBef>
            </a:pPr>
            <a:r>
              <a:rPr lang="es-ES_tradnl" b="1" dirty="0">
                <a:solidFill>
                  <a:srgbClr val="000000"/>
                </a:solidFill>
                <a:latin typeface="Century Gothic" charset="0"/>
              </a:rPr>
              <a:t>permite tener una visión más amplia de la realidad que lo circunda.</a:t>
            </a:r>
            <a:endParaRPr lang="es-ES_tradnl" dirty="0"/>
          </a:p>
          <a:p>
            <a:pPr algn="just" fontAlgn="t">
              <a:spcBef>
                <a:spcPts val="0"/>
              </a:spcBef>
            </a:pPr>
            <a:r>
              <a:rPr lang="es-ES_tradnl" b="1" dirty="0">
                <a:solidFill>
                  <a:srgbClr val="000000"/>
                </a:solidFill>
                <a:latin typeface="Century Gothic" charset="0"/>
              </a:rPr>
              <a:t>Promover el trabajo colaborativo entre maestros y alumnos para lograr la expansión de los conocimientos.</a:t>
            </a:r>
            <a:endParaRPr lang="es-ES_tradnl" dirty="0"/>
          </a:p>
          <a:p>
            <a:pPr algn="just" fontAlgn="t">
              <a:spcBef>
                <a:spcPts val="0"/>
              </a:spcBef>
            </a:pPr>
            <a:r>
              <a:rPr lang="es-ES_tradnl" b="1" dirty="0">
                <a:solidFill>
                  <a:srgbClr val="000000"/>
                </a:solidFill>
                <a:latin typeface="Century Gothic" charset="0"/>
              </a:rPr>
              <a:t>La importancia de desarrollar la autonomía, el pensamiento crítico, nuevas formas de aprender y solucionar problemas.</a:t>
            </a:r>
            <a:endParaRPr lang="es-ES_tradnl" dirty="0"/>
          </a:p>
          <a:p>
            <a:endParaRPr lang="es-ES_tradnl" dirty="0"/>
          </a:p>
        </p:txBody>
      </p:sp>
      <p:sp>
        <p:nvSpPr>
          <p:cNvPr id="4" name="CuadroTexto 3"/>
          <p:cNvSpPr txBox="1"/>
          <p:nvPr/>
        </p:nvSpPr>
        <p:spPr>
          <a:xfrm>
            <a:off x="1497495" y="238539"/>
            <a:ext cx="8277876" cy="1969770"/>
          </a:xfrm>
          <a:prstGeom prst="rect">
            <a:avLst/>
          </a:prstGeom>
          <a:noFill/>
        </p:spPr>
        <p:txBody>
          <a:bodyPr wrap="square" rtlCol="0">
            <a:spAutoFit/>
          </a:bodyPr>
          <a:lstStyle/>
          <a:p>
            <a:pPr lvl="0" eaLnBrk="0" fontAlgn="base" hangingPunct="0">
              <a:spcBef>
                <a:spcPct val="0"/>
              </a:spcBef>
              <a:spcAft>
                <a:spcPct val="0"/>
              </a:spcAft>
            </a:pPr>
            <a:r>
              <a:rPr lang="es-ES_tradnl" altLang="es-ES_tradnl" sz="2800" dirty="0">
                <a:solidFill>
                  <a:schemeClr val="accent3"/>
                </a:solidFill>
                <a:latin typeface="American Typewriter" charset="0"/>
                <a:ea typeface="American Typewriter" charset="0"/>
                <a:cs typeface="American Typewriter" charset="0"/>
              </a:rPr>
              <a:t>ANALISIS MESA DE EXPERTOS</a:t>
            </a:r>
          </a:p>
          <a:p>
            <a:pPr lvl="0" eaLnBrk="0" fontAlgn="base" hangingPunct="0">
              <a:spcBef>
                <a:spcPct val="0"/>
              </a:spcBef>
              <a:spcAft>
                <a:spcPct val="0"/>
              </a:spcAft>
            </a:pPr>
            <a:r>
              <a:rPr lang="es-ES_tradnl" altLang="es-ES_tradnl" sz="2800" dirty="0" smtClean="0">
                <a:solidFill>
                  <a:schemeClr val="accent3"/>
                </a:solidFill>
                <a:latin typeface="American Typewriter" charset="0"/>
                <a:ea typeface="American Typewriter" charset="0"/>
                <a:cs typeface="American Typewriter" charset="0"/>
              </a:rPr>
              <a:t>General</a:t>
            </a:r>
          </a:p>
          <a:p>
            <a:pPr lvl="0" eaLnBrk="0" fontAlgn="base" hangingPunct="0">
              <a:spcBef>
                <a:spcPct val="0"/>
              </a:spcBef>
              <a:spcAft>
                <a:spcPct val="0"/>
              </a:spcAft>
            </a:pPr>
            <a:r>
              <a:rPr lang="es-ES_tradnl" altLang="es-ES_tradnl" sz="2800" dirty="0" smtClean="0">
                <a:solidFill>
                  <a:schemeClr val="accent3"/>
                </a:solidFill>
                <a:latin typeface="American Typewriter" charset="0"/>
                <a:ea typeface="American Typewriter" charset="0"/>
                <a:cs typeface="American Typewriter" charset="0"/>
              </a:rPr>
              <a:t>PRODUCTO 6</a:t>
            </a:r>
          </a:p>
          <a:p>
            <a:pPr lvl="0" eaLnBrk="0" fontAlgn="base" hangingPunct="0">
              <a:spcBef>
                <a:spcPct val="0"/>
              </a:spcBef>
              <a:spcAft>
                <a:spcPct val="0"/>
              </a:spcAft>
            </a:pPr>
            <a:r>
              <a:rPr lang="es-ES_tradnl" altLang="es-ES_tradnl" sz="2400" dirty="0" smtClean="0">
                <a:solidFill>
                  <a:schemeClr val="bg1"/>
                </a:solidFill>
                <a:latin typeface="+mj-lt"/>
                <a:ea typeface="American Typewriter" charset="0"/>
                <a:cs typeface="American Typewriter" charset="0"/>
              </a:rPr>
              <a:t>PLANEACIÓN DE PROYECTOS INTERDISCIPLINARIOS</a:t>
            </a:r>
            <a:endParaRPr lang="es-ES_tradnl" altLang="es-ES_tradnl" sz="2400" dirty="0">
              <a:solidFill>
                <a:schemeClr val="bg1"/>
              </a:solidFill>
              <a:latin typeface="+mj-lt"/>
              <a:ea typeface="American Typewriter" charset="0"/>
              <a:cs typeface="American Typewriter" charset="0"/>
            </a:endParaRPr>
          </a:p>
          <a:p>
            <a:endParaRPr lang="es-ES_tradnl" dirty="0"/>
          </a:p>
        </p:txBody>
      </p:sp>
    </p:spTree>
    <p:extLst>
      <p:ext uri="{BB962C8B-B14F-4D97-AF65-F5344CB8AC3E}">
        <p14:creationId xmlns:p14="http://schemas.microsoft.com/office/powerpoint/2010/main" val="32848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05543" y="1051151"/>
            <a:ext cx="9644743" cy="4195762"/>
          </a:xfrm>
        </p:spPr>
        <p:txBody>
          <a:bodyPr/>
          <a:lstStyle/>
          <a:p>
            <a:pPr algn="just" fontAlgn="t">
              <a:spcBef>
                <a:spcPts val="0"/>
              </a:spcBef>
            </a:pPr>
            <a:r>
              <a:rPr lang="es-ES_tradnl" b="1" dirty="0">
                <a:solidFill>
                  <a:schemeClr val="bg1"/>
                </a:solidFill>
                <a:latin typeface="Century Gothic" charset="0"/>
              </a:rPr>
              <a:t>Cuáles son los elementos fundamentales para la estructuración y planeación de los proyectos interdisciplinarios?</a:t>
            </a:r>
            <a:endParaRPr lang="es-ES_tradnl" dirty="0">
              <a:solidFill>
                <a:schemeClr val="bg1"/>
              </a:solidFill>
            </a:endParaRPr>
          </a:p>
          <a:p>
            <a:pPr algn="just" fontAlgn="t">
              <a:spcBef>
                <a:spcPts val="0"/>
              </a:spcBef>
            </a:pPr>
            <a:r>
              <a:rPr lang="es-ES_tradnl" b="1" dirty="0">
                <a:solidFill>
                  <a:srgbClr val="000000"/>
                </a:solidFill>
                <a:latin typeface="Century Gothic" charset="0"/>
              </a:rPr>
              <a:t>Compromiso del docente a generar conexiones</a:t>
            </a:r>
            <a:endParaRPr lang="es-ES_tradnl" dirty="0"/>
          </a:p>
          <a:p>
            <a:pPr algn="just" fontAlgn="t">
              <a:spcBef>
                <a:spcPts val="0"/>
              </a:spcBef>
            </a:pPr>
            <a:r>
              <a:rPr lang="es-ES_tradnl" b="1" dirty="0">
                <a:solidFill>
                  <a:srgbClr val="000000"/>
                </a:solidFill>
                <a:latin typeface="Century Gothic" charset="0"/>
              </a:rPr>
              <a:t>Trabajo colaborativo</a:t>
            </a:r>
            <a:endParaRPr lang="es-ES_tradnl" dirty="0"/>
          </a:p>
          <a:p>
            <a:pPr algn="just" fontAlgn="t">
              <a:spcBef>
                <a:spcPts val="0"/>
              </a:spcBef>
            </a:pPr>
            <a:r>
              <a:rPr lang="es-ES_tradnl" b="1" dirty="0">
                <a:solidFill>
                  <a:srgbClr val="000000"/>
                </a:solidFill>
                <a:latin typeface="Century Gothic" charset="0"/>
              </a:rPr>
              <a:t>Trabajo </a:t>
            </a:r>
            <a:r>
              <a:rPr lang="es-ES_tradnl" b="1" dirty="0" err="1">
                <a:solidFill>
                  <a:srgbClr val="000000"/>
                </a:solidFill>
                <a:latin typeface="Century Gothic" charset="0"/>
              </a:rPr>
              <a:t>indagativo</a:t>
            </a:r>
            <a:endParaRPr lang="es-ES_tradnl" dirty="0"/>
          </a:p>
          <a:p>
            <a:pPr algn="just" fontAlgn="t">
              <a:spcBef>
                <a:spcPts val="0"/>
              </a:spcBef>
            </a:pPr>
            <a:r>
              <a:rPr lang="es-ES_tradnl" b="1" dirty="0">
                <a:solidFill>
                  <a:srgbClr val="000000"/>
                </a:solidFill>
                <a:latin typeface="Century Gothic" charset="0"/>
              </a:rPr>
              <a:t>Conocer perfectamente su programa y establecer conexiones con otras asignaturas</a:t>
            </a:r>
            <a:endParaRPr lang="es-ES_tradnl" dirty="0"/>
          </a:p>
          <a:p>
            <a:pPr algn="just" fontAlgn="t">
              <a:spcBef>
                <a:spcPts val="0"/>
              </a:spcBef>
            </a:pPr>
            <a:r>
              <a:rPr lang="es-ES_tradnl" b="1" dirty="0">
                <a:solidFill>
                  <a:srgbClr val="000000"/>
                </a:solidFill>
                <a:latin typeface="Century Gothic" charset="0"/>
              </a:rPr>
              <a:t>Reconocer elementos de la realidad que se pueden problematizar, explicar y resolver a través de la interdisciplinariedad</a:t>
            </a:r>
            <a:endParaRPr lang="es-ES_tradnl" dirty="0"/>
          </a:p>
          <a:p>
            <a:pPr algn="just" fontAlgn="t">
              <a:spcBef>
                <a:spcPts val="0"/>
              </a:spcBef>
            </a:pPr>
            <a:r>
              <a:rPr lang="es-ES_tradnl" b="1" dirty="0">
                <a:solidFill>
                  <a:srgbClr val="000000"/>
                </a:solidFill>
                <a:latin typeface="Century Gothic" charset="0"/>
              </a:rPr>
              <a:t>Una adecuada planeación de actividades</a:t>
            </a:r>
            <a:endParaRPr lang="es-ES_tradnl" dirty="0"/>
          </a:p>
          <a:p>
            <a:pPr algn="just" fontAlgn="t">
              <a:spcBef>
                <a:spcPts val="0"/>
              </a:spcBef>
            </a:pPr>
            <a:r>
              <a:rPr lang="es-ES_tradnl" b="1" dirty="0">
                <a:solidFill>
                  <a:srgbClr val="000000"/>
                </a:solidFill>
                <a:latin typeface="Century Gothic" charset="0"/>
              </a:rPr>
              <a:t>Generar estructura para resolver un problema desde diferentes ópticas</a:t>
            </a:r>
            <a:endParaRPr lang="es-ES_tradnl" dirty="0"/>
          </a:p>
          <a:p>
            <a:pPr algn="just" fontAlgn="t">
              <a:spcBef>
                <a:spcPts val="0"/>
              </a:spcBef>
            </a:pPr>
            <a:r>
              <a:rPr lang="es-ES_tradnl" b="1" dirty="0">
                <a:solidFill>
                  <a:srgbClr val="000000"/>
                </a:solidFill>
                <a:latin typeface="Century Gothic" charset="0"/>
              </a:rPr>
              <a:t>Conocer los grandes cuestionamientos, intereses de los jóvenes, estar informados de de noticias actuales</a:t>
            </a:r>
            <a:endParaRPr lang="es-ES_tradnl" dirty="0"/>
          </a:p>
          <a:p>
            <a:pPr algn="just" fontAlgn="t">
              <a:spcBef>
                <a:spcPts val="0"/>
              </a:spcBef>
            </a:pPr>
            <a:r>
              <a:rPr lang="es-ES_tradnl" b="1" dirty="0">
                <a:solidFill>
                  <a:srgbClr val="000000"/>
                </a:solidFill>
                <a:latin typeface="Century Gothic" charset="0"/>
              </a:rPr>
              <a:t>identificar los ejes del proyectos a partir de cuestionamientos que emerjan del mundo actual</a:t>
            </a:r>
            <a:endParaRPr lang="es-ES_tradnl" dirty="0"/>
          </a:p>
          <a:p>
            <a:pPr algn="just" fontAlgn="t">
              <a:spcBef>
                <a:spcPts val="0"/>
              </a:spcBef>
            </a:pPr>
            <a:r>
              <a:rPr lang="es-ES_tradnl" b="1" dirty="0">
                <a:solidFill>
                  <a:srgbClr val="000000"/>
                </a:solidFill>
                <a:latin typeface="Century Gothic" charset="0"/>
              </a:rPr>
              <a:t>Plantear un proyecto cuyos ejes y sentido tengan un resultado significativo en su vida cotidiana </a:t>
            </a:r>
            <a:endParaRPr lang="es-ES_tradnl" dirty="0"/>
          </a:p>
          <a:p>
            <a:pPr algn="just" fontAlgn="t">
              <a:spcBef>
                <a:spcPts val="0"/>
              </a:spcBef>
            </a:pPr>
            <a:r>
              <a:rPr lang="es-ES_tradnl" b="1" dirty="0">
                <a:solidFill>
                  <a:srgbClr val="000000"/>
                </a:solidFill>
                <a:latin typeface="Century Gothic" charset="0"/>
              </a:rPr>
              <a:t>Recuperar el trabajo colegiado</a:t>
            </a:r>
            <a:endParaRPr lang="es-ES_tradnl" dirty="0"/>
          </a:p>
          <a:p>
            <a:endParaRPr lang="es-ES_tradnl" dirty="0"/>
          </a:p>
        </p:txBody>
      </p:sp>
      <p:sp>
        <p:nvSpPr>
          <p:cNvPr id="6" name="CuadroTexto 5"/>
          <p:cNvSpPr txBox="1"/>
          <p:nvPr/>
        </p:nvSpPr>
        <p:spPr>
          <a:xfrm>
            <a:off x="1197429" y="478971"/>
            <a:ext cx="8839200" cy="738664"/>
          </a:xfrm>
          <a:prstGeom prst="rect">
            <a:avLst/>
          </a:prstGeom>
          <a:noFill/>
        </p:spPr>
        <p:txBody>
          <a:bodyPr wrap="square" rtlCol="0">
            <a:spAutoFit/>
          </a:bodyPr>
          <a:lstStyle/>
          <a:p>
            <a:pPr lvl="0" eaLnBrk="0" fontAlgn="base" hangingPunct="0">
              <a:spcBef>
                <a:spcPct val="0"/>
              </a:spcBef>
              <a:spcAft>
                <a:spcPct val="0"/>
              </a:spcAft>
            </a:pPr>
            <a:r>
              <a:rPr lang="es-ES_tradnl" altLang="es-ES_tradnl" sz="2400" dirty="0">
                <a:solidFill>
                  <a:schemeClr val="accent3"/>
                </a:solidFill>
                <a:latin typeface="American Typewriter" charset="0"/>
                <a:ea typeface="American Typewriter" charset="0"/>
                <a:cs typeface="American Typewriter" charset="0"/>
              </a:rPr>
              <a:t>ANALISIS MESA DE </a:t>
            </a:r>
            <a:r>
              <a:rPr lang="es-ES_tradnl" altLang="es-ES_tradnl" sz="2400" dirty="0" smtClean="0">
                <a:solidFill>
                  <a:schemeClr val="accent3"/>
                </a:solidFill>
                <a:latin typeface="American Typewriter" charset="0"/>
                <a:ea typeface="American Typewriter" charset="0"/>
                <a:cs typeface="American Typewriter" charset="0"/>
              </a:rPr>
              <a:t>EXPERTOS</a:t>
            </a:r>
            <a:endParaRPr lang="es-ES_tradnl" altLang="es-ES_tradnl" sz="2400" dirty="0">
              <a:solidFill>
                <a:schemeClr val="accent3"/>
              </a:solidFill>
              <a:latin typeface="American Typewriter" charset="0"/>
              <a:ea typeface="American Typewriter" charset="0"/>
              <a:cs typeface="American Typewriter" charset="0"/>
            </a:endParaRPr>
          </a:p>
          <a:p>
            <a:pPr lvl="0" eaLnBrk="0" fontAlgn="base" hangingPunct="0">
              <a:spcBef>
                <a:spcPct val="0"/>
              </a:spcBef>
              <a:spcAft>
                <a:spcPct val="0"/>
              </a:spcAft>
            </a:pPr>
            <a:r>
              <a:rPr lang="es-ES_tradnl" altLang="es-ES_tradnl" sz="1800" dirty="0">
                <a:solidFill>
                  <a:schemeClr val="bg1"/>
                </a:solidFill>
                <a:ea typeface="American Typewriter" charset="0"/>
                <a:cs typeface="American Typewriter" charset="0"/>
              </a:rPr>
              <a:t>PLANEACIÓN DE PROYECTOS INTERDISCIPLINARIOS</a:t>
            </a:r>
          </a:p>
        </p:txBody>
      </p:sp>
    </p:spTree>
    <p:extLst>
      <p:ext uri="{BB962C8B-B14F-4D97-AF65-F5344CB8AC3E}">
        <p14:creationId xmlns:p14="http://schemas.microsoft.com/office/powerpoint/2010/main" val="186148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eaLnBrk="0" fontAlgn="base" hangingPunct="0">
              <a:spcBef>
                <a:spcPct val="0"/>
              </a:spcBef>
              <a:spcAft>
                <a:spcPct val="0"/>
              </a:spcAft>
            </a:pPr>
            <a:r>
              <a:rPr lang="es-ES_tradnl" sz="2800" dirty="0">
                <a:solidFill>
                  <a:schemeClr val="accent3"/>
                </a:solidFill>
                <a:latin typeface="American Typewriter" charset="0"/>
                <a:ea typeface="American Typewriter" charset="0"/>
                <a:cs typeface="American Typewriter" charset="0"/>
                <a:sym typeface="Arial"/>
              </a:rPr>
              <a:t>ANALISIS DE MESA DE EXPERTOS </a:t>
            </a:r>
            <a:r>
              <a:rPr lang="es-ES_tradnl" sz="2800" dirty="0" smtClean="0">
                <a:solidFill>
                  <a:schemeClr val="accent3"/>
                </a:solidFill>
                <a:latin typeface="American Typewriter" charset="0"/>
                <a:ea typeface="American Typewriter" charset="0"/>
                <a:cs typeface="American Typewriter" charset="0"/>
                <a:sym typeface="Arial"/>
              </a:rPr>
              <a:t/>
            </a:r>
            <a:br>
              <a:rPr lang="es-ES_tradnl" sz="2800" dirty="0" smtClean="0">
                <a:solidFill>
                  <a:schemeClr val="accent3"/>
                </a:solidFill>
                <a:latin typeface="American Typewriter" charset="0"/>
                <a:ea typeface="American Typewriter" charset="0"/>
                <a:cs typeface="American Typewriter" charset="0"/>
                <a:sym typeface="Arial"/>
              </a:rPr>
            </a:br>
            <a:r>
              <a:rPr lang="es-ES_tradnl" sz="2800" dirty="0" smtClean="0">
                <a:solidFill>
                  <a:schemeClr val="accent3"/>
                </a:solidFill>
                <a:latin typeface="American Typewriter" charset="0"/>
                <a:ea typeface="American Typewriter" charset="0"/>
                <a:cs typeface="American Typewriter" charset="0"/>
                <a:sym typeface="Arial"/>
              </a:rPr>
              <a:t>PRODUCTO 6</a:t>
            </a:r>
            <a:br>
              <a:rPr lang="es-ES_tradnl" sz="2800" dirty="0" smtClean="0">
                <a:solidFill>
                  <a:schemeClr val="accent3"/>
                </a:solidFill>
                <a:latin typeface="American Typewriter" charset="0"/>
                <a:ea typeface="American Typewriter" charset="0"/>
                <a:cs typeface="American Typewriter" charset="0"/>
                <a:sym typeface="Arial"/>
              </a:rPr>
            </a:br>
            <a:r>
              <a:rPr lang="es-ES_tradnl" altLang="es-ES_tradnl" sz="2800" dirty="0">
                <a:solidFill>
                  <a:schemeClr val="bg1"/>
                </a:solidFill>
                <a:ea typeface="American Typewriter" charset="0"/>
                <a:cs typeface="American Typewriter" charset="0"/>
              </a:rPr>
              <a:t>PLANEACIÓN DE PROYECTOS INTERDISCIPLINARIOS</a:t>
            </a:r>
            <a:br>
              <a:rPr lang="es-ES_tradnl" altLang="es-ES_tradnl" sz="2800" dirty="0">
                <a:solidFill>
                  <a:schemeClr val="bg1"/>
                </a:solidFill>
                <a:ea typeface="American Typewriter" charset="0"/>
                <a:cs typeface="American Typewriter" charset="0"/>
              </a:rPr>
            </a:br>
            <a:endParaRPr lang="es-ES_tradnl" sz="2800" dirty="0">
              <a:solidFill>
                <a:schemeClr val="accent3"/>
              </a:solidFill>
              <a:latin typeface="American Typewriter" charset="0"/>
              <a:ea typeface="American Typewriter" charset="0"/>
              <a:cs typeface="American Typewriter" charset="0"/>
              <a:sym typeface="Arial"/>
            </a:endParaRPr>
          </a:p>
        </p:txBody>
      </p:sp>
      <p:sp>
        <p:nvSpPr>
          <p:cNvPr id="3" name="Marcador de texto 2"/>
          <p:cNvSpPr>
            <a:spLocks noGrp="1"/>
          </p:cNvSpPr>
          <p:nvPr>
            <p:ph type="body" idx="1"/>
          </p:nvPr>
        </p:nvSpPr>
        <p:spPr/>
        <p:txBody>
          <a:bodyPr/>
          <a:lstStyle/>
          <a:p>
            <a:pPr algn="just" fontAlgn="t">
              <a:spcBef>
                <a:spcPts val="0"/>
              </a:spcBef>
            </a:pPr>
            <a:r>
              <a:rPr lang="es-ES_tradnl" b="1" dirty="0">
                <a:solidFill>
                  <a:schemeClr val="bg1"/>
                </a:solidFill>
                <a:latin typeface="Century Gothic" charset="0"/>
              </a:rPr>
              <a:t>Cuál es “el método” o “los pasos” para acercarse a la Interdisciplinariedad”?</a:t>
            </a:r>
            <a:endParaRPr lang="es-ES_tradnl" dirty="0">
              <a:solidFill>
                <a:schemeClr val="bg1"/>
              </a:solidFill>
            </a:endParaRPr>
          </a:p>
          <a:p>
            <a:pPr algn="just" fontAlgn="t">
              <a:spcBef>
                <a:spcPts val="0"/>
              </a:spcBef>
            </a:pPr>
            <a:r>
              <a:rPr lang="es-ES_tradnl" b="1" dirty="0">
                <a:solidFill>
                  <a:srgbClr val="000000"/>
                </a:solidFill>
                <a:latin typeface="Century Gothic" charset="0"/>
              </a:rPr>
              <a:t>Conocer la propuesta curricular de la asignatura</a:t>
            </a:r>
            <a:endParaRPr lang="es-ES_tradnl" dirty="0"/>
          </a:p>
          <a:p>
            <a:pPr algn="just" fontAlgn="t">
              <a:spcBef>
                <a:spcPts val="0"/>
              </a:spcBef>
            </a:pPr>
            <a:r>
              <a:rPr lang="es-ES_tradnl" b="1" dirty="0">
                <a:solidFill>
                  <a:srgbClr val="000000"/>
                </a:solidFill>
                <a:latin typeface="Century Gothic" charset="0"/>
              </a:rPr>
              <a:t>Identificar la problemática en la que pueda encontrar conexiones con otras asignaturas</a:t>
            </a:r>
            <a:endParaRPr lang="es-ES_tradnl" dirty="0"/>
          </a:p>
          <a:p>
            <a:pPr algn="just" fontAlgn="t">
              <a:spcBef>
                <a:spcPts val="0"/>
              </a:spcBef>
            </a:pPr>
            <a:r>
              <a:rPr lang="es-ES_tradnl" b="1" dirty="0">
                <a:solidFill>
                  <a:srgbClr val="000000"/>
                </a:solidFill>
                <a:latin typeface="Century Gothic" charset="0"/>
              </a:rPr>
              <a:t>pensar en los intereses de los estudiantes</a:t>
            </a:r>
            <a:endParaRPr lang="es-ES_tradnl" dirty="0"/>
          </a:p>
          <a:p>
            <a:pPr algn="just" fontAlgn="t">
              <a:spcBef>
                <a:spcPts val="0"/>
              </a:spcBef>
            </a:pPr>
            <a:r>
              <a:rPr lang="es-ES_tradnl" b="1" dirty="0">
                <a:solidFill>
                  <a:srgbClr val="000000"/>
                </a:solidFill>
                <a:latin typeface="Century Gothic" charset="0"/>
              </a:rPr>
              <a:t>Reconoce la jerarquía de los contenidos</a:t>
            </a:r>
            <a:endParaRPr lang="es-ES_tradnl" dirty="0"/>
          </a:p>
          <a:p>
            <a:pPr algn="just" fontAlgn="t">
              <a:spcBef>
                <a:spcPts val="0"/>
              </a:spcBef>
            </a:pPr>
            <a:r>
              <a:rPr lang="es-ES_tradnl" b="1" dirty="0">
                <a:solidFill>
                  <a:srgbClr val="000000"/>
                </a:solidFill>
                <a:latin typeface="Century Gothic" charset="0"/>
              </a:rPr>
              <a:t>dividir el proyecto en etapas. en cada una, el alumno debe identificar el problema, indagar y aprovechar los espacios que provee su contexto cotidiano para el proceso de aprendizaje (museos, teatros, videotecas,  entre otros)</a:t>
            </a:r>
            <a:endParaRPr lang="es-ES_tradnl" dirty="0"/>
          </a:p>
          <a:p>
            <a:endParaRPr lang="es-ES_tradnl" dirty="0"/>
          </a:p>
        </p:txBody>
      </p:sp>
    </p:spTree>
    <p:extLst>
      <p:ext uri="{BB962C8B-B14F-4D97-AF65-F5344CB8AC3E}">
        <p14:creationId xmlns:p14="http://schemas.microsoft.com/office/powerpoint/2010/main" val="602421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2" y="452437"/>
            <a:ext cx="9404350" cy="1600200"/>
          </a:xfrm>
        </p:spPr>
        <p:txBody>
          <a:bodyPr/>
          <a:lstStyle/>
          <a:p>
            <a:pPr lvl="0" eaLnBrk="0" fontAlgn="base" hangingPunct="0">
              <a:spcBef>
                <a:spcPct val="0"/>
              </a:spcBef>
              <a:spcAft>
                <a:spcPct val="0"/>
              </a:spcAft>
            </a:pPr>
            <a:r>
              <a:rPr lang="es-ES_tradnl" altLang="es-ES_tradnl" sz="2400" dirty="0">
                <a:solidFill>
                  <a:schemeClr val="accent3"/>
                </a:solidFill>
                <a:latin typeface="American Typewriter" charset="0"/>
                <a:ea typeface="American Typewriter" charset="0"/>
                <a:cs typeface="American Typewriter" charset="0"/>
              </a:rPr>
              <a:t>ANALISIS MESA DE EXPERTOS</a:t>
            </a:r>
            <a:br>
              <a:rPr lang="es-ES_tradnl" altLang="es-ES_tradnl" sz="2400" dirty="0">
                <a:solidFill>
                  <a:schemeClr val="accent3"/>
                </a:solidFill>
                <a:latin typeface="American Typewriter" charset="0"/>
                <a:ea typeface="American Typewriter" charset="0"/>
                <a:cs typeface="American Typewriter" charset="0"/>
              </a:rPr>
            </a:br>
            <a:r>
              <a:rPr lang="es-ES_tradnl" altLang="es-ES_tradnl" sz="2400" dirty="0">
                <a:solidFill>
                  <a:schemeClr val="accent3"/>
                </a:solidFill>
                <a:latin typeface="American Typewriter" charset="0"/>
                <a:ea typeface="American Typewriter" charset="0"/>
                <a:cs typeface="American Typewriter" charset="0"/>
              </a:rPr>
              <a:t>General</a:t>
            </a:r>
            <a:br>
              <a:rPr lang="es-ES_tradnl" altLang="es-ES_tradnl" sz="2400" dirty="0">
                <a:solidFill>
                  <a:schemeClr val="accent3"/>
                </a:solidFill>
                <a:latin typeface="American Typewriter" charset="0"/>
                <a:ea typeface="American Typewriter" charset="0"/>
                <a:cs typeface="American Typewriter" charset="0"/>
              </a:rPr>
            </a:br>
            <a:r>
              <a:rPr lang="es-ES_tradnl" altLang="es-ES_tradnl" sz="2400" dirty="0">
                <a:solidFill>
                  <a:schemeClr val="accent3"/>
                </a:solidFill>
                <a:latin typeface="American Typewriter" charset="0"/>
                <a:ea typeface="American Typewriter" charset="0"/>
                <a:cs typeface="American Typewriter" charset="0"/>
              </a:rPr>
              <a:t>PRODUCTO </a:t>
            </a:r>
            <a:r>
              <a:rPr lang="es-ES_tradnl" altLang="es-ES_tradnl" sz="2400" dirty="0" smtClean="0">
                <a:solidFill>
                  <a:schemeClr val="accent3"/>
                </a:solidFill>
                <a:latin typeface="American Typewriter" charset="0"/>
                <a:ea typeface="American Typewriter" charset="0"/>
                <a:cs typeface="American Typewriter" charset="0"/>
              </a:rPr>
              <a:t>6</a:t>
            </a:r>
            <a:br>
              <a:rPr lang="es-ES_tradnl" altLang="es-ES_tradnl" sz="2400" dirty="0" smtClean="0">
                <a:solidFill>
                  <a:schemeClr val="accent3"/>
                </a:solidFill>
                <a:latin typeface="American Typewriter" charset="0"/>
                <a:ea typeface="American Typewriter" charset="0"/>
                <a:cs typeface="American Typewriter" charset="0"/>
              </a:rPr>
            </a:br>
            <a:r>
              <a:rPr lang="es-ES_tradnl" altLang="es-ES_tradnl" sz="2400" dirty="0">
                <a:solidFill>
                  <a:schemeClr val="bg1"/>
                </a:solidFill>
                <a:ea typeface="American Typewriter" charset="0"/>
                <a:cs typeface="American Typewriter" charset="0"/>
              </a:rPr>
              <a:t>PLANEACIÓN DE PROYECTOS INTERDISCIPLINARIOS</a:t>
            </a:r>
            <a:br>
              <a:rPr lang="es-ES_tradnl" altLang="es-ES_tradnl" sz="2400" dirty="0">
                <a:solidFill>
                  <a:schemeClr val="bg1"/>
                </a:solidFill>
                <a:ea typeface="American Typewriter" charset="0"/>
                <a:cs typeface="American Typewriter" charset="0"/>
              </a:rPr>
            </a:br>
            <a:r>
              <a:rPr lang="es-ES_tradnl" altLang="es-ES_tradnl" sz="2400" dirty="0">
                <a:solidFill>
                  <a:schemeClr val="accent3"/>
                </a:solidFill>
                <a:latin typeface="American Typewriter" charset="0"/>
                <a:ea typeface="American Typewriter" charset="0"/>
                <a:cs typeface="American Typewriter" charset="0"/>
              </a:rPr>
              <a:t/>
            </a:r>
            <a:br>
              <a:rPr lang="es-ES_tradnl" altLang="es-ES_tradnl" sz="2400" dirty="0">
                <a:solidFill>
                  <a:schemeClr val="accent3"/>
                </a:solidFill>
                <a:latin typeface="American Typewriter" charset="0"/>
                <a:ea typeface="American Typewriter" charset="0"/>
                <a:cs typeface="American Typewriter" charset="0"/>
              </a:rPr>
            </a:br>
            <a:endParaRPr lang="es-ES_tradnl" sz="2400" dirty="0"/>
          </a:p>
        </p:txBody>
      </p:sp>
      <p:sp>
        <p:nvSpPr>
          <p:cNvPr id="3" name="Marcador de texto 2"/>
          <p:cNvSpPr>
            <a:spLocks noGrp="1"/>
          </p:cNvSpPr>
          <p:nvPr>
            <p:ph type="body" idx="1"/>
          </p:nvPr>
        </p:nvSpPr>
        <p:spPr/>
        <p:txBody>
          <a:bodyPr/>
          <a:lstStyle/>
          <a:p>
            <a:pPr algn="just" fontAlgn="t">
              <a:spcBef>
                <a:spcPts val="0"/>
              </a:spcBef>
            </a:pPr>
            <a:r>
              <a:rPr lang="es-ES_tradnl" b="1" dirty="0">
                <a:solidFill>
                  <a:schemeClr val="bg1"/>
                </a:solidFill>
                <a:latin typeface="Century Gothic" charset="0"/>
              </a:rPr>
              <a:t>Qué características debe de tener el nombre del proyecto interdisciplinario?</a:t>
            </a:r>
            <a:endParaRPr lang="es-ES_tradnl" dirty="0">
              <a:solidFill>
                <a:schemeClr val="bg1"/>
              </a:solidFill>
            </a:endParaRPr>
          </a:p>
          <a:p>
            <a:pPr algn="just" fontAlgn="t">
              <a:spcBef>
                <a:spcPts val="0"/>
              </a:spcBef>
            </a:pPr>
            <a:r>
              <a:rPr lang="es-ES_tradnl" b="1" dirty="0">
                <a:solidFill>
                  <a:srgbClr val="000000"/>
                </a:solidFill>
                <a:latin typeface="Century Gothic" charset="0"/>
              </a:rPr>
              <a:t>Que no sea la respuesta a la pregunta de indagación</a:t>
            </a:r>
            <a:endParaRPr lang="es-ES_tradnl" dirty="0"/>
          </a:p>
          <a:p>
            <a:pPr algn="just" fontAlgn="t">
              <a:spcBef>
                <a:spcPts val="0"/>
              </a:spcBef>
            </a:pPr>
            <a:r>
              <a:rPr lang="es-ES_tradnl" b="1" dirty="0">
                <a:solidFill>
                  <a:srgbClr val="000000"/>
                </a:solidFill>
                <a:latin typeface="Century Gothic" charset="0"/>
              </a:rPr>
              <a:t>Tener presente que producto se obtendrá del proyecto</a:t>
            </a:r>
            <a:endParaRPr lang="es-ES_tradnl" dirty="0"/>
          </a:p>
          <a:p>
            <a:pPr algn="just" fontAlgn="t">
              <a:spcBef>
                <a:spcPts val="0"/>
              </a:spcBef>
            </a:pPr>
            <a:r>
              <a:rPr lang="es-ES_tradnl" b="1" dirty="0">
                <a:solidFill>
                  <a:srgbClr val="000000"/>
                </a:solidFill>
                <a:latin typeface="Century Gothic" charset="0"/>
              </a:rPr>
              <a:t>Que corresponda al producto que se realizará</a:t>
            </a:r>
            <a:endParaRPr lang="es-ES_tradnl" dirty="0"/>
          </a:p>
          <a:p>
            <a:endParaRPr lang="es-ES_tradnl" dirty="0"/>
          </a:p>
        </p:txBody>
      </p:sp>
    </p:spTree>
    <p:extLst>
      <p:ext uri="{BB962C8B-B14F-4D97-AF65-F5344CB8AC3E}">
        <p14:creationId xmlns:p14="http://schemas.microsoft.com/office/powerpoint/2010/main" val="1659919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2" y="452437"/>
            <a:ext cx="9404350" cy="1855334"/>
          </a:xfrm>
        </p:spPr>
        <p:txBody>
          <a:bodyPr/>
          <a:lstStyle/>
          <a:p>
            <a:pPr lvl="0" eaLnBrk="0" fontAlgn="base" hangingPunct="0">
              <a:spcBef>
                <a:spcPct val="0"/>
              </a:spcBef>
              <a:spcAft>
                <a:spcPct val="0"/>
              </a:spcAft>
            </a:pPr>
            <a:r>
              <a:rPr lang="es-ES_tradnl" altLang="es-ES_tradnl" sz="2800" dirty="0">
                <a:solidFill>
                  <a:schemeClr val="accent3"/>
                </a:solidFill>
                <a:latin typeface="American Typewriter" charset="0"/>
                <a:ea typeface="American Typewriter" charset="0"/>
                <a:cs typeface="American Typewriter" charset="0"/>
              </a:rPr>
              <a:t>ANALISIS MESA DE EXPERTOS</a:t>
            </a:r>
            <a:br>
              <a:rPr lang="es-ES_tradnl" altLang="es-ES_tradnl" sz="2800" dirty="0">
                <a:solidFill>
                  <a:schemeClr val="accent3"/>
                </a:solidFill>
                <a:latin typeface="American Typewriter" charset="0"/>
                <a:ea typeface="American Typewriter" charset="0"/>
                <a:cs typeface="American Typewriter" charset="0"/>
              </a:rPr>
            </a:br>
            <a:r>
              <a:rPr lang="es-ES_tradnl" altLang="es-ES_tradnl" sz="2800" dirty="0">
                <a:solidFill>
                  <a:schemeClr val="accent3"/>
                </a:solidFill>
                <a:latin typeface="American Typewriter" charset="0"/>
                <a:ea typeface="American Typewriter" charset="0"/>
                <a:cs typeface="American Typewriter" charset="0"/>
              </a:rPr>
              <a:t>General</a:t>
            </a:r>
            <a:br>
              <a:rPr lang="es-ES_tradnl" altLang="es-ES_tradnl" sz="2800" dirty="0">
                <a:solidFill>
                  <a:schemeClr val="accent3"/>
                </a:solidFill>
                <a:latin typeface="American Typewriter" charset="0"/>
                <a:ea typeface="American Typewriter" charset="0"/>
                <a:cs typeface="American Typewriter" charset="0"/>
              </a:rPr>
            </a:br>
            <a:r>
              <a:rPr lang="es-ES_tradnl" altLang="es-ES_tradnl" sz="2800" dirty="0">
                <a:solidFill>
                  <a:schemeClr val="accent3"/>
                </a:solidFill>
                <a:latin typeface="American Typewriter" charset="0"/>
                <a:ea typeface="American Typewriter" charset="0"/>
                <a:cs typeface="American Typewriter" charset="0"/>
              </a:rPr>
              <a:t>PRODUCTO </a:t>
            </a:r>
            <a:r>
              <a:rPr lang="es-ES_tradnl" altLang="es-ES_tradnl" sz="2800" dirty="0" smtClean="0">
                <a:solidFill>
                  <a:schemeClr val="accent3"/>
                </a:solidFill>
                <a:latin typeface="American Typewriter" charset="0"/>
                <a:ea typeface="American Typewriter" charset="0"/>
                <a:cs typeface="American Typewriter" charset="0"/>
              </a:rPr>
              <a:t>6</a:t>
            </a:r>
            <a:br>
              <a:rPr lang="es-ES_tradnl" altLang="es-ES_tradnl" sz="2800" dirty="0" smtClean="0">
                <a:solidFill>
                  <a:schemeClr val="accent3"/>
                </a:solidFill>
                <a:latin typeface="American Typewriter" charset="0"/>
                <a:ea typeface="American Typewriter" charset="0"/>
                <a:cs typeface="American Typewriter" charset="0"/>
              </a:rPr>
            </a:br>
            <a:r>
              <a:rPr lang="es-ES_tradnl" altLang="es-ES_tradnl" sz="2800" dirty="0" smtClean="0">
                <a:solidFill>
                  <a:schemeClr val="bg1"/>
                </a:solidFill>
                <a:latin typeface="+mj-lt"/>
                <a:ea typeface="American Typewriter" charset="0"/>
                <a:cs typeface="American Typewriter" charset="0"/>
              </a:rPr>
              <a:t>Documentación del proceso</a:t>
            </a:r>
            <a:r>
              <a:rPr lang="es-ES_tradnl" altLang="es-ES_tradnl" sz="2800" dirty="0" smtClean="0">
                <a:solidFill>
                  <a:schemeClr val="bg1"/>
                </a:solidFill>
                <a:latin typeface="American Typewriter" charset="0"/>
                <a:ea typeface="American Typewriter" charset="0"/>
                <a:cs typeface="American Typewriter" charset="0"/>
              </a:rPr>
              <a:t/>
            </a:r>
            <a:br>
              <a:rPr lang="es-ES_tradnl" altLang="es-ES_tradnl" sz="2800" dirty="0" smtClean="0">
                <a:solidFill>
                  <a:schemeClr val="bg1"/>
                </a:solidFill>
                <a:latin typeface="American Typewriter" charset="0"/>
                <a:ea typeface="American Typewriter" charset="0"/>
                <a:cs typeface="American Typewriter" charset="0"/>
              </a:rPr>
            </a:br>
            <a:r>
              <a:rPr lang="es-ES_tradnl" altLang="es-ES_tradnl" sz="2800" dirty="0">
                <a:solidFill>
                  <a:schemeClr val="accent3"/>
                </a:solidFill>
                <a:latin typeface="American Typewriter" charset="0"/>
                <a:ea typeface="American Typewriter" charset="0"/>
                <a:cs typeface="American Typewriter" charset="0"/>
              </a:rPr>
              <a:t/>
            </a:r>
            <a:br>
              <a:rPr lang="es-ES_tradnl" altLang="es-ES_tradnl" sz="2800" dirty="0">
                <a:solidFill>
                  <a:schemeClr val="accent3"/>
                </a:solidFill>
                <a:latin typeface="American Typewriter" charset="0"/>
                <a:ea typeface="American Typewriter" charset="0"/>
                <a:cs typeface="American Typewriter" charset="0"/>
              </a:rPr>
            </a:br>
            <a:endParaRPr lang="es-ES_tradnl" sz="2800" dirty="0"/>
          </a:p>
        </p:txBody>
      </p:sp>
      <p:sp>
        <p:nvSpPr>
          <p:cNvPr id="3" name="Marcador de texto 2"/>
          <p:cNvSpPr>
            <a:spLocks noGrp="1"/>
          </p:cNvSpPr>
          <p:nvPr>
            <p:ph type="body" idx="1"/>
          </p:nvPr>
        </p:nvSpPr>
        <p:spPr>
          <a:xfrm>
            <a:off x="1103312" y="2852057"/>
            <a:ext cx="8947150" cy="3396342"/>
          </a:xfrm>
        </p:spPr>
        <p:txBody>
          <a:bodyPr/>
          <a:lstStyle/>
          <a:p>
            <a:pPr algn="just" fontAlgn="t">
              <a:spcBef>
                <a:spcPts val="0"/>
              </a:spcBef>
            </a:pPr>
            <a:r>
              <a:rPr lang="es-ES_tradnl" b="1" i="1" dirty="0">
                <a:solidFill>
                  <a:schemeClr val="bg1"/>
                </a:solidFill>
                <a:latin typeface="Century Gothic" charset="0"/>
              </a:rPr>
              <a:t>¿Qué se entiende por “Documentación”?</a:t>
            </a:r>
            <a:endParaRPr lang="es-ES_tradnl" dirty="0">
              <a:solidFill>
                <a:schemeClr val="bg1"/>
              </a:solidFill>
            </a:endParaRPr>
          </a:p>
          <a:p>
            <a:pPr algn="just" fontAlgn="t">
              <a:spcBef>
                <a:spcPts val="0"/>
              </a:spcBef>
            </a:pPr>
            <a:r>
              <a:rPr lang="es-ES_tradnl" b="1" i="1" dirty="0">
                <a:solidFill>
                  <a:srgbClr val="000000"/>
                </a:solidFill>
                <a:latin typeface="Century Gothic" charset="0"/>
              </a:rPr>
              <a:t>Al registro de los aprendizajes obtenidos por los alumnos</a:t>
            </a:r>
            <a:endParaRPr lang="es-ES_tradnl" dirty="0"/>
          </a:p>
          <a:p>
            <a:pPr algn="just" fontAlgn="t">
              <a:spcBef>
                <a:spcPts val="0"/>
              </a:spcBef>
            </a:pPr>
            <a:r>
              <a:rPr lang="es-ES_tradnl" b="1" i="1" dirty="0">
                <a:solidFill>
                  <a:srgbClr val="000000"/>
                </a:solidFill>
                <a:latin typeface="Century Gothic" charset="0"/>
              </a:rPr>
              <a:t>las evidencias obtenidas deben ser claras y objetivas</a:t>
            </a:r>
            <a:endParaRPr lang="es-ES_tradnl" dirty="0"/>
          </a:p>
          <a:p>
            <a:pPr algn="just" fontAlgn="t">
              <a:spcBef>
                <a:spcPts val="0"/>
              </a:spcBef>
            </a:pPr>
            <a:r>
              <a:rPr lang="es-ES_tradnl" b="1" i="1" dirty="0">
                <a:solidFill>
                  <a:srgbClr val="000000"/>
                </a:solidFill>
                <a:latin typeface="Century Gothic" charset="0"/>
              </a:rPr>
              <a:t>La evidencia de las conexiones curriculares durante el proceso</a:t>
            </a:r>
            <a:endParaRPr lang="es-ES_tradnl" dirty="0"/>
          </a:p>
          <a:p>
            <a:endParaRPr lang="es-ES_tradnl" dirty="0"/>
          </a:p>
        </p:txBody>
      </p:sp>
    </p:spTree>
    <p:extLst>
      <p:ext uri="{BB962C8B-B14F-4D97-AF65-F5344CB8AC3E}">
        <p14:creationId xmlns:p14="http://schemas.microsoft.com/office/powerpoint/2010/main" val="1576617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ltLang="es-ES_tradnl" sz="2000" dirty="0">
                <a:solidFill>
                  <a:schemeClr val="accent3"/>
                </a:solidFill>
                <a:latin typeface="American Typewriter" charset="0"/>
                <a:ea typeface="American Typewriter" charset="0"/>
                <a:cs typeface="American Typewriter" charset="0"/>
              </a:rPr>
              <a:t>ANALISIS MESA DE EXPERTOS</a:t>
            </a:r>
            <a:br>
              <a:rPr lang="es-ES_tradnl" altLang="es-ES_tradnl" sz="2000" dirty="0">
                <a:solidFill>
                  <a:schemeClr val="accent3"/>
                </a:solidFill>
                <a:latin typeface="American Typewriter" charset="0"/>
                <a:ea typeface="American Typewriter" charset="0"/>
                <a:cs typeface="American Typewriter" charset="0"/>
              </a:rPr>
            </a:br>
            <a:r>
              <a:rPr lang="es-ES_tradnl" altLang="es-ES_tradnl" sz="2000" dirty="0">
                <a:solidFill>
                  <a:schemeClr val="accent3"/>
                </a:solidFill>
                <a:latin typeface="American Typewriter" charset="0"/>
                <a:ea typeface="American Typewriter" charset="0"/>
                <a:cs typeface="American Typewriter" charset="0"/>
              </a:rPr>
              <a:t>General</a:t>
            </a:r>
            <a:br>
              <a:rPr lang="es-ES_tradnl" altLang="es-ES_tradnl" sz="2000" dirty="0">
                <a:solidFill>
                  <a:schemeClr val="accent3"/>
                </a:solidFill>
                <a:latin typeface="American Typewriter" charset="0"/>
                <a:ea typeface="American Typewriter" charset="0"/>
                <a:cs typeface="American Typewriter" charset="0"/>
              </a:rPr>
            </a:br>
            <a:r>
              <a:rPr lang="es-ES_tradnl" altLang="es-ES_tradnl" sz="2000" dirty="0">
                <a:solidFill>
                  <a:schemeClr val="accent3"/>
                </a:solidFill>
                <a:latin typeface="American Typewriter" charset="0"/>
                <a:ea typeface="American Typewriter" charset="0"/>
                <a:cs typeface="American Typewriter" charset="0"/>
              </a:rPr>
              <a:t>PRODUCTO 6</a:t>
            </a:r>
            <a:br>
              <a:rPr lang="es-ES_tradnl" altLang="es-ES_tradnl" sz="2000" dirty="0">
                <a:solidFill>
                  <a:schemeClr val="accent3"/>
                </a:solidFill>
                <a:latin typeface="American Typewriter" charset="0"/>
                <a:ea typeface="American Typewriter" charset="0"/>
                <a:cs typeface="American Typewriter" charset="0"/>
              </a:rPr>
            </a:br>
            <a:r>
              <a:rPr lang="es-ES_tradnl" altLang="es-ES_tradnl" sz="2000" dirty="0">
                <a:solidFill>
                  <a:schemeClr val="bg1"/>
                </a:solidFill>
                <a:ea typeface="American Typewriter" charset="0"/>
                <a:cs typeface="American Typewriter" charset="0"/>
              </a:rPr>
              <a:t>Documentación del proceso</a:t>
            </a:r>
            <a:r>
              <a:rPr lang="es-ES_tradnl" altLang="es-ES_tradnl" sz="2000" dirty="0">
                <a:solidFill>
                  <a:schemeClr val="bg1"/>
                </a:solidFill>
                <a:latin typeface="American Typewriter" charset="0"/>
                <a:ea typeface="American Typewriter" charset="0"/>
                <a:cs typeface="American Typewriter" charset="0"/>
              </a:rPr>
              <a:t/>
            </a:r>
            <a:br>
              <a:rPr lang="es-ES_tradnl" altLang="es-ES_tradnl" sz="2000" dirty="0">
                <a:solidFill>
                  <a:schemeClr val="bg1"/>
                </a:solidFill>
                <a:latin typeface="American Typewriter" charset="0"/>
                <a:ea typeface="American Typewriter" charset="0"/>
                <a:cs typeface="American Typewriter" charset="0"/>
              </a:rPr>
            </a:br>
            <a:endParaRPr lang="es-ES_tradnl" sz="2000" dirty="0"/>
          </a:p>
        </p:txBody>
      </p:sp>
      <p:sp>
        <p:nvSpPr>
          <p:cNvPr id="3" name="Marcador de texto 2"/>
          <p:cNvSpPr>
            <a:spLocks noGrp="1"/>
          </p:cNvSpPr>
          <p:nvPr>
            <p:ph type="body" idx="1"/>
          </p:nvPr>
        </p:nvSpPr>
        <p:spPr/>
        <p:txBody>
          <a:bodyPr/>
          <a:lstStyle/>
          <a:p>
            <a:pPr algn="just" fontAlgn="t">
              <a:spcBef>
                <a:spcPts val="0"/>
              </a:spcBef>
            </a:pPr>
            <a:r>
              <a:rPr lang="es-ES_tradnl" b="1" dirty="0">
                <a:solidFill>
                  <a:schemeClr val="bg1"/>
                </a:solidFill>
                <a:latin typeface="Century Gothic" charset="0"/>
              </a:rPr>
              <a:t>¿Qué evidencias de documentación concretas se esperan  cuando se  trabaja de manera interdisciplinaria?</a:t>
            </a:r>
            <a:endParaRPr lang="es-ES_tradnl" dirty="0">
              <a:solidFill>
                <a:schemeClr val="bg1"/>
              </a:solidFill>
            </a:endParaRPr>
          </a:p>
          <a:p>
            <a:pPr algn="just" fontAlgn="t">
              <a:spcBef>
                <a:spcPts val="0"/>
              </a:spcBef>
            </a:pPr>
            <a:r>
              <a:rPr lang="es-ES_tradnl" b="1" dirty="0">
                <a:solidFill>
                  <a:srgbClr val="000000"/>
                </a:solidFill>
                <a:latin typeface="Century Gothic" charset="0"/>
              </a:rPr>
              <a:t>Videograbaciones</a:t>
            </a:r>
            <a:endParaRPr lang="es-ES_tradnl" dirty="0"/>
          </a:p>
          <a:p>
            <a:pPr algn="just" fontAlgn="t">
              <a:spcBef>
                <a:spcPts val="0"/>
              </a:spcBef>
            </a:pPr>
            <a:r>
              <a:rPr lang="es-ES_tradnl" b="1" dirty="0">
                <a:solidFill>
                  <a:srgbClr val="000000"/>
                </a:solidFill>
                <a:latin typeface="Century Gothic" charset="0"/>
              </a:rPr>
              <a:t>Evidencias escritas</a:t>
            </a:r>
            <a:endParaRPr lang="es-ES_tradnl" dirty="0"/>
          </a:p>
          <a:p>
            <a:pPr algn="just" fontAlgn="t">
              <a:spcBef>
                <a:spcPts val="0"/>
              </a:spcBef>
            </a:pPr>
            <a:r>
              <a:rPr lang="es-ES_tradnl" b="1" dirty="0">
                <a:solidFill>
                  <a:srgbClr val="000000"/>
                </a:solidFill>
                <a:latin typeface="Century Gothic" charset="0"/>
              </a:rPr>
              <a:t>Visitas virtuales</a:t>
            </a:r>
            <a:endParaRPr lang="es-ES_tradnl" dirty="0"/>
          </a:p>
          <a:p>
            <a:pPr algn="just" fontAlgn="t">
              <a:spcBef>
                <a:spcPts val="0"/>
              </a:spcBef>
            </a:pPr>
            <a:r>
              <a:rPr lang="es-ES_tradnl" b="1" dirty="0">
                <a:solidFill>
                  <a:srgbClr val="000000"/>
                </a:solidFill>
                <a:latin typeface="Century Gothic" charset="0"/>
              </a:rPr>
              <a:t>Fotos</a:t>
            </a:r>
            <a:endParaRPr lang="es-ES_tradnl" dirty="0"/>
          </a:p>
          <a:p>
            <a:endParaRPr lang="es-ES_tradnl" dirty="0"/>
          </a:p>
        </p:txBody>
      </p:sp>
    </p:spTree>
    <p:extLst>
      <p:ext uri="{BB962C8B-B14F-4D97-AF65-F5344CB8AC3E}">
        <p14:creationId xmlns:p14="http://schemas.microsoft.com/office/powerpoint/2010/main" val="408274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ltLang="es-ES_tradnl" sz="2000" dirty="0">
                <a:solidFill>
                  <a:schemeClr val="accent3"/>
                </a:solidFill>
                <a:latin typeface="American Typewriter" charset="0"/>
                <a:ea typeface="American Typewriter" charset="0"/>
                <a:cs typeface="American Typewriter" charset="0"/>
              </a:rPr>
              <a:t>ANALISIS MESA DE EXPERTOS</a:t>
            </a:r>
            <a:br>
              <a:rPr lang="es-ES_tradnl" altLang="es-ES_tradnl" sz="2000" dirty="0">
                <a:solidFill>
                  <a:schemeClr val="accent3"/>
                </a:solidFill>
                <a:latin typeface="American Typewriter" charset="0"/>
                <a:ea typeface="American Typewriter" charset="0"/>
                <a:cs typeface="American Typewriter" charset="0"/>
              </a:rPr>
            </a:br>
            <a:r>
              <a:rPr lang="es-ES_tradnl" altLang="es-ES_tradnl" sz="2000" dirty="0">
                <a:solidFill>
                  <a:schemeClr val="accent3"/>
                </a:solidFill>
                <a:latin typeface="American Typewriter" charset="0"/>
                <a:ea typeface="American Typewriter" charset="0"/>
                <a:cs typeface="American Typewriter" charset="0"/>
              </a:rPr>
              <a:t>General</a:t>
            </a:r>
            <a:br>
              <a:rPr lang="es-ES_tradnl" altLang="es-ES_tradnl" sz="2000" dirty="0">
                <a:solidFill>
                  <a:schemeClr val="accent3"/>
                </a:solidFill>
                <a:latin typeface="American Typewriter" charset="0"/>
                <a:ea typeface="American Typewriter" charset="0"/>
                <a:cs typeface="American Typewriter" charset="0"/>
              </a:rPr>
            </a:br>
            <a:r>
              <a:rPr lang="es-ES_tradnl" altLang="es-ES_tradnl" sz="2000" dirty="0">
                <a:solidFill>
                  <a:schemeClr val="accent3"/>
                </a:solidFill>
                <a:latin typeface="American Typewriter" charset="0"/>
                <a:ea typeface="American Typewriter" charset="0"/>
                <a:cs typeface="American Typewriter" charset="0"/>
              </a:rPr>
              <a:t>PRODUCTO 6</a:t>
            </a:r>
            <a:br>
              <a:rPr lang="es-ES_tradnl" altLang="es-ES_tradnl" sz="2000" dirty="0">
                <a:solidFill>
                  <a:schemeClr val="accent3"/>
                </a:solidFill>
                <a:latin typeface="American Typewriter" charset="0"/>
                <a:ea typeface="American Typewriter" charset="0"/>
                <a:cs typeface="American Typewriter" charset="0"/>
              </a:rPr>
            </a:br>
            <a:r>
              <a:rPr lang="es-ES_tradnl" altLang="es-ES_tradnl" sz="2000" dirty="0">
                <a:solidFill>
                  <a:schemeClr val="bg1"/>
                </a:solidFill>
                <a:ea typeface="American Typewriter" charset="0"/>
                <a:cs typeface="American Typewriter" charset="0"/>
              </a:rPr>
              <a:t>Documentación del proceso</a:t>
            </a:r>
            <a:r>
              <a:rPr lang="es-ES_tradnl" altLang="es-ES_tradnl" sz="2000" dirty="0">
                <a:solidFill>
                  <a:schemeClr val="bg1"/>
                </a:solidFill>
                <a:latin typeface="American Typewriter" charset="0"/>
                <a:ea typeface="American Typewriter" charset="0"/>
                <a:cs typeface="American Typewriter" charset="0"/>
              </a:rPr>
              <a:t/>
            </a:r>
            <a:br>
              <a:rPr lang="es-ES_tradnl" altLang="es-ES_tradnl" sz="2000" dirty="0">
                <a:solidFill>
                  <a:schemeClr val="bg1"/>
                </a:solidFill>
                <a:latin typeface="American Typewriter" charset="0"/>
                <a:ea typeface="American Typewriter" charset="0"/>
                <a:cs typeface="American Typewriter" charset="0"/>
              </a:rPr>
            </a:br>
            <a:endParaRPr lang="es-ES_tradnl" sz="2000" dirty="0"/>
          </a:p>
        </p:txBody>
      </p:sp>
      <p:sp>
        <p:nvSpPr>
          <p:cNvPr id="3" name="Marcador de texto 2"/>
          <p:cNvSpPr>
            <a:spLocks noGrp="1"/>
          </p:cNvSpPr>
          <p:nvPr>
            <p:ph type="body" idx="1"/>
          </p:nvPr>
        </p:nvSpPr>
        <p:spPr/>
        <p:txBody>
          <a:bodyPr/>
          <a:lstStyle/>
          <a:p>
            <a:pPr algn="just" fontAlgn="t">
              <a:spcBef>
                <a:spcPts val="0"/>
              </a:spcBef>
            </a:pPr>
            <a:r>
              <a:rPr lang="es-ES_tradnl" b="1" dirty="0">
                <a:solidFill>
                  <a:schemeClr val="bg1"/>
                </a:solidFill>
                <a:latin typeface="Century Gothic" charset="0"/>
              </a:rPr>
              <a:t>Cuál es la intención de documentar en un proyecto y quién lo debe de hacer?</a:t>
            </a:r>
            <a:endParaRPr lang="es-ES_tradnl" dirty="0">
              <a:solidFill>
                <a:schemeClr val="bg1"/>
              </a:solidFill>
            </a:endParaRPr>
          </a:p>
          <a:p>
            <a:pPr algn="just" fontAlgn="t">
              <a:spcBef>
                <a:spcPts val="0"/>
              </a:spcBef>
            </a:pPr>
            <a:r>
              <a:rPr lang="es-ES_tradnl" b="1" dirty="0">
                <a:solidFill>
                  <a:srgbClr val="000000"/>
                </a:solidFill>
                <a:latin typeface="Century Gothic" charset="0"/>
              </a:rPr>
              <a:t>La documentan tanto los alumnos como el profesor</a:t>
            </a:r>
            <a:endParaRPr lang="es-ES_tradnl" dirty="0"/>
          </a:p>
          <a:p>
            <a:pPr algn="just" fontAlgn="t">
              <a:spcBef>
                <a:spcPts val="0"/>
              </a:spcBef>
            </a:pPr>
            <a:r>
              <a:rPr lang="es-ES_tradnl" b="1" dirty="0">
                <a:solidFill>
                  <a:srgbClr val="000000"/>
                </a:solidFill>
                <a:latin typeface="Century Gothic" charset="0"/>
              </a:rPr>
              <a:t>La intención es evaluar la significación del proyecto en la vida de los estudiantes</a:t>
            </a:r>
            <a:endParaRPr lang="es-ES_tradnl" dirty="0"/>
          </a:p>
          <a:p>
            <a:pPr algn="just" fontAlgn="t">
              <a:spcBef>
                <a:spcPts val="0"/>
              </a:spcBef>
            </a:pPr>
            <a:r>
              <a:rPr lang="es-ES_tradnl" b="1" dirty="0">
                <a:solidFill>
                  <a:srgbClr val="000000"/>
                </a:solidFill>
                <a:latin typeface="Century Gothic" charset="0"/>
              </a:rPr>
              <a:t>Toda la evidencia debe tener un ¿para qué? y debe ser un trabajo colaborativo</a:t>
            </a:r>
            <a:endParaRPr lang="es-ES_tradnl" dirty="0"/>
          </a:p>
          <a:p>
            <a:endParaRPr lang="es-ES_tradnl" dirty="0"/>
          </a:p>
        </p:txBody>
      </p:sp>
    </p:spTree>
    <p:extLst>
      <p:ext uri="{BB962C8B-B14F-4D97-AF65-F5344CB8AC3E}">
        <p14:creationId xmlns:p14="http://schemas.microsoft.com/office/powerpoint/2010/main" val="657823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0014" y="242208"/>
            <a:ext cx="9404350" cy="810306"/>
          </a:xfrm>
        </p:spPr>
        <p:txBody>
          <a:bodyPr/>
          <a:lstStyle/>
          <a:p>
            <a:r>
              <a:rPr lang="es-ES_tradnl" altLang="es-ES_tradnl" sz="1600" dirty="0">
                <a:solidFill>
                  <a:schemeClr val="accent3"/>
                </a:solidFill>
                <a:latin typeface="American Typewriter" charset="0"/>
                <a:ea typeface="American Typewriter" charset="0"/>
                <a:cs typeface="American Typewriter" charset="0"/>
              </a:rPr>
              <a:t>ANALISIS MESA DE EXPERTOS</a:t>
            </a:r>
            <a:br>
              <a:rPr lang="es-ES_tradnl" altLang="es-ES_tradnl" sz="1600" dirty="0">
                <a:solidFill>
                  <a:schemeClr val="accent3"/>
                </a:solidFill>
                <a:latin typeface="American Typewriter" charset="0"/>
                <a:ea typeface="American Typewriter" charset="0"/>
                <a:cs typeface="American Typewriter" charset="0"/>
              </a:rPr>
            </a:br>
            <a:r>
              <a:rPr lang="es-ES_tradnl" altLang="es-ES_tradnl" sz="1600" dirty="0">
                <a:solidFill>
                  <a:schemeClr val="accent3"/>
                </a:solidFill>
                <a:latin typeface="American Typewriter" charset="0"/>
                <a:ea typeface="American Typewriter" charset="0"/>
                <a:cs typeface="American Typewriter" charset="0"/>
              </a:rPr>
              <a:t>General</a:t>
            </a:r>
            <a:br>
              <a:rPr lang="es-ES_tradnl" altLang="es-ES_tradnl" sz="1600" dirty="0">
                <a:solidFill>
                  <a:schemeClr val="accent3"/>
                </a:solidFill>
                <a:latin typeface="American Typewriter" charset="0"/>
                <a:ea typeface="American Typewriter" charset="0"/>
                <a:cs typeface="American Typewriter" charset="0"/>
              </a:rPr>
            </a:br>
            <a:r>
              <a:rPr lang="es-ES_tradnl" altLang="es-ES_tradnl" sz="1600" dirty="0">
                <a:solidFill>
                  <a:schemeClr val="accent3"/>
                </a:solidFill>
                <a:latin typeface="American Typewriter" charset="0"/>
                <a:ea typeface="American Typewriter" charset="0"/>
                <a:cs typeface="American Typewriter" charset="0"/>
              </a:rPr>
              <a:t>PRODUCTO 6</a:t>
            </a:r>
            <a:br>
              <a:rPr lang="es-ES_tradnl" altLang="es-ES_tradnl" sz="1600" dirty="0">
                <a:solidFill>
                  <a:schemeClr val="accent3"/>
                </a:solidFill>
                <a:latin typeface="American Typewriter" charset="0"/>
                <a:ea typeface="American Typewriter" charset="0"/>
                <a:cs typeface="American Typewriter" charset="0"/>
              </a:rPr>
            </a:br>
            <a:r>
              <a:rPr lang="es-ES_tradnl" sz="1800" b="1" i="1" dirty="0" smtClean="0">
                <a:solidFill>
                  <a:schemeClr val="bg1"/>
                </a:solidFill>
                <a:latin typeface="Century Gothic" charset="0"/>
              </a:rPr>
              <a:t>Gestión </a:t>
            </a:r>
            <a:r>
              <a:rPr lang="es-ES_tradnl" sz="1800" b="1" i="1" dirty="0">
                <a:solidFill>
                  <a:schemeClr val="bg1"/>
                </a:solidFill>
                <a:latin typeface="Century Gothic" charset="0"/>
              </a:rPr>
              <a:t>de Proyectos interdisciplinarios</a:t>
            </a:r>
            <a:r>
              <a:rPr lang="es-ES_tradnl" sz="1800" dirty="0">
                <a:solidFill>
                  <a:schemeClr val="bg1"/>
                </a:solidFill>
              </a:rPr>
              <a:t/>
            </a:r>
            <a:br>
              <a:rPr lang="es-ES_tradnl" sz="1800" dirty="0">
                <a:solidFill>
                  <a:schemeClr val="bg1"/>
                </a:solidFill>
              </a:rPr>
            </a:br>
            <a:endParaRPr lang="es-ES_tradnl" sz="1800" dirty="0">
              <a:solidFill>
                <a:schemeClr val="bg1"/>
              </a:solidFill>
            </a:endParaRPr>
          </a:p>
        </p:txBody>
      </p:sp>
      <p:sp>
        <p:nvSpPr>
          <p:cNvPr id="3" name="Marcador de texto 2"/>
          <p:cNvSpPr>
            <a:spLocks noGrp="1"/>
          </p:cNvSpPr>
          <p:nvPr>
            <p:ph type="body" idx="1"/>
          </p:nvPr>
        </p:nvSpPr>
        <p:spPr>
          <a:xfrm>
            <a:off x="457201" y="1349830"/>
            <a:ext cx="10580913" cy="4395787"/>
          </a:xfrm>
        </p:spPr>
        <p:txBody>
          <a:bodyPr/>
          <a:lstStyle/>
          <a:p>
            <a:pPr algn="just" fontAlgn="t">
              <a:spcBef>
                <a:spcPts val="0"/>
              </a:spcBef>
            </a:pPr>
            <a:r>
              <a:rPr lang="es-ES_tradnl" b="1" dirty="0">
                <a:solidFill>
                  <a:srgbClr val="1C4587"/>
                </a:solidFill>
                <a:latin typeface="Century Gothic" charset="0"/>
              </a:rPr>
              <a:t>¿</a:t>
            </a:r>
            <a:r>
              <a:rPr lang="es-ES_tradnl" b="1" dirty="0">
                <a:solidFill>
                  <a:schemeClr val="bg1"/>
                </a:solidFill>
                <a:latin typeface="Century Gothic" charset="0"/>
              </a:rPr>
              <a:t>Qué factores se deben tomar en cuenta para hacer un proyecto? ¿Cómo se deben organizar?</a:t>
            </a:r>
            <a:endParaRPr lang="es-ES_tradnl" dirty="0">
              <a:solidFill>
                <a:schemeClr val="bg1"/>
              </a:solidFill>
            </a:endParaRPr>
          </a:p>
          <a:p>
            <a:pPr algn="just" fontAlgn="t">
              <a:spcBef>
                <a:spcPts val="0"/>
              </a:spcBef>
            </a:pPr>
            <a:r>
              <a:rPr lang="es-ES_tradnl" b="1" dirty="0">
                <a:solidFill>
                  <a:srgbClr val="000000"/>
                </a:solidFill>
                <a:latin typeface="Century Gothic" charset="0"/>
              </a:rPr>
              <a:t>Secuencia curricular clara</a:t>
            </a:r>
            <a:endParaRPr lang="es-ES_tradnl" dirty="0"/>
          </a:p>
          <a:p>
            <a:pPr algn="just" fontAlgn="t">
              <a:spcBef>
                <a:spcPts val="0"/>
              </a:spcBef>
            </a:pPr>
            <a:r>
              <a:rPr lang="es-ES_tradnl" b="1" dirty="0">
                <a:solidFill>
                  <a:srgbClr val="000000"/>
                </a:solidFill>
                <a:latin typeface="Century Gothic" charset="0"/>
              </a:rPr>
              <a:t>Conocimiento de los contenidos de las otras asignaturas</a:t>
            </a:r>
            <a:endParaRPr lang="es-ES_tradnl" dirty="0"/>
          </a:p>
          <a:p>
            <a:pPr algn="just" fontAlgn="t">
              <a:spcBef>
                <a:spcPts val="0"/>
              </a:spcBef>
            </a:pPr>
            <a:r>
              <a:rPr lang="es-ES_tradnl" b="1" dirty="0">
                <a:solidFill>
                  <a:srgbClr val="000000"/>
                </a:solidFill>
                <a:latin typeface="Century Gothic" charset="0"/>
              </a:rPr>
              <a:t>Identificar las </a:t>
            </a:r>
            <a:r>
              <a:rPr lang="es-ES_tradnl" b="1" dirty="0" err="1">
                <a:solidFill>
                  <a:srgbClr val="000000"/>
                </a:solidFill>
                <a:latin typeface="Century Gothic" charset="0"/>
              </a:rPr>
              <a:t>àreas</a:t>
            </a:r>
            <a:r>
              <a:rPr lang="es-ES_tradnl" b="1" dirty="0">
                <a:solidFill>
                  <a:srgbClr val="000000"/>
                </a:solidFill>
                <a:latin typeface="Century Gothic" charset="0"/>
              </a:rPr>
              <a:t> los conceptos de cada materia para reconocer a partir de qué contenidos nacerá el proyecto.</a:t>
            </a:r>
            <a:endParaRPr lang="es-ES_tradnl" dirty="0"/>
          </a:p>
          <a:p>
            <a:pPr algn="just" fontAlgn="t">
              <a:spcBef>
                <a:spcPts val="0"/>
              </a:spcBef>
            </a:pPr>
            <a:r>
              <a:rPr lang="es-ES_tradnl" b="1" dirty="0">
                <a:solidFill>
                  <a:srgbClr val="000000"/>
                </a:solidFill>
                <a:latin typeface="Century Gothic" charset="0"/>
              </a:rPr>
              <a:t>Conocer los alcances del proyecto </a:t>
            </a:r>
            <a:endParaRPr lang="es-ES_tradnl" dirty="0"/>
          </a:p>
          <a:p>
            <a:pPr algn="just" fontAlgn="t">
              <a:spcBef>
                <a:spcPts val="0"/>
              </a:spcBef>
            </a:pPr>
            <a:r>
              <a:rPr lang="es-ES_tradnl" b="1" dirty="0">
                <a:solidFill>
                  <a:srgbClr val="000000"/>
                </a:solidFill>
                <a:latin typeface="Century Gothic" charset="0"/>
              </a:rPr>
              <a:t>Que sea un objetivo alcanzable</a:t>
            </a:r>
            <a:endParaRPr lang="es-ES_tradnl" dirty="0"/>
          </a:p>
          <a:p>
            <a:pPr algn="just" fontAlgn="t">
              <a:spcBef>
                <a:spcPts val="0"/>
              </a:spcBef>
            </a:pPr>
            <a:r>
              <a:rPr lang="es-ES_tradnl" b="1" dirty="0">
                <a:solidFill>
                  <a:srgbClr val="000000"/>
                </a:solidFill>
                <a:latin typeface="Century Gothic" charset="0"/>
              </a:rPr>
              <a:t>Organización de los horarios de los profesores involucrados</a:t>
            </a:r>
            <a:endParaRPr lang="es-ES_tradnl" dirty="0"/>
          </a:p>
          <a:p>
            <a:pPr algn="just" fontAlgn="t">
              <a:spcBef>
                <a:spcPts val="0"/>
              </a:spcBef>
            </a:pPr>
            <a:r>
              <a:rPr lang="es-ES_tradnl" b="1" dirty="0">
                <a:solidFill>
                  <a:srgbClr val="000000"/>
                </a:solidFill>
                <a:latin typeface="Century Gothic" charset="0"/>
              </a:rPr>
              <a:t>Llevar un seguimiento de los trabajos realizados</a:t>
            </a:r>
            <a:endParaRPr lang="es-ES_tradnl" dirty="0"/>
          </a:p>
          <a:p>
            <a:pPr algn="just" fontAlgn="t">
              <a:spcBef>
                <a:spcPts val="0"/>
              </a:spcBef>
            </a:pPr>
            <a:r>
              <a:rPr lang="es-ES_tradnl" b="1" dirty="0">
                <a:solidFill>
                  <a:srgbClr val="000000"/>
                </a:solidFill>
                <a:latin typeface="Century Gothic" charset="0"/>
              </a:rPr>
              <a:t>Tener un programa de retroalimentación</a:t>
            </a:r>
            <a:endParaRPr lang="es-ES_tradnl" dirty="0"/>
          </a:p>
          <a:p>
            <a:pPr algn="just" fontAlgn="t">
              <a:spcBef>
                <a:spcPts val="0"/>
              </a:spcBef>
            </a:pPr>
            <a:r>
              <a:rPr lang="es-ES_tradnl" b="1" dirty="0">
                <a:solidFill>
                  <a:srgbClr val="000000"/>
                </a:solidFill>
                <a:latin typeface="Century Gothic" charset="0"/>
              </a:rPr>
              <a:t>Llegar a conclusiones y reflexión de las metas alcanzadas</a:t>
            </a:r>
            <a:endParaRPr lang="es-ES_tradnl" dirty="0"/>
          </a:p>
          <a:p>
            <a:pPr algn="just" fontAlgn="t">
              <a:spcBef>
                <a:spcPts val="0"/>
              </a:spcBef>
            </a:pPr>
            <a:r>
              <a:rPr lang="es-ES_tradnl" b="1" dirty="0">
                <a:solidFill>
                  <a:srgbClr val="000000"/>
                </a:solidFill>
                <a:latin typeface="Century Gothic" charset="0"/>
              </a:rPr>
              <a:t>Que la intención y las habilidades que los alumnos desarrollarán durante el proceso, así como la resolución, innovación o creación que permitirá observarse en el resultado final</a:t>
            </a:r>
            <a:endParaRPr lang="es-ES_tradnl" dirty="0"/>
          </a:p>
          <a:p>
            <a:pPr algn="just" fontAlgn="t">
              <a:spcBef>
                <a:spcPts val="0"/>
              </a:spcBef>
            </a:pPr>
            <a:r>
              <a:rPr lang="es-ES_tradnl" b="1" dirty="0">
                <a:solidFill>
                  <a:srgbClr val="000000"/>
                </a:solidFill>
                <a:latin typeface="Century Gothic" charset="0"/>
              </a:rPr>
              <a:t>Dividirlo en etapas con productos medibles (evaluación formativa o </a:t>
            </a:r>
            <a:r>
              <a:rPr lang="es-ES_tradnl" b="1" dirty="0" err="1">
                <a:solidFill>
                  <a:srgbClr val="000000"/>
                </a:solidFill>
                <a:latin typeface="Century Gothic" charset="0"/>
              </a:rPr>
              <a:t>sumativa</a:t>
            </a:r>
            <a:r>
              <a:rPr lang="es-ES_tradnl" b="1" dirty="0">
                <a:solidFill>
                  <a:srgbClr val="000000"/>
                </a:solidFill>
                <a:latin typeface="Century Gothic" charset="0"/>
              </a:rPr>
              <a:t>) y elegir el momento apropiado</a:t>
            </a:r>
            <a:endParaRPr lang="es-ES_tradnl" dirty="0"/>
          </a:p>
          <a:p>
            <a:endParaRPr lang="es-ES_tradnl" dirty="0"/>
          </a:p>
        </p:txBody>
      </p:sp>
    </p:spTree>
    <p:extLst>
      <p:ext uri="{BB962C8B-B14F-4D97-AF65-F5344CB8AC3E}">
        <p14:creationId xmlns:p14="http://schemas.microsoft.com/office/powerpoint/2010/main" val="1401989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pPr algn="just" fontAlgn="t">
              <a:spcBef>
                <a:spcPts val="0"/>
              </a:spcBef>
            </a:pPr>
            <a:r>
              <a:rPr lang="es-ES_tradnl" b="1" dirty="0">
                <a:solidFill>
                  <a:schemeClr val="bg1"/>
                </a:solidFill>
                <a:latin typeface="Century Gothic" charset="0"/>
              </a:rPr>
              <a:t>Cómo se pueden identificar los puntos de interacción que permitan una indagación, desde situaciones complejas o la problematización?</a:t>
            </a:r>
            <a:endParaRPr lang="es-ES_tradnl" dirty="0">
              <a:solidFill>
                <a:schemeClr val="bg1"/>
              </a:solidFill>
            </a:endParaRPr>
          </a:p>
          <a:p>
            <a:pPr algn="just" fontAlgn="t">
              <a:spcBef>
                <a:spcPts val="0"/>
              </a:spcBef>
            </a:pPr>
            <a:r>
              <a:rPr lang="es-ES_tradnl" b="1" dirty="0">
                <a:solidFill>
                  <a:srgbClr val="000000"/>
                </a:solidFill>
                <a:latin typeface="Century Gothic" charset="0"/>
              </a:rPr>
              <a:t>Tener una visión interdisciplinaria</a:t>
            </a:r>
            <a:endParaRPr lang="es-ES_tradnl" dirty="0"/>
          </a:p>
          <a:p>
            <a:pPr algn="just" fontAlgn="t">
              <a:spcBef>
                <a:spcPts val="0"/>
              </a:spcBef>
            </a:pPr>
            <a:r>
              <a:rPr lang="es-ES_tradnl" b="1" dirty="0">
                <a:solidFill>
                  <a:srgbClr val="000000"/>
                </a:solidFill>
                <a:latin typeface="Century Gothic" charset="0"/>
              </a:rPr>
              <a:t>Establecer el ciclo de indagación</a:t>
            </a:r>
            <a:endParaRPr lang="es-ES_tradnl" dirty="0"/>
          </a:p>
          <a:p>
            <a:pPr algn="just" fontAlgn="t">
              <a:spcBef>
                <a:spcPts val="0"/>
              </a:spcBef>
            </a:pPr>
            <a:r>
              <a:rPr lang="es-ES_tradnl" b="1" dirty="0">
                <a:solidFill>
                  <a:srgbClr val="000000"/>
                </a:solidFill>
                <a:latin typeface="Century Gothic" charset="0"/>
              </a:rPr>
              <a:t>Organizar las habilidades de síntesis y de expresión de la información</a:t>
            </a:r>
            <a:endParaRPr lang="es-ES_tradnl" dirty="0"/>
          </a:p>
          <a:p>
            <a:pPr algn="just" fontAlgn="t">
              <a:spcBef>
                <a:spcPts val="0"/>
              </a:spcBef>
            </a:pPr>
            <a:r>
              <a:rPr lang="es-ES_tradnl" b="1" dirty="0">
                <a:solidFill>
                  <a:srgbClr val="000000"/>
                </a:solidFill>
                <a:latin typeface="Century Gothic" charset="0"/>
              </a:rPr>
              <a:t>Tener una postura abierta dependiendo de los ejes disciplinarios desde donde se abordará el proyecto</a:t>
            </a:r>
            <a:endParaRPr lang="es-ES_tradnl" dirty="0"/>
          </a:p>
          <a:p>
            <a:pPr algn="just" fontAlgn="t">
              <a:spcBef>
                <a:spcPts val="0"/>
              </a:spcBef>
            </a:pPr>
            <a:r>
              <a:rPr lang="es-ES_tradnl" b="1" dirty="0">
                <a:solidFill>
                  <a:srgbClr val="000000"/>
                </a:solidFill>
                <a:latin typeface="Century Gothic" charset="0"/>
              </a:rPr>
              <a:t>promover el pensamiento crítico a través de preguntas</a:t>
            </a:r>
            <a:endParaRPr lang="es-ES_tradnl" dirty="0"/>
          </a:p>
          <a:p>
            <a:endParaRPr lang="es-ES_tradnl" dirty="0"/>
          </a:p>
        </p:txBody>
      </p:sp>
      <p:sp>
        <p:nvSpPr>
          <p:cNvPr id="2" name="CuadroTexto 1"/>
          <p:cNvSpPr txBox="1"/>
          <p:nvPr/>
        </p:nvSpPr>
        <p:spPr>
          <a:xfrm>
            <a:off x="1514475" y="571500"/>
            <a:ext cx="8215313" cy="1015663"/>
          </a:xfrm>
          <a:prstGeom prst="rect">
            <a:avLst/>
          </a:prstGeom>
          <a:noFill/>
        </p:spPr>
        <p:txBody>
          <a:bodyPr wrap="square" rtlCol="0">
            <a:spAutoFit/>
          </a:bodyPr>
          <a:lstStyle/>
          <a:p>
            <a:r>
              <a:rPr lang="es-ES_tradnl" altLang="es-ES_tradnl" dirty="0">
                <a:solidFill>
                  <a:schemeClr val="accent3"/>
                </a:solidFill>
                <a:latin typeface="American Typewriter" charset="0"/>
                <a:ea typeface="American Typewriter" charset="0"/>
                <a:cs typeface="American Typewriter" charset="0"/>
              </a:rPr>
              <a:t>ANALISIS MESA DE EXPERTOS</a:t>
            </a:r>
            <a:br>
              <a:rPr lang="es-ES_tradnl" altLang="es-ES_tradnl" dirty="0">
                <a:solidFill>
                  <a:schemeClr val="accent3"/>
                </a:solidFill>
                <a:latin typeface="American Typewriter" charset="0"/>
                <a:ea typeface="American Typewriter" charset="0"/>
                <a:cs typeface="American Typewriter" charset="0"/>
              </a:rPr>
            </a:br>
            <a:r>
              <a:rPr lang="es-ES_tradnl" altLang="es-ES_tradnl" dirty="0">
                <a:solidFill>
                  <a:schemeClr val="accent3"/>
                </a:solidFill>
                <a:latin typeface="American Typewriter" charset="0"/>
                <a:ea typeface="American Typewriter" charset="0"/>
                <a:cs typeface="American Typewriter" charset="0"/>
              </a:rPr>
              <a:t>General</a:t>
            </a:r>
            <a:br>
              <a:rPr lang="es-ES_tradnl" altLang="es-ES_tradnl" dirty="0">
                <a:solidFill>
                  <a:schemeClr val="accent3"/>
                </a:solidFill>
                <a:latin typeface="American Typewriter" charset="0"/>
                <a:ea typeface="American Typewriter" charset="0"/>
                <a:cs typeface="American Typewriter" charset="0"/>
              </a:rPr>
            </a:br>
            <a:r>
              <a:rPr lang="es-ES_tradnl" altLang="es-ES_tradnl" dirty="0">
                <a:solidFill>
                  <a:schemeClr val="accent3"/>
                </a:solidFill>
                <a:latin typeface="American Typewriter" charset="0"/>
                <a:ea typeface="American Typewriter" charset="0"/>
                <a:cs typeface="American Typewriter" charset="0"/>
              </a:rPr>
              <a:t>PRODUCTO 6</a:t>
            </a:r>
            <a:br>
              <a:rPr lang="es-ES_tradnl" altLang="es-ES_tradnl" dirty="0">
                <a:solidFill>
                  <a:schemeClr val="accent3"/>
                </a:solidFill>
                <a:latin typeface="American Typewriter" charset="0"/>
                <a:ea typeface="American Typewriter" charset="0"/>
                <a:cs typeface="American Typewriter" charset="0"/>
              </a:rPr>
            </a:br>
            <a:r>
              <a:rPr lang="es-ES_tradnl" sz="1600" b="1" i="1" dirty="0">
                <a:solidFill>
                  <a:schemeClr val="bg1"/>
                </a:solidFill>
                <a:latin typeface="Century Gothic" charset="0"/>
              </a:rPr>
              <a:t>Gestión de Proyectos interdisciplinarios</a:t>
            </a:r>
            <a:endParaRPr lang="es-ES_tradnl" dirty="0"/>
          </a:p>
        </p:txBody>
      </p:sp>
    </p:spTree>
    <p:extLst>
      <p:ext uri="{BB962C8B-B14F-4D97-AF65-F5344CB8AC3E}">
        <p14:creationId xmlns:p14="http://schemas.microsoft.com/office/powerpoint/2010/main" val="1585558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ltLang="es-ES_tradnl" sz="2000" dirty="0">
                <a:solidFill>
                  <a:schemeClr val="accent3"/>
                </a:solidFill>
                <a:latin typeface="American Typewriter" charset="0"/>
                <a:ea typeface="American Typewriter" charset="0"/>
                <a:cs typeface="American Typewriter" charset="0"/>
              </a:rPr>
              <a:t>ANALISIS MESA DE EXPERTOS</a:t>
            </a:r>
            <a:br>
              <a:rPr lang="es-ES_tradnl" altLang="es-ES_tradnl" sz="2000" dirty="0">
                <a:solidFill>
                  <a:schemeClr val="accent3"/>
                </a:solidFill>
                <a:latin typeface="American Typewriter" charset="0"/>
                <a:ea typeface="American Typewriter" charset="0"/>
                <a:cs typeface="American Typewriter" charset="0"/>
              </a:rPr>
            </a:br>
            <a:r>
              <a:rPr lang="es-ES_tradnl" altLang="es-ES_tradnl" sz="2000" dirty="0">
                <a:solidFill>
                  <a:schemeClr val="accent3"/>
                </a:solidFill>
                <a:latin typeface="American Typewriter" charset="0"/>
                <a:ea typeface="American Typewriter" charset="0"/>
                <a:cs typeface="American Typewriter" charset="0"/>
              </a:rPr>
              <a:t>General</a:t>
            </a:r>
            <a:br>
              <a:rPr lang="es-ES_tradnl" altLang="es-ES_tradnl" sz="2000" dirty="0">
                <a:solidFill>
                  <a:schemeClr val="accent3"/>
                </a:solidFill>
                <a:latin typeface="American Typewriter" charset="0"/>
                <a:ea typeface="American Typewriter" charset="0"/>
                <a:cs typeface="American Typewriter" charset="0"/>
              </a:rPr>
            </a:br>
            <a:r>
              <a:rPr lang="es-ES_tradnl" altLang="es-ES_tradnl" sz="2000" dirty="0">
                <a:solidFill>
                  <a:schemeClr val="accent3"/>
                </a:solidFill>
                <a:latin typeface="American Typewriter" charset="0"/>
                <a:ea typeface="American Typewriter" charset="0"/>
                <a:cs typeface="American Typewriter" charset="0"/>
              </a:rPr>
              <a:t>PRODUCTO 6</a:t>
            </a:r>
            <a:br>
              <a:rPr lang="es-ES_tradnl" altLang="es-ES_tradnl" sz="2000" dirty="0">
                <a:solidFill>
                  <a:schemeClr val="accent3"/>
                </a:solidFill>
                <a:latin typeface="American Typewriter" charset="0"/>
                <a:ea typeface="American Typewriter" charset="0"/>
                <a:cs typeface="American Typewriter" charset="0"/>
              </a:rPr>
            </a:br>
            <a:r>
              <a:rPr lang="es-ES_tradnl" sz="2000" b="1" i="1" dirty="0">
                <a:solidFill>
                  <a:schemeClr val="bg1"/>
                </a:solidFill>
                <a:latin typeface="Century Gothic" charset="0"/>
              </a:rPr>
              <a:t>Gestión de Proyectos interdisciplinarios</a:t>
            </a:r>
            <a:r>
              <a:rPr lang="es-ES_tradnl" sz="2000" dirty="0"/>
              <a:t/>
            </a:r>
            <a:br>
              <a:rPr lang="es-ES_tradnl" sz="2000" dirty="0"/>
            </a:br>
            <a:endParaRPr lang="es-ES_tradnl" sz="2000" dirty="0"/>
          </a:p>
        </p:txBody>
      </p:sp>
      <p:sp>
        <p:nvSpPr>
          <p:cNvPr id="3" name="Marcador de texto 2"/>
          <p:cNvSpPr>
            <a:spLocks noGrp="1"/>
          </p:cNvSpPr>
          <p:nvPr>
            <p:ph type="body" idx="1"/>
          </p:nvPr>
        </p:nvSpPr>
        <p:spPr/>
        <p:txBody>
          <a:bodyPr/>
          <a:lstStyle/>
          <a:p>
            <a:pPr algn="just" fontAlgn="t">
              <a:spcBef>
                <a:spcPts val="0"/>
              </a:spcBef>
            </a:pPr>
            <a:r>
              <a:rPr lang="es-ES_tradnl" dirty="0"/>
              <a:t/>
            </a:r>
            <a:br>
              <a:rPr lang="es-ES_tradnl" dirty="0"/>
            </a:br>
            <a:r>
              <a:rPr lang="es-ES_tradnl" b="1" dirty="0">
                <a:solidFill>
                  <a:srgbClr val="1C4587"/>
                </a:solidFill>
                <a:latin typeface="Century Gothic" charset="0"/>
              </a:rPr>
              <a:t>¿</a:t>
            </a:r>
            <a:r>
              <a:rPr lang="es-ES_tradnl" dirty="0"/>
              <a:t/>
            </a:r>
            <a:br>
              <a:rPr lang="es-ES_tradnl" dirty="0"/>
            </a:br>
            <a:r>
              <a:rPr lang="es-ES_tradnl" b="1" dirty="0">
                <a:solidFill>
                  <a:schemeClr val="bg1"/>
                </a:solidFill>
                <a:latin typeface="Century Gothic" charset="0"/>
              </a:rPr>
              <a:t>Si se toma en cuenta lo que se hace generalmente, para el trabajo en clase ¿Qué cambios  deben  hacerse para generar un proyecto interdisciplinario?</a:t>
            </a:r>
            <a:endParaRPr lang="es-ES_tradnl" dirty="0">
              <a:solidFill>
                <a:schemeClr val="bg1"/>
              </a:solidFill>
            </a:endParaRPr>
          </a:p>
          <a:p>
            <a:pPr algn="just" fontAlgn="t">
              <a:spcBef>
                <a:spcPts val="0"/>
              </a:spcBef>
            </a:pPr>
            <a:r>
              <a:rPr lang="es-ES_tradnl" b="1" dirty="0">
                <a:solidFill>
                  <a:srgbClr val="000000"/>
                </a:solidFill>
                <a:latin typeface="Century Gothic" charset="0"/>
              </a:rPr>
              <a:t>En que se estén cumpliendo los objetivos</a:t>
            </a:r>
            <a:endParaRPr lang="es-ES_tradnl" dirty="0"/>
          </a:p>
          <a:p>
            <a:pPr algn="just" fontAlgn="t">
              <a:spcBef>
                <a:spcPts val="0"/>
              </a:spcBef>
            </a:pPr>
            <a:r>
              <a:rPr lang="es-ES_tradnl" b="1" dirty="0">
                <a:solidFill>
                  <a:srgbClr val="000000"/>
                </a:solidFill>
                <a:latin typeface="Century Gothic" charset="0"/>
              </a:rPr>
              <a:t>Establecer un ciclo de corrección y reflexión</a:t>
            </a:r>
            <a:endParaRPr lang="es-ES_tradnl" dirty="0"/>
          </a:p>
          <a:p>
            <a:pPr algn="just" fontAlgn="t">
              <a:spcBef>
                <a:spcPts val="0"/>
              </a:spcBef>
            </a:pPr>
            <a:r>
              <a:rPr lang="es-ES_tradnl" b="1" dirty="0">
                <a:solidFill>
                  <a:srgbClr val="000000"/>
                </a:solidFill>
                <a:latin typeface="Century Gothic" charset="0"/>
              </a:rPr>
              <a:t>Si en el proceso no está favoreciendo el desarrollo de habilidades</a:t>
            </a:r>
            <a:endParaRPr lang="es-ES_tradnl" dirty="0"/>
          </a:p>
          <a:p>
            <a:pPr algn="just" fontAlgn="t">
              <a:spcBef>
                <a:spcPts val="0"/>
              </a:spcBef>
            </a:pPr>
            <a:r>
              <a:rPr lang="es-ES_tradnl" b="1" dirty="0">
                <a:solidFill>
                  <a:srgbClr val="000000"/>
                </a:solidFill>
                <a:latin typeface="Century Gothic" charset="0"/>
              </a:rPr>
              <a:t>Que se estén cumpliendo los tiempos establecidos</a:t>
            </a:r>
            <a:endParaRPr lang="es-ES_tradnl" dirty="0"/>
          </a:p>
          <a:p>
            <a:endParaRPr lang="es-ES_tradnl" dirty="0"/>
          </a:p>
        </p:txBody>
      </p:sp>
    </p:spTree>
    <p:extLst>
      <p:ext uri="{BB962C8B-B14F-4D97-AF65-F5344CB8AC3E}">
        <p14:creationId xmlns:p14="http://schemas.microsoft.com/office/powerpoint/2010/main" val="1544653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p:nvPr/>
        </p:nvSpPr>
        <p:spPr>
          <a:xfrm>
            <a:off x="411162" y="585787"/>
            <a:ext cx="6994525" cy="646112"/>
          </a:xfrm>
          <a:prstGeom prst="rect">
            <a:avLst/>
          </a:prstGeom>
          <a:noFill/>
          <a:ln>
            <a:noFill/>
          </a:ln>
        </p:spPr>
        <p:txBody>
          <a:bodyPr wrap="square" lIns="91425" tIns="45700" rIns="91425" bIns="45700" anchor="t" anchorCtr="0">
            <a:noAutofit/>
          </a:bodyPr>
          <a:lstStyle/>
          <a:p>
            <a:pPr marL="0" marR="0" lvl="0" indent="-114300" algn="l" rtl="0">
              <a:lnSpc>
                <a:spcPct val="100000"/>
              </a:lnSpc>
              <a:spcBef>
                <a:spcPts val="0"/>
              </a:spcBef>
              <a:spcAft>
                <a:spcPts val="0"/>
              </a:spcAft>
              <a:buClr>
                <a:schemeClr val="lt1"/>
              </a:buClr>
              <a:buSzPct val="100000"/>
              <a:buFont typeface="Century Gothic"/>
              <a:buNone/>
            </a:pPr>
            <a:r>
              <a:rPr lang="en-US" sz="1800" b="0" i="0" u="none">
                <a:solidFill>
                  <a:schemeClr val="lt1"/>
                </a:solidFill>
                <a:latin typeface="Century Gothic"/>
                <a:ea typeface="Century Gothic"/>
                <a:cs typeface="Century Gothic"/>
                <a:sym typeface="Century Gothic"/>
              </a:rPr>
              <a:t>Ciclo escolar en el que se planea llevar a cabo el proyecto. </a:t>
            </a:r>
          </a:p>
          <a:p>
            <a:pPr marL="0" marR="0" lvl="0" indent="-114300" algn="l" rtl="0">
              <a:lnSpc>
                <a:spcPct val="100000"/>
              </a:lnSpc>
              <a:spcBef>
                <a:spcPts val="0"/>
              </a:spcBef>
              <a:spcAft>
                <a:spcPts val="0"/>
              </a:spcAft>
              <a:buClr>
                <a:schemeClr val="lt1"/>
              </a:buClr>
              <a:buSzPct val="100000"/>
              <a:buFont typeface="Century Gothic"/>
              <a:buNone/>
            </a:pPr>
            <a:r>
              <a:rPr lang="en-US" sz="1800" b="0" i="0" u="none">
                <a:solidFill>
                  <a:schemeClr val="lt1"/>
                </a:solidFill>
                <a:latin typeface="Century Gothic"/>
                <a:ea typeface="Century Gothic"/>
                <a:cs typeface="Century Gothic"/>
                <a:sym typeface="Century Gothic"/>
              </a:rPr>
              <a:t>Fecha de inicio y de término.</a:t>
            </a:r>
          </a:p>
        </p:txBody>
      </p:sp>
      <p:sp>
        <p:nvSpPr>
          <p:cNvPr id="204" name="Shape 204"/>
          <p:cNvSpPr txBox="1"/>
          <p:nvPr/>
        </p:nvSpPr>
        <p:spPr>
          <a:xfrm>
            <a:off x="523875" y="1716087"/>
            <a:ext cx="3414712" cy="1476375"/>
          </a:xfrm>
          <a:prstGeom prst="rect">
            <a:avLst/>
          </a:prstGeom>
          <a:noFill/>
          <a:ln>
            <a:noFill/>
          </a:ln>
        </p:spPr>
        <p:txBody>
          <a:bodyPr wrap="square" lIns="91425" tIns="45700" rIns="91425" bIns="45700" anchor="t" anchorCtr="0">
            <a:noAutofit/>
          </a:bodyPr>
          <a:lstStyle/>
          <a:p>
            <a:pPr marL="0" marR="0" lvl="0" indent="-114300" algn="l" rtl="0">
              <a:lnSpc>
                <a:spcPct val="100000"/>
              </a:lnSpc>
              <a:spcBef>
                <a:spcPts val="0"/>
              </a:spcBef>
              <a:spcAft>
                <a:spcPts val="0"/>
              </a:spcAft>
              <a:buClr>
                <a:schemeClr val="lt1"/>
              </a:buClr>
              <a:buSzPct val="100000"/>
              <a:buFont typeface="Century Gothic"/>
              <a:buNone/>
            </a:pPr>
            <a:r>
              <a:rPr lang="en-US" sz="1800" b="0" i="0" u="none">
                <a:solidFill>
                  <a:schemeClr val="lt1"/>
                </a:solidFill>
                <a:latin typeface="Century Gothic"/>
                <a:ea typeface="Century Gothic"/>
                <a:cs typeface="Century Gothic"/>
                <a:sym typeface="Century Gothic"/>
              </a:rPr>
              <a:t>Ciclo escolar: 2018-2019</a:t>
            </a:r>
          </a:p>
          <a:p>
            <a:pPr marL="0" marR="0" lvl="0" indent="-114300" algn="l" rtl="0">
              <a:lnSpc>
                <a:spcPct val="100000"/>
              </a:lnSpc>
              <a:spcBef>
                <a:spcPts val="0"/>
              </a:spcBef>
              <a:spcAft>
                <a:spcPts val="0"/>
              </a:spcAft>
              <a:buClr>
                <a:schemeClr val="lt1"/>
              </a:buClr>
              <a:buFont typeface="Century Gothic"/>
              <a:buNone/>
            </a:pPr>
            <a:endParaRPr sz="1800" b="0" i="0" u="none">
              <a:solidFill>
                <a:schemeClr val="lt1"/>
              </a:solidFill>
              <a:latin typeface="Century Gothic"/>
              <a:ea typeface="Century Gothic"/>
              <a:cs typeface="Century Gothic"/>
              <a:sym typeface="Century Gothic"/>
            </a:endParaRPr>
          </a:p>
          <a:p>
            <a:pPr marL="0" marR="0" lvl="0" indent="-114300" algn="l" rtl="0">
              <a:lnSpc>
                <a:spcPct val="100000"/>
              </a:lnSpc>
              <a:spcBef>
                <a:spcPts val="0"/>
              </a:spcBef>
              <a:spcAft>
                <a:spcPts val="0"/>
              </a:spcAft>
              <a:buClr>
                <a:schemeClr val="lt1"/>
              </a:buClr>
              <a:buSzPct val="100000"/>
              <a:buFont typeface="Century Gothic"/>
              <a:buNone/>
            </a:pPr>
            <a:r>
              <a:rPr lang="en-US" sz="1800" b="0" i="0" u="none">
                <a:solidFill>
                  <a:schemeClr val="lt1"/>
                </a:solidFill>
                <a:latin typeface="Century Gothic"/>
                <a:ea typeface="Century Gothic"/>
                <a:cs typeface="Century Gothic"/>
                <a:sym typeface="Century Gothic"/>
              </a:rPr>
              <a:t>Fecha de inicio: Agosto 2018</a:t>
            </a:r>
          </a:p>
          <a:p>
            <a:pPr marL="0" marR="0" lvl="0" indent="-114300" algn="l" rtl="0">
              <a:lnSpc>
                <a:spcPct val="100000"/>
              </a:lnSpc>
              <a:spcBef>
                <a:spcPts val="0"/>
              </a:spcBef>
              <a:spcAft>
                <a:spcPts val="0"/>
              </a:spcAft>
              <a:buClr>
                <a:schemeClr val="lt1"/>
              </a:buClr>
              <a:buFont typeface="Century Gothic"/>
              <a:buNone/>
            </a:pPr>
            <a:endParaRPr sz="1800" b="0" i="0" u="none">
              <a:solidFill>
                <a:schemeClr val="lt1"/>
              </a:solidFill>
              <a:latin typeface="Century Gothic"/>
              <a:ea typeface="Century Gothic"/>
              <a:cs typeface="Century Gothic"/>
              <a:sym typeface="Century Gothic"/>
            </a:endParaRPr>
          </a:p>
          <a:p>
            <a:pPr marL="0" marR="0" lvl="0" indent="-114300" algn="l" rtl="0">
              <a:lnSpc>
                <a:spcPct val="100000"/>
              </a:lnSpc>
              <a:spcBef>
                <a:spcPts val="0"/>
              </a:spcBef>
              <a:spcAft>
                <a:spcPts val="0"/>
              </a:spcAft>
              <a:buClr>
                <a:schemeClr val="lt1"/>
              </a:buClr>
              <a:buSzPct val="100000"/>
              <a:buFont typeface="Century Gothic"/>
              <a:buNone/>
            </a:pPr>
            <a:r>
              <a:rPr lang="en-US" sz="1800" b="0" i="0" u="none">
                <a:solidFill>
                  <a:schemeClr val="lt1"/>
                </a:solidFill>
                <a:latin typeface="Century Gothic"/>
                <a:ea typeface="Century Gothic"/>
                <a:cs typeface="Century Gothic"/>
                <a:sym typeface="Century Gothic"/>
              </a:rPr>
              <a:t>Terminación: Octubre 2018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ltLang="es-ES_tradnl" sz="2000" dirty="0">
                <a:solidFill>
                  <a:schemeClr val="accent3"/>
                </a:solidFill>
                <a:latin typeface="American Typewriter" charset="0"/>
                <a:ea typeface="American Typewriter" charset="0"/>
                <a:cs typeface="American Typewriter" charset="0"/>
              </a:rPr>
              <a:t>ANALISIS MESA DE EXPERTOS</a:t>
            </a:r>
            <a:br>
              <a:rPr lang="es-ES_tradnl" altLang="es-ES_tradnl" sz="2000" dirty="0">
                <a:solidFill>
                  <a:schemeClr val="accent3"/>
                </a:solidFill>
                <a:latin typeface="American Typewriter" charset="0"/>
                <a:ea typeface="American Typewriter" charset="0"/>
                <a:cs typeface="American Typewriter" charset="0"/>
              </a:rPr>
            </a:br>
            <a:r>
              <a:rPr lang="es-ES_tradnl" altLang="es-ES_tradnl" sz="2000" dirty="0">
                <a:solidFill>
                  <a:schemeClr val="accent3"/>
                </a:solidFill>
                <a:latin typeface="American Typewriter" charset="0"/>
                <a:ea typeface="American Typewriter" charset="0"/>
                <a:cs typeface="American Typewriter" charset="0"/>
              </a:rPr>
              <a:t>General</a:t>
            </a:r>
            <a:br>
              <a:rPr lang="es-ES_tradnl" altLang="es-ES_tradnl" sz="2000" dirty="0">
                <a:solidFill>
                  <a:schemeClr val="accent3"/>
                </a:solidFill>
                <a:latin typeface="American Typewriter" charset="0"/>
                <a:ea typeface="American Typewriter" charset="0"/>
                <a:cs typeface="American Typewriter" charset="0"/>
              </a:rPr>
            </a:br>
            <a:r>
              <a:rPr lang="es-ES_tradnl" altLang="es-ES_tradnl" sz="2000" dirty="0">
                <a:solidFill>
                  <a:schemeClr val="accent3"/>
                </a:solidFill>
                <a:latin typeface="American Typewriter" charset="0"/>
                <a:ea typeface="American Typewriter" charset="0"/>
                <a:cs typeface="American Typewriter" charset="0"/>
              </a:rPr>
              <a:t>PRODUCTO 6</a:t>
            </a:r>
            <a:br>
              <a:rPr lang="es-ES_tradnl" altLang="es-ES_tradnl" sz="2000" dirty="0">
                <a:solidFill>
                  <a:schemeClr val="accent3"/>
                </a:solidFill>
                <a:latin typeface="American Typewriter" charset="0"/>
                <a:ea typeface="American Typewriter" charset="0"/>
                <a:cs typeface="American Typewriter" charset="0"/>
              </a:rPr>
            </a:br>
            <a:r>
              <a:rPr lang="es-ES_tradnl" sz="2000" b="1" i="1" dirty="0">
                <a:solidFill>
                  <a:schemeClr val="bg1"/>
                </a:solidFill>
                <a:latin typeface="Century Gothic" charset="0"/>
              </a:rPr>
              <a:t>Gestión de Proyectos interdisciplinarios</a:t>
            </a:r>
            <a:r>
              <a:rPr lang="es-ES_tradnl" sz="2000" dirty="0"/>
              <a:t/>
            </a:r>
            <a:br>
              <a:rPr lang="es-ES_tradnl" sz="2000" dirty="0"/>
            </a:br>
            <a:endParaRPr lang="es-ES_tradnl" sz="2000" dirty="0"/>
          </a:p>
        </p:txBody>
      </p:sp>
      <p:sp>
        <p:nvSpPr>
          <p:cNvPr id="3" name="Marcador de texto 2"/>
          <p:cNvSpPr>
            <a:spLocks noGrp="1"/>
          </p:cNvSpPr>
          <p:nvPr>
            <p:ph type="body" idx="1"/>
          </p:nvPr>
        </p:nvSpPr>
        <p:spPr/>
        <p:txBody>
          <a:bodyPr/>
          <a:lstStyle/>
          <a:p>
            <a:pPr algn="just" fontAlgn="t">
              <a:spcBef>
                <a:spcPts val="0"/>
              </a:spcBef>
            </a:pPr>
            <a:r>
              <a:rPr lang="es-ES_tradnl" b="1" dirty="0">
                <a:solidFill>
                  <a:schemeClr val="bg1"/>
                </a:solidFill>
                <a:latin typeface="Century Gothic" charset="0"/>
              </a:rPr>
              <a:t>¿Cómo beneficia al aprendizaje el trabajo interdisciplinario?</a:t>
            </a:r>
            <a:endParaRPr lang="es-ES_tradnl" dirty="0">
              <a:solidFill>
                <a:schemeClr val="bg1"/>
              </a:solidFill>
            </a:endParaRPr>
          </a:p>
          <a:p>
            <a:pPr algn="just" fontAlgn="t">
              <a:spcBef>
                <a:spcPts val="0"/>
              </a:spcBef>
            </a:pPr>
            <a:r>
              <a:rPr lang="es-ES_tradnl" b="1" dirty="0">
                <a:solidFill>
                  <a:srgbClr val="000000"/>
                </a:solidFill>
                <a:latin typeface="Century Gothic" charset="0"/>
              </a:rPr>
              <a:t>Fortalece los aprendizajes </a:t>
            </a:r>
            <a:endParaRPr lang="es-ES_tradnl" dirty="0"/>
          </a:p>
          <a:p>
            <a:pPr algn="just" fontAlgn="t">
              <a:spcBef>
                <a:spcPts val="0"/>
              </a:spcBef>
            </a:pPr>
            <a:r>
              <a:rPr lang="es-ES_tradnl" b="1" dirty="0">
                <a:solidFill>
                  <a:srgbClr val="000000"/>
                </a:solidFill>
                <a:latin typeface="Century Gothic" charset="0"/>
              </a:rPr>
              <a:t>Fortalece la indagación</a:t>
            </a:r>
            <a:endParaRPr lang="es-ES_tradnl" dirty="0"/>
          </a:p>
          <a:p>
            <a:pPr algn="just" fontAlgn="t">
              <a:spcBef>
                <a:spcPts val="0"/>
              </a:spcBef>
            </a:pPr>
            <a:r>
              <a:rPr lang="es-ES_tradnl" b="1" dirty="0">
                <a:solidFill>
                  <a:srgbClr val="000000"/>
                </a:solidFill>
                <a:latin typeface="Century Gothic" charset="0"/>
              </a:rPr>
              <a:t>Reconoce los recursos que se tienen</a:t>
            </a:r>
            <a:endParaRPr lang="es-ES_tradnl" dirty="0"/>
          </a:p>
          <a:p>
            <a:pPr algn="just" fontAlgn="t">
              <a:spcBef>
                <a:spcPts val="0"/>
              </a:spcBef>
            </a:pPr>
            <a:r>
              <a:rPr lang="es-ES_tradnl" b="1" dirty="0">
                <a:solidFill>
                  <a:srgbClr val="000000"/>
                </a:solidFill>
                <a:latin typeface="Century Gothic" charset="0"/>
              </a:rPr>
              <a:t>Es un proceso del pensamiento crítico</a:t>
            </a:r>
            <a:endParaRPr lang="es-ES_tradnl" dirty="0"/>
          </a:p>
          <a:p>
            <a:pPr algn="just" fontAlgn="t">
              <a:spcBef>
                <a:spcPts val="0"/>
              </a:spcBef>
            </a:pPr>
            <a:r>
              <a:rPr lang="es-ES_tradnl" b="1" dirty="0">
                <a:solidFill>
                  <a:srgbClr val="000000"/>
                </a:solidFill>
                <a:latin typeface="Century Gothic" charset="0"/>
              </a:rPr>
              <a:t>Ayuda a visualizar claramente los conceptos que tendrán significado en la vida del estudiante</a:t>
            </a:r>
            <a:endParaRPr lang="es-ES_tradnl" dirty="0"/>
          </a:p>
          <a:p>
            <a:endParaRPr lang="es-ES_tradnl" dirty="0"/>
          </a:p>
        </p:txBody>
      </p:sp>
    </p:spTree>
    <p:extLst>
      <p:ext uri="{BB962C8B-B14F-4D97-AF65-F5344CB8AC3E}">
        <p14:creationId xmlns:p14="http://schemas.microsoft.com/office/powerpoint/2010/main" val="63565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2" y="452438"/>
            <a:ext cx="9404350" cy="788534"/>
          </a:xfrm>
        </p:spPr>
        <p:txBody>
          <a:bodyPr/>
          <a:lstStyle/>
          <a:p>
            <a:r>
              <a:rPr lang="es-ES_tradnl" sz="4400" b="1" i="1" dirty="0">
                <a:solidFill>
                  <a:srgbClr val="1C4587"/>
                </a:solidFill>
                <a:latin typeface="Century Gothic" charset="0"/>
              </a:rPr>
              <a:t> </a:t>
            </a:r>
            <a:r>
              <a:rPr lang="es-ES_tradnl" altLang="es-ES_tradnl" sz="2400" dirty="0">
                <a:solidFill>
                  <a:schemeClr val="accent3"/>
                </a:solidFill>
                <a:latin typeface="American Typewriter" charset="0"/>
                <a:ea typeface="American Typewriter" charset="0"/>
                <a:cs typeface="American Typewriter" charset="0"/>
              </a:rPr>
              <a:t>ANALISIS MESA DE EXPERTOS</a:t>
            </a:r>
            <a:br>
              <a:rPr lang="es-ES_tradnl" altLang="es-ES_tradnl" sz="2400" dirty="0">
                <a:solidFill>
                  <a:schemeClr val="accent3"/>
                </a:solidFill>
                <a:latin typeface="American Typewriter" charset="0"/>
                <a:ea typeface="American Typewriter" charset="0"/>
                <a:cs typeface="American Typewriter" charset="0"/>
              </a:rPr>
            </a:br>
            <a:r>
              <a:rPr lang="es-ES_tradnl" altLang="es-ES_tradnl" sz="2400" dirty="0">
                <a:solidFill>
                  <a:schemeClr val="accent3"/>
                </a:solidFill>
                <a:latin typeface="American Typewriter" charset="0"/>
                <a:ea typeface="American Typewriter" charset="0"/>
                <a:cs typeface="American Typewriter" charset="0"/>
              </a:rPr>
              <a:t>General</a:t>
            </a:r>
            <a:br>
              <a:rPr lang="es-ES_tradnl" altLang="es-ES_tradnl" sz="2400" dirty="0">
                <a:solidFill>
                  <a:schemeClr val="accent3"/>
                </a:solidFill>
                <a:latin typeface="American Typewriter" charset="0"/>
                <a:ea typeface="American Typewriter" charset="0"/>
                <a:cs typeface="American Typewriter" charset="0"/>
              </a:rPr>
            </a:br>
            <a:r>
              <a:rPr lang="es-ES_tradnl" altLang="es-ES_tradnl" sz="2400" dirty="0">
                <a:solidFill>
                  <a:schemeClr val="accent3"/>
                </a:solidFill>
                <a:latin typeface="American Typewriter" charset="0"/>
                <a:ea typeface="American Typewriter" charset="0"/>
                <a:cs typeface="American Typewriter" charset="0"/>
              </a:rPr>
              <a:t>PRODUCTO 6</a:t>
            </a:r>
            <a:br>
              <a:rPr lang="es-ES_tradnl" altLang="es-ES_tradnl" sz="2400" dirty="0">
                <a:solidFill>
                  <a:schemeClr val="accent3"/>
                </a:solidFill>
                <a:latin typeface="American Typewriter" charset="0"/>
                <a:ea typeface="American Typewriter" charset="0"/>
                <a:cs typeface="American Typewriter" charset="0"/>
              </a:rPr>
            </a:br>
            <a:r>
              <a:rPr lang="es-ES_tradnl" sz="2400" b="1" i="1" dirty="0" smtClean="0">
                <a:solidFill>
                  <a:schemeClr val="bg1"/>
                </a:solidFill>
                <a:latin typeface="Century Gothic" charset="0"/>
              </a:rPr>
              <a:t>El </a:t>
            </a:r>
            <a:r>
              <a:rPr lang="es-ES_tradnl" sz="2400" b="1" i="1" dirty="0">
                <a:solidFill>
                  <a:schemeClr val="bg1"/>
                </a:solidFill>
                <a:latin typeface="Century Gothic" charset="0"/>
              </a:rPr>
              <a:t>desarrollo profesional y la formación docente</a:t>
            </a:r>
            <a:r>
              <a:rPr lang="es-ES_tradnl" sz="2400" dirty="0">
                <a:solidFill>
                  <a:schemeClr val="bg1"/>
                </a:solidFill>
              </a:rPr>
              <a:t/>
            </a:r>
            <a:br>
              <a:rPr lang="es-ES_tradnl" sz="2400" dirty="0">
                <a:solidFill>
                  <a:schemeClr val="bg1"/>
                </a:solidFill>
              </a:rPr>
            </a:br>
            <a:endParaRPr lang="es-ES_tradnl" sz="2400" dirty="0">
              <a:solidFill>
                <a:schemeClr val="bg1"/>
              </a:solidFill>
            </a:endParaRPr>
          </a:p>
        </p:txBody>
      </p:sp>
      <p:sp>
        <p:nvSpPr>
          <p:cNvPr id="3" name="Marcador de texto 2"/>
          <p:cNvSpPr>
            <a:spLocks noGrp="1"/>
          </p:cNvSpPr>
          <p:nvPr>
            <p:ph type="body" idx="1"/>
          </p:nvPr>
        </p:nvSpPr>
        <p:spPr>
          <a:xfrm>
            <a:off x="1103312" y="3047999"/>
            <a:ext cx="8947150" cy="3200399"/>
          </a:xfrm>
        </p:spPr>
        <p:txBody>
          <a:bodyPr/>
          <a:lstStyle/>
          <a:p>
            <a:pPr algn="just" fontAlgn="t">
              <a:spcBef>
                <a:spcPts val="0"/>
              </a:spcBef>
            </a:pPr>
            <a:r>
              <a:rPr lang="es-ES_tradnl" b="1" dirty="0">
                <a:solidFill>
                  <a:schemeClr val="bg1"/>
                </a:solidFill>
                <a:latin typeface="Century Gothic" charset="0"/>
              </a:rPr>
              <a:t>¿Qué implicaciones tiene, dentro del esquema de formación docente, el trabajo orientado hacia la interdisciplinariedad? </a:t>
            </a:r>
            <a:endParaRPr lang="es-ES_tradnl" dirty="0">
              <a:solidFill>
                <a:schemeClr val="bg1"/>
              </a:solidFill>
            </a:endParaRPr>
          </a:p>
          <a:p>
            <a:pPr algn="just" fontAlgn="t">
              <a:spcBef>
                <a:spcPts val="0"/>
              </a:spcBef>
            </a:pPr>
            <a:r>
              <a:rPr lang="es-ES_tradnl" b="1" dirty="0">
                <a:solidFill>
                  <a:srgbClr val="000000"/>
                </a:solidFill>
                <a:latin typeface="Century Gothic" charset="0"/>
              </a:rPr>
              <a:t>Salir del esquema del profesor como poseedor del conocimiento</a:t>
            </a:r>
            <a:endParaRPr lang="es-ES_tradnl" dirty="0"/>
          </a:p>
          <a:p>
            <a:pPr algn="just" fontAlgn="t">
              <a:spcBef>
                <a:spcPts val="0"/>
              </a:spcBef>
            </a:pPr>
            <a:r>
              <a:rPr lang="es-ES_tradnl" b="1" dirty="0">
                <a:solidFill>
                  <a:srgbClr val="000000"/>
                </a:solidFill>
                <a:latin typeface="Century Gothic" charset="0"/>
              </a:rPr>
              <a:t>Tomar una postura abierta de aprendizaje</a:t>
            </a:r>
            <a:endParaRPr lang="es-ES_tradnl" dirty="0"/>
          </a:p>
          <a:p>
            <a:pPr algn="just" fontAlgn="t">
              <a:spcBef>
                <a:spcPts val="0"/>
              </a:spcBef>
            </a:pPr>
            <a:r>
              <a:rPr lang="es-ES_tradnl" b="1" dirty="0">
                <a:solidFill>
                  <a:srgbClr val="000000"/>
                </a:solidFill>
                <a:latin typeface="Century Gothic" charset="0"/>
              </a:rPr>
              <a:t>Generar el trabajo colegiado entre docentes y el colaborativo entre estudiantes</a:t>
            </a:r>
            <a:endParaRPr lang="es-ES_tradnl" dirty="0"/>
          </a:p>
          <a:p>
            <a:pPr algn="just" fontAlgn="t">
              <a:spcBef>
                <a:spcPts val="0"/>
              </a:spcBef>
            </a:pPr>
            <a:r>
              <a:rPr lang="es-ES_tradnl" b="1" dirty="0">
                <a:solidFill>
                  <a:srgbClr val="000000"/>
                </a:solidFill>
                <a:latin typeface="Century Gothic" charset="0"/>
              </a:rPr>
              <a:t>Regresar al estudiante autonomía en su aprendizaje</a:t>
            </a:r>
            <a:endParaRPr lang="es-ES_tradnl" dirty="0"/>
          </a:p>
          <a:p>
            <a:pPr algn="just" fontAlgn="t">
              <a:spcBef>
                <a:spcPts val="0"/>
              </a:spcBef>
            </a:pPr>
            <a:r>
              <a:rPr lang="es-ES_tradnl" dirty="0"/>
              <a:t/>
            </a:r>
            <a:br>
              <a:rPr lang="es-ES_tradnl" dirty="0"/>
            </a:br>
            <a:r>
              <a:rPr lang="es-ES_tradnl" dirty="0"/>
              <a:t/>
            </a:r>
            <a:br>
              <a:rPr lang="es-ES_tradnl" dirty="0"/>
            </a:br>
            <a:endParaRPr lang="es-ES_tradnl" dirty="0"/>
          </a:p>
        </p:txBody>
      </p:sp>
    </p:spTree>
    <p:extLst>
      <p:ext uri="{BB962C8B-B14F-4D97-AF65-F5344CB8AC3E}">
        <p14:creationId xmlns:p14="http://schemas.microsoft.com/office/powerpoint/2010/main" val="1053549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ltLang="es-ES_tradnl" sz="2000" dirty="0">
                <a:solidFill>
                  <a:schemeClr val="accent3"/>
                </a:solidFill>
                <a:latin typeface="American Typewriter" charset="0"/>
                <a:ea typeface="American Typewriter" charset="0"/>
                <a:cs typeface="American Typewriter" charset="0"/>
              </a:rPr>
              <a:t>ANALISIS MESA DE EXPERTOS</a:t>
            </a:r>
            <a:br>
              <a:rPr lang="es-ES_tradnl" altLang="es-ES_tradnl" sz="2000" dirty="0">
                <a:solidFill>
                  <a:schemeClr val="accent3"/>
                </a:solidFill>
                <a:latin typeface="American Typewriter" charset="0"/>
                <a:ea typeface="American Typewriter" charset="0"/>
                <a:cs typeface="American Typewriter" charset="0"/>
              </a:rPr>
            </a:br>
            <a:r>
              <a:rPr lang="es-ES_tradnl" altLang="es-ES_tradnl" sz="2000" dirty="0">
                <a:solidFill>
                  <a:schemeClr val="accent3"/>
                </a:solidFill>
                <a:latin typeface="American Typewriter" charset="0"/>
                <a:ea typeface="American Typewriter" charset="0"/>
                <a:cs typeface="American Typewriter" charset="0"/>
              </a:rPr>
              <a:t>General</a:t>
            </a:r>
            <a:br>
              <a:rPr lang="es-ES_tradnl" altLang="es-ES_tradnl" sz="2000" dirty="0">
                <a:solidFill>
                  <a:schemeClr val="accent3"/>
                </a:solidFill>
                <a:latin typeface="American Typewriter" charset="0"/>
                <a:ea typeface="American Typewriter" charset="0"/>
                <a:cs typeface="American Typewriter" charset="0"/>
              </a:rPr>
            </a:br>
            <a:r>
              <a:rPr lang="es-ES_tradnl" altLang="es-ES_tradnl" sz="2000" dirty="0">
                <a:solidFill>
                  <a:schemeClr val="accent3"/>
                </a:solidFill>
                <a:latin typeface="American Typewriter" charset="0"/>
                <a:ea typeface="American Typewriter" charset="0"/>
                <a:cs typeface="American Typewriter" charset="0"/>
              </a:rPr>
              <a:t>PRODUCTO 6</a:t>
            </a:r>
            <a:br>
              <a:rPr lang="es-ES_tradnl" altLang="es-ES_tradnl" sz="2000" dirty="0">
                <a:solidFill>
                  <a:schemeClr val="accent3"/>
                </a:solidFill>
                <a:latin typeface="American Typewriter" charset="0"/>
                <a:ea typeface="American Typewriter" charset="0"/>
                <a:cs typeface="American Typewriter" charset="0"/>
              </a:rPr>
            </a:br>
            <a:r>
              <a:rPr lang="es-ES_tradnl" sz="2000" b="1" i="1" dirty="0">
                <a:solidFill>
                  <a:schemeClr val="bg1"/>
                </a:solidFill>
                <a:latin typeface="Century Gothic" charset="0"/>
              </a:rPr>
              <a:t>El desarrollo profesional y la formación docente</a:t>
            </a:r>
            <a:r>
              <a:rPr lang="es-ES_tradnl" sz="2000" dirty="0">
                <a:solidFill>
                  <a:schemeClr val="bg1"/>
                </a:solidFill>
              </a:rPr>
              <a:t/>
            </a:r>
            <a:br>
              <a:rPr lang="es-ES_tradnl" sz="2000" dirty="0">
                <a:solidFill>
                  <a:schemeClr val="bg1"/>
                </a:solidFill>
              </a:rPr>
            </a:br>
            <a:endParaRPr lang="es-ES_tradnl" sz="2000" dirty="0"/>
          </a:p>
        </p:txBody>
      </p:sp>
      <p:sp>
        <p:nvSpPr>
          <p:cNvPr id="3" name="Marcador de texto 2"/>
          <p:cNvSpPr>
            <a:spLocks noGrp="1"/>
          </p:cNvSpPr>
          <p:nvPr>
            <p:ph type="body" idx="1"/>
          </p:nvPr>
        </p:nvSpPr>
        <p:spPr/>
        <p:txBody>
          <a:bodyPr/>
          <a:lstStyle/>
          <a:p>
            <a:pPr algn="just" fontAlgn="t">
              <a:spcBef>
                <a:spcPts val="0"/>
              </a:spcBef>
            </a:pPr>
            <a:r>
              <a:rPr lang="es-ES_tradnl" b="1" dirty="0">
                <a:solidFill>
                  <a:srgbClr val="1C4587"/>
                </a:solidFill>
                <a:latin typeface="Century Gothic" charset="0"/>
              </a:rPr>
              <a:t>¿</a:t>
            </a:r>
            <a:r>
              <a:rPr lang="es-ES_tradnl" b="1" dirty="0">
                <a:solidFill>
                  <a:schemeClr val="bg1"/>
                </a:solidFill>
                <a:latin typeface="Century Gothic" charset="0"/>
              </a:rPr>
              <a:t>Qué dimensiones deben tenerse en cuenta para proyectos interdisciplinarios?</a:t>
            </a:r>
            <a:endParaRPr lang="es-ES_tradnl" dirty="0">
              <a:solidFill>
                <a:schemeClr val="bg1"/>
              </a:solidFill>
            </a:endParaRPr>
          </a:p>
          <a:p>
            <a:pPr algn="just" fontAlgn="t">
              <a:spcBef>
                <a:spcPts val="0"/>
              </a:spcBef>
            </a:pPr>
            <a:r>
              <a:rPr lang="es-ES_tradnl" b="1" dirty="0">
                <a:solidFill>
                  <a:srgbClr val="000000"/>
                </a:solidFill>
                <a:latin typeface="Century Gothic" charset="0"/>
              </a:rPr>
              <a:t>La problemática de la vida real</a:t>
            </a:r>
            <a:endParaRPr lang="es-ES_tradnl" dirty="0"/>
          </a:p>
          <a:p>
            <a:pPr algn="just" fontAlgn="t">
              <a:spcBef>
                <a:spcPts val="0"/>
              </a:spcBef>
            </a:pPr>
            <a:r>
              <a:rPr lang="es-ES_tradnl" b="1" dirty="0">
                <a:solidFill>
                  <a:srgbClr val="000000"/>
                </a:solidFill>
                <a:latin typeface="Century Gothic" charset="0"/>
              </a:rPr>
              <a:t>Conocer los portafolios de evidencias de otras instituciones</a:t>
            </a:r>
            <a:endParaRPr lang="es-ES_tradnl" dirty="0"/>
          </a:p>
          <a:p>
            <a:pPr algn="just" fontAlgn="t">
              <a:spcBef>
                <a:spcPts val="0"/>
              </a:spcBef>
            </a:pPr>
            <a:r>
              <a:rPr lang="es-ES_tradnl" b="1" dirty="0">
                <a:solidFill>
                  <a:srgbClr val="000000"/>
                </a:solidFill>
                <a:latin typeface="Century Gothic" charset="0"/>
              </a:rPr>
              <a:t>Conocer los conceptos para vincularlos entre disciplinas </a:t>
            </a:r>
            <a:endParaRPr lang="es-ES_tradnl" dirty="0"/>
          </a:p>
          <a:p>
            <a:pPr marL="101600" indent="0" fontAlgn="t">
              <a:buNone/>
            </a:pPr>
            <a:r>
              <a:rPr lang="es-ES_tradnl" dirty="0"/>
              <a:t/>
            </a:r>
            <a:br>
              <a:rPr lang="es-ES_tradnl" dirty="0"/>
            </a:br>
            <a:endParaRPr lang="es-ES_tradnl" dirty="0"/>
          </a:p>
          <a:p>
            <a:endParaRPr lang="es-ES_tradnl" dirty="0"/>
          </a:p>
        </p:txBody>
      </p:sp>
    </p:spTree>
    <p:extLst>
      <p:ext uri="{BB962C8B-B14F-4D97-AF65-F5344CB8AC3E}">
        <p14:creationId xmlns:p14="http://schemas.microsoft.com/office/powerpoint/2010/main" val="9969029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2000" dirty="0" smtClean="0"/>
              <a:t>ESTRUCTURA INICIAL DE PLANEACIÓN RESUMEN</a:t>
            </a:r>
            <a:br>
              <a:rPr lang="es-ES_tradnl" sz="2000" dirty="0" smtClean="0"/>
            </a:br>
            <a:r>
              <a:rPr lang="es-ES_tradnl" sz="2000" dirty="0" smtClean="0"/>
              <a:t>PRODUCTO 7</a:t>
            </a:r>
            <a:br>
              <a:rPr lang="es-ES_tradnl" sz="2000" dirty="0" smtClean="0"/>
            </a:br>
            <a:r>
              <a:rPr lang="es-ES_tradnl" sz="2000" dirty="0"/>
              <a:t/>
            </a:r>
            <a:br>
              <a:rPr lang="es-ES_tradnl" sz="2000" dirty="0"/>
            </a:br>
            <a:r>
              <a:rPr lang="es-ES_tradnl" sz="2000" dirty="0" smtClean="0"/>
              <a:t>JUSTIFICACIÓN DEL PROYECTO</a:t>
            </a:r>
            <a:endParaRPr lang="es-ES_tradnl" sz="2000" dirty="0"/>
          </a:p>
        </p:txBody>
      </p:sp>
      <p:sp>
        <p:nvSpPr>
          <p:cNvPr id="6" name="Marcador de texto 5"/>
          <p:cNvSpPr>
            <a:spLocks noGrp="1"/>
          </p:cNvSpPr>
          <p:nvPr>
            <p:ph type="body" idx="1"/>
          </p:nvPr>
        </p:nvSpPr>
        <p:spPr>
          <a:xfrm>
            <a:off x="1103312" y="2971799"/>
            <a:ext cx="8947150" cy="3276599"/>
          </a:xfrm>
        </p:spPr>
        <p:txBody>
          <a:bodyPr/>
          <a:lstStyle/>
          <a:p>
            <a:r>
              <a:rPr lang="es-ES" dirty="0" smtClean="0"/>
              <a:t>La </a:t>
            </a:r>
            <a:r>
              <a:rPr lang="es-ES" dirty="0"/>
              <a:t>violencia intrafamiliar y sus posibles causas y consecuencias sociales.</a:t>
            </a:r>
            <a:endParaRPr lang="es-ES_tradnl" dirty="0"/>
          </a:p>
          <a:p>
            <a:r>
              <a:rPr lang="es-ES" dirty="0"/>
              <a:t>El entorno económico y social necesarios para el éxito de un negocio. </a:t>
            </a:r>
            <a:endParaRPr lang="es-ES_tradnl" dirty="0"/>
          </a:p>
          <a:p>
            <a:endParaRPr lang="es-ES_tradnl" dirty="0"/>
          </a:p>
        </p:txBody>
      </p:sp>
    </p:spTree>
    <p:extLst>
      <p:ext uri="{BB962C8B-B14F-4D97-AF65-F5344CB8AC3E}">
        <p14:creationId xmlns:p14="http://schemas.microsoft.com/office/powerpoint/2010/main" val="130472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2000" dirty="0"/>
              <a:t>ESTRUCTURA INICIAL DE PLANEACIÓN RESUMEN</a:t>
            </a:r>
            <a:br>
              <a:rPr lang="es-ES_tradnl" sz="2000" dirty="0"/>
            </a:br>
            <a:r>
              <a:rPr lang="es-ES_tradnl" sz="2000" dirty="0"/>
              <a:t>PRODUCTO </a:t>
            </a:r>
            <a:r>
              <a:rPr lang="es-ES_tradnl" sz="2000" dirty="0" smtClean="0"/>
              <a:t>7</a:t>
            </a:r>
            <a:br>
              <a:rPr lang="es-ES_tradnl" sz="2000" dirty="0" smtClean="0"/>
            </a:br>
            <a:r>
              <a:rPr lang="es-ES_tradnl" sz="2000" dirty="0"/>
              <a:t/>
            </a:r>
            <a:br>
              <a:rPr lang="es-ES_tradnl" sz="2000" dirty="0"/>
            </a:br>
            <a:r>
              <a:rPr lang="es-ES_tradnl" sz="2000" dirty="0" smtClean="0"/>
              <a:t>INTENCIÓN</a:t>
            </a:r>
            <a:endParaRPr lang="es-ES_tradnl" sz="2000" dirty="0"/>
          </a:p>
        </p:txBody>
      </p:sp>
      <p:sp>
        <p:nvSpPr>
          <p:cNvPr id="3" name="Marcador de texto 2"/>
          <p:cNvSpPr>
            <a:spLocks noGrp="1"/>
          </p:cNvSpPr>
          <p:nvPr>
            <p:ph type="body" idx="1"/>
          </p:nvPr>
        </p:nvSpPr>
        <p:spPr/>
        <p:txBody>
          <a:bodyPr/>
          <a:lstStyle/>
          <a:p>
            <a:r>
              <a:rPr lang="es-ES" dirty="0"/>
              <a:t>La violencia intrafamiliar es un fenómeno cada vez más recurrente en las familias mexicana. Se trata de encontrar los porqués.</a:t>
            </a:r>
            <a:endParaRPr lang="es-ES_tradnl" dirty="0"/>
          </a:p>
          <a:p>
            <a:r>
              <a:rPr lang="es-ES" dirty="0"/>
              <a:t> </a:t>
            </a:r>
            <a:endParaRPr lang="es-ES_tradnl" dirty="0"/>
          </a:p>
          <a:p>
            <a:r>
              <a:rPr lang="es-ES" dirty="0"/>
              <a:t>La solución no es inmediata, pero si se puede llevar información a las familias por distintos medios.</a:t>
            </a:r>
            <a:endParaRPr lang="es-ES_tradnl" dirty="0"/>
          </a:p>
          <a:p>
            <a:r>
              <a:rPr lang="es-ES" dirty="0"/>
              <a:t> </a:t>
            </a:r>
            <a:endParaRPr lang="es-ES_tradnl" dirty="0"/>
          </a:p>
          <a:p>
            <a:r>
              <a:rPr lang="es-ES" dirty="0"/>
              <a:t>El fenómeno social tiene mucho que ver con la educación que se vive en casa, más que por medios externos y por patologías o conductas sociales de origen.</a:t>
            </a:r>
            <a:endParaRPr lang="es-ES_tradnl" dirty="0"/>
          </a:p>
          <a:p>
            <a:endParaRPr lang="es-ES_tradnl" dirty="0"/>
          </a:p>
        </p:txBody>
      </p:sp>
    </p:spTree>
    <p:extLst>
      <p:ext uri="{BB962C8B-B14F-4D97-AF65-F5344CB8AC3E}">
        <p14:creationId xmlns:p14="http://schemas.microsoft.com/office/powerpoint/2010/main" val="16770425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2000" dirty="0"/>
              <a:t>ESTRUCTURA INICIAL DE PLANEACIÓN RESUMEN</a:t>
            </a:r>
            <a:br>
              <a:rPr lang="es-ES_tradnl" sz="2000" dirty="0"/>
            </a:br>
            <a:r>
              <a:rPr lang="es-ES_tradnl" sz="2000" dirty="0"/>
              <a:t>PRODUCTO 7</a:t>
            </a:r>
            <a:br>
              <a:rPr lang="es-ES_tradnl" sz="2000" dirty="0"/>
            </a:br>
            <a:r>
              <a:rPr lang="es-ES_tradnl" sz="2000" dirty="0"/>
              <a:t/>
            </a:r>
            <a:br>
              <a:rPr lang="es-ES_tradnl" sz="2000" dirty="0"/>
            </a:br>
            <a:r>
              <a:rPr lang="es-ES_tradnl" sz="2000" dirty="0" smtClean="0"/>
              <a:t>OBJETIVO GENERAL DEL PROYECTO</a:t>
            </a:r>
            <a:endParaRPr lang="es-ES_tradnl" sz="2000" dirty="0"/>
          </a:p>
        </p:txBody>
      </p:sp>
      <p:sp>
        <p:nvSpPr>
          <p:cNvPr id="3" name="Marcador de texto 2"/>
          <p:cNvSpPr>
            <a:spLocks noGrp="1"/>
          </p:cNvSpPr>
          <p:nvPr>
            <p:ph type="body" idx="1"/>
          </p:nvPr>
        </p:nvSpPr>
        <p:spPr>
          <a:xfrm>
            <a:off x="646112" y="2814637"/>
            <a:ext cx="8947150" cy="4195762"/>
          </a:xfrm>
        </p:spPr>
        <p:txBody>
          <a:bodyPr/>
          <a:lstStyle/>
          <a:p>
            <a:r>
              <a:rPr lang="es-ES" dirty="0"/>
              <a:t>Utilización de medios para poder llevar a la comunidad información acerca del fenómeno en cuestión.</a:t>
            </a:r>
            <a:endParaRPr lang="es-ES_tradnl" dirty="0"/>
          </a:p>
          <a:p>
            <a:r>
              <a:rPr lang="es-ES" dirty="0"/>
              <a:t>Analizar las distintas conductas sociales, sobre todo aquellas que generan el fenómeno de la violencia.</a:t>
            </a:r>
            <a:endParaRPr lang="es-ES_tradnl" dirty="0"/>
          </a:p>
          <a:p>
            <a:r>
              <a:rPr lang="es-ES" dirty="0"/>
              <a:t>Establecer los estudios de mercado, estrategias, costos, cuestiones legales, ubicaciones, etc., que hacen diferente a un proyecto de negocios para encaminarse al éxito.</a:t>
            </a:r>
            <a:endParaRPr lang="es-ES_tradnl" dirty="0"/>
          </a:p>
          <a:p>
            <a:pPr marL="101600" indent="0">
              <a:buNone/>
            </a:pPr>
            <a:endParaRPr lang="es-ES_tradnl" dirty="0"/>
          </a:p>
        </p:txBody>
      </p:sp>
    </p:spTree>
    <p:extLst>
      <p:ext uri="{BB962C8B-B14F-4D97-AF65-F5344CB8AC3E}">
        <p14:creationId xmlns:p14="http://schemas.microsoft.com/office/powerpoint/2010/main" val="16686693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2000" dirty="0"/>
              <a:t>ESTRUCTURA INICIAL DE PLANEACIÓN RESUMEN</a:t>
            </a:r>
            <a:br>
              <a:rPr lang="es-ES_tradnl" sz="2000" dirty="0"/>
            </a:br>
            <a:r>
              <a:rPr lang="es-ES_tradnl" sz="2000" dirty="0"/>
              <a:t>PRODUCTO 7</a:t>
            </a:r>
            <a:br>
              <a:rPr lang="es-ES_tradnl" sz="2000" dirty="0"/>
            </a:br>
            <a:r>
              <a:rPr lang="es-ES_tradnl" sz="2000" dirty="0"/>
              <a:t/>
            </a:r>
            <a:br>
              <a:rPr lang="es-ES_tradnl" sz="2000" dirty="0"/>
            </a:br>
            <a:r>
              <a:rPr lang="es-ES_tradnl" sz="2000" dirty="0" smtClean="0"/>
              <a:t>DISCIPLINAS INVOLUCRADAS EN EL TRABAJO INTERDISCIPLINARIO</a:t>
            </a:r>
            <a:endParaRPr lang="es-ES_tradnl" sz="2000" dirty="0"/>
          </a:p>
        </p:txBody>
      </p:sp>
      <p:sp>
        <p:nvSpPr>
          <p:cNvPr id="3" name="Marcador de texto 2"/>
          <p:cNvSpPr>
            <a:spLocks noGrp="1"/>
          </p:cNvSpPr>
          <p:nvPr>
            <p:ph type="body" idx="1"/>
          </p:nvPr>
        </p:nvSpPr>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1365234625"/>
              </p:ext>
            </p:extLst>
          </p:nvPr>
        </p:nvGraphicFramePr>
        <p:xfrm>
          <a:off x="1227138" y="2052637"/>
          <a:ext cx="10069512" cy="4195762"/>
        </p:xfrm>
        <a:graphic>
          <a:graphicData uri="http://schemas.openxmlformats.org/drawingml/2006/table">
            <a:tbl>
              <a:tblPr>
                <a:tableStyleId>{5C22544A-7EE6-4342-B048-85BDC9FD1C3A}</a:tableStyleId>
              </a:tblPr>
              <a:tblGrid>
                <a:gridCol w="2068349">
                  <a:extLst>
                    <a:ext uri="{9D8B030D-6E8A-4147-A177-3AD203B41FA5}">
                      <a16:colId xmlns:a16="http://schemas.microsoft.com/office/drawing/2014/main" val="20000"/>
                    </a:ext>
                  </a:extLst>
                </a:gridCol>
                <a:gridCol w="2188254">
                  <a:extLst>
                    <a:ext uri="{9D8B030D-6E8A-4147-A177-3AD203B41FA5}">
                      <a16:colId xmlns:a16="http://schemas.microsoft.com/office/drawing/2014/main" val="20001"/>
                    </a:ext>
                  </a:extLst>
                </a:gridCol>
                <a:gridCol w="2168270">
                  <a:extLst>
                    <a:ext uri="{9D8B030D-6E8A-4147-A177-3AD203B41FA5}">
                      <a16:colId xmlns:a16="http://schemas.microsoft.com/office/drawing/2014/main" val="20002"/>
                    </a:ext>
                  </a:extLst>
                </a:gridCol>
                <a:gridCol w="3644639">
                  <a:extLst>
                    <a:ext uri="{9D8B030D-6E8A-4147-A177-3AD203B41FA5}">
                      <a16:colId xmlns:a16="http://schemas.microsoft.com/office/drawing/2014/main" val="20003"/>
                    </a:ext>
                  </a:extLst>
                </a:gridCol>
              </a:tblGrid>
              <a:tr h="1180530">
                <a:tc>
                  <a:txBody>
                    <a:bodyPr/>
                    <a:lstStyle/>
                    <a:p>
                      <a:pPr algn="ctr">
                        <a:lnSpc>
                          <a:spcPct val="115000"/>
                        </a:lnSpc>
                        <a:spcAft>
                          <a:spcPts val="0"/>
                        </a:spcAft>
                      </a:pPr>
                      <a:r>
                        <a:rPr lang="es-ES" sz="1100">
                          <a:effectLst/>
                        </a:rPr>
                        <a:t>Disciplinas:</a:t>
                      </a:r>
                      <a:endParaRPr lang="es-ES_tradnl" sz="1100">
                        <a:solidFill>
                          <a:srgbClr val="000000"/>
                        </a:solidFill>
                        <a:effectLst/>
                        <a:latin typeface="Arial" charset="0"/>
                        <a:ea typeface="Arial" charset="0"/>
                      </a:endParaRPr>
                    </a:p>
                  </a:txBody>
                  <a:tcPr marL="63500" marR="63500" marT="63500" marB="63500"/>
                </a:tc>
                <a:tc>
                  <a:txBody>
                    <a:bodyPr/>
                    <a:lstStyle/>
                    <a:p>
                      <a:pPr algn="ctr">
                        <a:lnSpc>
                          <a:spcPct val="115000"/>
                        </a:lnSpc>
                        <a:spcAft>
                          <a:spcPts val="0"/>
                        </a:spcAft>
                      </a:pPr>
                      <a:r>
                        <a:rPr lang="es-ES" sz="1100">
                          <a:effectLst/>
                        </a:rPr>
                        <a:t>Disciplina 1. Contabilidad y gestión administrativa</a:t>
                      </a:r>
                      <a:endParaRPr lang="es-ES_tradnl" sz="1100">
                        <a:solidFill>
                          <a:srgbClr val="000000"/>
                        </a:solidFill>
                        <a:effectLst/>
                        <a:latin typeface="Arial" charset="0"/>
                        <a:ea typeface="Arial" charset="0"/>
                      </a:endParaRPr>
                    </a:p>
                  </a:txBody>
                  <a:tcPr marL="63500" marR="63500" marT="63500" marB="63500"/>
                </a:tc>
                <a:tc>
                  <a:txBody>
                    <a:bodyPr/>
                    <a:lstStyle/>
                    <a:p>
                      <a:pPr algn="ctr">
                        <a:lnSpc>
                          <a:spcPct val="115000"/>
                        </a:lnSpc>
                        <a:spcAft>
                          <a:spcPts val="0"/>
                        </a:spcAft>
                      </a:pPr>
                      <a:r>
                        <a:rPr lang="es-ES" sz="1100">
                          <a:effectLst/>
                        </a:rPr>
                        <a:t>Disciplina 2. Derecho</a:t>
                      </a:r>
                      <a:endParaRPr lang="es-ES_tradnl" sz="1100">
                        <a:solidFill>
                          <a:srgbClr val="000000"/>
                        </a:solidFill>
                        <a:effectLst/>
                        <a:latin typeface="Arial" charset="0"/>
                        <a:ea typeface="Arial" charset="0"/>
                      </a:endParaRPr>
                    </a:p>
                  </a:txBody>
                  <a:tcPr marL="63500" marR="63500" marT="63500" marB="63500"/>
                </a:tc>
                <a:tc>
                  <a:txBody>
                    <a:bodyPr/>
                    <a:lstStyle/>
                    <a:p>
                      <a:pPr algn="ctr">
                        <a:lnSpc>
                          <a:spcPct val="115000"/>
                        </a:lnSpc>
                        <a:spcAft>
                          <a:spcPts val="0"/>
                        </a:spcAft>
                      </a:pPr>
                      <a:r>
                        <a:rPr lang="es-ES" sz="1100">
                          <a:effectLst/>
                        </a:rPr>
                        <a:t>Disciplina 3. Psicología</a:t>
                      </a:r>
                      <a:endParaRPr lang="es-ES_tradnl" sz="110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r h="3015232">
                <a:tc>
                  <a:txBody>
                    <a:bodyPr/>
                    <a:lstStyle/>
                    <a:p>
                      <a:pPr>
                        <a:lnSpc>
                          <a:spcPct val="115000"/>
                        </a:lnSpc>
                        <a:spcAft>
                          <a:spcPts val="0"/>
                        </a:spcAft>
                      </a:pPr>
                      <a:r>
                        <a:rPr lang="es-ES" sz="1100">
                          <a:effectLst/>
                        </a:rPr>
                        <a:t>1. Contenidos / Temas</a:t>
                      </a:r>
                      <a:endParaRPr lang="es-ES_tradnl" sz="1100">
                        <a:effectLst/>
                      </a:endParaRPr>
                    </a:p>
                    <a:p>
                      <a:pPr>
                        <a:lnSpc>
                          <a:spcPct val="115000"/>
                        </a:lnSpc>
                        <a:spcAft>
                          <a:spcPts val="0"/>
                        </a:spcAft>
                      </a:pPr>
                      <a:r>
                        <a:rPr lang="es-ES" sz="1100">
                          <a:effectLst/>
                        </a:rPr>
                        <a:t>     involucrados.</a:t>
                      </a:r>
                      <a:endParaRPr lang="es-ES_tradnl" sz="1100">
                        <a:effectLst/>
                      </a:endParaRPr>
                    </a:p>
                    <a:p>
                      <a:pPr marL="204470">
                        <a:lnSpc>
                          <a:spcPct val="115000"/>
                        </a:lnSpc>
                        <a:spcAft>
                          <a:spcPts val="0"/>
                        </a:spcAft>
                      </a:pPr>
                      <a:r>
                        <a:rPr lang="es-ES" sz="1100">
                          <a:effectLst/>
                        </a:rPr>
                        <a:t>Temas y contenidos  del  programa, que se consideran.</a:t>
                      </a:r>
                      <a:endParaRPr lang="es-ES_tradnl" sz="11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100">
                          <a:effectLst/>
                        </a:rPr>
                        <a:t>Mercadotecnia</a:t>
                      </a:r>
                      <a:endParaRPr lang="es-ES_tradnl" sz="1100">
                        <a:effectLst/>
                      </a:endParaRPr>
                    </a:p>
                    <a:p>
                      <a:pPr>
                        <a:lnSpc>
                          <a:spcPct val="115000"/>
                        </a:lnSpc>
                        <a:spcAft>
                          <a:spcPts val="0"/>
                        </a:spcAft>
                      </a:pPr>
                      <a:r>
                        <a:rPr lang="es-ES" sz="1100">
                          <a:effectLst/>
                        </a:rPr>
                        <a:t>Planeación</a:t>
                      </a:r>
                      <a:endParaRPr lang="es-ES_tradnl" sz="1100">
                        <a:effectLst/>
                      </a:endParaRPr>
                    </a:p>
                    <a:p>
                      <a:pPr>
                        <a:lnSpc>
                          <a:spcPct val="115000"/>
                        </a:lnSpc>
                        <a:spcAft>
                          <a:spcPts val="0"/>
                        </a:spcAft>
                      </a:pPr>
                      <a:r>
                        <a:rPr lang="es-ES" sz="1100">
                          <a:effectLst/>
                        </a:rPr>
                        <a:t>Organización</a:t>
                      </a:r>
                      <a:endParaRPr lang="es-ES_tradnl" sz="1100">
                        <a:effectLst/>
                      </a:endParaRPr>
                    </a:p>
                    <a:p>
                      <a:pPr>
                        <a:lnSpc>
                          <a:spcPct val="115000"/>
                        </a:lnSpc>
                        <a:spcAft>
                          <a:spcPts val="0"/>
                        </a:spcAft>
                      </a:pPr>
                      <a:r>
                        <a:rPr lang="es-ES" sz="1100">
                          <a:effectLst/>
                        </a:rPr>
                        <a:t>Dirección</a:t>
                      </a:r>
                      <a:endParaRPr lang="es-ES_tradnl" sz="1100">
                        <a:effectLst/>
                      </a:endParaRPr>
                    </a:p>
                    <a:p>
                      <a:pPr>
                        <a:lnSpc>
                          <a:spcPct val="115000"/>
                        </a:lnSpc>
                        <a:spcAft>
                          <a:spcPts val="0"/>
                        </a:spcAft>
                      </a:pPr>
                      <a:r>
                        <a:rPr lang="es-ES" sz="1100">
                          <a:effectLst/>
                        </a:rPr>
                        <a:t>Control</a:t>
                      </a:r>
                      <a:endParaRPr lang="es-ES_tradnl" sz="1100">
                        <a:effectLst/>
                      </a:endParaRPr>
                    </a:p>
                    <a:p>
                      <a:pPr>
                        <a:lnSpc>
                          <a:spcPct val="115000"/>
                        </a:lnSpc>
                        <a:spcAft>
                          <a:spcPts val="0"/>
                        </a:spcAft>
                      </a:pPr>
                      <a:r>
                        <a:rPr lang="es-ES" sz="1100">
                          <a:effectLst/>
                        </a:rPr>
                        <a:t> </a:t>
                      </a:r>
                      <a:endParaRPr lang="es-ES_tradnl" sz="11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100">
                          <a:effectLst/>
                        </a:rPr>
                        <a:t>Leyes</a:t>
                      </a:r>
                      <a:endParaRPr lang="es-ES_tradnl" sz="1100">
                        <a:effectLst/>
                      </a:endParaRPr>
                    </a:p>
                    <a:p>
                      <a:pPr>
                        <a:lnSpc>
                          <a:spcPct val="115000"/>
                        </a:lnSpc>
                        <a:spcAft>
                          <a:spcPts val="0"/>
                        </a:spcAft>
                      </a:pPr>
                      <a:r>
                        <a:rPr lang="es-ES" sz="1100">
                          <a:effectLst/>
                        </a:rPr>
                        <a:t>Reglamentos</a:t>
                      </a:r>
                      <a:endParaRPr lang="es-ES_tradnl" sz="1100">
                        <a:effectLst/>
                      </a:endParaRPr>
                    </a:p>
                    <a:p>
                      <a:pPr>
                        <a:lnSpc>
                          <a:spcPct val="115000"/>
                        </a:lnSpc>
                        <a:spcAft>
                          <a:spcPts val="0"/>
                        </a:spcAft>
                      </a:pPr>
                      <a:r>
                        <a:rPr lang="es-ES" sz="1100">
                          <a:effectLst/>
                        </a:rPr>
                        <a:t>Licencias y permisos</a:t>
                      </a:r>
                      <a:endParaRPr lang="es-ES_tradnl" sz="1100">
                        <a:effectLst/>
                      </a:endParaRPr>
                    </a:p>
                    <a:p>
                      <a:pPr>
                        <a:lnSpc>
                          <a:spcPct val="115000"/>
                        </a:lnSpc>
                        <a:spcAft>
                          <a:spcPts val="0"/>
                        </a:spcAft>
                      </a:pPr>
                      <a:r>
                        <a:rPr lang="es-ES" sz="1100">
                          <a:effectLst/>
                        </a:rPr>
                        <a:t>Legislación vigente</a:t>
                      </a:r>
                      <a:endParaRPr lang="es-ES_tradnl" sz="1100">
                        <a:effectLst/>
                      </a:endParaRPr>
                    </a:p>
                    <a:p>
                      <a:pPr>
                        <a:lnSpc>
                          <a:spcPct val="115000"/>
                        </a:lnSpc>
                        <a:spcAft>
                          <a:spcPts val="0"/>
                        </a:spcAft>
                      </a:pPr>
                      <a:r>
                        <a:rPr lang="es-ES" sz="1100">
                          <a:effectLst/>
                        </a:rPr>
                        <a:t>Jurisprudencia</a:t>
                      </a:r>
                      <a:endParaRPr lang="es-ES_tradnl" sz="11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100" dirty="0">
                          <a:effectLst/>
                        </a:rPr>
                        <a:t>Gestión</a:t>
                      </a:r>
                      <a:endParaRPr lang="es-ES_tradnl" sz="1100" dirty="0">
                        <a:effectLst/>
                      </a:endParaRPr>
                    </a:p>
                    <a:p>
                      <a:pPr>
                        <a:lnSpc>
                          <a:spcPct val="115000"/>
                        </a:lnSpc>
                        <a:spcAft>
                          <a:spcPts val="0"/>
                        </a:spcAft>
                      </a:pPr>
                      <a:r>
                        <a:rPr lang="es-ES" sz="1100" dirty="0">
                          <a:effectLst/>
                        </a:rPr>
                        <a:t>Comportamientos</a:t>
                      </a:r>
                      <a:endParaRPr lang="es-ES_tradnl" sz="1100" dirty="0">
                        <a:effectLst/>
                      </a:endParaRPr>
                    </a:p>
                    <a:p>
                      <a:pPr>
                        <a:lnSpc>
                          <a:spcPct val="115000"/>
                        </a:lnSpc>
                        <a:spcAft>
                          <a:spcPts val="0"/>
                        </a:spcAft>
                      </a:pPr>
                      <a:r>
                        <a:rPr lang="es-ES" sz="1100" dirty="0">
                          <a:effectLst/>
                        </a:rPr>
                        <a:t>Costumbres</a:t>
                      </a:r>
                      <a:endParaRPr lang="es-ES_tradnl" sz="1100" dirty="0">
                        <a:effectLst/>
                      </a:endParaRPr>
                    </a:p>
                    <a:p>
                      <a:pPr>
                        <a:lnSpc>
                          <a:spcPct val="115000"/>
                        </a:lnSpc>
                        <a:spcAft>
                          <a:spcPts val="0"/>
                        </a:spcAft>
                      </a:pPr>
                      <a:r>
                        <a:rPr lang="es-ES" sz="1100" dirty="0">
                          <a:effectLst/>
                        </a:rPr>
                        <a:t>Preferencias</a:t>
                      </a:r>
                      <a:endParaRPr lang="es-ES_tradnl" sz="1100" dirty="0">
                        <a:effectLst/>
                      </a:endParaRPr>
                    </a:p>
                    <a:p>
                      <a:pPr>
                        <a:lnSpc>
                          <a:spcPct val="115000"/>
                        </a:lnSpc>
                        <a:spcAft>
                          <a:spcPts val="0"/>
                        </a:spcAft>
                      </a:pPr>
                      <a:r>
                        <a:rPr lang="es-ES" sz="1100" dirty="0">
                          <a:effectLst/>
                        </a:rPr>
                        <a:t> </a:t>
                      </a:r>
                      <a:endParaRPr lang="es-ES_tradnl" sz="11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97713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2000" dirty="0"/>
              <a:t>ESTRUCTURA INICIAL DE PLANEACIÓN RESUMEN</a:t>
            </a:r>
            <a:br>
              <a:rPr lang="es-ES_tradnl" sz="2000" dirty="0"/>
            </a:br>
            <a:r>
              <a:rPr lang="es-ES_tradnl" sz="2000" dirty="0"/>
              <a:t>PRODUCTO 7</a:t>
            </a:r>
            <a:br>
              <a:rPr lang="es-ES_tradnl" sz="2000" dirty="0"/>
            </a:br>
            <a:r>
              <a:rPr lang="es-ES_tradnl" sz="2000" dirty="0"/>
              <a:t/>
            </a:r>
            <a:br>
              <a:rPr lang="es-ES_tradnl" sz="2000" dirty="0"/>
            </a:br>
            <a:r>
              <a:rPr lang="es-ES_tradnl" sz="2000" dirty="0"/>
              <a:t>DISCIPLINAS INVOLUCRADAS EN EL TRABAJO INTERDISCIPLINARIO</a:t>
            </a:r>
          </a:p>
        </p:txBody>
      </p:sp>
      <p:sp>
        <p:nvSpPr>
          <p:cNvPr id="3" name="Marcador de texto 2"/>
          <p:cNvSpPr>
            <a:spLocks noGrp="1"/>
          </p:cNvSpPr>
          <p:nvPr>
            <p:ph type="body" idx="1"/>
          </p:nvPr>
        </p:nvSpPr>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342417551"/>
              </p:ext>
            </p:extLst>
          </p:nvPr>
        </p:nvGraphicFramePr>
        <p:xfrm>
          <a:off x="1227138" y="2052637"/>
          <a:ext cx="8699500" cy="4195762"/>
        </p:xfrm>
        <a:graphic>
          <a:graphicData uri="http://schemas.openxmlformats.org/drawingml/2006/table">
            <a:tbl>
              <a:tblPr>
                <a:tableStyleId>{5C22544A-7EE6-4342-B048-85BDC9FD1C3A}</a:tableStyleId>
              </a:tblPr>
              <a:tblGrid>
                <a:gridCol w="1971159">
                  <a:extLst>
                    <a:ext uri="{9D8B030D-6E8A-4147-A177-3AD203B41FA5}">
                      <a16:colId xmlns:a16="http://schemas.microsoft.com/office/drawing/2014/main" val="20000"/>
                    </a:ext>
                  </a:extLst>
                </a:gridCol>
                <a:gridCol w="2084123">
                  <a:extLst>
                    <a:ext uri="{9D8B030D-6E8A-4147-A177-3AD203B41FA5}">
                      <a16:colId xmlns:a16="http://schemas.microsoft.com/office/drawing/2014/main" val="20001"/>
                    </a:ext>
                  </a:extLst>
                </a:gridCol>
                <a:gridCol w="2065719">
                  <a:extLst>
                    <a:ext uri="{9D8B030D-6E8A-4147-A177-3AD203B41FA5}">
                      <a16:colId xmlns:a16="http://schemas.microsoft.com/office/drawing/2014/main" val="20002"/>
                    </a:ext>
                  </a:extLst>
                </a:gridCol>
                <a:gridCol w="2578499">
                  <a:extLst>
                    <a:ext uri="{9D8B030D-6E8A-4147-A177-3AD203B41FA5}">
                      <a16:colId xmlns:a16="http://schemas.microsoft.com/office/drawing/2014/main" val="20003"/>
                    </a:ext>
                  </a:extLst>
                </a:gridCol>
              </a:tblGrid>
              <a:tr h="4195762">
                <a:tc>
                  <a:txBody>
                    <a:bodyPr/>
                    <a:lstStyle/>
                    <a:p>
                      <a:pPr>
                        <a:lnSpc>
                          <a:spcPct val="115000"/>
                        </a:lnSpc>
                        <a:spcAft>
                          <a:spcPts val="0"/>
                        </a:spcAft>
                      </a:pPr>
                      <a:r>
                        <a:rPr lang="es-ES" sz="1100">
                          <a:effectLst/>
                        </a:rPr>
                        <a:t>2. Conceptos clave,</a:t>
                      </a:r>
                      <a:endParaRPr lang="es-ES_tradnl" sz="1100">
                        <a:effectLst/>
                      </a:endParaRPr>
                    </a:p>
                    <a:p>
                      <a:pPr>
                        <a:lnSpc>
                          <a:spcPct val="115000"/>
                        </a:lnSpc>
                        <a:spcAft>
                          <a:spcPts val="0"/>
                        </a:spcAft>
                      </a:pPr>
                      <a:r>
                        <a:rPr lang="es-ES" sz="1100">
                          <a:effectLst/>
                        </a:rPr>
                        <a:t>     trascendentales.</a:t>
                      </a:r>
                      <a:endParaRPr lang="es-ES_tradnl" sz="1100">
                        <a:effectLst/>
                      </a:endParaRPr>
                    </a:p>
                    <a:p>
                      <a:pPr marL="176530">
                        <a:lnSpc>
                          <a:spcPct val="115000"/>
                        </a:lnSpc>
                        <a:spcAft>
                          <a:spcPts val="0"/>
                        </a:spcAft>
                      </a:pPr>
                      <a:r>
                        <a:rPr lang="es-ES" sz="1100">
                          <a:effectLst/>
                        </a:rPr>
                        <a:t>Conceptos básicos que surgen  del proyecto,  permiten la comprensión del mismo y  pueden ser transferibles a otros ámbitos.</a:t>
                      </a:r>
                      <a:endParaRPr lang="es-ES_tradnl" sz="1100">
                        <a:effectLst/>
                      </a:endParaRPr>
                    </a:p>
                    <a:p>
                      <a:pPr marL="176530">
                        <a:lnSpc>
                          <a:spcPct val="115000"/>
                        </a:lnSpc>
                        <a:spcAft>
                          <a:spcPts val="0"/>
                        </a:spcAft>
                      </a:pPr>
                      <a:r>
                        <a:rPr lang="es-ES" sz="1100">
                          <a:effectLst/>
                        </a:rPr>
                        <a:t>Se consideran parte de un  Glosario.</a:t>
                      </a:r>
                      <a:endParaRPr lang="es-ES_tradnl" sz="1100">
                        <a:effectLst/>
                      </a:endParaRPr>
                    </a:p>
                    <a:p>
                      <a:pPr marL="176530">
                        <a:lnSpc>
                          <a:spcPct val="115000"/>
                        </a:lnSpc>
                        <a:spcAft>
                          <a:spcPts val="0"/>
                        </a:spcAft>
                      </a:pPr>
                      <a:r>
                        <a:rPr lang="es-ES" sz="1100">
                          <a:effectLst/>
                        </a:rPr>
                        <a:t> </a:t>
                      </a:r>
                      <a:endParaRPr lang="es-ES_tradnl" sz="11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100">
                          <a:effectLst/>
                        </a:rPr>
                        <a:t>Difusión (publicidad y promoción).</a:t>
                      </a:r>
                      <a:endParaRPr lang="es-ES_tradnl" sz="1100">
                        <a:effectLst/>
                      </a:endParaRPr>
                    </a:p>
                    <a:p>
                      <a:pPr>
                        <a:lnSpc>
                          <a:spcPct val="115000"/>
                        </a:lnSpc>
                        <a:spcAft>
                          <a:spcPts val="0"/>
                        </a:spcAft>
                      </a:pPr>
                      <a:r>
                        <a:rPr lang="es-ES" sz="1100">
                          <a:effectLst/>
                        </a:rPr>
                        <a:t>Ubicación.</a:t>
                      </a:r>
                      <a:endParaRPr lang="es-ES_tradnl" sz="1100">
                        <a:effectLst/>
                      </a:endParaRPr>
                    </a:p>
                    <a:p>
                      <a:pPr>
                        <a:lnSpc>
                          <a:spcPct val="115000"/>
                        </a:lnSpc>
                        <a:spcAft>
                          <a:spcPts val="0"/>
                        </a:spcAft>
                      </a:pPr>
                      <a:r>
                        <a:rPr lang="es-ES" sz="1100">
                          <a:effectLst/>
                        </a:rPr>
                        <a:t>Diferenciación.</a:t>
                      </a:r>
                      <a:endParaRPr lang="es-ES_tradnl" sz="1100">
                        <a:effectLst/>
                      </a:endParaRPr>
                    </a:p>
                    <a:p>
                      <a:pPr>
                        <a:lnSpc>
                          <a:spcPct val="115000"/>
                        </a:lnSpc>
                        <a:spcAft>
                          <a:spcPts val="0"/>
                        </a:spcAft>
                      </a:pPr>
                      <a:r>
                        <a:rPr lang="es-ES" sz="1100">
                          <a:effectLst/>
                        </a:rPr>
                        <a:t>Estrategias.</a:t>
                      </a:r>
                      <a:endParaRPr lang="es-ES_tradnl" sz="1100">
                        <a:effectLst/>
                      </a:endParaRPr>
                    </a:p>
                    <a:p>
                      <a:pPr>
                        <a:lnSpc>
                          <a:spcPct val="115000"/>
                        </a:lnSpc>
                        <a:spcAft>
                          <a:spcPts val="0"/>
                        </a:spcAft>
                      </a:pPr>
                      <a:r>
                        <a:rPr lang="es-ES" sz="1100">
                          <a:effectLst/>
                        </a:rPr>
                        <a:t>Costos.</a:t>
                      </a:r>
                      <a:endParaRPr lang="es-ES_tradnl" sz="1100">
                        <a:effectLst/>
                      </a:endParaRPr>
                    </a:p>
                    <a:p>
                      <a:pPr>
                        <a:lnSpc>
                          <a:spcPct val="115000"/>
                        </a:lnSpc>
                        <a:spcAft>
                          <a:spcPts val="0"/>
                        </a:spcAft>
                      </a:pPr>
                      <a:r>
                        <a:rPr lang="es-ES" sz="1100">
                          <a:effectLst/>
                        </a:rPr>
                        <a:t>Gastos.</a:t>
                      </a:r>
                      <a:endParaRPr lang="es-ES_tradnl" sz="1100">
                        <a:effectLst/>
                      </a:endParaRPr>
                    </a:p>
                    <a:p>
                      <a:pPr>
                        <a:lnSpc>
                          <a:spcPct val="115000"/>
                        </a:lnSpc>
                        <a:spcAft>
                          <a:spcPts val="0"/>
                        </a:spcAft>
                      </a:pPr>
                      <a:r>
                        <a:rPr lang="es-ES" sz="1100">
                          <a:effectLst/>
                        </a:rPr>
                        <a:t>Flujo</a:t>
                      </a:r>
                      <a:endParaRPr lang="es-ES_tradnl" sz="11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100">
                          <a:effectLst/>
                        </a:rPr>
                        <a:t>Legislación</a:t>
                      </a:r>
                      <a:endParaRPr lang="es-ES_tradnl" sz="1100">
                        <a:effectLst/>
                      </a:endParaRPr>
                    </a:p>
                    <a:p>
                      <a:pPr>
                        <a:lnSpc>
                          <a:spcPct val="115000"/>
                        </a:lnSpc>
                        <a:spcAft>
                          <a:spcPts val="0"/>
                        </a:spcAft>
                      </a:pPr>
                      <a:r>
                        <a:rPr lang="es-ES" sz="1100">
                          <a:effectLst/>
                        </a:rPr>
                        <a:t>Fuentes</a:t>
                      </a:r>
                      <a:endParaRPr lang="es-ES_tradnl" sz="1100">
                        <a:effectLst/>
                      </a:endParaRPr>
                    </a:p>
                    <a:p>
                      <a:pPr>
                        <a:lnSpc>
                          <a:spcPct val="115000"/>
                        </a:lnSpc>
                        <a:spcAft>
                          <a:spcPts val="0"/>
                        </a:spcAft>
                      </a:pPr>
                      <a:r>
                        <a:rPr lang="es-ES" sz="1100">
                          <a:effectLst/>
                        </a:rPr>
                        <a:t>Leyes</a:t>
                      </a:r>
                      <a:endParaRPr lang="es-ES_tradnl" sz="1100">
                        <a:effectLst/>
                      </a:endParaRPr>
                    </a:p>
                    <a:p>
                      <a:pPr>
                        <a:lnSpc>
                          <a:spcPct val="115000"/>
                        </a:lnSpc>
                        <a:spcAft>
                          <a:spcPts val="0"/>
                        </a:spcAft>
                      </a:pPr>
                      <a:r>
                        <a:rPr lang="es-ES" sz="1100">
                          <a:effectLst/>
                        </a:rPr>
                        <a:t>Reglamentos</a:t>
                      </a:r>
                      <a:endParaRPr lang="es-ES_tradnl" sz="1100">
                        <a:effectLst/>
                      </a:endParaRPr>
                    </a:p>
                    <a:p>
                      <a:pPr>
                        <a:lnSpc>
                          <a:spcPct val="115000"/>
                        </a:lnSpc>
                        <a:spcAft>
                          <a:spcPts val="0"/>
                        </a:spcAft>
                      </a:pPr>
                      <a:r>
                        <a:rPr lang="es-ES" sz="1100">
                          <a:effectLst/>
                        </a:rPr>
                        <a:t>Políticas</a:t>
                      </a:r>
                      <a:endParaRPr lang="es-ES_tradnl" sz="11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100" dirty="0">
                          <a:effectLst/>
                        </a:rPr>
                        <a:t>Familia</a:t>
                      </a:r>
                      <a:endParaRPr lang="es-ES_tradnl" sz="1100" dirty="0">
                        <a:effectLst/>
                      </a:endParaRPr>
                    </a:p>
                    <a:p>
                      <a:pPr>
                        <a:lnSpc>
                          <a:spcPct val="115000"/>
                        </a:lnSpc>
                        <a:spcAft>
                          <a:spcPts val="0"/>
                        </a:spcAft>
                      </a:pPr>
                      <a:r>
                        <a:rPr lang="es-ES" sz="1100" dirty="0">
                          <a:effectLst/>
                        </a:rPr>
                        <a:t>Convivencia</a:t>
                      </a:r>
                      <a:endParaRPr lang="es-ES_tradnl" sz="1100" dirty="0">
                        <a:effectLst/>
                      </a:endParaRPr>
                    </a:p>
                    <a:p>
                      <a:pPr>
                        <a:lnSpc>
                          <a:spcPct val="115000"/>
                        </a:lnSpc>
                        <a:spcAft>
                          <a:spcPts val="0"/>
                        </a:spcAft>
                      </a:pPr>
                      <a:r>
                        <a:rPr lang="es-ES" sz="1100" dirty="0">
                          <a:effectLst/>
                        </a:rPr>
                        <a:t>Comunicación</a:t>
                      </a:r>
                      <a:endParaRPr lang="es-ES_tradnl" sz="1100" dirty="0">
                        <a:effectLst/>
                      </a:endParaRPr>
                    </a:p>
                    <a:p>
                      <a:pPr>
                        <a:lnSpc>
                          <a:spcPct val="115000"/>
                        </a:lnSpc>
                        <a:spcAft>
                          <a:spcPts val="0"/>
                        </a:spcAft>
                      </a:pPr>
                      <a:r>
                        <a:rPr lang="es-ES" sz="1100" dirty="0">
                          <a:effectLst/>
                        </a:rPr>
                        <a:t>Sociedad</a:t>
                      </a:r>
                      <a:endParaRPr lang="es-ES_tradnl" sz="1100" dirty="0">
                        <a:effectLst/>
                      </a:endParaRPr>
                    </a:p>
                    <a:p>
                      <a:pPr>
                        <a:lnSpc>
                          <a:spcPct val="115000"/>
                        </a:lnSpc>
                        <a:spcAft>
                          <a:spcPts val="0"/>
                        </a:spcAft>
                      </a:pPr>
                      <a:r>
                        <a:rPr lang="es-ES" sz="1100" dirty="0">
                          <a:effectLst/>
                        </a:rPr>
                        <a:t>Información</a:t>
                      </a:r>
                      <a:endParaRPr lang="es-ES_tradnl" sz="1100" dirty="0">
                        <a:effectLst/>
                      </a:endParaRPr>
                    </a:p>
                    <a:p>
                      <a:pPr>
                        <a:lnSpc>
                          <a:spcPct val="115000"/>
                        </a:lnSpc>
                        <a:spcAft>
                          <a:spcPts val="0"/>
                        </a:spcAft>
                      </a:pPr>
                      <a:r>
                        <a:rPr lang="es-ES" sz="1100" dirty="0">
                          <a:effectLst/>
                        </a:rPr>
                        <a:t> </a:t>
                      </a:r>
                      <a:endParaRPr lang="es-ES_tradnl" sz="11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83057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2000" dirty="0"/>
              <a:t>ESTRUCTURA INICIAL DE PLANEACIÓN RESUMEN</a:t>
            </a:r>
            <a:br>
              <a:rPr lang="es-ES_tradnl" sz="2000" dirty="0"/>
            </a:br>
            <a:r>
              <a:rPr lang="es-ES_tradnl" sz="2000" dirty="0"/>
              <a:t>PRODUCTO 7</a:t>
            </a:r>
            <a:br>
              <a:rPr lang="es-ES_tradnl" sz="2000" dirty="0"/>
            </a:br>
            <a:r>
              <a:rPr lang="es-ES_tradnl" sz="2000" dirty="0"/>
              <a:t/>
            </a:r>
            <a:br>
              <a:rPr lang="es-ES_tradnl" sz="2000" dirty="0"/>
            </a:br>
            <a:r>
              <a:rPr lang="es-ES_tradnl" sz="2000" dirty="0"/>
              <a:t>DISCIPLINAS INVOLUCRADAS EN EL TRABAJO INTERDISCIPLINARIO</a:t>
            </a:r>
          </a:p>
        </p:txBody>
      </p:sp>
      <p:sp>
        <p:nvSpPr>
          <p:cNvPr id="3" name="Marcador de texto 2"/>
          <p:cNvSpPr>
            <a:spLocks noGrp="1"/>
          </p:cNvSpPr>
          <p:nvPr>
            <p:ph type="body" idx="1"/>
          </p:nvPr>
        </p:nvSpPr>
        <p:spPr/>
        <p:txBody>
          <a:bodyPr/>
          <a:lstStyle/>
          <a:p>
            <a:endParaRPr lang="es-ES_tradnl" dirty="0"/>
          </a:p>
        </p:txBody>
      </p:sp>
      <p:graphicFrame>
        <p:nvGraphicFramePr>
          <p:cNvPr id="5" name="Tabla 4"/>
          <p:cNvGraphicFramePr>
            <a:graphicFrameLocks noGrp="1"/>
          </p:cNvGraphicFramePr>
          <p:nvPr>
            <p:extLst>
              <p:ext uri="{D42A27DB-BD31-4B8C-83A1-F6EECF244321}">
                <p14:modId xmlns:p14="http://schemas.microsoft.com/office/powerpoint/2010/main" val="1588685358"/>
              </p:ext>
            </p:extLst>
          </p:nvPr>
        </p:nvGraphicFramePr>
        <p:xfrm>
          <a:off x="1103313" y="1852612"/>
          <a:ext cx="8947150" cy="4667058"/>
        </p:xfrm>
        <a:graphic>
          <a:graphicData uri="http://schemas.openxmlformats.org/drawingml/2006/table">
            <a:tbl>
              <a:tblPr>
                <a:tableStyleId>{5C22544A-7EE6-4342-B048-85BDC9FD1C3A}</a:tableStyleId>
              </a:tblPr>
              <a:tblGrid>
                <a:gridCol w="2027124">
                  <a:extLst>
                    <a:ext uri="{9D8B030D-6E8A-4147-A177-3AD203B41FA5}">
                      <a16:colId xmlns:a16="http://schemas.microsoft.com/office/drawing/2014/main" val="20000"/>
                    </a:ext>
                  </a:extLst>
                </a:gridCol>
                <a:gridCol w="2143948">
                  <a:extLst>
                    <a:ext uri="{9D8B030D-6E8A-4147-A177-3AD203B41FA5}">
                      <a16:colId xmlns:a16="http://schemas.microsoft.com/office/drawing/2014/main" val="20001"/>
                    </a:ext>
                  </a:extLst>
                </a:gridCol>
                <a:gridCol w="2124369">
                  <a:extLst>
                    <a:ext uri="{9D8B030D-6E8A-4147-A177-3AD203B41FA5}">
                      <a16:colId xmlns:a16="http://schemas.microsoft.com/office/drawing/2014/main" val="20002"/>
                    </a:ext>
                  </a:extLst>
                </a:gridCol>
                <a:gridCol w="2651709">
                  <a:extLst>
                    <a:ext uri="{9D8B030D-6E8A-4147-A177-3AD203B41FA5}">
                      <a16:colId xmlns:a16="http://schemas.microsoft.com/office/drawing/2014/main" val="20003"/>
                    </a:ext>
                  </a:extLst>
                </a:gridCol>
              </a:tblGrid>
              <a:tr h="1238882">
                <a:tc>
                  <a:txBody>
                    <a:bodyPr/>
                    <a:lstStyle/>
                    <a:p>
                      <a:pPr marL="204470" indent="-180975">
                        <a:lnSpc>
                          <a:spcPct val="115000"/>
                        </a:lnSpc>
                        <a:spcAft>
                          <a:spcPts val="0"/>
                        </a:spcAft>
                      </a:pPr>
                      <a:r>
                        <a:rPr lang="es-ES" sz="1200" dirty="0">
                          <a:effectLst/>
                        </a:rPr>
                        <a:t>3. Objetivos o propósitos alcanzados. </a:t>
                      </a:r>
                      <a:endParaRPr lang="es-ES_tradnl" sz="1200" dirty="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200" dirty="0">
                          <a:effectLst/>
                        </a:rPr>
                        <a:t>Difusión de información</a:t>
                      </a:r>
                      <a:endParaRPr lang="es-ES_tradnl" sz="1200" dirty="0">
                        <a:effectLst/>
                      </a:endParaRPr>
                    </a:p>
                    <a:p>
                      <a:pPr>
                        <a:lnSpc>
                          <a:spcPct val="115000"/>
                        </a:lnSpc>
                        <a:spcAft>
                          <a:spcPts val="0"/>
                        </a:spcAft>
                      </a:pPr>
                      <a:r>
                        <a:rPr lang="es-ES" sz="1200" dirty="0">
                          <a:effectLst/>
                        </a:rPr>
                        <a:t>Concientización</a:t>
                      </a:r>
                      <a:endParaRPr lang="es-ES_tradnl" sz="1200" dirty="0">
                        <a:effectLst/>
                      </a:endParaRPr>
                    </a:p>
                    <a:p>
                      <a:pPr>
                        <a:lnSpc>
                          <a:spcPct val="115000"/>
                        </a:lnSpc>
                        <a:spcAft>
                          <a:spcPts val="0"/>
                        </a:spcAft>
                      </a:pPr>
                      <a:r>
                        <a:rPr lang="es-ES" sz="1200" dirty="0">
                          <a:effectLst/>
                        </a:rPr>
                        <a:t>Comunicación</a:t>
                      </a:r>
                      <a:endParaRPr lang="es-ES_tradnl" sz="1200" dirty="0">
                        <a:effectLst/>
                      </a:endParaRPr>
                    </a:p>
                    <a:p>
                      <a:pPr>
                        <a:lnSpc>
                          <a:spcPct val="115000"/>
                        </a:lnSpc>
                        <a:spcAft>
                          <a:spcPts val="0"/>
                        </a:spcAft>
                      </a:pPr>
                      <a:r>
                        <a:rPr lang="es-ES" sz="1200" dirty="0">
                          <a:effectLst/>
                        </a:rPr>
                        <a:t>Impacto visual y auditivo</a:t>
                      </a:r>
                      <a:endParaRPr lang="es-ES_tradnl" sz="1200" dirty="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200" dirty="0">
                          <a:effectLst/>
                        </a:rPr>
                        <a:t>Leyes</a:t>
                      </a:r>
                      <a:endParaRPr lang="es-ES_tradnl" sz="1200" dirty="0">
                        <a:effectLst/>
                      </a:endParaRPr>
                    </a:p>
                    <a:p>
                      <a:pPr>
                        <a:lnSpc>
                          <a:spcPct val="115000"/>
                        </a:lnSpc>
                        <a:spcAft>
                          <a:spcPts val="0"/>
                        </a:spcAft>
                      </a:pPr>
                      <a:r>
                        <a:rPr lang="es-ES" sz="1200" dirty="0">
                          <a:effectLst/>
                        </a:rPr>
                        <a:t>Trámites</a:t>
                      </a:r>
                      <a:endParaRPr lang="es-ES_tradnl" sz="1200" dirty="0">
                        <a:effectLst/>
                      </a:endParaRPr>
                    </a:p>
                    <a:p>
                      <a:pPr>
                        <a:lnSpc>
                          <a:spcPct val="115000"/>
                        </a:lnSpc>
                        <a:spcAft>
                          <a:spcPts val="0"/>
                        </a:spcAft>
                      </a:pPr>
                      <a:r>
                        <a:rPr lang="es-ES" sz="1200" dirty="0">
                          <a:effectLst/>
                        </a:rPr>
                        <a:t>Penas</a:t>
                      </a:r>
                      <a:endParaRPr lang="es-ES_tradnl" sz="1200" dirty="0">
                        <a:effectLst/>
                      </a:endParaRPr>
                    </a:p>
                    <a:p>
                      <a:pPr>
                        <a:lnSpc>
                          <a:spcPct val="115000"/>
                        </a:lnSpc>
                        <a:spcAft>
                          <a:spcPts val="0"/>
                        </a:spcAft>
                      </a:pPr>
                      <a:r>
                        <a:rPr lang="es-ES" sz="1200" dirty="0">
                          <a:effectLst/>
                        </a:rPr>
                        <a:t>Denuncias</a:t>
                      </a:r>
                      <a:endParaRPr lang="es-ES_tradnl" sz="1200" dirty="0">
                        <a:effectLst/>
                      </a:endParaRPr>
                    </a:p>
                    <a:p>
                      <a:pPr>
                        <a:lnSpc>
                          <a:spcPct val="115000"/>
                        </a:lnSpc>
                        <a:spcAft>
                          <a:spcPts val="0"/>
                        </a:spcAft>
                      </a:pPr>
                      <a:r>
                        <a:rPr lang="es-ES" sz="1200" dirty="0">
                          <a:effectLst/>
                        </a:rPr>
                        <a:t>Permisos</a:t>
                      </a:r>
                      <a:endParaRPr lang="es-ES_tradnl" sz="1200" dirty="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200" dirty="0">
                          <a:effectLst/>
                        </a:rPr>
                        <a:t>Análisis de comportamientos</a:t>
                      </a:r>
                      <a:endParaRPr lang="es-ES_tradnl" sz="1200" dirty="0">
                        <a:effectLst/>
                      </a:endParaRPr>
                    </a:p>
                    <a:p>
                      <a:pPr>
                        <a:lnSpc>
                          <a:spcPct val="115000"/>
                        </a:lnSpc>
                        <a:spcAft>
                          <a:spcPts val="0"/>
                        </a:spcAft>
                      </a:pPr>
                      <a:r>
                        <a:rPr lang="es-ES" sz="1200" dirty="0">
                          <a:effectLst/>
                        </a:rPr>
                        <a:t>Encuestas</a:t>
                      </a:r>
                      <a:endParaRPr lang="es-ES_tradnl" sz="1200" dirty="0">
                        <a:effectLst/>
                      </a:endParaRPr>
                    </a:p>
                    <a:p>
                      <a:pPr>
                        <a:lnSpc>
                          <a:spcPct val="115000"/>
                        </a:lnSpc>
                        <a:spcAft>
                          <a:spcPts val="0"/>
                        </a:spcAft>
                      </a:pPr>
                      <a:r>
                        <a:rPr lang="es-ES" sz="1200" dirty="0">
                          <a:effectLst/>
                        </a:rPr>
                        <a:t>Comportamientos</a:t>
                      </a:r>
                      <a:endParaRPr lang="es-ES_tradnl" sz="1200" dirty="0">
                        <a:effectLst/>
                      </a:endParaRPr>
                    </a:p>
                    <a:p>
                      <a:pPr>
                        <a:lnSpc>
                          <a:spcPct val="115000"/>
                        </a:lnSpc>
                        <a:spcAft>
                          <a:spcPts val="0"/>
                        </a:spcAft>
                      </a:pPr>
                      <a:r>
                        <a:rPr lang="es-ES" sz="1200" dirty="0">
                          <a:effectLst/>
                        </a:rPr>
                        <a:t>Cultura</a:t>
                      </a:r>
                      <a:endParaRPr lang="es-ES_tradnl" sz="12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r h="2379377">
                <a:tc>
                  <a:txBody>
                    <a:bodyPr/>
                    <a:lstStyle/>
                    <a:p>
                      <a:pPr>
                        <a:lnSpc>
                          <a:spcPct val="115000"/>
                        </a:lnSpc>
                        <a:spcAft>
                          <a:spcPts val="0"/>
                        </a:spcAft>
                      </a:pPr>
                      <a:r>
                        <a:rPr lang="es-ES" sz="1200">
                          <a:effectLst/>
                        </a:rPr>
                        <a:t>4. Evaluación.</a:t>
                      </a:r>
                      <a:endParaRPr lang="es-ES_tradnl" sz="1200">
                        <a:effectLst/>
                      </a:endParaRPr>
                    </a:p>
                    <a:p>
                      <a:pPr>
                        <a:lnSpc>
                          <a:spcPct val="115000"/>
                        </a:lnSpc>
                        <a:spcAft>
                          <a:spcPts val="0"/>
                        </a:spcAft>
                      </a:pPr>
                      <a:r>
                        <a:rPr lang="es-ES" sz="1200">
                          <a:effectLst/>
                        </a:rPr>
                        <a:t>    Productos /evidencias</a:t>
                      </a:r>
                      <a:endParaRPr lang="es-ES_tradnl" sz="1200">
                        <a:effectLst/>
                      </a:endParaRPr>
                    </a:p>
                    <a:p>
                      <a:pPr>
                        <a:lnSpc>
                          <a:spcPct val="115000"/>
                        </a:lnSpc>
                        <a:spcAft>
                          <a:spcPts val="0"/>
                        </a:spcAft>
                      </a:pPr>
                      <a:r>
                        <a:rPr lang="es-ES" sz="1200">
                          <a:effectLst/>
                        </a:rPr>
                        <a:t>    de aprendizaje, que</a:t>
                      </a:r>
                      <a:endParaRPr lang="es-ES_tradnl" sz="1200">
                        <a:effectLst/>
                      </a:endParaRPr>
                    </a:p>
                    <a:p>
                      <a:pPr>
                        <a:lnSpc>
                          <a:spcPct val="115000"/>
                        </a:lnSpc>
                        <a:spcAft>
                          <a:spcPts val="0"/>
                        </a:spcAft>
                      </a:pPr>
                      <a:r>
                        <a:rPr lang="es-ES" sz="1200">
                          <a:effectLst/>
                        </a:rPr>
                        <a:t>    demuestran el avance </a:t>
                      </a:r>
                      <a:endParaRPr lang="es-ES_tradnl" sz="1200">
                        <a:effectLst/>
                      </a:endParaRPr>
                    </a:p>
                    <a:p>
                      <a:pPr>
                        <a:lnSpc>
                          <a:spcPct val="115000"/>
                        </a:lnSpc>
                        <a:spcAft>
                          <a:spcPts val="0"/>
                        </a:spcAft>
                      </a:pPr>
                      <a:r>
                        <a:rPr lang="es-ES" sz="1200">
                          <a:effectLst/>
                        </a:rPr>
                        <a:t>    en el proceso y el logro</a:t>
                      </a:r>
                      <a:endParaRPr lang="es-ES_tradnl" sz="1200">
                        <a:effectLst/>
                      </a:endParaRPr>
                    </a:p>
                    <a:p>
                      <a:pPr>
                        <a:lnSpc>
                          <a:spcPct val="115000"/>
                        </a:lnSpc>
                        <a:spcAft>
                          <a:spcPts val="0"/>
                        </a:spcAft>
                      </a:pPr>
                      <a:r>
                        <a:rPr lang="es-ES" sz="1200">
                          <a:effectLst/>
                        </a:rPr>
                        <a:t>    del objetivo   propuesto.</a:t>
                      </a:r>
                      <a:endParaRPr lang="es-ES_tradnl" sz="1200">
                        <a:effectLst/>
                      </a:endParaRPr>
                    </a:p>
                    <a:p>
                      <a:pPr>
                        <a:lnSpc>
                          <a:spcPct val="115000"/>
                        </a:lnSpc>
                        <a:spcAft>
                          <a:spcPts val="0"/>
                        </a:spcAft>
                      </a:pPr>
                      <a:r>
                        <a:rPr lang="es-ES" sz="1200">
                          <a:effectLst/>
                        </a:rPr>
                        <a:t> </a:t>
                      </a:r>
                      <a:endParaRPr lang="es-ES_tradnl" sz="12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200">
                          <a:effectLst/>
                        </a:rPr>
                        <a:t>Exposiciones.</a:t>
                      </a:r>
                      <a:endParaRPr lang="es-ES_tradnl" sz="1200">
                        <a:effectLst/>
                      </a:endParaRPr>
                    </a:p>
                    <a:p>
                      <a:pPr>
                        <a:lnSpc>
                          <a:spcPct val="115000"/>
                        </a:lnSpc>
                        <a:spcAft>
                          <a:spcPts val="0"/>
                        </a:spcAft>
                      </a:pPr>
                      <a:r>
                        <a:rPr lang="es-ES" sz="1200">
                          <a:effectLst/>
                        </a:rPr>
                        <a:t>Mediciones</a:t>
                      </a:r>
                      <a:endParaRPr lang="es-ES_tradnl" sz="1200">
                        <a:effectLst/>
                      </a:endParaRPr>
                    </a:p>
                    <a:p>
                      <a:pPr>
                        <a:lnSpc>
                          <a:spcPct val="115000"/>
                        </a:lnSpc>
                        <a:spcAft>
                          <a:spcPts val="0"/>
                        </a:spcAft>
                      </a:pPr>
                      <a:r>
                        <a:rPr lang="es-ES" sz="1200">
                          <a:effectLst/>
                        </a:rPr>
                        <a:t>Fotografías</a:t>
                      </a:r>
                      <a:endParaRPr lang="es-ES_tradnl" sz="1200">
                        <a:effectLst/>
                      </a:endParaRPr>
                    </a:p>
                    <a:p>
                      <a:pPr>
                        <a:lnSpc>
                          <a:spcPct val="115000"/>
                        </a:lnSpc>
                        <a:spcAft>
                          <a:spcPts val="0"/>
                        </a:spcAft>
                      </a:pPr>
                      <a:r>
                        <a:rPr lang="es-ES" sz="1200">
                          <a:effectLst/>
                        </a:rPr>
                        <a:t>Comparativo de costos vs otros negocios</a:t>
                      </a:r>
                      <a:endParaRPr lang="es-ES_tradnl" sz="1200">
                        <a:effectLst/>
                      </a:endParaRPr>
                    </a:p>
                    <a:p>
                      <a:pPr>
                        <a:lnSpc>
                          <a:spcPct val="115000"/>
                        </a:lnSpc>
                        <a:spcAft>
                          <a:spcPts val="0"/>
                        </a:spcAft>
                      </a:pPr>
                      <a:r>
                        <a:rPr lang="es-ES" sz="1200">
                          <a:effectLst/>
                        </a:rPr>
                        <a:t> </a:t>
                      </a:r>
                      <a:endParaRPr lang="es-ES_tradnl" sz="12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200" dirty="0">
                          <a:effectLst/>
                        </a:rPr>
                        <a:t>Trámites</a:t>
                      </a:r>
                      <a:endParaRPr lang="es-ES_tradnl" sz="1200" dirty="0">
                        <a:effectLst/>
                      </a:endParaRPr>
                    </a:p>
                    <a:p>
                      <a:pPr>
                        <a:lnSpc>
                          <a:spcPct val="115000"/>
                        </a:lnSpc>
                        <a:spcAft>
                          <a:spcPts val="0"/>
                        </a:spcAft>
                      </a:pPr>
                      <a:r>
                        <a:rPr lang="es-ES" sz="1200" dirty="0">
                          <a:effectLst/>
                        </a:rPr>
                        <a:t>Licencias</a:t>
                      </a:r>
                      <a:endParaRPr lang="es-ES_tradnl" sz="1200" dirty="0">
                        <a:effectLst/>
                      </a:endParaRPr>
                    </a:p>
                    <a:p>
                      <a:pPr>
                        <a:lnSpc>
                          <a:spcPct val="115000"/>
                        </a:lnSpc>
                        <a:spcAft>
                          <a:spcPts val="0"/>
                        </a:spcAft>
                      </a:pPr>
                      <a:r>
                        <a:rPr lang="es-ES" sz="1200" dirty="0">
                          <a:effectLst/>
                        </a:rPr>
                        <a:t>Documentos</a:t>
                      </a:r>
                      <a:endParaRPr lang="es-ES_tradnl" sz="1200" dirty="0">
                        <a:effectLst/>
                      </a:endParaRPr>
                    </a:p>
                    <a:p>
                      <a:pPr>
                        <a:lnSpc>
                          <a:spcPct val="115000"/>
                        </a:lnSpc>
                        <a:spcAft>
                          <a:spcPts val="0"/>
                        </a:spcAft>
                      </a:pPr>
                      <a:r>
                        <a:rPr lang="es-ES" sz="1200" dirty="0">
                          <a:effectLst/>
                        </a:rPr>
                        <a:t>Usos de suelo</a:t>
                      </a:r>
                      <a:endParaRPr lang="es-ES_tradnl" sz="1200" dirty="0">
                        <a:effectLst/>
                      </a:endParaRPr>
                    </a:p>
                    <a:p>
                      <a:pPr>
                        <a:lnSpc>
                          <a:spcPct val="115000"/>
                        </a:lnSpc>
                        <a:spcAft>
                          <a:spcPts val="0"/>
                        </a:spcAft>
                      </a:pPr>
                      <a:r>
                        <a:rPr lang="es-ES" sz="1200" dirty="0">
                          <a:effectLst/>
                        </a:rPr>
                        <a:t>Reglamentos vecinales</a:t>
                      </a:r>
                      <a:endParaRPr lang="es-ES_tradnl" sz="1200" dirty="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200" dirty="0">
                          <a:effectLst/>
                        </a:rPr>
                        <a:t>Estadísticos terminales</a:t>
                      </a:r>
                      <a:endParaRPr lang="es-ES_tradnl" sz="1200" dirty="0">
                        <a:effectLst/>
                      </a:endParaRPr>
                    </a:p>
                    <a:p>
                      <a:pPr>
                        <a:lnSpc>
                          <a:spcPct val="115000"/>
                        </a:lnSpc>
                        <a:spcAft>
                          <a:spcPts val="0"/>
                        </a:spcAft>
                      </a:pPr>
                      <a:r>
                        <a:rPr lang="es-ES" sz="1200" dirty="0">
                          <a:effectLst/>
                        </a:rPr>
                        <a:t>Comportamientos sociales</a:t>
                      </a:r>
                      <a:endParaRPr lang="es-ES_tradnl" sz="1200" dirty="0">
                        <a:effectLst/>
                      </a:endParaRPr>
                    </a:p>
                    <a:p>
                      <a:pPr>
                        <a:lnSpc>
                          <a:spcPct val="115000"/>
                        </a:lnSpc>
                        <a:spcAft>
                          <a:spcPts val="0"/>
                        </a:spcAft>
                      </a:pPr>
                      <a:r>
                        <a:rPr lang="es-ES" sz="1200" dirty="0">
                          <a:effectLst/>
                        </a:rPr>
                        <a:t>Establecimiento de proyectos en función del tipo de sociedad del entorno.</a:t>
                      </a:r>
                      <a:endParaRPr lang="es-ES_tradnl" sz="1200" dirty="0">
                        <a:effectLst/>
                      </a:endParaRPr>
                    </a:p>
                    <a:p>
                      <a:pPr>
                        <a:lnSpc>
                          <a:spcPct val="115000"/>
                        </a:lnSpc>
                        <a:spcAft>
                          <a:spcPts val="0"/>
                        </a:spcAft>
                      </a:pPr>
                      <a:r>
                        <a:rPr lang="es-ES" sz="1200" dirty="0">
                          <a:effectLst/>
                        </a:rPr>
                        <a:t>Análisis de preferencias</a:t>
                      </a:r>
                      <a:endParaRPr lang="es-ES_tradnl" sz="12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1"/>
                  </a:ext>
                </a:extLst>
              </a:tr>
              <a:tr h="1048799">
                <a:tc>
                  <a:txBody>
                    <a:bodyPr/>
                    <a:lstStyle/>
                    <a:p>
                      <a:pPr>
                        <a:lnSpc>
                          <a:spcPct val="115000"/>
                        </a:lnSpc>
                        <a:spcAft>
                          <a:spcPts val="0"/>
                        </a:spcAft>
                      </a:pPr>
                      <a:r>
                        <a:rPr lang="es-ES" sz="1200">
                          <a:effectLst/>
                        </a:rPr>
                        <a:t>5. Tipos y herramientas de</a:t>
                      </a:r>
                      <a:endParaRPr lang="es-ES_tradnl" sz="1200">
                        <a:effectLst/>
                      </a:endParaRPr>
                    </a:p>
                    <a:p>
                      <a:pPr>
                        <a:lnSpc>
                          <a:spcPct val="115000"/>
                        </a:lnSpc>
                        <a:spcAft>
                          <a:spcPts val="0"/>
                        </a:spcAft>
                      </a:pPr>
                      <a:r>
                        <a:rPr lang="es-ES" sz="1200">
                          <a:effectLst/>
                        </a:rPr>
                        <a:t>    evaluación.</a:t>
                      </a:r>
                      <a:endParaRPr lang="es-ES_tradnl" sz="1200">
                        <a:effectLst/>
                      </a:endParaRPr>
                    </a:p>
                    <a:p>
                      <a:pPr>
                        <a:lnSpc>
                          <a:spcPct val="115000"/>
                        </a:lnSpc>
                        <a:spcAft>
                          <a:spcPts val="0"/>
                        </a:spcAft>
                      </a:pPr>
                      <a:r>
                        <a:rPr lang="es-ES" sz="1200">
                          <a:effectLst/>
                        </a:rPr>
                        <a:t> </a:t>
                      </a:r>
                      <a:endParaRPr lang="es-ES_tradnl" sz="1200">
                        <a:effectLst/>
                      </a:endParaRPr>
                    </a:p>
                    <a:p>
                      <a:pPr>
                        <a:lnSpc>
                          <a:spcPct val="115000"/>
                        </a:lnSpc>
                        <a:spcAft>
                          <a:spcPts val="0"/>
                        </a:spcAft>
                      </a:pPr>
                      <a:r>
                        <a:rPr lang="es-ES" sz="1200">
                          <a:effectLst/>
                        </a:rPr>
                        <a:t> </a:t>
                      </a:r>
                      <a:endParaRPr lang="es-ES_tradnl" sz="12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200">
                          <a:effectLst/>
                        </a:rPr>
                        <a:t> </a:t>
                      </a:r>
                      <a:endParaRPr lang="es-ES_tradnl" sz="12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200">
                          <a:effectLst/>
                        </a:rPr>
                        <a:t> </a:t>
                      </a:r>
                      <a:endParaRPr lang="es-ES_tradnl" sz="12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200" dirty="0">
                          <a:effectLst/>
                        </a:rPr>
                        <a:t> </a:t>
                      </a:r>
                      <a:endParaRPr lang="es-ES_tradnl" sz="12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660881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2000" dirty="0"/>
              <a:t>ESTRUCTURA INICIAL DE PLANEACIÓN RESUMEN</a:t>
            </a:r>
            <a:br>
              <a:rPr lang="es-ES_tradnl" sz="2000" dirty="0"/>
            </a:br>
            <a:r>
              <a:rPr lang="es-ES_tradnl" sz="2000" dirty="0"/>
              <a:t>PRODUCTO 7</a:t>
            </a:r>
            <a:br>
              <a:rPr lang="es-ES_tradnl" sz="2000" dirty="0"/>
            </a:br>
            <a:r>
              <a:rPr lang="es-ES_tradnl" sz="2000" dirty="0"/>
              <a:t/>
            </a:r>
            <a:br>
              <a:rPr lang="es-ES_tradnl" sz="2000" dirty="0"/>
            </a:br>
            <a:r>
              <a:rPr lang="es-ES_tradnl" sz="2000" dirty="0" smtClean="0"/>
              <a:t>ESQUEMA DEL PROCESO DE CONSTRUCCIÓN DEL PROYECTO POR DISCIPLINAS</a:t>
            </a:r>
            <a:endParaRPr lang="es-ES_tradnl" sz="2000" dirty="0"/>
          </a:p>
        </p:txBody>
      </p:sp>
      <p:sp>
        <p:nvSpPr>
          <p:cNvPr id="3" name="Marcador de texto 2"/>
          <p:cNvSpPr>
            <a:spLocks noGrp="1"/>
          </p:cNvSpPr>
          <p:nvPr>
            <p:ph type="body" idx="1"/>
          </p:nvPr>
        </p:nvSpPr>
        <p:spPr>
          <a:xfrm>
            <a:off x="1103312" y="2285999"/>
            <a:ext cx="8947150" cy="3962399"/>
          </a:xfrm>
        </p:spPr>
        <p:txBody>
          <a:bodyPr/>
          <a:lstStyle/>
          <a:p>
            <a:endParaRPr lang="es-ES_tradnl" dirty="0"/>
          </a:p>
        </p:txBody>
      </p:sp>
      <p:graphicFrame>
        <p:nvGraphicFramePr>
          <p:cNvPr id="5" name="Tabla 4"/>
          <p:cNvGraphicFramePr>
            <a:graphicFrameLocks noGrp="1"/>
          </p:cNvGraphicFramePr>
          <p:nvPr>
            <p:extLst>
              <p:ext uri="{D42A27DB-BD31-4B8C-83A1-F6EECF244321}">
                <p14:modId xmlns:p14="http://schemas.microsoft.com/office/powerpoint/2010/main" val="287668583"/>
              </p:ext>
            </p:extLst>
          </p:nvPr>
        </p:nvGraphicFramePr>
        <p:xfrm>
          <a:off x="1227138" y="2286000"/>
          <a:ext cx="8699500" cy="3982720"/>
        </p:xfrm>
        <a:graphic>
          <a:graphicData uri="http://schemas.openxmlformats.org/drawingml/2006/table">
            <a:tbl>
              <a:tblPr>
                <a:tableStyleId>{5C22544A-7EE6-4342-B048-85BDC9FD1C3A}</a:tableStyleId>
              </a:tblPr>
              <a:tblGrid>
                <a:gridCol w="2912949">
                  <a:extLst>
                    <a:ext uri="{9D8B030D-6E8A-4147-A177-3AD203B41FA5}">
                      <a16:colId xmlns:a16="http://schemas.microsoft.com/office/drawing/2014/main" val="20000"/>
                    </a:ext>
                  </a:extLst>
                </a:gridCol>
                <a:gridCol w="5786551">
                  <a:extLst>
                    <a:ext uri="{9D8B030D-6E8A-4147-A177-3AD203B41FA5}">
                      <a16:colId xmlns:a16="http://schemas.microsoft.com/office/drawing/2014/main" val="20001"/>
                    </a:ext>
                  </a:extLst>
                </a:gridCol>
              </a:tblGrid>
              <a:tr h="2586388">
                <a:tc>
                  <a:txBody>
                    <a:bodyPr/>
                    <a:lstStyle/>
                    <a:p>
                      <a:pPr marL="275590" indent="-180340">
                        <a:lnSpc>
                          <a:spcPct val="115000"/>
                        </a:lnSpc>
                        <a:spcAft>
                          <a:spcPts val="0"/>
                        </a:spcAft>
                      </a:pPr>
                      <a:r>
                        <a:rPr lang="es-ES" sz="2000" dirty="0">
                          <a:effectLst/>
                        </a:rPr>
                        <a:t>1. Preguntar y cuestionar.</a:t>
                      </a:r>
                      <a:endParaRPr lang="es-ES_tradnl" sz="2000" dirty="0">
                        <a:effectLst/>
                      </a:endParaRPr>
                    </a:p>
                    <a:p>
                      <a:pPr marL="275590" indent="-180340">
                        <a:lnSpc>
                          <a:spcPct val="115000"/>
                        </a:lnSpc>
                        <a:spcAft>
                          <a:spcPts val="0"/>
                        </a:spcAft>
                      </a:pPr>
                      <a:r>
                        <a:rPr lang="es-ES" sz="2000" dirty="0">
                          <a:effectLst/>
                        </a:rPr>
                        <a:t>     Preguntas que dirigen la Investigación Interdisciplinaria.</a:t>
                      </a:r>
                      <a:endParaRPr lang="es-ES_tradnl" sz="2000" dirty="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2000" dirty="0">
                          <a:effectLst/>
                        </a:rPr>
                        <a:t>Fenómeno de la violencia intrafamiliar</a:t>
                      </a:r>
                      <a:endParaRPr lang="es-ES_tradnl" sz="2000" dirty="0">
                        <a:effectLst/>
                      </a:endParaRPr>
                    </a:p>
                    <a:p>
                      <a:pPr>
                        <a:lnSpc>
                          <a:spcPct val="115000"/>
                        </a:lnSpc>
                        <a:spcAft>
                          <a:spcPts val="0"/>
                        </a:spcAft>
                      </a:pPr>
                      <a:r>
                        <a:rPr lang="es-ES" sz="2000" dirty="0">
                          <a:effectLst/>
                        </a:rPr>
                        <a:t>¿La violencia es un fenómeno que se trae intrínseco o se desarrolla?</a:t>
                      </a:r>
                      <a:endParaRPr lang="es-ES_tradnl" sz="2000" dirty="0">
                        <a:effectLst/>
                      </a:endParaRPr>
                    </a:p>
                    <a:p>
                      <a:pPr>
                        <a:lnSpc>
                          <a:spcPct val="115000"/>
                        </a:lnSpc>
                        <a:spcAft>
                          <a:spcPts val="0"/>
                        </a:spcAft>
                      </a:pPr>
                      <a:r>
                        <a:rPr lang="es-ES" sz="2000" dirty="0">
                          <a:effectLst/>
                        </a:rPr>
                        <a:t>La violencia en el seno familiar es el reflejo de las frustraciones de los padres</a:t>
                      </a:r>
                      <a:endParaRPr lang="es-ES_tradnl" sz="2000" dirty="0">
                        <a:effectLst/>
                      </a:endParaRPr>
                    </a:p>
                    <a:p>
                      <a:pPr>
                        <a:lnSpc>
                          <a:spcPct val="115000"/>
                        </a:lnSpc>
                        <a:spcAft>
                          <a:spcPts val="0"/>
                        </a:spcAft>
                      </a:pPr>
                      <a:r>
                        <a:rPr lang="es-ES" sz="2000" dirty="0">
                          <a:effectLst/>
                        </a:rPr>
                        <a:t>Que tanto influyen los medios de comunicaciones en los comportamientos sociales</a:t>
                      </a:r>
                      <a:endParaRPr lang="es-ES_tradnl" sz="2000" dirty="0">
                        <a:effectLst/>
                      </a:endParaRPr>
                    </a:p>
                    <a:p>
                      <a:pPr>
                        <a:lnSpc>
                          <a:spcPct val="115000"/>
                        </a:lnSpc>
                        <a:spcAft>
                          <a:spcPts val="0"/>
                        </a:spcAft>
                      </a:pPr>
                      <a:r>
                        <a:rPr lang="es-ES" sz="2000" dirty="0">
                          <a:effectLst/>
                        </a:rPr>
                        <a:t> </a:t>
                      </a:r>
                      <a:endParaRPr lang="es-ES_tradnl" sz="2000" dirty="0">
                        <a:effectLst/>
                      </a:endParaRPr>
                    </a:p>
                    <a:p>
                      <a:pPr>
                        <a:lnSpc>
                          <a:spcPct val="115000"/>
                        </a:lnSpc>
                        <a:spcAft>
                          <a:spcPts val="0"/>
                        </a:spcAft>
                      </a:pPr>
                      <a:r>
                        <a:rPr lang="es-ES" sz="2000" dirty="0">
                          <a:effectLst/>
                        </a:rPr>
                        <a:t> </a:t>
                      </a:r>
                      <a:endParaRPr lang="es-ES_tradnl" sz="2000" dirty="0">
                        <a:effectLst/>
                      </a:endParaRPr>
                    </a:p>
                    <a:p>
                      <a:pPr>
                        <a:lnSpc>
                          <a:spcPct val="115000"/>
                        </a:lnSpc>
                        <a:spcAft>
                          <a:spcPts val="0"/>
                        </a:spcAft>
                      </a:pPr>
                      <a:r>
                        <a:rPr lang="es-ES" sz="2000" dirty="0">
                          <a:effectLst/>
                        </a:rPr>
                        <a:t> </a:t>
                      </a:r>
                      <a:endParaRPr lang="es-ES_tradnl" sz="2000" dirty="0">
                        <a:effectLst/>
                      </a:endParaRPr>
                    </a:p>
                    <a:p>
                      <a:pPr>
                        <a:lnSpc>
                          <a:spcPct val="115000"/>
                        </a:lnSpc>
                        <a:spcAft>
                          <a:spcPts val="0"/>
                        </a:spcAft>
                      </a:pPr>
                      <a:r>
                        <a:rPr lang="es-ES" sz="2000" dirty="0">
                          <a:effectLst/>
                        </a:rPr>
                        <a:t> </a:t>
                      </a:r>
                      <a:endParaRPr lang="es-ES_tradnl" sz="20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92373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Índice</a:t>
            </a:r>
            <a:r>
              <a:rPr lang="en-US" dirty="0"/>
              <a:t> de </a:t>
            </a:r>
            <a:r>
              <a:rPr lang="en-US" dirty="0" err="1"/>
              <a:t>apartados</a:t>
            </a:r>
            <a:r>
              <a:rPr lang="en-US" dirty="0"/>
              <a:t> del </a:t>
            </a:r>
            <a:r>
              <a:rPr lang="en-US" dirty="0" err="1"/>
              <a:t>portafolio</a:t>
            </a:r>
            <a:endParaRPr lang="es-MX" dirty="0"/>
          </a:p>
        </p:txBody>
      </p:sp>
      <p:sp>
        <p:nvSpPr>
          <p:cNvPr id="3" name="Marcador de texto 2"/>
          <p:cNvSpPr>
            <a:spLocks noGrp="1"/>
          </p:cNvSpPr>
          <p:nvPr>
            <p:ph type="body" idx="1"/>
          </p:nvPr>
        </p:nvSpPr>
        <p:spPr/>
        <p:txBody>
          <a:bodyPr/>
          <a:lstStyle/>
          <a:p>
            <a:r>
              <a:rPr lang="es-MX" dirty="0"/>
              <a:t>Producto 1    Tabla General de Conclusiones.</a:t>
            </a:r>
          </a:p>
          <a:p>
            <a:r>
              <a:rPr lang="es-MX" dirty="0"/>
              <a:t>Producto 3    Memoria fotográfica.</a:t>
            </a:r>
          </a:p>
          <a:p>
            <a:r>
              <a:rPr lang="es-MX" dirty="0"/>
              <a:t>Producto 2    </a:t>
            </a:r>
            <a:r>
              <a:rPr lang="es-MX" dirty="0" err="1"/>
              <a:t>Graficador</a:t>
            </a:r>
            <a:r>
              <a:rPr lang="es-MX" dirty="0"/>
              <a:t>.</a:t>
            </a:r>
          </a:p>
          <a:p>
            <a:r>
              <a:rPr lang="es-MX" dirty="0"/>
              <a:t>Producto 4    Organizador gráfico. Preguntas esenciales.</a:t>
            </a:r>
          </a:p>
          <a:p>
            <a:r>
              <a:rPr lang="es-MX" dirty="0"/>
              <a:t>Producto 5    Organizador gráfico. Proceso de Indagación.</a:t>
            </a:r>
          </a:p>
          <a:p>
            <a:r>
              <a:rPr lang="es-MX" dirty="0"/>
              <a:t>Producto 6    A.M.E. General.</a:t>
            </a:r>
          </a:p>
          <a:p>
            <a:r>
              <a:rPr lang="es-MX" dirty="0"/>
              <a:t>Producto 7    E.I.P. Resumen.</a:t>
            </a:r>
          </a:p>
          <a:p>
            <a:r>
              <a:rPr lang="es-MX" dirty="0"/>
              <a:t>Producto 8) elaboración de proyecto</a:t>
            </a:r>
          </a:p>
          <a:p>
            <a:endParaRPr lang="es-MX" dirty="0"/>
          </a:p>
        </p:txBody>
      </p:sp>
    </p:spTree>
    <p:extLst>
      <p:ext uri="{BB962C8B-B14F-4D97-AF65-F5344CB8AC3E}">
        <p14:creationId xmlns:p14="http://schemas.microsoft.com/office/powerpoint/2010/main" val="1421750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2000" dirty="0"/>
              <a:t>ESTRUCTURA INICIAL DE PLANEACIÓN RESUMEN</a:t>
            </a:r>
            <a:br>
              <a:rPr lang="es-ES_tradnl" sz="2000" dirty="0"/>
            </a:br>
            <a:r>
              <a:rPr lang="es-ES_tradnl" sz="2000" dirty="0"/>
              <a:t>PRODUCTO 7</a:t>
            </a:r>
            <a:br>
              <a:rPr lang="es-ES_tradnl" sz="2000" dirty="0"/>
            </a:br>
            <a:r>
              <a:rPr lang="es-ES_tradnl" sz="2000" dirty="0"/>
              <a:t/>
            </a:r>
            <a:br>
              <a:rPr lang="es-ES_tradnl" sz="2000" dirty="0"/>
            </a:br>
            <a:r>
              <a:rPr lang="es-ES_tradnl" sz="2000" dirty="0"/>
              <a:t>ESQUEMA DEL PROCESO DE CONSTRUCCIÓN DEL PROYECTO POR </a:t>
            </a:r>
            <a:r>
              <a:rPr lang="es-ES_tradnl" sz="2000" dirty="0" smtClean="0"/>
              <a:t>INTERDISCIPLINARIO</a:t>
            </a:r>
            <a:endParaRPr lang="es-ES_tradnl" sz="2000" dirty="0"/>
          </a:p>
        </p:txBody>
      </p:sp>
      <p:sp>
        <p:nvSpPr>
          <p:cNvPr id="3" name="Marcador de texto 2"/>
          <p:cNvSpPr>
            <a:spLocks noGrp="1"/>
          </p:cNvSpPr>
          <p:nvPr>
            <p:ph type="body" idx="1"/>
          </p:nvPr>
        </p:nvSpPr>
        <p:spPr>
          <a:xfrm>
            <a:off x="1103312" y="2266949"/>
            <a:ext cx="8947150" cy="3981449"/>
          </a:xfrm>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1726594218"/>
              </p:ext>
            </p:extLst>
          </p:nvPr>
        </p:nvGraphicFramePr>
        <p:xfrm>
          <a:off x="838200" y="2266949"/>
          <a:ext cx="9212262" cy="4228084"/>
        </p:xfrm>
        <a:graphic>
          <a:graphicData uri="http://schemas.openxmlformats.org/drawingml/2006/table">
            <a:tbl>
              <a:tblPr>
                <a:tableStyleId>{5C22544A-7EE6-4342-B048-85BDC9FD1C3A}</a:tableStyleId>
              </a:tblPr>
              <a:tblGrid>
                <a:gridCol w="3343348">
                  <a:extLst>
                    <a:ext uri="{9D8B030D-6E8A-4147-A177-3AD203B41FA5}">
                      <a16:colId xmlns:a16="http://schemas.microsoft.com/office/drawing/2014/main" val="20000"/>
                    </a:ext>
                  </a:extLst>
                </a:gridCol>
                <a:gridCol w="5868914">
                  <a:extLst>
                    <a:ext uri="{9D8B030D-6E8A-4147-A177-3AD203B41FA5}">
                      <a16:colId xmlns:a16="http://schemas.microsoft.com/office/drawing/2014/main" val="20001"/>
                    </a:ext>
                  </a:extLst>
                </a:gridCol>
              </a:tblGrid>
              <a:tr h="3981449">
                <a:tc>
                  <a:txBody>
                    <a:bodyPr/>
                    <a:lstStyle/>
                    <a:p>
                      <a:pPr marL="275590" indent="-180340">
                        <a:lnSpc>
                          <a:spcPct val="115000"/>
                        </a:lnSpc>
                        <a:spcAft>
                          <a:spcPts val="0"/>
                        </a:spcAft>
                      </a:pPr>
                      <a:r>
                        <a:rPr lang="es-ES" sz="1800" dirty="0">
                          <a:effectLst/>
                        </a:rPr>
                        <a:t>2. Despertar el interés (detonar).</a:t>
                      </a:r>
                      <a:endParaRPr lang="es-ES_tradnl" sz="1800" dirty="0">
                        <a:effectLst/>
                      </a:endParaRPr>
                    </a:p>
                    <a:p>
                      <a:pPr marL="270510" indent="-180340">
                        <a:lnSpc>
                          <a:spcPct val="115000"/>
                        </a:lnSpc>
                        <a:spcAft>
                          <a:spcPts val="0"/>
                        </a:spcAft>
                      </a:pPr>
                      <a:r>
                        <a:rPr lang="es-ES" sz="1800" dirty="0">
                          <a:effectLst/>
                        </a:rPr>
                        <a:t>     Estrategias para involucrar a los estudiantes con la problemática planteada, en el salón de clase.</a:t>
                      </a:r>
                      <a:endParaRPr lang="es-ES_tradnl" sz="1800" dirty="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800" dirty="0">
                          <a:effectLst/>
                        </a:rPr>
                        <a:t>Análisis de delitos ocasionados por el fenómeno.</a:t>
                      </a:r>
                      <a:endParaRPr lang="es-ES_tradnl" sz="1800" dirty="0">
                        <a:effectLst/>
                      </a:endParaRPr>
                    </a:p>
                    <a:p>
                      <a:pPr>
                        <a:lnSpc>
                          <a:spcPct val="115000"/>
                        </a:lnSpc>
                        <a:spcAft>
                          <a:spcPts val="0"/>
                        </a:spcAft>
                      </a:pPr>
                      <a:r>
                        <a:rPr lang="es-ES" sz="1800" dirty="0">
                          <a:effectLst/>
                        </a:rPr>
                        <a:t>Análisis patógenos de este tipo de conductas.</a:t>
                      </a:r>
                      <a:endParaRPr lang="es-ES_tradnl" sz="1800" dirty="0">
                        <a:effectLst/>
                      </a:endParaRPr>
                    </a:p>
                    <a:p>
                      <a:pPr>
                        <a:lnSpc>
                          <a:spcPct val="115000"/>
                        </a:lnSpc>
                        <a:spcAft>
                          <a:spcPts val="0"/>
                        </a:spcAft>
                      </a:pPr>
                      <a:r>
                        <a:rPr lang="es-ES" sz="1800" dirty="0">
                          <a:effectLst/>
                        </a:rPr>
                        <a:t>Implicaciones legales como consecuencia de delitos de este tipo.</a:t>
                      </a:r>
                      <a:endParaRPr lang="es-ES_tradnl" sz="1800" dirty="0">
                        <a:effectLst/>
                      </a:endParaRPr>
                    </a:p>
                    <a:p>
                      <a:pPr>
                        <a:lnSpc>
                          <a:spcPct val="115000"/>
                        </a:lnSpc>
                        <a:spcAft>
                          <a:spcPts val="0"/>
                        </a:spcAft>
                      </a:pPr>
                      <a:r>
                        <a:rPr lang="es-ES" sz="1800" dirty="0">
                          <a:effectLst/>
                        </a:rPr>
                        <a:t>La violencia intrafamiliar siempre ha existido o es un fenómeno creado.</a:t>
                      </a:r>
                      <a:endParaRPr lang="es-ES_tradnl" sz="1800" dirty="0">
                        <a:effectLst/>
                      </a:endParaRPr>
                    </a:p>
                    <a:p>
                      <a:pPr>
                        <a:lnSpc>
                          <a:spcPct val="115000"/>
                        </a:lnSpc>
                        <a:spcAft>
                          <a:spcPts val="0"/>
                        </a:spcAft>
                      </a:pPr>
                      <a:r>
                        <a:rPr lang="es-ES" sz="1800" dirty="0">
                          <a:effectLst/>
                        </a:rPr>
                        <a:t>En el caso del emprendimiento, ¿porque fracasan los negocios?</a:t>
                      </a:r>
                      <a:endParaRPr lang="es-ES_tradnl" sz="1800" dirty="0">
                        <a:effectLst/>
                      </a:endParaRPr>
                    </a:p>
                    <a:p>
                      <a:pPr>
                        <a:lnSpc>
                          <a:spcPct val="115000"/>
                        </a:lnSpc>
                        <a:spcAft>
                          <a:spcPts val="0"/>
                        </a:spcAft>
                      </a:pPr>
                      <a:r>
                        <a:rPr lang="es-ES" sz="1800" dirty="0">
                          <a:effectLst/>
                        </a:rPr>
                        <a:t>Verificación de videos de series como “el socio”</a:t>
                      </a:r>
                      <a:endParaRPr lang="es-ES_tradnl" sz="1800" dirty="0">
                        <a:effectLst/>
                      </a:endParaRPr>
                    </a:p>
                    <a:p>
                      <a:pPr>
                        <a:lnSpc>
                          <a:spcPct val="115000"/>
                        </a:lnSpc>
                        <a:spcAft>
                          <a:spcPts val="0"/>
                        </a:spcAft>
                      </a:pPr>
                      <a:r>
                        <a:rPr lang="es-ES" sz="1800" dirty="0">
                          <a:effectLst/>
                        </a:rPr>
                        <a:t> </a:t>
                      </a:r>
                      <a:endParaRPr lang="es-ES_tradnl" sz="1800" dirty="0">
                        <a:effectLst/>
                      </a:endParaRPr>
                    </a:p>
                    <a:p>
                      <a:pPr>
                        <a:lnSpc>
                          <a:spcPct val="115000"/>
                        </a:lnSpc>
                        <a:spcAft>
                          <a:spcPts val="0"/>
                        </a:spcAft>
                      </a:pPr>
                      <a:r>
                        <a:rPr lang="es-ES" sz="1800" dirty="0">
                          <a:effectLst/>
                        </a:rPr>
                        <a:t> </a:t>
                      </a:r>
                      <a:endParaRPr lang="es-ES_tradnl" sz="1800" dirty="0">
                        <a:effectLst/>
                      </a:endParaRPr>
                    </a:p>
                    <a:p>
                      <a:pPr>
                        <a:lnSpc>
                          <a:spcPct val="115000"/>
                        </a:lnSpc>
                        <a:spcAft>
                          <a:spcPts val="0"/>
                        </a:spcAft>
                      </a:pPr>
                      <a:r>
                        <a:rPr lang="es-ES" sz="1800" dirty="0">
                          <a:effectLst/>
                        </a:rPr>
                        <a:t> </a:t>
                      </a:r>
                      <a:endParaRPr lang="es-ES_tradnl" sz="1800" dirty="0">
                        <a:effectLst/>
                      </a:endParaRPr>
                    </a:p>
                    <a:p>
                      <a:pPr>
                        <a:lnSpc>
                          <a:spcPct val="115000"/>
                        </a:lnSpc>
                        <a:spcAft>
                          <a:spcPts val="0"/>
                        </a:spcAft>
                      </a:pPr>
                      <a:r>
                        <a:rPr lang="es-ES" sz="1800" dirty="0">
                          <a:effectLst/>
                        </a:rPr>
                        <a:t> </a:t>
                      </a:r>
                      <a:endParaRPr lang="es-ES_tradnl" sz="18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526573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103312" y="2247899"/>
            <a:ext cx="8947150" cy="4000499"/>
          </a:xfrm>
        </p:spPr>
        <p:txBody>
          <a:bodyPr/>
          <a:lstStyle/>
          <a:p>
            <a:endParaRPr lang="es-ES_tradnl" dirty="0"/>
          </a:p>
        </p:txBody>
      </p:sp>
      <p:sp>
        <p:nvSpPr>
          <p:cNvPr id="4" name="Título 1"/>
          <p:cNvSpPr>
            <a:spLocks noGrp="1"/>
          </p:cNvSpPr>
          <p:nvPr>
            <p:ph type="title"/>
          </p:nvPr>
        </p:nvSpPr>
        <p:spPr/>
        <p:txBody>
          <a:bodyPr/>
          <a:lstStyle/>
          <a:p>
            <a:r>
              <a:rPr lang="es-ES_tradnl" sz="2000" dirty="0"/>
              <a:t>ESTRUCTURA INICIAL DE PLANEACIÓN RESUMEN</a:t>
            </a:r>
            <a:br>
              <a:rPr lang="es-ES_tradnl" sz="2000" dirty="0"/>
            </a:br>
            <a:r>
              <a:rPr lang="es-ES_tradnl" sz="2000" dirty="0"/>
              <a:t>PRODUCTO 7</a:t>
            </a:r>
            <a:br>
              <a:rPr lang="es-ES_tradnl" sz="2000" dirty="0"/>
            </a:br>
            <a:r>
              <a:rPr lang="es-ES_tradnl" sz="2000" dirty="0"/>
              <a:t/>
            </a:r>
            <a:br>
              <a:rPr lang="es-ES_tradnl" sz="2000" dirty="0"/>
            </a:br>
            <a:r>
              <a:rPr lang="es-ES_tradnl" sz="2000" dirty="0"/>
              <a:t>ESQUEMA DEL PROCESO DE CONSTRUCCIÓN DEL PROYECTO POR </a:t>
            </a:r>
            <a:r>
              <a:rPr lang="es-ES_tradnl" sz="2000" dirty="0" smtClean="0"/>
              <a:t>INTERDISCIPLINARIO</a:t>
            </a:r>
            <a:endParaRPr lang="es-ES_tradnl" sz="2000" dirty="0"/>
          </a:p>
        </p:txBody>
      </p:sp>
      <p:graphicFrame>
        <p:nvGraphicFramePr>
          <p:cNvPr id="6" name="Tabla 5"/>
          <p:cNvGraphicFramePr>
            <a:graphicFrameLocks noGrp="1"/>
          </p:cNvGraphicFramePr>
          <p:nvPr>
            <p:extLst>
              <p:ext uri="{D42A27DB-BD31-4B8C-83A1-F6EECF244321}">
                <p14:modId xmlns:p14="http://schemas.microsoft.com/office/powerpoint/2010/main" val="1456184934"/>
              </p:ext>
            </p:extLst>
          </p:nvPr>
        </p:nvGraphicFramePr>
        <p:xfrm>
          <a:off x="1227137" y="2771772"/>
          <a:ext cx="8699500" cy="2952752"/>
        </p:xfrm>
        <a:graphic>
          <a:graphicData uri="http://schemas.openxmlformats.org/drawingml/2006/table">
            <a:tbl>
              <a:tblPr>
                <a:tableStyleId>{5C22544A-7EE6-4342-B048-85BDC9FD1C3A}</a:tableStyleId>
              </a:tblPr>
              <a:tblGrid>
                <a:gridCol w="2912949">
                  <a:extLst>
                    <a:ext uri="{9D8B030D-6E8A-4147-A177-3AD203B41FA5}">
                      <a16:colId xmlns:a16="http://schemas.microsoft.com/office/drawing/2014/main" val="20000"/>
                    </a:ext>
                  </a:extLst>
                </a:gridCol>
                <a:gridCol w="1818213">
                  <a:extLst>
                    <a:ext uri="{9D8B030D-6E8A-4147-A177-3AD203B41FA5}">
                      <a16:colId xmlns:a16="http://schemas.microsoft.com/office/drawing/2014/main" val="20001"/>
                    </a:ext>
                  </a:extLst>
                </a:gridCol>
                <a:gridCol w="1770616">
                  <a:extLst>
                    <a:ext uri="{9D8B030D-6E8A-4147-A177-3AD203B41FA5}">
                      <a16:colId xmlns:a16="http://schemas.microsoft.com/office/drawing/2014/main" val="20002"/>
                    </a:ext>
                  </a:extLst>
                </a:gridCol>
                <a:gridCol w="2197722">
                  <a:extLst>
                    <a:ext uri="{9D8B030D-6E8A-4147-A177-3AD203B41FA5}">
                      <a16:colId xmlns:a16="http://schemas.microsoft.com/office/drawing/2014/main" val="20003"/>
                    </a:ext>
                  </a:extLst>
                </a:gridCol>
              </a:tblGrid>
              <a:tr h="2952752">
                <a:tc>
                  <a:txBody>
                    <a:bodyPr/>
                    <a:lstStyle/>
                    <a:p>
                      <a:pPr marL="275590" indent="-180340">
                        <a:lnSpc>
                          <a:spcPct val="115000"/>
                        </a:lnSpc>
                        <a:spcAft>
                          <a:spcPts val="0"/>
                        </a:spcAft>
                      </a:pPr>
                      <a:r>
                        <a:rPr lang="es-ES" sz="1600">
                          <a:effectLst/>
                        </a:rPr>
                        <a:t>3. Recopilar información a través de la investigación.</a:t>
                      </a:r>
                      <a:endParaRPr lang="es-ES_tradnl" sz="1600">
                        <a:effectLst/>
                      </a:endParaRPr>
                    </a:p>
                    <a:p>
                      <a:pPr marL="275590" indent="-180340">
                        <a:lnSpc>
                          <a:spcPct val="115000"/>
                        </a:lnSpc>
                        <a:spcAft>
                          <a:spcPts val="0"/>
                        </a:spcAft>
                      </a:pPr>
                      <a:r>
                        <a:rPr lang="es-ES" sz="1600">
                          <a:effectLst/>
                        </a:rPr>
                        <a:t>    Lo que se investiga.</a:t>
                      </a:r>
                      <a:endParaRPr lang="es-ES_tradnl" sz="1600">
                        <a:effectLst/>
                      </a:endParaRPr>
                    </a:p>
                    <a:p>
                      <a:pPr marL="275590" indent="-180340">
                        <a:lnSpc>
                          <a:spcPct val="115000"/>
                        </a:lnSpc>
                        <a:spcAft>
                          <a:spcPts val="0"/>
                        </a:spcAft>
                      </a:pPr>
                      <a:r>
                        <a:rPr lang="es-ES" sz="1600">
                          <a:effectLst/>
                        </a:rPr>
                        <a:t>    Fuentes  que se utilizan. </a:t>
                      </a:r>
                      <a:endParaRPr lang="es-ES_tradnl" sz="1600">
                        <a:effectLst/>
                      </a:endParaRPr>
                    </a:p>
                    <a:p>
                      <a:pPr>
                        <a:lnSpc>
                          <a:spcPct val="115000"/>
                        </a:lnSpc>
                        <a:spcAft>
                          <a:spcPts val="0"/>
                        </a:spcAft>
                      </a:pPr>
                      <a:r>
                        <a:rPr lang="es-ES" sz="1600">
                          <a:effectLst/>
                        </a:rPr>
                        <a:t> </a:t>
                      </a:r>
                      <a:endParaRPr lang="es-ES_tradnl" sz="16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600">
                          <a:effectLst/>
                        </a:rPr>
                        <a:t>Libros</a:t>
                      </a:r>
                      <a:endParaRPr lang="es-ES_tradnl" sz="1600">
                        <a:effectLst/>
                      </a:endParaRPr>
                    </a:p>
                    <a:p>
                      <a:pPr>
                        <a:lnSpc>
                          <a:spcPct val="115000"/>
                        </a:lnSpc>
                        <a:spcAft>
                          <a:spcPts val="0"/>
                        </a:spcAft>
                      </a:pPr>
                      <a:r>
                        <a:rPr lang="es-ES" sz="1600">
                          <a:effectLst/>
                        </a:rPr>
                        <a:t>Internet</a:t>
                      </a:r>
                      <a:endParaRPr lang="es-ES_tradnl" sz="1600">
                        <a:effectLst/>
                      </a:endParaRPr>
                    </a:p>
                    <a:p>
                      <a:pPr>
                        <a:lnSpc>
                          <a:spcPct val="115000"/>
                        </a:lnSpc>
                        <a:spcAft>
                          <a:spcPts val="0"/>
                        </a:spcAft>
                      </a:pPr>
                      <a:r>
                        <a:rPr lang="es-ES" sz="1600">
                          <a:effectLst/>
                        </a:rPr>
                        <a:t>Revistas</a:t>
                      </a:r>
                      <a:endParaRPr lang="es-ES_tradnl" sz="1600">
                        <a:effectLst/>
                      </a:endParaRPr>
                    </a:p>
                    <a:p>
                      <a:pPr>
                        <a:lnSpc>
                          <a:spcPct val="115000"/>
                        </a:lnSpc>
                        <a:spcAft>
                          <a:spcPts val="0"/>
                        </a:spcAft>
                      </a:pPr>
                      <a:r>
                        <a:rPr lang="es-ES" sz="1600">
                          <a:effectLst/>
                        </a:rPr>
                        <a:t>Videos</a:t>
                      </a:r>
                      <a:endParaRPr lang="es-ES_tradnl" sz="1600">
                        <a:effectLst/>
                      </a:endParaRPr>
                    </a:p>
                    <a:p>
                      <a:pPr>
                        <a:lnSpc>
                          <a:spcPct val="115000"/>
                        </a:lnSpc>
                        <a:spcAft>
                          <a:spcPts val="0"/>
                        </a:spcAft>
                      </a:pPr>
                      <a:r>
                        <a:rPr lang="es-ES" sz="1600">
                          <a:effectLst/>
                        </a:rPr>
                        <a:t>Entrevistas</a:t>
                      </a:r>
                      <a:endParaRPr lang="es-ES_tradnl" sz="1600">
                        <a:effectLst/>
                      </a:endParaRPr>
                    </a:p>
                    <a:p>
                      <a:pPr>
                        <a:lnSpc>
                          <a:spcPct val="115000"/>
                        </a:lnSpc>
                        <a:spcAft>
                          <a:spcPts val="0"/>
                        </a:spcAft>
                      </a:pPr>
                      <a:r>
                        <a:rPr lang="es-ES" sz="1600">
                          <a:effectLst/>
                        </a:rPr>
                        <a:t> </a:t>
                      </a:r>
                      <a:endParaRPr lang="es-ES_tradnl" sz="1600">
                        <a:effectLst/>
                      </a:endParaRPr>
                    </a:p>
                    <a:p>
                      <a:pPr>
                        <a:lnSpc>
                          <a:spcPct val="115000"/>
                        </a:lnSpc>
                        <a:spcAft>
                          <a:spcPts val="0"/>
                        </a:spcAft>
                      </a:pPr>
                      <a:r>
                        <a:rPr lang="es-ES" sz="1600">
                          <a:effectLst/>
                        </a:rPr>
                        <a:t> </a:t>
                      </a:r>
                      <a:endParaRPr lang="es-ES_tradnl" sz="1600">
                        <a:effectLst/>
                      </a:endParaRPr>
                    </a:p>
                    <a:p>
                      <a:pPr>
                        <a:lnSpc>
                          <a:spcPct val="115000"/>
                        </a:lnSpc>
                        <a:spcAft>
                          <a:spcPts val="0"/>
                        </a:spcAft>
                      </a:pPr>
                      <a:r>
                        <a:rPr lang="es-ES" sz="1600">
                          <a:effectLst/>
                        </a:rPr>
                        <a:t> </a:t>
                      </a:r>
                      <a:endParaRPr lang="es-ES_tradnl" sz="16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600">
                          <a:effectLst/>
                        </a:rPr>
                        <a:t>Permisos</a:t>
                      </a:r>
                      <a:endParaRPr lang="es-ES_tradnl" sz="1600">
                        <a:effectLst/>
                      </a:endParaRPr>
                    </a:p>
                    <a:p>
                      <a:pPr>
                        <a:lnSpc>
                          <a:spcPct val="115000"/>
                        </a:lnSpc>
                        <a:spcAft>
                          <a:spcPts val="0"/>
                        </a:spcAft>
                      </a:pPr>
                      <a:r>
                        <a:rPr lang="es-ES" sz="1600">
                          <a:effectLst/>
                        </a:rPr>
                        <a:t>Leyes</a:t>
                      </a:r>
                      <a:endParaRPr lang="es-ES_tradnl" sz="1600">
                        <a:effectLst/>
                      </a:endParaRPr>
                    </a:p>
                    <a:p>
                      <a:pPr>
                        <a:lnSpc>
                          <a:spcPct val="115000"/>
                        </a:lnSpc>
                        <a:spcAft>
                          <a:spcPts val="0"/>
                        </a:spcAft>
                      </a:pPr>
                      <a:r>
                        <a:rPr lang="es-ES" sz="1600">
                          <a:effectLst/>
                        </a:rPr>
                        <a:t>Reglamentaciones</a:t>
                      </a:r>
                      <a:endParaRPr lang="es-ES_tradnl" sz="1600">
                        <a:effectLst/>
                      </a:endParaRPr>
                    </a:p>
                    <a:p>
                      <a:pPr>
                        <a:lnSpc>
                          <a:spcPct val="115000"/>
                        </a:lnSpc>
                        <a:spcAft>
                          <a:spcPts val="0"/>
                        </a:spcAft>
                      </a:pPr>
                      <a:r>
                        <a:rPr lang="es-ES" sz="1600">
                          <a:effectLst/>
                        </a:rPr>
                        <a:t>Usos de suelo</a:t>
                      </a:r>
                      <a:endParaRPr lang="es-ES_tradnl" sz="1600">
                        <a:effectLst/>
                      </a:endParaRPr>
                    </a:p>
                    <a:p>
                      <a:pPr>
                        <a:lnSpc>
                          <a:spcPct val="115000"/>
                        </a:lnSpc>
                        <a:spcAft>
                          <a:spcPts val="0"/>
                        </a:spcAft>
                      </a:pPr>
                      <a:r>
                        <a:rPr lang="es-ES" sz="1600">
                          <a:effectLst/>
                        </a:rPr>
                        <a:t>Catastros</a:t>
                      </a:r>
                      <a:endParaRPr lang="es-ES_tradnl" sz="1600">
                        <a:effectLst/>
                      </a:endParaRPr>
                    </a:p>
                    <a:p>
                      <a:pPr>
                        <a:lnSpc>
                          <a:spcPct val="115000"/>
                        </a:lnSpc>
                        <a:spcAft>
                          <a:spcPts val="0"/>
                        </a:spcAft>
                      </a:pPr>
                      <a:r>
                        <a:rPr lang="es-ES" sz="1600">
                          <a:effectLst/>
                        </a:rPr>
                        <a:t> </a:t>
                      </a:r>
                      <a:endParaRPr lang="es-ES_tradnl" sz="16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600" dirty="0">
                          <a:effectLst/>
                        </a:rPr>
                        <a:t>Libros</a:t>
                      </a:r>
                      <a:endParaRPr lang="es-ES_tradnl" sz="1600" dirty="0">
                        <a:effectLst/>
                      </a:endParaRPr>
                    </a:p>
                    <a:p>
                      <a:pPr>
                        <a:lnSpc>
                          <a:spcPct val="115000"/>
                        </a:lnSpc>
                        <a:spcAft>
                          <a:spcPts val="0"/>
                        </a:spcAft>
                      </a:pPr>
                      <a:r>
                        <a:rPr lang="es-ES" sz="1600" dirty="0">
                          <a:effectLst/>
                        </a:rPr>
                        <a:t>Videos</a:t>
                      </a:r>
                      <a:endParaRPr lang="es-ES_tradnl" sz="1600" dirty="0">
                        <a:effectLst/>
                      </a:endParaRPr>
                    </a:p>
                    <a:p>
                      <a:pPr>
                        <a:lnSpc>
                          <a:spcPct val="115000"/>
                        </a:lnSpc>
                        <a:spcAft>
                          <a:spcPts val="0"/>
                        </a:spcAft>
                      </a:pPr>
                      <a:r>
                        <a:rPr lang="es-ES" sz="1600" dirty="0">
                          <a:effectLst/>
                        </a:rPr>
                        <a:t>Documentales sobre conductas sociales</a:t>
                      </a:r>
                      <a:endParaRPr lang="es-ES_tradnl" sz="1600" dirty="0">
                        <a:effectLst/>
                      </a:endParaRPr>
                    </a:p>
                    <a:p>
                      <a:pPr>
                        <a:lnSpc>
                          <a:spcPct val="115000"/>
                        </a:lnSpc>
                        <a:spcAft>
                          <a:spcPts val="0"/>
                        </a:spcAft>
                      </a:pPr>
                      <a:r>
                        <a:rPr lang="es-ES" sz="1600" dirty="0">
                          <a:effectLst/>
                        </a:rPr>
                        <a:t>Cuestionarios</a:t>
                      </a:r>
                      <a:endParaRPr lang="es-ES_tradnl" sz="1600" dirty="0">
                        <a:effectLst/>
                      </a:endParaRPr>
                    </a:p>
                    <a:p>
                      <a:pPr>
                        <a:lnSpc>
                          <a:spcPct val="115000"/>
                        </a:lnSpc>
                        <a:spcAft>
                          <a:spcPts val="0"/>
                        </a:spcAft>
                      </a:pPr>
                      <a:r>
                        <a:rPr lang="es-ES" sz="1600" dirty="0">
                          <a:effectLst/>
                        </a:rPr>
                        <a:t> </a:t>
                      </a:r>
                      <a:endParaRPr lang="es-ES_tradnl" sz="16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47019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endParaRPr lang="es-ES_tradnl" dirty="0"/>
          </a:p>
        </p:txBody>
      </p:sp>
      <p:sp>
        <p:nvSpPr>
          <p:cNvPr id="4" name="Título 1"/>
          <p:cNvSpPr>
            <a:spLocks noGrp="1"/>
          </p:cNvSpPr>
          <p:nvPr>
            <p:ph type="title"/>
          </p:nvPr>
        </p:nvSpPr>
        <p:spPr/>
        <p:txBody>
          <a:bodyPr/>
          <a:lstStyle/>
          <a:p>
            <a:r>
              <a:rPr lang="es-ES_tradnl" sz="2000" dirty="0"/>
              <a:t>ESTRUCTURA INICIAL DE PLANEACIÓN RESUMEN</a:t>
            </a:r>
            <a:br>
              <a:rPr lang="es-ES_tradnl" sz="2000" dirty="0"/>
            </a:br>
            <a:r>
              <a:rPr lang="es-ES_tradnl" sz="2000" dirty="0"/>
              <a:t>PRODUCTO 7</a:t>
            </a:r>
            <a:br>
              <a:rPr lang="es-ES_tradnl" sz="2000" dirty="0"/>
            </a:br>
            <a:r>
              <a:rPr lang="es-ES_tradnl" sz="2000" dirty="0"/>
              <a:t/>
            </a:r>
            <a:br>
              <a:rPr lang="es-ES_tradnl" sz="2000" dirty="0"/>
            </a:br>
            <a:r>
              <a:rPr lang="es-ES_tradnl" sz="2000" dirty="0"/>
              <a:t>ESQUEMA DEL PROCESO DE CONSTRUCCIÓN DEL PROYECTO POR </a:t>
            </a:r>
            <a:r>
              <a:rPr lang="es-ES_tradnl" sz="2000" dirty="0" smtClean="0"/>
              <a:t>INTERDISCIPLINARIO</a:t>
            </a:r>
            <a:endParaRPr lang="es-ES_tradnl" sz="2000" dirty="0"/>
          </a:p>
        </p:txBody>
      </p:sp>
      <p:graphicFrame>
        <p:nvGraphicFramePr>
          <p:cNvPr id="5" name="Tabla 4"/>
          <p:cNvGraphicFramePr>
            <a:graphicFrameLocks noGrp="1"/>
          </p:cNvGraphicFramePr>
          <p:nvPr>
            <p:extLst>
              <p:ext uri="{D42A27DB-BD31-4B8C-83A1-F6EECF244321}">
                <p14:modId xmlns:p14="http://schemas.microsoft.com/office/powerpoint/2010/main" val="347392460"/>
              </p:ext>
            </p:extLst>
          </p:nvPr>
        </p:nvGraphicFramePr>
        <p:xfrm>
          <a:off x="1103312" y="2266950"/>
          <a:ext cx="8947151" cy="4071938"/>
        </p:xfrm>
        <a:graphic>
          <a:graphicData uri="http://schemas.openxmlformats.org/drawingml/2006/table">
            <a:tbl>
              <a:tblPr>
                <a:tableStyleId>{5C22544A-7EE6-4342-B048-85BDC9FD1C3A}</a:tableStyleId>
              </a:tblPr>
              <a:tblGrid>
                <a:gridCol w="2995872">
                  <a:extLst>
                    <a:ext uri="{9D8B030D-6E8A-4147-A177-3AD203B41FA5}">
                      <a16:colId xmlns:a16="http://schemas.microsoft.com/office/drawing/2014/main" val="20000"/>
                    </a:ext>
                  </a:extLst>
                </a:gridCol>
                <a:gridCol w="1869973">
                  <a:extLst>
                    <a:ext uri="{9D8B030D-6E8A-4147-A177-3AD203B41FA5}">
                      <a16:colId xmlns:a16="http://schemas.microsoft.com/office/drawing/2014/main" val="20001"/>
                    </a:ext>
                  </a:extLst>
                </a:gridCol>
                <a:gridCol w="1821020">
                  <a:extLst>
                    <a:ext uri="{9D8B030D-6E8A-4147-A177-3AD203B41FA5}">
                      <a16:colId xmlns:a16="http://schemas.microsoft.com/office/drawing/2014/main" val="20002"/>
                    </a:ext>
                  </a:extLst>
                </a:gridCol>
                <a:gridCol w="2260286">
                  <a:extLst>
                    <a:ext uri="{9D8B030D-6E8A-4147-A177-3AD203B41FA5}">
                      <a16:colId xmlns:a16="http://schemas.microsoft.com/office/drawing/2014/main" val="20003"/>
                    </a:ext>
                  </a:extLst>
                </a:gridCol>
              </a:tblGrid>
              <a:tr h="4071938">
                <a:tc>
                  <a:txBody>
                    <a:bodyPr/>
                    <a:lstStyle/>
                    <a:p>
                      <a:pPr marL="275590" indent="-180340">
                        <a:lnSpc>
                          <a:spcPct val="115000"/>
                        </a:lnSpc>
                        <a:spcAft>
                          <a:spcPts val="0"/>
                        </a:spcAft>
                      </a:pPr>
                      <a:r>
                        <a:rPr lang="es-ES" sz="1400" dirty="0">
                          <a:effectLst/>
                        </a:rPr>
                        <a:t>4. Organizar la información.</a:t>
                      </a:r>
                      <a:endParaRPr lang="es-ES_tradnl" sz="1400" dirty="0">
                        <a:effectLst/>
                      </a:endParaRPr>
                    </a:p>
                    <a:p>
                      <a:pPr marL="275590" indent="-180340">
                        <a:lnSpc>
                          <a:spcPct val="115000"/>
                        </a:lnSpc>
                        <a:spcAft>
                          <a:spcPts val="0"/>
                        </a:spcAft>
                      </a:pPr>
                      <a:r>
                        <a:rPr lang="es-ES" sz="1400" dirty="0">
                          <a:effectLst/>
                        </a:rPr>
                        <a:t>    Implica:</a:t>
                      </a:r>
                      <a:endParaRPr lang="es-ES_tradnl" sz="1400" dirty="0">
                        <a:effectLst/>
                      </a:endParaRPr>
                    </a:p>
                    <a:p>
                      <a:pPr marL="275590" indent="-180340">
                        <a:lnSpc>
                          <a:spcPct val="115000"/>
                        </a:lnSpc>
                        <a:spcAft>
                          <a:spcPts val="0"/>
                        </a:spcAft>
                      </a:pPr>
                      <a:r>
                        <a:rPr lang="es-ES" sz="1400" dirty="0">
                          <a:effectLst/>
                        </a:rPr>
                        <a:t>    clasificación de datos obtenidos,</a:t>
                      </a:r>
                      <a:endParaRPr lang="es-ES_tradnl" sz="1400" dirty="0">
                        <a:effectLst/>
                      </a:endParaRPr>
                    </a:p>
                    <a:p>
                      <a:pPr marL="275590" indent="-180340">
                        <a:lnSpc>
                          <a:spcPct val="115000"/>
                        </a:lnSpc>
                        <a:spcAft>
                          <a:spcPts val="0"/>
                        </a:spcAft>
                      </a:pPr>
                      <a:r>
                        <a:rPr lang="es-ES" sz="1400" dirty="0">
                          <a:effectLst/>
                        </a:rPr>
                        <a:t>    análisis de los datos obtenidos,            registro de la información.</a:t>
                      </a:r>
                      <a:endParaRPr lang="es-ES_tradnl" sz="1400" dirty="0">
                        <a:effectLst/>
                      </a:endParaRPr>
                    </a:p>
                    <a:p>
                      <a:pPr marL="275590" indent="-180340">
                        <a:lnSpc>
                          <a:spcPct val="115000"/>
                        </a:lnSpc>
                        <a:spcAft>
                          <a:spcPts val="0"/>
                        </a:spcAft>
                      </a:pPr>
                      <a:r>
                        <a:rPr lang="es-ES" sz="1400" dirty="0">
                          <a:effectLst/>
                        </a:rPr>
                        <a:t>    conclusiones por disciplina,</a:t>
                      </a:r>
                      <a:endParaRPr lang="es-ES_tradnl" sz="1400" dirty="0">
                        <a:effectLst/>
                      </a:endParaRPr>
                    </a:p>
                    <a:p>
                      <a:pPr marL="275590" indent="-180340">
                        <a:lnSpc>
                          <a:spcPct val="115000"/>
                        </a:lnSpc>
                        <a:spcAft>
                          <a:spcPts val="0"/>
                        </a:spcAft>
                      </a:pPr>
                      <a:r>
                        <a:rPr lang="es-ES" sz="1400" dirty="0">
                          <a:effectLst/>
                        </a:rPr>
                        <a:t>    conclusiones conjuntas.</a:t>
                      </a:r>
                      <a:endParaRPr lang="es-ES_tradnl" sz="1400" dirty="0">
                        <a:effectLst/>
                      </a:endParaRPr>
                    </a:p>
                    <a:p>
                      <a:pPr marL="275590" indent="-180340">
                        <a:lnSpc>
                          <a:spcPct val="115000"/>
                        </a:lnSpc>
                        <a:spcAft>
                          <a:spcPts val="0"/>
                        </a:spcAft>
                      </a:pPr>
                      <a:r>
                        <a:rPr lang="es-ES" sz="1400" dirty="0">
                          <a:effectLst/>
                        </a:rPr>
                        <a:t> </a:t>
                      </a:r>
                      <a:endParaRPr lang="es-ES_tradnl" sz="1400" dirty="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400" dirty="0">
                          <a:effectLst/>
                        </a:rPr>
                        <a:t>Registro de la información.</a:t>
                      </a:r>
                      <a:endParaRPr lang="es-ES_tradnl" sz="1400" dirty="0">
                        <a:effectLst/>
                      </a:endParaRPr>
                    </a:p>
                    <a:p>
                      <a:pPr>
                        <a:lnSpc>
                          <a:spcPct val="115000"/>
                        </a:lnSpc>
                        <a:spcAft>
                          <a:spcPts val="0"/>
                        </a:spcAft>
                      </a:pPr>
                      <a:r>
                        <a:rPr lang="es-ES" sz="1400" dirty="0">
                          <a:effectLst/>
                        </a:rPr>
                        <a:t>Clasificación de datos obtenidos.</a:t>
                      </a:r>
                      <a:endParaRPr lang="es-ES_tradnl" sz="1400" dirty="0">
                        <a:effectLst/>
                      </a:endParaRPr>
                    </a:p>
                    <a:p>
                      <a:pPr>
                        <a:lnSpc>
                          <a:spcPct val="115000"/>
                        </a:lnSpc>
                        <a:spcAft>
                          <a:spcPts val="0"/>
                        </a:spcAft>
                      </a:pPr>
                      <a:r>
                        <a:rPr lang="es-ES" sz="1400" dirty="0">
                          <a:effectLst/>
                        </a:rPr>
                        <a:t>Análisis de los datos obtenidos.</a:t>
                      </a:r>
                      <a:endParaRPr lang="es-ES_tradnl" sz="1400" dirty="0">
                        <a:effectLst/>
                      </a:endParaRPr>
                    </a:p>
                    <a:p>
                      <a:pPr>
                        <a:lnSpc>
                          <a:spcPct val="115000"/>
                        </a:lnSpc>
                        <a:spcAft>
                          <a:spcPts val="0"/>
                        </a:spcAft>
                      </a:pPr>
                      <a:r>
                        <a:rPr lang="es-ES" sz="1400" dirty="0">
                          <a:effectLst/>
                        </a:rPr>
                        <a:t>Conclusiones por disciplina.</a:t>
                      </a:r>
                      <a:endParaRPr lang="es-ES_tradnl" sz="1400" dirty="0">
                        <a:effectLst/>
                      </a:endParaRPr>
                    </a:p>
                    <a:p>
                      <a:pPr>
                        <a:lnSpc>
                          <a:spcPct val="115000"/>
                        </a:lnSpc>
                        <a:spcAft>
                          <a:spcPts val="0"/>
                        </a:spcAft>
                      </a:pPr>
                      <a:r>
                        <a:rPr lang="es-ES" sz="1400" dirty="0">
                          <a:effectLst/>
                        </a:rPr>
                        <a:t>Conclusiones conjuntas</a:t>
                      </a:r>
                      <a:endParaRPr lang="es-ES_tradnl" sz="1400" dirty="0">
                        <a:effectLst/>
                      </a:endParaRPr>
                    </a:p>
                    <a:p>
                      <a:pPr>
                        <a:lnSpc>
                          <a:spcPct val="115000"/>
                        </a:lnSpc>
                        <a:spcAft>
                          <a:spcPts val="0"/>
                        </a:spcAft>
                      </a:pPr>
                      <a:r>
                        <a:rPr lang="es-ES" sz="1400" dirty="0">
                          <a:effectLst/>
                        </a:rPr>
                        <a:t> </a:t>
                      </a:r>
                      <a:endParaRPr lang="es-ES_tradnl" sz="1400" dirty="0">
                        <a:effectLst/>
                      </a:endParaRPr>
                    </a:p>
                    <a:p>
                      <a:pPr>
                        <a:lnSpc>
                          <a:spcPct val="115000"/>
                        </a:lnSpc>
                        <a:spcAft>
                          <a:spcPts val="0"/>
                        </a:spcAft>
                      </a:pPr>
                      <a:r>
                        <a:rPr lang="es-ES" sz="1400" dirty="0">
                          <a:effectLst/>
                        </a:rPr>
                        <a:t> </a:t>
                      </a:r>
                      <a:endParaRPr lang="es-ES_tradnl" sz="1400" dirty="0">
                        <a:effectLst/>
                      </a:endParaRPr>
                    </a:p>
                    <a:p>
                      <a:pPr>
                        <a:lnSpc>
                          <a:spcPct val="115000"/>
                        </a:lnSpc>
                        <a:spcAft>
                          <a:spcPts val="0"/>
                        </a:spcAft>
                      </a:pPr>
                      <a:r>
                        <a:rPr lang="es-ES" sz="1400" dirty="0">
                          <a:effectLst/>
                        </a:rPr>
                        <a:t> </a:t>
                      </a:r>
                      <a:endParaRPr lang="es-ES_tradnl" sz="1400" dirty="0">
                        <a:effectLst/>
                      </a:endParaRPr>
                    </a:p>
                    <a:p>
                      <a:pPr>
                        <a:lnSpc>
                          <a:spcPct val="115000"/>
                        </a:lnSpc>
                        <a:spcAft>
                          <a:spcPts val="0"/>
                        </a:spcAft>
                      </a:pPr>
                      <a:r>
                        <a:rPr lang="es-ES" sz="1400" dirty="0">
                          <a:effectLst/>
                        </a:rPr>
                        <a:t> </a:t>
                      </a:r>
                      <a:endParaRPr lang="es-ES_tradnl" sz="1400" dirty="0">
                        <a:effectLst/>
                      </a:endParaRPr>
                    </a:p>
                    <a:p>
                      <a:pPr>
                        <a:lnSpc>
                          <a:spcPct val="115000"/>
                        </a:lnSpc>
                        <a:spcAft>
                          <a:spcPts val="0"/>
                        </a:spcAft>
                      </a:pPr>
                      <a:r>
                        <a:rPr lang="es-ES" sz="1400" dirty="0">
                          <a:effectLst/>
                        </a:rPr>
                        <a:t> </a:t>
                      </a:r>
                      <a:endParaRPr lang="es-ES_tradnl" sz="1400" dirty="0">
                        <a:effectLst/>
                      </a:endParaRPr>
                    </a:p>
                    <a:p>
                      <a:pPr>
                        <a:lnSpc>
                          <a:spcPct val="115000"/>
                        </a:lnSpc>
                        <a:spcAft>
                          <a:spcPts val="0"/>
                        </a:spcAft>
                      </a:pPr>
                      <a:r>
                        <a:rPr lang="es-ES" sz="1400" dirty="0">
                          <a:effectLst/>
                        </a:rPr>
                        <a:t> </a:t>
                      </a:r>
                      <a:endParaRPr lang="es-ES_tradnl" sz="1400" dirty="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400" dirty="0">
                          <a:effectLst/>
                        </a:rPr>
                        <a:t>Registro de la información.</a:t>
                      </a:r>
                      <a:endParaRPr lang="es-ES_tradnl" sz="1400" dirty="0">
                        <a:effectLst/>
                      </a:endParaRPr>
                    </a:p>
                    <a:p>
                      <a:pPr>
                        <a:lnSpc>
                          <a:spcPct val="115000"/>
                        </a:lnSpc>
                        <a:spcAft>
                          <a:spcPts val="0"/>
                        </a:spcAft>
                      </a:pPr>
                      <a:r>
                        <a:rPr lang="es-ES" sz="1400" dirty="0">
                          <a:effectLst/>
                        </a:rPr>
                        <a:t>Clasificación de datos obtenidos.</a:t>
                      </a:r>
                      <a:endParaRPr lang="es-ES_tradnl" sz="1400" dirty="0">
                        <a:effectLst/>
                      </a:endParaRPr>
                    </a:p>
                    <a:p>
                      <a:pPr>
                        <a:lnSpc>
                          <a:spcPct val="115000"/>
                        </a:lnSpc>
                        <a:spcAft>
                          <a:spcPts val="0"/>
                        </a:spcAft>
                      </a:pPr>
                      <a:r>
                        <a:rPr lang="es-ES" sz="1400" dirty="0">
                          <a:effectLst/>
                        </a:rPr>
                        <a:t>Análisis de los datos obtenidos.</a:t>
                      </a:r>
                      <a:endParaRPr lang="es-ES_tradnl" sz="1400" dirty="0">
                        <a:effectLst/>
                      </a:endParaRPr>
                    </a:p>
                    <a:p>
                      <a:pPr>
                        <a:lnSpc>
                          <a:spcPct val="115000"/>
                        </a:lnSpc>
                        <a:spcAft>
                          <a:spcPts val="0"/>
                        </a:spcAft>
                      </a:pPr>
                      <a:r>
                        <a:rPr lang="es-ES" sz="1400" dirty="0">
                          <a:effectLst/>
                        </a:rPr>
                        <a:t>Conclusiones por disciplina.</a:t>
                      </a:r>
                      <a:endParaRPr lang="es-ES_tradnl" sz="1400" dirty="0">
                        <a:effectLst/>
                      </a:endParaRPr>
                    </a:p>
                    <a:p>
                      <a:pPr>
                        <a:lnSpc>
                          <a:spcPct val="115000"/>
                        </a:lnSpc>
                        <a:spcAft>
                          <a:spcPts val="0"/>
                        </a:spcAft>
                      </a:pPr>
                      <a:r>
                        <a:rPr lang="es-ES" sz="1400" dirty="0">
                          <a:effectLst/>
                        </a:rPr>
                        <a:t>Conclusiones conjuntas</a:t>
                      </a:r>
                      <a:endParaRPr lang="es-ES_tradnl" sz="1400" dirty="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400" dirty="0">
                          <a:effectLst/>
                        </a:rPr>
                        <a:t>Registro de la información.</a:t>
                      </a:r>
                      <a:endParaRPr lang="es-ES_tradnl" sz="1400" dirty="0">
                        <a:effectLst/>
                      </a:endParaRPr>
                    </a:p>
                    <a:p>
                      <a:pPr>
                        <a:lnSpc>
                          <a:spcPct val="115000"/>
                        </a:lnSpc>
                        <a:spcAft>
                          <a:spcPts val="0"/>
                        </a:spcAft>
                      </a:pPr>
                      <a:r>
                        <a:rPr lang="es-ES" sz="1400" dirty="0">
                          <a:effectLst/>
                        </a:rPr>
                        <a:t>Clasificación de datos obtenidos.</a:t>
                      </a:r>
                      <a:endParaRPr lang="es-ES_tradnl" sz="1400" dirty="0">
                        <a:effectLst/>
                      </a:endParaRPr>
                    </a:p>
                    <a:p>
                      <a:pPr>
                        <a:lnSpc>
                          <a:spcPct val="115000"/>
                        </a:lnSpc>
                        <a:spcAft>
                          <a:spcPts val="0"/>
                        </a:spcAft>
                      </a:pPr>
                      <a:r>
                        <a:rPr lang="es-ES" sz="1400" dirty="0">
                          <a:effectLst/>
                        </a:rPr>
                        <a:t>Análisis de los datos obtenidos.</a:t>
                      </a:r>
                      <a:endParaRPr lang="es-ES_tradnl" sz="1400" dirty="0">
                        <a:effectLst/>
                      </a:endParaRPr>
                    </a:p>
                    <a:p>
                      <a:pPr>
                        <a:lnSpc>
                          <a:spcPct val="115000"/>
                        </a:lnSpc>
                        <a:spcAft>
                          <a:spcPts val="0"/>
                        </a:spcAft>
                      </a:pPr>
                      <a:r>
                        <a:rPr lang="es-ES" sz="1400" dirty="0">
                          <a:effectLst/>
                        </a:rPr>
                        <a:t>Conclusiones por disciplina.</a:t>
                      </a:r>
                      <a:endParaRPr lang="es-ES_tradnl" sz="1400" dirty="0">
                        <a:effectLst/>
                      </a:endParaRPr>
                    </a:p>
                    <a:p>
                      <a:pPr>
                        <a:lnSpc>
                          <a:spcPct val="115000"/>
                        </a:lnSpc>
                        <a:spcAft>
                          <a:spcPts val="0"/>
                        </a:spcAft>
                      </a:pPr>
                      <a:r>
                        <a:rPr lang="es-ES" sz="1400" dirty="0">
                          <a:effectLst/>
                        </a:rPr>
                        <a:t>Conclusiones conjuntas</a:t>
                      </a:r>
                      <a:endParaRPr lang="es-ES_tradnl" sz="14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67808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2" y="452437"/>
            <a:ext cx="9404350" cy="1223963"/>
          </a:xfrm>
        </p:spPr>
        <p:txBody>
          <a:bodyPr/>
          <a:lstStyle/>
          <a:p>
            <a:r>
              <a:rPr lang="es-ES_tradnl" sz="2000" dirty="0"/>
              <a:t>ESTRUCTURA INICIAL DE PLANEACIÓN RESUMEN</a:t>
            </a:r>
            <a:br>
              <a:rPr lang="es-ES_tradnl" sz="2000" dirty="0"/>
            </a:br>
            <a:r>
              <a:rPr lang="es-ES_tradnl" sz="2000" dirty="0"/>
              <a:t>PRODUCTO 7</a:t>
            </a:r>
            <a:br>
              <a:rPr lang="es-ES_tradnl" sz="2000" dirty="0"/>
            </a:br>
            <a:r>
              <a:rPr lang="es-ES_tradnl" sz="2000" dirty="0"/>
              <a:t/>
            </a:r>
            <a:br>
              <a:rPr lang="es-ES_tradnl" sz="2000" dirty="0"/>
            </a:br>
            <a:r>
              <a:rPr lang="es-ES_tradnl" sz="2000" dirty="0"/>
              <a:t>ESQUEMA DEL PROCESO DE CONSTRUCCIÓN DEL PROYECTO POR INTERDISCIPLINARIO</a:t>
            </a:r>
          </a:p>
        </p:txBody>
      </p:sp>
      <p:sp>
        <p:nvSpPr>
          <p:cNvPr id="3" name="Marcador de texto 2"/>
          <p:cNvSpPr>
            <a:spLocks noGrp="1"/>
          </p:cNvSpPr>
          <p:nvPr>
            <p:ph type="body" idx="1"/>
          </p:nvPr>
        </p:nvSpPr>
        <p:spPr>
          <a:xfrm>
            <a:off x="1103312" y="2324099"/>
            <a:ext cx="8947150" cy="3924299"/>
          </a:xfrm>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1058149077"/>
              </p:ext>
            </p:extLst>
          </p:nvPr>
        </p:nvGraphicFramePr>
        <p:xfrm>
          <a:off x="838198" y="2183924"/>
          <a:ext cx="9486901" cy="4216876"/>
        </p:xfrm>
        <a:graphic>
          <a:graphicData uri="http://schemas.openxmlformats.org/drawingml/2006/table">
            <a:tbl>
              <a:tblPr>
                <a:tableStyleId>{5C22544A-7EE6-4342-B048-85BDC9FD1C3A}</a:tableStyleId>
              </a:tblPr>
              <a:tblGrid>
                <a:gridCol w="3176603">
                  <a:extLst>
                    <a:ext uri="{9D8B030D-6E8A-4147-A177-3AD203B41FA5}">
                      <a16:colId xmlns:a16="http://schemas.microsoft.com/office/drawing/2014/main" val="20000"/>
                    </a:ext>
                  </a:extLst>
                </a:gridCol>
                <a:gridCol w="1982782">
                  <a:extLst>
                    <a:ext uri="{9D8B030D-6E8A-4147-A177-3AD203B41FA5}">
                      <a16:colId xmlns:a16="http://schemas.microsoft.com/office/drawing/2014/main" val="20001"/>
                    </a:ext>
                  </a:extLst>
                </a:gridCol>
                <a:gridCol w="1930876">
                  <a:extLst>
                    <a:ext uri="{9D8B030D-6E8A-4147-A177-3AD203B41FA5}">
                      <a16:colId xmlns:a16="http://schemas.microsoft.com/office/drawing/2014/main" val="20002"/>
                    </a:ext>
                  </a:extLst>
                </a:gridCol>
                <a:gridCol w="2396640">
                  <a:extLst>
                    <a:ext uri="{9D8B030D-6E8A-4147-A177-3AD203B41FA5}">
                      <a16:colId xmlns:a16="http://schemas.microsoft.com/office/drawing/2014/main" val="20003"/>
                    </a:ext>
                  </a:extLst>
                </a:gridCol>
              </a:tblGrid>
              <a:tr h="4216876">
                <a:tc>
                  <a:txBody>
                    <a:bodyPr/>
                    <a:lstStyle/>
                    <a:p>
                      <a:pPr>
                        <a:lnSpc>
                          <a:spcPct val="115000"/>
                        </a:lnSpc>
                        <a:spcAft>
                          <a:spcPts val="0"/>
                        </a:spcAft>
                      </a:pPr>
                      <a:r>
                        <a:rPr lang="es-ES" sz="1400" dirty="0">
                          <a:effectLst/>
                        </a:rPr>
                        <a:t>  5. Llegar a conclusiones parciales </a:t>
                      </a:r>
                      <a:endParaRPr lang="es-ES_tradnl" sz="1400" dirty="0">
                        <a:effectLst/>
                      </a:endParaRPr>
                    </a:p>
                    <a:p>
                      <a:pPr>
                        <a:lnSpc>
                          <a:spcPct val="115000"/>
                        </a:lnSpc>
                        <a:spcAft>
                          <a:spcPts val="0"/>
                        </a:spcAft>
                      </a:pPr>
                      <a:r>
                        <a:rPr lang="es-ES" sz="1400" dirty="0">
                          <a:effectLst/>
                        </a:rPr>
                        <a:t>         (por disciplina) útiles para el </a:t>
                      </a:r>
                      <a:endParaRPr lang="es-ES_tradnl" sz="1400" dirty="0">
                        <a:effectLst/>
                      </a:endParaRPr>
                    </a:p>
                    <a:p>
                      <a:pPr>
                        <a:lnSpc>
                          <a:spcPct val="115000"/>
                        </a:lnSpc>
                        <a:spcAft>
                          <a:spcPts val="0"/>
                        </a:spcAft>
                      </a:pPr>
                      <a:r>
                        <a:rPr lang="es-ES" sz="1400" dirty="0">
                          <a:effectLst/>
                        </a:rPr>
                        <a:t>         proyecto, de tal forma que lo </a:t>
                      </a:r>
                      <a:endParaRPr lang="es-ES_tradnl" sz="1400" dirty="0">
                        <a:effectLst/>
                      </a:endParaRPr>
                    </a:p>
                    <a:p>
                      <a:pPr>
                        <a:lnSpc>
                          <a:spcPct val="115000"/>
                        </a:lnSpc>
                        <a:spcAft>
                          <a:spcPts val="0"/>
                        </a:spcAft>
                      </a:pPr>
                      <a:r>
                        <a:rPr lang="es-ES" sz="1400" dirty="0">
                          <a:effectLst/>
                        </a:rPr>
                        <a:t>         aclaran, describen o descifran,  </a:t>
                      </a:r>
                      <a:endParaRPr lang="es-ES_tradnl" sz="1400" dirty="0">
                        <a:effectLst/>
                      </a:endParaRPr>
                    </a:p>
                    <a:p>
                      <a:pPr>
                        <a:lnSpc>
                          <a:spcPct val="115000"/>
                        </a:lnSpc>
                        <a:spcAft>
                          <a:spcPts val="0"/>
                        </a:spcAft>
                      </a:pPr>
                      <a:r>
                        <a:rPr lang="es-ES" sz="1400" dirty="0">
                          <a:effectLst/>
                        </a:rPr>
                        <a:t>         (fruto de la reflexión colaborativa</a:t>
                      </a:r>
                      <a:endParaRPr lang="es-ES_tradnl" sz="1400" dirty="0">
                        <a:effectLst/>
                      </a:endParaRPr>
                    </a:p>
                    <a:p>
                      <a:pPr>
                        <a:lnSpc>
                          <a:spcPct val="115000"/>
                        </a:lnSpc>
                        <a:spcAft>
                          <a:spcPts val="0"/>
                        </a:spcAft>
                      </a:pPr>
                      <a:r>
                        <a:rPr lang="es-ES" sz="1400" dirty="0">
                          <a:effectLst/>
                        </a:rPr>
                        <a:t>         de los estudiantes).</a:t>
                      </a:r>
                      <a:endParaRPr lang="es-ES_tradnl" sz="1400" dirty="0">
                        <a:effectLst/>
                      </a:endParaRPr>
                    </a:p>
                    <a:p>
                      <a:pPr>
                        <a:lnSpc>
                          <a:spcPct val="115000"/>
                        </a:lnSpc>
                        <a:spcAft>
                          <a:spcPts val="0"/>
                        </a:spcAft>
                      </a:pPr>
                      <a:r>
                        <a:rPr lang="es-ES" sz="1400" dirty="0">
                          <a:effectLst/>
                        </a:rPr>
                        <a:t>         ¿Cómo se lograron?</a:t>
                      </a:r>
                      <a:endParaRPr lang="es-ES_tradnl" sz="1400" dirty="0">
                        <a:effectLst/>
                      </a:endParaRPr>
                    </a:p>
                    <a:p>
                      <a:pPr>
                        <a:lnSpc>
                          <a:spcPct val="115000"/>
                        </a:lnSpc>
                        <a:spcAft>
                          <a:spcPts val="0"/>
                        </a:spcAft>
                      </a:pPr>
                      <a:r>
                        <a:rPr lang="es-ES" sz="1400" dirty="0">
                          <a:effectLst/>
                        </a:rPr>
                        <a:t> </a:t>
                      </a:r>
                      <a:endParaRPr lang="es-ES_tradnl" sz="1400" dirty="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400">
                          <a:effectLst/>
                        </a:rPr>
                        <a:t>Analizando la información recopilada en las diferentes fuentes de información y estadísticos generados.</a:t>
                      </a:r>
                      <a:endParaRPr lang="es-ES_tradnl" sz="1400">
                        <a:effectLst/>
                      </a:endParaRPr>
                    </a:p>
                    <a:p>
                      <a:pPr>
                        <a:lnSpc>
                          <a:spcPct val="115000"/>
                        </a:lnSpc>
                        <a:spcAft>
                          <a:spcPts val="0"/>
                        </a:spcAft>
                      </a:pPr>
                      <a:r>
                        <a:rPr lang="es-ES" sz="1400">
                          <a:effectLst/>
                        </a:rPr>
                        <a:t>Verificando casos cercanos y relacionándolos con la información obtenida.</a:t>
                      </a:r>
                      <a:endParaRPr lang="es-ES_tradnl" sz="1400">
                        <a:effectLst/>
                      </a:endParaRPr>
                    </a:p>
                    <a:p>
                      <a:pPr>
                        <a:lnSpc>
                          <a:spcPct val="115000"/>
                        </a:lnSpc>
                        <a:spcAft>
                          <a:spcPts val="0"/>
                        </a:spcAft>
                      </a:pPr>
                      <a:r>
                        <a:rPr lang="es-ES" sz="1400">
                          <a:effectLst/>
                        </a:rPr>
                        <a:t> </a:t>
                      </a:r>
                      <a:endParaRPr lang="es-ES_tradnl" sz="1400">
                        <a:effectLst/>
                      </a:endParaRPr>
                    </a:p>
                    <a:p>
                      <a:pPr>
                        <a:lnSpc>
                          <a:spcPct val="115000"/>
                        </a:lnSpc>
                        <a:spcAft>
                          <a:spcPts val="0"/>
                        </a:spcAft>
                      </a:pPr>
                      <a:r>
                        <a:rPr lang="es-ES" sz="1400">
                          <a:effectLst/>
                        </a:rPr>
                        <a:t> </a:t>
                      </a:r>
                      <a:endParaRPr lang="es-ES_tradnl" sz="1400">
                        <a:effectLst/>
                      </a:endParaRPr>
                    </a:p>
                    <a:p>
                      <a:pPr>
                        <a:lnSpc>
                          <a:spcPct val="115000"/>
                        </a:lnSpc>
                        <a:spcAft>
                          <a:spcPts val="0"/>
                        </a:spcAft>
                      </a:pPr>
                      <a:r>
                        <a:rPr lang="es-ES" sz="1400">
                          <a:effectLst/>
                        </a:rPr>
                        <a:t> </a:t>
                      </a:r>
                      <a:endParaRPr lang="es-ES_tradnl" sz="1400">
                        <a:effectLst/>
                      </a:endParaRPr>
                    </a:p>
                    <a:p>
                      <a:pPr>
                        <a:lnSpc>
                          <a:spcPct val="115000"/>
                        </a:lnSpc>
                        <a:spcAft>
                          <a:spcPts val="0"/>
                        </a:spcAft>
                      </a:pPr>
                      <a:r>
                        <a:rPr lang="es-ES" sz="1400">
                          <a:effectLst/>
                        </a:rPr>
                        <a:t> </a:t>
                      </a:r>
                      <a:endParaRPr lang="es-ES_tradnl" sz="1400">
                        <a:effectLst/>
                      </a:endParaRPr>
                    </a:p>
                    <a:p>
                      <a:pPr>
                        <a:lnSpc>
                          <a:spcPct val="115000"/>
                        </a:lnSpc>
                        <a:spcAft>
                          <a:spcPts val="0"/>
                        </a:spcAft>
                      </a:pPr>
                      <a:r>
                        <a:rPr lang="es-ES" sz="1400">
                          <a:effectLst/>
                        </a:rPr>
                        <a:t> </a:t>
                      </a:r>
                      <a:endParaRPr lang="es-ES_tradnl" sz="1400">
                        <a:effectLst/>
                      </a:endParaRPr>
                    </a:p>
                    <a:p>
                      <a:pPr>
                        <a:lnSpc>
                          <a:spcPct val="115000"/>
                        </a:lnSpc>
                        <a:spcAft>
                          <a:spcPts val="0"/>
                        </a:spcAft>
                      </a:pPr>
                      <a:r>
                        <a:rPr lang="es-ES" sz="1400">
                          <a:effectLst/>
                        </a:rPr>
                        <a:t> </a:t>
                      </a:r>
                      <a:endParaRPr lang="es-ES_tradnl" sz="14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400">
                          <a:effectLst/>
                        </a:rPr>
                        <a:t>. Obteniendo perfiles de delito y en su caso, las sanciones o penas respectivas.</a:t>
                      </a:r>
                      <a:endParaRPr lang="es-ES_tradnl" sz="1400">
                        <a:effectLst/>
                      </a:endParaRPr>
                    </a:p>
                    <a:p>
                      <a:pPr>
                        <a:lnSpc>
                          <a:spcPct val="115000"/>
                        </a:lnSpc>
                        <a:spcAft>
                          <a:spcPts val="0"/>
                        </a:spcAft>
                      </a:pPr>
                      <a:r>
                        <a:rPr lang="es-ES" sz="1400">
                          <a:effectLst/>
                        </a:rPr>
                        <a:t>Realización de catarsis al respecto.</a:t>
                      </a:r>
                      <a:endParaRPr lang="es-ES_tradnl" sz="1400">
                        <a:effectLst/>
                      </a:endParaRPr>
                    </a:p>
                    <a:p>
                      <a:pPr>
                        <a:lnSpc>
                          <a:spcPct val="115000"/>
                        </a:lnSpc>
                        <a:spcAft>
                          <a:spcPts val="0"/>
                        </a:spcAft>
                      </a:pPr>
                      <a:r>
                        <a:rPr lang="es-ES" sz="1400">
                          <a:effectLst/>
                        </a:rPr>
                        <a:t>Revisando los códigos penales y civiles</a:t>
                      </a:r>
                      <a:endParaRPr lang="es-ES_tradnl" sz="14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400" dirty="0">
                          <a:effectLst/>
                        </a:rPr>
                        <a:t>Análisis comunales de conductas sociales.</a:t>
                      </a:r>
                      <a:endParaRPr lang="es-ES_tradnl" sz="1400" dirty="0">
                        <a:effectLst/>
                      </a:endParaRPr>
                    </a:p>
                    <a:p>
                      <a:pPr>
                        <a:lnSpc>
                          <a:spcPct val="115000"/>
                        </a:lnSpc>
                        <a:spcAft>
                          <a:spcPts val="0"/>
                        </a:spcAft>
                      </a:pPr>
                      <a:r>
                        <a:rPr lang="es-ES" sz="1400" dirty="0">
                          <a:effectLst/>
                        </a:rPr>
                        <a:t>Análisis de delitos ocasionados por este fenómenos, causas y consecuencias.</a:t>
                      </a:r>
                      <a:endParaRPr lang="es-ES_tradnl" sz="1400" dirty="0">
                        <a:effectLst/>
                      </a:endParaRPr>
                    </a:p>
                    <a:p>
                      <a:pPr>
                        <a:lnSpc>
                          <a:spcPct val="115000"/>
                        </a:lnSpc>
                        <a:spcAft>
                          <a:spcPts val="0"/>
                        </a:spcAft>
                      </a:pPr>
                      <a:r>
                        <a:rPr lang="es-ES" sz="1400" dirty="0">
                          <a:effectLst/>
                        </a:rPr>
                        <a:t>Internet, que tanto influye en la actualidad.</a:t>
                      </a:r>
                      <a:endParaRPr lang="es-ES_tradnl" sz="14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645226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103312" y="2209799"/>
            <a:ext cx="8947150" cy="4038599"/>
          </a:xfrm>
        </p:spPr>
        <p:txBody>
          <a:bodyPr/>
          <a:lstStyle/>
          <a:p>
            <a:endParaRPr lang="es-ES_tradnl" dirty="0"/>
          </a:p>
        </p:txBody>
      </p:sp>
      <p:sp>
        <p:nvSpPr>
          <p:cNvPr id="4" name="Título 1"/>
          <p:cNvSpPr>
            <a:spLocks noGrp="1"/>
          </p:cNvSpPr>
          <p:nvPr>
            <p:ph type="title"/>
          </p:nvPr>
        </p:nvSpPr>
        <p:spPr/>
        <p:txBody>
          <a:bodyPr/>
          <a:lstStyle/>
          <a:p>
            <a:r>
              <a:rPr lang="es-ES_tradnl" sz="2000" dirty="0"/>
              <a:t>ESTRUCTURA INICIAL DE PLANEACIÓN RESUMEN</a:t>
            </a:r>
            <a:br>
              <a:rPr lang="es-ES_tradnl" sz="2000" dirty="0"/>
            </a:br>
            <a:r>
              <a:rPr lang="es-ES_tradnl" sz="2000" dirty="0"/>
              <a:t>PRODUCTO 7</a:t>
            </a:r>
            <a:br>
              <a:rPr lang="es-ES_tradnl" sz="2000" dirty="0"/>
            </a:br>
            <a:r>
              <a:rPr lang="es-ES_tradnl" sz="2000" dirty="0"/>
              <a:t/>
            </a:r>
            <a:br>
              <a:rPr lang="es-ES_tradnl" sz="2000" dirty="0"/>
            </a:br>
            <a:r>
              <a:rPr lang="es-ES_tradnl" sz="2000" dirty="0"/>
              <a:t>ESQUEMA DEL PROCESO DE CONSTRUCCIÓN DEL PROYECTO POR INTERDISCIPLINARIO</a:t>
            </a:r>
          </a:p>
        </p:txBody>
      </p:sp>
      <p:graphicFrame>
        <p:nvGraphicFramePr>
          <p:cNvPr id="5" name="Tabla 4"/>
          <p:cNvGraphicFramePr>
            <a:graphicFrameLocks noGrp="1"/>
          </p:cNvGraphicFramePr>
          <p:nvPr>
            <p:extLst>
              <p:ext uri="{D42A27DB-BD31-4B8C-83A1-F6EECF244321}">
                <p14:modId xmlns:p14="http://schemas.microsoft.com/office/powerpoint/2010/main" val="483565489"/>
              </p:ext>
            </p:extLst>
          </p:nvPr>
        </p:nvGraphicFramePr>
        <p:xfrm>
          <a:off x="1103312" y="2209800"/>
          <a:ext cx="8947150" cy="4038598"/>
        </p:xfrm>
        <a:graphic>
          <a:graphicData uri="http://schemas.openxmlformats.org/drawingml/2006/table">
            <a:tbl>
              <a:tblPr>
                <a:tableStyleId>{5C22544A-7EE6-4342-B048-85BDC9FD1C3A}</a:tableStyleId>
              </a:tblPr>
              <a:tblGrid>
                <a:gridCol w="2995872">
                  <a:extLst>
                    <a:ext uri="{9D8B030D-6E8A-4147-A177-3AD203B41FA5}">
                      <a16:colId xmlns:a16="http://schemas.microsoft.com/office/drawing/2014/main" val="20000"/>
                    </a:ext>
                  </a:extLst>
                </a:gridCol>
                <a:gridCol w="5951278">
                  <a:extLst>
                    <a:ext uri="{9D8B030D-6E8A-4147-A177-3AD203B41FA5}">
                      <a16:colId xmlns:a16="http://schemas.microsoft.com/office/drawing/2014/main" val="20001"/>
                    </a:ext>
                  </a:extLst>
                </a:gridCol>
              </a:tblGrid>
              <a:tr h="4038598">
                <a:tc>
                  <a:txBody>
                    <a:bodyPr/>
                    <a:lstStyle/>
                    <a:p>
                      <a:pPr>
                        <a:lnSpc>
                          <a:spcPct val="115000"/>
                        </a:lnSpc>
                        <a:spcAft>
                          <a:spcPts val="0"/>
                        </a:spcAft>
                      </a:pPr>
                      <a:r>
                        <a:rPr lang="es-ES" sz="1400">
                          <a:effectLst/>
                        </a:rPr>
                        <a:t>  6. Conectar.</a:t>
                      </a:r>
                      <a:endParaRPr lang="es-ES_tradnl" sz="1400">
                        <a:effectLst/>
                      </a:endParaRPr>
                    </a:p>
                    <a:p>
                      <a:pPr>
                        <a:lnSpc>
                          <a:spcPct val="115000"/>
                        </a:lnSpc>
                        <a:spcAft>
                          <a:spcPts val="0"/>
                        </a:spcAft>
                        <a:tabLst>
                          <a:tab pos="270510" algn="l"/>
                        </a:tabLst>
                      </a:pPr>
                      <a:r>
                        <a:rPr lang="es-ES" sz="1400">
                          <a:effectLst/>
                        </a:rPr>
                        <a:t>     Manera en que las conclusiones</a:t>
                      </a:r>
                      <a:endParaRPr lang="es-ES_tradnl" sz="1400">
                        <a:effectLst/>
                      </a:endParaRPr>
                    </a:p>
                    <a:p>
                      <a:pPr marL="450215" indent="-450215">
                        <a:lnSpc>
                          <a:spcPct val="115000"/>
                        </a:lnSpc>
                        <a:spcAft>
                          <a:spcPts val="0"/>
                        </a:spcAft>
                        <a:tabLst>
                          <a:tab pos="270510" algn="l"/>
                        </a:tabLst>
                      </a:pPr>
                      <a:r>
                        <a:rPr lang="es-ES" sz="1400">
                          <a:effectLst/>
                        </a:rPr>
                        <a:t>     de cada disciplina dan</a:t>
                      </a:r>
                      <a:endParaRPr lang="es-ES_tradnl" sz="1400">
                        <a:effectLst/>
                      </a:endParaRPr>
                    </a:p>
                    <a:p>
                      <a:pPr>
                        <a:lnSpc>
                          <a:spcPct val="115000"/>
                        </a:lnSpc>
                        <a:spcAft>
                          <a:spcPts val="0"/>
                        </a:spcAft>
                        <a:tabLst>
                          <a:tab pos="270510" algn="l"/>
                        </a:tabLst>
                      </a:pPr>
                      <a:r>
                        <a:rPr lang="es-ES" sz="1400">
                          <a:effectLst/>
                        </a:rPr>
                        <a:t>     respuesta  o se vinculan con</a:t>
                      </a:r>
                      <a:endParaRPr lang="es-ES_tradnl" sz="1400">
                        <a:effectLst/>
                      </a:endParaRPr>
                    </a:p>
                    <a:p>
                      <a:pPr>
                        <a:lnSpc>
                          <a:spcPct val="115000"/>
                        </a:lnSpc>
                        <a:spcAft>
                          <a:spcPts val="0"/>
                        </a:spcAft>
                        <a:tabLst>
                          <a:tab pos="270510" algn="l"/>
                        </a:tabLst>
                      </a:pPr>
                      <a:r>
                        <a:rPr lang="es-ES" sz="1400">
                          <a:effectLst/>
                        </a:rPr>
                        <a:t>     la pregunta  disparadora del</a:t>
                      </a:r>
                      <a:endParaRPr lang="es-ES_tradnl" sz="1400">
                        <a:effectLst/>
                      </a:endParaRPr>
                    </a:p>
                    <a:p>
                      <a:pPr>
                        <a:lnSpc>
                          <a:spcPct val="115000"/>
                        </a:lnSpc>
                        <a:spcAft>
                          <a:spcPts val="0"/>
                        </a:spcAft>
                        <a:tabLst>
                          <a:tab pos="270510" algn="l"/>
                        </a:tabLst>
                      </a:pPr>
                      <a:r>
                        <a:rPr lang="es-ES" sz="1400">
                          <a:effectLst/>
                        </a:rPr>
                        <a:t>     proyecto. </a:t>
                      </a:r>
                      <a:endParaRPr lang="es-ES_tradnl" sz="1400">
                        <a:effectLst/>
                      </a:endParaRPr>
                    </a:p>
                    <a:p>
                      <a:pPr>
                        <a:lnSpc>
                          <a:spcPct val="115000"/>
                        </a:lnSpc>
                        <a:spcAft>
                          <a:spcPts val="0"/>
                        </a:spcAft>
                        <a:tabLst>
                          <a:tab pos="270510" algn="l"/>
                        </a:tabLst>
                      </a:pPr>
                      <a:r>
                        <a:rPr lang="es-ES" sz="1400">
                          <a:effectLst/>
                        </a:rPr>
                        <a:t>     Estrategia o  actividad para lograr</a:t>
                      </a:r>
                      <a:endParaRPr lang="es-ES_tradnl" sz="1400">
                        <a:effectLst/>
                      </a:endParaRPr>
                    </a:p>
                    <a:p>
                      <a:pPr marL="204470" indent="-276225">
                        <a:lnSpc>
                          <a:spcPct val="115000"/>
                        </a:lnSpc>
                        <a:spcAft>
                          <a:spcPts val="0"/>
                        </a:spcAft>
                      </a:pPr>
                      <a:r>
                        <a:rPr lang="es-ES" sz="1400">
                          <a:effectLst/>
                        </a:rPr>
                        <a:t>       que haya   conciencia de ello.</a:t>
                      </a:r>
                      <a:endParaRPr lang="es-ES_tradnl" sz="14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400" dirty="0">
                          <a:effectLst/>
                        </a:rPr>
                        <a:t> </a:t>
                      </a:r>
                      <a:endParaRPr lang="es-ES_tradnl" sz="1400" dirty="0">
                        <a:effectLst/>
                      </a:endParaRPr>
                    </a:p>
                    <a:p>
                      <a:pPr>
                        <a:lnSpc>
                          <a:spcPct val="115000"/>
                        </a:lnSpc>
                        <a:spcAft>
                          <a:spcPts val="0"/>
                        </a:spcAft>
                      </a:pPr>
                      <a:r>
                        <a:rPr lang="es-ES" sz="1400" dirty="0">
                          <a:effectLst/>
                        </a:rPr>
                        <a:t>La conjunción de las disciplinas genera certeza jurídica y un correcto análisis social, que puede traer grandes beneficios al proyecto o problemática a resolver. La correcta selección de las diferentes fuentes de financiamiento y de los medios de comunicación traerían grandes beneficios.</a:t>
                      </a:r>
                      <a:endParaRPr lang="es-ES_tradnl" sz="1400" dirty="0">
                        <a:effectLst/>
                      </a:endParaRPr>
                    </a:p>
                    <a:p>
                      <a:pPr>
                        <a:lnSpc>
                          <a:spcPct val="115000"/>
                        </a:lnSpc>
                        <a:spcAft>
                          <a:spcPts val="0"/>
                        </a:spcAft>
                      </a:pPr>
                      <a:r>
                        <a:rPr lang="es-ES" sz="1400" dirty="0">
                          <a:effectLst/>
                        </a:rPr>
                        <a:t> </a:t>
                      </a:r>
                      <a:endParaRPr lang="es-ES_tradnl" sz="1400" dirty="0">
                        <a:effectLst/>
                      </a:endParaRPr>
                    </a:p>
                    <a:p>
                      <a:pPr>
                        <a:lnSpc>
                          <a:spcPct val="115000"/>
                        </a:lnSpc>
                        <a:spcAft>
                          <a:spcPts val="0"/>
                        </a:spcAft>
                      </a:pPr>
                      <a:r>
                        <a:rPr lang="es-ES" sz="1400" dirty="0">
                          <a:effectLst/>
                        </a:rPr>
                        <a:t> </a:t>
                      </a:r>
                      <a:endParaRPr lang="es-ES_tradnl" sz="1400" dirty="0">
                        <a:effectLst/>
                      </a:endParaRPr>
                    </a:p>
                    <a:p>
                      <a:pPr>
                        <a:lnSpc>
                          <a:spcPct val="115000"/>
                        </a:lnSpc>
                        <a:spcAft>
                          <a:spcPts val="0"/>
                        </a:spcAft>
                      </a:pPr>
                      <a:r>
                        <a:rPr lang="es-ES" sz="1400" dirty="0">
                          <a:effectLst/>
                        </a:rPr>
                        <a:t> </a:t>
                      </a:r>
                      <a:endParaRPr lang="es-ES_tradnl" sz="1400" dirty="0">
                        <a:effectLst/>
                      </a:endParaRPr>
                    </a:p>
                    <a:p>
                      <a:pPr>
                        <a:lnSpc>
                          <a:spcPct val="115000"/>
                        </a:lnSpc>
                        <a:spcAft>
                          <a:spcPts val="0"/>
                        </a:spcAft>
                      </a:pPr>
                      <a:r>
                        <a:rPr lang="es-ES" sz="1400" dirty="0">
                          <a:effectLst/>
                        </a:rPr>
                        <a:t> </a:t>
                      </a:r>
                      <a:endParaRPr lang="es-ES_tradnl" sz="1400" dirty="0">
                        <a:effectLst/>
                      </a:endParaRPr>
                    </a:p>
                    <a:p>
                      <a:pPr>
                        <a:lnSpc>
                          <a:spcPct val="115000"/>
                        </a:lnSpc>
                        <a:spcAft>
                          <a:spcPts val="0"/>
                        </a:spcAft>
                      </a:pPr>
                      <a:r>
                        <a:rPr lang="es-ES" sz="1400" dirty="0">
                          <a:effectLst/>
                        </a:rPr>
                        <a:t> </a:t>
                      </a:r>
                      <a:endParaRPr lang="es-ES_tradnl" sz="1400" dirty="0">
                        <a:effectLst/>
                      </a:endParaRPr>
                    </a:p>
                    <a:p>
                      <a:pPr>
                        <a:lnSpc>
                          <a:spcPct val="115000"/>
                        </a:lnSpc>
                        <a:spcAft>
                          <a:spcPts val="0"/>
                        </a:spcAft>
                      </a:pPr>
                      <a:r>
                        <a:rPr lang="es-ES" sz="1400" dirty="0">
                          <a:effectLst/>
                        </a:rPr>
                        <a:t> </a:t>
                      </a:r>
                      <a:endParaRPr lang="es-ES_tradnl" sz="14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309004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2000" dirty="0"/>
              <a:t>ESTRUCTURA INICIAL DE PLANEACIÓN RESUMEN</a:t>
            </a:r>
            <a:br>
              <a:rPr lang="es-ES_tradnl" sz="2000" dirty="0"/>
            </a:br>
            <a:r>
              <a:rPr lang="es-ES_tradnl" sz="2000" dirty="0"/>
              <a:t>PRODUCTO 7</a:t>
            </a:r>
            <a:br>
              <a:rPr lang="es-ES_tradnl" sz="2000" dirty="0"/>
            </a:br>
            <a:r>
              <a:rPr lang="es-ES_tradnl" sz="2000" dirty="0"/>
              <a:t/>
            </a:r>
            <a:br>
              <a:rPr lang="es-ES_tradnl" sz="2000" dirty="0"/>
            </a:br>
            <a:r>
              <a:rPr lang="es-ES_tradnl" sz="2000" dirty="0"/>
              <a:t>ESQUEMA DEL PROCESO DE CONSTRUCCIÓN DEL PROYECTO POR INTERDISCIPLINARIO</a:t>
            </a:r>
          </a:p>
        </p:txBody>
      </p:sp>
      <p:sp>
        <p:nvSpPr>
          <p:cNvPr id="3" name="Marcador de texto 2"/>
          <p:cNvSpPr>
            <a:spLocks noGrp="1"/>
          </p:cNvSpPr>
          <p:nvPr>
            <p:ph type="body" idx="1"/>
          </p:nvPr>
        </p:nvSpPr>
        <p:spPr>
          <a:xfrm>
            <a:off x="1103312" y="2305049"/>
            <a:ext cx="8947150" cy="3943349"/>
          </a:xfrm>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694662137"/>
              </p:ext>
            </p:extLst>
          </p:nvPr>
        </p:nvGraphicFramePr>
        <p:xfrm>
          <a:off x="1103312" y="2305049"/>
          <a:ext cx="8947150" cy="3921095"/>
        </p:xfrm>
        <a:graphic>
          <a:graphicData uri="http://schemas.openxmlformats.org/drawingml/2006/table">
            <a:tbl>
              <a:tblPr>
                <a:tableStyleId>{5C22544A-7EE6-4342-B048-85BDC9FD1C3A}</a:tableStyleId>
              </a:tblPr>
              <a:tblGrid>
                <a:gridCol w="2995872">
                  <a:extLst>
                    <a:ext uri="{9D8B030D-6E8A-4147-A177-3AD203B41FA5}">
                      <a16:colId xmlns:a16="http://schemas.microsoft.com/office/drawing/2014/main" val="20000"/>
                    </a:ext>
                  </a:extLst>
                </a:gridCol>
                <a:gridCol w="5951278">
                  <a:extLst>
                    <a:ext uri="{9D8B030D-6E8A-4147-A177-3AD203B41FA5}">
                      <a16:colId xmlns:a16="http://schemas.microsoft.com/office/drawing/2014/main" val="20001"/>
                    </a:ext>
                  </a:extLst>
                </a:gridCol>
              </a:tblGrid>
              <a:tr h="3921095">
                <a:tc>
                  <a:txBody>
                    <a:bodyPr/>
                    <a:lstStyle/>
                    <a:p>
                      <a:pPr>
                        <a:lnSpc>
                          <a:spcPct val="115000"/>
                        </a:lnSpc>
                        <a:spcAft>
                          <a:spcPts val="0"/>
                        </a:spcAft>
                      </a:pPr>
                      <a:r>
                        <a:rPr lang="es-ES" sz="1400">
                          <a:effectLst/>
                        </a:rPr>
                        <a:t>7.  Evaluar la información generada.</a:t>
                      </a:r>
                      <a:endParaRPr lang="es-ES_tradnl" sz="1400">
                        <a:effectLst/>
                      </a:endParaRPr>
                    </a:p>
                    <a:p>
                      <a:pPr marL="180340">
                        <a:lnSpc>
                          <a:spcPct val="115000"/>
                        </a:lnSpc>
                        <a:spcAft>
                          <a:spcPts val="0"/>
                        </a:spcAft>
                      </a:pPr>
                      <a:r>
                        <a:rPr lang="es-ES" sz="1400">
                          <a:effectLst/>
                        </a:rPr>
                        <a:t>¿La información obtenida cubre las necesidades para la solución del problema?</a:t>
                      </a:r>
                      <a:endParaRPr lang="es-ES_tradnl" sz="1400">
                        <a:effectLst/>
                      </a:endParaRPr>
                    </a:p>
                    <a:p>
                      <a:pPr marL="180340">
                        <a:lnSpc>
                          <a:spcPct val="115000"/>
                        </a:lnSpc>
                        <a:spcAft>
                          <a:spcPts val="0"/>
                        </a:spcAft>
                      </a:pPr>
                      <a:r>
                        <a:rPr lang="es-ES" sz="1400">
                          <a:effectLst/>
                        </a:rPr>
                        <a:t>Propuesta de investigaciones para complementar el proyecto.</a:t>
                      </a:r>
                      <a:endParaRPr lang="es-ES_tradnl" sz="14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400" dirty="0">
                          <a:effectLst/>
                        </a:rPr>
                        <a:t>Estudios profesionales de mercado para verificar el real impacto de una campaña publicitaria, sus costos, transferencias, límites de difusión, etc.</a:t>
                      </a:r>
                      <a:endParaRPr lang="es-ES_tradnl" sz="1400" dirty="0">
                        <a:effectLst/>
                      </a:endParaRPr>
                    </a:p>
                    <a:p>
                      <a:pPr>
                        <a:lnSpc>
                          <a:spcPct val="115000"/>
                        </a:lnSpc>
                        <a:spcAft>
                          <a:spcPts val="0"/>
                        </a:spcAft>
                      </a:pPr>
                      <a:r>
                        <a:rPr lang="es-ES" sz="1400" dirty="0">
                          <a:effectLst/>
                        </a:rPr>
                        <a:t> </a:t>
                      </a:r>
                      <a:endParaRPr lang="es-ES_tradnl" sz="1400" dirty="0">
                        <a:effectLst/>
                      </a:endParaRPr>
                    </a:p>
                    <a:p>
                      <a:pPr>
                        <a:lnSpc>
                          <a:spcPct val="115000"/>
                        </a:lnSpc>
                        <a:spcAft>
                          <a:spcPts val="0"/>
                        </a:spcAft>
                      </a:pPr>
                      <a:r>
                        <a:rPr lang="es-ES" sz="1400" dirty="0">
                          <a:effectLst/>
                        </a:rPr>
                        <a:t>Elaborar y repartir trípticos sencillos que generen una comprensión rápida del fenómeno de  la violencia intrafamiliar, sus impactos y consecuencia sociales y legales.</a:t>
                      </a:r>
                      <a:endParaRPr lang="es-ES_tradnl" sz="1400" dirty="0">
                        <a:effectLst/>
                      </a:endParaRPr>
                    </a:p>
                    <a:p>
                      <a:pPr>
                        <a:lnSpc>
                          <a:spcPct val="115000"/>
                        </a:lnSpc>
                        <a:spcAft>
                          <a:spcPts val="0"/>
                        </a:spcAft>
                      </a:pPr>
                      <a:r>
                        <a:rPr lang="es-ES" sz="1400" dirty="0">
                          <a:effectLst/>
                        </a:rPr>
                        <a:t> </a:t>
                      </a:r>
                      <a:endParaRPr lang="es-ES_tradnl" sz="1400" dirty="0">
                        <a:effectLst/>
                      </a:endParaRPr>
                    </a:p>
                    <a:p>
                      <a:pPr>
                        <a:lnSpc>
                          <a:spcPct val="115000"/>
                        </a:lnSpc>
                        <a:spcAft>
                          <a:spcPts val="0"/>
                        </a:spcAft>
                      </a:pPr>
                      <a:r>
                        <a:rPr lang="es-ES" sz="1400" dirty="0">
                          <a:effectLst/>
                        </a:rPr>
                        <a:t> </a:t>
                      </a:r>
                      <a:endParaRPr lang="es-ES_tradnl" sz="1400" dirty="0">
                        <a:effectLst/>
                      </a:endParaRPr>
                    </a:p>
                    <a:p>
                      <a:pPr>
                        <a:lnSpc>
                          <a:spcPct val="115000"/>
                        </a:lnSpc>
                        <a:spcAft>
                          <a:spcPts val="0"/>
                        </a:spcAft>
                      </a:pPr>
                      <a:r>
                        <a:rPr lang="es-ES" sz="1400" dirty="0">
                          <a:effectLst/>
                        </a:rPr>
                        <a:t> </a:t>
                      </a:r>
                      <a:endParaRPr lang="es-ES_tradnl" sz="1400" dirty="0">
                        <a:effectLst/>
                      </a:endParaRPr>
                    </a:p>
                    <a:p>
                      <a:pPr>
                        <a:lnSpc>
                          <a:spcPct val="115000"/>
                        </a:lnSpc>
                        <a:spcAft>
                          <a:spcPts val="0"/>
                        </a:spcAft>
                      </a:pPr>
                      <a:r>
                        <a:rPr lang="es-ES" sz="1400" dirty="0">
                          <a:effectLst/>
                        </a:rPr>
                        <a:t> </a:t>
                      </a:r>
                      <a:endParaRPr lang="es-ES_tradnl" sz="1400" dirty="0">
                        <a:effectLst/>
                      </a:endParaRPr>
                    </a:p>
                    <a:p>
                      <a:pPr>
                        <a:lnSpc>
                          <a:spcPct val="115000"/>
                        </a:lnSpc>
                        <a:spcAft>
                          <a:spcPts val="0"/>
                        </a:spcAft>
                      </a:pPr>
                      <a:r>
                        <a:rPr lang="es-ES" sz="1400" dirty="0">
                          <a:effectLst/>
                        </a:rPr>
                        <a:t> </a:t>
                      </a:r>
                      <a:endParaRPr lang="es-ES_tradnl" sz="1400" dirty="0">
                        <a:effectLst/>
                      </a:endParaRPr>
                    </a:p>
                    <a:p>
                      <a:pPr>
                        <a:lnSpc>
                          <a:spcPct val="115000"/>
                        </a:lnSpc>
                        <a:spcAft>
                          <a:spcPts val="0"/>
                        </a:spcAft>
                      </a:pPr>
                      <a:r>
                        <a:rPr lang="es-ES" sz="1400" dirty="0">
                          <a:effectLst/>
                        </a:rPr>
                        <a:t> </a:t>
                      </a:r>
                      <a:endParaRPr lang="es-ES_tradnl" sz="14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311372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2000" dirty="0"/>
              <a:t>ESTRUCTURA INICIAL DE PLANEACIÓN RESUMEN</a:t>
            </a:r>
            <a:br>
              <a:rPr lang="es-ES_tradnl" sz="2000" dirty="0"/>
            </a:br>
            <a:r>
              <a:rPr lang="es-ES_tradnl" sz="2000" dirty="0"/>
              <a:t>PRODUCTO 7</a:t>
            </a:r>
            <a:br>
              <a:rPr lang="es-ES_tradnl" sz="2000" dirty="0"/>
            </a:br>
            <a:r>
              <a:rPr lang="es-ES_tradnl" sz="2000" dirty="0"/>
              <a:t/>
            </a:r>
            <a:br>
              <a:rPr lang="es-ES_tradnl" sz="2000" dirty="0"/>
            </a:br>
            <a:r>
              <a:rPr lang="es-ES_tradnl" sz="2000" dirty="0" smtClean="0"/>
              <a:t>DIVISIÓN DEL TIEMPO Y PRESENTACIÓN</a:t>
            </a:r>
            <a:endParaRPr lang="es-ES_tradnl" sz="2000" dirty="0"/>
          </a:p>
        </p:txBody>
      </p:sp>
      <p:sp>
        <p:nvSpPr>
          <p:cNvPr id="3" name="Marcador de texto 2"/>
          <p:cNvSpPr>
            <a:spLocks noGrp="1"/>
          </p:cNvSpPr>
          <p:nvPr>
            <p:ph type="body" idx="1"/>
          </p:nvPr>
        </p:nvSpPr>
        <p:spPr>
          <a:xfrm>
            <a:off x="1103312" y="2228849"/>
            <a:ext cx="8947150" cy="4019549"/>
          </a:xfrm>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1144552825"/>
              </p:ext>
            </p:extLst>
          </p:nvPr>
        </p:nvGraphicFramePr>
        <p:xfrm>
          <a:off x="895350" y="2228849"/>
          <a:ext cx="9601200" cy="4337846"/>
        </p:xfrm>
        <a:graphic>
          <a:graphicData uri="http://schemas.openxmlformats.org/drawingml/2006/table">
            <a:tbl>
              <a:tblPr>
                <a:tableStyleId>{5C22544A-7EE6-4342-B048-85BDC9FD1C3A}</a:tableStyleId>
              </a:tblPr>
              <a:tblGrid>
                <a:gridCol w="4837032">
                  <a:extLst>
                    <a:ext uri="{9D8B030D-6E8A-4147-A177-3AD203B41FA5}">
                      <a16:colId xmlns:a16="http://schemas.microsoft.com/office/drawing/2014/main" val="20000"/>
                    </a:ext>
                  </a:extLst>
                </a:gridCol>
                <a:gridCol w="4764168">
                  <a:extLst>
                    <a:ext uri="{9D8B030D-6E8A-4147-A177-3AD203B41FA5}">
                      <a16:colId xmlns:a16="http://schemas.microsoft.com/office/drawing/2014/main" val="20001"/>
                    </a:ext>
                  </a:extLst>
                </a:gridCol>
              </a:tblGrid>
              <a:tr h="1758787">
                <a:tc>
                  <a:txBody>
                    <a:bodyPr/>
                    <a:lstStyle/>
                    <a:p>
                      <a:pPr algn="ctr">
                        <a:lnSpc>
                          <a:spcPct val="115000"/>
                        </a:lnSpc>
                        <a:spcAft>
                          <a:spcPts val="0"/>
                        </a:spcAft>
                      </a:pPr>
                      <a:r>
                        <a:rPr lang="es-ES" sz="1400" dirty="0">
                          <a:effectLst/>
                        </a:rPr>
                        <a:t>Tiempos dedicados al proyecto cada semana.</a:t>
                      </a:r>
                      <a:endParaRPr lang="es-ES_tradnl" sz="1400" dirty="0">
                        <a:effectLst/>
                      </a:endParaRPr>
                    </a:p>
                    <a:p>
                      <a:pPr algn="ctr">
                        <a:lnSpc>
                          <a:spcPct val="115000"/>
                        </a:lnSpc>
                        <a:spcAft>
                          <a:spcPts val="0"/>
                        </a:spcAft>
                      </a:pPr>
                      <a:r>
                        <a:rPr lang="es-ES" sz="1400" dirty="0">
                          <a:effectLst/>
                        </a:rPr>
                        <a:t>      Momentos  se destinados al Proyecto.</a:t>
                      </a:r>
                      <a:endParaRPr lang="es-ES_tradnl" sz="1400" dirty="0">
                        <a:effectLst/>
                      </a:endParaRPr>
                    </a:p>
                    <a:p>
                      <a:pPr algn="ctr">
                        <a:lnSpc>
                          <a:spcPct val="115000"/>
                        </a:lnSpc>
                        <a:spcAft>
                          <a:spcPts val="0"/>
                        </a:spcAft>
                      </a:pPr>
                      <a:r>
                        <a:rPr lang="es-ES" sz="1400" dirty="0">
                          <a:effectLst/>
                        </a:rPr>
                        <a:t>     Horas de trabajó dedicadas al trabajo disciplinario. </a:t>
                      </a:r>
                      <a:endParaRPr lang="es-ES_tradnl" sz="1400" dirty="0">
                        <a:effectLst/>
                      </a:endParaRPr>
                    </a:p>
                    <a:p>
                      <a:pPr algn="ctr">
                        <a:lnSpc>
                          <a:spcPct val="115000"/>
                        </a:lnSpc>
                        <a:spcAft>
                          <a:spcPts val="0"/>
                        </a:spcAft>
                      </a:pPr>
                      <a:r>
                        <a:rPr lang="es-ES" sz="1400" dirty="0">
                          <a:effectLst/>
                        </a:rPr>
                        <a:t>Horas de trabajo dedicadas al trabajo interdisciplinario. </a:t>
                      </a:r>
                      <a:endParaRPr lang="es-ES_tradnl" sz="1400" dirty="0">
                        <a:effectLst/>
                      </a:endParaRPr>
                    </a:p>
                    <a:p>
                      <a:pPr algn="ctr">
                        <a:lnSpc>
                          <a:spcPct val="115000"/>
                        </a:lnSpc>
                        <a:spcAft>
                          <a:spcPts val="0"/>
                        </a:spcAft>
                      </a:pPr>
                      <a:r>
                        <a:rPr lang="es-ES" sz="1400" dirty="0">
                          <a:effectLst/>
                        </a:rPr>
                        <a:t> </a:t>
                      </a:r>
                      <a:endParaRPr lang="es-ES_tradnl" sz="1400" dirty="0">
                        <a:solidFill>
                          <a:srgbClr val="000000"/>
                        </a:solidFill>
                        <a:effectLst/>
                        <a:latin typeface="Arial" charset="0"/>
                        <a:ea typeface="Arial" charset="0"/>
                      </a:endParaRPr>
                    </a:p>
                  </a:txBody>
                  <a:tcPr marL="63500" marR="63500" marT="63500" marB="63500"/>
                </a:tc>
                <a:tc>
                  <a:txBody>
                    <a:bodyPr/>
                    <a:lstStyle/>
                    <a:p>
                      <a:pPr algn="ctr">
                        <a:lnSpc>
                          <a:spcPct val="115000"/>
                        </a:lnSpc>
                        <a:spcAft>
                          <a:spcPts val="0"/>
                        </a:spcAft>
                      </a:pPr>
                      <a:r>
                        <a:rPr lang="es-ES" sz="1400" dirty="0">
                          <a:effectLst/>
                        </a:rPr>
                        <a:t>Presentación del proyecto (producto).</a:t>
                      </a:r>
                      <a:endParaRPr lang="es-ES_tradnl" sz="1400" dirty="0">
                        <a:effectLst/>
                      </a:endParaRPr>
                    </a:p>
                    <a:p>
                      <a:pPr algn="ctr">
                        <a:lnSpc>
                          <a:spcPct val="115000"/>
                        </a:lnSpc>
                        <a:spcAft>
                          <a:spcPts val="0"/>
                        </a:spcAft>
                      </a:pPr>
                      <a:r>
                        <a:rPr lang="es-ES" sz="1400" dirty="0">
                          <a:effectLst/>
                        </a:rPr>
                        <a:t>Características de la presentación.</a:t>
                      </a:r>
                      <a:endParaRPr lang="es-ES_tradnl" sz="1400" dirty="0">
                        <a:effectLst/>
                      </a:endParaRPr>
                    </a:p>
                    <a:p>
                      <a:pPr algn="ctr">
                        <a:lnSpc>
                          <a:spcPct val="115000"/>
                        </a:lnSpc>
                        <a:spcAft>
                          <a:spcPts val="0"/>
                        </a:spcAft>
                      </a:pPr>
                      <a:r>
                        <a:rPr lang="es-ES" sz="1400" dirty="0">
                          <a:effectLst/>
                        </a:rPr>
                        <a:t>¿Qué se presenta? ¿Cuándo? ¿Dónde? ¿Con qué? </a:t>
                      </a:r>
                      <a:endParaRPr lang="es-ES_tradnl" sz="1400" dirty="0">
                        <a:effectLst/>
                      </a:endParaRPr>
                    </a:p>
                    <a:p>
                      <a:pPr algn="ctr">
                        <a:lnSpc>
                          <a:spcPct val="115000"/>
                        </a:lnSpc>
                        <a:spcAft>
                          <a:spcPts val="0"/>
                        </a:spcAft>
                      </a:pPr>
                      <a:r>
                        <a:rPr lang="es-ES" sz="1400" dirty="0">
                          <a:effectLst/>
                        </a:rPr>
                        <a:t>¿A quién, por qué, para qué?</a:t>
                      </a:r>
                      <a:endParaRPr lang="es-ES_tradnl" sz="14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r h="2579059">
                <a:tc>
                  <a:txBody>
                    <a:bodyPr/>
                    <a:lstStyle/>
                    <a:p>
                      <a:pPr>
                        <a:lnSpc>
                          <a:spcPct val="115000"/>
                        </a:lnSpc>
                        <a:spcAft>
                          <a:spcPts val="0"/>
                        </a:spcAft>
                      </a:pPr>
                      <a:r>
                        <a:rPr lang="es-ES" sz="1400">
                          <a:effectLst/>
                        </a:rPr>
                        <a:t>Los maestros de asignatura dedicaron tiempo completo de sus horas de clase, por separado, las primeras 3 semanas del proyecto con las investigaciones correspondientes a su asignatura y que pertenecen a su programa de estudios.</a:t>
                      </a:r>
                      <a:endParaRPr lang="es-ES_tradnl" sz="1400">
                        <a:effectLst/>
                      </a:endParaRPr>
                    </a:p>
                    <a:p>
                      <a:pPr>
                        <a:lnSpc>
                          <a:spcPct val="115000"/>
                        </a:lnSpc>
                        <a:spcAft>
                          <a:spcPts val="0"/>
                        </a:spcAft>
                      </a:pPr>
                      <a:r>
                        <a:rPr lang="es-ES" sz="1400">
                          <a:effectLst/>
                        </a:rPr>
                        <a:t> </a:t>
                      </a:r>
                      <a:endParaRPr lang="es-ES_tradnl" sz="1400">
                        <a:effectLst/>
                      </a:endParaRPr>
                    </a:p>
                    <a:p>
                      <a:pPr>
                        <a:lnSpc>
                          <a:spcPct val="115000"/>
                        </a:lnSpc>
                        <a:spcAft>
                          <a:spcPts val="0"/>
                        </a:spcAft>
                      </a:pPr>
                      <a:r>
                        <a:rPr lang="es-ES" sz="1400">
                          <a:effectLst/>
                        </a:rPr>
                        <a:t>3 discusiones de una hora cada una en el grupo con un moderador.</a:t>
                      </a:r>
                      <a:endParaRPr lang="es-ES_tradnl" sz="14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400" dirty="0">
                          <a:effectLst/>
                        </a:rPr>
                        <a:t>Comunicación efectiva en medios de comunicación, eligiendo los más afectivos en función de la zona, el costo, el mercado, el tipo de información, etc.</a:t>
                      </a:r>
                      <a:endParaRPr lang="es-ES_tradnl" sz="1400" dirty="0">
                        <a:effectLst/>
                      </a:endParaRPr>
                    </a:p>
                    <a:p>
                      <a:pPr>
                        <a:lnSpc>
                          <a:spcPct val="115000"/>
                        </a:lnSpc>
                        <a:spcAft>
                          <a:spcPts val="0"/>
                        </a:spcAft>
                      </a:pPr>
                      <a:r>
                        <a:rPr lang="es-ES" sz="1400" dirty="0">
                          <a:effectLst/>
                        </a:rPr>
                        <a:t>Al no poder difundirse en TV abierta, se utilizó un DVD para que pudiera reproducirse en cada casa.</a:t>
                      </a:r>
                      <a:endParaRPr lang="es-ES_tradnl" sz="1400" dirty="0">
                        <a:effectLst/>
                      </a:endParaRPr>
                    </a:p>
                    <a:p>
                      <a:pPr>
                        <a:lnSpc>
                          <a:spcPct val="115000"/>
                        </a:lnSpc>
                        <a:spcAft>
                          <a:spcPts val="0"/>
                        </a:spcAft>
                      </a:pPr>
                      <a:r>
                        <a:rPr lang="es-ES" sz="1400" dirty="0">
                          <a:effectLst/>
                        </a:rPr>
                        <a:t> </a:t>
                      </a:r>
                      <a:endParaRPr lang="es-ES_tradnl" sz="1400" dirty="0">
                        <a:effectLst/>
                      </a:endParaRPr>
                    </a:p>
                    <a:p>
                      <a:pPr>
                        <a:lnSpc>
                          <a:spcPct val="115000"/>
                        </a:lnSpc>
                        <a:spcAft>
                          <a:spcPts val="0"/>
                        </a:spcAft>
                      </a:pPr>
                      <a:r>
                        <a:rPr lang="es-ES" sz="1400" dirty="0">
                          <a:effectLst/>
                        </a:rPr>
                        <a:t>El producto, sería presentado al presidente municipal de la zona para que fuera calificado..</a:t>
                      </a:r>
                      <a:endParaRPr lang="es-ES_tradnl" sz="1400" dirty="0">
                        <a:effectLst/>
                      </a:endParaRPr>
                    </a:p>
                    <a:p>
                      <a:pPr>
                        <a:lnSpc>
                          <a:spcPct val="115000"/>
                        </a:lnSpc>
                        <a:spcAft>
                          <a:spcPts val="0"/>
                        </a:spcAft>
                      </a:pPr>
                      <a:r>
                        <a:rPr lang="es-ES" sz="1400" dirty="0">
                          <a:effectLst/>
                        </a:rPr>
                        <a:t> </a:t>
                      </a:r>
                      <a:endParaRPr lang="es-ES_tradnl" sz="14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061244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2000" dirty="0"/>
              <a:t>ESTRUCTURA INICIAL DE PLANEACIÓN RESUMEN</a:t>
            </a:r>
            <a:br>
              <a:rPr lang="es-ES_tradnl" sz="2000" dirty="0"/>
            </a:br>
            <a:r>
              <a:rPr lang="es-ES_tradnl" sz="2000" dirty="0"/>
              <a:t>PRODUCTO 7</a:t>
            </a:r>
            <a:br>
              <a:rPr lang="es-ES_tradnl" sz="2000" dirty="0"/>
            </a:br>
            <a:r>
              <a:rPr lang="es-ES_tradnl" sz="2000" dirty="0"/>
              <a:t/>
            </a:r>
            <a:br>
              <a:rPr lang="es-ES_tradnl" sz="2000" dirty="0"/>
            </a:br>
            <a:r>
              <a:rPr lang="es-ES_tradnl" sz="2000" dirty="0"/>
              <a:t>DIVISIÓN DEL TIEMPO Y PRESENTACIÓN</a:t>
            </a:r>
          </a:p>
        </p:txBody>
      </p:sp>
      <p:graphicFrame>
        <p:nvGraphicFramePr>
          <p:cNvPr id="4" name="Tabla 3"/>
          <p:cNvGraphicFramePr>
            <a:graphicFrameLocks noGrp="1"/>
          </p:cNvGraphicFramePr>
          <p:nvPr/>
        </p:nvGraphicFramePr>
        <p:xfrm>
          <a:off x="1227138" y="2856389"/>
          <a:ext cx="8699500" cy="2588260"/>
        </p:xfrm>
        <a:graphic>
          <a:graphicData uri="http://schemas.openxmlformats.org/drawingml/2006/table">
            <a:tbl>
              <a:tblPr>
                <a:tableStyleId>{5C22544A-7EE6-4342-B048-85BDC9FD1C3A}</a:tableStyleId>
              </a:tblPr>
              <a:tblGrid>
                <a:gridCol w="2942142">
                  <a:extLst>
                    <a:ext uri="{9D8B030D-6E8A-4147-A177-3AD203B41FA5}">
                      <a16:colId xmlns:a16="http://schemas.microsoft.com/office/drawing/2014/main" val="20000"/>
                    </a:ext>
                  </a:extLst>
                </a:gridCol>
                <a:gridCol w="2968796">
                  <a:extLst>
                    <a:ext uri="{9D8B030D-6E8A-4147-A177-3AD203B41FA5}">
                      <a16:colId xmlns:a16="http://schemas.microsoft.com/office/drawing/2014/main" val="20001"/>
                    </a:ext>
                  </a:extLst>
                </a:gridCol>
                <a:gridCol w="2788562">
                  <a:extLst>
                    <a:ext uri="{9D8B030D-6E8A-4147-A177-3AD203B41FA5}">
                      <a16:colId xmlns:a16="http://schemas.microsoft.com/office/drawing/2014/main" val="20002"/>
                    </a:ext>
                  </a:extLst>
                </a:gridCol>
              </a:tblGrid>
              <a:tr h="533400">
                <a:tc>
                  <a:txBody>
                    <a:bodyPr/>
                    <a:lstStyle/>
                    <a:p>
                      <a:pPr algn="ctr">
                        <a:lnSpc>
                          <a:spcPct val="115000"/>
                        </a:lnSpc>
                        <a:spcAft>
                          <a:spcPts val="0"/>
                        </a:spcAft>
                      </a:pPr>
                      <a:r>
                        <a:rPr lang="es-ES" sz="1100">
                          <a:effectLst/>
                        </a:rPr>
                        <a:t>1. Aspectos  que se evalúan?</a:t>
                      </a:r>
                      <a:endParaRPr lang="es-ES_tradnl" sz="1100">
                        <a:solidFill>
                          <a:srgbClr val="000000"/>
                        </a:solidFill>
                        <a:effectLst/>
                        <a:latin typeface="Arial" charset="0"/>
                        <a:ea typeface="Arial" charset="0"/>
                      </a:endParaRPr>
                    </a:p>
                  </a:txBody>
                  <a:tcPr marL="63500" marR="63500" marT="63500" marB="63500"/>
                </a:tc>
                <a:tc>
                  <a:txBody>
                    <a:bodyPr/>
                    <a:lstStyle/>
                    <a:p>
                      <a:pPr algn="ctr">
                        <a:lnSpc>
                          <a:spcPct val="115000"/>
                        </a:lnSpc>
                        <a:spcAft>
                          <a:spcPts val="0"/>
                        </a:spcAft>
                      </a:pPr>
                      <a:r>
                        <a:rPr lang="es-ES" sz="1100">
                          <a:effectLst/>
                        </a:rPr>
                        <a:t>2. Criterios que se utilizan, para evaluar cada aspecto</a:t>
                      </a:r>
                      <a:endParaRPr lang="es-ES_tradnl" sz="1100">
                        <a:solidFill>
                          <a:srgbClr val="000000"/>
                        </a:solidFill>
                        <a:effectLst/>
                        <a:latin typeface="Arial" charset="0"/>
                        <a:ea typeface="Arial" charset="0"/>
                      </a:endParaRPr>
                    </a:p>
                  </a:txBody>
                  <a:tcPr marL="63500" marR="63500" marT="63500" marB="63500"/>
                </a:tc>
                <a:tc>
                  <a:txBody>
                    <a:bodyPr/>
                    <a:lstStyle/>
                    <a:p>
                      <a:pPr algn="ctr">
                        <a:lnSpc>
                          <a:spcPct val="115000"/>
                        </a:lnSpc>
                        <a:spcAft>
                          <a:spcPts val="0"/>
                        </a:spcAft>
                      </a:pPr>
                      <a:r>
                        <a:rPr lang="es-ES" sz="1100">
                          <a:effectLst/>
                        </a:rPr>
                        <a:t>3. Herramientas e instrumentos de evaluación que se utilizan.</a:t>
                      </a:r>
                      <a:endParaRPr lang="es-ES_tradnl" sz="110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r h="1968500">
                <a:tc>
                  <a:txBody>
                    <a:bodyPr/>
                    <a:lstStyle/>
                    <a:p>
                      <a:pPr>
                        <a:lnSpc>
                          <a:spcPct val="115000"/>
                        </a:lnSpc>
                        <a:spcAft>
                          <a:spcPts val="0"/>
                        </a:spcAft>
                      </a:pPr>
                      <a:r>
                        <a:rPr lang="es-ES" sz="1100">
                          <a:effectLst/>
                        </a:rPr>
                        <a:t>Estudios de mercado serios.</a:t>
                      </a:r>
                      <a:endParaRPr lang="es-ES_tradnl" sz="1100">
                        <a:effectLst/>
                      </a:endParaRPr>
                    </a:p>
                    <a:p>
                      <a:pPr>
                        <a:lnSpc>
                          <a:spcPct val="115000"/>
                        </a:lnSpc>
                        <a:spcAft>
                          <a:spcPts val="0"/>
                        </a:spcAft>
                      </a:pPr>
                      <a:r>
                        <a:rPr lang="es-ES" sz="1100">
                          <a:effectLst/>
                        </a:rPr>
                        <a:t>Tipo de encuestas aplicadas.</a:t>
                      </a:r>
                      <a:endParaRPr lang="es-ES_tradnl" sz="1100">
                        <a:effectLst/>
                      </a:endParaRPr>
                    </a:p>
                    <a:p>
                      <a:pPr>
                        <a:lnSpc>
                          <a:spcPct val="115000"/>
                        </a:lnSpc>
                        <a:spcAft>
                          <a:spcPts val="0"/>
                        </a:spcAft>
                      </a:pPr>
                      <a:r>
                        <a:rPr lang="es-ES" sz="1100">
                          <a:effectLst/>
                        </a:rPr>
                        <a:t>Análisis de conductas sociales.</a:t>
                      </a:r>
                      <a:endParaRPr lang="es-ES_tradnl" sz="1100">
                        <a:effectLst/>
                      </a:endParaRPr>
                    </a:p>
                    <a:p>
                      <a:pPr>
                        <a:lnSpc>
                          <a:spcPct val="115000"/>
                        </a:lnSpc>
                        <a:spcAft>
                          <a:spcPts val="0"/>
                        </a:spcAft>
                      </a:pPr>
                      <a:r>
                        <a:rPr lang="es-ES" sz="1100">
                          <a:effectLst/>
                        </a:rPr>
                        <a:t>Tipo de producto audiovisual.</a:t>
                      </a:r>
                      <a:endParaRPr lang="es-ES_tradnl" sz="1100">
                        <a:effectLst/>
                      </a:endParaRPr>
                    </a:p>
                    <a:p>
                      <a:pPr>
                        <a:lnSpc>
                          <a:spcPct val="115000"/>
                        </a:lnSpc>
                        <a:spcAft>
                          <a:spcPts val="0"/>
                        </a:spcAft>
                      </a:pPr>
                      <a:r>
                        <a:rPr lang="es-ES" sz="1100">
                          <a:effectLst/>
                        </a:rPr>
                        <a:t>Impacto social del producto.</a:t>
                      </a:r>
                      <a:endParaRPr lang="es-ES_tradnl" sz="1100">
                        <a:effectLst/>
                      </a:endParaRPr>
                    </a:p>
                    <a:p>
                      <a:pPr>
                        <a:lnSpc>
                          <a:spcPct val="115000"/>
                        </a:lnSpc>
                        <a:spcAft>
                          <a:spcPts val="0"/>
                        </a:spcAft>
                      </a:pPr>
                      <a:r>
                        <a:rPr lang="es-ES" sz="1100">
                          <a:effectLst/>
                        </a:rPr>
                        <a:t>Tipo de campaña publicitaria.</a:t>
                      </a:r>
                      <a:endParaRPr lang="es-ES_tradnl" sz="1100">
                        <a:effectLst/>
                      </a:endParaRPr>
                    </a:p>
                    <a:p>
                      <a:pPr>
                        <a:lnSpc>
                          <a:spcPct val="115000"/>
                        </a:lnSpc>
                        <a:spcAft>
                          <a:spcPts val="0"/>
                        </a:spcAft>
                      </a:pPr>
                      <a:r>
                        <a:rPr lang="es-ES" sz="1100">
                          <a:effectLst/>
                        </a:rPr>
                        <a:t>Alta de patrocinadores.</a:t>
                      </a:r>
                      <a:endParaRPr lang="es-ES_tradnl" sz="1100">
                        <a:effectLst/>
                      </a:endParaRPr>
                    </a:p>
                    <a:p>
                      <a:pPr>
                        <a:lnSpc>
                          <a:spcPct val="115000"/>
                        </a:lnSpc>
                        <a:spcAft>
                          <a:spcPts val="0"/>
                        </a:spcAft>
                      </a:pPr>
                      <a:r>
                        <a:rPr lang="es-ES" sz="1100">
                          <a:effectLst/>
                        </a:rPr>
                        <a:t> </a:t>
                      </a:r>
                      <a:endParaRPr lang="es-ES_tradnl" sz="1100">
                        <a:effectLst/>
                      </a:endParaRPr>
                    </a:p>
                    <a:p>
                      <a:pPr>
                        <a:lnSpc>
                          <a:spcPct val="115000"/>
                        </a:lnSpc>
                        <a:spcAft>
                          <a:spcPts val="0"/>
                        </a:spcAft>
                      </a:pPr>
                      <a:r>
                        <a:rPr lang="es-ES" sz="1100">
                          <a:effectLst/>
                        </a:rPr>
                        <a:t> </a:t>
                      </a:r>
                      <a:endParaRPr lang="es-ES_tradnl" sz="1100">
                        <a:effectLst/>
                      </a:endParaRPr>
                    </a:p>
                    <a:p>
                      <a:pPr>
                        <a:lnSpc>
                          <a:spcPct val="115000"/>
                        </a:lnSpc>
                        <a:spcAft>
                          <a:spcPts val="0"/>
                        </a:spcAft>
                      </a:pPr>
                      <a:r>
                        <a:rPr lang="es-ES" sz="1100">
                          <a:effectLst/>
                        </a:rPr>
                        <a:t> </a:t>
                      </a:r>
                      <a:endParaRPr lang="es-ES_tradnl" sz="11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100">
                          <a:effectLst/>
                        </a:rPr>
                        <a:t>Técnicas estadísticas empleadas.</a:t>
                      </a:r>
                      <a:endParaRPr lang="es-ES_tradnl" sz="1100">
                        <a:effectLst/>
                      </a:endParaRPr>
                    </a:p>
                    <a:p>
                      <a:pPr>
                        <a:lnSpc>
                          <a:spcPct val="115000"/>
                        </a:lnSpc>
                        <a:spcAft>
                          <a:spcPts val="0"/>
                        </a:spcAft>
                      </a:pPr>
                      <a:r>
                        <a:rPr lang="es-ES" sz="1100">
                          <a:effectLst/>
                        </a:rPr>
                        <a:t>Presentación de resultados.</a:t>
                      </a:r>
                      <a:endParaRPr lang="es-ES_tradnl" sz="1100">
                        <a:effectLst/>
                      </a:endParaRPr>
                    </a:p>
                    <a:p>
                      <a:pPr>
                        <a:lnSpc>
                          <a:spcPct val="115000"/>
                        </a:lnSpc>
                        <a:spcAft>
                          <a:spcPts val="0"/>
                        </a:spcAft>
                      </a:pPr>
                      <a:r>
                        <a:rPr lang="es-ES" sz="1100">
                          <a:effectLst/>
                        </a:rPr>
                        <a:t>Impacto de campañas en una muestra de individuos.</a:t>
                      </a:r>
                      <a:endParaRPr lang="es-ES_tradnl" sz="1100">
                        <a:effectLst/>
                      </a:endParaRPr>
                    </a:p>
                    <a:p>
                      <a:pPr>
                        <a:lnSpc>
                          <a:spcPct val="115000"/>
                        </a:lnSpc>
                        <a:spcAft>
                          <a:spcPts val="0"/>
                        </a:spcAft>
                      </a:pPr>
                      <a:r>
                        <a:rPr lang="es-ES" sz="1100">
                          <a:effectLst/>
                        </a:rPr>
                        <a:t>Análisis de costo vs beneficio</a:t>
                      </a:r>
                      <a:endParaRPr lang="es-ES_tradnl" sz="1100">
                        <a:effectLst/>
                      </a:endParaRPr>
                    </a:p>
                    <a:p>
                      <a:pPr>
                        <a:lnSpc>
                          <a:spcPct val="115000"/>
                        </a:lnSpc>
                        <a:spcAft>
                          <a:spcPts val="0"/>
                        </a:spcAft>
                      </a:pPr>
                      <a:r>
                        <a:rPr lang="es-ES" sz="1100">
                          <a:effectLst/>
                        </a:rPr>
                        <a:t>Reflexión.</a:t>
                      </a:r>
                      <a:endParaRPr lang="es-ES_tradnl" sz="1100">
                        <a:effectLst/>
                      </a:endParaRPr>
                    </a:p>
                    <a:p>
                      <a:pPr>
                        <a:lnSpc>
                          <a:spcPct val="115000"/>
                        </a:lnSpc>
                        <a:spcAft>
                          <a:spcPts val="0"/>
                        </a:spcAft>
                      </a:pPr>
                      <a:r>
                        <a:rPr lang="es-ES" sz="1100">
                          <a:effectLst/>
                        </a:rPr>
                        <a:t> </a:t>
                      </a:r>
                      <a:endParaRPr lang="es-ES_tradnl" sz="1100">
                        <a:effectLst/>
                      </a:endParaRPr>
                    </a:p>
                    <a:p>
                      <a:pPr>
                        <a:lnSpc>
                          <a:spcPct val="115000"/>
                        </a:lnSpc>
                        <a:spcAft>
                          <a:spcPts val="0"/>
                        </a:spcAft>
                      </a:pPr>
                      <a:r>
                        <a:rPr lang="es-ES" sz="1100">
                          <a:effectLst/>
                        </a:rPr>
                        <a:t> </a:t>
                      </a:r>
                      <a:endParaRPr lang="es-ES_tradnl" sz="11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100" dirty="0">
                          <a:effectLst/>
                        </a:rPr>
                        <a:t>Rúbricas.</a:t>
                      </a:r>
                      <a:endParaRPr lang="es-ES_tradnl" sz="1100" dirty="0">
                        <a:effectLst/>
                      </a:endParaRPr>
                    </a:p>
                    <a:p>
                      <a:pPr>
                        <a:lnSpc>
                          <a:spcPct val="115000"/>
                        </a:lnSpc>
                        <a:spcAft>
                          <a:spcPts val="0"/>
                        </a:spcAft>
                      </a:pPr>
                      <a:r>
                        <a:rPr lang="es-ES" sz="1100" dirty="0">
                          <a:effectLst/>
                        </a:rPr>
                        <a:t>Revisión de expertos en el tema.</a:t>
                      </a:r>
                      <a:endParaRPr lang="es-ES_tradnl" sz="1100" dirty="0">
                        <a:effectLst/>
                      </a:endParaRPr>
                    </a:p>
                    <a:p>
                      <a:pPr>
                        <a:lnSpc>
                          <a:spcPct val="115000"/>
                        </a:lnSpc>
                        <a:spcAft>
                          <a:spcPts val="0"/>
                        </a:spcAft>
                      </a:pPr>
                      <a:r>
                        <a:rPr lang="es-ES" sz="1100" dirty="0">
                          <a:effectLst/>
                        </a:rPr>
                        <a:t>Presentaciones orales.</a:t>
                      </a:r>
                      <a:endParaRPr lang="es-ES_tradnl" sz="1100" dirty="0">
                        <a:effectLst/>
                      </a:endParaRPr>
                    </a:p>
                    <a:p>
                      <a:pPr>
                        <a:lnSpc>
                          <a:spcPct val="115000"/>
                        </a:lnSpc>
                        <a:spcAft>
                          <a:spcPts val="0"/>
                        </a:spcAft>
                      </a:pPr>
                      <a:r>
                        <a:rPr lang="es-ES" sz="1100" dirty="0">
                          <a:effectLst/>
                        </a:rPr>
                        <a:t>Tipos de comunicaciones.</a:t>
                      </a:r>
                      <a:endParaRPr lang="es-ES_tradnl" sz="1100" dirty="0">
                        <a:effectLst/>
                      </a:endParaRPr>
                    </a:p>
                    <a:p>
                      <a:pPr>
                        <a:lnSpc>
                          <a:spcPct val="115000"/>
                        </a:lnSpc>
                        <a:spcAft>
                          <a:spcPts val="0"/>
                        </a:spcAft>
                      </a:pPr>
                      <a:r>
                        <a:rPr lang="es-ES" sz="1100" dirty="0">
                          <a:effectLst/>
                        </a:rPr>
                        <a:t>Conclusiones</a:t>
                      </a:r>
                      <a:endParaRPr lang="es-ES_tradnl" sz="1100" dirty="0">
                        <a:effectLst/>
                      </a:endParaRPr>
                    </a:p>
                    <a:p>
                      <a:pPr>
                        <a:lnSpc>
                          <a:spcPct val="115000"/>
                        </a:lnSpc>
                        <a:spcAft>
                          <a:spcPts val="0"/>
                        </a:spcAft>
                      </a:pPr>
                      <a:r>
                        <a:rPr lang="es-ES" sz="1100" dirty="0">
                          <a:effectLst/>
                        </a:rPr>
                        <a:t> </a:t>
                      </a:r>
                      <a:endParaRPr lang="es-ES_tradnl" sz="11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1"/>
                  </a:ext>
                </a:extLst>
              </a:tr>
            </a:tbl>
          </a:graphicData>
        </a:graphic>
      </p:graphicFrame>
      <p:sp>
        <p:nvSpPr>
          <p:cNvPr id="5" name="Rectangle 1"/>
          <p:cNvSpPr>
            <a:spLocks noGrp="1" noChangeArrowheads="1"/>
          </p:cNvSpPr>
          <p:nvPr>
            <p:ph type="body"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dirty="0"/>
          </a:p>
        </p:txBody>
      </p:sp>
    </p:spTree>
    <p:extLst>
      <p:ext uri="{BB962C8B-B14F-4D97-AF65-F5344CB8AC3E}">
        <p14:creationId xmlns:p14="http://schemas.microsoft.com/office/powerpoint/2010/main" val="14883035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101600"/>
            <a:r>
              <a:rPr lang="es-ES" sz="2800" b="1" dirty="0"/>
              <a:t>Estructura Inicial de Planeación</a:t>
            </a:r>
            <a:r>
              <a:rPr lang="es-ES_tradnl" sz="2800" dirty="0"/>
              <a:t/>
            </a:r>
            <a:br>
              <a:rPr lang="es-ES_tradnl" sz="2800" dirty="0"/>
            </a:br>
            <a:r>
              <a:rPr lang="es-ES" sz="2800" b="1" dirty="0"/>
              <a:t>Elaboración del Proyecto  (Producto 8)</a:t>
            </a:r>
            <a:r>
              <a:rPr lang="es-ES_tradnl" sz="2800" dirty="0"/>
              <a:t/>
            </a:r>
            <a:br>
              <a:rPr lang="es-ES_tradnl" sz="2800" dirty="0"/>
            </a:br>
            <a:endParaRPr lang="es-ES_tradnl" sz="2800" dirty="0"/>
          </a:p>
        </p:txBody>
      </p:sp>
      <p:sp>
        <p:nvSpPr>
          <p:cNvPr id="3" name="Marcador de texto 2"/>
          <p:cNvSpPr>
            <a:spLocks noGrp="1"/>
          </p:cNvSpPr>
          <p:nvPr>
            <p:ph type="body" idx="1"/>
          </p:nvPr>
        </p:nvSpPr>
        <p:spPr/>
        <p:txBody>
          <a:bodyPr/>
          <a:lstStyle/>
          <a:p>
            <a:pPr marL="101600" indent="0">
              <a:buNone/>
            </a:pPr>
            <a:r>
              <a:rPr lang="es-ES" sz="2400" b="1" dirty="0"/>
              <a:t> </a:t>
            </a:r>
            <a:endParaRPr lang="es-ES_tradnl" sz="2400" dirty="0"/>
          </a:p>
          <a:p>
            <a:pPr marL="101600" indent="0" algn="ctr">
              <a:buNone/>
            </a:pPr>
            <a:r>
              <a:rPr lang="es-ES" sz="4000" b="1" u="sng" dirty="0" smtClean="0"/>
              <a:t>Incidencia </a:t>
            </a:r>
            <a:r>
              <a:rPr lang="es-ES" sz="4000" b="1" u="sng" dirty="0"/>
              <a:t>de las matemáticas y la física en los </a:t>
            </a:r>
            <a:r>
              <a:rPr lang="es-ES" sz="4000" b="1" u="sng" dirty="0" smtClean="0"/>
              <a:t>Mayas</a:t>
            </a:r>
          </a:p>
          <a:p>
            <a:pPr marL="101600" indent="0">
              <a:buNone/>
            </a:pPr>
            <a:endParaRPr lang="es-ES" b="1" dirty="0" smtClean="0"/>
          </a:p>
          <a:p>
            <a:pPr marL="101600" indent="0">
              <a:buNone/>
            </a:pPr>
            <a:r>
              <a:rPr lang="es-ES" sz="2400" b="1" dirty="0" smtClean="0"/>
              <a:t>Gabriela </a:t>
            </a:r>
            <a:r>
              <a:rPr lang="es-ES" sz="2400" b="1" dirty="0"/>
              <a:t>Andrea León Santiago (Física</a:t>
            </a:r>
            <a:r>
              <a:rPr lang="es-ES" sz="2400" b="1" dirty="0" smtClean="0"/>
              <a:t>)</a:t>
            </a:r>
          </a:p>
          <a:p>
            <a:pPr marL="101600" indent="0">
              <a:buNone/>
            </a:pPr>
            <a:r>
              <a:rPr lang="es-ES" sz="2400" b="1" dirty="0" smtClean="0"/>
              <a:t>Ana </a:t>
            </a:r>
            <a:r>
              <a:rPr lang="es-ES" sz="2400" b="1" dirty="0"/>
              <a:t>Luz Espinosa de los Monteros de Icaza (Historia) </a:t>
            </a:r>
            <a:r>
              <a:rPr lang="es-ES" sz="2400" b="1" dirty="0" err="1" smtClean="0"/>
              <a:t>yOscar</a:t>
            </a:r>
            <a:r>
              <a:rPr lang="es-ES" sz="2400" b="1" dirty="0" smtClean="0"/>
              <a:t> </a:t>
            </a:r>
            <a:r>
              <a:rPr lang="es-ES" sz="2400" b="1" dirty="0"/>
              <a:t>Millán </a:t>
            </a:r>
            <a:r>
              <a:rPr lang="es-ES" sz="2400" b="1" dirty="0" err="1"/>
              <a:t>Xicotencatl</a:t>
            </a:r>
            <a:r>
              <a:rPr lang="es-ES" sz="2400" b="1" dirty="0"/>
              <a:t>__(Matemáticas</a:t>
            </a:r>
            <a:r>
              <a:rPr lang="es-ES" sz="2400" b="1" dirty="0" smtClean="0"/>
              <a:t>)</a:t>
            </a:r>
            <a:endParaRPr lang="es-ES_tradnl" sz="2400" dirty="0"/>
          </a:p>
        </p:txBody>
      </p:sp>
    </p:spTree>
    <p:extLst>
      <p:ext uri="{BB962C8B-B14F-4D97-AF65-F5344CB8AC3E}">
        <p14:creationId xmlns:p14="http://schemas.microsoft.com/office/powerpoint/2010/main" val="290177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b="1" dirty="0"/>
              <a:t>Estructura Inicial de Planeación</a:t>
            </a:r>
            <a:r>
              <a:rPr lang="es-ES_tradnl" sz="2800" dirty="0"/>
              <a:t/>
            </a:r>
            <a:br>
              <a:rPr lang="es-ES_tradnl" sz="2800" dirty="0"/>
            </a:br>
            <a:r>
              <a:rPr lang="es-ES" sz="2800" b="1" dirty="0"/>
              <a:t>Elaboración del Proyecto  (Producto 8)</a:t>
            </a:r>
            <a:r>
              <a:rPr lang="es-ES_tradnl" sz="2800" dirty="0"/>
              <a:t/>
            </a:r>
            <a:br>
              <a:rPr lang="es-ES_tradnl" sz="2800" dirty="0"/>
            </a:br>
            <a:r>
              <a:rPr lang="es-ES_tradnl" sz="2800" dirty="0" smtClean="0"/>
              <a:t>JUSTIFICACIÓN</a:t>
            </a:r>
            <a:endParaRPr lang="es-ES_tradnl" sz="2800" dirty="0"/>
          </a:p>
        </p:txBody>
      </p:sp>
      <p:sp>
        <p:nvSpPr>
          <p:cNvPr id="3" name="Marcador de texto 2"/>
          <p:cNvSpPr>
            <a:spLocks noGrp="1"/>
          </p:cNvSpPr>
          <p:nvPr>
            <p:ph type="body" idx="1"/>
          </p:nvPr>
        </p:nvSpPr>
        <p:spPr/>
        <p:txBody>
          <a:bodyPr/>
          <a:lstStyle/>
          <a:p>
            <a:pPr algn="just"/>
            <a:r>
              <a:rPr lang="es-ES" sz="2800" dirty="0"/>
              <a:t>Algunos estudios han enfatizado la importancia cultural y económica de los mayas en la historia, y también se les considera como precursores en los avances científicos y tecnológicos. Con bases teóricas vistas desde los aspectos históricos, físicos y matemáticos, se tratara de validar dichos estudios.</a:t>
            </a:r>
            <a:endParaRPr lang="es-ES_tradnl" sz="2800" dirty="0"/>
          </a:p>
          <a:p>
            <a:pPr algn="just"/>
            <a:endParaRPr lang="es-ES_tradnl" sz="2800" dirty="0"/>
          </a:p>
        </p:txBody>
      </p:sp>
    </p:spTree>
    <p:extLst>
      <p:ext uri="{BB962C8B-B14F-4D97-AF65-F5344CB8AC3E}">
        <p14:creationId xmlns:p14="http://schemas.microsoft.com/office/powerpoint/2010/main" val="221964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Índice</a:t>
            </a:r>
            <a:r>
              <a:rPr lang="en-US" dirty="0"/>
              <a:t> de </a:t>
            </a:r>
            <a:r>
              <a:rPr lang="en-US" dirty="0" err="1"/>
              <a:t>apartados</a:t>
            </a:r>
            <a:r>
              <a:rPr lang="en-US" dirty="0"/>
              <a:t> del </a:t>
            </a:r>
            <a:r>
              <a:rPr lang="en-US" dirty="0" err="1"/>
              <a:t>portafolio</a:t>
            </a:r>
            <a:endParaRPr lang="es-MX" dirty="0"/>
          </a:p>
        </p:txBody>
      </p:sp>
      <p:sp>
        <p:nvSpPr>
          <p:cNvPr id="3" name="Marcador de texto 2"/>
          <p:cNvSpPr>
            <a:spLocks noGrp="1"/>
          </p:cNvSpPr>
          <p:nvPr>
            <p:ph type="body" idx="1"/>
          </p:nvPr>
        </p:nvSpPr>
        <p:spPr/>
        <p:txBody>
          <a:bodyPr/>
          <a:lstStyle/>
          <a:p>
            <a:r>
              <a:rPr lang="es-MX" dirty="0" smtClean="0"/>
              <a:t>Producto </a:t>
            </a:r>
            <a:r>
              <a:rPr lang="es-MX" dirty="0"/>
              <a:t>9) </a:t>
            </a:r>
            <a:r>
              <a:rPr lang="es-MX" dirty="0" smtClean="0"/>
              <a:t>Fotos de la sesiones de trabajo 2 y 3</a:t>
            </a:r>
            <a:endParaRPr lang="es-MX" dirty="0"/>
          </a:p>
          <a:p>
            <a:r>
              <a:rPr lang="es-MX" dirty="0"/>
              <a:t>Producto 10) </a:t>
            </a:r>
            <a:r>
              <a:rPr lang="es-MX" dirty="0" smtClean="0"/>
              <a:t>Productos </a:t>
            </a:r>
            <a:r>
              <a:rPr lang="es-MX" dirty="0"/>
              <a:t>de aprendizaje.</a:t>
            </a:r>
          </a:p>
          <a:p>
            <a:r>
              <a:rPr lang="es-MX" dirty="0"/>
              <a:t>Producto 11 y 12) planeación </a:t>
            </a:r>
            <a:r>
              <a:rPr lang="es-MX" dirty="0" smtClean="0"/>
              <a:t>del proyecto</a:t>
            </a:r>
            <a:endParaRPr lang="es-MX" dirty="0"/>
          </a:p>
          <a:p>
            <a:r>
              <a:rPr lang="es-MX" dirty="0"/>
              <a:t>Producto </a:t>
            </a:r>
            <a:r>
              <a:rPr lang="es-MX" dirty="0" smtClean="0"/>
              <a:t>13) Anexo</a:t>
            </a:r>
            <a:r>
              <a:rPr lang="es-MX" dirty="0"/>
              <a:t>. </a:t>
            </a:r>
            <a:r>
              <a:rPr lang="es-MX" dirty="0" smtClean="0"/>
              <a:t>Rúbrica de </a:t>
            </a:r>
            <a:r>
              <a:rPr lang="es-MX" dirty="0"/>
              <a:t>evaluación.</a:t>
            </a:r>
          </a:p>
          <a:p>
            <a:endParaRPr lang="es-MX" dirty="0"/>
          </a:p>
        </p:txBody>
      </p:sp>
    </p:spTree>
    <p:extLst>
      <p:ext uri="{BB962C8B-B14F-4D97-AF65-F5344CB8AC3E}">
        <p14:creationId xmlns:p14="http://schemas.microsoft.com/office/powerpoint/2010/main" val="3783474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b="1" dirty="0"/>
              <a:t>Estructura Inicial de Planeación</a:t>
            </a:r>
            <a:r>
              <a:rPr lang="es-ES_tradnl" sz="2800" dirty="0"/>
              <a:t/>
            </a:r>
            <a:br>
              <a:rPr lang="es-ES_tradnl" sz="2800" dirty="0"/>
            </a:br>
            <a:r>
              <a:rPr lang="es-ES" sz="2800" b="1" dirty="0"/>
              <a:t>Elaboración del Proyecto  (Producto 8)</a:t>
            </a:r>
            <a:r>
              <a:rPr lang="es-ES_tradnl" sz="2800" dirty="0"/>
              <a:t/>
            </a:r>
            <a:br>
              <a:rPr lang="es-ES_tradnl" sz="2800" dirty="0"/>
            </a:br>
            <a:r>
              <a:rPr lang="es-ES_tradnl" sz="2800" dirty="0" smtClean="0"/>
              <a:t>INTENCIÓN</a:t>
            </a:r>
            <a:endParaRPr lang="es-ES_tradnl" sz="2800" dirty="0"/>
          </a:p>
        </p:txBody>
      </p:sp>
      <p:sp>
        <p:nvSpPr>
          <p:cNvPr id="3" name="Marcador de texto 2"/>
          <p:cNvSpPr>
            <a:spLocks noGrp="1"/>
          </p:cNvSpPr>
          <p:nvPr>
            <p:ph type="body" idx="1"/>
          </p:nvPr>
        </p:nvSpPr>
        <p:spPr/>
        <p:txBody>
          <a:bodyPr/>
          <a:lstStyle/>
          <a:p>
            <a:pPr algn="just"/>
            <a:r>
              <a:rPr lang="es-ES" sz="2400" dirty="0"/>
              <a:t>Comprobar que los mayas  fueron una civilización con avances tecnológicos basados en conocimientos científicos. </a:t>
            </a:r>
            <a:endParaRPr lang="es-ES_tradnl" sz="2400" dirty="0"/>
          </a:p>
          <a:p>
            <a:r>
              <a:rPr lang="es-ES" sz="2400" dirty="0"/>
              <a:t>Desde la materia de historia porque los mayas se les considera una civilización avanzada tecnológicamente; desde la materia de física se comprobará que ellos basaron algunos de sus conocimientos en el uso de leyes físicas; y desde matemáticas se comprobará eran avanzados en cálculo, hecho reflejado en la construcción de pirámides</a:t>
            </a:r>
            <a:r>
              <a:rPr lang="es-ES_tradnl" sz="2400" dirty="0"/>
              <a:t> </a:t>
            </a:r>
          </a:p>
        </p:txBody>
      </p:sp>
    </p:spTree>
    <p:extLst>
      <p:ext uri="{BB962C8B-B14F-4D97-AF65-F5344CB8AC3E}">
        <p14:creationId xmlns:p14="http://schemas.microsoft.com/office/powerpoint/2010/main" val="3857021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b="1" dirty="0"/>
              <a:t>Estructura Inicial de Planeación</a:t>
            </a:r>
            <a:r>
              <a:rPr lang="es-ES_tradnl" sz="2800" dirty="0"/>
              <a:t/>
            </a:r>
            <a:br>
              <a:rPr lang="es-ES_tradnl" sz="2800" dirty="0"/>
            </a:br>
            <a:r>
              <a:rPr lang="es-ES" sz="2800" b="1" dirty="0"/>
              <a:t>Elaboración del Proyecto  (Producto 8)</a:t>
            </a:r>
            <a:r>
              <a:rPr lang="es-ES_tradnl" sz="2800" dirty="0"/>
              <a:t/>
            </a:r>
            <a:br>
              <a:rPr lang="es-ES_tradnl" sz="2800" dirty="0"/>
            </a:br>
            <a:r>
              <a:rPr lang="es-ES_tradnl" sz="2800" dirty="0" smtClean="0"/>
              <a:t>OBJETIVO GENERAL DEL PROYECTO</a:t>
            </a:r>
            <a:endParaRPr lang="es-ES_tradnl" sz="2800" dirty="0"/>
          </a:p>
        </p:txBody>
      </p:sp>
      <p:sp>
        <p:nvSpPr>
          <p:cNvPr id="3" name="Marcador de texto 2"/>
          <p:cNvSpPr>
            <a:spLocks noGrp="1"/>
          </p:cNvSpPr>
          <p:nvPr>
            <p:ph type="body" idx="1"/>
          </p:nvPr>
        </p:nvSpPr>
        <p:spPr>
          <a:xfrm>
            <a:off x="874712" y="2871787"/>
            <a:ext cx="8947150" cy="4195762"/>
          </a:xfrm>
        </p:spPr>
        <p:txBody>
          <a:bodyPr/>
          <a:lstStyle/>
          <a:p>
            <a:pPr algn="just"/>
            <a:r>
              <a:rPr lang="es-ES" sz="2800" dirty="0"/>
              <a:t>La elaboración de un video en la que los alumnos contestarán las preguntas generadoras y harán una reflexión de 3 minutos sobre ¿Cómo y por qué los mayas construyeron las pirámides? </a:t>
            </a:r>
            <a:endParaRPr lang="es-ES_tradnl" sz="2800" dirty="0"/>
          </a:p>
        </p:txBody>
      </p:sp>
    </p:spTree>
    <p:extLst>
      <p:ext uri="{BB962C8B-B14F-4D97-AF65-F5344CB8AC3E}">
        <p14:creationId xmlns:p14="http://schemas.microsoft.com/office/powerpoint/2010/main" val="13905900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4711" y="376237"/>
            <a:ext cx="9404350" cy="1400175"/>
          </a:xfrm>
        </p:spPr>
        <p:txBody>
          <a:bodyPr/>
          <a:lstStyle/>
          <a:p>
            <a:r>
              <a:rPr lang="es-ES" sz="2800" b="1" dirty="0"/>
              <a:t>Estructura Inicial de Planeación</a:t>
            </a:r>
            <a:r>
              <a:rPr lang="es-ES_tradnl" sz="2800" dirty="0"/>
              <a:t/>
            </a:r>
            <a:br>
              <a:rPr lang="es-ES_tradnl" sz="2800" dirty="0"/>
            </a:br>
            <a:r>
              <a:rPr lang="es-ES" sz="2800" b="1" dirty="0"/>
              <a:t>Elaboración del Proyecto  (Producto 8)</a:t>
            </a:r>
            <a:r>
              <a:rPr lang="es-ES_tradnl" sz="2800" dirty="0"/>
              <a:t/>
            </a:r>
            <a:br>
              <a:rPr lang="es-ES_tradnl" sz="2800" dirty="0"/>
            </a:br>
            <a:r>
              <a:rPr lang="es-ES_tradnl" sz="2000" dirty="0" smtClean="0"/>
              <a:t>DISCIPLINAS INVOLUCRADAS EN EL TRABAJO INTERDISCIPLINARIO</a:t>
            </a:r>
            <a:endParaRPr lang="es-ES_tradnl" sz="2000" dirty="0"/>
          </a:p>
        </p:txBody>
      </p:sp>
      <p:sp>
        <p:nvSpPr>
          <p:cNvPr id="3" name="Marcador de texto 2"/>
          <p:cNvSpPr>
            <a:spLocks noGrp="1"/>
          </p:cNvSpPr>
          <p:nvPr>
            <p:ph type="body" idx="1"/>
          </p:nvPr>
        </p:nvSpPr>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666979481"/>
              </p:ext>
            </p:extLst>
          </p:nvPr>
        </p:nvGraphicFramePr>
        <p:xfrm>
          <a:off x="1103312" y="2052638"/>
          <a:ext cx="8947149" cy="4216519"/>
        </p:xfrm>
        <a:graphic>
          <a:graphicData uri="http://schemas.openxmlformats.org/drawingml/2006/table">
            <a:tbl>
              <a:tblPr>
                <a:tableStyleId>{5C22544A-7EE6-4342-B048-85BDC9FD1C3A}</a:tableStyleId>
              </a:tblPr>
              <a:tblGrid>
                <a:gridCol w="2026619">
                  <a:extLst>
                    <a:ext uri="{9D8B030D-6E8A-4147-A177-3AD203B41FA5}">
                      <a16:colId xmlns:a16="http://schemas.microsoft.com/office/drawing/2014/main" val="20000"/>
                    </a:ext>
                  </a:extLst>
                </a:gridCol>
                <a:gridCol w="2144104">
                  <a:extLst>
                    <a:ext uri="{9D8B030D-6E8A-4147-A177-3AD203B41FA5}">
                      <a16:colId xmlns:a16="http://schemas.microsoft.com/office/drawing/2014/main" val="20001"/>
                    </a:ext>
                  </a:extLst>
                </a:gridCol>
                <a:gridCol w="2124525">
                  <a:extLst>
                    <a:ext uri="{9D8B030D-6E8A-4147-A177-3AD203B41FA5}">
                      <a16:colId xmlns:a16="http://schemas.microsoft.com/office/drawing/2014/main" val="20002"/>
                    </a:ext>
                  </a:extLst>
                </a:gridCol>
                <a:gridCol w="2651901">
                  <a:extLst>
                    <a:ext uri="{9D8B030D-6E8A-4147-A177-3AD203B41FA5}">
                      <a16:colId xmlns:a16="http://schemas.microsoft.com/office/drawing/2014/main" val="20003"/>
                    </a:ext>
                  </a:extLst>
                </a:gridCol>
              </a:tblGrid>
              <a:tr h="345185">
                <a:tc>
                  <a:txBody>
                    <a:bodyPr/>
                    <a:lstStyle/>
                    <a:p>
                      <a:pPr algn="ctr">
                        <a:lnSpc>
                          <a:spcPct val="115000"/>
                        </a:lnSpc>
                        <a:spcAft>
                          <a:spcPts val="0"/>
                        </a:spcAft>
                      </a:pPr>
                      <a:r>
                        <a:rPr lang="es-ES" sz="800">
                          <a:effectLst/>
                        </a:rPr>
                        <a:t>Disciplinas:</a:t>
                      </a:r>
                      <a:endParaRPr lang="es-ES_tradnl" sz="800">
                        <a:solidFill>
                          <a:srgbClr val="000000"/>
                        </a:solidFill>
                        <a:effectLst/>
                        <a:latin typeface="Arial" charset="0"/>
                        <a:ea typeface="Arial" charset="0"/>
                      </a:endParaRPr>
                    </a:p>
                  </a:txBody>
                  <a:tcPr marL="42763" marR="42763" marT="42763" marB="42763"/>
                </a:tc>
                <a:tc>
                  <a:txBody>
                    <a:bodyPr/>
                    <a:lstStyle/>
                    <a:p>
                      <a:pPr algn="ctr">
                        <a:lnSpc>
                          <a:spcPct val="115000"/>
                        </a:lnSpc>
                        <a:spcAft>
                          <a:spcPts val="0"/>
                        </a:spcAft>
                      </a:pPr>
                      <a:r>
                        <a:rPr lang="es-ES" sz="800">
                          <a:effectLst/>
                        </a:rPr>
                        <a:t>Disciplina 1. _______</a:t>
                      </a:r>
                      <a:r>
                        <a:rPr lang="es-ES" sz="800" u="sng">
                          <a:effectLst/>
                        </a:rPr>
                        <a:t>Historia_</a:t>
                      </a:r>
                      <a:r>
                        <a:rPr lang="es-ES" sz="800">
                          <a:effectLst/>
                        </a:rPr>
                        <a:t>_________</a:t>
                      </a:r>
                      <a:endParaRPr lang="es-ES_tradnl" sz="800">
                        <a:solidFill>
                          <a:srgbClr val="000000"/>
                        </a:solidFill>
                        <a:effectLst/>
                        <a:latin typeface="Arial" charset="0"/>
                        <a:ea typeface="Arial" charset="0"/>
                      </a:endParaRPr>
                    </a:p>
                  </a:txBody>
                  <a:tcPr marL="42763" marR="42763" marT="42763" marB="42763"/>
                </a:tc>
                <a:tc>
                  <a:txBody>
                    <a:bodyPr/>
                    <a:lstStyle/>
                    <a:p>
                      <a:pPr algn="ctr">
                        <a:lnSpc>
                          <a:spcPct val="115000"/>
                        </a:lnSpc>
                        <a:spcAft>
                          <a:spcPts val="0"/>
                        </a:spcAft>
                      </a:pPr>
                      <a:r>
                        <a:rPr lang="es-ES" sz="800">
                          <a:effectLst/>
                        </a:rPr>
                        <a:t>Disciplina 2. __________</a:t>
                      </a:r>
                      <a:r>
                        <a:rPr lang="es-ES" sz="800" u="sng">
                          <a:effectLst/>
                        </a:rPr>
                        <a:t>Matemáticas_</a:t>
                      </a:r>
                      <a:r>
                        <a:rPr lang="es-ES" sz="800">
                          <a:effectLst/>
                        </a:rPr>
                        <a:t>___</a:t>
                      </a:r>
                      <a:endParaRPr lang="es-ES_tradnl" sz="800">
                        <a:solidFill>
                          <a:srgbClr val="000000"/>
                        </a:solidFill>
                        <a:effectLst/>
                        <a:latin typeface="Arial" charset="0"/>
                        <a:ea typeface="Arial" charset="0"/>
                      </a:endParaRPr>
                    </a:p>
                  </a:txBody>
                  <a:tcPr marL="42763" marR="42763" marT="42763" marB="42763"/>
                </a:tc>
                <a:tc>
                  <a:txBody>
                    <a:bodyPr/>
                    <a:lstStyle/>
                    <a:p>
                      <a:pPr algn="ctr">
                        <a:lnSpc>
                          <a:spcPct val="115000"/>
                        </a:lnSpc>
                        <a:spcAft>
                          <a:spcPts val="0"/>
                        </a:spcAft>
                      </a:pPr>
                      <a:r>
                        <a:rPr lang="es-ES" sz="800">
                          <a:effectLst/>
                        </a:rPr>
                        <a:t>Disciplina 3.</a:t>
                      </a:r>
                      <a:endParaRPr lang="es-ES_tradnl" sz="800">
                        <a:effectLst/>
                      </a:endParaRPr>
                    </a:p>
                    <a:p>
                      <a:pPr algn="ctr">
                        <a:lnSpc>
                          <a:spcPct val="115000"/>
                        </a:lnSpc>
                        <a:spcAft>
                          <a:spcPts val="0"/>
                        </a:spcAft>
                      </a:pPr>
                      <a:r>
                        <a:rPr lang="es-ES" sz="800">
                          <a:effectLst/>
                        </a:rPr>
                        <a:t> ____</a:t>
                      </a:r>
                      <a:r>
                        <a:rPr lang="es-ES" sz="800" u="sng">
                          <a:effectLst/>
                        </a:rPr>
                        <a:t>Física</a:t>
                      </a:r>
                      <a:r>
                        <a:rPr lang="es-ES" sz="800">
                          <a:effectLst/>
                        </a:rPr>
                        <a:t>_________</a:t>
                      </a:r>
                      <a:endParaRPr lang="es-ES_tradnl" sz="800">
                        <a:solidFill>
                          <a:srgbClr val="000000"/>
                        </a:solidFill>
                        <a:effectLst/>
                        <a:latin typeface="Arial" charset="0"/>
                        <a:ea typeface="Arial" charset="0"/>
                      </a:endParaRPr>
                    </a:p>
                  </a:txBody>
                  <a:tcPr marL="42763" marR="42763" marT="42763" marB="42763"/>
                </a:tc>
                <a:extLst>
                  <a:ext uri="{0D108BD9-81ED-4DB2-BD59-A6C34878D82A}">
                    <a16:rowId xmlns:a16="http://schemas.microsoft.com/office/drawing/2014/main" val="10000"/>
                  </a:ext>
                </a:extLst>
              </a:tr>
              <a:tr h="3850577">
                <a:tc>
                  <a:txBody>
                    <a:bodyPr/>
                    <a:lstStyle/>
                    <a:p>
                      <a:pPr algn="just">
                        <a:lnSpc>
                          <a:spcPct val="115000"/>
                        </a:lnSpc>
                        <a:spcAft>
                          <a:spcPts val="0"/>
                        </a:spcAft>
                      </a:pPr>
                      <a:r>
                        <a:rPr lang="es-ES" sz="800">
                          <a:effectLst/>
                        </a:rPr>
                        <a:t>1. Contenidos/Temas</a:t>
                      </a:r>
                      <a:endParaRPr lang="es-ES_tradnl" sz="800">
                        <a:effectLst/>
                      </a:endParaRPr>
                    </a:p>
                    <a:p>
                      <a:pPr algn="just">
                        <a:lnSpc>
                          <a:spcPct val="115000"/>
                        </a:lnSpc>
                        <a:spcAft>
                          <a:spcPts val="0"/>
                        </a:spcAft>
                      </a:pPr>
                      <a:r>
                        <a:rPr lang="es-ES" sz="800">
                          <a:effectLst/>
                        </a:rPr>
                        <a:t>    Involucrados</a:t>
                      </a:r>
                      <a:endParaRPr lang="es-ES_tradnl" sz="800">
                        <a:effectLst/>
                      </a:endParaRPr>
                    </a:p>
                    <a:p>
                      <a:pPr marL="180340" algn="just">
                        <a:lnSpc>
                          <a:spcPct val="115000"/>
                        </a:lnSpc>
                        <a:spcAft>
                          <a:spcPts val="0"/>
                        </a:spcAft>
                      </a:pPr>
                      <a:r>
                        <a:rPr lang="es-ES" sz="800">
                          <a:effectLst/>
                        </a:rPr>
                        <a:t>del  programa, que se consideran.</a:t>
                      </a:r>
                      <a:endParaRPr lang="es-ES_tradnl" sz="800">
                        <a:effectLst/>
                      </a:endParaRPr>
                    </a:p>
                    <a:p>
                      <a:pPr marL="180340" algn="just">
                        <a:lnSpc>
                          <a:spcPct val="115000"/>
                        </a:lnSpc>
                        <a:spcAft>
                          <a:spcPts val="0"/>
                        </a:spcAft>
                      </a:pPr>
                      <a:r>
                        <a:rPr lang="es-ES" sz="800">
                          <a:effectLst/>
                        </a:rPr>
                        <a:t> </a:t>
                      </a:r>
                      <a:endParaRPr lang="es-ES_tradnl" sz="800">
                        <a:effectLst/>
                      </a:endParaRPr>
                    </a:p>
                    <a:p>
                      <a:pPr marL="180340" algn="just">
                        <a:lnSpc>
                          <a:spcPct val="115000"/>
                        </a:lnSpc>
                        <a:spcAft>
                          <a:spcPts val="0"/>
                        </a:spcAft>
                      </a:pPr>
                      <a:r>
                        <a:rPr lang="es-ES" sz="800">
                          <a:effectLst/>
                        </a:rPr>
                        <a:t> </a:t>
                      </a:r>
                      <a:endParaRPr lang="es-ES_tradnl" sz="800">
                        <a:solidFill>
                          <a:srgbClr val="000000"/>
                        </a:solidFill>
                        <a:effectLst/>
                        <a:latin typeface="Arial" charset="0"/>
                        <a:ea typeface="Arial" charset="0"/>
                      </a:endParaRPr>
                    </a:p>
                  </a:txBody>
                  <a:tcPr marL="42763" marR="42763" marT="42763" marB="42763"/>
                </a:tc>
                <a:tc>
                  <a:txBody>
                    <a:bodyPr/>
                    <a:lstStyle/>
                    <a:p>
                      <a:pPr>
                        <a:lnSpc>
                          <a:spcPct val="115000"/>
                        </a:lnSpc>
                        <a:spcAft>
                          <a:spcPts val="0"/>
                        </a:spcAft>
                      </a:pPr>
                      <a:r>
                        <a:rPr lang="es-ES" sz="800">
                          <a:effectLst/>
                        </a:rPr>
                        <a:t> </a:t>
                      </a:r>
                      <a:endParaRPr lang="es-ES_tradnl" sz="800">
                        <a:effectLst/>
                      </a:endParaRPr>
                    </a:p>
                    <a:p>
                      <a:pPr>
                        <a:lnSpc>
                          <a:spcPct val="115000"/>
                        </a:lnSpc>
                        <a:spcAft>
                          <a:spcPts val="0"/>
                        </a:spcAft>
                      </a:pPr>
                      <a:r>
                        <a:rPr lang="es-ES" sz="800">
                          <a:effectLst/>
                        </a:rPr>
                        <a:t>Unidad 1.- Los proyectos de desarrollo económico ante los retos internos y la economía mundial.</a:t>
                      </a:r>
                      <a:endParaRPr lang="es-ES_tradnl" sz="800">
                        <a:effectLst/>
                      </a:endParaRPr>
                    </a:p>
                    <a:p>
                      <a:pPr>
                        <a:lnSpc>
                          <a:spcPct val="115000"/>
                        </a:lnSpc>
                        <a:spcAft>
                          <a:spcPts val="0"/>
                        </a:spcAft>
                      </a:pPr>
                      <a:r>
                        <a:rPr lang="es-ES" sz="800">
                          <a:effectLst/>
                        </a:rPr>
                        <a:t> </a:t>
                      </a:r>
                      <a:endParaRPr lang="es-ES_tradnl" sz="800">
                        <a:effectLst/>
                      </a:endParaRPr>
                    </a:p>
                    <a:p>
                      <a:pPr marL="742950" lvl="1" indent="-285750">
                        <a:lnSpc>
                          <a:spcPct val="115000"/>
                        </a:lnSpc>
                        <a:spcAft>
                          <a:spcPts val="0"/>
                        </a:spcAft>
                        <a:buFont typeface="+mj-lt"/>
                        <a:buAutoNum type="arabicPeriod"/>
                      </a:pPr>
                      <a:r>
                        <a:rPr lang="es-ES" sz="800">
                          <a:effectLst/>
                        </a:rPr>
                        <a:t>De la economía novohispana a los primeros intentos de desarrollo económico independiente..</a:t>
                      </a:r>
                      <a:endParaRPr lang="es-ES_tradnl" sz="800">
                        <a:effectLst/>
                      </a:endParaRPr>
                    </a:p>
                    <a:p>
                      <a:pPr marL="685800">
                        <a:lnSpc>
                          <a:spcPct val="115000"/>
                        </a:lnSpc>
                        <a:spcAft>
                          <a:spcPts val="0"/>
                        </a:spcAft>
                      </a:pPr>
                      <a:r>
                        <a:rPr lang="es-ES" sz="800">
                          <a:effectLst/>
                        </a:rPr>
                        <a:t> </a:t>
                      </a:r>
                      <a:endParaRPr lang="es-ES_tradnl" sz="800">
                        <a:effectLst/>
                      </a:endParaRPr>
                    </a:p>
                    <a:p>
                      <a:pPr marL="342900" lvl="0" indent="-342900">
                        <a:lnSpc>
                          <a:spcPct val="115000"/>
                        </a:lnSpc>
                        <a:spcAft>
                          <a:spcPts val="0"/>
                        </a:spcAft>
                        <a:buFont typeface="+mj-lt"/>
                        <a:buAutoNum type="alphaLcParenR"/>
                      </a:pPr>
                      <a:r>
                        <a:rPr lang="es-ES" sz="800">
                          <a:effectLst/>
                        </a:rPr>
                        <a:t>De la economía en el México Antiguo a la inserción en el mercado mundial bajo el dominio español.</a:t>
                      </a:r>
                      <a:endParaRPr lang="es-ES_tradnl" sz="800">
                        <a:effectLst/>
                      </a:endParaRPr>
                    </a:p>
                    <a:p>
                      <a:pPr>
                        <a:lnSpc>
                          <a:spcPct val="115000"/>
                        </a:lnSpc>
                        <a:spcAft>
                          <a:spcPts val="0"/>
                        </a:spcAft>
                      </a:pPr>
                      <a:r>
                        <a:rPr lang="es-ES" sz="800">
                          <a:effectLst/>
                        </a:rPr>
                        <a:t>b)  Las iniciativas para la construcción de un sistema colonial.</a:t>
                      </a:r>
                      <a:endParaRPr lang="es-ES_tradnl" sz="800">
                        <a:effectLst/>
                      </a:endParaRPr>
                    </a:p>
                    <a:p>
                      <a:pPr>
                        <a:lnSpc>
                          <a:spcPct val="115000"/>
                        </a:lnSpc>
                        <a:spcAft>
                          <a:spcPts val="0"/>
                        </a:spcAft>
                      </a:pPr>
                      <a:r>
                        <a:rPr lang="es-ES" sz="800">
                          <a:effectLst/>
                        </a:rPr>
                        <a:t> </a:t>
                      </a:r>
                      <a:endParaRPr lang="es-ES_tradnl" sz="800">
                        <a:effectLst/>
                      </a:endParaRPr>
                    </a:p>
                    <a:p>
                      <a:pPr>
                        <a:lnSpc>
                          <a:spcPct val="115000"/>
                        </a:lnSpc>
                        <a:spcAft>
                          <a:spcPts val="0"/>
                        </a:spcAft>
                      </a:pPr>
                      <a:r>
                        <a:rPr lang="es-ES" sz="800">
                          <a:effectLst/>
                        </a:rPr>
                        <a:t> </a:t>
                      </a:r>
                      <a:endParaRPr lang="es-ES_tradnl" sz="800">
                        <a:solidFill>
                          <a:srgbClr val="000000"/>
                        </a:solidFill>
                        <a:effectLst/>
                        <a:latin typeface="Arial" charset="0"/>
                        <a:ea typeface="Arial" charset="0"/>
                      </a:endParaRPr>
                    </a:p>
                  </a:txBody>
                  <a:tcPr marL="42763" marR="42763" marT="42763" marB="42763"/>
                </a:tc>
                <a:tc>
                  <a:txBody>
                    <a:bodyPr/>
                    <a:lstStyle/>
                    <a:p>
                      <a:pPr>
                        <a:lnSpc>
                          <a:spcPct val="115000"/>
                        </a:lnSpc>
                        <a:spcAft>
                          <a:spcPts val="0"/>
                        </a:spcAft>
                      </a:pPr>
                      <a:r>
                        <a:rPr lang="es-ES" sz="800">
                          <a:effectLst/>
                        </a:rPr>
                        <a:t>Unidad 1.- Pensamiento geométrico para visualizar y argumentar.</a:t>
                      </a:r>
                      <a:endParaRPr lang="es-ES_tradnl" sz="800">
                        <a:effectLst/>
                      </a:endParaRPr>
                    </a:p>
                    <a:p>
                      <a:pPr>
                        <a:lnSpc>
                          <a:spcPct val="115000"/>
                        </a:lnSpc>
                        <a:spcAft>
                          <a:spcPts val="0"/>
                        </a:spcAft>
                      </a:pPr>
                      <a:r>
                        <a:rPr lang="es-ES" sz="800">
                          <a:effectLst/>
                        </a:rPr>
                        <a:t>1.1 Los elementos geométricos.</a:t>
                      </a:r>
                      <a:endParaRPr lang="es-ES_tradnl" sz="800">
                        <a:effectLst/>
                      </a:endParaRPr>
                    </a:p>
                    <a:p>
                      <a:pPr>
                        <a:lnSpc>
                          <a:spcPct val="115000"/>
                        </a:lnSpc>
                        <a:spcAft>
                          <a:spcPts val="0"/>
                        </a:spcAft>
                      </a:pPr>
                      <a:r>
                        <a:rPr lang="es-ES" sz="800">
                          <a:effectLst/>
                        </a:rPr>
                        <a:t>a) Los objetos geométricos básicos: el punto, el segmento, la recta y el ángulo.</a:t>
                      </a:r>
                      <a:endParaRPr lang="es-ES_tradnl" sz="800">
                        <a:effectLst/>
                      </a:endParaRPr>
                    </a:p>
                    <a:p>
                      <a:pPr>
                        <a:lnSpc>
                          <a:spcPct val="115000"/>
                        </a:lnSpc>
                        <a:spcAft>
                          <a:spcPts val="0"/>
                        </a:spcAft>
                      </a:pPr>
                      <a:r>
                        <a:rPr lang="es-ES" sz="800">
                          <a:effectLst/>
                        </a:rPr>
                        <a:t>1.2. Congruencia</a:t>
                      </a:r>
                      <a:endParaRPr lang="es-ES_tradnl" sz="800">
                        <a:effectLst/>
                      </a:endParaRPr>
                    </a:p>
                    <a:p>
                      <a:pPr>
                        <a:lnSpc>
                          <a:spcPct val="115000"/>
                        </a:lnSpc>
                        <a:spcAft>
                          <a:spcPts val="0"/>
                        </a:spcAft>
                      </a:pPr>
                      <a:r>
                        <a:rPr lang="es-ES" sz="800">
                          <a:effectLst/>
                        </a:rPr>
                        <a:t>a) Segmentos proporcionales</a:t>
                      </a:r>
                      <a:endParaRPr lang="es-ES_tradnl" sz="800">
                        <a:effectLst/>
                      </a:endParaRPr>
                    </a:p>
                    <a:p>
                      <a:pPr>
                        <a:lnSpc>
                          <a:spcPct val="115000"/>
                        </a:lnSpc>
                        <a:spcAft>
                          <a:spcPts val="0"/>
                        </a:spcAft>
                      </a:pPr>
                      <a:r>
                        <a:rPr lang="es-ES" sz="800">
                          <a:effectLst/>
                        </a:rPr>
                        <a:t>1.3 El círculo y el número</a:t>
                      </a:r>
                      <a:endParaRPr lang="es-ES_tradnl" sz="800">
                        <a:effectLst/>
                      </a:endParaRPr>
                    </a:p>
                    <a:p>
                      <a:pPr>
                        <a:lnSpc>
                          <a:spcPct val="115000"/>
                        </a:lnSpc>
                        <a:spcAft>
                          <a:spcPts val="0"/>
                        </a:spcAft>
                      </a:pPr>
                      <a:r>
                        <a:rPr lang="es-ES" sz="800">
                          <a:effectLst/>
                        </a:rPr>
                        <a:t>a) EL problema histórico del cálculo del perímetro y el área del círculo</a:t>
                      </a:r>
                      <a:endParaRPr lang="es-ES_tradnl" sz="800">
                        <a:effectLst/>
                      </a:endParaRPr>
                    </a:p>
                    <a:p>
                      <a:pPr>
                        <a:lnSpc>
                          <a:spcPct val="115000"/>
                        </a:lnSpc>
                        <a:spcAft>
                          <a:spcPts val="0"/>
                        </a:spcAft>
                      </a:pPr>
                      <a:r>
                        <a:rPr lang="es-ES" sz="800">
                          <a:effectLst/>
                        </a:rPr>
                        <a:t>b) Rectas y segmentos notables</a:t>
                      </a:r>
                      <a:endParaRPr lang="es-ES_tradnl" sz="800">
                        <a:effectLst/>
                      </a:endParaRPr>
                    </a:p>
                    <a:p>
                      <a:pPr>
                        <a:lnSpc>
                          <a:spcPct val="115000"/>
                        </a:lnSpc>
                        <a:spcAft>
                          <a:spcPts val="0"/>
                        </a:spcAft>
                      </a:pPr>
                      <a:r>
                        <a:rPr lang="es-ES" sz="800">
                          <a:effectLst/>
                        </a:rPr>
                        <a:t>c) Ángulos y segmentos de arco</a:t>
                      </a:r>
                      <a:endParaRPr lang="es-ES_tradnl" sz="800">
                        <a:effectLst/>
                      </a:endParaRPr>
                    </a:p>
                    <a:p>
                      <a:pPr>
                        <a:lnSpc>
                          <a:spcPct val="115000"/>
                        </a:lnSpc>
                        <a:spcAft>
                          <a:spcPts val="0"/>
                        </a:spcAft>
                      </a:pPr>
                      <a:r>
                        <a:rPr lang="es-ES" sz="800">
                          <a:effectLst/>
                        </a:rPr>
                        <a:t>d) Sectores</a:t>
                      </a:r>
                      <a:endParaRPr lang="es-ES_tradnl" sz="800">
                        <a:effectLst/>
                      </a:endParaRPr>
                    </a:p>
                    <a:p>
                      <a:pPr>
                        <a:lnSpc>
                          <a:spcPct val="115000"/>
                        </a:lnSpc>
                        <a:spcAft>
                          <a:spcPts val="0"/>
                        </a:spcAft>
                      </a:pPr>
                      <a:r>
                        <a:rPr lang="es-ES" sz="800">
                          <a:effectLst/>
                        </a:rPr>
                        <a:t>1.4. El triángulo y su geometría</a:t>
                      </a:r>
                      <a:endParaRPr lang="es-ES_tradnl" sz="800">
                        <a:effectLst/>
                      </a:endParaRPr>
                    </a:p>
                    <a:p>
                      <a:pPr>
                        <a:lnSpc>
                          <a:spcPct val="115000"/>
                        </a:lnSpc>
                        <a:spcAft>
                          <a:spcPts val="0"/>
                        </a:spcAft>
                      </a:pPr>
                      <a:r>
                        <a:rPr lang="es-ES" sz="800">
                          <a:effectLst/>
                        </a:rPr>
                        <a:t>a) sus puntos y rectas notables</a:t>
                      </a:r>
                      <a:endParaRPr lang="es-ES_tradnl" sz="800">
                        <a:effectLst/>
                      </a:endParaRPr>
                    </a:p>
                    <a:p>
                      <a:pPr>
                        <a:lnSpc>
                          <a:spcPct val="115000"/>
                        </a:lnSpc>
                        <a:spcAft>
                          <a:spcPts val="0"/>
                        </a:spcAft>
                      </a:pPr>
                      <a:r>
                        <a:rPr lang="es-ES" sz="800">
                          <a:effectLst/>
                        </a:rPr>
                        <a:t>b) El teorema de Pitágoras.</a:t>
                      </a:r>
                      <a:endParaRPr lang="es-ES_tradnl" sz="800">
                        <a:effectLst/>
                      </a:endParaRPr>
                    </a:p>
                    <a:p>
                      <a:pPr>
                        <a:lnSpc>
                          <a:spcPct val="115000"/>
                        </a:lnSpc>
                        <a:spcAft>
                          <a:spcPts val="0"/>
                        </a:spcAft>
                      </a:pPr>
                      <a:r>
                        <a:rPr lang="es-ES" sz="800">
                          <a:effectLst/>
                        </a:rPr>
                        <a:t>c) Leyes de senos y consenso</a:t>
                      </a:r>
                      <a:endParaRPr lang="es-ES_tradnl" sz="800">
                        <a:effectLst/>
                      </a:endParaRPr>
                    </a:p>
                    <a:p>
                      <a:pPr>
                        <a:lnSpc>
                          <a:spcPct val="115000"/>
                        </a:lnSpc>
                        <a:spcAft>
                          <a:spcPts val="0"/>
                        </a:spcAft>
                      </a:pPr>
                      <a:r>
                        <a:rPr lang="es-ES" sz="800">
                          <a:effectLst/>
                        </a:rPr>
                        <a:t> </a:t>
                      </a:r>
                      <a:endParaRPr lang="es-ES_tradnl" sz="800">
                        <a:solidFill>
                          <a:srgbClr val="000000"/>
                        </a:solidFill>
                        <a:effectLst/>
                        <a:latin typeface="Arial" charset="0"/>
                        <a:ea typeface="Arial" charset="0"/>
                      </a:endParaRPr>
                    </a:p>
                  </a:txBody>
                  <a:tcPr marL="42763" marR="42763" marT="42763" marB="42763"/>
                </a:tc>
                <a:tc>
                  <a:txBody>
                    <a:bodyPr/>
                    <a:lstStyle/>
                    <a:p>
                      <a:pPr>
                        <a:lnSpc>
                          <a:spcPct val="107000"/>
                        </a:lnSpc>
                        <a:spcAft>
                          <a:spcPts val="0"/>
                        </a:spcAft>
                      </a:pPr>
                      <a:r>
                        <a:rPr lang="es-ES" sz="800" dirty="0">
                          <a:effectLst/>
                        </a:rPr>
                        <a:t>Unidad 1.- Mecánica </a:t>
                      </a:r>
                      <a:endParaRPr lang="es-ES_tradnl" sz="800" dirty="0">
                        <a:effectLst/>
                      </a:endParaRPr>
                    </a:p>
                    <a:p>
                      <a:pPr>
                        <a:lnSpc>
                          <a:spcPct val="107000"/>
                        </a:lnSpc>
                        <a:spcAft>
                          <a:spcPts val="0"/>
                        </a:spcAft>
                      </a:pPr>
                      <a:r>
                        <a:rPr lang="es-ES" sz="800" dirty="0">
                          <a:effectLst/>
                        </a:rPr>
                        <a:t>1.1 Medición </a:t>
                      </a:r>
                      <a:endParaRPr lang="es-ES_tradnl" sz="800" dirty="0">
                        <a:effectLst/>
                      </a:endParaRPr>
                    </a:p>
                    <a:p>
                      <a:pPr>
                        <a:lnSpc>
                          <a:spcPct val="107000"/>
                        </a:lnSpc>
                        <a:spcAft>
                          <a:spcPts val="0"/>
                        </a:spcAft>
                      </a:pPr>
                      <a:r>
                        <a:rPr lang="es-ES" sz="800" dirty="0">
                          <a:effectLst/>
                        </a:rPr>
                        <a:t>1.2 Medición de diferentes </a:t>
                      </a:r>
                      <a:endParaRPr lang="es-ES_tradnl" sz="800" dirty="0">
                        <a:effectLst/>
                      </a:endParaRPr>
                    </a:p>
                    <a:p>
                      <a:pPr>
                        <a:lnSpc>
                          <a:spcPct val="98000"/>
                        </a:lnSpc>
                        <a:spcAft>
                          <a:spcPts val="0"/>
                        </a:spcAft>
                      </a:pPr>
                      <a:r>
                        <a:rPr lang="es-ES" sz="800" dirty="0">
                          <a:effectLst/>
                        </a:rPr>
                        <a:t>magnitudes con métodos directos e indirectos </a:t>
                      </a:r>
                      <a:endParaRPr lang="es-ES_tradnl" sz="800" dirty="0">
                        <a:effectLst/>
                      </a:endParaRPr>
                    </a:p>
                    <a:p>
                      <a:pPr>
                        <a:lnSpc>
                          <a:spcPct val="98000"/>
                        </a:lnSpc>
                        <a:spcAft>
                          <a:spcPts val="0"/>
                        </a:spcAft>
                      </a:pPr>
                      <a:r>
                        <a:rPr lang="es-ES" sz="800" dirty="0">
                          <a:effectLst/>
                        </a:rPr>
                        <a:t>1.3 Sistemas de vectores concurrentes </a:t>
                      </a:r>
                      <a:endParaRPr lang="es-ES_tradnl" sz="800" dirty="0">
                        <a:effectLst/>
                      </a:endParaRPr>
                    </a:p>
                    <a:p>
                      <a:pPr>
                        <a:lnSpc>
                          <a:spcPct val="98000"/>
                        </a:lnSpc>
                        <a:spcAft>
                          <a:spcPts val="0"/>
                        </a:spcAft>
                      </a:pPr>
                      <a:r>
                        <a:rPr lang="es-ES" sz="800" dirty="0">
                          <a:effectLst/>
                        </a:rPr>
                        <a:t>1.4 Leyes de Newton </a:t>
                      </a:r>
                      <a:endParaRPr lang="es-ES_tradnl" sz="800" dirty="0">
                        <a:effectLst/>
                      </a:endParaRPr>
                    </a:p>
                    <a:p>
                      <a:pPr marR="421005">
                        <a:lnSpc>
                          <a:spcPct val="98000"/>
                        </a:lnSpc>
                        <a:spcAft>
                          <a:spcPts val="0"/>
                        </a:spcAft>
                      </a:pPr>
                      <a:r>
                        <a:rPr lang="es-ES" sz="800" dirty="0">
                          <a:effectLst/>
                        </a:rPr>
                        <a:t>1.5 1a. Ley de Newton 1.6 2a. Ley de Newton </a:t>
                      </a:r>
                      <a:endParaRPr lang="es-ES_tradnl" sz="800" dirty="0">
                        <a:effectLst/>
                      </a:endParaRPr>
                    </a:p>
                    <a:p>
                      <a:pPr>
                        <a:lnSpc>
                          <a:spcPct val="115000"/>
                        </a:lnSpc>
                        <a:spcAft>
                          <a:spcPts val="0"/>
                        </a:spcAft>
                      </a:pPr>
                      <a:r>
                        <a:rPr lang="es-ES" sz="800" dirty="0">
                          <a:effectLst/>
                        </a:rPr>
                        <a:t>1.7 3a. Ley de Newton</a:t>
                      </a:r>
                      <a:endParaRPr lang="es-ES_tradnl" sz="800" dirty="0">
                        <a:solidFill>
                          <a:srgbClr val="000000"/>
                        </a:solidFill>
                        <a:effectLst/>
                        <a:latin typeface="Arial" charset="0"/>
                        <a:ea typeface="Arial" charset="0"/>
                      </a:endParaRPr>
                    </a:p>
                  </a:txBody>
                  <a:tcPr marL="42763" marR="42763" marT="42763" marB="42763"/>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457072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b="1" dirty="0"/>
              <a:t>Estructura Inicial de Planeación</a:t>
            </a:r>
            <a:r>
              <a:rPr lang="es-ES_tradnl" sz="2800" dirty="0"/>
              <a:t/>
            </a:r>
            <a:br>
              <a:rPr lang="es-ES_tradnl" sz="2800" dirty="0"/>
            </a:br>
            <a:r>
              <a:rPr lang="es-ES" sz="2800" b="1" dirty="0"/>
              <a:t>Elaboración del Proyecto  (Producto 8)</a:t>
            </a:r>
            <a:r>
              <a:rPr lang="es-ES_tradnl" sz="2800" dirty="0"/>
              <a:t/>
            </a:r>
            <a:br>
              <a:rPr lang="es-ES_tradnl" sz="2800" dirty="0"/>
            </a:br>
            <a:r>
              <a:rPr lang="es-ES_tradnl" sz="2000" dirty="0"/>
              <a:t>DISCIPLINAS INVOLUCRADAS EN EL TRABAJO INTERDISCIPLINARIO</a:t>
            </a:r>
          </a:p>
        </p:txBody>
      </p:sp>
      <p:sp>
        <p:nvSpPr>
          <p:cNvPr id="3" name="Marcador de texto 2"/>
          <p:cNvSpPr>
            <a:spLocks noGrp="1"/>
          </p:cNvSpPr>
          <p:nvPr>
            <p:ph type="body" idx="1"/>
          </p:nvPr>
        </p:nvSpPr>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1350767675"/>
              </p:ext>
            </p:extLst>
          </p:nvPr>
        </p:nvGraphicFramePr>
        <p:xfrm>
          <a:off x="1103312" y="2052637"/>
          <a:ext cx="8947149" cy="4195762"/>
        </p:xfrm>
        <a:graphic>
          <a:graphicData uri="http://schemas.openxmlformats.org/drawingml/2006/table">
            <a:tbl>
              <a:tblPr>
                <a:tableStyleId>{5C22544A-7EE6-4342-B048-85BDC9FD1C3A}</a:tableStyleId>
              </a:tblPr>
              <a:tblGrid>
                <a:gridCol w="2026619">
                  <a:extLst>
                    <a:ext uri="{9D8B030D-6E8A-4147-A177-3AD203B41FA5}">
                      <a16:colId xmlns:a16="http://schemas.microsoft.com/office/drawing/2014/main" val="20000"/>
                    </a:ext>
                  </a:extLst>
                </a:gridCol>
                <a:gridCol w="2144105">
                  <a:extLst>
                    <a:ext uri="{9D8B030D-6E8A-4147-A177-3AD203B41FA5}">
                      <a16:colId xmlns:a16="http://schemas.microsoft.com/office/drawing/2014/main" val="20001"/>
                    </a:ext>
                  </a:extLst>
                </a:gridCol>
                <a:gridCol w="2124524">
                  <a:extLst>
                    <a:ext uri="{9D8B030D-6E8A-4147-A177-3AD203B41FA5}">
                      <a16:colId xmlns:a16="http://schemas.microsoft.com/office/drawing/2014/main" val="20002"/>
                    </a:ext>
                  </a:extLst>
                </a:gridCol>
                <a:gridCol w="2651901">
                  <a:extLst>
                    <a:ext uri="{9D8B030D-6E8A-4147-A177-3AD203B41FA5}">
                      <a16:colId xmlns:a16="http://schemas.microsoft.com/office/drawing/2014/main" val="20003"/>
                    </a:ext>
                  </a:extLst>
                </a:gridCol>
              </a:tblGrid>
              <a:tr h="4195762">
                <a:tc>
                  <a:txBody>
                    <a:bodyPr/>
                    <a:lstStyle/>
                    <a:p>
                      <a:pPr>
                        <a:lnSpc>
                          <a:spcPct val="115000"/>
                        </a:lnSpc>
                        <a:spcAft>
                          <a:spcPts val="0"/>
                        </a:spcAft>
                      </a:pPr>
                      <a:r>
                        <a:rPr lang="es-ES" sz="1600">
                          <a:effectLst/>
                        </a:rPr>
                        <a:t>2. Conceptos clave,</a:t>
                      </a:r>
                      <a:endParaRPr lang="es-ES_tradnl" sz="1600">
                        <a:effectLst/>
                      </a:endParaRPr>
                    </a:p>
                    <a:p>
                      <a:pPr>
                        <a:lnSpc>
                          <a:spcPct val="115000"/>
                        </a:lnSpc>
                        <a:spcAft>
                          <a:spcPts val="0"/>
                        </a:spcAft>
                      </a:pPr>
                      <a:r>
                        <a:rPr lang="es-ES" sz="1600">
                          <a:effectLst/>
                        </a:rPr>
                        <a:t>     Trascendentales.</a:t>
                      </a:r>
                      <a:endParaRPr lang="es-ES_tradnl" sz="1600">
                        <a:effectLst/>
                      </a:endParaRPr>
                    </a:p>
                    <a:p>
                      <a:pPr marL="176530">
                        <a:lnSpc>
                          <a:spcPct val="115000"/>
                        </a:lnSpc>
                        <a:spcAft>
                          <a:spcPts val="0"/>
                        </a:spcAft>
                      </a:pPr>
                      <a:r>
                        <a:rPr lang="es-ES" sz="1600">
                          <a:effectLst/>
                        </a:rPr>
                        <a:t>Conceptos básicos que surgen  del proyecto,  permiten la comprensión del mismo y  pueden ser transferibles a otros ámbitos.</a:t>
                      </a:r>
                      <a:endParaRPr lang="es-ES_tradnl" sz="1600">
                        <a:effectLst/>
                      </a:endParaRPr>
                    </a:p>
                    <a:p>
                      <a:pPr marL="176530">
                        <a:lnSpc>
                          <a:spcPct val="115000"/>
                        </a:lnSpc>
                        <a:spcAft>
                          <a:spcPts val="0"/>
                        </a:spcAft>
                      </a:pPr>
                      <a:r>
                        <a:rPr lang="es-ES" sz="1600">
                          <a:effectLst/>
                        </a:rPr>
                        <a:t>Se consideran parte de un  Glosario.</a:t>
                      </a:r>
                      <a:endParaRPr lang="es-ES_tradnl" sz="1600">
                        <a:effectLst/>
                      </a:endParaRPr>
                    </a:p>
                    <a:p>
                      <a:pPr algn="just">
                        <a:lnSpc>
                          <a:spcPct val="115000"/>
                        </a:lnSpc>
                        <a:spcAft>
                          <a:spcPts val="0"/>
                        </a:spcAft>
                      </a:pPr>
                      <a:r>
                        <a:rPr lang="es-ES" sz="1600">
                          <a:effectLst/>
                        </a:rPr>
                        <a:t> </a:t>
                      </a:r>
                      <a:endParaRPr lang="es-ES_tradnl" sz="16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600">
                          <a:effectLst/>
                        </a:rPr>
                        <a:t>Perspectiva</a:t>
                      </a:r>
                      <a:endParaRPr lang="es-ES_tradnl" sz="1600">
                        <a:effectLst/>
                      </a:endParaRPr>
                    </a:p>
                    <a:p>
                      <a:pPr>
                        <a:lnSpc>
                          <a:spcPct val="115000"/>
                        </a:lnSpc>
                        <a:spcAft>
                          <a:spcPts val="0"/>
                        </a:spcAft>
                      </a:pPr>
                      <a:r>
                        <a:rPr lang="es-ES" sz="1600">
                          <a:effectLst/>
                        </a:rPr>
                        <a:t>Cultura</a:t>
                      </a:r>
                      <a:endParaRPr lang="es-ES_tradnl" sz="1600">
                        <a:effectLst/>
                      </a:endParaRPr>
                    </a:p>
                    <a:p>
                      <a:pPr>
                        <a:lnSpc>
                          <a:spcPct val="115000"/>
                        </a:lnSpc>
                        <a:spcAft>
                          <a:spcPts val="0"/>
                        </a:spcAft>
                      </a:pPr>
                      <a:r>
                        <a:rPr lang="es-ES" sz="1600">
                          <a:effectLst/>
                        </a:rPr>
                        <a:t>Ideología</a:t>
                      </a:r>
                      <a:endParaRPr lang="es-ES_tradnl" sz="1600">
                        <a:effectLst/>
                      </a:endParaRPr>
                    </a:p>
                    <a:p>
                      <a:pPr>
                        <a:lnSpc>
                          <a:spcPct val="115000"/>
                        </a:lnSpc>
                        <a:spcAft>
                          <a:spcPts val="0"/>
                        </a:spcAft>
                      </a:pPr>
                      <a:r>
                        <a:rPr lang="es-ES" sz="1600">
                          <a:effectLst/>
                        </a:rPr>
                        <a:t>Tiempo</a:t>
                      </a:r>
                      <a:endParaRPr lang="es-ES_tradnl" sz="1600">
                        <a:effectLst/>
                      </a:endParaRPr>
                    </a:p>
                    <a:p>
                      <a:pPr>
                        <a:lnSpc>
                          <a:spcPct val="115000"/>
                        </a:lnSpc>
                        <a:spcAft>
                          <a:spcPts val="0"/>
                        </a:spcAft>
                      </a:pPr>
                      <a:r>
                        <a:rPr lang="es-ES" sz="1600">
                          <a:effectLst/>
                        </a:rPr>
                        <a:t>Espacio</a:t>
                      </a:r>
                      <a:endParaRPr lang="es-ES_tradnl" sz="1600">
                        <a:effectLst/>
                      </a:endParaRPr>
                    </a:p>
                    <a:p>
                      <a:pPr>
                        <a:lnSpc>
                          <a:spcPct val="115000"/>
                        </a:lnSpc>
                        <a:spcAft>
                          <a:spcPts val="0"/>
                        </a:spcAft>
                      </a:pPr>
                      <a:r>
                        <a:rPr lang="es-ES" sz="1600">
                          <a:effectLst/>
                        </a:rPr>
                        <a:t>Patrones</a:t>
                      </a:r>
                      <a:endParaRPr lang="es-ES_tradnl" sz="16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600">
                          <a:effectLst/>
                        </a:rPr>
                        <a:t>Perspectiva</a:t>
                      </a:r>
                      <a:endParaRPr lang="es-ES_tradnl" sz="1600">
                        <a:effectLst/>
                      </a:endParaRPr>
                    </a:p>
                    <a:p>
                      <a:pPr>
                        <a:lnSpc>
                          <a:spcPct val="115000"/>
                        </a:lnSpc>
                        <a:spcAft>
                          <a:spcPts val="0"/>
                        </a:spcAft>
                      </a:pPr>
                      <a:r>
                        <a:rPr lang="es-ES" sz="1600">
                          <a:effectLst/>
                        </a:rPr>
                        <a:t>Cultura</a:t>
                      </a:r>
                      <a:endParaRPr lang="es-ES_tradnl" sz="1600">
                        <a:effectLst/>
                      </a:endParaRPr>
                    </a:p>
                    <a:p>
                      <a:pPr>
                        <a:lnSpc>
                          <a:spcPct val="115000"/>
                        </a:lnSpc>
                        <a:spcAft>
                          <a:spcPts val="0"/>
                        </a:spcAft>
                      </a:pPr>
                      <a:r>
                        <a:rPr lang="es-ES" sz="1600">
                          <a:effectLst/>
                        </a:rPr>
                        <a:t>Modelos</a:t>
                      </a:r>
                      <a:endParaRPr lang="es-ES_tradnl" sz="1600">
                        <a:effectLst/>
                      </a:endParaRPr>
                    </a:p>
                    <a:p>
                      <a:pPr>
                        <a:lnSpc>
                          <a:spcPct val="115000"/>
                        </a:lnSpc>
                        <a:spcAft>
                          <a:spcPts val="0"/>
                        </a:spcAft>
                      </a:pPr>
                      <a:r>
                        <a:rPr lang="es-ES" sz="1600">
                          <a:effectLst/>
                        </a:rPr>
                        <a:t>Patrones</a:t>
                      </a:r>
                      <a:endParaRPr lang="es-ES_tradnl" sz="16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600" dirty="0">
                          <a:effectLst/>
                        </a:rPr>
                        <a:t>Fuerza </a:t>
                      </a:r>
                      <a:endParaRPr lang="es-ES_tradnl" sz="1600" dirty="0">
                        <a:effectLst/>
                      </a:endParaRPr>
                    </a:p>
                    <a:p>
                      <a:pPr>
                        <a:lnSpc>
                          <a:spcPct val="115000"/>
                        </a:lnSpc>
                        <a:spcAft>
                          <a:spcPts val="0"/>
                        </a:spcAft>
                      </a:pPr>
                      <a:r>
                        <a:rPr lang="es-ES" sz="1600" dirty="0">
                          <a:effectLst/>
                        </a:rPr>
                        <a:t>Masa </a:t>
                      </a:r>
                      <a:endParaRPr lang="es-ES_tradnl" sz="1600" dirty="0">
                        <a:effectLst/>
                      </a:endParaRPr>
                    </a:p>
                    <a:p>
                      <a:pPr>
                        <a:lnSpc>
                          <a:spcPct val="115000"/>
                        </a:lnSpc>
                        <a:spcAft>
                          <a:spcPts val="0"/>
                        </a:spcAft>
                      </a:pPr>
                      <a:r>
                        <a:rPr lang="es-ES" sz="1600" dirty="0">
                          <a:effectLst/>
                        </a:rPr>
                        <a:t>Gravedad </a:t>
                      </a:r>
                      <a:endParaRPr lang="es-ES_tradnl" sz="1600" dirty="0">
                        <a:effectLst/>
                      </a:endParaRPr>
                    </a:p>
                    <a:p>
                      <a:pPr>
                        <a:lnSpc>
                          <a:spcPct val="115000"/>
                        </a:lnSpc>
                        <a:spcAft>
                          <a:spcPts val="0"/>
                        </a:spcAft>
                      </a:pPr>
                      <a:r>
                        <a:rPr lang="es-ES" sz="1600" dirty="0">
                          <a:effectLst/>
                        </a:rPr>
                        <a:t>4a. Ley de Newton </a:t>
                      </a:r>
                      <a:endParaRPr lang="es-ES_tradnl" sz="1600" dirty="0">
                        <a:effectLst/>
                      </a:endParaRPr>
                    </a:p>
                    <a:p>
                      <a:pPr>
                        <a:lnSpc>
                          <a:spcPct val="115000"/>
                        </a:lnSpc>
                        <a:spcAft>
                          <a:spcPts val="0"/>
                        </a:spcAft>
                      </a:pPr>
                      <a:r>
                        <a:rPr lang="es-ES" sz="1600" dirty="0">
                          <a:effectLst/>
                        </a:rPr>
                        <a:t>Energía</a:t>
                      </a:r>
                      <a:endParaRPr lang="es-ES_tradnl" sz="16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923250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b="1" dirty="0"/>
              <a:t>Estructura Inicial de Planeación</a:t>
            </a:r>
            <a:r>
              <a:rPr lang="es-ES_tradnl" sz="2800" dirty="0"/>
              <a:t/>
            </a:r>
            <a:br>
              <a:rPr lang="es-ES_tradnl" sz="2800" dirty="0"/>
            </a:br>
            <a:r>
              <a:rPr lang="es-ES" sz="2800" b="1" dirty="0"/>
              <a:t>Elaboración del Proyecto  (Producto 8)</a:t>
            </a:r>
            <a:r>
              <a:rPr lang="es-ES_tradnl" sz="2800" dirty="0"/>
              <a:t/>
            </a:r>
            <a:br>
              <a:rPr lang="es-ES_tradnl" sz="2800" dirty="0"/>
            </a:br>
            <a:r>
              <a:rPr lang="es-ES_tradnl" sz="2800" dirty="0"/>
              <a:t> </a:t>
            </a:r>
            <a:r>
              <a:rPr lang="es-ES_tradnl" sz="2000" dirty="0"/>
              <a:t>DISCIPLINAS INVOLUCRADAS EN EL TRABAJO INTERDISCIPLINARIO</a:t>
            </a:r>
          </a:p>
        </p:txBody>
      </p:sp>
      <p:sp>
        <p:nvSpPr>
          <p:cNvPr id="3" name="Marcador de texto 2"/>
          <p:cNvSpPr>
            <a:spLocks noGrp="1"/>
          </p:cNvSpPr>
          <p:nvPr>
            <p:ph type="body" idx="1"/>
          </p:nvPr>
        </p:nvSpPr>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1278630736"/>
              </p:ext>
            </p:extLst>
          </p:nvPr>
        </p:nvGraphicFramePr>
        <p:xfrm>
          <a:off x="1103312" y="2052637"/>
          <a:ext cx="8947150" cy="4228084"/>
        </p:xfrm>
        <a:graphic>
          <a:graphicData uri="http://schemas.openxmlformats.org/drawingml/2006/table">
            <a:tbl>
              <a:tblPr>
                <a:tableStyleId>{5C22544A-7EE6-4342-B048-85BDC9FD1C3A}</a:tableStyleId>
              </a:tblPr>
              <a:tblGrid>
                <a:gridCol w="2026619">
                  <a:extLst>
                    <a:ext uri="{9D8B030D-6E8A-4147-A177-3AD203B41FA5}">
                      <a16:colId xmlns:a16="http://schemas.microsoft.com/office/drawing/2014/main" val="20000"/>
                    </a:ext>
                  </a:extLst>
                </a:gridCol>
                <a:gridCol w="2144105">
                  <a:extLst>
                    <a:ext uri="{9D8B030D-6E8A-4147-A177-3AD203B41FA5}">
                      <a16:colId xmlns:a16="http://schemas.microsoft.com/office/drawing/2014/main" val="20001"/>
                    </a:ext>
                  </a:extLst>
                </a:gridCol>
                <a:gridCol w="2124524">
                  <a:extLst>
                    <a:ext uri="{9D8B030D-6E8A-4147-A177-3AD203B41FA5}">
                      <a16:colId xmlns:a16="http://schemas.microsoft.com/office/drawing/2014/main" val="20002"/>
                    </a:ext>
                  </a:extLst>
                </a:gridCol>
                <a:gridCol w="2651902">
                  <a:extLst>
                    <a:ext uri="{9D8B030D-6E8A-4147-A177-3AD203B41FA5}">
                      <a16:colId xmlns:a16="http://schemas.microsoft.com/office/drawing/2014/main" val="20003"/>
                    </a:ext>
                  </a:extLst>
                </a:gridCol>
              </a:tblGrid>
              <a:tr h="762000">
                <a:tc>
                  <a:txBody>
                    <a:bodyPr/>
                    <a:lstStyle/>
                    <a:p>
                      <a:pPr marL="342900" lvl="0" indent="-342900">
                        <a:lnSpc>
                          <a:spcPct val="115000"/>
                        </a:lnSpc>
                        <a:spcAft>
                          <a:spcPts val="0"/>
                        </a:spcAft>
                        <a:buFont typeface="+mj-lt"/>
                        <a:buAutoNum type="arabicPeriod" startAt="3"/>
                      </a:pPr>
                      <a:r>
                        <a:rPr lang="es-ES" sz="1800">
                          <a:effectLst/>
                        </a:rPr>
                        <a:t>Objetivos o propósitos</a:t>
                      </a:r>
                      <a:endParaRPr lang="es-ES_tradnl" sz="1800">
                        <a:effectLst/>
                      </a:endParaRPr>
                    </a:p>
                    <a:p>
                      <a:pPr marL="180340">
                        <a:lnSpc>
                          <a:spcPct val="115000"/>
                        </a:lnSpc>
                        <a:spcAft>
                          <a:spcPts val="0"/>
                        </a:spcAft>
                      </a:pPr>
                      <a:r>
                        <a:rPr lang="es-ES" sz="1800">
                          <a:effectLst/>
                        </a:rPr>
                        <a:t>a alcanzar. </a:t>
                      </a:r>
                      <a:endParaRPr lang="es-ES_tradnl" sz="1800">
                        <a:effectLst/>
                      </a:endParaRPr>
                    </a:p>
                    <a:p>
                      <a:pPr algn="just">
                        <a:lnSpc>
                          <a:spcPct val="115000"/>
                        </a:lnSpc>
                        <a:spcAft>
                          <a:spcPts val="0"/>
                        </a:spcAft>
                      </a:pPr>
                      <a:r>
                        <a:rPr lang="es-ES" sz="1800">
                          <a:effectLst/>
                        </a:rPr>
                        <a:t>   </a:t>
                      </a:r>
                      <a:endParaRPr lang="es-ES_tradnl" sz="1800">
                        <a:effectLst/>
                      </a:endParaRPr>
                    </a:p>
                    <a:p>
                      <a:pPr algn="just">
                        <a:lnSpc>
                          <a:spcPct val="115000"/>
                        </a:lnSpc>
                        <a:spcAft>
                          <a:spcPts val="0"/>
                        </a:spcAft>
                      </a:pPr>
                      <a:r>
                        <a:rPr lang="es-ES" sz="1800">
                          <a:effectLst/>
                        </a:rPr>
                        <a:t> </a:t>
                      </a:r>
                      <a:endParaRPr lang="es-ES_tradnl" sz="1800">
                        <a:effectLst/>
                      </a:endParaRPr>
                    </a:p>
                    <a:p>
                      <a:pPr algn="just">
                        <a:lnSpc>
                          <a:spcPct val="115000"/>
                        </a:lnSpc>
                        <a:spcAft>
                          <a:spcPts val="0"/>
                        </a:spcAft>
                      </a:pPr>
                      <a:r>
                        <a:rPr lang="es-ES" sz="1800">
                          <a:effectLst/>
                        </a:rPr>
                        <a:t> </a:t>
                      </a:r>
                      <a:endParaRPr lang="es-ES_tradnl" sz="18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800">
                          <a:effectLst/>
                        </a:rPr>
                        <a:t> </a:t>
                      </a:r>
                      <a:endParaRPr lang="es-ES_tradnl" sz="1800">
                        <a:effectLst/>
                      </a:endParaRPr>
                    </a:p>
                    <a:p>
                      <a:pPr>
                        <a:lnSpc>
                          <a:spcPct val="115000"/>
                        </a:lnSpc>
                        <a:spcAft>
                          <a:spcPts val="0"/>
                        </a:spcAft>
                      </a:pPr>
                      <a:r>
                        <a:rPr lang="es-ES" sz="1800">
                          <a:effectLst/>
                        </a:rPr>
                        <a:t>Constatar los proyectos con una idea del pensamiento, conocimiento y construcción de la cultura Maya. Para así poder conocer los alcances científicos de los pueblos mesoamericanos.</a:t>
                      </a:r>
                      <a:endParaRPr lang="es-ES_tradnl" sz="18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800">
                          <a:effectLst/>
                        </a:rPr>
                        <a:t>Alcanzar las habilidades que permitan un mayor razonamiento sobre la geometría y resolución de problemas con la arquitectura de otros tiempos y culturas para favorecer el razonamiento de las matemáticas.</a:t>
                      </a:r>
                      <a:endParaRPr lang="es-ES_tradnl" sz="18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800" dirty="0">
                          <a:effectLst/>
                        </a:rPr>
                        <a:t>Ampliar la experiencia cognitiva mediante el uso del cálculo y Leyes científicas para comprobar y experimentar con problemas en objetos que por lo general no tenemos pensado tal posibilidad. Una cultura histórica y en su propio momento.</a:t>
                      </a:r>
                      <a:endParaRPr lang="es-ES_tradnl" sz="18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211846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b="1" dirty="0"/>
              <a:t>Estructura Inicial de Planeación</a:t>
            </a:r>
            <a:r>
              <a:rPr lang="es-ES_tradnl" sz="2800" dirty="0"/>
              <a:t/>
            </a:r>
            <a:br>
              <a:rPr lang="es-ES_tradnl" sz="2800" dirty="0"/>
            </a:br>
            <a:r>
              <a:rPr lang="es-ES" sz="2800" b="1" dirty="0"/>
              <a:t>Elaboración del Proyecto  (Producto 8)</a:t>
            </a:r>
            <a:r>
              <a:rPr lang="es-ES_tradnl" sz="2800" dirty="0"/>
              <a:t/>
            </a:r>
            <a:br>
              <a:rPr lang="es-ES_tradnl" sz="2800" dirty="0"/>
            </a:br>
            <a:r>
              <a:rPr lang="es-ES_tradnl" sz="2800" dirty="0"/>
              <a:t> </a:t>
            </a:r>
            <a:r>
              <a:rPr lang="es-ES_tradnl" sz="2000" dirty="0"/>
              <a:t>DISCIPLINAS INVOLUCRADAS EN EL TRABAJO INTERDISCIPLINARIO</a:t>
            </a:r>
          </a:p>
        </p:txBody>
      </p:sp>
      <p:sp>
        <p:nvSpPr>
          <p:cNvPr id="3" name="Marcador de texto 2"/>
          <p:cNvSpPr>
            <a:spLocks noGrp="1"/>
          </p:cNvSpPr>
          <p:nvPr>
            <p:ph type="body" idx="1"/>
          </p:nvPr>
        </p:nvSpPr>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1605839003"/>
              </p:ext>
            </p:extLst>
          </p:nvPr>
        </p:nvGraphicFramePr>
        <p:xfrm>
          <a:off x="1103312" y="2052637"/>
          <a:ext cx="8947150" cy="4195762"/>
        </p:xfrm>
        <a:graphic>
          <a:graphicData uri="http://schemas.openxmlformats.org/drawingml/2006/table">
            <a:tbl>
              <a:tblPr>
                <a:tableStyleId>{5C22544A-7EE6-4342-B048-85BDC9FD1C3A}</a:tableStyleId>
              </a:tblPr>
              <a:tblGrid>
                <a:gridCol w="2026619">
                  <a:extLst>
                    <a:ext uri="{9D8B030D-6E8A-4147-A177-3AD203B41FA5}">
                      <a16:colId xmlns:a16="http://schemas.microsoft.com/office/drawing/2014/main" val="20000"/>
                    </a:ext>
                  </a:extLst>
                </a:gridCol>
                <a:gridCol w="2144105">
                  <a:extLst>
                    <a:ext uri="{9D8B030D-6E8A-4147-A177-3AD203B41FA5}">
                      <a16:colId xmlns:a16="http://schemas.microsoft.com/office/drawing/2014/main" val="20001"/>
                    </a:ext>
                  </a:extLst>
                </a:gridCol>
                <a:gridCol w="2124524">
                  <a:extLst>
                    <a:ext uri="{9D8B030D-6E8A-4147-A177-3AD203B41FA5}">
                      <a16:colId xmlns:a16="http://schemas.microsoft.com/office/drawing/2014/main" val="20002"/>
                    </a:ext>
                  </a:extLst>
                </a:gridCol>
                <a:gridCol w="2651902">
                  <a:extLst>
                    <a:ext uri="{9D8B030D-6E8A-4147-A177-3AD203B41FA5}">
                      <a16:colId xmlns:a16="http://schemas.microsoft.com/office/drawing/2014/main" val="20003"/>
                    </a:ext>
                  </a:extLst>
                </a:gridCol>
              </a:tblGrid>
              <a:tr h="4195762">
                <a:tc>
                  <a:txBody>
                    <a:bodyPr/>
                    <a:lstStyle/>
                    <a:p>
                      <a:pPr>
                        <a:lnSpc>
                          <a:spcPct val="115000"/>
                        </a:lnSpc>
                        <a:spcAft>
                          <a:spcPts val="0"/>
                        </a:spcAft>
                      </a:pPr>
                      <a:r>
                        <a:rPr lang="es-ES" sz="1800">
                          <a:effectLst/>
                        </a:rPr>
                        <a:t>4. Evaluación.</a:t>
                      </a:r>
                      <a:endParaRPr lang="es-ES_tradnl" sz="1800">
                        <a:effectLst/>
                      </a:endParaRPr>
                    </a:p>
                    <a:p>
                      <a:pPr>
                        <a:lnSpc>
                          <a:spcPct val="115000"/>
                        </a:lnSpc>
                        <a:spcAft>
                          <a:spcPts val="0"/>
                        </a:spcAft>
                      </a:pPr>
                      <a:r>
                        <a:rPr lang="es-ES" sz="1800">
                          <a:effectLst/>
                        </a:rPr>
                        <a:t>    Productos /evidencias</a:t>
                      </a:r>
                      <a:endParaRPr lang="es-ES_tradnl" sz="1800">
                        <a:effectLst/>
                      </a:endParaRPr>
                    </a:p>
                    <a:p>
                      <a:pPr>
                        <a:lnSpc>
                          <a:spcPct val="115000"/>
                        </a:lnSpc>
                        <a:spcAft>
                          <a:spcPts val="0"/>
                        </a:spcAft>
                      </a:pPr>
                      <a:r>
                        <a:rPr lang="es-ES" sz="1800">
                          <a:effectLst/>
                        </a:rPr>
                        <a:t>    de aprendizaje para </a:t>
                      </a:r>
                      <a:endParaRPr lang="es-ES_tradnl" sz="1800">
                        <a:effectLst/>
                      </a:endParaRPr>
                    </a:p>
                    <a:p>
                      <a:pPr>
                        <a:lnSpc>
                          <a:spcPct val="115000"/>
                        </a:lnSpc>
                        <a:spcAft>
                          <a:spcPts val="0"/>
                        </a:spcAft>
                      </a:pPr>
                      <a:r>
                        <a:rPr lang="es-ES" sz="1800">
                          <a:effectLst/>
                        </a:rPr>
                        <a:t>    demostrar el</a:t>
                      </a:r>
                      <a:endParaRPr lang="es-ES_tradnl" sz="1800">
                        <a:effectLst/>
                      </a:endParaRPr>
                    </a:p>
                    <a:p>
                      <a:pPr>
                        <a:lnSpc>
                          <a:spcPct val="115000"/>
                        </a:lnSpc>
                        <a:spcAft>
                          <a:spcPts val="0"/>
                        </a:spcAft>
                      </a:pPr>
                      <a:r>
                        <a:rPr lang="es-ES" sz="1800">
                          <a:effectLst/>
                        </a:rPr>
                        <a:t>    avance del  proceso  y </a:t>
                      </a:r>
                      <a:endParaRPr lang="es-ES_tradnl" sz="1800">
                        <a:effectLst/>
                      </a:endParaRPr>
                    </a:p>
                    <a:p>
                      <a:pPr>
                        <a:lnSpc>
                          <a:spcPct val="115000"/>
                        </a:lnSpc>
                        <a:spcAft>
                          <a:spcPts val="0"/>
                        </a:spcAft>
                      </a:pPr>
                      <a:r>
                        <a:rPr lang="es-ES" sz="1800">
                          <a:effectLst/>
                        </a:rPr>
                        <a:t>    el logro del  objetivo</a:t>
                      </a:r>
                      <a:endParaRPr lang="es-ES_tradnl" sz="1800">
                        <a:effectLst/>
                      </a:endParaRPr>
                    </a:p>
                    <a:p>
                      <a:pPr>
                        <a:lnSpc>
                          <a:spcPct val="115000"/>
                        </a:lnSpc>
                        <a:spcAft>
                          <a:spcPts val="0"/>
                        </a:spcAft>
                      </a:pPr>
                      <a:r>
                        <a:rPr lang="es-ES" sz="1800">
                          <a:effectLst/>
                        </a:rPr>
                        <a:t>    Propuesto.</a:t>
                      </a:r>
                      <a:endParaRPr lang="es-ES_tradnl" sz="1800">
                        <a:effectLst/>
                      </a:endParaRPr>
                    </a:p>
                    <a:p>
                      <a:pPr>
                        <a:lnSpc>
                          <a:spcPct val="115000"/>
                        </a:lnSpc>
                        <a:spcAft>
                          <a:spcPts val="0"/>
                        </a:spcAft>
                        <a:tabLst>
                          <a:tab pos="1844675" algn="r"/>
                        </a:tabLst>
                      </a:pPr>
                      <a:r>
                        <a:rPr lang="es-ES" sz="1800">
                          <a:effectLst/>
                        </a:rPr>
                        <a:t>     	</a:t>
                      </a:r>
                      <a:endParaRPr lang="es-ES_tradnl" sz="18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800">
                          <a:effectLst/>
                        </a:rPr>
                        <a:t>Deberán identificar la época de realización del proyecto. </a:t>
                      </a:r>
                      <a:endParaRPr lang="es-ES_tradnl" sz="1800">
                        <a:effectLst/>
                      </a:endParaRPr>
                    </a:p>
                    <a:p>
                      <a:pPr>
                        <a:lnSpc>
                          <a:spcPct val="115000"/>
                        </a:lnSpc>
                        <a:spcAft>
                          <a:spcPts val="0"/>
                        </a:spcAft>
                      </a:pPr>
                      <a:r>
                        <a:rPr lang="es-ES" sz="1800">
                          <a:effectLst/>
                        </a:rPr>
                        <a:t>Seleccionar la pirámide</a:t>
                      </a:r>
                      <a:endParaRPr lang="es-ES_tradnl" sz="1800">
                        <a:effectLst/>
                      </a:endParaRPr>
                    </a:p>
                    <a:p>
                      <a:pPr>
                        <a:lnSpc>
                          <a:spcPct val="115000"/>
                        </a:lnSpc>
                        <a:spcAft>
                          <a:spcPts val="0"/>
                        </a:spcAft>
                      </a:pPr>
                      <a:r>
                        <a:rPr lang="es-ES" sz="1800">
                          <a:effectLst/>
                        </a:rPr>
                        <a:t>Realizar investigaciones</a:t>
                      </a:r>
                      <a:endParaRPr lang="es-ES_tradnl" sz="1800">
                        <a:effectLst/>
                      </a:endParaRPr>
                    </a:p>
                    <a:p>
                      <a:pPr>
                        <a:lnSpc>
                          <a:spcPct val="115000"/>
                        </a:lnSpc>
                        <a:spcAft>
                          <a:spcPts val="0"/>
                        </a:spcAft>
                      </a:pPr>
                      <a:r>
                        <a:rPr lang="es-ES" sz="1800">
                          <a:effectLst/>
                        </a:rPr>
                        <a:t>Tareas</a:t>
                      </a:r>
                      <a:endParaRPr lang="es-ES_tradnl" sz="1800">
                        <a:effectLst/>
                      </a:endParaRPr>
                    </a:p>
                    <a:p>
                      <a:pPr>
                        <a:lnSpc>
                          <a:spcPct val="115000"/>
                        </a:lnSpc>
                        <a:spcAft>
                          <a:spcPts val="0"/>
                        </a:spcAft>
                      </a:pPr>
                      <a:r>
                        <a:rPr lang="es-ES" sz="1800">
                          <a:effectLst/>
                        </a:rPr>
                        <a:t>Pensamiento crítico</a:t>
                      </a:r>
                      <a:endParaRPr lang="es-ES_tradnl" sz="1800">
                        <a:effectLst/>
                      </a:endParaRPr>
                    </a:p>
                    <a:p>
                      <a:pPr>
                        <a:lnSpc>
                          <a:spcPct val="115000"/>
                        </a:lnSpc>
                        <a:spcAft>
                          <a:spcPts val="0"/>
                        </a:spcAft>
                      </a:pPr>
                      <a:r>
                        <a:rPr lang="es-ES" sz="1800">
                          <a:effectLst/>
                        </a:rPr>
                        <a:t>Conclusiones</a:t>
                      </a:r>
                      <a:endParaRPr lang="es-ES_tradnl" sz="1800">
                        <a:effectLst/>
                      </a:endParaRPr>
                    </a:p>
                    <a:p>
                      <a:pPr>
                        <a:lnSpc>
                          <a:spcPct val="115000"/>
                        </a:lnSpc>
                        <a:spcAft>
                          <a:spcPts val="0"/>
                        </a:spcAft>
                      </a:pPr>
                      <a:r>
                        <a:rPr lang="es-ES" sz="1800">
                          <a:effectLst/>
                        </a:rPr>
                        <a:t>Y razonamiento</a:t>
                      </a:r>
                      <a:endParaRPr lang="es-ES_tradnl" sz="18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800">
                          <a:effectLst/>
                        </a:rPr>
                        <a:t>Elegir la pirámide a estudiar.</a:t>
                      </a:r>
                      <a:endParaRPr lang="es-ES_tradnl" sz="1800">
                        <a:effectLst/>
                      </a:endParaRPr>
                    </a:p>
                    <a:p>
                      <a:pPr>
                        <a:lnSpc>
                          <a:spcPct val="115000"/>
                        </a:lnSpc>
                        <a:spcAft>
                          <a:spcPts val="0"/>
                        </a:spcAft>
                      </a:pPr>
                      <a:r>
                        <a:rPr lang="es-ES" sz="1800">
                          <a:effectLst/>
                        </a:rPr>
                        <a:t>Investigación del período.</a:t>
                      </a:r>
                      <a:endParaRPr lang="es-ES_tradnl" sz="1800">
                        <a:effectLst/>
                      </a:endParaRPr>
                    </a:p>
                    <a:p>
                      <a:pPr>
                        <a:lnSpc>
                          <a:spcPct val="115000"/>
                        </a:lnSpc>
                        <a:spcAft>
                          <a:spcPts val="0"/>
                        </a:spcAft>
                      </a:pPr>
                      <a:r>
                        <a:rPr lang="es-ES" sz="1800">
                          <a:effectLst/>
                        </a:rPr>
                        <a:t>Análisis</a:t>
                      </a:r>
                      <a:endParaRPr lang="es-ES_tradnl" sz="1800">
                        <a:effectLst/>
                      </a:endParaRPr>
                    </a:p>
                    <a:p>
                      <a:pPr>
                        <a:lnSpc>
                          <a:spcPct val="115000"/>
                        </a:lnSpc>
                        <a:spcAft>
                          <a:spcPts val="0"/>
                        </a:spcAft>
                      </a:pPr>
                      <a:r>
                        <a:rPr lang="es-ES" sz="1800">
                          <a:effectLst/>
                        </a:rPr>
                        <a:t>Resolución del problema</a:t>
                      </a:r>
                      <a:endParaRPr lang="es-ES_tradnl" sz="1800">
                        <a:effectLst/>
                      </a:endParaRPr>
                    </a:p>
                    <a:p>
                      <a:pPr>
                        <a:lnSpc>
                          <a:spcPct val="115000"/>
                        </a:lnSpc>
                        <a:spcAft>
                          <a:spcPts val="0"/>
                        </a:spcAft>
                      </a:pPr>
                      <a:r>
                        <a:rPr lang="es-ES" sz="1800">
                          <a:effectLst/>
                        </a:rPr>
                        <a:t>Conclusiones</a:t>
                      </a:r>
                      <a:endParaRPr lang="es-ES_tradnl" sz="1800">
                        <a:effectLst/>
                      </a:endParaRPr>
                    </a:p>
                    <a:p>
                      <a:pPr>
                        <a:lnSpc>
                          <a:spcPct val="115000"/>
                        </a:lnSpc>
                        <a:spcAft>
                          <a:spcPts val="0"/>
                        </a:spcAft>
                      </a:pPr>
                      <a:r>
                        <a:rPr lang="es-ES" sz="1800">
                          <a:effectLst/>
                        </a:rPr>
                        <a:t>Y razonamiento crítico</a:t>
                      </a:r>
                      <a:endParaRPr lang="es-ES_tradnl" sz="1800">
                        <a:effectLst/>
                      </a:endParaRPr>
                    </a:p>
                    <a:p>
                      <a:pPr>
                        <a:lnSpc>
                          <a:spcPct val="115000"/>
                        </a:lnSpc>
                        <a:spcAft>
                          <a:spcPts val="0"/>
                        </a:spcAft>
                      </a:pPr>
                      <a:r>
                        <a:rPr lang="es-ES" sz="1800">
                          <a:effectLst/>
                        </a:rPr>
                        <a:t> </a:t>
                      </a:r>
                      <a:endParaRPr lang="es-ES_tradnl" sz="18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800" dirty="0">
                          <a:effectLst/>
                        </a:rPr>
                        <a:t>Entender el período que se estudiará.</a:t>
                      </a:r>
                      <a:endParaRPr lang="es-ES_tradnl" sz="1800" dirty="0">
                        <a:effectLst/>
                      </a:endParaRPr>
                    </a:p>
                    <a:p>
                      <a:pPr>
                        <a:lnSpc>
                          <a:spcPct val="115000"/>
                        </a:lnSpc>
                        <a:spcAft>
                          <a:spcPts val="0"/>
                        </a:spcAft>
                      </a:pPr>
                      <a:r>
                        <a:rPr lang="es-ES" sz="1800" dirty="0">
                          <a:effectLst/>
                        </a:rPr>
                        <a:t>Las aportaciones científicas de los Mayas.</a:t>
                      </a:r>
                      <a:endParaRPr lang="es-ES_tradnl" sz="1800" dirty="0">
                        <a:effectLst/>
                      </a:endParaRPr>
                    </a:p>
                    <a:p>
                      <a:pPr>
                        <a:lnSpc>
                          <a:spcPct val="115000"/>
                        </a:lnSpc>
                        <a:spcAft>
                          <a:spcPts val="0"/>
                        </a:spcAft>
                      </a:pPr>
                      <a:r>
                        <a:rPr lang="es-ES" sz="1800" dirty="0">
                          <a:effectLst/>
                        </a:rPr>
                        <a:t>Elegir una pirámide</a:t>
                      </a:r>
                      <a:endParaRPr lang="es-ES_tradnl" sz="1800" dirty="0">
                        <a:effectLst/>
                      </a:endParaRPr>
                    </a:p>
                    <a:p>
                      <a:pPr>
                        <a:lnSpc>
                          <a:spcPct val="115000"/>
                        </a:lnSpc>
                        <a:spcAft>
                          <a:spcPts val="0"/>
                        </a:spcAft>
                      </a:pPr>
                      <a:r>
                        <a:rPr lang="es-ES" sz="1800" dirty="0">
                          <a:effectLst/>
                        </a:rPr>
                        <a:t>Elaborar el problema</a:t>
                      </a:r>
                      <a:endParaRPr lang="es-ES_tradnl" sz="1800" dirty="0">
                        <a:effectLst/>
                      </a:endParaRPr>
                    </a:p>
                    <a:p>
                      <a:pPr>
                        <a:lnSpc>
                          <a:spcPct val="115000"/>
                        </a:lnSpc>
                        <a:spcAft>
                          <a:spcPts val="0"/>
                        </a:spcAft>
                      </a:pPr>
                      <a:r>
                        <a:rPr lang="es-ES" sz="1800" dirty="0">
                          <a:effectLst/>
                        </a:rPr>
                        <a:t>Llegar a conclusiones</a:t>
                      </a:r>
                      <a:endParaRPr lang="es-ES_tradnl" sz="1800" dirty="0">
                        <a:effectLst/>
                      </a:endParaRPr>
                    </a:p>
                    <a:p>
                      <a:pPr>
                        <a:lnSpc>
                          <a:spcPct val="115000"/>
                        </a:lnSpc>
                        <a:spcAft>
                          <a:spcPts val="0"/>
                        </a:spcAft>
                      </a:pPr>
                      <a:r>
                        <a:rPr lang="es-ES" sz="1800" dirty="0">
                          <a:effectLst/>
                        </a:rPr>
                        <a:t>Carácter crítico del trabajo</a:t>
                      </a:r>
                      <a:endParaRPr lang="es-ES_tradnl" sz="18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49965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b="1" dirty="0"/>
              <a:t>Estructura Inicial de Planeación</a:t>
            </a:r>
            <a:r>
              <a:rPr lang="es-ES_tradnl" sz="2800" dirty="0"/>
              <a:t/>
            </a:r>
            <a:br>
              <a:rPr lang="es-ES_tradnl" sz="2800" dirty="0"/>
            </a:br>
            <a:r>
              <a:rPr lang="es-ES" sz="2800" b="1" dirty="0"/>
              <a:t>Elaboración del Proyecto  (Producto 8)</a:t>
            </a:r>
            <a:r>
              <a:rPr lang="es-ES_tradnl" sz="2800" dirty="0"/>
              <a:t/>
            </a:r>
            <a:br>
              <a:rPr lang="es-ES_tradnl" sz="2800" dirty="0"/>
            </a:br>
            <a:r>
              <a:rPr lang="es-ES_tradnl" sz="2000" dirty="0"/>
              <a:t>DISCIPLINAS INVOLUCRADAS EN EL TRABAJO INTERDISCIPLINARIO</a:t>
            </a:r>
          </a:p>
        </p:txBody>
      </p:sp>
      <p:sp>
        <p:nvSpPr>
          <p:cNvPr id="3" name="Marcador de texto 2"/>
          <p:cNvSpPr>
            <a:spLocks noGrp="1"/>
          </p:cNvSpPr>
          <p:nvPr>
            <p:ph type="body" idx="1"/>
          </p:nvPr>
        </p:nvSpPr>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1232162284"/>
              </p:ext>
            </p:extLst>
          </p:nvPr>
        </p:nvGraphicFramePr>
        <p:xfrm>
          <a:off x="1350962" y="2681287"/>
          <a:ext cx="8699500" cy="2424113"/>
        </p:xfrm>
        <a:graphic>
          <a:graphicData uri="http://schemas.openxmlformats.org/drawingml/2006/table">
            <a:tbl>
              <a:tblPr>
                <a:tableStyleId>{5C22544A-7EE6-4342-B048-85BDC9FD1C3A}</a:tableStyleId>
              </a:tblPr>
              <a:tblGrid>
                <a:gridCol w="1970524">
                  <a:extLst>
                    <a:ext uri="{9D8B030D-6E8A-4147-A177-3AD203B41FA5}">
                      <a16:colId xmlns:a16="http://schemas.microsoft.com/office/drawing/2014/main" val="20000"/>
                    </a:ext>
                  </a:extLst>
                </a:gridCol>
                <a:gridCol w="2084758">
                  <a:extLst>
                    <a:ext uri="{9D8B030D-6E8A-4147-A177-3AD203B41FA5}">
                      <a16:colId xmlns:a16="http://schemas.microsoft.com/office/drawing/2014/main" val="20001"/>
                    </a:ext>
                  </a:extLst>
                </a:gridCol>
                <a:gridCol w="2065719">
                  <a:extLst>
                    <a:ext uri="{9D8B030D-6E8A-4147-A177-3AD203B41FA5}">
                      <a16:colId xmlns:a16="http://schemas.microsoft.com/office/drawing/2014/main" val="20002"/>
                    </a:ext>
                  </a:extLst>
                </a:gridCol>
                <a:gridCol w="2578499">
                  <a:extLst>
                    <a:ext uri="{9D8B030D-6E8A-4147-A177-3AD203B41FA5}">
                      <a16:colId xmlns:a16="http://schemas.microsoft.com/office/drawing/2014/main" val="20003"/>
                    </a:ext>
                  </a:extLst>
                </a:gridCol>
              </a:tblGrid>
              <a:tr h="2424113">
                <a:tc>
                  <a:txBody>
                    <a:bodyPr/>
                    <a:lstStyle/>
                    <a:p>
                      <a:pPr>
                        <a:lnSpc>
                          <a:spcPct val="115000"/>
                        </a:lnSpc>
                        <a:spcAft>
                          <a:spcPts val="0"/>
                        </a:spcAft>
                      </a:pPr>
                      <a:r>
                        <a:rPr lang="es-ES" sz="1800">
                          <a:effectLst/>
                        </a:rPr>
                        <a:t>5. Tipos y herramientas de </a:t>
                      </a:r>
                      <a:endParaRPr lang="es-ES_tradnl" sz="1800">
                        <a:effectLst/>
                      </a:endParaRPr>
                    </a:p>
                    <a:p>
                      <a:pPr>
                        <a:lnSpc>
                          <a:spcPct val="115000"/>
                        </a:lnSpc>
                        <a:spcAft>
                          <a:spcPts val="0"/>
                        </a:spcAft>
                      </a:pPr>
                      <a:r>
                        <a:rPr lang="es-ES" sz="1800">
                          <a:effectLst/>
                        </a:rPr>
                        <a:t>    evaluación.</a:t>
                      </a:r>
                      <a:endParaRPr lang="es-ES_tradnl" sz="1800">
                        <a:effectLst/>
                      </a:endParaRPr>
                    </a:p>
                    <a:p>
                      <a:pPr>
                        <a:lnSpc>
                          <a:spcPct val="115000"/>
                        </a:lnSpc>
                        <a:spcAft>
                          <a:spcPts val="0"/>
                        </a:spcAft>
                      </a:pPr>
                      <a:r>
                        <a:rPr lang="es-ES" sz="1800">
                          <a:effectLst/>
                        </a:rPr>
                        <a:t> </a:t>
                      </a:r>
                      <a:endParaRPr lang="es-ES_tradnl" sz="1800">
                        <a:effectLst/>
                      </a:endParaRPr>
                    </a:p>
                    <a:p>
                      <a:pPr>
                        <a:lnSpc>
                          <a:spcPct val="115000"/>
                        </a:lnSpc>
                        <a:spcAft>
                          <a:spcPts val="0"/>
                        </a:spcAft>
                      </a:pPr>
                      <a:r>
                        <a:rPr lang="es-ES" sz="1800">
                          <a:effectLst/>
                        </a:rPr>
                        <a:t> </a:t>
                      </a:r>
                      <a:endParaRPr lang="es-ES_tradnl" sz="1800">
                        <a:effectLst/>
                      </a:endParaRPr>
                    </a:p>
                    <a:p>
                      <a:pPr>
                        <a:lnSpc>
                          <a:spcPct val="115000"/>
                        </a:lnSpc>
                        <a:spcAft>
                          <a:spcPts val="0"/>
                        </a:spcAft>
                      </a:pPr>
                      <a:r>
                        <a:rPr lang="es-ES" sz="1800">
                          <a:effectLst/>
                        </a:rPr>
                        <a:t> </a:t>
                      </a:r>
                      <a:endParaRPr lang="es-ES_tradnl" sz="18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800">
                          <a:effectLst/>
                        </a:rPr>
                        <a:t>Investigación</a:t>
                      </a:r>
                      <a:endParaRPr lang="es-ES_tradnl" sz="1800">
                        <a:effectLst/>
                      </a:endParaRPr>
                    </a:p>
                    <a:p>
                      <a:pPr>
                        <a:lnSpc>
                          <a:spcPct val="115000"/>
                        </a:lnSpc>
                        <a:spcAft>
                          <a:spcPts val="0"/>
                        </a:spcAft>
                      </a:pPr>
                      <a:r>
                        <a:rPr lang="es-ES" sz="1800">
                          <a:effectLst/>
                        </a:rPr>
                        <a:t>Calidad del trabajo</a:t>
                      </a:r>
                      <a:endParaRPr lang="es-ES_tradnl" sz="1800">
                        <a:effectLst/>
                      </a:endParaRPr>
                    </a:p>
                    <a:p>
                      <a:pPr>
                        <a:lnSpc>
                          <a:spcPct val="115000"/>
                        </a:lnSpc>
                        <a:spcAft>
                          <a:spcPts val="0"/>
                        </a:spcAft>
                      </a:pPr>
                      <a:r>
                        <a:rPr lang="es-ES" sz="1800">
                          <a:effectLst/>
                        </a:rPr>
                        <a:t>Presentación</a:t>
                      </a:r>
                      <a:endParaRPr lang="es-ES_tradnl" sz="1800">
                        <a:effectLst/>
                      </a:endParaRPr>
                    </a:p>
                    <a:p>
                      <a:pPr>
                        <a:lnSpc>
                          <a:spcPct val="115000"/>
                        </a:lnSpc>
                        <a:spcAft>
                          <a:spcPts val="0"/>
                        </a:spcAft>
                      </a:pPr>
                      <a:r>
                        <a:rPr lang="es-ES" sz="1800">
                          <a:effectLst/>
                        </a:rPr>
                        <a:t>Conclusiones</a:t>
                      </a:r>
                      <a:endParaRPr lang="es-ES_tradnl" sz="18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800">
                          <a:effectLst/>
                        </a:rPr>
                        <a:t>Investigación</a:t>
                      </a:r>
                      <a:endParaRPr lang="es-ES_tradnl" sz="1800">
                        <a:effectLst/>
                      </a:endParaRPr>
                    </a:p>
                    <a:p>
                      <a:pPr>
                        <a:lnSpc>
                          <a:spcPct val="115000"/>
                        </a:lnSpc>
                        <a:spcAft>
                          <a:spcPts val="0"/>
                        </a:spcAft>
                      </a:pPr>
                      <a:r>
                        <a:rPr lang="es-ES" sz="1800">
                          <a:effectLst/>
                        </a:rPr>
                        <a:t>Análisis</a:t>
                      </a:r>
                      <a:endParaRPr lang="es-ES_tradnl" sz="1800">
                        <a:effectLst/>
                      </a:endParaRPr>
                    </a:p>
                    <a:p>
                      <a:pPr>
                        <a:lnSpc>
                          <a:spcPct val="115000"/>
                        </a:lnSpc>
                        <a:spcAft>
                          <a:spcPts val="0"/>
                        </a:spcAft>
                      </a:pPr>
                      <a:r>
                        <a:rPr lang="es-ES" sz="1800">
                          <a:effectLst/>
                        </a:rPr>
                        <a:t>Fundamentación y planteamiento</a:t>
                      </a:r>
                      <a:endParaRPr lang="es-ES_tradnl" sz="1800">
                        <a:effectLst/>
                      </a:endParaRPr>
                    </a:p>
                    <a:p>
                      <a:pPr>
                        <a:lnSpc>
                          <a:spcPct val="115000"/>
                        </a:lnSpc>
                        <a:spcAft>
                          <a:spcPts val="0"/>
                        </a:spcAft>
                      </a:pPr>
                      <a:r>
                        <a:rPr lang="es-ES" sz="1800">
                          <a:effectLst/>
                        </a:rPr>
                        <a:t>Resultados</a:t>
                      </a:r>
                      <a:endParaRPr lang="es-ES_tradnl" sz="18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800" dirty="0">
                          <a:effectLst/>
                        </a:rPr>
                        <a:t>Grado de investigación</a:t>
                      </a:r>
                      <a:endParaRPr lang="es-ES_tradnl" sz="1800" dirty="0">
                        <a:effectLst/>
                      </a:endParaRPr>
                    </a:p>
                    <a:p>
                      <a:pPr>
                        <a:lnSpc>
                          <a:spcPct val="115000"/>
                        </a:lnSpc>
                        <a:spcAft>
                          <a:spcPts val="0"/>
                        </a:spcAft>
                      </a:pPr>
                      <a:r>
                        <a:rPr lang="es-ES" sz="1800" dirty="0">
                          <a:effectLst/>
                        </a:rPr>
                        <a:t>Resolución del problema</a:t>
                      </a:r>
                      <a:endParaRPr lang="es-ES_tradnl" sz="1800" dirty="0">
                        <a:effectLst/>
                      </a:endParaRPr>
                    </a:p>
                    <a:p>
                      <a:pPr>
                        <a:lnSpc>
                          <a:spcPct val="115000"/>
                        </a:lnSpc>
                        <a:spcAft>
                          <a:spcPts val="0"/>
                        </a:spcAft>
                      </a:pPr>
                      <a:r>
                        <a:rPr lang="es-ES" sz="1800" dirty="0">
                          <a:effectLst/>
                        </a:rPr>
                        <a:t>Presentación</a:t>
                      </a:r>
                      <a:endParaRPr lang="es-ES_tradnl" sz="1800" dirty="0">
                        <a:effectLst/>
                      </a:endParaRPr>
                    </a:p>
                    <a:p>
                      <a:pPr>
                        <a:lnSpc>
                          <a:spcPct val="115000"/>
                        </a:lnSpc>
                        <a:spcAft>
                          <a:spcPts val="0"/>
                        </a:spcAft>
                      </a:pPr>
                      <a:r>
                        <a:rPr lang="es-ES" sz="1800" dirty="0">
                          <a:effectLst/>
                        </a:rPr>
                        <a:t>Calidad del trabajo</a:t>
                      </a:r>
                      <a:endParaRPr lang="es-ES_tradnl" sz="18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6422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b="1" dirty="0"/>
              <a:t>Estructura Inicial de Planeación</a:t>
            </a:r>
            <a:r>
              <a:rPr lang="es-ES_tradnl" sz="2800" dirty="0"/>
              <a:t/>
            </a:r>
            <a:br>
              <a:rPr lang="es-ES_tradnl" sz="2800" dirty="0"/>
            </a:br>
            <a:r>
              <a:rPr lang="es-ES" sz="2800" b="1" dirty="0"/>
              <a:t>Elaboración del Proyecto  (Producto 8)</a:t>
            </a:r>
            <a:r>
              <a:rPr lang="es-ES_tradnl" sz="2800" dirty="0"/>
              <a:t/>
            </a:r>
            <a:br>
              <a:rPr lang="es-ES_tradnl" sz="2800" dirty="0"/>
            </a:br>
            <a:r>
              <a:rPr lang="es-ES_tradnl" sz="1800" dirty="0" smtClean="0"/>
              <a:t>ESQUEMA DEL PROCESO DE CONSTRUCCIÓN DEL PROYECTO POR DISCIPLINAS</a:t>
            </a:r>
            <a:endParaRPr lang="es-ES_tradnl" sz="1800" dirty="0"/>
          </a:p>
        </p:txBody>
      </p:sp>
      <p:sp>
        <p:nvSpPr>
          <p:cNvPr id="3" name="Marcador de texto 2"/>
          <p:cNvSpPr>
            <a:spLocks noGrp="1"/>
          </p:cNvSpPr>
          <p:nvPr>
            <p:ph type="body" idx="1"/>
          </p:nvPr>
        </p:nvSpPr>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136324852"/>
              </p:ext>
            </p:extLst>
          </p:nvPr>
        </p:nvGraphicFramePr>
        <p:xfrm>
          <a:off x="1103312" y="1734406"/>
          <a:ext cx="9088438" cy="4859020"/>
        </p:xfrm>
        <a:graphic>
          <a:graphicData uri="http://schemas.openxmlformats.org/drawingml/2006/table">
            <a:tbl>
              <a:tblPr>
                <a:tableStyleId>{5C22544A-7EE6-4342-B048-85BDC9FD1C3A}</a:tableStyleId>
              </a:tblPr>
              <a:tblGrid>
                <a:gridCol w="3043181">
                  <a:extLst>
                    <a:ext uri="{9D8B030D-6E8A-4147-A177-3AD203B41FA5}">
                      <a16:colId xmlns:a16="http://schemas.microsoft.com/office/drawing/2014/main" val="20000"/>
                    </a:ext>
                  </a:extLst>
                </a:gridCol>
                <a:gridCol w="6045257">
                  <a:extLst>
                    <a:ext uri="{9D8B030D-6E8A-4147-A177-3AD203B41FA5}">
                      <a16:colId xmlns:a16="http://schemas.microsoft.com/office/drawing/2014/main" val="20001"/>
                    </a:ext>
                  </a:extLst>
                </a:gridCol>
              </a:tblGrid>
              <a:tr h="4714017">
                <a:tc>
                  <a:txBody>
                    <a:bodyPr/>
                    <a:lstStyle/>
                    <a:p>
                      <a:pPr marL="275590" indent="-180340">
                        <a:lnSpc>
                          <a:spcPct val="115000"/>
                        </a:lnSpc>
                        <a:spcAft>
                          <a:spcPts val="0"/>
                        </a:spcAft>
                      </a:pPr>
                      <a:r>
                        <a:rPr lang="es-ES" sz="1800">
                          <a:effectLst/>
                        </a:rPr>
                        <a:t>1.  Preguntar y cuestionar.</a:t>
                      </a:r>
                      <a:endParaRPr lang="es-ES_tradnl" sz="1800">
                        <a:effectLst/>
                      </a:endParaRPr>
                    </a:p>
                    <a:p>
                      <a:pPr marL="275590" indent="-180340">
                        <a:lnSpc>
                          <a:spcPct val="115000"/>
                        </a:lnSpc>
                        <a:spcAft>
                          <a:spcPts val="0"/>
                        </a:spcAft>
                      </a:pPr>
                      <a:r>
                        <a:rPr lang="es-ES" sz="1800">
                          <a:effectLst/>
                        </a:rPr>
                        <a:t>     Preguntas para dirigir  la Investigación Interdisciplinaria.</a:t>
                      </a:r>
                      <a:endParaRPr lang="es-ES_tradnl" sz="18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800" dirty="0">
                          <a:effectLst/>
                        </a:rPr>
                        <a:t>¿Por qué a los mayas se les considera una civilización avanzada tecnológicamente?</a:t>
                      </a:r>
                      <a:endParaRPr lang="es-ES_tradnl" sz="1800" dirty="0">
                        <a:effectLst/>
                      </a:endParaRPr>
                    </a:p>
                    <a:p>
                      <a:pPr>
                        <a:lnSpc>
                          <a:spcPct val="115000"/>
                        </a:lnSpc>
                        <a:spcAft>
                          <a:spcPts val="0"/>
                        </a:spcAft>
                      </a:pPr>
                      <a:r>
                        <a:rPr lang="es-ES" sz="1800" dirty="0">
                          <a:effectLst/>
                        </a:rPr>
                        <a:t>¿Qué hacían ellos en materia de física?</a:t>
                      </a:r>
                      <a:endParaRPr lang="es-ES_tradnl" sz="1800" dirty="0">
                        <a:effectLst/>
                      </a:endParaRPr>
                    </a:p>
                    <a:p>
                      <a:pPr>
                        <a:lnSpc>
                          <a:spcPct val="115000"/>
                        </a:lnSpc>
                        <a:spcAft>
                          <a:spcPts val="0"/>
                        </a:spcAft>
                      </a:pPr>
                      <a:r>
                        <a:rPr lang="es-ES" sz="1800" dirty="0">
                          <a:effectLst/>
                        </a:rPr>
                        <a:t>¿Cómo podemos entender las matemáticas del tiempo de los mayas a las matemáticas actuales?</a:t>
                      </a:r>
                      <a:endParaRPr lang="es-ES_tradnl" sz="1800" dirty="0">
                        <a:effectLst/>
                      </a:endParaRPr>
                    </a:p>
                    <a:p>
                      <a:pPr>
                        <a:lnSpc>
                          <a:spcPct val="115000"/>
                        </a:lnSpc>
                        <a:spcAft>
                          <a:spcPts val="0"/>
                        </a:spcAft>
                      </a:pPr>
                      <a:r>
                        <a:rPr lang="es-ES" sz="1800" dirty="0">
                          <a:effectLst/>
                        </a:rPr>
                        <a:t>¿Qué importancia tiene la cultura maya hasta el día de hoy para nuestro país y el mundo?</a:t>
                      </a:r>
                      <a:endParaRPr lang="es-ES_tradnl" sz="1800" dirty="0">
                        <a:effectLst/>
                      </a:endParaRPr>
                    </a:p>
                    <a:p>
                      <a:pPr>
                        <a:lnSpc>
                          <a:spcPct val="115000"/>
                        </a:lnSpc>
                        <a:spcAft>
                          <a:spcPts val="0"/>
                        </a:spcAft>
                      </a:pPr>
                      <a:r>
                        <a:rPr lang="es-ES" sz="1800" dirty="0">
                          <a:effectLst/>
                        </a:rPr>
                        <a:t>¿Qué favoreció que esta cultura participara en ciencia?</a:t>
                      </a:r>
                      <a:endParaRPr lang="es-ES_tradnl" sz="1800" dirty="0">
                        <a:effectLst/>
                      </a:endParaRPr>
                    </a:p>
                    <a:p>
                      <a:pPr>
                        <a:lnSpc>
                          <a:spcPct val="115000"/>
                        </a:lnSpc>
                        <a:spcAft>
                          <a:spcPts val="0"/>
                        </a:spcAft>
                      </a:pPr>
                      <a:r>
                        <a:rPr lang="es-ES" sz="1800" dirty="0">
                          <a:effectLst/>
                        </a:rPr>
                        <a:t>¿El cálculo y las matemáticas como identificador de problemas en tiempos prehispánicos?</a:t>
                      </a:r>
                      <a:endParaRPr lang="es-ES_tradnl" sz="1800" dirty="0">
                        <a:effectLst/>
                      </a:endParaRPr>
                    </a:p>
                    <a:p>
                      <a:pPr>
                        <a:lnSpc>
                          <a:spcPct val="115000"/>
                        </a:lnSpc>
                        <a:spcAft>
                          <a:spcPts val="0"/>
                        </a:spcAft>
                      </a:pPr>
                      <a:r>
                        <a:rPr lang="es-ES" sz="1800" dirty="0">
                          <a:effectLst/>
                        </a:rPr>
                        <a:t>¿Las pirámides mayas pueden aún hoy a portar a la ciencia más allá de su tiempo?</a:t>
                      </a:r>
                      <a:endParaRPr lang="es-ES_tradnl" sz="1800" dirty="0">
                        <a:effectLst/>
                      </a:endParaRPr>
                    </a:p>
                    <a:p>
                      <a:pPr>
                        <a:lnSpc>
                          <a:spcPct val="115000"/>
                        </a:lnSpc>
                        <a:spcAft>
                          <a:spcPts val="0"/>
                        </a:spcAft>
                      </a:pPr>
                      <a:r>
                        <a:rPr lang="es-ES" sz="1800" dirty="0">
                          <a:effectLst/>
                        </a:rPr>
                        <a:t> </a:t>
                      </a:r>
                      <a:endParaRPr lang="es-ES_tradnl" sz="1800" dirty="0">
                        <a:effectLst/>
                      </a:endParaRPr>
                    </a:p>
                    <a:p>
                      <a:pPr>
                        <a:lnSpc>
                          <a:spcPct val="115000"/>
                        </a:lnSpc>
                        <a:spcAft>
                          <a:spcPts val="0"/>
                        </a:spcAft>
                      </a:pPr>
                      <a:r>
                        <a:rPr lang="es-ES" sz="1800" dirty="0">
                          <a:effectLst/>
                        </a:rPr>
                        <a:t> </a:t>
                      </a:r>
                      <a:endParaRPr lang="es-ES_tradnl" sz="1800" dirty="0">
                        <a:effectLst/>
                      </a:endParaRPr>
                    </a:p>
                    <a:p>
                      <a:pPr>
                        <a:lnSpc>
                          <a:spcPct val="115000"/>
                        </a:lnSpc>
                        <a:spcAft>
                          <a:spcPts val="0"/>
                        </a:spcAft>
                      </a:pPr>
                      <a:r>
                        <a:rPr lang="es-ES" sz="1800" dirty="0">
                          <a:effectLst/>
                        </a:rPr>
                        <a:t> </a:t>
                      </a:r>
                      <a:endParaRPr lang="es-ES_tradnl" sz="18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061731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b="1" dirty="0"/>
              <a:t>Estructura Inicial de Planeación</a:t>
            </a:r>
            <a:r>
              <a:rPr lang="es-ES_tradnl" sz="2800" dirty="0"/>
              <a:t/>
            </a:r>
            <a:br>
              <a:rPr lang="es-ES_tradnl" sz="2800" dirty="0"/>
            </a:br>
            <a:r>
              <a:rPr lang="es-ES" sz="2800" b="1" dirty="0"/>
              <a:t>Elaboración del Proyecto  (Producto 8)</a:t>
            </a:r>
            <a:r>
              <a:rPr lang="es-ES_tradnl" sz="2800" dirty="0"/>
              <a:t/>
            </a:r>
            <a:br>
              <a:rPr lang="es-ES_tradnl" sz="2800" dirty="0"/>
            </a:br>
            <a:r>
              <a:rPr lang="es-ES_tradnl" sz="2800" dirty="0"/>
              <a:t> </a:t>
            </a:r>
            <a:r>
              <a:rPr lang="es-ES_tradnl" sz="1800" dirty="0"/>
              <a:t>ESQUEMA DEL PROCESO DE CONSTRUCCIÓN DEL PROYECTO POR DISCIPLINAS</a:t>
            </a:r>
          </a:p>
        </p:txBody>
      </p:sp>
      <p:sp>
        <p:nvSpPr>
          <p:cNvPr id="3" name="Marcador de texto 2"/>
          <p:cNvSpPr>
            <a:spLocks noGrp="1"/>
          </p:cNvSpPr>
          <p:nvPr>
            <p:ph type="body" idx="1"/>
          </p:nvPr>
        </p:nvSpPr>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1543289595"/>
              </p:ext>
            </p:extLst>
          </p:nvPr>
        </p:nvGraphicFramePr>
        <p:xfrm>
          <a:off x="1103312" y="2052637"/>
          <a:ext cx="8947150" cy="4228084"/>
        </p:xfrm>
        <a:graphic>
          <a:graphicData uri="http://schemas.openxmlformats.org/drawingml/2006/table">
            <a:tbl>
              <a:tblPr>
                <a:tableStyleId>{5C22544A-7EE6-4342-B048-85BDC9FD1C3A}</a:tableStyleId>
              </a:tblPr>
              <a:tblGrid>
                <a:gridCol w="2995872">
                  <a:extLst>
                    <a:ext uri="{9D8B030D-6E8A-4147-A177-3AD203B41FA5}">
                      <a16:colId xmlns:a16="http://schemas.microsoft.com/office/drawing/2014/main" val="20000"/>
                    </a:ext>
                  </a:extLst>
                </a:gridCol>
                <a:gridCol w="5951278">
                  <a:extLst>
                    <a:ext uri="{9D8B030D-6E8A-4147-A177-3AD203B41FA5}">
                      <a16:colId xmlns:a16="http://schemas.microsoft.com/office/drawing/2014/main" val="20001"/>
                    </a:ext>
                  </a:extLst>
                </a:gridCol>
              </a:tblGrid>
              <a:tr h="266700">
                <a:tc>
                  <a:txBody>
                    <a:bodyPr/>
                    <a:lstStyle/>
                    <a:p>
                      <a:pPr marL="275590" indent="-180340">
                        <a:lnSpc>
                          <a:spcPct val="115000"/>
                        </a:lnSpc>
                        <a:spcAft>
                          <a:spcPts val="0"/>
                        </a:spcAft>
                      </a:pPr>
                      <a:r>
                        <a:rPr lang="es-ES" sz="1800">
                          <a:effectLst/>
                        </a:rPr>
                        <a:t>2. Despertar el interés (detonar).</a:t>
                      </a:r>
                      <a:endParaRPr lang="es-ES_tradnl" sz="1800">
                        <a:effectLst/>
                      </a:endParaRPr>
                    </a:p>
                    <a:p>
                      <a:pPr marL="270510" indent="-180340">
                        <a:lnSpc>
                          <a:spcPct val="115000"/>
                        </a:lnSpc>
                        <a:spcAft>
                          <a:spcPts val="0"/>
                        </a:spcAft>
                      </a:pPr>
                      <a:r>
                        <a:rPr lang="es-ES" sz="1800">
                          <a:effectLst/>
                        </a:rPr>
                        <a:t>    Estrategias para involucrar a los estudiantes con la problemática planteada, en el salón de clase</a:t>
                      </a:r>
                      <a:endParaRPr lang="es-ES_tradnl" sz="1800">
                        <a:effectLst/>
                      </a:endParaRPr>
                    </a:p>
                    <a:p>
                      <a:pPr marL="275590" indent="-180340">
                        <a:lnSpc>
                          <a:spcPct val="115000"/>
                        </a:lnSpc>
                        <a:spcAft>
                          <a:spcPts val="0"/>
                        </a:spcAft>
                      </a:pPr>
                      <a:r>
                        <a:rPr lang="es-ES" sz="1800">
                          <a:effectLst/>
                        </a:rPr>
                        <a:t>    </a:t>
                      </a:r>
                      <a:endParaRPr lang="es-ES_tradnl" sz="1800">
                        <a:effectLst/>
                      </a:endParaRPr>
                    </a:p>
                    <a:p>
                      <a:pPr marL="275590" indent="-180340">
                        <a:lnSpc>
                          <a:spcPct val="115000"/>
                        </a:lnSpc>
                        <a:spcAft>
                          <a:spcPts val="0"/>
                        </a:spcAft>
                      </a:pPr>
                      <a:r>
                        <a:rPr lang="es-ES" sz="1800">
                          <a:effectLst/>
                        </a:rPr>
                        <a:t> </a:t>
                      </a:r>
                      <a:endParaRPr lang="es-ES_tradnl" sz="18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800" dirty="0">
                          <a:effectLst/>
                        </a:rPr>
                        <a:t> </a:t>
                      </a:r>
                      <a:endParaRPr lang="es-ES_tradnl" sz="1800" dirty="0">
                        <a:effectLst/>
                      </a:endParaRPr>
                    </a:p>
                    <a:p>
                      <a:pPr>
                        <a:lnSpc>
                          <a:spcPct val="115000"/>
                        </a:lnSpc>
                        <a:spcAft>
                          <a:spcPts val="0"/>
                        </a:spcAft>
                      </a:pPr>
                      <a:r>
                        <a:rPr lang="es-ES" sz="1800" dirty="0">
                          <a:effectLst/>
                        </a:rPr>
                        <a:t>Mostraremos imágenes de una pirámide con signos matemáticos, de física y cuestionamientos históricos sin dar mayor explicación para que ellos identifiquen que se va a plantear en clase.</a:t>
                      </a:r>
                      <a:endParaRPr lang="es-ES_tradnl" sz="1800" dirty="0">
                        <a:effectLst/>
                      </a:endParaRPr>
                    </a:p>
                    <a:p>
                      <a:pPr>
                        <a:lnSpc>
                          <a:spcPct val="115000"/>
                        </a:lnSpc>
                        <a:spcAft>
                          <a:spcPts val="0"/>
                        </a:spcAft>
                      </a:pPr>
                      <a:r>
                        <a:rPr lang="es-ES" sz="1800" dirty="0">
                          <a:effectLst/>
                        </a:rPr>
                        <a:t>Con esas imágenes más la pregunta ¿Cómo interpretamos al mundo maya desde una visión matemática, de física e Historia a la vez?</a:t>
                      </a:r>
                      <a:endParaRPr lang="es-ES_tradnl" sz="1800" dirty="0">
                        <a:effectLst/>
                      </a:endParaRPr>
                    </a:p>
                    <a:p>
                      <a:pPr>
                        <a:lnSpc>
                          <a:spcPct val="115000"/>
                        </a:lnSpc>
                        <a:spcAft>
                          <a:spcPts val="0"/>
                        </a:spcAft>
                      </a:pPr>
                      <a:r>
                        <a:rPr lang="es-ES" sz="1800" dirty="0">
                          <a:effectLst/>
                        </a:rPr>
                        <a:t>Para ello deberán visitar museos donde haya pirámides y se hable de los mayas para que puedan recrear el entorno en su contexto histórico, científico y natural.</a:t>
                      </a:r>
                      <a:endParaRPr lang="es-ES_tradnl" sz="1800" dirty="0">
                        <a:effectLst/>
                      </a:endParaRPr>
                    </a:p>
                    <a:p>
                      <a:pPr>
                        <a:lnSpc>
                          <a:spcPct val="115000"/>
                        </a:lnSpc>
                        <a:spcAft>
                          <a:spcPts val="0"/>
                        </a:spcAft>
                      </a:pPr>
                      <a:r>
                        <a:rPr lang="es-ES" sz="1800" dirty="0">
                          <a:effectLst/>
                        </a:rPr>
                        <a:t> </a:t>
                      </a:r>
                      <a:endParaRPr lang="es-ES_tradnl" sz="1800" dirty="0">
                        <a:effectLst/>
                      </a:endParaRPr>
                    </a:p>
                    <a:p>
                      <a:pPr>
                        <a:lnSpc>
                          <a:spcPct val="115000"/>
                        </a:lnSpc>
                        <a:spcAft>
                          <a:spcPts val="0"/>
                        </a:spcAft>
                      </a:pPr>
                      <a:r>
                        <a:rPr lang="es-ES" sz="1800" dirty="0">
                          <a:effectLst/>
                        </a:rPr>
                        <a:t> </a:t>
                      </a:r>
                      <a:endParaRPr lang="es-ES_tradnl" sz="18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83932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b="1" dirty="0"/>
              <a:t>Estructura Inicial de Planeación</a:t>
            </a:r>
            <a:r>
              <a:rPr lang="es-ES_tradnl" sz="2800" dirty="0"/>
              <a:t/>
            </a:r>
            <a:br>
              <a:rPr lang="es-ES_tradnl" sz="2800" dirty="0"/>
            </a:br>
            <a:r>
              <a:rPr lang="es-ES" sz="2800" b="1" dirty="0"/>
              <a:t>Elaboración del Proyecto  (Producto 8)</a:t>
            </a:r>
            <a:r>
              <a:rPr lang="es-ES_tradnl" sz="2800" dirty="0"/>
              <a:t/>
            </a:r>
            <a:br>
              <a:rPr lang="es-ES_tradnl" sz="2800" dirty="0"/>
            </a:br>
            <a:r>
              <a:rPr lang="es-ES_tradnl" sz="1800" dirty="0"/>
              <a:t>ESQUEMA DEL PROCESO DE CONSTRUCCIÓN DEL PROYECTO POR DISCIPLINAS</a:t>
            </a:r>
          </a:p>
        </p:txBody>
      </p:sp>
      <p:sp>
        <p:nvSpPr>
          <p:cNvPr id="3" name="Marcador de texto 2"/>
          <p:cNvSpPr>
            <a:spLocks noGrp="1"/>
          </p:cNvSpPr>
          <p:nvPr>
            <p:ph type="body" idx="1"/>
          </p:nvPr>
        </p:nvSpPr>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989533456"/>
              </p:ext>
            </p:extLst>
          </p:nvPr>
        </p:nvGraphicFramePr>
        <p:xfrm>
          <a:off x="969264" y="1892140"/>
          <a:ext cx="9081197" cy="4543552"/>
        </p:xfrm>
        <a:graphic>
          <a:graphicData uri="http://schemas.openxmlformats.org/drawingml/2006/table">
            <a:tbl>
              <a:tblPr>
                <a:tableStyleId>{5C22544A-7EE6-4342-B048-85BDC9FD1C3A}</a:tableStyleId>
              </a:tblPr>
              <a:tblGrid>
                <a:gridCol w="3040757">
                  <a:extLst>
                    <a:ext uri="{9D8B030D-6E8A-4147-A177-3AD203B41FA5}">
                      <a16:colId xmlns:a16="http://schemas.microsoft.com/office/drawing/2014/main" val="20000"/>
                    </a:ext>
                  </a:extLst>
                </a:gridCol>
                <a:gridCol w="1897989">
                  <a:extLst>
                    <a:ext uri="{9D8B030D-6E8A-4147-A177-3AD203B41FA5}">
                      <a16:colId xmlns:a16="http://schemas.microsoft.com/office/drawing/2014/main" val="20001"/>
                    </a:ext>
                  </a:extLst>
                </a:gridCol>
                <a:gridCol w="1848303">
                  <a:extLst>
                    <a:ext uri="{9D8B030D-6E8A-4147-A177-3AD203B41FA5}">
                      <a16:colId xmlns:a16="http://schemas.microsoft.com/office/drawing/2014/main" val="20002"/>
                    </a:ext>
                  </a:extLst>
                </a:gridCol>
                <a:gridCol w="2294148">
                  <a:extLst>
                    <a:ext uri="{9D8B030D-6E8A-4147-A177-3AD203B41FA5}">
                      <a16:colId xmlns:a16="http://schemas.microsoft.com/office/drawing/2014/main" val="20003"/>
                    </a:ext>
                  </a:extLst>
                </a:gridCol>
              </a:tblGrid>
              <a:tr h="4215352">
                <a:tc>
                  <a:txBody>
                    <a:bodyPr/>
                    <a:lstStyle/>
                    <a:p>
                      <a:pPr marL="275590" indent="-180340">
                        <a:lnSpc>
                          <a:spcPct val="115000"/>
                        </a:lnSpc>
                        <a:spcAft>
                          <a:spcPts val="0"/>
                        </a:spcAft>
                      </a:pPr>
                      <a:r>
                        <a:rPr lang="es-ES" sz="1800">
                          <a:effectLst/>
                        </a:rPr>
                        <a:t>3. Recopilar información a través de la investigación.</a:t>
                      </a:r>
                      <a:endParaRPr lang="es-ES_tradnl" sz="1800">
                        <a:effectLst/>
                      </a:endParaRPr>
                    </a:p>
                    <a:p>
                      <a:pPr marL="270510" indent="-175260">
                        <a:lnSpc>
                          <a:spcPct val="115000"/>
                        </a:lnSpc>
                        <a:spcAft>
                          <a:spcPts val="0"/>
                        </a:spcAft>
                      </a:pPr>
                      <a:r>
                        <a:rPr lang="es-ES" sz="1800">
                          <a:effectLst/>
                        </a:rPr>
                        <a:t>    Propuestas a investigar y sus fuentes. </a:t>
                      </a:r>
                      <a:endParaRPr lang="es-ES_tradnl" sz="18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800">
                          <a:effectLst/>
                        </a:rPr>
                        <a:t> </a:t>
                      </a:r>
                      <a:endParaRPr lang="es-ES_tradnl" sz="1800">
                        <a:effectLst/>
                      </a:endParaRPr>
                    </a:p>
                    <a:p>
                      <a:pPr>
                        <a:lnSpc>
                          <a:spcPct val="115000"/>
                        </a:lnSpc>
                        <a:spcAft>
                          <a:spcPts val="0"/>
                        </a:spcAft>
                      </a:pPr>
                      <a:r>
                        <a:rPr lang="es-ES" sz="1800">
                          <a:effectLst/>
                        </a:rPr>
                        <a:t>Museos</a:t>
                      </a:r>
                      <a:endParaRPr lang="es-ES_tradnl" sz="1800">
                        <a:effectLst/>
                      </a:endParaRPr>
                    </a:p>
                    <a:p>
                      <a:pPr>
                        <a:lnSpc>
                          <a:spcPct val="115000"/>
                        </a:lnSpc>
                        <a:spcAft>
                          <a:spcPts val="0"/>
                        </a:spcAft>
                      </a:pPr>
                      <a:r>
                        <a:rPr lang="es-ES" sz="1800">
                          <a:effectLst/>
                        </a:rPr>
                        <a:t>Observaciones directas,</a:t>
                      </a:r>
                      <a:endParaRPr lang="es-ES_tradnl" sz="1800">
                        <a:effectLst/>
                      </a:endParaRPr>
                    </a:p>
                    <a:p>
                      <a:pPr>
                        <a:lnSpc>
                          <a:spcPct val="115000"/>
                        </a:lnSpc>
                        <a:spcAft>
                          <a:spcPts val="0"/>
                        </a:spcAft>
                      </a:pPr>
                      <a:r>
                        <a:rPr lang="es-ES" sz="1800">
                          <a:effectLst/>
                        </a:rPr>
                        <a:t>Análisis de textos y obras de investigación de la ciencia en la época prehispánica.</a:t>
                      </a:r>
                      <a:endParaRPr lang="es-ES_tradnl" sz="1800">
                        <a:effectLst/>
                      </a:endParaRPr>
                    </a:p>
                    <a:p>
                      <a:pPr>
                        <a:lnSpc>
                          <a:spcPct val="115000"/>
                        </a:lnSpc>
                        <a:spcAft>
                          <a:spcPts val="0"/>
                        </a:spcAft>
                      </a:pPr>
                      <a:r>
                        <a:rPr lang="es-ES" sz="1800">
                          <a:effectLst/>
                        </a:rPr>
                        <a:t> </a:t>
                      </a:r>
                      <a:endParaRPr lang="es-ES_tradnl" sz="1800">
                        <a:effectLst/>
                      </a:endParaRPr>
                    </a:p>
                    <a:p>
                      <a:pPr>
                        <a:lnSpc>
                          <a:spcPct val="115000"/>
                        </a:lnSpc>
                        <a:spcAft>
                          <a:spcPts val="0"/>
                        </a:spcAft>
                      </a:pPr>
                      <a:r>
                        <a:rPr lang="es-ES" sz="1800">
                          <a:effectLst/>
                        </a:rPr>
                        <a:t> </a:t>
                      </a:r>
                      <a:endParaRPr lang="es-ES_tradnl" sz="1800">
                        <a:effectLst/>
                      </a:endParaRPr>
                    </a:p>
                    <a:p>
                      <a:pPr>
                        <a:lnSpc>
                          <a:spcPct val="115000"/>
                        </a:lnSpc>
                        <a:spcAft>
                          <a:spcPts val="0"/>
                        </a:spcAft>
                      </a:pPr>
                      <a:r>
                        <a:rPr lang="es-ES" sz="1800">
                          <a:effectLst/>
                        </a:rPr>
                        <a:t> </a:t>
                      </a:r>
                      <a:endParaRPr lang="es-ES_tradnl" sz="1800">
                        <a:effectLst/>
                      </a:endParaRPr>
                    </a:p>
                    <a:p>
                      <a:pPr>
                        <a:lnSpc>
                          <a:spcPct val="115000"/>
                        </a:lnSpc>
                        <a:spcAft>
                          <a:spcPts val="0"/>
                        </a:spcAft>
                      </a:pPr>
                      <a:r>
                        <a:rPr lang="es-ES" sz="1800">
                          <a:effectLst/>
                        </a:rPr>
                        <a:t> </a:t>
                      </a:r>
                      <a:endParaRPr lang="es-ES_tradnl" sz="18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800">
                          <a:effectLst/>
                        </a:rPr>
                        <a:t>Análisis del objeto a estudiar.</a:t>
                      </a:r>
                      <a:endParaRPr lang="es-ES_tradnl" sz="1800">
                        <a:effectLst/>
                      </a:endParaRPr>
                    </a:p>
                    <a:p>
                      <a:pPr>
                        <a:lnSpc>
                          <a:spcPct val="115000"/>
                        </a:lnSpc>
                        <a:spcAft>
                          <a:spcPts val="0"/>
                        </a:spcAft>
                      </a:pPr>
                      <a:r>
                        <a:rPr lang="es-ES" sz="1800">
                          <a:effectLst/>
                        </a:rPr>
                        <a:t>Resolución de problemas.</a:t>
                      </a:r>
                      <a:endParaRPr lang="es-ES_tradnl" sz="1800">
                        <a:effectLst/>
                      </a:endParaRPr>
                    </a:p>
                    <a:p>
                      <a:pPr>
                        <a:lnSpc>
                          <a:spcPct val="115000"/>
                        </a:lnSpc>
                        <a:spcAft>
                          <a:spcPts val="0"/>
                        </a:spcAft>
                      </a:pPr>
                      <a:r>
                        <a:rPr lang="es-ES" sz="1800">
                          <a:effectLst/>
                        </a:rPr>
                        <a:t>Indagación</a:t>
                      </a:r>
                      <a:endParaRPr lang="es-ES_tradnl" sz="1800">
                        <a:effectLst/>
                      </a:endParaRPr>
                    </a:p>
                    <a:p>
                      <a:pPr>
                        <a:lnSpc>
                          <a:spcPct val="115000"/>
                        </a:lnSpc>
                        <a:spcAft>
                          <a:spcPts val="0"/>
                        </a:spcAft>
                      </a:pPr>
                      <a:r>
                        <a:rPr lang="es-ES" sz="1800">
                          <a:effectLst/>
                        </a:rPr>
                        <a:t>Uso de matemáticas.</a:t>
                      </a:r>
                      <a:endParaRPr lang="es-ES_tradnl" sz="18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800" dirty="0">
                          <a:effectLst/>
                        </a:rPr>
                        <a:t>Observación del objeto.</a:t>
                      </a:r>
                      <a:endParaRPr lang="es-ES_tradnl" sz="1800" dirty="0">
                        <a:effectLst/>
                      </a:endParaRPr>
                    </a:p>
                    <a:p>
                      <a:pPr>
                        <a:lnSpc>
                          <a:spcPct val="115000"/>
                        </a:lnSpc>
                        <a:spcAft>
                          <a:spcPts val="0"/>
                        </a:spcAft>
                      </a:pPr>
                      <a:r>
                        <a:rPr lang="es-ES" sz="1800" dirty="0">
                          <a:effectLst/>
                        </a:rPr>
                        <a:t>Análisis de las dimensiones</a:t>
                      </a:r>
                      <a:endParaRPr lang="es-ES_tradnl" sz="1800" dirty="0">
                        <a:effectLst/>
                      </a:endParaRPr>
                    </a:p>
                    <a:p>
                      <a:pPr>
                        <a:lnSpc>
                          <a:spcPct val="115000"/>
                        </a:lnSpc>
                        <a:spcAft>
                          <a:spcPts val="0"/>
                        </a:spcAft>
                      </a:pPr>
                      <a:r>
                        <a:rPr lang="es-ES" sz="1800" dirty="0">
                          <a:effectLst/>
                        </a:rPr>
                        <a:t>El uso científico y metodología </a:t>
                      </a:r>
                      <a:endParaRPr lang="es-ES_tradnl" sz="1800" dirty="0">
                        <a:effectLst/>
                      </a:endParaRPr>
                    </a:p>
                    <a:p>
                      <a:pPr>
                        <a:lnSpc>
                          <a:spcPct val="115000"/>
                        </a:lnSpc>
                        <a:spcAft>
                          <a:spcPts val="0"/>
                        </a:spcAft>
                      </a:pPr>
                      <a:r>
                        <a:rPr lang="es-ES" sz="1800" dirty="0">
                          <a:effectLst/>
                        </a:rPr>
                        <a:t>Peso de la estructura</a:t>
                      </a:r>
                      <a:endParaRPr lang="es-ES_tradnl" sz="1800" dirty="0">
                        <a:effectLst/>
                      </a:endParaRPr>
                    </a:p>
                    <a:p>
                      <a:pPr>
                        <a:lnSpc>
                          <a:spcPct val="115000"/>
                        </a:lnSpc>
                        <a:spcAft>
                          <a:spcPts val="0"/>
                        </a:spcAft>
                      </a:pPr>
                      <a:r>
                        <a:rPr lang="es-ES" sz="1800" dirty="0">
                          <a:effectLst/>
                        </a:rPr>
                        <a:t>La masa de esta</a:t>
                      </a:r>
                      <a:endParaRPr lang="es-ES_tradnl" sz="1800" dirty="0">
                        <a:effectLst/>
                      </a:endParaRPr>
                    </a:p>
                    <a:p>
                      <a:pPr>
                        <a:lnSpc>
                          <a:spcPct val="115000"/>
                        </a:lnSpc>
                        <a:spcAft>
                          <a:spcPts val="0"/>
                        </a:spcAft>
                      </a:pPr>
                      <a:r>
                        <a:rPr lang="es-ES" sz="1800" dirty="0">
                          <a:effectLst/>
                        </a:rPr>
                        <a:t> </a:t>
                      </a:r>
                      <a:endParaRPr lang="es-ES_tradnl" sz="18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2860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Shape 216"/>
          <p:cNvSpPr txBox="1">
            <a:spLocks noGrp="1"/>
          </p:cNvSpPr>
          <p:nvPr>
            <p:ph type="body" idx="1"/>
          </p:nvPr>
        </p:nvSpPr>
        <p:spPr>
          <a:xfrm>
            <a:off x="1103312" y="2052637"/>
            <a:ext cx="8947150" cy="4195762"/>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rgbClr val="86D1D8"/>
              </a:buClr>
              <a:buSzPct val="80000"/>
              <a:buFont typeface="Noto Sans Symbols"/>
              <a:buNone/>
            </a:pPr>
            <a:endParaRPr sz="2000" b="0" i="0">
              <a:solidFill>
                <a:schemeClr val="lt1"/>
              </a:solidFill>
              <a:latin typeface="Century Gothic"/>
              <a:ea typeface="Century Gothic"/>
              <a:cs typeface="Century Gothic"/>
              <a:sym typeface="Century Gothic"/>
            </a:endParaRPr>
          </a:p>
        </p:txBody>
      </p:sp>
      <p:pic>
        <p:nvPicPr>
          <p:cNvPr id="217" name="Shape 217" descr="DSCN0937[1].JPG"/>
          <p:cNvPicPr preferRelativeResize="0"/>
          <p:nvPr/>
        </p:nvPicPr>
        <p:blipFill>
          <a:blip r:embed="rId3">
            <a:alphaModFix/>
          </a:blip>
          <a:stretch>
            <a:fillRect/>
          </a:stretch>
        </p:blipFill>
        <p:spPr>
          <a:xfrm>
            <a:off x="1103299" y="633046"/>
            <a:ext cx="9324377" cy="561535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b="1" dirty="0"/>
              <a:t>Estructura Inicial de Planeación</a:t>
            </a:r>
            <a:r>
              <a:rPr lang="es-ES_tradnl" sz="2800" dirty="0"/>
              <a:t/>
            </a:r>
            <a:br>
              <a:rPr lang="es-ES_tradnl" sz="2800" dirty="0"/>
            </a:br>
            <a:r>
              <a:rPr lang="es-ES" sz="2800" b="1" dirty="0"/>
              <a:t>Elaboración del Proyecto  (Producto 8)</a:t>
            </a:r>
            <a:r>
              <a:rPr lang="es-ES_tradnl" sz="2800" dirty="0"/>
              <a:t/>
            </a:r>
            <a:br>
              <a:rPr lang="es-ES_tradnl" sz="2800" dirty="0"/>
            </a:br>
            <a:r>
              <a:rPr lang="es-ES_tradnl" sz="1800" dirty="0"/>
              <a:t>ESQUEMA DEL PROCESO DE CONSTRUCCIÓN DEL PROYECTO POR DISCIPLINAS</a:t>
            </a:r>
          </a:p>
        </p:txBody>
      </p:sp>
      <p:sp>
        <p:nvSpPr>
          <p:cNvPr id="3" name="Marcador de texto 2"/>
          <p:cNvSpPr>
            <a:spLocks noGrp="1"/>
          </p:cNvSpPr>
          <p:nvPr>
            <p:ph type="body" idx="1"/>
          </p:nvPr>
        </p:nvSpPr>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1620931882"/>
              </p:ext>
            </p:extLst>
          </p:nvPr>
        </p:nvGraphicFramePr>
        <p:xfrm>
          <a:off x="1103312" y="1852612"/>
          <a:ext cx="8947150" cy="4810474"/>
        </p:xfrm>
        <a:graphic>
          <a:graphicData uri="http://schemas.openxmlformats.org/drawingml/2006/table">
            <a:tbl>
              <a:tblPr>
                <a:tableStyleId>{5C22544A-7EE6-4342-B048-85BDC9FD1C3A}</a:tableStyleId>
              </a:tblPr>
              <a:tblGrid>
                <a:gridCol w="2995872">
                  <a:extLst>
                    <a:ext uri="{9D8B030D-6E8A-4147-A177-3AD203B41FA5}">
                      <a16:colId xmlns:a16="http://schemas.microsoft.com/office/drawing/2014/main" val="20000"/>
                    </a:ext>
                  </a:extLst>
                </a:gridCol>
                <a:gridCol w="1869973">
                  <a:extLst>
                    <a:ext uri="{9D8B030D-6E8A-4147-A177-3AD203B41FA5}">
                      <a16:colId xmlns:a16="http://schemas.microsoft.com/office/drawing/2014/main" val="20001"/>
                    </a:ext>
                  </a:extLst>
                </a:gridCol>
                <a:gridCol w="1821020">
                  <a:extLst>
                    <a:ext uri="{9D8B030D-6E8A-4147-A177-3AD203B41FA5}">
                      <a16:colId xmlns:a16="http://schemas.microsoft.com/office/drawing/2014/main" val="20002"/>
                    </a:ext>
                  </a:extLst>
                </a:gridCol>
                <a:gridCol w="2260285">
                  <a:extLst>
                    <a:ext uri="{9D8B030D-6E8A-4147-A177-3AD203B41FA5}">
                      <a16:colId xmlns:a16="http://schemas.microsoft.com/office/drawing/2014/main" val="20003"/>
                    </a:ext>
                  </a:extLst>
                </a:gridCol>
              </a:tblGrid>
              <a:tr h="4810474">
                <a:tc>
                  <a:txBody>
                    <a:bodyPr/>
                    <a:lstStyle/>
                    <a:p>
                      <a:pPr marL="275590" indent="-180340">
                        <a:lnSpc>
                          <a:spcPct val="115000"/>
                        </a:lnSpc>
                        <a:spcAft>
                          <a:spcPts val="0"/>
                        </a:spcAft>
                        <a:tabLst>
                          <a:tab pos="2152650" algn="l"/>
                        </a:tabLst>
                      </a:pPr>
                      <a:r>
                        <a:rPr lang="es-ES" sz="1600">
                          <a:effectLst/>
                        </a:rPr>
                        <a:t>4. Organizar la información.</a:t>
                      </a:r>
                      <a:endParaRPr lang="es-ES_tradnl" sz="1600">
                        <a:effectLst/>
                      </a:endParaRPr>
                    </a:p>
                    <a:p>
                      <a:pPr marL="275590" indent="-180340">
                        <a:lnSpc>
                          <a:spcPct val="115000"/>
                        </a:lnSpc>
                        <a:spcAft>
                          <a:spcPts val="0"/>
                        </a:spcAft>
                      </a:pPr>
                      <a:r>
                        <a:rPr lang="es-ES" sz="1600">
                          <a:effectLst/>
                        </a:rPr>
                        <a:t>    Implica:</a:t>
                      </a:r>
                      <a:endParaRPr lang="es-ES_tradnl" sz="1600">
                        <a:effectLst/>
                      </a:endParaRPr>
                    </a:p>
                    <a:p>
                      <a:pPr marL="275590" indent="-180340">
                        <a:lnSpc>
                          <a:spcPct val="115000"/>
                        </a:lnSpc>
                        <a:spcAft>
                          <a:spcPts val="0"/>
                        </a:spcAft>
                      </a:pPr>
                      <a:r>
                        <a:rPr lang="es-ES" sz="1600">
                          <a:effectLst/>
                        </a:rPr>
                        <a:t>    clasificación de datos obtenidos,</a:t>
                      </a:r>
                      <a:endParaRPr lang="es-ES_tradnl" sz="1600">
                        <a:effectLst/>
                      </a:endParaRPr>
                    </a:p>
                    <a:p>
                      <a:pPr marL="275590" indent="-180340">
                        <a:lnSpc>
                          <a:spcPct val="115000"/>
                        </a:lnSpc>
                        <a:spcAft>
                          <a:spcPts val="0"/>
                        </a:spcAft>
                      </a:pPr>
                      <a:r>
                        <a:rPr lang="es-ES" sz="1600">
                          <a:effectLst/>
                        </a:rPr>
                        <a:t>    análisis de los datos obtenidos,            registro de la información.</a:t>
                      </a:r>
                      <a:endParaRPr lang="es-ES_tradnl" sz="1600">
                        <a:effectLst/>
                      </a:endParaRPr>
                    </a:p>
                    <a:p>
                      <a:pPr marL="275590" indent="-180340">
                        <a:lnSpc>
                          <a:spcPct val="115000"/>
                        </a:lnSpc>
                        <a:spcAft>
                          <a:spcPts val="0"/>
                        </a:spcAft>
                      </a:pPr>
                      <a:r>
                        <a:rPr lang="es-ES" sz="1600">
                          <a:effectLst/>
                        </a:rPr>
                        <a:t>    conclusiones por disciplina,</a:t>
                      </a:r>
                      <a:endParaRPr lang="es-ES_tradnl" sz="1600">
                        <a:effectLst/>
                      </a:endParaRPr>
                    </a:p>
                    <a:p>
                      <a:pPr marL="275590" indent="-180340">
                        <a:lnSpc>
                          <a:spcPct val="115000"/>
                        </a:lnSpc>
                        <a:spcAft>
                          <a:spcPts val="0"/>
                        </a:spcAft>
                      </a:pPr>
                      <a:r>
                        <a:rPr lang="es-ES" sz="1600">
                          <a:effectLst/>
                        </a:rPr>
                        <a:t>    conclusiones conjuntas.</a:t>
                      </a:r>
                      <a:endParaRPr lang="es-ES_tradnl" sz="1600">
                        <a:effectLst/>
                      </a:endParaRPr>
                    </a:p>
                    <a:p>
                      <a:pPr marL="275590" indent="-180340">
                        <a:lnSpc>
                          <a:spcPct val="115000"/>
                        </a:lnSpc>
                        <a:spcAft>
                          <a:spcPts val="0"/>
                        </a:spcAft>
                      </a:pPr>
                      <a:r>
                        <a:rPr lang="es-ES" sz="1600">
                          <a:effectLst/>
                        </a:rPr>
                        <a:t> </a:t>
                      </a:r>
                      <a:endParaRPr lang="es-ES_tradnl" sz="16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600">
                          <a:effectLst/>
                        </a:rPr>
                        <a:t>Análisis de datos</a:t>
                      </a:r>
                      <a:endParaRPr lang="es-ES_tradnl" sz="1600">
                        <a:effectLst/>
                      </a:endParaRPr>
                    </a:p>
                    <a:p>
                      <a:pPr>
                        <a:lnSpc>
                          <a:spcPct val="115000"/>
                        </a:lnSpc>
                        <a:spcAft>
                          <a:spcPts val="0"/>
                        </a:spcAft>
                      </a:pPr>
                      <a:r>
                        <a:rPr lang="es-ES" sz="1600">
                          <a:effectLst/>
                        </a:rPr>
                        <a:t>Observación y conjeturas de la información</a:t>
                      </a:r>
                      <a:endParaRPr lang="es-ES_tradnl" sz="1600">
                        <a:effectLst/>
                      </a:endParaRPr>
                    </a:p>
                    <a:p>
                      <a:pPr>
                        <a:lnSpc>
                          <a:spcPct val="115000"/>
                        </a:lnSpc>
                        <a:spcAft>
                          <a:spcPts val="0"/>
                        </a:spcAft>
                      </a:pPr>
                      <a:r>
                        <a:rPr lang="es-ES" sz="1600">
                          <a:effectLst/>
                        </a:rPr>
                        <a:t>Uso de herramientas</a:t>
                      </a:r>
                      <a:endParaRPr lang="es-ES_tradnl" sz="1600">
                        <a:effectLst/>
                      </a:endParaRPr>
                    </a:p>
                    <a:p>
                      <a:pPr>
                        <a:lnSpc>
                          <a:spcPct val="115000"/>
                        </a:lnSpc>
                        <a:spcAft>
                          <a:spcPts val="0"/>
                        </a:spcAft>
                      </a:pPr>
                      <a:r>
                        <a:rPr lang="es-ES" sz="1600">
                          <a:effectLst/>
                        </a:rPr>
                        <a:t>Uso de tecnología</a:t>
                      </a:r>
                      <a:endParaRPr lang="es-ES_tradnl" sz="1600">
                        <a:effectLst/>
                      </a:endParaRPr>
                    </a:p>
                    <a:p>
                      <a:pPr>
                        <a:lnSpc>
                          <a:spcPct val="115000"/>
                        </a:lnSpc>
                        <a:spcAft>
                          <a:spcPts val="0"/>
                        </a:spcAft>
                      </a:pPr>
                      <a:r>
                        <a:rPr lang="es-ES" sz="1600">
                          <a:effectLst/>
                        </a:rPr>
                        <a:t>Síntesis de información</a:t>
                      </a:r>
                      <a:endParaRPr lang="es-ES_tradnl" sz="1600">
                        <a:effectLst/>
                      </a:endParaRPr>
                    </a:p>
                    <a:p>
                      <a:pPr>
                        <a:lnSpc>
                          <a:spcPct val="115000"/>
                        </a:lnSpc>
                        <a:spcAft>
                          <a:spcPts val="0"/>
                        </a:spcAft>
                      </a:pPr>
                      <a:r>
                        <a:rPr lang="es-ES" sz="1600">
                          <a:effectLst/>
                        </a:rPr>
                        <a:t> </a:t>
                      </a:r>
                      <a:endParaRPr lang="es-ES_tradnl" sz="1600">
                        <a:effectLst/>
                      </a:endParaRPr>
                    </a:p>
                    <a:p>
                      <a:pPr>
                        <a:lnSpc>
                          <a:spcPct val="115000"/>
                        </a:lnSpc>
                        <a:spcAft>
                          <a:spcPts val="0"/>
                        </a:spcAft>
                      </a:pPr>
                      <a:r>
                        <a:rPr lang="es-ES" sz="1600">
                          <a:effectLst/>
                        </a:rPr>
                        <a:t> </a:t>
                      </a:r>
                      <a:endParaRPr lang="es-ES_tradnl" sz="1600">
                        <a:effectLst/>
                      </a:endParaRPr>
                    </a:p>
                    <a:p>
                      <a:pPr>
                        <a:lnSpc>
                          <a:spcPct val="115000"/>
                        </a:lnSpc>
                        <a:spcAft>
                          <a:spcPts val="0"/>
                        </a:spcAft>
                      </a:pPr>
                      <a:r>
                        <a:rPr lang="es-ES" sz="1600">
                          <a:effectLst/>
                        </a:rPr>
                        <a:t> </a:t>
                      </a:r>
                      <a:endParaRPr lang="es-ES_tradnl" sz="1600">
                        <a:effectLst/>
                      </a:endParaRPr>
                    </a:p>
                    <a:p>
                      <a:pPr>
                        <a:lnSpc>
                          <a:spcPct val="115000"/>
                        </a:lnSpc>
                        <a:spcAft>
                          <a:spcPts val="0"/>
                        </a:spcAft>
                      </a:pPr>
                      <a:r>
                        <a:rPr lang="es-ES" sz="1600">
                          <a:effectLst/>
                        </a:rPr>
                        <a:t> </a:t>
                      </a:r>
                      <a:endParaRPr lang="es-ES_tradnl" sz="1600">
                        <a:effectLst/>
                      </a:endParaRPr>
                    </a:p>
                    <a:p>
                      <a:pPr>
                        <a:lnSpc>
                          <a:spcPct val="115000"/>
                        </a:lnSpc>
                        <a:spcAft>
                          <a:spcPts val="0"/>
                        </a:spcAft>
                      </a:pPr>
                      <a:r>
                        <a:rPr lang="es-ES" sz="1600">
                          <a:effectLst/>
                        </a:rPr>
                        <a:t> </a:t>
                      </a:r>
                      <a:endParaRPr lang="es-ES_tradnl" sz="1600">
                        <a:effectLst/>
                      </a:endParaRPr>
                    </a:p>
                    <a:p>
                      <a:pPr>
                        <a:lnSpc>
                          <a:spcPct val="115000"/>
                        </a:lnSpc>
                        <a:spcAft>
                          <a:spcPts val="0"/>
                        </a:spcAft>
                      </a:pPr>
                      <a:r>
                        <a:rPr lang="es-ES" sz="1600">
                          <a:effectLst/>
                        </a:rPr>
                        <a:t> </a:t>
                      </a:r>
                      <a:endParaRPr lang="es-ES_tradnl" sz="16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600">
                          <a:effectLst/>
                        </a:rPr>
                        <a:t>Análisis de datos</a:t>
                      </a:r>
                      <a:endParaRPr lang="es-ES_tradnl" sz="1600">
                        <a:effectLst/>
                      </a:endParaRPr>
                    </a:p>
                    <a:p>
                      <a:pPr>
                        <a:lnSpc>
                          <a:spcPct val="115000"/>
                        </a:lnSpc>
                        <a:spcAft>
                          <a:spcPts val="0"/>
                        </a:spcAft>
                      </a:pPr>
                      <a:r>
                        <a:rPr lang="es-ES" sz="1600">
                          <a:effectLst/>
                        </a:rPr>
                        <a:t>Selección y respuestas de la elaboración de las matemáticas</a:t>
                      </a:r>
                      <a:endParaRPr lang="es-ES_tradnl" sz="1600">
                        <a:effectLst/>
                      </a:endParaRPr>
                    </a:p>
                    <a:p>
                      <a:pPr>
                        <a:lnSpc>
                          <a:spcPct val="115000"/>
                        </a:lnSpc>
                        <a:spcAft>
                          <a:spcPts val="0"/>
                        </a:spcAft>
                      </a:pPr>
                      <a:r>
                        <a:rPr lang="es-ES" sz="1600">
                          <a:effectLst/>
                        </a:rPr>
                        <a:t>Registros informáticos</a:t>
                      </a:r>
                      <a:endParaRPr lang="es-ES_tradnl" sz="1600">
                        <a:effectLst/>
                      </a:endParaRPr>
                    </a:p>
                    <a:p>
                      <a:pPr>
                        <a:lnSpc>
                          <a:spcPct val="115000"/>
                        </a:lnSpc>
                        <a:spcAft>
                          <a:spcPts val="0"/>
                        </a:spcAft>
                      </a:pPr>
                      <a:r>
                        <a:rPr lang="es-ES" sz="1600">
                          <a:effectLst/>
                        </a:rPr>
                        <a:t>Presentación del proyecto</a:t>
                      </a:r>
                      <a:endParaRPr lang="es-ES_tradnl" sz="1600">
                        <a:effectLst/>
                      </a:endParaRPr>
                    </a:p>
                    <a:p>
                      <a:pPr>
                        <a:lnSpc>
                          <a:spcPct val="115000"/>
                        </a:lnSpc>
                        <a:spcAft>
                          <a:spcPts val="0"/>
                        </a:spcAft>
                      </a:pPr>
                      <a:r>
                        <a:rPr lang="es-ES" sz="1600">
                          <a:effectLst/>
                        </a:rPr>
                        <a:t>Calidad del proyecto</a:t>
                      </a:r>
                      <a:endParaRPr lang="es-ES_tradnl" sz="16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600" dirty="0">
                          <a:effectLst/>
                        </a:rPr>
                        <a:t>Análisis del uso de la física.</a:t>
                      </a:r>
                      <a:endParaRPr lang="es-ES_tradnl" sz="1600" dirty="0">
                        <a:effectLst/>
                      </a:endParaRPr>
                    </a:p>
                    <a:p>
                      <a:pPr>
                        <a:lnSpc>
                          <a:spcPct val="115000"/>
                        </a:lnSpc>
                        <a:spcAft>
                          <a:spcPts val="0"/>
                        </a:spcAft>
                      </a:pPr>
                      <a:r>
                        <a:rPr lang="es-ES" sz="1600" dirty="0">
                          <a:effectLst/>
                        </a:rPr>
                        <a:t>Importancia del tipo de información.</a:t>
                      </a:r>
                      <a:endParaRPr lang="es-ES_tradnl" sz="1600" dirty="0">
                        <a:effectLst/>
                      </a:endParaRPr>
                    </a:p>
                    <a:p>
                      <a:pPr>
                        <a:lnSpc>
                          <a:spcPct val="115000"/>
                        </a:lnSpc>
                        <a:spcAft>
                          <a:spcPts val="0"/>
                        </a:spcAft>
                      </a:pPr>
                      <a:r>
                        <a:rPr lang="es-ES" sz="1600" dirty="0">
                          <a:effectLst/>
                        </a:rPr>
                        <a:t>Registros informativos</a:t>
                      </a:r>
                      <a:endParaRPr lang="es-ES_tradnl" sz="1600" dirty="0">
                        <a:effectLst/>
                      </a:endParaRPr>
                    </a:p>
                    <a:p>
                      <a:pPr>
                        <a:lnSpc>
                          <a:spcPct val="115000"/>
                        </a:lnSpc>
                        <a:spcAft>
                          <a:spcPts val="0"/>
                        </a:spcAft>
                      </a:pPr>
                      <a:r>
                        <a:rPr lang="es-ES" sz="1600" dirty="0">
                          <a:effectLst/>
                        </a:rPr>
                        <a:t>Presentación del proyecto</a:t>
                      </a:r>
                      <a:endParaRPr lang="es-ES_tradnl" sz="1600" dirty="0">
                        <a:effectLst/>
                      </a:endParaRPr>
                    </a:p>
                    <a:p>
                      <a:pPr>
                        <a:lnSpc>
                          <a:spcPct val="115000"/>
                        </a:lnSpc>
                        <a:spcAft>
                          <a:spcPts val="0"/>
                        </a:spcAft>
                      </a:pPr>
                      <a:r>
                        <a:rPr lang="es-ES" sz="1600" dirty="0">
                          <a:effectLst/>
                        </a:rPr>
                        <a:t>Calidad de la presentación.</a:t>
                      </a:r>
                      <a:endParaRPr lang="es-ES_tradnl" sz="16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513344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b="1" dirty="0"/>
              <a:t>Estructura Inicial de Planeación</a:t>
            </a:r>
            <a:r>
              <a:rPr lang="es-ES_tradnl" sz="2800" dirty="0"/>
              <a:t/>
            </a:r>
            <a:br>
              <a:rPr lang="es-ES_tradnl" sz="2800" dirty="0"/>
            </a:br>
            <a:r>
              <a:rPr lang="es-ES" sz="2800" b="1" dirty="0"/>
              <a:t>Elaboración del Proyecto  (Producto 8)</a:t>
            </a:r>
            <a:r>
              <a:rPr lang="es-ES_tradnl" sz="2800" dirty="0"/>
              <a:t/>
            </a:r>
            <a:br>
              <a:rPr lang="es-ES_tradnl" sz="2800" dirty="0"/>
            </a:br>
            <a:r>
              <a:rPr lang="es-ES_tradnl" sz="1800" dirty="0"/>
              <a:t>ESQUEMA DEL PROCESO DE CONSTRUCCIÓN DEL PROYECTO POR DISCIPLINAS</a:t>
            </a:r>
          </a:p>
        </p:txBody>
      </p:sp>
      <p:sp>
        <p:nvSpPr>
          <p:cNvPr id="3" name="Marcador de texto 2"/>
          <p:cNvSpPr>
            <a:spLocks noGrp="1"/>
          </p:cNvSpPr>
          <p:nvPr>
            <p:ph type="body" idx="1"/>
          </p:nvPr>
        </p:nvSpPr>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2095901429"/>
              </p:ext>
            </p:extLst>
          </p:nvPr>
        </p:nvGraphicFramePr>
        <p:xfrm>
          <a:off x="841248" y="2052637"/>
          <a:ext cx="9710927" cy="4298188"/>
        </p:xfrm>
        <a:graphic>
          <a:graphicData uri="http://schemas.openxmlformats.org/drawingml/2006/table">
            <a:tbl>
              <a:tblPr>
                <a:tableStyleId>{5C22544A-7EE6-4342-B048-85BDC9FD1C3A}</a:tableStyleId>
              </a:tblPr>
              <a:tblGrid>
                <a:gridCol w="3251617">
                  <a:extLst>
                    <a:ext uri="{9D8B030D-6E8A-4147-A177-3AD203B41FA5}">
                      <a16:colId xmlns:a16="http://schemas.microsoft.com/office/drawing/2014/main" val="20000"/>
                    </a:ext>
                  </a:extLst>
                </a:gridCol>
                <a:gridCol w="2029603">
                  <a:extLst>
                    <a:ext uri="{9D8B030D-6E8A-4147-A177-3AD203B41FA5}">
                      <a16:colId xmlns:a16="http://schemas.microsoft.com/office/drawing/2014/main" val="20001"/>
                    </a:ext>
                  </a:extLst>
                </a:gridCol>
                <a:gridCol w="1976472">
                  <a:extLst>
                    <a:ext uri="{9D8B030D-6E8A-4147-A177-3AD203B41FA5}">
                      <a16:colId xmlns:a16="http://schemas.microsoft.com/office/drawing/2014/main" val="20002"/>
                    </a:ext>
                  </a:extLst>
                </a:gridCol>
                <a:gridCol w="2453235">
                  <a:extLst>
                    <a:ext uri="{9D8B030D-6E8A-4147-A177-3AD203B41FA5}">
                      <a16:colId xmlns:a16="http://schemas.microsoft.com/office/drawing/2014/main" val="20003"/>
                    </a:ext>
                  </a:extLst>
                </a:gridCol>
              </a:tblGrid>
              <a:tr h="266700">
                <a:tc>
                  <a:txBody>
                    <a:bodyPr/>
                    <a:lstStyle/>
                    <a:p>
                      <a:pPr marL="90170">
                        <a:lnSpc>
                          <a:spcPct val="115000"/>
                        </a:lnSpc>
                        <a:spcAft>
                          <a:spcPts val="0"/>
                        </a:spcAft>
                        <a:tabLst>
                          <a:tab pos="270510" algn="l"/>
                        </a:tabLst>
                      </a:pPr>
                      <a:r>
                        <a:rPr lang="es-ES" sz="1400">
                          <a:effectLst/>
                        </a:rPr>
                        <a:t>5.  Llegar a conclusiones parciales</a:t>
                      </a:r>
                      <a:endParaRPr lang="es-ES_tradnl" sz="1400">
                        <a:effectLst/>
                      </a:endParaRPr>
                    </a:p>
                    <a:p>
                      <a:pPr marL="90170">
                        <a:lnSpc>
                          <a:spcPct val="115000"/>
                        </a:lnSpc>
                        <a:spcAft>
                          <a:spcPts val="0"/>
                        </a:spcAft>
                      </a:pPr>
                      <a:r>
                        <a:rPr lang="es-ES" sz="1400">
                          <a:effectLst/>
                        </a:rPr>
                        <a:t>     (por disciplina).</a:t>
                      </a:r>
                      <a:endParaRPr lang="es-ES_tradnl" sz="1400">
                        <a:effectLst/>
                      </a:endParaRPr>
                    </a:p>
                    <a:p>
                      <a:pPr marL="90170">
                        <a:lnSpc>
                          <a:spcPct val="115000"/>
                        </a:lnSpc>
                        <a:spcAft>
                          <a:spcPts val="0"/>
                        </a:spcAft>
                      </a:pPr>
                      <a:r>
                        <a:rPr lang="es-ES" sz="1400">
                          <a:effectLst/>
                        </a:rPr>
                        <a:t>     Preguntas útiles para el </a:t>
                      </a:r>
                      <a:endParaRPr lang="es-ES_tradnl" sz="1400">
                        <a:effectLst/>
                      </a:endParaRPr>
                    </a:p>
                    <a:p>
                      <a:pPr marL="90170">
                        <a:lnSpc>
                          <a:spcPct val="115000"/>
                        </a:lnSpc>
                        <a:spcAft>
                          <a:spcPts val="0"/>
                        </a:spcAft>
                      </a:pPr>
                      <a:r>
                        <a:rPr lang="es-ES" sz="1400">
                          <a:effectLst/>
                        </a:rPr>
                        <a:t>     proyecto, de tal forma que lo </a:t>
                      </a:r>
                      <a:endParaRPr lang="es-ES_tradnl" sz="1400">
                        <a:effectLst/>
                      </a:endParaRPr>
                    </a:p>
                    <a:p>
                      <a:pPr marL="90170">
                        <a:lnSpc>
                          <a:spcPct val="115000"/>
                        </a:lnSpc>
                        <a:spcAft>
                          <a:spcPts val="0"/>
                        </a:spcAft>
                      </a:pPr>
                      <a:r>
                        <a:rPr lang="es-ES" sz="1400">
                          <a:effectLst/>
                        </a:rPr>
                        <a:t>     aclaren, describan o descifren  </a:t>
                      </a:r>
                      <a:endParaRPr lang="es-ES_tradnl" sz="1400">
                        <a:effectLst/>
                      </a:endParaRPr>
                    </a:p>
                    <a:p>
                      <a:pPr marL="90170">
                        <a:lnSpc>
                          <a:spcPct val="115000"/>
                        </a:lnSpc>
                        <a:spcAft>
                          <a:spcPts val="0"/>
                        </a:spcAft>
                      </a:pPr>
                      <a:r>
                        <a:rPr lang="es-ES" sz="1400">
                          <a:effectLst/>
                        </a:rPr>
                        <a:t>    (para la  reflexión colaborativa</a:t>
                      </a:r>
                      <a:endParaRPr lang="es-ES_tradnl" sz="1400">
                        <a:effectLst/>
                      </a:endParaRPr>
                    </a:p>
                    <a:p>
                      <a:pPr marL="90170">
                        <a:lnSpc>
                          <a:spcPct val="115000"/>
                        </a:lnSpc>
                        <a:spcAft>
                          <a:spcPts val="0"/>
                        </a:spcAft>
                      </a:pPr>
                      <a:r>
                        <a:rPr lang="es-ES" sz="1400">
                          <a:effectLst/>
                        </a:rPr>
                        <a:t>     de los estudiantes).</a:t>
                      </a:r>
                      <a:endParaRPr lang="es-ES_tradnl" sz="1400">
                        <a:effectLst/>
                      </a:endParaRPr>
                    </a:p>
                    <a:p>
                      <a:pPr marL="90170">
                        <a:lnSpc>
                          <a:spcPct val="115000"/>
                        </a:lnSpc>
                        <a:spcAft>
                          <a:spcPts val="0"/>
                        </a:spcAft>
                      </a:pPr>
                      <a:r>
                        <a:rPr lang="es-ES" sz="1400">
                          <a:effectLst/>
                        </a:rPr>
                        <a:t>     ¿Cómo se lograrán?</a:t>
                      </a:r>
                      <a:endParaRPr lang="es-ES_tradnl" sz="1400">
                        <a:effectLst/>
                      </a:endParaRPr>
                    </a:p>
                    <a:p>
                      <a:pPr>
                        <a:lnSpc>
                          <a:spcPct val="115000"/>
                        </a:lnSpc>
                        <a:spcAft>
                          <a:spcPts val="0"/>
                        </a:spcAft>
                      </a:pPr>
                      <a:r>
                        <a:rPr lang="es-ES" sz="1400">
                          <a:effectLst/>
                        </a:rPr>
                        <a:t> </a:t>
                      </a:r>
                      <a:endParaRPr lang="es-ES_tradnl" sz="14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400">
                          <a:effectLst/>
                        </a:rPr>
                        <a:t>Antes de realizar su proyecto final, van a realizar un reporte de su investigación. Hará además un análisis histórico del propio contexto histórico de los mayas para poder identificar las aportaciones científicas aportadas por esta cultura.</a:t>
                      </a:r>
                      <a:endParaRPr lang="es-ES_tradnl" sz="1400">
                        <a:effectLst/>
                      </a:endParaRPr>
                    </a:p>
                    <a:p>
                      <a:pPr>
                        <a:lnSpc>
                          <a:spcPct val="115000"/>
                        </a:lnSpc>
                        <a:spcAft>
                          <a:spcPts val="0"/>
                        </a:spcAft>
                      </a:pPr>
                      <a:r>
                        <a:rPr lang="es-ES" sz="1400">
                          <a:effectLst/>
                        </a:rPr>
                        <a:t>Así por etapas presentarán avances hasta llegar a la presentación final.</a:t>
                      </a:r>
                      <a:endParaRPr lang="es-ES_tradnl" sz="1400">
                        <a:effectLst/>
                      </a:endParaRPr>
                    </a:p>
                    <a:p>
                      <a:pPr>
                        <a:lnSpc>
                          <a:spcPct val="115000"/>
                        </a:lnSpc>
                        <a:spcAft>
                          <a:spcPts val="0"/>
                        </a:spcAft>
                      </a:pPr>
                      <a:r>
                        <a:rPr lang="es-ES" sz="1400">
                          <a:effectLst/>
                        </a:rPr>
                        <a:t> </a:t>
                      </a:r>
                      <a:endParaRPr lang="es-ES_tradnl" sz="14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400">
                          <a:effectLst/>
                        </a:rPr>
                        <a:t>Redactar el avance  de la investigación prehispánica para plasmarla hacia las habilidades matemáticas. Además de mostrar la resolución de problemas. La colaboración grupal y los avances sobre el proyecto. s</a:t>
                      </a:r>
                      <a:endParaRPr lang="es-ES_tradnl" sz="14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400" dirty="0">
                          <a:effectLst/>
                        </a:rPr>
                        <a:t>El proyecto pretende invitar a los alumnos a la reflexión sobre las aportaciones científicas de los mayas en la ciencia Por lo que deberán mostrar sus análisis de medidas y masa. Presentarán sus avances, darán una explicación de ellos, para resolver los problemas del proyecto antes de su presentación.</a:t>
                      </a:r>
                      <a:endParaRPr lang="es-ES_tradnl" sz="14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671009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b="1" dirty="0"/>
              <a:t>Estructura Inicial de Planeación</a:t>
            </a:r>
            <a:r>
              <a:rPr lang="es-ES_tradnl" sz="2800" dirty="0"/>
              <a:t/>
            </a:r>
            <a:br>
              <a:rPr lang="es-ES_tradnl" sz="2800" dirty="0"/>
            </a:br>
            <a:r>
              <a:rPr lang="es-ES" sz="2800" b="1" dirty="0"/>
              <a:t>Elaboración del Proyecto  (Producto 8)</a:t>
            </a:r>
            <a:r>
              <a:rPr lang="es-ES_tradnl" sz="2800" dirty="0"/>
              <a:t/>
            </a:r>
            <a:br>
              <a:rPr lang="es-ES_tradnl" sz="2800" dirty="0"/>
            </a:br>
            <a:r>
              <a:rPr lang="es-ES_tradnl" sz="1800" dirty="0"/>
              <a:t>ESQUEMA DEL PROCESO DE CONSTRUCCIÓN DEL PROYECTO POR DISCIPLINAS</a:t>
            </a:r>
          </a:p>
        </p:txBody>
      </p:sp>
      <p:sp>
        <p:nvSpPr>
          <p:cNvPr id="3" name="Marcador de texto 2"/>
          <p:cNvSpPr>
            <a:spLocks noGrp="1"/>
          </p:cNvSpPr>
          <p:nvPr>
            <p:ph type="body" idx="1"/>
          </p:nvPr>
        </p:nvSpPr>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465032712"/>
              </p:ext>
            </p:extLst>
          </p:nvPr>
        </p:nvGraphicFramePr>
        <p:xfrm>
          <a:off x="1103312" y="1852612"/>
          <a:ext cx="9174544" cy="4613656"/>
        </p:xfrm>
        <a:graphic>
          <a:graphicData uri="http://schemas.openxmlformats.org/drawingml/2006/table">
            <a:tbl>
              <a:tblPr>
                <a:tableStyleId>{5C22544A-7EE6-4342-B048-85BDC9FD1C3A}</a:tableStyleId>
              </a:tblPr>
              <a:tblGrid>
                <a:gridCol w="3072013">
                  <a:extLst>
                    <a:ext uri="{9D8B030D-6E8A-4147-A177-3AD203B41FA5}">
                      <a16:colId xmlns:a16="http://schemas.microsoft.com/office/drawing/2014/main" val="20000"/>
                    </a:ext>
                  </a:extLst>
                </a:gridCol>
                <a:gridCol w="6102531">
                  <a:extLst>
                    <a:ext uri="{9D8B030D-6E8A-4147-A177-3AD203B41FA5}">
                      <a16:colId xmlns:a16="http://schemas.microsoft.com/office/drawing/2014/main" val="20001"/>
                    </a:ext>
                  </a:extLst>
                </a:gridCol>
              </a:tblGrid>
              <a:tr h="266700">
                <a:tc>
                  <a:txBody>
                    <a:bodyPr/>
                    <a:lstStyle/>
                    <a:p>
                      <a:pPr indent="-269875">
                        <a:lnSpc>
                          <a:spcPct val="115000"/>
                        </a:lnSpc>
                        <a:spcAft>
                          <a:spcPts val="0"/>
                        </a:spcAft>
                      </a:pPr>
                      <a:r>
                        <a:rPr lang="es-ES" sz="1600">
                          <a:effectLst/>
                        </a:rPr>
                        <a:t>6. Conectar.</a:t>
                      </a:r>
                      <a:endParaRPr lang="es-ES_tradnl" sz="1600">
                        <a:effectLst/>
                      </a:endParaRPr>
                    </a:p>
                    <a:p>
                      <a:pPr indent="-269875">
                        <a:lnSpc>
                          <a:spcPct val="115000"/>
                        </a:lnSpc>
                        <a:spcAft>
                          <a:spcPts val="0"/>
                        </a:spcAft>
                        <a:tabLst>
                          <a:tab pos="270510" algn="l"/>
                        </a:tabLst>
                      </a:pPr>
                      <a:r>
                        <a:rPr lang="es-ES" sz="1600">
                          <a:effectLst/>
                        </a:rPr>
                        <a:t>    ¿De qué manera  las </a:t>
                      </a:r>
                      <a:endParaRPr lang="es-ES_tradnl" sz="1600">
                        <a:effectLst/>
                      </a:endParaRPr>
                    </a:p>
                    <a:p>
                      <a:pPr indent="-269875">
                        <a:lnSpc>
                          <a:spcPct val="115000"/>
                        </a:lnSpc>
                        <a:spcAft>
                          <a:spcPts val="0"/>
                        </a:spcAft>
                        <a:tabLst>
                          <a:tab pos="270510" algn="l"/>
                        </a:tabLst>
                      </a:pPr>
                      <a:r>
                        <a:rPr lang="es-ES" sz="1600">
                          <a:effectLst/>
                        </a:rPr>
                        <a:t>     conclusiones de cada disciplina</a:t>
                      </a:r>
                      <a:endParaRPr lang="es-ES_tradnl" sz="1600">
                        <a:effectLst/>
                      </a:endParaRPr>
                    </a:p>
                    <a:p>
                      <a:pPr indent="-269875">
                        <a:lnSpc>
                          <a:spcPct val="115000"/>
                        </a:lnSpc>
                        <a:spcAft>
                          <a:spcPts val="0"/>
                        </a:spcAft>
                        <a:tabLst>
                          <a:tab pos="270510" algn="l"/>
                        </a:tabLst>
                      </a:pPr>
                      <a:r>
                        <a:rPr lang="es-ES" sz="1600">
                          <a:effectLst/>
                        </a:rPr>
                        <a:t>     se vincularán, para dar respuesta</a:t>
                      </a:r>
                      <a:endParaRPr lang="es-ES_tradnl" sz="1600">
                        <a:effectLst/>
                      </a:endParaRPr>
                    </a:p>
                    <a:p>
                      <a:pPr indent="-269875">
                        <a:lnSpc>
                          <a:spcPct val="115000"/>
                        </a:lnSpc>
                        <a:spcAft>
                          <a:spcPts val="0"/>
                        </a:spcAft>
                        <a:tabLst>
                          <a:tab pos="270510" algn="l"/>
                        </a:tabLst>
                      </a:pPr>
                      <a:r>
                        <a:rPr lang="es-ES" sz="1600">
                          <a:effectLst/>
                        </a:rPr>
                        <a:t>     a  la pregunta disparadora del</a:t>
                      </a:r>
                      <a:endParaRPr lang="es-ES_tradnl" sz="1600">
                        <a:effectLst/>
                      </a:endParaRPr>
                    </a:p>
                    <a:p>
                      <a:pPr indent="-269875">
                        <a:lnSpc>
                          <a:spcPct val="115000"/>
                        </a:lnSpc>
                        <a:spcAft>
                          <a:spcPts val="0"/>
                        </a:spcAft>
                        <a:tabLst>
                          <a:tab pos="270510" algn="l"/>
                        </a:tabLst>
                      </a:pPr>
                      <a:r>
                        <a:rPr lang="es-ES" sz="1600">
                          <a:effectLst/>
                        </a:rPr>
                        <a:t>     proyecto? </a:t>
                      </a:r>
                      <a:endParaRPr lang="es-ES_tradnl" sz="1600">
                        <a:effectLst/>
                      </a:endParaRPr>
                    </a:p>
                    <a:p>
                      <a:pPr indent="-269875">
                        <a:lnSpc>
                          <a:spcPct val="115000"/>
                        </a:lnSpc>
                        <a:spcAft>
                          <a:spcPts val="0"/>
                        </a:spcAft>
                        <a:tabLst>
                          <a:tab pos="270510" algn="l"/>
                        </a:tabLst>
                      </a:pPr>
                      <a:r>
                        <a:rPr lang="es-ES" sz="1600">
                          <a:effectLst/>
                        </a:rPr>
                        <a:t>     ¿Cuál será la   estrategia o</a:t>
                      </a:r>
                      <a:endParaRPr lang="es-ES_tradnl" sz="1600">
                        <a:effectLst/>
                      </a:endParaRPr>
                    </a:p>
                    <a:p>
                      <a:pPr indent="-269875">
                        <a:lnSpc>
                          <a:spcPct val="115000"/>
                        </a:lnSpc>
                        <a:spcAft>
                          <a:spcPts val="0"/>
                        </a:spcAft>
                        <a:tabLst>
                          <a:tab pos="270510" algn="l"/>
                        </a:tabLst>
                      </a:pPr>
                      <a:r>
                        <a:rPr lang="es-ES" sz="1600">
                          <a:effectLst/>
                        </a:rPr>
                        <a:t>     actividad  que se utilizará para </a:t>
                      </a:r>
                      <a:endParaRPr lang="es-ES_tradnl" sz="1600">
                        <a:effectLst/>
                      </a:endParaRPr>
                    </a:p>
                    <a:p>
                      <a:pPr indent="-269875">
                        <a:lnSpc>
                          <a:spcPct val="115000"/>
                        </a:lnSpc>
                        <a:spcAft>
                          <a:spcPts val="0"/>
                        </a:spcAft>
                        <a:tabLst>
                          <a:tab pos="270510" algn="l"/>
                        </a:tabLst>
                      </a:pPr>
                      <a:r>
                        <a:rPr lang="es-ES" sz="1600">
                          <a:effectLst/>
                        </a:rPr>
                        <a:t>     lograr que haya conciencia de </a:t>
                      </a:r>
                      <a:endParaRPr lang="es-ES_tradnl" sz="1600">
                        <a:effectLst/>
                      </a:endParaRPr>
                    </a:p>
                    <a:p>
                      <a:pPr marL="270510" indent="-180340">
                        <a:lnSpc>
                          <a:spcPct val="115000"/>
                        </a:lnSpc>
                        <a:spcAft>
                          <a:spcPts val="0"/>
                        </a:spcAft>
                        <a:tabLst>
                          <a:tab pos="270510" algn="l"/>
                        </a:tabLst>
                      </a:pPr>
                      <a:r>
                        <a:rPr lang="es-ES" sz="1600">
                          <a:effectLst/>
                        </a:rPr>
                        <a:t>     ello?</a:t>
                      </a:r>
                      <a:endParaRPr lang="es-ES_tradnl" sz="1600">
                        <a:effectLst/>
                      </a:endParaRPr>
                    </a:p>
                    <a:p>
                      <a:pPr>
                        <a:lnSpc>
                          <a:spcPct val="115000"/>
                        </a:lnSpc>
                        <a:spcAft>
                          <a:spcPts val="0"/>
                        </a:spcAft>
                      </a:pPr>
                      <a:r>
                        <a:rPr lang="es-ES" sz="1600">
                          <a:effectLst/>
                        </a:rPr>
                        <a:t> </a:t>
                      </a:r>
                      <a:endParaRPr lang="es-ES_tradnl" sz="16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600" dirty="0">
                          <a:effectLst/>
                        </a:rPr>
                        <a:t> </a:t>
                      </a:r>
                      <a:endParaRPr lang="es-ES_tradnl" sz="1600" dirty="0">
                        <a:effectLst/>
                      </a:endParaRPr>
                    </a:p>
                    <a:p>
                      <a:pPr>
                        <a:lnSpc>
                          <a:spcPct val="115000"/>
                        </a:lnSpc>
                        <a:spcAft>
                          <a:spcPts val="0"/>
                        </a:spcAft>
                      </a:pPr>
                      <a:r>
                        <a:rPr lang="es-ES" sz="1600" dirty="0">
                          <a:effectLst/>
                        </a:rPr>
                        <a:t>Reflexionamos sobre la importancia de generar un documento o actividad que permita que los alumnos den una respuesta clara a la pregunta generadora del proyecto. Detectamos áreas de oportunidad en este tema. Los alumnos harán una presentación a la mitad del proyecto para mostrar sus avances, propuestas y conclusiones (si es que las tienen). Mediante una mesa redonda entre todos podemos ir dando propuestas a cada grupo para llegar a la pregunta generadora.</a:t>
                      </a:r>
                      <a:endParaRPr lang="es-ES_tradnl" sz="1600" dirty="0">
                        <a:effectLst/>
                      </a:endParaRPr>
                    </a:p>
                    <a:p>
                      <a:pPr>
                        <a:lnSpc>
                          <a:spcPct val="115000"/>
                        </a:lnSpc>
                        <a:spcAft>
                          <a:spcPts val="0"/>
                        </a:spcAft>
                      </a:pPr>
                      <a:r>
                        <a:rPr lang="es-ES" sz="1600" dirty="0">
                          <a:effectLst/>
                        </a:rPr>
                        <a:t>De tal forma que los profesores involucrados podremos evaluar los avances y alcances investigados.</a:t>
                      </a:r>
                      <a:endParaRPr lang="es-ES_tradnl" sz="1600" dirty="0">
                        <a:effectLst/>
                      </a:endParaRPr>
                    </a:p>
                    <a:p>
                      <a:pPr>
                        <a:lnSpc>
                          <a:spcPct val="115000"/>
                        </a:lnSpc>
                        <a:spcAft>
                          <a:spcPts val="0"/>
                        </a:spcAft>
                      </a:pPr>
                      <a:r>
                        <a:rPr lang="es-ES" sz="1600" dirty="0">
                          <a:effectLst/>
                        </a:rPr>
                        <a:t> </a:t>
                      </a:r>
                      <a:endParaRPr lang="es-ES_tradnl" sz="1600" dirty="0">
                        <a:effectLst/>
                      </a:endParaRPr>
                    </a:p>
                    <a:p>
                      <a:pPr>
                        <a:lnSpc>
                          <a:spcPct val="115000"/>
                        </a:lnSpc>
                        <a:spcAft>
                          <a:spcPts val="0"/>
                        </a:spcAft>
                      </a:pPr>
                      <a:r>
                        <a:rPr lang="es-ES" sz="1600" dirty="0">
                          <a:effectLst/>
                        </a:rPr>
                        <a:t> </a:t>
                      </a:r>
                      <a:endParaRPr lang="es-ES_tradnl" sz="1600" dirty="0">
                        <a:effectLst/>
                      </a:endParaRPr>
                    </a:p>
                    <a:p>
                      <a:pPr>
                        <a:lnSpc>
                          <a:spcPct val="115000"/>
                        </a:lnSpc>
                        <a:spcAft>
                          <a:spcPts val="0"/>
                        </a:spcAft>
                      </a:pPr>
                      <a:r>
                        <a:rPr lang="es-ES" sz="1600" dirty="0">
                          <a:effectLst/>
                        </a:rPr>
                        <a:t> </a:t>
                      </a:r>
                      <a:endParaRPr lang="es-ES_tradnl" sz="16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979355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b="1" dirty="0"/>
              <a:t>Estructura Inicial de Planeación</a:t>
            </a:r>
            <a:r>
              <a:rPr lang="es-ES_tradnl" sz="2800" dirty="0"/>
              <a:t/>
            </a:r>
            <a:br>
              <a:rPr lang="es-ES_tradnl" sz="2800" dirty="0"/>
            </a:br>
            <a:r>
              <a:rPr lang="es-ES" sz="2800" b="1" dirty="0"/>
              <a:t>Elaboración del Proyecto  (Producto 8)</a:t>
            </a:r>
            <a:r>
              <a:rPr lang="es-ES_tradnl" sz="2800" dirty="0"/>
              <a:t/>
            </a:r>
            <a:br>
              <a:rPr lang="es-ES_tradnl" sz="2800" dirty="0"/>
            </a:br>
            <a:r>
              <a:rPr lang="es-ES_tradnl" sz="2800" dirty="0"/>
              <a:t> </a:t>
            </a:r>
            <a:r>
              <a:rPr lang="es-ES_tradnl" sz="1800" dirty="0"/>
              <a:t>ESQUEMA DEL PROCESO DE CONSTRUCCIÓN DEL PROYECTO POR DISCIPLINAS</a:t>
            </a:r>
          </a:p>
        </p:txBody>
      </p:sp>
      <p:sp>
        <p:nvSpPr>
          <p:cNvPr id="3" name="Marcador de texto 2"/>
          <p:cNvSpPr>
            <a:spLocks noGrp="1"/>
          </p:cNvSpPr>
          <p:nvPr>
            <p:ph type="body" idx="1"/>
          </p:nvPr>
        </p:nvSpPr>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505657616"/>
              </p:ext>
            </p:extLst>
          </p:nvPr>
        </p:nvGraphicFramePr>
        <p:xfrm>
          <a:off x="1103312" y="2052637"/>
          <a:ext cx="8947149" cy="3762947"/>
        </p:xfrm>
        <a:graphic>
          <a:graphicData uri="http://schemas.openxmlformats.org/drawingml/2006/table">
            <a:tbl>
              <a:tblPr>
                <a:tableStyleId>{5C22544A-7EE6-4342-B048-85BDC9FD1C3A}</a:tableStyleId>
              </a:tblPr>
              <a:tblGrid>
                <a:gridCol w="2995872">
                  <a:extLst>
                    <a:ext uri="{9D8B030D-6E8A-4147-A177-3AD203B41FA5}">
                      <a16:colId xmlns:a16="http://schemas.microsoft.com/office/drawing/2014/main" val="20000"/>
                    </a:ext>
                  </a:extLst>
                </a:gridCol>
                <a:gridCol w="5951277">
                  <a:extLst>
                    <a:ext uri="{9D8B030D-6E8A-4147-A177-3AD203B41FA5}">
                      <a16:colId xmlns:a16="http://schemas.microsoft.com/office/drawing/2014/main" val="20001"/>
                    </a:ext>
                  </a:extLst>
                </a:gridCol>
              </a:tblGrid>
              <a:tr h="3762947">
                <a:tc>
                  <a:txBody>
                    <a:bodyPr/>
                    <a:lstStyle/>
                    <a:p>
                      <a:pPr>
                        <a:lnSpc>
                          <a:spcPct val="115000"/>
                        </a:lnSpc>
                        <a:spcAft>
                          <a:spcPts val="0"/>
                        </a:spcAft>
                      </a:pPr>
                      <a:r>
                        <a:rPr lang="es-ES" sz="1800">
                          <a:effectLst/>
                        </a:rPr>
                        <a:t>  7. Evaluar la información generada.</a:t>
                      </a:r>
                      <a:endParaRPr lang="es-ES_tradnl" sz="1800">
                        <a:effectLst/>
                      </a:endParaRPr>
                    </a:p>
                    <a:p>
                      <a:pPr marL="270510">
                        <a:lnSpc>
                          <a:spcPct val="115000"/>
                        </a:lnSpc>
                        <a:spcAft>
                          <a:spcPts val="0"/>
                        </a:spcAft>
                      </a:pPr>
                      <a:r>
                        <a:rPr lang="es-ES" sz="1800">
                          <a:effectLst/>
                        </a:rPr>
                        <a:t>¿Qué otras investigaciones o asignaturas se pueden  proponer para complementar el proyecto?</a:t>
                      </a:r>
                      <a:endParaRPr lang="es-ES_tradnl" sz="1800">
                        <a:effectLst/>
                      </a:endParaRPr>
                    </a:p>
                    <a:p>
                      <a:pPr marL="270510">
                        <a:lnSpc>
                          <a:spcPct val="115000"/>
                        </a:lnSpc>
                        <a:spcAft>
                          <a:spcPts val="0"/>
                        </a:spcAft>
                      </a:pPr>
                      <a:r>
                        <a:rPr lang="es-ES" sz="1800">
                          <a:effectLst/>
                        </a:rPr>
                        <a:t> </a:t>
                      </a:r>
                      <a:endParaRPr lang="es-ES_tradnl" sz="18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800" dirty="0">
                          <a:effectLst/>
                        </a:rPr>
                        <a:t>Los alumnos lograran evaluar la información generada por medio de discusiones dentro del salón de clases y la validación por parte de los profesores. Reflexionaremos sobre la importancia de contar con fuentes fiables para llevar a cabo el proyecto, así como el apoyo de otros profesores para poder evaluar la claridad de los trabajos realizados.</a:t>
                      </a:r>
                      <a:endParaRPr lang="es-ES_tradnl" sz="1800" dirty="0">
                        <a:effectLst/>
                      </a:endParaRPr>
                    </a:p>
                    <a:p>
                      <a:pPr>
                        <a:lnSpc>
                          <a:spcPct val="115000"/>
                        </a:lnSpc>
                        <a:spcAft>
                          <a:spcPts val="0"/>
                        </a:spcAft>
                      </a:pPr>
                      <a:r>
                        <a:rPr lang="es-ES" sz="1800" dirty="0">
                          <a:effectLst/>
                        </a:rPr>
                        <a:t> </a:t>
                      </a:r>
                      <a:endParaRPr lang="es-ES_tradnl" sz="1800" dirty="0">
                        <a:effectLst/>
                      </a:endParaRPr>
                    </a:p>
                    <a:p>
                      <a:pPr>
                        <a:lnSpc>
                          <a:spcPct val="115000"/>
                        </a:lnSpc>
                        <a:spcAft>
                          <a:spcPts val="0"/>
                        </a:spcAft>
                      </a:pPr>
                      <a:r>
                        <a:rPr lang="es-ES" sz="1800" dirty="0">
                          <a:effectLst/>
                        </a:rPr>
                        <a:t> </a:t>
                      </a:r>
                      <a:endParaRPr lang="es-ES_tradnl" sz="18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392807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b="1" dirty="0"/>
              <a:t>Estructura Inicial de Planeación</a:t>
            </a:r>
            <a:r>
              <a:rPr lang="es-ES_tradnl" sz="2800" dirty="0"/>
              <a:t/>
            </a:r>
            <a:br>
              <a:rPr lang="es-ES_tradnl" sz="2800" dirty="0"/>
            </a:br>
            <a:r>
              <a:rPr lang="es-ES" sz="2800" b="1" dirty="0"/>
              <a:t>Elaboración del Proyecto  (Producto 8)</a:t>
            </a:r>
            <a:r>
              <a:rPr lang="es-ES_tradnl" sz="2800" dirty="0"/>
              <a:t/>
            </a:r>
            <a:br>
              <a:rPr lang="es-ES_tradnl" sz="2800" dirty="0"/>
            </a:br>
            <a:r>
              <a:rPr lang="es-ES_tradnl" sz="2800" dirty="0"/>
              <a:t> </a:t>
            </a:r>
            <a:r>
              <a:rPr lang="es-ES_tradnl" sz="2000" dirty="0" smtClean="0"/>
              <a:t>TIEMPOS QUE SE DEDICARÁN AL PROYECTO CADA SEMANA</a:t>
            </a:r>
            <a:endParaRPr lang="es-ES_tradnl" sz="2000" dirty="0"/>
          </a:p>
        </p:txBody>
      </p:sp>
      <p:sp>
        <p:nvSpPr>
          <p:cNvPr id="3" name="Marcador de texto 2"/>
          <p:cNvSpPr>
            <a:spLocks noGrp="1"/>
          </p:cNvSpPr>
          <p:nvPr>
            <p:ph type="body" idx="1"/>
          </p:nvPr>
        </p:nvSpPr>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2124730322"/>
              </p:ext>
            </p:extLst>
          </p:nvPr>
        </p:nvGraphicFramePr>
        <p:xfrm>
          <a:off x="1103312" y="2052637"/>
          <a:ext cx="8947150" cy="4195762"/>
        </p:xfrm>
        <a:graphic>
          <a:graphicData uri="http://schemas.openxmlformats.org/drawingml/2006/table">
            <a:tbl>
              <a:tblPr>
                <a:tableStyleId>{5C22544A-7EE6-4342-B048-85BDC9FD1C3A}</a:tableStyleId>
              </a:tblPr>
              <a:tblGrid>
                <a:gridCol w="4395904">
                  <a:extLst>
                    <a:ext uri="{9D8B030D-6E8A-4147-A177-3AD203B41FA5}">
                      <a16:colId xmlns:a16="http://schemas.microsoft.com/office/drawing/2014/main" val="20000"/>
                    </a:ext>
                  </a:extLst>
                </a:gridCol>
                <a:gridCol w="4551246">
                  <a:extLst>
                    <a:ext uri="{9D8B030D-6E8A-4147-A177-3AD203B41FA5}">
                      <a16:colId xmlns:a16="http://schemas.microsoft.com/office/drawing/2014/main" val="20001"/>
                    </a:ext>
                  </a:extLst>
                </a:gridCol>
              </a:tblGrid>
              <a:tr h="1308853">
                <a:tc>
                  <a:txBody>
                    <a:bodyPr/>
                    <a:lstStyle/>
                    <a:p>
                      <a:pPr marL="342900" lvl="0" indent="-342900" algn="ctr">
                        <a:lnSpc>
                          <a:spcPct val="115000"/>
                        </a:lnSpc>
                        <a:spcAft>
                          <a:spcPts val="0"/>
                        </a:spcAft>
                        <a:buFont typeface="+mj-lt"/>
                        <a:buAutoNum type="arabicPeriod"/>
                      </a:pPr>
                      <a:r>
                        <a:rPr lang="es-ES" sz="1800">
                          <a:effectLst/>
                        </a:rPr>
                        <a:t>¿Cuántas horas se trabajarán de manera  </a:t>
                      </a:r>
                      <a:endParaRPr lang="es-ES_tradnl" sz="1800">
                        <a:effectLst/>
                      </a:endParaRPr>
                    </a:p>
                    <a:p>
                      <a:pPr marL="457200" algn="ctr">
                        <a:lnSpc>
                          <a:spcPct val="115000"/>
                        </a:lnSpc>
                        <a:spcAft>
                          <a:spcPts val="0"/>
                        </a:spcAft>
                      </a:pPr>
                      <a:r>
                        <a:rPr lang="es-ES" sz="1800">
                          <a:effectLst/>
                        </a:rPr>
                        <a:t>Disciplinaria ?</a:t>
                      </a:r>
                      <a:endParaRPr lang="es-ES_tradnl" sz="1800">
                        <a:solidFill>
                          <a:srgbClr val="000000"/>
                        </a:solidFill>
                        <a:effectLst/>
                        <a:latin typeface="Arial" charset="0"/>
                        <a:ea typeface="Arial" charset="0"/>
                      </a:endParaRPr>
                    </a:p>
                  </a:txBody>
                  <a:tcPr marL="63500" marR="63500" marT="63500" marB="63500"/>
                </a:tc>
                <a:tc>
                  <a:txBody>
                    <a:bodyPr/>
                    <a:lstStyle/>
                    <a:p>
                      <a:pPr algn="ctr">
                        <a:lnSpc>
                          <a:spcPct val="115000"/>
                        </a:lnSpc>
                        <a:spcAft>
                          <a:spcPts val="0"/>
                        </a:spcAft>
                      </a:pPr>
                      <a:r>
                        <a:rPr lang="es-ES" sz="1800">
                          <a:effectLst/>
                        </a:rPr>
                        <a:t>2.  ¿Cuántas horas se trabajarán de manera interdisciplinaria?</a:t>
                      </a:r>
                      <a:endParaRPr lang="es-ES_tradnl" sz="1800">
                        <a:effectLst/>
                      </a:endParaRPr>
                    </a:p>
                    <a:p>
                      <a:pPr algn="ctr">
                        <a:lnSpc>
                          <a:spcPct val="115000"/>
                        </a:lnSpc>
                        <a:spcAft>
                          <a:spcPts val="0"/>
                        </a:spcAft>
                      </a:pPr>
                      <a:r>
                        <a:rPr lang="es-ES" sz="1800">
                          <a:effectLst/>
                        </a:rPr>
                        <a:t> </a:t>
                      </a:r>
                      <a:endParaRPr lang="es-ES_tradnl" sz="180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0"/>
                  </a:ext>
                </a:extLst>
              </a:tr>
              <a:tr h="2886909">
                <a:tc>
                  <a:txBody>
                    <a:bodyPr/>
                    <a:lstStyle/>
                    <a:p>
                      <a:pPr>
                        <a:lnSpc>
                          <a:spcPct val="115000"/>
                        </a:lnSpc>
                        <a:spcAft>
                          <a:spcPts val="0"/>
                        </a:spcAft>
                      </a:pPr>
                      <a:r>
                        <a:rPr lang="es-ES" sz="1800">
                          <a:effectLst/>
                        </a:rPr>
                        <a:t>Los proyectos que analizaremos se harán en las hora de clases, probablemente también se deba invertir tiempo fuera del colegio.</a:t>
                      </a:r>
                      <a:endParaRPr lang="es-ES_tradnl" sz="1800">
                        <a:effectLst/>
                      </a:endParaRPr>
                    </a:p>
                    <a:p>
                      <a:pPr>
                        <a:lnSpc>
                          <a:spcPct val="115000"/>
                        </a:lnSpc>
                        <a:spcAft>
                          <a:spcPts val="0"/>
                        </a:spcAft>
                      </a:pPr>
                      <a:r>
                        <a:rPr lang="es-ES" sz="1800">
                          <a:effectLst/>
                        </a:rPr>
                        <a:t>Calculamos</a:t>
                      </a:r>
                      <a:endParaRPr lang="es-ES_tradnl" sz="1800">
                        <a:effectLst/>
                      </a:endParaRPr>
                    </a:p>
                    <a:p>
                      <a:pPr>
                        <a:lnSpc>
                          <a:spcPct val="115000"/>
                        </a:lnSpc>
                        <a:spcAft>
                          <a:spcPts val="0"/>
                        </a:spcAft>
                      </a:pPr>
                      <a:r>
                        <a:rPr lang="es-ES" sz="1800">
                          <a:effectLst/>
                        </a:rPr>
                        <a:t>Hora a la semana para las tres materias.</a:t>
                      </a:r>
                      <a:endParaRPr lang="es-ES_tradnl" sz="1800">
                        <a:effectLst/>
                      </a:endParaRPr>
                    </a:p>
                    <a:p>
                      <a:pPr>
                        <a:lnSpc>
                          <a:spcPct val="115000"/>
                        </a:lnSpc>
                        <a:spcAft>
                          <a:spcPts val="0"/>
                        </a:spcAft>
                      </a:pPr>
                      <a:r>
                        <a:rPr lang="es-ES" sz="1800">
                          <a:effectLst/>
                        </a:rPr>
                        <a:t> </a:t>
                      </a:r>
                      <a:endParaRPr lang="es-ES_tradnl" sz="1800">
                        <a:solidFill>
                          <a:srgbClr val="000000"/>
                        </a:solidFill>
                        <a:effectLst/>
                        <a:latin typeface="Arial" charset="0"/>
                        <a:ea typeface="Arial" charset="0"/>
                      </a:endParaRPr>
                    </a:p>
                  </a:txBody>
                  <a:tcPr marL="63500" marR="63500" marT="63500" marB="63500"/>
                </a:tc>
                <a:tc>
                  <a:txBody>
                    <a:bodyPr/>
                    <a:lstStyle/>
                    <a:p>
                      <a:pPr>
                        <a:lnSpc>
                          <a:spcPct val="115000"/>
                        </a:lnSpc>
                        <a:spcAft>
                          <a:spcPts val="0"/>
                        </a:spcAft>
                      </a:pPr>
                      <a:r>
                        <a:rPr lang="es-ES" sz="1800" dirty="0">
                          <a:effectLst/>
                        </a:rPr>
                        <a:t>Se calcula que unas 4 horas pueden favorecer el desarrollo del proyecto para coordinar de mejor forma las actividades de los alumnos.</a:t>
                      </a:r>
                      <a:endParaRPr lang="es-ES_tradnl" sz="1800" dirty="0">
                        <a:effectLst/>
                      </a:endParaRPr>
                    </a:p>
                    <a:p>
                      <a:pPr>
                        <a:lnSpc>
                          <a:spcPct val="115000"/>
                        </a:lnSpc>
                        <a:spcAft>
                          <a:spcPts val="0"/>
                        </a:spcAft>
                      </a:pPr>
                      <a:r>
                        <a:rPr lang="es-ES" sz="1800" dirty="0">
                          <a:effectLst/>
                        </a:rPr>
                        <a:t> </a:t>
                      </a:r>
                      <a:endParaRPr lang="es-ES_tradnl" sz="18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362360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b="1" dirty="0"/>
              <a:t>Estructura Inicial de Planeación</a:t>
            </a:r>
            <a:r>
              <a:rPr lang="es-ES_tradnl" sz="2800" dirty="0"/>
              <a:t/>
            </a:r>
            <a:br>
              <a:rPr lang="es-ES_tradnl" sz="2800" dirty="0"/>
            </a:br>
            <a:r>
              <a:rPr lang="es-ES" sz="2800" b="1" dirty="0"/>
              <a:t>Elaboración del Proyecto  (Producto 8)</a:t>
            </a:r>
            <a:r>
              <a:rPr lang="es-ES_tradnl" sz="2800" dirty="0"/>
              <a:t/>
            </a:r>
            <a:br>
              <a:rPr lang="es-ES_tradnl" sz="2800" dirty="0"/>
            </a:br>
            <a:r>
              <a:rPr lang="es-ES_tradnl" sz="2800" dirty="0" smtClean="0"/>
              <a:t>PRESENTACIÓN DEL PROYECTO </a:t>
            </a:r>
            <a:endParaRPr lang="es-ES_tradnl" sz="2800" dirty="0"/>
          </a:p>
        </p:txBody>
      </p:sp>
      <p:sp>
        <p:nvSpPr>
          <p:cNvPr id="3" name="Marcador de texto 2"/>
          <p:cNvSpPr>
            <a:spLocks noGrp="1"/>
          </p:cNvSpPr>
          <p:nvPr>
            <p:ph type="body" idx="1"/>
          </p:nvPr>
        </p:nvSpPr>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893713675"/>
              </p:ext>
            </p:extLst>
          </p:nvPr>
        </p:nvGraphicFramePr>
        <p:xfrm>
          <a:off x="1103312" y="2052637"/>
          <a:ext cx="8947150" cy="4195762"/>
        </p:xfrm>
        <a:graphic>
          <a:graphicData uri="http://schemas.openxmlformats.org/drawingml/2006/table">
            <a:tbl>
              <a:tblPr>
                <a:tableStyleId>{5C22544A-7EE6-4342-B048-85BDC9FD1C3A}</a:tableStyleId>
              </a:tblPr>
              <a:tblGrid>
                <a:gridCol w="8947150">
                  <a:extLst>
                    <a:ext uri="{9D8B030D-6E8A-4147-A177-3AD203B41FA5}">
                      <a16:colId xmlns:a16="http://schemas.microsoft.com/office/drawing/2014/main" val="20000"/>
                    </a:ext>
                  </a:extLst>
                </a:gridCol>
              </a:tblGrid>
              <a:tr h="678273">
                <a:tc>
                  <a:txBody>
                    <a:bodyPr/>
                    <a:lstStyle/>
                    <a:p>
                      <a:pPr marL="342900" lvl="0" indent="-342900" algn="ctr">
                        <a:buFont typeface="+mj-lt"/>
                        <a:buAutoNum type="arabicPeriod"/>
                      </a:pPr>
                      <a:r>
                        <a:rPr lang="es-ES" sz="1600" u="none" strike="noStrike">
                          <a:effectLst/>
                        </a:rPr>
                        <a:t>¿Qué se presentará?   2. ¿Cuándo?   3. ¿Cómo?  4. ¿Dónde?   4. ¿Con qué?</a:t>
                      </a:r>
                      <a:endParaRPr lang="es-ES_tradnl" sz="1600" u="none" strike="noStrike">
                        <a:effectLst/>
                      </a:endParaRPr>
                    </a:p>
                    <a:p>
                      <a:pPr marL="457200" algn="ctr"/>
                      <a:r>
                        <a:rPr lang="es-ES" sz="1600">
                          <a:effectLst/>
                        </a:rPr>
                        <a:t>5. ¿A quién, por qué y para qué?  </a:t>
                      </a:r>
                      <a:endParaRPr lang="es-ES_tradnl" sz="1600">
                        <a:effectLst/>
                        <a:latin typeface="Arial" charset="0"/>
                      </a:endParaRPr>
                    </a:p>
                  </a:txBody>
                  <a:tcPr marL="63500" marR="63500" marT="63500" marB="63500"/>
                </a:tc>
                <a:extLst>
                  <a:ext uri="{0D108BD9-81ED-4DB2-BD59-A6C34878D82A}">
                    <a16:rowId xmlns:a16="http://schemas.microsoft.com/office/drawing/2014/main" val="10000"/>
                  </a:ext>
                </a:extLst>
              </a:tr>
              <a:tr h="3517489">
                <a:tc>
                  <a:txBody>
                    <a:bodyPr/>
                    <a:lstStyle/>
                    <a:p>
                      <a:pPr>
                        <a:lnSpc>
                          <a:spcPct val="115000"/>
                        </a:lnSpc>
                        <a:spcAft>
                          <a:spcPts val="0"/>
                        </a:spcAft>
                      </a:pPr>
                      <a:r>
                        <a:rPr lang="es-ES" sz="1600" dirty="0">
                          <a:effectLst/>
                        </a:rPr>
                        <a:t> </a:t>
                      </a:r>
                      <a:endParaRPr lang="es-ES_tradnl" sz="1600" dirty="0">
                        <a:effectLst/>
                      </a:endParaRPr>
                    </a:p>
                    <a:p>
                      <a:pPr>
                        <a:lnSpc>
                          <a:spcPct val="115000"/>
                        </a:lnSpc>
                        <a:spcAft>
                          <a:spcPts val="0"/>
                        </a:spcAft>
                      </a:pPr>
                      <a:r>
                        <a:rPr lang="es-ES" sz="1600" dirty="0">
                          <a:effectLst/>
                        </a:rPr>
                        <a:t>Los alumnos presentarán un video donde muestre las imágenes de la pirámide elegida por cada grupo. En el que explicará los aspectos  históricos de la cultura Maya, y el análisis matemáticos y de física en las que explicarán la importancia de las estas en la vida científica de esta civilización y sus aportaciones. Esto en el primer semestre en las que darán los resultados de su investigación frente a grupo con un promedio de tiempo de 5 minutos y serán evaluados con una rúbrica para su calificación final.</a:t>
                      </a:r>
                      <a:endParaRPr lang="es-ES_tradnl" sz="1600" dirty="0">
                        <a:effectLst/>
                      </a:endParaRPr>
                    </a:p>
                    <a:p>
                      <a:pPr>
                        <a:lnSpc>
                          <a:spcPct val="115000"/>
                        </a:lnSpc>
                        <a:spcAft>
                          <a:spcPts val="0"/>
                        </a:spcAft>
                      </a:pPr>
                      <a:r>
                        <a:rPr lang="es-ES" sz="1600" dirty="0">
                          <a:effectLst/>
                        </a:rPr>
                        <a:t>.</a:t>
                      </a:r>
                      <a:endParaRPr lang="es-ES_tradnl" sz="1600" dirty="0">
                        <a:effectLst/>
                      </a:endParaRPr>
                    </a:p>
                    <a:p>
                      <a:pPr>
                        <a:lnSpc>
                          <a:spcPct val="115000"/>
                        </a:lnSpc>
                        <a:spcAft>
                          <a:spcPts val="0"/>
                        </a:spcAft>
                      </a:pPr>
                      <a:r>
                        <a:rPr lang="es-ES" sz="1600" dirty="0">
                          <a:effectLst/>
                        </a:rPr>
                        <a:t> </a:t>
                      </a:r>
                      <a:endParaRPr lang="es-ES_tradnl" sz="1600" dirty="0">
                        <a:effectLst/>
                      </a:endParaRPr>
                    </a:p>
                    <a:p>
                      <a:pPr>
                        <a:lnSpc>
                          <a:spcPct val="115000"/>
                        </a:lnSpc>
                        <a:spcAft>
                          <a:spcPts val="0"/>
                        </a:spcAft>
                      </a:pPr>
                      <a:r>
                        <a:rPr lang="es-ES" sz="1600" dirty="0">
                          <a:effectLst/>
                        </a:rPr>
                        <a:t> </a:t>
                      </a:r>
                      <a:endParaRPr lang="es-ES_tradnl" sz="1600" dirty="0">
                        <a:effectLst/>
                      </a:endParaRPr>
                    </a:p>
                    <a:p>
                      <a:pPr>
                        <a:lnSpc>
                          <a:spcPct val="115000"/>
                        </a:lnSpc>
                        <a:spcAft>
                          <a:spcPts val="0"/>
                        </a:spcAft>
                      </a:pPr>
                      <a:r>
                        <a:rPr lang="es-ES" sz="1600" dirty="0">
                          <a:effectLst/>
                        </a:rPr>
                        <a:t> </a:t>
                      </a:r>
                      <a:endParaRPr lang="es-ES_tradnl" sz="1600" dirty="0">
                        <a:solidFill>
                          <a:srgbClr val="000000"/>
                        </a:solidFill>
                        <a:effectLst/>
                        <a:latin typeface="Arial" charset="0"/>
                        <a:ea typeface="Arial" charset="0"/>
                      </a:endParaRPr>
                    </a:p>
                  </a:txBody>
                  <a:tcPr marL="63500" marR="63500" marT="63500" marB="635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83166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220592"/>
            <a:ext cx="9404350" cy="1400175"/>
          </a:xfrm>
        </p:spPr>
        <p:txBody>
          <a:bodyPr/>
          <a:lstStyle/>
          <a:p>
            <a:r>
              <a:rPr lang="es-ES" sz="2800" b="1" dirty="0"/>
              <a:t>Estructura Inicial de Planeación</a:t>
            </a:r>
            <a:r>
              <a:rPr lang="es-ES_tradnl" sz="2800" dirty="0"/>
              <a:t/>
            </a:r>
            <a:br>
              <a:rPr lang="es-ES_tradnl" sz="2800" dirty="0"/>
            </a:br>
            <a:r>
              <a:rPr lang="es-ES" sz="2800" b="1" dirty="0"/>
              <a:t>Elaboración del Proyecto  (Producto 8)</a:t>
            </a:r>
            <a:r>
              <a:rPr lang="es-ES_tradnl" sz="2800" dirty="0"/>
              <a:t/>
            </a:r>
            <a:br>
              <a:rPr lang="es-ES_tradnl" sz="2800" dirty="0"/>
            </a:br>
            <a:r>
              <a:rPr lang="es-ES_tradnl" sz="2800" dirty="0" smtClean="0"/>
              <a:t>EVALUACIÓN DEL PROYECTO</a:t>
            </a:r>
            <a:endParaRPr lang="es-ES_tradnl" sz="2800" dirty="0"/>
          </a:p>
        </p:txBody>
      </p:sp>
      <p:sp>
        <p:nvSpPr>
          <p:cNvPr id="3" name="Marcador de texto 2"/>
          <p:cNvSpPr>
            <a:spLocks noGrp="1"/>
          </p:cNvSpPr>
          <p:nvPr>
            <p:ph type="body" idx="1"/>
          </p:nvPr>
        </p:nvSpPr>
        <p:spPr/>
        <p:txBody>
          <a:bodyPr/>
          <a:lstStyle/>
          <a:p>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2019795732"/>
              </p:ext>
            </p:extLst>
          </p:nvPr>
        </p:nvGraphicFramePr>
        <p:xfrm>
          <a:off x="1103312" y="1934239"/>
          <a:ext cx="8947149" cy="4660398"/>
        </p:xfrm>
        <a:graphic>
          <a:graphicData uri="http://schemas.openxmlformats.org/drawingml/2006/table">
            <a:tbl>
              <a:tblPr>
                <a:tableStyleId>{5C22544A-7EE6-4342-B048-85BDC9FD1C3A}</a:tableStyleId>
              </a:tblPr>
              <a:tblGrid>
                <a:gridCol w="2819644">
                  <a:extLst>
                    <a:ext uri="{9D8B030D-6E8A-4147-A177-3AD203B41FA5}">
                      <a16:colId xmlns:a16="http://schemas.microsoft.com/office/drawing/2014/main" val="20000"/>
                    </a:ext>
                  </a:extLst>
                </a:gridCol>
                <a:gridCol w="2819644">
                  <a:extLst>
                    <a:ext uri="{9D8B030D-6E8A-4147-A177-3AD203B41FA5}">
                      <a16:colId xmlns:a16="http://schemas.microsoft.com/office/drawing/2014/main" val="20001"/>
                    </a:ext>
                  </a:extLst>
                </a:gridCol>
                <a:gridCol w="3307861">
                  <a:extLst>
                    <a:ext uri="{9D8B030D-6E8A-4147-A177-3AD203B41FA5}">
                      <a16:colId xmlns:a16="http://schemas.microsoft.com/office/drawing/2014/main" val="20002"/>
                    </a:ext>
                  </a:extLst>
                </a:gridCol>
              </a:tblGrid>
              <a:tr h="475274">
                <a:tc>
                  <a:txBody>
                    <a:bodyPr/>
                    <a:lstStyle/>
                    <a:p>
                      <a:pPr algn="ctr">
                        <a:lnSpc>
                          <a:spcPct val="115000"/>
                        </a:lnSpc>
                        <a:spcAft>
                          <a:spcPts val="0"/>
                        </a:spcAft>
                      </a:pPr>
                      <a:r>
                        <a:rPr lang="es-ES" sz="1100" dirty="0">
                          <a:effectLst/>
                        </a:rPr>
                        <a:t>1. ¿Qué aspectos se evaluarán?</a:t>
                      </a:r>
                      <a:endParaRPr lang="es-ES_tradnl" sz="1100" dirty="0">
                        <a:solidFill>
                          <a:srgbClr val="000000"/>
                        </a:solidFill>
                        <a:effectLst/>
                        <a:latin typeface="Arial" charset="0"/>
                        <a:ea typeface="Arial" charset="0"/>
                      </a:endParaRPr>
                    </a:p>
                  </a:txBody>
                  <a:tcPr marL="56580" marR="56580" marT="56580" marB="56580"/>
                </a:tc>
                <a:tc>
                  <a:txBody>
                    <a:bodyPr/>
                    <a:lstStyle/>
                    <a:p>
                      <a:pPr algn="ctr">
                        <a:lnSpc>
                          <a:spcPct val="115000"/>
                        </a:lnSpc>
                        <a:spcAft>
                          <a:spcPts val="0"/>
                        </a:spcAft>
                      </a:pPr>
                      <a:r>
                        <a:rPr lang="es-ES" sz="1100" dirty="0">
                          <a:effectLst/>
                        </a:rPr>
                        <a:t>2. ¿Cuáles son los criterios que se utilizarán para evaluar cada aspecto?</a:t>
                      </a:r>
                      <a:endParaRPr lang="es-ES_tradnl" sz="1100" dirty="0">
                        <a:solidFill>
                          <a:srgbClr val="000000"/>
                        </a:solidFill>
                        <a:effectLst/>
                        <a:latin typeface="Arial" charset="0"/>
                        <a:ea typeface="Arial" charset="0"/>
                      </a:endParaRPr>
                    </a:p>
                  </a:txBody>
                  <a:tcPr marL="56580" marR="56580" marT="56580" marB="56580"/>
                </a:tc>
                <a:tc>
                  <a:txBody>
                    <a:bodyPr/>
                    <a:lstStyle/>
                    <a:p>
                      <a:pPr algn="ctr">
                        <a:lnSpc>
                          <a:spcPct val="115000"/>
                        </a:lnSpc>
                        <a:spcAft>
                          <a:spcPts val="0"/>
                        </a:spcAft>
                      </a:pPr>
                      <a:r>
                        <a:rPr lang="es-ES" sz="1100" dirty="0">
                          <a:effectLst/>
                        </a:rPr>
                        <a:t>3. Herramientas e instrumentos de evaluación que se utilizarán.</a:t>
                      </a:r>
                      <a:endParaRPr lang="es-ES_tradnl" sz="1100" dirty="0">
                        <a:solidFill>
                          <a:srgbClr val="000000"/>
                        </a:solidFill>
                        <a:effectLst/>
                        <a:latin typeface="Arial" charset="0"/>
                        <a:ea typeface="Arial" charset="0"/>
                      </a:endParaRPr>
                    </a:p>
                  </a:txBody>
                  <a:tcPr marL="56580" marR="56580" marT="56580" marB="56580"/>
                </a:tc>
                <a:extLst>
                  <a:ext uri="{0D108BD9-81ED-4DB2-BD59-A6C34878D82A}">
                    <a16:rowId xmlns:a16="http://schemas.microsoft.com/office/drawing/2014/main" val="10000"/>
                  </a:ext>
                </a:extLst>
              </a:tr>
              <a:tr h="3720488">
                <a:tc>
                  <a:txBody>
                    <a:bodyPr/>
                    <a:lstStyle/>
                    <a:p>
                      <a:pPr>
                        <a:lnSpc>
                          <a:spcPct val="115000"/>
                        </a:lnSpc>
                        <a:spcAft>
                          <a:spcPts val="0"/>
                        </a:spcAft>
                      </a:pPr>
                      <a:r>
                        <a:rPr lang="es-ES" sz="1100">
                          <a:effectLst/>
                        </a:rPr>
                        <a:t>Análisis de los problemas de matemáticas y física</a:t>
                      </a:r>
                      <a:endParaRPr lang="es-ES_tradnl" sz="1100">
                        <a:effectLst/>
                      </a:endParaRPr>
                    </a:p>
                    <a:p>
                      <a:pPr>
                        <a:lnSpc>
                          <a:spcPct val="115000"/>
                        </a:lnSpc>
                        <a:spcAft>
                          <a:spcPts val="0"/>
                        </a:spcAft>
                      </a:pPr>
                      <a:r>
                        <a:rPr lang="es-ES" sz="1100">
                          <a:effectLst/>
                        </a:rPr>
                        <a:t>Investigación con hechos históricos</a:t>
                      </a:r>
                      <a:endParaRPr lang="es-ES_tradnl" sz="1100">
                        <a:effectLst/>
                      </a:endParaRPr>
                    </a:p>
                    <a:p>
                      <a:pPr>
                        <a:lnSpc>
                          <a:spcPct val="115000"/>
                        </a:lnSpc>
                        <a:spcAft>
                          <a:spcPts val="0"/>
                        </a:spcAft>
                      </a:pPr>
                      <a:r>
                        <a:rPr lang="es-ES" sz="1100">
                          <a:effectLst/>
                        </a:rPr>
                        <a:t>Capacidad de síntesis</a:t>
                      </a:r>
                      <a:endParaRPr lang="es-ES_tradnl" sz="1100">
                        <a:effectLst/>
                      </a:endParaRPr>
                    </a:p>
                    <a:p>
                      <a:pPr>
                        <a:lnSpc>
                          <a:spcPct val="115000"/>
                        </a:lnSpc>
                        <a:spcAft>
                          <a:spcPts val="0"/>
                        </a:spcAft>
                      </a:pPr>
                      <a:r>
                        <a:rPr lang="es-ES" sz="1100">
                          <a:effectLst/>
                        </a:rPr>
                        <a:t>Enfoque analítico</a:t>
                      </a:r>
                      <a:endParaRPr lang="es-ES_tradnl" sz="1100">
                        <a:effectLst/>
                      </a:endParaRPr>
                    </a:p>
                    <a:p>
                      <a:pPr>
                        <a:lnSpc>
                          <a:spcPct val="115000"/>
                        </a:lnSpc>
                        <a:spcAft>
                          <a:spcPts val="0"/>
                        </a:spcAft>
                      </a:pPr>
                      <a:r>
                        <a:rPr lang="es-ES" sz="1100">
                          <a:effectLst/>
                        </a:rPr>
                        <a:t>Conclusiones</a:t>
                      </a:r>
                      <a:endParaRPr lang="es-ES_tradnl" sz="1100">
                        <a:effectLst/>
                      </a:endParaRPr>
                    </a:p>
                    <a:p>
                      <a:pPr>
                        <a:lnSpc>
                          <a:spcPct val="115000"/>
                        </a:lnSpc>
                        <a:spcAft>
                          <a:spcPts val="0"/>
                        </a:spcAft>
                      </a:pPr>
                      <a:r>
                        <a:rPr lang="es-ES" sz="1100">
                          <a:effectLst/>
                        </a:rPr>
                        <a:t>Enfoque del tema</a:t>
                      </a:r>
                      <a:endParaRPr lang="es-ES_tradnl" sz="1100">
                        <a:effectLst/>
                      </a:endParaRPr>
                    </a:p>
                    <a:p>
                      <a:pPr>
                        <a:lnSpc>
                          <a:spcPct val="115000"/>
                        </a:lnSpc>
                        <a:spcAft>
                          <a:spcPts val="0"/>
                        </a:spcAft>
                      </a:pPr>
                      <a:r>
                        <a:rPr lang="es-ES" sz="1100">
                          <a:effectLst/>
                        </a:rPr>
                        <a:t>Y Calidad de la información</a:t>
                      </a:r>
                      <a:endParaRPr lang="es-ES_tradnl" sz="1100">
                        <a:effectLst/>
                      </a:endParaRPr>
                    </a:p>
                    <a:p>
                      <a:pPr>
                        <a:lnSpc>
                          <a:spcPct val="115000"/>
                        </a:lnSpc>
                        <a:spcAft>
                          <a:spcPts val="0"/>
                        </a:spcAft>
                      </a:pPr>
                      <a:r>
                        <a:rPr lang="es-ES" sz="1100">
                          <a:effectLst/>
                        </a:rPr>
                        <a:t>Y la presentación</a:t>
                      </a:r>
                      <a:endParaRPr lang="es-ES_tradnl" sz="1100">
                        <a:effectLst/>
                      </a:endParaRPr>
                    </a:p>
                    <a:p>
                      <a:pPr>
                        <a:lnSpc>
                          <a:spcPct val="115000"/>
                        </a:lnSpc>
                        <a:spcAft>
                          <a:spcPts val="0"/>
                        </a:spcAft>
                      </a:pPr>
                      <a:r>
                        <a:rPr lang="es-MX" sz="1100">
                          <a:effectLst/>
                        </a:rPr>
                        <a:t>Así como la búsqueda y selección de información en distintos medios. Resumen y síntesis de información.</a:t>
                      </a:r>
                      <a:endParaRPr lang="es-ES_tradnl" sz="1100">
                        <a:effectLst/>
                      </a:endParaRPr>
                    </a:p>
                    <a:p>
                      <a:pPr>
                        <a:lnSpc>
                          <a:spcPct val="115000"/>
                        </a:lnSpc>
                        <a:spcAft>
                          <a:spcPts val="0"/>
                        </a:spcAft>
                      </a:pPr>
                      <a:r>
                        <a:rPr lang="es-MX" sz="1100">
                          <a:effectLst/>
                        </a:rPr>
                        <a:t>Correlacionar información de distinta índole. Organización y presentación de la información. Desarrollo de actitudes colaborativas. </a:t>
                      </a:r>
                      <a:endParaRPr lang="es-ES_tradnl" sz="1100">
                        <a:effectLst/>
                      </a:endParaRPr>
                    </a:p>
                    <a:p>
                      <a:pPr>
                        <a:lnSpc>
                          <a:spcPct val="115000"/>
                        </a:lnSpc>
                        <a:spcAft>
                          <a:spcPts val="0"/>
                        </a:spcAft>
                      </a:pPr>
                      <a:r>
                        <a:rPr lang="es-MX" sz="1100">
                          <a:effectLst/>
                        </a:rPr>
                        <a:t> </a:t>
                      </a:r>
                      <a:endParaRPr lang="es-ES_tradnl" sz="1100">
                        <a:effectLst/>
                      </a:endParaRPr>
                    </a:p>
                    <a:p>
                      <a:pPr>
                        <a:lnSpc>
                          <a:spcPct val="115000"/>
                        </a:lnSpc>
                        <a:spcAft>
                          <a:spcPts val="0"/>
                        </a:spcAft>
                      </a:pPr>
                      <a:r>
                        <a:rPr lang="es-ES" sz="1100">
                          <a:effectLst/>
                        </a:rPr>
                        <a:t> </a:t>
                      </a:r>
                      <a:endParaRPr lang="es-ES_tradnl" sz="1100">
                        <a:effectLst/>
                      </a:endParaRPr>
                    </a:p>
                    <a:p>
                      <a:pPr>
                        <a:lnSpc>
                          <a:spcPct val="115000"/>
                        </a:lnSpc>
                        <a:spcAft>
                          <a:spcPts val="0"/>
                        </a:spcAft>
                      </a:pPr>
                      <a:r>
                        <a:rPr lang="es-ES" sz="1100">
                          <a:effectLst/>
                        </a:rPr>
                        <a:t> </a:t>
                      </a:r>
                      <a:endParaRPr lang="es-ES_tradnl" sz="1100">
                        <a:effectLst/>
                      </a:endParaRPr>
                    </a:p>
                    <a:p>
                      <a:pPr>
                        <a:lnSpc>
                          <a:spcPct val="115000"/>
                        </a:lnSpc>
                        <a:spcAft>
                          <a:spcPts val="0"/>
                        </a:spcAft>
                      </a:pPr>
                      <a:r>
                        <a:rPr lang="es-ES" sz="1100">
                          <a:effectLst/>
                        </a:rPr>
                        <a:t> </a:t>
                      </a:r>
                      <a:endParaRPr lang="es-ES_tradnl" sz="1100">
                        <a:effectLst/>
                      </a:endParaRPr>
                    </a:p>
                    <a:p>
                      <a:pPr>
                        <a:lnSpc>
                          <a:spcPct val="115000"/>
                        </a:lnSpc>
                        <a:spcAft>
                          <a:spcPts val="0"/>
                        </a:spcAft>
                      </a:pPr>
                      <a:r>
                        <a:rPr lang="es-ES" sz="1100">
                          <a:effectLst/>
                        </a:rPr>
                        <a:t> </a:t>
                      </a:r>
                      <a:endParaRPr lang="es-ES_tradnl" sz="1100">
                        <a:solidFill>
                          <a:srgbClr val="000000"/>
                        </a:solidFill>
                        <a:effectLst/>
                        <a:latin typeface="Arial" charset="0"/>
                        <a:ea typeface="Arial" charset="0"/>
                      </a:endParaRPr>
                    </a:p>
                  </a:txBody>
                  <a:tcPr marL="56580" marR="56580" marT="56580" marB="56580"/>
                </a:tc>
                <a:tc>
                  <a:txBody>
                    <a:bodyPr/>
                    <a:lstStyle/>
                    <a:p>
                      <a:pPr>
                        <a:lnSpc>
                          <a:spcPct val="115000"/>
                        </a:lnSpc>
                        <a:spcAft>
                          <a:spcPts val="0"/>
                        </a:spcAft>
                      </a:pPr>
                      <a:r>
                        <a:rPr lang="es-ES" sz="1100">
                          <a:effectLst/>
                        </a:rPr>
                        <a:t>En los proyectos que analizamos se evalúan aspectos como el trabajo escrito, la presentación final y la viabilidad del proyecto. Entramos en un debate sobre los criterios que serían necesarios para poder evaluar los conceptos clave.</a:t>
                      </a:r>
                      <a:endParaRPr lang="es-ES_tradnl" sz="1100">
                        <a:effectLst/>
                      </a:endParaRPr>
                    </a:p>
                    <a:p>
                      <a:pPr>
                        <a:lnSpc>
                          <a:spcPct val="115000"/>
                        </a:lnSpc>
                        <a:spcAft>
                          <a:spcPts val="0"/>
                        </a:spcAft>
                      </a:pPr>
                      <a:r>
                        <a:rPr lang="es-MX" sz="1100">
                          <a:effectLst/>
                        </a:rPr>
                        <a:t>Además de calificar el contenido se abordó́ de manera integrada por las tres disciplinas. Se evaluará el trabajo de manera conjunta, aunque cada profesor revisará los conceptos específicos de su disciplina. El valor total del trabajo se contempló́ como parte de la evaluación de la unidad correspondiente, otorgándosele un valor del 40% de la calificación. </a:t>
                      </a:r>
                      <a:endParaRPr lang="es-ES_tradnl" sz="1100">
                        <a:effectLst/>
                      </a:endParaRPr>
                    </a:p>
                    <a:p>
                      <a:pPr>
                        <a:lnSpc>
                          <a:spcPct val="115000"/>
                        </a:lnSpc>
                        <a:spcAft>
                          <a:spcPts val="0"/>
                        </a:spcAft>
                      </a:pPr>
                      <a:r>
                        <a:rPr lang="es-ES" sz="1100">
                          <a:effectLst/>
                        </a:rPr>
                        <a:t> </a:t>
                      </a:r>
                      <a:endParaRPr lang="es-ES_tradnl" sz="1100">
                        <a:effectLst/>
                      </a:endParaRPr>
                    </a:p>
                    <a:p>
                      <a:pPr>
                        <a:lnSpc>
                          <a:spcPct val="115000"/>
                        </a:lnSpc>
                        <a:spcAft>
                          <a:spcPts val="0"/>
                        </a:spcAft>
                      </a:pPr>
                      <a:r>
                        <a:rPr lang="es-ES" sz="1100">
                          <a:effectLst/>
                        </a:rPr>
                        <a:t> </a:t>
                      </a:r>
                      <a:endParaRPr lang="es-ES_tradnl" sz="1100">
                        <a:solidFill>
                          <a:srgbClr val="000000"/>
                        </a:solidFill>
                        <a:effectLst/>
                        <a:latin typeface="Arial" charset="0"/>
                        <a:ea typeface="Arial" charset="0"/>
                      </a:endParaRPr>
                    </a:p>
                  </a:txBody>
                  <a:tcPr marL="56580" marR="56580" marT="56580" marB="56580"/>
                </a:tc>
                <a:tc>
                  <a:txBody>
                    <a:bodyPr/>
                    <a:lstStyle/>
                    <a:p>
                      <a:pPr>
                        <a:lnSpc>
                          <a:spcPct val="115000"/>
                        </a:lnSpc>
                        <a:spcAft>
                          <a:spcPts val="0"/>
                        </a:spcAft>
                      </a:pPr>
                      <a:r>
                        <a:rPr lang="es-MX" sz="1100" dirty="0">
                          <a:effectLst/>
                        </a:rPr>
                        <a:t>Los equipos después de entregar el trabajo escrito harán una presentación oral frente a los profesores involucrados e invitados, en donde se retroalimentó la consistencia de los elementos teóricos y procedimentales utilizados en su proyecto. </a:t>
                      </a:r>
                      <a:endParaRPr lang="es-ES_tradnl" sz="1100" dirty="0">
                        <a:effectLst/>
                      </a:endParaRPr>
                    </a:p>
                    <a:p>
                      <a:pPr>
                        <a:lnSpc>
                          <a:spcPct val="115000"/>
                        </a:lnSpc>
                        <a:spcAft>
                          <a:spcPts val="0"/>
                        </a:spcAft>
                      </a:pPr>
                      <a:r>
                        <a:rPr lang="es-MX" sz="1100" dirty="0">
                          <a:effectLst/>
                        </a:rPr>
                        <a:t>La reflexión central se hará con relación a la importancia de la integración de las disciplinas en la solución del problema, en este caso, cómo las matemáticas y la física formaron parte de las aportaciones de la cultura Maya. </a:t>
                      </a:r>
                      <a:endParaRPr lang="es-ES_tradnl" sz="1100" dirty="0">
                        <a:effectLst/>
                      </a:endParaRPr>
                    </a:p>
                    <a:p>
                      <a:pPr>
                        <a:lnSpc>
                          <a:spcPct val="115000"/>
                        </a:lnSpc>
                        <a:spcAft>
                          <a:spcPts val="0"/>
                        </a:spcAft>
                      </a:pPr>
                      <a:r>
                        <a:rPr lang="es-MX" sz="1100" dirty="0">
                          <a:effectLst/>
                        </a:rPr>
                        <a:t> </a:t>
                      </a:r>
                      <a:endParaRPr lang="es-ES_tradnl" sz="1100" dirty="0">
                        <a:effectLst/>
                        <a:latin typeface="Arial" charset="0"/>
                        <a:ea typeface="Times New Roman" charset="0"/>
                      </a:endParaRPr>
                    </a:p>
                  </a:txBody>
                  <a:tcPr marL="56580" marR="56580" marT="56580" marB="5658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255966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220592"/>
            <a:ext cx="9404350" cy="1400175"/>
          </a:xfrm>
        </p:spPr>
        <p:txBody>
          <a:bodyPr/>
          <a:lstStyle/>
          <a:p>
            <a:pPr algn="ctr"/>
            <a:r>
              <a:rPr lang="es-MX" sz="4800" b="1" dirty="0" smtClean="0"/>
              <a:t>Producto 9</a:t>
            </a:r>
            <a:r>
              <a:rPr lang="es-MX" sz="2800" b="1" dirty="0" smtClean="0"/>
              <a:t/>
            </a:r>
            <a:br>
              <a:rPr lang="es-MX" sz="2800" b="1" dirty="0" smtClean="0"/>
            </a:br>
            <a:r>
              <a:rPr lang="es-MX" sz="2800" b="1" dirty="0" smtClean="0"/>
              <a:t>Evidencias fotográficas</a:t>
            </a:r>
            <a:endParaRPr lang="es-ES_tradnl" sz="2800" dirty="0"/>
          </a:p>
        </p:txBody>
      </p:sp>
      <p:pic>
        <p:nvPicPr>
          <p:cNvPr id="5" name="Imagen 4"/>
          <p:cNvPicPr>
            <a:picLocks noChangeAspect="1"/>
          </p:cNvPicPr>
          <p:nvPr/>
        </p:nvPicPr>
        <p:blipFill>
          <a:blip r:embed="rId2"/>
          <a:stretch>
            <a:fillRect/>
          </a:stretch>
        </p:blipFill>
        <p:spPr>
          <a:xfrm>
            <a:off x="646111" y="1779680"/>
            <a:ext cx="3011489" cy="2296898"/>
          </a:xfrm>
          <a:prstGeom prst="rect">
            <a:avLst/>
          </a:prstGeom>
        </p:spPr>
      </p:pic>
      <p:pic>
        <p:nvPicPr>
          <p:cNvPr id="6" name="Imagen 5"/>
          <p:cNvPicPr>
            <a:picLocks noChangeAspect="1"/>
          </p:cNvPicPr>
          <p:nvPr/>
        </p:nvPicPr>
        <p:blipFill>
          <a:blip r:embed="rId3"/>
          <a:stretch>
            <a:fillRect/>
          </a:stretch>
        </p:blipFill>
        <p:spPr>
          <a:xfrm>
            <a:off x="3931315" y="4076578"/>
            <a:ext cx="3334672" cy="2489520"/>
          </a:xfrm>
          <a:prstGeom prst="rect">
            <a:avLst/>
          </a:prstGeom>
        </p:spPr>
      </p:pic>
      <p:pic>
        <p:nvPicPr>
          <p:cNvPr id="7" name="Imagen 6"/>
          <p:cNvPicPr>
            <a:picLocks noChangeAspect="1"/>
          </p:cNvPicPr>
          <p:nvPr/>
        </p:nvPicPr>
        <p:blipFill>
          <a:blip r:embed="rId4"/>
          <a:stretch>
            <a:fillRect/>
          </a:stretch>
        </p:blipFill>
        <p:spPr>
          <a:xfrm>
            <a:off x="7539702" y="1779681"/>
            <a:ext cx="3315111" cy="2296898"/>
          </a:xfrm>
          <a:prstGeom prst="rect">
            <a:avLst/>
          </a:prstGeom>
        </p:spPr>
      </p:pic>
    </p:spTree>
    <p:extLst>
      <p:ext uri="{BB962C8B-B14F-4D97-AF65-F5344CB8AC3E}">
        <p14:creationId xmlns:p14="http://schemas.microsoft.com/office/powerpoint/2010/main" val="24202047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6111" y="220592"/>
            <a:ext cx="9404350" cy="1400175"/>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pPr algn="ctr"/>
            <a:r>
              <a:rPr lang="es-MX" sz="4800" b="1" smtClean="0"/>
              <a:t>Producto 9</a:t>
            </a:r>
            <a:r>
              <a:rPr lang="es-MX" sz="2800" b="1" smtClean="0"/>
              <a:t/>
            </a:r>
            <a:br>
              <a:rPr lang="es-MX" sz="2800" b="1" smtClean="0"/>
            </a:br>
            <a:r>
              <a:rPr lang="es-MX" sz="2800" b="1" smtClean="0"/>
              <a:t>Evidencias fotográficas</a:t>
            </a:r>
            <a:endParaRPr lang="es-ES_tradnl" sz="2800" dirty="0"/>
          </a:p>
        </p:txBody>
      </p:sp>
      <p:pic>
        <p:nvPicPr>
          <p:cNvPr id="4" name="Imagen 3"/>
          <p:cNvPicPr>
            <a:picLocks noChangeAspect="1"/>
          </p:cNvPicPr>
          <p:nvPr/>
        </p:nvPicPr>
        <p:blipFill>
          <a:blip r:embed="rId2"/>
          <a:stretch>
            <a:fillRect/>
          </a:stretch>
        </p:blipFill>
        <p:spPr>
          <a:xfrm>
            <a:off x="786427" y="4070553"/>
            <a:ext cx="3000556" cy="2356055"/>
          </a:xfrm>
          <a:prstGeom prst="rect">
            <a:avLst/>
          </a:prstGeom>
        </p:spPr>
      </p:pic>
      <p:pic>
        <p:nvPicPr>
          <p:cNvPr id="9" name="Imagen 8"/>
          <p:cNvPicPr>
            <a:picLocks noChangeAspect="1"/>
          </p:cNvPicPr>
          <p:nvPr/>
        </p:nvPicPr>
        <p:blipFill>
          <a:blip r:embed="rId3"/>
          <a:stretch>
            <a:fillRect/>
          </a:stretch>
        </p:blipFill>
        <p:spPr>
          <a:xfrm>
            <a:off x="4202215" y="1778028"/>
            <a:ext cx="3083488" cy="2292525"/>
          </a:xfrm>
          <a:prstGeom prst="rect">
            <a:avLst/>
          </a:prstGeom>
        </p:spPr>
      </p:pic>
      <p:pic>
        <p:nvPicPr>
          <p:cNvPr id="10" name="Imagen 9"/>
          <p:cNvPicPr>
            <a:picLocks noChangeAspect="1"/>
          </p:cNvPicPr>
          <p:nvPr/>
        </p:nvPicPr>
        <p:blipFill>
          <a:blip r:embed="rId4"/>
          <a:stretch>
            <a:fillRect/>
          </a:stretch>
        </p:blipFill>
        <p:spPr>
          <a:xfrm>
            <a:off x="7991629" y="4070553"/>
            <a:ext cx="3148665" cy="2356055"/>
          </a:xfrm>
          <a:prstGeom prst="rect">
            <a:avLst/>
          </a:prstGeom>
        </p:spPr>
      </p:pic>
    </p:spTree>
    <p:extLst>
      <p:ext uri="{BB962C8B-B14F-4D97-AF65-F5344CB8AC3E}">
        <p14:creationId xmlns:p14="http://schemas.microsoft.com/office/powerpoint/2010/main" val="29825953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6111" y="220593"/>
            <a:ext cx="9404350" cy="115100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pPr algn="ctr"/>
            <a:r>
              <a:rPr lang="es-MX" sz="4800" b="1" dirty="0" smtClean="0"/>
              <a:t>Producto </a:t>
            </a:r>
            <a:r>
              <a:rPr lang="es-MX" sz="4800" b="1" dirty="0" smtClean="0"/>
              <a:t>10</a:t>
            </a:r>
            <a:endParaRPr lang="es-ES_tradnl" sz="2800" dirty="0"/>
          </a:p>
        </p:txBody>
      </p:sp>
      <p:pic>
        <p:nvPicPr>
          <p:cNvPr id="3" name="Imagen 2"/>
          <p:cNvPicPr>
            <a:picLocks noChangeAspect="1"/>
          </p:cNvPicPr>
          <p:nvPr/>
        </p:nvPicPr>
        <p:blipFill>
          <a:blip r:embed="rId2"/>
          <a:stretch>
            <a:fillRect/>
          </a:stretch>
        </p:blipFill>
        <p:spPr>
          <a:xfrm>
            <a:off x="1393875" y="1371600"/>
            <a:ext cx="8656585" cy="4866968"/>
          </a:xfrm>
          <a:prstGeom prst="rect">
            <a:avLst/>
          </a:prstGeom>
        </p:spPr>
      </p:pic>
    </p:spTree>
    <p:extLst>
      <p:ext uri="{BB962C8B-B14F-4D97-AF65-F5344CB8AC3E}">
        <p14:creationId xmlns:p14="http://schemas.microsoft.com/office/powerpoint/2010/main" val="3619084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1103300" y="442220"/>
            <a:ext cx="8947200" cy="5806200"/>
          </a:xfrm>
          <a:prstGeom prst="rect">
            <a:avLst/>
          </a:prstGeom>
        </p:spPr>
        <p:txBody>
          <a:bodyPr wrap="square" lIns="91425" tIns="91425" rIns="91425" bIns="91425" anchor="t" anchorCtr="0">
            <a:noAutofit/>
          </a:bodyPr>
          <a:lstStyle/>
          <a:p>
            <a:pPr lvl="0">
              <a:spcBef>
                <a:spcPts val="0"/>
              </a:spcBef>
              <a:buNone/>
            </a:pPr>
            <a:endParaRPr/>
          </a:p>
        </p:txBody>
      </p:sp>
      <p:pic>
        <p:nvPicPr>
          <p:cNvPr id="223" name="Shape 223" descr="DSCN0945[1].JPG"/>
          <p:cNvPicPr preferRelativeResize="0"/>
          <p:nvPr/>
        </p:nvPicPr>
        <p:blipFill>
          <a:blip r:embed="rId3">
            <a:alphaModFix/>
          </a:blip>
          <a:stretch>
            <a:fillRect/>
          </a:stretch>
        </p:blipFill>
        <p:spPr>
          <a:xfrm>
            <a:off x="1239050" y="571500"/>
            <a:ext cx="8947204" cy="5676929"/>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6111" y="220593"/>
            <a:ext cx="9404350" cy="115100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pPr algn="ctr"/>
            <a:r>
              <a:rPr lang="es-MX" sz="4800" b="1" dirty="0" smtClean="0"/>
              <a:t>Producto </a:t>
            </a:r>
            <a:r>
              <a:rPr lang="es-MX" sz="4800" b="1" dirty="0" smtClean="0"/>
              <a:t>10</a:t>
            </a:r>
            <a:endParaRPr lang="es-ES_tradnl" sz="2800" dirty="0"/>
          </a:p>
        </p:txBody>
      </p:sp>
      <p:pic>
        <p:nvPicPr>
          <p:cNvPr id="2" name="Imagen 1"/>
          <p:cNvPicPr>
            <a:picLocks noChangeAspect="1"/>
          </p:cNvPicPr>
          <p:nvPr/>
        </p:nvPicPr>
        <p:blipFill>
          <a:blip r:embed="rId2"/>
          <a:stretch>
            <a:fillRect/>
          </a:stretch>
        </p:blipFill>
        <p:spPr>
          <a:xfrm>
            <a:off x="1194619" y="1032757"/>
            <a:ext cx="9247239" cy="5527382"/>
          </a:xfrm>
          <a:prstGeom prst="rect">
            <a:avLst/>
          </a:prstGeom>
        </p:spPr>
      </p:pic>
    </p:spTree>
    <p:extLst>
      <p:ext uri="{BB962C8B-B14F-4D97-AF65-F5344CB8AC3E}">
        <p14:creationId xmlns:p14="http://schemas.microsoft.com/office/powerpoint/2010/main" val="2366467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6111" y="220593"/>
            <a:ext cx="9404350" cy="115100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pPr algn="ctr"/>
            <a:r>
              <a:rPr lang="es-MX" sz="4800" b="1" dirty="0" smtClean="0"/>
              <a:t>Producto </a:t>
            </a:r>
            <a:r>
              <a:rPr lang="es-MX" sz="4800" b="1" dirty="0" smtClean="0"/>
              <a:t>11 y 12</a:t>
            </a:r>
            <a:endParaRPr lang="es-ES_tradnl" sz="2800" dirty="0"/>
          </a:p>
        </p:txBody>
      </p:sp>
      <p:pic>
        <p:nvPicPr>
          <p:cNvPr id="2" name="Imagen 1"/>
          <p:cNvPicPr>
            <a:picLocks noChangeAspect="1"/>
          </p:cNvPicPr>
          <p:nvPr/>
        </p:nvPicPr>
        <p:blipFill>
          <a:blip r:embed="rId2"/>
          <a:stretch>
            <a:fillRect/>
          </a:stretch>
        </p:blipFill>
        <p:spPr>
          <a:xfrm>
            <a:off x="1775410" y="1202454"/>
            <a:ext cx="7686142" cy="5419572"/>
          </a:xfrm>
          <a:prstGeom prst="rect">
            <a:avLst/>
          </a:prstGeom>
        </p:spPr>
      </p:pic>
    </p:spTree>
    <p:extLst>
      <p:ext uri="{BB962C8B-B14F-4D97-AF65-F5344CB8AC3E}">
        <p14:creationId xmlns:p14="http://schemas.microsoft.com/office/powerpoint/2010/main" val="4058168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536751" y="1578078"/>
            <a:ext cx="8786979" cy="2912038"/>
          </a:xfrm>
          <a:prstGeom prst="rect">
            <a:avLst/>
          </a:prstGeom>
        </p:spPr>
      </p:pic>
      <p:sp>
        <p:nvSpPr>
          <p:cNvPr id="4" name="Título 1"/>
          <p:cNvSpPr txBox="1">
            <a:spLocks/>
          </p:cNvSpPr>
          <p:nvPr/>
        </p:nvSpPr>
        <p:spPr>
          <a:xfrm>
            <a:off x="646111" y="220593"/>
            <a:ext cx="9404350" cy="115100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pPr algn="ctr"/>
            <a:r>
              <a:rPr lang="es-MX" sz="4800" b="1" dirty="0" smtClean="0"/>
              <a:t>Producto </a:t>
            </a:r>
            <a:r>
              <a:rPr lang="es-MX" sz="4800" b="1" dirty="0" smtClean="0"/>
              <a:t>11 y 12</a:t>
            </a:r>
            <a:endParaRPr lang="es-ES_tradnl" sz="2800" dirty="0"/>
          </a:p>
        </p:txBody>
      </p:sp>
    </p:spTree>
    <p:extLst>
      <p:ext uri="{BB962C8B-B14F-4D97-AF65-F5344CB8AC3E}">
        <p14:creationId xmlns:p14="http://schemas.microsoft.com/office/powerpoint/2010/main" val="12438985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124842" y="1592828"/>
            <a:ext cx="7403808" cy="3652836"/>
          </a:xfrm>
          <a:prstGeom prst="rect">
            <a:avLst/>
          </a:prstGeom>
        </p:spPr>
      </p:pic>
      <p:sp>
        <p:nvSpPr>
          <p:cNvPr id="4" name="Título 1"/>
          <p:cNvSpPr txBox="1">
            <a:spLocks/>
          </p:cNvSpPr>
          <p:nvPr/>
        </p:nvSpPr>
        <p:spPr>
          <a:xfrm>
            <a:off x="646111" y="220593"/>
            <a:ext cx="9404350" cy="115100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pPr algn="ctr"/>
            <a:r>
              <a:rPr lang="es-MX" sz="4800" b="1" dirty="0" smtClean="0"/>
              <a:t>Producto </a:t>
            </a:r>
            <a:r>
              <a:rPr lang="es-MX" sz="4800" b="1" dirty="0" smtClean="0"/>
              <a:t>11 y 12</a:t>
            </a:r>
            <a:endParaRPr lang="es-ES_tradnl" sz="2800" dirty="0"/>
          </a:p>
        </p:txBody>
      </p:sp>
    </p:spTree>
    <p:extLst>
      <p:ext uri="{BB962C8B-B14F-4D97-AF65-F5344CB8AC3E}">
        <p14:creationId xmlns:p14="http://schemas.microsoft.com/office/powerpoint/2010/main" val="12964999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25561" y="1162049"/>
            <a:ext cx="8436078" cy="5321765"/>
          </a:xfrm>
          <a:prstGeom prst="rect">
            <a:avLst/>
          </a:prstGeom>
        </p:spPr>
      </p:pic>
      <p:sp>
        <p:nvSpPr>
          <p:cNvPr id="4" name="Título 1"/>
          <p:cNvSpPr txBox="1">
            <a:spLocks/>
          </p:cNvSpPr>
          <p:nvPr/>
        </p:nvSpPr>
        <p:spPr>
          <a:xfrm>
            <a:off x="646111" y="220593"/>
            <a:ext cx="9404350" cy="115100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pPr algn="ctr"/>
            <a:r>
              <a:rPr lang="es-MX" sz="4800" b="1" dirty="0" smtClean="0"/>
              <a:t>Producto </a:t>
            </a:r>
            <a:r>
              <a:rPr lang="es-MX" sz="4800" b="1" dirty="0" smtClean="0"/>
              <a:t>11 y 12</a:t>
            </a:r>
            <a:endParaRPr lang="es-ES_tradnl" sz="2800" dirty="0"/>
          </a:p>
        </p:txBody>
      </p:sp>
    </p:spTree>
    <p:extLst>
      <p:ext uri="{BB962C8B-B14F-4D97-AF65-F5344CB8AC3E}">
        <p14:creationId xmlns:p14="http://schemas.microsoft.com/office/powerpoint/2010/main" val="4916880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38609" y="1696065"/>
            <a:ext cx="8483829" cy="2169088"/>
          </a:xfrm>
          <a:prstGeom prst="rect">
            <a:avLst/>
          </a:prstGeom>
        </p:spPr>
      </p:pic>
      <p:sp>
        <p:nvSpPr>
          <p:cNvPr id="4" name="Título 1"/>
          <p:cNvSpPr txBox="1">
            <a:spLocks/>
          </p:cNvSpPr>
          <p:nvPr/>
        </p:nvSpPr>
        <p:spPr>
          <a:xfrm>
            <a:off x="646111" y="220593"/>
            <a:ext cx="9404350" cy="115100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pPr algn="ctr"/>
            <a:r>
              <a:rPr lang="es-MX" sz="4800" b="1" dirty="0" smtClean="0"/>
              <a:t>Producto </a:t>
            </a:r>
            <a:r>
              <a:rPr lang="es-MX" sz="4800" b="1" dirty="0" smtClean="0"/>
              <a:t>11 y 12</a:t>
            </a:r>
            <a:endParaRPr lang="es-ES_tradnl" sz="2800" dirty="0"/>
          </a:p>
        </p:txBody>
      </p:sp>
    </p:spTree>
    <p:extLst>
      <p:ext uri="{BB962C8B-B14F-4D97-AF65-F5344CB8AC3E}">
        <p14:creationId xmlns:p14="http://schemas.microsoft.com/office/powerpoint/2010/main" val="22211906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652071" y="1214437"/>
            <a:ext cx="8398390" cy="5289602"/>
          </a:xfrm>
          <a:prstGeom prst="rect">
            <a:avLst/>
          </a:prstGeom>
        </p:spPr>
      </p:pic>
      <p:sp>
        <p:nvSpPr>
          <p:cNvPr id="4" name="Título 1"/>
          <p:cNvSpPr txBox="1">
            <a:spLocks/>
          </p:cNvSpPr>
          <p:nvPr/>
        </p:nvSpPr>
        <p:spPr>
          <a:xfrm>
            <a:off x="646111" y="220593"/>
            <a:ext cx="9404350" cy="115100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pPr algn="ctr"/>
            <a:r>
              <a:rPr lang="es-MX" sz="4800" b="1" dirty="0" smtClean="0"/>
              <a:t>Producto </a:t>
            </a:r>
            <a:r>
              <a:rPr lang="es-MX" sz="4800" b="1" dirty="0" smtClean="0"/>
              <a:t>11 y 12</a:t>
            </a:r>
            <a:endParaRPr lang="es-ES_tradnl" sz="2800" dirty="0"/>
          </a:p>
        </p:txBody>
      </p:sp>
    </p:spTree>
    <p:extLst>
      <p:ext uri="{BB962C8B-B14F-4D97-AF65-F5344CB8AC3E}">
        <p14:creationId xmlns:p14="http://schemas.microsoft.com/office/powerpoint/2010/main" val="30516714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66568" y="1181099"/>
            <a:ext cx="8383893" cy="5387077"/>
          </a:xfrm>
          <a:prstGeom prst="rect">
            <a:avLst/>
          </a:prstGeom>
        </p:spPr>
      </p:pic>
      <p:sp>
        <p:nvSpPr>
          <p:cNvPr id="4" name="Título 1"/>
          <p:cNvSpPr txBox="1">
            <a:spLocks/>
          </p:cNvSpPr>
          <p:nvPr/>
        </p:nvSpPr>
        <p:spPr>
          <a:xfrm>
            <a:off x="646111" y="220593"/>
            <a:ext cx="9404350" cy="115100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pPr algn="ctr"/>
            <a:r>
              <a:rPr lang="es-MX" sz="4800" b="1" dirty="0" smtClean="0"/>
              <a:t>Producto </a:t>
            </a:r>
            <a:r>
              <a:rPr lang="es-MX" sz="4800" b="1" dirty="0" smtClean="0"/>
              <a:t>11 y 12</a:t>
            </a:r>
            <a:endParaRPr lang="es-ES_tradnl" sz="2800" dirty="0"/>
          </a:p>
        </p:txBody>
      </p:sp>
    </p:spTree>
    <p:extLst>
      <p:ext uri="{BB962C8B-B14F-4D97-AF65-F5344CB8AC3E}">
        <p14:creationId xmlns:p14="http://schemas.microsoft.com/office/powerpoint/2010/main" val="37160268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850666" y="1649360"/>
            <a:ext cx="8199795" cy="3123731"/>
          </a:xfrm>
          <a:prstGeom prst="rect">
            <a:avLst/>
          </a:prstGeom>
        </p:spPr>
      </p:pic>
      <p:sp>
        <p:nvSpPr>
          <p:cNvPr id="4" name="Título 1"/>
          <p:cNvSpPr txBox="1">
            <a:spLocks/>
          </p:cNvSpPr>
          <p:nvPr/>
        </p:nvSpPr>
        <p:spPr>
          <a:xfrm>
            <a:off x="646111" y="220593"/>
            <a:ext cx="9404350" cy="115100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pPr algn="ctr"/>
            <a:r>
              <a:rPr lang="es-MX" sz="4800" b="1" dirty="0" smtClean="0"/>
              <a:t>Producto </a:t>
            </a:r>
            <a:r>
              <a:rPr lang="es-MX" sz="4800" b="1" dirty="0" smtClean="0"/>
              <a:t>11 y 12</a:t>
            </a:r>
            <a:endParaRPr lang="es-ES_tradnl" sz="2800" dirty="0"/>
          </a:p>
        </p:txBody>
      </p:sp>
    </p:spTree>
    <p:extLst>
      <p:ext uri="{BB962C8B-B14F-4D97-AF65-F5344CB8AC3E}">
        <p14:creationId xmlns:p14="http://schemas.microsoft.com/office/powerpoint/2010/main" val="20526960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99302" y="1162050"/>
            <a:ext cx="8023123" cy="5356418"/>
          </a:xfrm>
          <a:prstGeom prst="rect">
            <a:avLst/>
          </a:prstGeom>
        </p:spPr>
      </p:pic>
      <p:sp>
        <p:nvSpPr>
          <p:cNvPr id="4" name="Título 1"/>
          <p:cNvSpPr txBox="1">
            <a:spLocks/>
          </p:cNvSpPr>
          <p:nvPr/>
        </p:nvSpPr>
        <p:spPr>
          <a:xfrm>
            <a:off x="646111" y="220593"/>
            <a:ext cx="9404350" cy="115100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pPr algn="ctr"/>
            <a:r>
              <a:rPr lang="es-MX" sz="4800" b="1" dirty="0" smtClean="0"/>
              <a:t>Producto </a:t>
            </a:r>
            <a:r>
              <a:rPr lang="es-MX" sz="4800" b="1" dirty="0" smtClean="0"/>
              <a:t>11 y 12</a:t>
            </a:r>
            <a:endParaRPr lang="es-ES_tradnl" sz="2800" dirty="0"/>
          </a:p>
        </p:txBody>
      </p:sp>
    </p:spTree>
    <p:extLst>
      <p:ext uri="{BB962C8B-B14F-4D97-AF65-F5344CB8AC3E}">
        <p14:creationId xmlns:p14="http://schemas.microsoft.com/office/powerpoint/2010/main" val="2108694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1103300" y="686746"/>
            <a:ext cx="8947200" cy="5561700"/>
          </a:xfrm>
          <a:prstGeom prst="rect">
            <a:avLst/>
          </a:prstGeom>
        </p:spPr>
        <p:txBody>
          <a:bodyPr wrap="square" lIns="91425" tIns="91425" rIns="91425" bIns="91425" anchor="t" anchorCtr="0">
            <a:noAutofit/>
          </a:bodyPr>
          <a:lstStyle/>
          <a:p>
            <a:pPr lvl="0">
              <a:spcBef>
                <a:spcPts val="0"/>
              </a:spcBef>
              <a:buNone/>
            </a:pPr>
            <a:endParaRPr/>
          </a:p>
        </p:txBody>
      </p:sp>
      <p:pic>
        <p:nvPicPr>
          <p:cNvPr id="229" name="Shape 229" descr="DSCN0952[1].JPG"/>
          <p:cNvPicPr preferRelativeResize="0"/>
          <p:nvPr/>
        </p:nvPicPr>
        <p:blipFill>
          <a:blip r:embed="rId3">
            <a:alphaModFix/>
          </a:blip>
          <a:stretch>
            <a:fillRect/>
          </a:stretch>
        </p:blipFill>
        <p:spPr>
          <a:xfrm>
            <a:off x="1296675" y="686750"/>
            <a:ext cx="9076769" cy="5561698"/>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814051" y="1138237"/>
            <a:ext cx="8236409" cy="5374021"/>
          </a:xfrm>
          <a:prstGeom prst="rect">
            <a:avLst/>
          </a:prstGeom>
        </p:spPr>
      </p:pic>
      <p:sp>
        <p:nvSpPr>
          <p:cNvPr id="4" name="Título 1"/>
          <p:cNvSpPr txBox="1">
            <a:spLocks/>
          </p:cNvSpPr>
          <p:nvPr/>
        </p:nvSpPr>
        <p:spPr>
          <a:xfrm>
            <a:off x="646111" y="220593"/>
            <a:ext cx="9404350" cy="115100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pPr algn="ctr"/>
            <a:r>
              <a:rPr lang="es-MX" sz="4800" b="1" dirty="0" smtClean="0"/>
              <a:t>Producto </a:t>
            </a:r>
            <a:r>
              <a:rPr lang="es-MX" sz="4800" b="1" dirty="0" smtClean="0"/>
              <a:t>11 y 12</a:t>
            </a:r>
            <a:endParaRPr lang="es-ES_tradnl" sz="2800" dirty="0"/>
          </a:p>
        </p:txBody>
      </p:sp>
    </p:spTree>
    <p:extLst>
      <p:ext uri="{BB962C8B-B14F-4D97-AF65-F5344CB8AC3E}">
        <p14:creationId xmlns:p14="http://schemas.microsoft.com/office/powerpoint/2010/main" val="29463615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99303" y="1176337"/>
            <a:ext cx="7964129" cy="5346022"/>
          </a:xfrm>
          <a:prstGeom prst="rect">
            <a:avLst/>
          </a:prstGeom>
        </p:spPr>
      </p:pic>
      <p:sp>
        <p:nvSpPr>
          <p:cNvPr id="5" name="Título 1"/>
          <p:cNvSpPr txBox="1">
            <a:spLocks/>
          </p:cNvSpPr>
          <p:nvPr/>
        </p:nvSpPr>
        <p:spPr>
          <a:xfrm>
            <a:off x="646111" y="220593"/>
            <a:ext cx="9404350" cy="115100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pPr algn="ctr"/>
            <a:r>
              <a:rPr lang="es-MX" sz="4800" b="1" dirty="0" smtClean="0"/>
              <a:t>Producto </a:t>
            </a:r>
            <a:r>
              <a:rPr lang="es-MX" sz="4800" b="1" dirty="0" smtClean="0"/>
              <a:t>11 y 12</a:t>
            </a:r>
            <a:endParaRPr lang="es-ES_tradnl" sz="2800" dirty="0"/>
          </a:p>
        </p:txBody>
      </p:sp>
    </p:spTree>
    <p:extLst>
      <p:ext uri="{BB962C8B-B14F-4D97-AF65-F5344CB8AC3E}">
        <p14:creationId xmlns:p14="http://schemas.microsoft.com/office/powerpoint/2010/main" val="2777133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40310" y="1166812"/>
            <a:ext cx="7993625" cy="5406493"/>
          </a:xfrm>
          <a:prstGeom prst="rect">
            <a:avLst/>
          </a:prstGeom>
        </p:spPr>
      </p:pic>
      <p:sp>
        <p:nvSpPr>
          <p:cNvPr id="4" name="Título 1"/>
          <p:cNvSpPr txBox="1">
            <a:spLocks/>
          </p:cNvSpPr>
          <p:nvPr/>
        </p:nvSpPr>
        <p:spPr>
          <a:xfrm>
            <a:off x="646111" y="220593"/>
            <a:ext cx="9404350" cy="115100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pPr algn="ctr"/>
            <a:r>
              <a:rPr lang="es-MX" sz="4800" b="1" dirty="0" smtClean="0"/>
              <a:t>Producto </a:t>
            </a:r>
            <a:r>
              <a:rPr lang="es-MX" sz="4800" b="1" dirty="0" smtClean="0"/>
              <a:t>11 y 12</a:t>
            </a:r>
            <a:endParaRPr lang="es-ES_tradnl" sz="2800" dirty="0"/>
          </a:p>
        </p:txBody>
      </p:sp>
    </p:spTree>
    <p:extLst>
      <p:ext uri="{BB962C8B-B14F-4D97-AF65-F5344CB8AC3E}">
        <p14:creationId xmlns:p14="http://schemas.microsoft.com/office/powerpoint/2010/main" val="18819434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99303" y="1185862"/>
            <a:ext cx="8251158" cy="5318737"/>
          </a:xfrm>
          <a:prstGeom prst="rect">
            <a:avLst/>
          </a:prstGeom>
        </p:spPr>
      </p:pic>
      <p:sp>
        <p:nvSpPr>
          <p:cNvPr id="4" name="Título 1"/>
          <p:cNvSpPr txBox="1">
            <a:spLocks/>
          </p:cNvSpPr>
          <p:nvPr/>
        </p:nvSpPr>
        <p:spPr>
          <a:xfrm>
            <a:off x="646111" y="220593"/>
            <a:ext cx="9404350" cy="115100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pPr algn="ctr"/>
            <a:r>
              <a:rPr lang="es-MX" sz="4800" b="1" dirty="0" smtClean="0"/>
              <a:t>Producto </a:t>
            </a:r>
            <a:r>
              <a:rPr lang="es-MX" sz="4800" b="1" dirty="0" smtClean="0"/>
              <a:t>11 y 12</a:t>
            </a:r>
            <a:endParaRPr lang="es-ES_tradnl" sz="2800" dirty="0"/>
          </a:p>
        </p:txBody>
      </p:sp>
    </p:spTree>
    <p:extLst>
      <p:ext uri="{BB962C8B-B14F-4D97-AF65-F5344CB8AC3E}">
        <p14:creationId xmlns:p14="http://schemas.microsoft.com/office/powerpoint/2010/main" val="37606635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59312" y="1563329"/>
            <a:ext cx="9001665" cy="2403987"/>
          </a:xfrm>
          <a:prstGeom prst="rect">
            <a:avLst/>
          </a:prstGeom>
        </p:spPr>
      </p:pic>
      <p:sp>
        <p:nvSpPr>
          <p:cNvPr id="4" name="Título 1"/>
          <p:cNvSpPr txBox="1">
            <a:spLocks/>
          </p:cNvSpPr>
          <p:nvPr/>
        </p:nvSpPr>
        <p:spPr>
          <a:xfrm>
            <a:off x="646111" y="220593"/>
            <a:ext cx="9404350" cy="115100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pPr algn="ctr"/>
            <a:r>
              <a:rPr lang="es-MX" sz="4800" b="1" dirty="0" smtClean="0"/>
              <a:t>Producto </a:t>
            </a:r>
            <a:r>
              <a:rPr lang="es-MX" sz="4800" b="1" dirty="0" smtClean="0"/>
              <a:t>11 y 12</a:t>
            </a:r>
            <a:endParaRPr lang="es-ES_tradnl" sz="2800" dirty="0"/>
          </a:p>
        </p:txBody>
      </p:sp>
    </p:spTree>
    <p:extLst>
      <p:ext uri="{BB962C8B-B14F-4D97-AF65-F5344CB8AC3E}">
        <p14:creationId xmlns:p14="http://schemas.microsoft.com/office/powerpoint/2010/main" val="14586639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6111" y="220593"/>
            <a:ext cx="9404350" cy="115100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pPr algn="ctr"/>
            <a:r>
              <a:rPr lang="es-MX" sz="4800" b="1" dirty="0" smtClean="0"/>
              <a:t>Producto </a:t>
            </a:r>
            <a:r>
              <a:rPr lang="es-MX" sz="4800" b="1" dirty="0" smtClean="0"/>
              <a:t>13</a:t>
            </a:r>
            <a:endParaRPr lang="es-ES_tradnl" sz="2800" dirty="0"/>
          </a:p>
        </p:txBody>
      </p:sp>
      <p:pic>
        <p:nvPicPr>
          <p:cNvPr id="3" name="Imagen 2"/>
          <p:cNvPicPr>
            <a:picLocks noChangeAspect="1"/>
          </p:cNvPicPr>
          <p:nvPr/>
        </p:nvPicPr>
        <p:blipFill>
          <a:blip r:embed="rId2"/>
          <a:stretch>
            <a:fillRect/>
          </a:stretch>
        </p:blipFill>
        <p:spPr>
          <a:xfrm>
            <a:off x="1865106" y="1214283"/>
            <a:ext cx="8185355" cy="5267839"/>
          </a:xfrm>
          <a:prstGeom prst="rect">
            <a:avLst/>
          </a:prstGeom>
        </p:spPr>
      </p:pic>
    </p:spTree>
    <p:extLst>
      <p:ext uri="{BB962C8B-B14F-4D97-AF65-F5344CB8AC3E}">
        <p14:creationId xmlns:p14="http://schemas.microsoft.com/office/powerpoint/2010/main" val="131959267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46111" y="220593"/>
            <a:ext cx="9404350" cy="115100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2"/>
              </a:buClr>
              <a:buSzPct val="100000"/>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pPr algn="ctr"/>
            <a:r>
              <a:rPr lang="es-MX" sz="4800" b="1" dirty="0" smtClean="0"/>
              <a:t>Producto </a:t>
            </a:r>
            <a:r>
              <a:rPr lang="es-MX" sz="4800" b="1" dirty="0" smtClean="0"/>
              <a:t>13</a:t>
            </a:r>
            <a:endParaRPr lang="es-ES_tradnl" sz="2800" dirty="0"/>
          </a:p>
        </p:txBody>
      </p:sp>
      <p:pic>
        <p:nvPicPr>
          <p:cNvPr id="2" name="Imagen 1"/>
          <p:cNvPicPr>
            <a:picLocks noChangeAspect="1"/>
          </p:cNvPicPr>
          <p:nvPr/>
        </p:nvPicPr>
        <p:blipFill>
          <a:blip r:embed="rId2"/>
          <a:stretch>
            <a:fillRect/>
          </a:stretch>
        </p:blipFill>
        <p:spPr>
          <a:xfrm>
            <a:off x="1902543" y="1376362"/>
            <a:ext cx="7978876" cy="5059926"/>
          </a:xfrm>
          <a:prstGeom prst="rect">
            <a:avLst/>
          </a:prstGeom>
        </p:spPr>
      </p:pic>
    </p:spTree>
    <p:extLst>
      <p:ext uri="{BB962C8B-B14F-4D97-AF65-F5344CB8AC3E}">
        <p14:creationId xmlns:p14="http://schemas.microsoft.com/office/powerpoint/2010/main" val="3674259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5" name="Shape 235" descr="DSCN0979[1].JPG"/>
          <p:cNvPicPr preferRelativeResize="0"/>
          <p:nvPr/>
        </p:nvPicPr>
        <p:blipFill>
          <a:blip r:embed="rId3">
            <a:alphaModFix/>
          </a:blip>
          <a:stretch>
            <a:fillRect/>
          </a:stretch>
        </p:blipFill>
        <p:spPr>
          <a:xfrm>
            <a:off x="1380392" y="764931"/>
            <a:ext cx="8853854" cy="5389684"/>
          </a:xfrm>
          <a:prstGeom prst="rect">
            <a:avLst/>
          </a:prstGeom>
          <a:noFill/>
          <a:ln>
            <a:noFill/>
          </a:ln>
        </p:spPr>
      </p:pic>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4229</Words>
  <Application>Microsoft Office PowerPoint</Application>
  <PresentationFormat>Panorámica</PresentationFormat>
  <Paragraphs>801</Paragraphs>
  <Slides>86</Slides>
  <Notes>9</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86</vt:i4>
      </vt:variant>
    </vt:vector>
  </HeadingPairs>
  <TitlesOfParts>
    <vt:vector size="96" baseType="lpstr">
      <vt:lpstr>American Typewriter</vt:lpstr>
      <vt:lpstr>Arial</vt:lpstr>
      <vt:lpstr>Calibri</vt:lpstr>
      <vt:lpstr>Century Gothic</vt:lpstr>
      <vt:lpstr>Noto Sans Symbols</vt:lpstr>
      <vt:lpstr>Times New Roman</vt:lpstr>
      <vt:lpstr>Ion</vt:lpstr>
      <vt:lpstr>1_Ion</vt:lpstr>
      <vt:lpstr>2_Ion</vt:lpstr>
      <vt:lpstr>3_Ion</vt:lpstr>
      <vt:lpstr>Bachillerato Rudyard Kipling Clave 7767  </vt:lpstr>
      <vt:lpstr>Presentación de PowerPoint</vt:lpstr>
      <vt:lpstr>Presentación de PowerPoint</vt:lpstr>
      <vt:lpstr>Índice de apartados del portafolio</vt:lpstr>
      <vt:lpstr>Índice de apartados del portafolio</vt:lpstr>
      <vt:lpstr>Presentación de PowerPoint</vt:lpstr>
      <vt:lpstr>Presentación de PowerPoint</vt:lpstr>
      <vt:lpstr>Presentación de PowerPoint</vt:lpstr>
      <vt:lpstr>Presentación de PowerPoint</vt:lpstr>
      <vt:lpstr>Presentación de PowerPoint</vt:lpstr>
      <vt:lpstr>Nombre del portafolio y proyecto</vt:lpstr>
      <vt:lpstr>Incidencia de las matemáticas y la física en los mayas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ANALISIS DE MESA DE EXPERTOS  PRODUCTO 6 PLANEACIÓN DE PROYECTOS INTERDISCIPLINARIOS </vt:lpstr>
      <vt:lpstr>ANALISIS MESA DE EXPERTOS General PRODUCTO 6 PLANEACIÓN DE PROYECTOS INTERDISCIPLINARIOS  </vt:lpstr>
      <vt:lpstr>ANALISIS MESA DE EXPERTOS General PRODUCTO 6 Documentación del proceso  </vt:lpstr>
      <vt:lpstr>ANALISIS MESA DE EXPERTOS General PRODUCTO 6 Documentación del proceso </vt:lpstr>
      <vt:lpstr>ANALISIS MESA DE EXPERTOS General PRODUCTO 6 Documentación del proceso </vt:lpstr>
      <vt:lpstr>ANALISIS MESA DE EXPERTOS General PRODUCTO 6 Gestión de Proyectos interdisciplinarios </vt:lpstr>
      <vt:lpstr>Presentación de PowerPoint</vt:lpstr>
      <vt:lpstr>ANALISIS MESA DE EXPERTOS General PRODUCTO 6 Gestión de Proyectos interdisciplinarios </vt:lpstr>
      <vt:lpstr>ANALISIS MESA DE EXPERTOS General PRODUCTO 6 Gestión de Proyectos interdisciplinarios </vt:lpstr>
      <vt:lpstr> ANALISIS MESA DE EXPERTOS General PRODUCTO 6 El desarrollo profesional y la formación docente </vt:lpstr>
      <vt:lpstr>ANALISIS MESA DE EXPERTOS General PRODUCTO 6 El desarrollo profesional y la formación docente </vt:lpstr>
      <vt:lpstr>ESTRUCTURA INICIAL DE PLANEACIÓN RESUMEN PRODUCTO 7  JUSTIFICACIÓN DEL PROYECTO</vt:lpstr>
      <vt:lpstr>ESTRUCTURA INICIAL DE PLANEACIÓN RESUMEN PRODUCTO 7  INTENCIÓN</vt:lpstr>
      <vt:lpstr>ESTRUCTURA INICIAL DE PLANEACIÓN RESUMEN PRODUCTO 7  OBJETIVO GENERAL DEL PROYECTO</vt:lpstr>
      <vt:lpstr>ESTRUCTURA INICIAL DE PLANEACIÓN RESUMEN PRODUCTO 7  DISCIPLINAS INVOLUCRADAS EN EL TRABAJO INTERDISCIPLINARIO</vt:lpstr>
      <vt:lpstr>ESTRUCTURA INICIAL DE PLANEACIÓN RESUMEN PRODUCTO 7  DISCIPLINAS INVOLUCRADAS EN EL TRABAJO INTERDISCIPLINARIO</vt:lpstr>
      <vt:lpstr>ESTRUCTURA INICIAL DE PLANEACIÓN RESUMEN PRODUCTO 7  DISCIPLINAS INVOLUCRADAS EN EL TRABAJO INTERDISCIPLINARIO</vt:lpstr>
      <vt:lpstr>ESTRUCTURA INICIAL DE PLANEACIÓN RESUMEN PRODUCTO 7  ESQUEMA DEL PROCESO DE CONSTRUCCIÓN DEL PROYECTO POR DISCIPLINAS</vt:lpstr>
      <vt:lpstr>ESTRUCTURA INICIAL DE PLANEACIÓN RESUMEN PRODUCTO 7  ESQUEMA DEL PROCESO DE CONSTRUCCIÓN DEL PROYECTO POR INTERDISCIPLINARIO</vt:lpstr>
      <vt:lpstr>ESTRUCTURA INICIAL DE PLANEACIÓN RESUMEN PRODUCTO 7  ESQUEMA DEL PROCESO DE CONSTRUCCIÓN DEL PROYECTO POR INTERDISCIPLINARIO</vt:lpstr>
      <vt:lpstr>ESTRUCTURA INICIAL DE PLANEACIÓN RESUMEN PRODUCTO 7  ESQUEMA DEL PROCESO DE CONSTRUCCIÓN DEL PROYECTO POR INTERDISCIPLINARIO</vt:lpstr>
      <vt:lpstr>ESTRUCTURA INICIAL DE PLANEACIÓN RESUMEN PRODUCTO 7  ESQUEMA DEL PROCESO DE CONSTRUCCIÓN DEL PROYECTO POR INTERDISCIPLINARIO</vt:lpstr>
      <vt:lpstr>ESTRUCTURA INICIAL DE PLANEACIÓN RESUMEN PRODUCTO 7  ESQUEMA DEL PROCESO DE CONSTRUCCIÓN DEL PROYECTO POR INTERDISCIPLINARIO</vt:lpstr>
      <vt:lpstr>ESTRUCTURA INICIAL DE PLANEACIÓN RESUMEN PRODUCTO 7  ESQUEMA DEL PROCESO DE CONSTRUCCIÓN DEL PROYECTO POR INTERDISCIPLINARIO</vt:lpstr>
      <vt:lpstr>ESTRUCTURA INICIAL DE PLANEACIÓN RESUMEN PRODUCTO 7  DIVISIÓN DEL TIEMPO Y PRESENTACIÓN</vt:lpstr>
      <vt:lpstr>ESTRUCTURA INICIAL DE PLANEACIÓN RESUMEN PRODUCTO 7  DIVISIÓN DEL TIEMPO Y PRESENTACIÓN</vt:lpstr>
      <vt:lpstr>Estructura Inicial de Planeación Elaboración del Proyecto  (Producto 8) </vt:lpstr>
      <vt:lpstr>Estructura Inicial de Planeación Elaboración del Proyecto  (Producto 8) JUSTIFICACIÓN</vt:lpstr>
      <vt:lpstr>Estructura Inicial de Planeación Elaboración del Proyecto  (Producto 8) INTENCIÓN</vt:lpstr>
      <vt:lpstr>Estructura Inicial de Planeación Elaboración del Proyecto  (Producto 8) OBJETIVO GENERAL DEL PROYECTO</vt:lpstr>
      <vt:lpstr>Estructura Inicial de Planeación Elaboración del Proyecto  (Producto 8) DISCIPLINAS INVOLUCRADAS EN EL TRABAJO INTERDISCIPLINARIO</vt:lpstr>
      <vt:lpstr>Estructura Inicial de Planeación Elaboración del Proyecto  (Producto 8) DISCIPLINAS INVOLUCRADAS EN EL TRABAJO INTERDISCIPLINARIO</vt:lpstr>
      <vt:lpstr>Estructura Inicial de Planeación Elaboración del Proyecto  (Producto 8)  DISCIPLINAS INVOLUCRADAS EN EL TRABAJO INTERDISCIPLINARIO</vt:lpstr>
      <vt:lpstr>Estructura Inicial de Planeación Elaboración del Proyecto  (Producto 8)  DISCIPLINAS INVOLUCRADAS EN EL TRABAJO INTERDISCIPLINARIO</vt:lpstr>
      <vt:lpstr>Estructura Inicial de Planeación Elaboración del Proyecto  (Producto 8) DISCIPLINAS INVOLUCRADAS EN EL TRABAJO INTERDISCIPLINARIO</vt:lpstr>
      <vt:lpstr>Estructura Inicial de Planeación Elaboración del Proyecto  (Producto 8) ESQUEMA DEL PROCESO DE CONSTRUCCIÓN DEL PROYECTO POR DISCIPLINAS</vt:lpstr>
      <vt:lpstr>Estructura Inicial de Planeación Elaboración del Proyecto  (Producto 8)  ESQUEMA DEL PROCESO DE CONSTRUCCIÓN DEL PROYECTO POR DISCIPLINAS</vt:lpstr>
      <vt:lpstr>Estructura Inicial de Planeación Elaboración del Proyecto  (Producto 8) ESQUEMA DEL PROCESO DE CONSTRUCCIÓN DEL PROYECTO POR DISCIPLINAS</vt:lpstr>
      <vt:lpstr>Estructura Inicial de Planeación Elaboración del Proyecto  (Producto 8) ESQUEMA DEL PROCESO DE CONSTRUCCIÓN DEL PROYECTO POR DISCIPLINAS</vt:lpstr>
      <vt:lpstr>Estructura Inicial de Planeación Elaboración del Proyecto  (Producto 8) ESQUEMA DEL PROCESO DE CONSTRUCCIÓN DEL PROYECTO POR DISCIPLINAS</vt:lpstr>
      <vt:lpstr>Estructura Inicial de Planeación Elaboración del Proyecto  (Producto 8) ESQUEMA DEL PROCESO DE CONSTRUCCIÓN DEL PROYECTO POR DISCIPLINAS</vt:lpstr>
      <vt:lpstr>Estructura Inicial de Planeación Elaboración del Proyecto  (Producto 8)  ESQUEMA DEL PROCESO DE CONSTRUCCIÓN DEL PROYECTO POR DISCIPLINAS</vt:lpstr>
      <vt:lpstr>Estructura Inicial de Planeación Elaboración del Proyecto  (Producto 8)  TIEMPOS QUE SE DEDICARÁN AL PROYECTO CADA SEMANA</vt:lpstr>
      <vt:lpstr>Estructura Inicial de Planeación Elaboración del Proyecto  (Producto 8) PRESENTACIÓN DEL PROYECTO </vt:lpstr>
      <vt:lpstr>Estructura Inicial de Planeación Elaboración del Proyecto  (Producto 8) EVALUACIÓN DEL PROYECTO</vt:lpstr>
      <vt:lpstr>Producto 9 Evidencias fotográficas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Kipling, S.C.</dc:title>
  <dc:creator>Oscar Gregorio Millán</dc:creator>
  <cp:lastModifiedBy>Oscar Gregorio Millán</cp:lastModifiedBy>
  <cp:revision>57</cp:revision>
  <dcterms:modified xsi:type="dcterms:W3CDTF">2018-04-27T23:59:42Z</dcterms:modified>
</cp:coreProperties>
</file>