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sldIdLst>
    <p:sldId id="257" r:id="rId3"/>
    <p:sldId id="258" r:id="rId4"/>
    <p:sldId id="259" r:id="rId5"/>
    <p:sldId id="260" r:id="rId6"/>
    <p:sldId id="361" r:id="rId7"/>
    <p:sldId id="311" r:id="rId8"/>
    <p:sldId id="263" r:id="rId9"/>
    <p:sldId id="312" r:id="rId10"/>
    <p:sldId id="264" r:id="rId11"/>
    <p:sldId id="265" r:id="rId12"/>
    <p:sldId id="266" r:id="rId13"/>
    <p:sldId id="267" r:id="rId14"/>
    <p:sldId id="268" r:id="rId15"/>
    <p:sldId id="269" r:id="rId16"/>
    <p:sldId id="270" r:id="rId17"/>
    <p:sldId id="351" r:id="rId18"/>
    <p:sldId id="352" r:id="rId19"/>
    <p:sldId id="314" r:id="rId20"/>
    <p:sldId id="343" r:id="rId21"/>
    <p:sldId id="344" r:id="rId22"/>
    <p:sldId id="345" r:id="rId23"/>
    <p:sldId id="315" r:id="rId24"/>
    <p:sldId id="316" r:id="rId25"/>
    <p:sldId id="317" r:id="rId26"/>
    <p:sldId id="349" r:id="rId27"/>
    <p:sldId id="319" r:id="rId28"/>
    <p:sldId id="353" r:id="rId29"/>
    <p:sldId id="355" r:id="rId30"/>
    <p:sldId id="364" r:id="rId31"/>
    <p:sldId id="323" r:id="rId32"/>
    <p:sldId id="357" r:id="rId33"/>
    <p:sldId id="358" r:id="rId34"/>
    <p:sldId id="359" r:id="rId35"/>
    <p:sldId id="327" r:id="rId36"/>
    <p:sldId id="328" r:id="rId37"/>
    <p:sldId id="329" r:id="rId38"/>
    <p:sldId id="330" r:id="rId39"/>
    <p:sldId id="331" r:id="rId40"/>
    <p:sldId id="332" r:id="rId41"/>
    <p:sldId id="333" r:id="rId42"/>
    <p:sldId id="334" r:id="rId43"/>
    <p:sldId id="362" r:id="rId44"/>
    <p:sldId id="335" r:id="rId45"/>
    <p:sldId id="339" r:id="rId46"/>
    <p:sldId id="340" r:id="rId47"/>
    <p:sldId id="350" r:id="rId48"/>
    <p:sldId id="341" r:id="rId49"/>
    <p:sldId id="342" r:id="rId50"/>
    <p:sldId id="363" r:id="rId51"/>
    <p:sldId id="360" r:id="rId5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8" autoAdjust="0"/>
    <p:restoredTop sz="96433" autoAdjust="0"/>
  </p:normalViewPr>
  <p:slideViewPr>
    <p:cSldViewPr>
      <p:cViewPr>
        <p:scale>
          <a:sx n="90" d="100"/>
          <a:sy n="90" d="100"/>
        </p:scale>
        <p:origin x="-804"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CBED6-F893-4FBB-B5FF-94C01423B22C}" type="doc">
      <dgm:prSet loTypeId="urn:microsoft.com/office/officeart/2005/8/layout/radial3" loCatId="cycle" qsTypeId="urn:microsoft.com/office/officeart/2005/8/quickstyle/3d2" qsCatId="3D" csTypeId="urn:microsoft.com/office/officeart/2005/8/colors/colorful1" csCatId="colorful" phldr="1"/>
      <dgm:spPr/>
      <dgm:t>
        <a:bodyPr/>
        <a:lstStyle/>
        <a:p>
          <a:endParaRPr lang="es-MX"/>
        </a:p>
      </dgm:t>
    </dgm:pt>
    <dgm:pt modelId="{74C4DE1C-AFBE-466F-B6A9-C83E280CE741}">
      <dgm:prSet phldrT="[Texto]" custT="1"/>
      <dgm:spPr/>
      <dgm:t>
        <a:bodyPr/>
        <a:lstStyle/>
        <a:p>
          <a:r>
            <a:rPr lang="es-MX" sz="1200" dirty="0" smtClean="0"/>
            <a:t>Conceptos que aportarán las asignaturas</a:t>
          </a:r>
          <a:endParaRPr lang="es-MX" sz="1200" dirty="0"/>
        </a:p>
      </dgm:t>
    </dgm:pt>
    <dgm:pt modelId="{B777F31A-3B68-4280-BA40-7A822C8631CF}" type="parTrans" cxnId="{745A8026-EB35-4C61-90A1-E782595F8E4E}">
      <dgm:prSet/>
      <dgm:spPr/>
      <dgm:t>
        <a:bodyPr/>
        <a:lstStyle/>
        <a:p>
          <a:endParaRPr lang="es-MX">
            <a:solidFill>
              <a:schemeClr val="accent4">
                <a:lumMod val="10000"/>
              </a:schemeClr>
            </a:solidFill>
          </a:endParaRPr>
        </a:p>
      </dgm:t>
    </dgm:pt>
    <dgm:pt modelId="{36254D91-41DD-4981-9F00-E6EEC48D1473}" type="sibTrans" cxnId="{745A8026-EB35-4C61-90A1-E782595F8E4E}">
      <dgm:prSet/>
      <dgm:spPr/>
      <dgm:t>
        <a:bodyPr/>
        <a:lstStyle/>
        <a:p>
          <a:endParaRPr lang="es-MX">
            <a:solidFill>
              <a:schemeClr val="accent4">
                <a:lumMod val="10000"/>
              </a:schemeClr>
            </a:solidFill>
          </a:endParaRPr>
        </a:p>
      </dgm:t>
    </dgm:pt>
    <dgm:pt modelId="{911C9F58-4A37-45FB-BBB5-DBBF9981E936}">
      <dgm:prSet phldrT="[Texto]" custT="1"/>
      <dgm:spPr/>
      <dgm:t>
        <a:bodyPr/>
        <a:lstStyle/>
        <a:p>
          <a:r>
            <a:rPr lang="es-MX" sz="1200" b="1" dirty="0" smtClean="0">
              <a:latin typeface="Arial" panose="020B0604020202020204" pitchFamily="34" charset="0"/>
              <a:cs typeface="Arial" panose="020B0604020202020204" pitchFamily="34" charset="0"/>
            </a:rPr>
            <a:t>Geografía</a:t>
          </a:r>
          <a:r>
            <a:rPr lang="es-MX" sz="1200" dirty="0" smtClean="0">
              <a:latin typeface="Arial" panose="020B0604020202020204" pitchFamily="34" charset="0"/>
              <a:cs typeface="Arial" panose="020B0604020202020204" pitchFamily="34" charset="0"/>
            </a:rPr>
            <a:t>:</a:t>
          </a:r>
        </a:p>
        <a:p>
          <a:endParaRPr lang="es-MX" sz="1200" dirty="0" smtClean="0">
            <a:latin typeface="Arial" panose="020B0604020202020204" pitchFamily="34" charset="0"/>
            <a:cs typeface="Arial" panose="020B0604020202020204" pitchFamily="34" charset="0"/>
          </a:endParaRPr>
        </a:p>
        <a:p>
          <a:r>
            <a:rPr lang="es-ES" sz="1200" b="0" i="0" u="none" dirty="0" smtClean="0">
              <a:latin typeface="Arial" panose="020B0604020202020204" pitchFamily="34" charset="0"/>
              <a:cs typeface="Arial" panose="020B0604020202020204" pitchFamily="34" charset="0"/>
            </a:rPr>
            <a:t>Satélites</a:t>
          </a:r>
        </a:p>
        <a:p>
          <a:pPr rtl="0"/>
          <a:r>
            <a:rPr lang="es-ES" sz="1200" b="0" i="0" u="none" dirty="0" smtClean="0">
              <a:latin typeface="Arial" panose="020B0604020202020204" pitchFamily="34" charset="0"/>
              <a:cs typeface="Arial" panose="020B0604020202020204" pitchFamily="34" charset="0"/>
            </a:rPr>
            <a:t>Mapas</a:t>
          </a:r>
        </a:p>
        <a:p>
          <a:pPr rtl="0"/>
          <a:r>
            <a:rPr lang="es-MX" sz="1200" b="0" i="0" u="none" dirty="0" smtClean="0">
              <a:latin typeface="Arial" panose="020B0604020202020204" pitchFamily="34" charset="0"/>
              <a:cs typeface="Arial" panose="020B0604020202020204" pitchFamily="34" charset="0"/>
            </a:rPr>
            <a:t>Espacio geográfico</a:t>
          </a:r>
          <a:endParaRPr lang="es-ES" sz="1200" b="0" i="0" u="none" dirty="0" smtClean="0">
            <a:latin typeface="Arial" panose="020B0604020202020204" pitchFamily="34" charset="0"/>
            <a:cs typeface="Arial" panose="020B0604020202020204" pitchFamily="34" charset="0"/>
          </a:endParaRPr>
        </a:p>
        <a:p>
          <a:pPr rtl="0"/>
          <a:r>
            <a:rPr lang="es-ES" sz="1200" b="0" i="0" u="none" dirty="0" smtClean="0">
              <a:latin typeface="Arial" panose="020B0604020202020204" pitchFamily="34" charset="0"/>
              <a:cs typeface="Arial" panose="020B0604020202020204" pitchFamily="34" charset="0"/>
            </a:rPr>
            <a:t>Representación cartográficas</a:t>
          </a:r>
        </a:p>
        <a:p>
          <a:pPr rtl="0"/>
          <a:r>
            <a:rPr lang="es-ES" sz="1200" b="0" i="0" u="none" dirty="0" smtClean="0">
              <a:latin typeface="Arial" panose="020B0604020202020204" pitchFamily="34" charset="0"/>
              <a:cs typeface="Arial" panose="020B0604020202020204" pitchFamily="34" charset="0"/>
            </a:rPr>
            <a:t>Sistemas de Información Geográfica</a:t>
          </a:r>
          <a:endParaRPr lang="es-MX" sz="1200" dirty="0" smtClean="0">
            <a:latin typeface="Arial" panose="020B0604020202020204" pitchFamily="34" charset="0"/>
            <a:cs typeface="Arial" panose="020B0604020202020204" pitchFamily="34" charset="0"/>
          </a:endParaRPr>
        </a:p>
      </dgm:t>
    </dgm:pt>
    <dgm:pt modelId="{DA5FF150-8027-49F3-81FE-5586DA48FD74}" type="parTrans" cxnId="{67AEE54D-6B92-4F54-BAB0-AB832A818D34}">
      <dgm:prSet/>
      <dgm:spPr/>
      <dgm:t>
        <a:bodyPr/>
        <a:lstStyle/>
        <a:p>
          <a:endParaRPr lang="es-MX">
            <a:solidFill>
              <a:schemeClr val="accent4">
                <a:lumMod val="10000"/>
              </a:schemeClr>
            </a:solidFill>
          </a:endParaRPr>
        </a:p>
      </dgm:t>
    </dgm:pt>
    <dgm:pt modelId="{F246FA85-DF31-4427-9BF2-60AD2F8C2259}" type="sibTrans" cxnId="{67AEE54D-6B92-4F54-BAB0-AB832A818D34}">
      <dgm:prSet/>
      <dgm:spPr/>
      <dgm:t>
        <a:bodyPr/>
        <a:lstStyle/>
        <a:p>
          <a:endParaRPr lang="es-MX">
            <a:solidFill>
              <a:schemeClr val="accent4">
                <a:lumMod val="10000"/>
              </a:schemeClr>
            </a:solidFill>
          </a:endParaRPr>
        </a:p>
      </dgm:t>
    </dgm:pt>
    <dgm:pt modelId="{ED6385F7-1B6A-4541-932E-30B8E1EA6F2F}">
      <dgm:prSet phldrT="[Texto]" custT="1"/>
      <dgm:spPr/>
      <dgm:t>
        <a:bodyPr/>
        <a:lstStyle/>
        <a:p>
          <a:pPr algn="ctr"/>
          <a:endParaRPr lang="es-MX" sz="1400" b="1" i="1" u="sng" dirty="0" smtClean="0"/>
        </a:p>
        <a:p>
          <a:pPr algn="ctr"/>
          <a:endParaRPr lang="es-MX" sz="1400" b="1" i="1" u="sng" dirty="0" smtClean="0"/>
        </a:p>
        <a:p>
          <a:pPr algn="ctr"/>
          <a:endParaRPr lang="es-MX" sz="1200" b="1" i="1" u="sng" dirty="0" smtClean="0"/>
        </a:p>
        <a:p>
          <a:pPr algn="ctr"/>
          <a:endParaRPr lang="es-MX" sz="1200" b="1" i="1" u="sng" dirty="0" smtClean="0"/>
        </a:p>
        <a:p>
          <a:pPr algn="ctr"/>
          <a:r>
            <a:rPr lang="es-MX" sz="1200" b="1" dirty="0" smtClean="0">
              <a:latin typeface="Arial" panose="020B0604020202020204" pitchFamily="34" charset="0"/>
              <a:cs typeface="Arial" panose="020B0604020202020204" pitchFamily="34" charset="0"/>
            </a:rPr>
            <a:t>Física:</a:t>
          </a:r>
        </a:p>
        <a:p>
          <a:pPr algn="ctr"/>
          <a:endParaRPr lang="es-MX" sz="1200" b="1" dirty="0" smtClean="0">
            <a:latin typeface="Arial" panose="020B0604020202020204" pitchFamily="34" charset="0"/>
            <a:cs typeface="Arial" panose="020B0604020202020204" pitchFamily="34" charset="0"/>
          </a:endParaRPr>
        </a:p>
        <a:p>
          <a:pPr algn="ctr"/>
          <a:r>
            <a:rPr lang="es-MX" sz="1200" b="0" dirty="0" smtClean="0">
              <a:latin typeface="Arial" panose="020B0604020202020204" pitchFamily="34" charset="0"/>
              <a:cs typeface="Arial" panose="020B0604020202020204" pitchFamily="34" charset="0"/>
            </a:rPr>
            <a:t>Interpretación del movimiento circular.</a:t>
          </a:r>
        </a:p>
        <a:p>
          <a:pPr algn="ctr"/>
          <a:r>
            <a:rPr lang="es-MX" sz="1200" b="0" dirty="0" smtClean="0">
              <a:latin typeface="Arial" panose="020B0604020202020204" pitchFamily="34" charset="0"/>
              <a:cs typeface="Arial" panose="020B0604020202020204" pitchFamily="34" charset="0"/>
            </a:rPr>
            <a:t>Las variables involucrada.</a:t>
          </a:r>
        </a:p>
        <a:p>
          <a:pPr algn="ctr"/>
          <a:r>
            <a:rPr lang="es-MX" sz="1200" b="0" dirty="0" smtClean="0">
              <a:latin typeface="Arial" panose="020B0604020202020204" pitchFamily="34" charset="0"/>
              <a:cs typeface="Arial" panose="020B0604020202020204" pitchFamily="34" charset="0"/>
            </a:rPr>
            <a:t>Ejemplos aplicados a la vida diaria.</a:t>
          </a:r>
        </a:p>
        <a:p>
          <a:pPr algn="ctr"/>
          <a:endParaRPr lang="es-MX" sz="1200" dirty="0" smtClean="0"/>
        </a:p>
        <a:p>
          <a:pPr algn="ctr"/>
          <a:endParaRPr lang="es-MX" sz="1400" dirty="0" smtClean="0"/>
        </a:p>
        <a:p>
          <a:pPr algn="ctr"/>
          <a:endParaRPr lang="es-MX" sz="1400" dirty="0" smtClean="0"/>
        </a:p>
        <a:p>
          <a:pPr algn="ctr"/>
          <a:endParaRPr lang="es-MX" sz="1400" dirty="0" smtClean="0"/>
        </a:p>
        <a:p>
          <a:pPr algn="ctr"/>
          <a:endParaRPr lang="es-MX" sz="1400" dirty="0"/>
        </a:p>
      </dgm:t>
    </dgm:pt>
    <dgm:pt modelId="{ACC5DB03-7DC6-4635-9B74-CD7193156139}" type="parTrans" cxnId="{048088D5-1B67-4502-9644-1FA8D4E450C9}">
      <dgm:prSet/>
      <dgm:spPr/>
      <dgm:t>
        <a:bodyPr/>
        <a:lstStyle/>
        <a:p>
          <a:endParaRPr lang="es-MX">
            <a:solidFill>
              <a:schemeClr val="accent4">
                <a:lumMod val="10000"/>
              </a:schemeClr>
            </a:solidFill>
          </a:endParaRPr>
        </a:p>
      </dgm:t>
    </dgm:pt>
    <dgm:pt modelId="{F6249909-92D4-4914-A8EB-D670FAA5AC80}" type="sibTrans" cxnId="{048088D5-1B67-4502-9644-1FA8D4E450C9}">
      <dgm:prSet/>
      <dgm:spPr/>
      <dgm:t>
        <a:bodyPr/>
        <a:lstStyle/>
        <a:p>
          <a:endParaRPr lang="es-MX">
            <a:solidFill>
              <a:schemeClr val="accent4">
                <a:lumMod val="10000"/>
              </a:schemeClr>
            </a:solidFill>
          </a:endParaRPr>
        </a:p>
      </dgm:t>
    </dgm:pt>
    <dgm:pt modelId="{B943290A-4224-48D8-91EA-A2BF33D5D784}">
      <dgm:prSet phldrT="[Texto]" custT="1"/>
      <dgm:spPr/>
      <dgm:t>
        <a:bodyPr/>
        <a:lstStyle/>
        <a:p>
          <a:pPr algn="ctr"/>
          <a:r>
            <a:rPr lang="es-MX" sz="1200" b="1" i="0" u="none" dirty="0" smtClean="0">
              <a:latin typeface="Arial" panose="020B0604020202020204" pitchFamily="34" charset="0"/>
              <a:cs typeface="Arial" panose="020B0604020202020204" pitchFamily="34" charset="0"/>
            </a:rPr>
            <a:t>Informática:</a:t>
          </a:r>
        </a:p>
        <a:p>
          <a:pPr algn="ctr"/>
          <a:endParaRPr lang="es-MX" sz="1200" b="1" i="0" u="none" dirty="0" smtClean="0">
            <a:latin typeface="Arial" panose="020B0604020202020204" pitchFamily="34" charset="0"/>
            <a:cs typeface="Arial" panose="020B0604020202020204" pitchFamily="34" charset="0"/>
          </a:endParaRPr>
        </a:p>
        <a:p>
          <a:pPr algn="ctr"/>
          <a:r>
            <a:rPr lang="es-ES" sz="1200" b="0" i="0" u="none" dirty="0" smtClean="0">
              <a:latin typeface="Arial" panose="020B0604020202020204" pitchFamily="34" charset="0"/>
              <a:cs typeface="Arial" panose="020B0604020202020204" pitchFamily="34" charset="0"/>
            </a:rPr>
            <a:t>Software</a:t>
          </a:r>
        </a:p>
        <a:p>
          <a:pPr algn="ctr" rtl="0"/>
          <a:r>
            <a:rPr lang="es-ES" sz="1200" b="0" i="0" u="none" dirty="0" smtClean="0">
              <a:latin typeface="Arial" panose="020B0604020202020204" pitchFamily="34" charset="0"/>
              <a:cs typeface="Arial" panose="020B0604020202020204" pitchFamily="34" charset="0"/>
            </a:rPr>
            <a:t>La nube</a:t>
          </a:r>
        </a:p>
        <a:p>
          <a:pPr algn="ctr" rtl="0"/>
          <a:r>
            <a:rPr lang="es-ES" sz="1200" b="0" i="0" u="none" dirty="0" smtClean="0">
              <a:latin typeface="Arial" panose="020B0604020202020204" pitchFamily="34" charset="0"/>
              <a:cs typeface="Arial" panose="020B0604020202020204" pitchFamily="34" charset="0"/>
            </a:rPr>
            <a:t>Procesamiento</a:t>
          </a:r>
        </a:p>
        <a:p>
          <a:pPr algn="ctr" rtl="0"/>
          <a:r>
            <a:rPr lang="es-ES" sz="1200" b="0" i="0" u="none" dirty="0" smtClean="0">
              <a:latin typeface="Arial" panose="020B0604020202020204" pitchFamily="34" charset="0"/>
              <a:cs typeface="Arial" panose="020B0604020202020204" pitchFamily="34" charset="0"/>
            </a:rPr>
            <a:t>Almacenar</a:t>
          </a:r>
        </a:p>
        <a:p>
          <a:pPr algn="ctr" rtl="0"/>
          <a:r>
            <a:rPr lang="es-ES" sz="1200" b="0" i="0" u="none" dirty="0" smtClean="0">
              <a:latin typeface="Arial" panose="020B0604020202020204" pitchFamily="34" charset="0"/>
              <a:cs typeface="Arial" panose="020B0604020202020204" pitchFamily="34" charset="0"/>
            </a:rPr>
            <a:t>Compartir</a:t>
          </a:r>
        </a:p>
        <a:p>
          <a:pPr algn="ctr" rtl="0"/>
          <a:r>
            <a:rPr lang="es-ES" sz="1200" b="0" i="0" u="none" dirty="0" smtClean="0">
              <a:latin typeface="Arial" panose="020B0604020202020204" pitchFamily="34" charset="0"/>
              <a:cs typeface="Arial" panose="020B0604020202020204" pitchFamily="34" charset="0"/>
            </a:rPr>
            <a:t>Dispositivos</a:t>
          </a:r>
        </a:p>
        <a:p>
          <a:pPr algn="ctr" rtl="0"/>
          <a:r>
            <a:rPr lang="es-ES" sz="1200" b="0" i="0" u="none" dirty="0" smtClean="0">
              <a:latin typeface="Arial" panose="020B0604020202020204" pitchFamily="34" charset="0"/>
              <a:cs typeface="Arial" panose="020B0604020202020204" pitchFamily="34" charset="0"/>
            </a:rPr>
            <a:t>Interpretación de software</a:t>
          </a:r>
          <a:endParaRPr lang="es-MX" sz="1200" b="0" i="0" u="none" dirty="0" smtClean="0">
            <a:latin typeface="Arial" panose="020B0604020202020204" pitchFamily="34" charset="0"/>
            <a:cs typeface="Arial" panose="020B0604020202020204" pitchFamily="34" charset="0"/>
          </a:endParaRPr>
        </a:p>
        <a:p>
          <a:pPr algn="l"/>
          <a:endParaRPr lang="es-MX" sz="1200" b="0" i="0" u="none" dirty="0" smtClean="0"/>
        </a:p>
      </dgm:t>
    </dgm:pt>
    <dgm:pt modelId="{CF6F6B8A-3C7D-4146-B079-D20E19BBCBD2}" type="parTrans" cxnId="{0F018D51-79F5-47A2-AFC4-514841B7F4F7}">
      <dgm:prSet/>
      <dgm:spPr/>
      <dgm:t>
        <a:bodyPr/>
        <a:lstStyle/>
        <a:p>
          <a:endParaRPr lang="es-MX">
            <a:solidFill>
              <a:schemeClr val="accent4">
                <a:lumMod val="10000"/>
              </a:schemeClr>
            </a:solidFill>
          </a:endParaRPr>
        </a:p>
      </dgm:t>
    </dgm:pt>
    <dgm:pt modelId="{2BF19545-F527-47F0-B89B-04E2A9A14ACC}" type="sibTrans" cxnId="{0F018D51-79F5-47A2-AFC4-514841B7F4F7}">
      <dgm:prSet/>
      <dgm:spPr/>
      <dgm:t>
        <a:bodyPr/>
        <a:lstStyle/>
        <a:p>
          <a:endParaRPr lang="es-MX">
            <a:solidFill>
              <a:schemeClr val="accent4">
                <a:lumMod val="10000"/>
              </a:schemeClr>
            </a:solidFill>
          </a:endParaRPr>
        </a:p>
      </dgm:t>
    </dgm:pt>
    <dgm:pt modelId="{CC09216F-0FB1-4297-A5EB-CB54C5CA617E}" type="pres">
      <dgm:prSet presAssocID="{9F0CBED6-F893-4FBB-B5FF-94C01423B22C}" presName="composite" presStyleCnt="0">
        <dgm:presLayoutVars>
          <dgm:chMax val="1"/>
          <dgm:dir/>
          <dgm:resizeHandles val="exact"/>
        </dgm:presLayoutVars>
      </dgm:prSet>
      <dgm:spPr/>
      <dgm:t>
        <a:bodyPr/>
        <a:lstStyle/>
        <a:p>
          <a:endParaRPr lang="es-MX"/>
        </a:p>
      </dgm:t>
    </dgm:pt>
    <dgm:pt modelId="{D2FD0095-15FB-4AC7-8B49-101D3FEF9877}" type="pres">
      <dgm:prSet presAssocID="{9F0CBED6-F893-4FBB-B5FF-94C01423B22C}" presName="radial" presStyleCnt="0">
        <dgm:presLayoutVars>
          <dgm:animLvl val="ctr"/>
        </dgm:presLayoutVars>
      </dgm:prSet>
      <dgm:spPr/>
      <dgm:t>
        <a:bodyPr/>
        <a:lstStyle/>
        <a:p>
          <a:endParaRPr lang="es-MX"/>
        </a:p>
      </dgm:t>
    </dgm:pt>
    <dgm:pt modelId="{0D60D03B-E4FF-408F-A696-05D38D973F5F}" type="pres">
      <dgm:prSet presAssocID="{74C4DE1C-AFBE-466F-B6A9-C83E280CE741}" presName="centerShape" presStyleLbl="vennNode1" presStyleIdx="0" presStyleCnt="4" custScaleX="49468" custScaleY="21620" custLinFactNeighborX="-655" custLinFactNeighborY="-67699"/>
      <dgm:spPr/>
      <dgm:t>
        <a:bodyPr/>
        <a:lstStyle/>
        <a:p>
          <a:endParaRPr lang="es-MX"/>
        </a:p>
      </dgm:t>
    </dgm:pt>
    <dgm:pt modelId="{BC345D31-498F-4210-9779-057031976794}" type="pres">
      <dgm:prSet presAssocID="{911C9F58-4A37-45FB-BBB5-DBBF9981E936}" presName="node" presStyleLbl="vennNode1" presStyleIdx="1" presStyleCnt="4" custScaleX="128937" custScaleY="126621" custRadScaleRad="61508" custRadScaleInc="-701">
        <dgm:presLayoutVars>
          <dgm:bulletEnabled val="1"/>
        </dgm:presLayoutVars>
      </dgm:prSet>
      <dgm:spPr/>
      <dgm:t>
        <a:bodyPr/>
        <a:lstStyle/>
        <a:p>
          <a:endParaRPr lang="es-MX"/>
        </a:p>
      </dgm:t>
    </dgm:pt>
    <dgm:pt modelId="{074D3B2C-D0A0-4EDF-BF85-E83156CC53AE}" type="pres">
      <dgm:prSet presAssocID="{ED6385F7-1B6A-4541-932E-30B8E1EA6F2F}" presName="node" presStyleLbl="vennNode1" presStyleIdx="2" presStyleCnt="4" custScaleX="126380" custScaleY="131364" custRadScaleRad="93744" custRadScaleInc="-6895">
        <dgm:presLayoutVars>
          <dgm:bulletEnabled val="1"/>
        </dgm:presLayoutVars>
      </dgm:prSet>
      <dgm:spPr/>
      <dgm:t>
        <a:bodyPr/>
        <a:lstStyle/>
        <a:p>
          <a:endParaRPr lang="es-MX"/>
        </a:p>
      </dgm:t>
    </dgm:pt>
    <dgm:pt modelId="{2F1E6A97-1A69-4C87-8DF3-8B18A9B3A643}" type="pres">
      <dgm:prSet presAssocID="{B943290A-4224-48D8-91EA-A2BF33D5D784}" presName="node" presStyleLbl="vennNode1" presStyleIdx="3" presStyleCnt="4" custScaleX="132710" custScaleY="138514" custRadScaleRad="97602" custRadScaleInc="11959">
        <dgm:presLayoutVars>
          <dgm:bulletEnabled val="1"/>
        </dgm:presLayoutVars>
      </dgm:prSet>
      <dgm:spPr/>
      <dgm:t>
        <a:bodyPr/>
        <a:lstStyle/>
        <a:p>
          <a:endParaRPr lang="es-MX"/>
        </a:p>
      </dgm:t>
    </dgm:pt>
  </dgm:ptLst>
  <dgm:cxnLst>
    <dgm:cxn modelId="{048088D5-1B67-4502-9644-1FA8D4E450C9}" srcId="{74C4DE1C-AFBE-466F-B6A9-C83E280CE741}" destId="{ED6385F7-1B6A-4541-932E-30B8E1EA6F2F}" srcOrd="1" destOrd="0" parTransId="{ACC5DB03-7DC6-4635-9B74-CD7193156139}" sibTransId="{F6249909-92D4-4914-A8EB-D670FAA5AC80}"/>
    <dgm:cxn modelId="{67AEE54D-6B92-4F54-BAB0-AB832A818D34}" srcId="{74C4DE1C-AFBE-466F-B6A9-C83E280CE741}" destId="{911C9F58-4A37-45FB-BBB5-DBBF9981E936}" srcOrd="0" destOrd="0" parTransId="{DA5FF150-8027-49F3-81FE-5586DA48FD74}" sibTransId="{F246FA85-DF31-4427-9BF2-60AD2F8C2259}"/>
    <dgm:cxn modelId="{08162F18-82A1-43FF-B45F-81B3E9E8EF7C}" type="presOf" srcId="{B943290A-4224-48D8-91EA-A2BF33D5D784}" destId="{2F1E6A97-1A69-4C87-8DF3-8B18A9B3A643}" srcOrd="0" destOrd="0" presId="urn:microsoft.com/office/officeart/2005/8/layout/radial3"/>
    <dgm:cxn modelId="{A0E6A594-3EAF-453E-B6D4-8220AF37A2F0}" type="presOf" srcId="{ED6385F7-1B6A-4541-932E-30B8E1EA6F2F}" destId="{074D3B2C-D0A0-4EDF-BF85-E83156CC53AE}" srcOrd="0" destOrd="0" presId="urn:microsoft.com/office/officeart/2005/8/layout/radial3"/>
    <dgm:cxn modelId="{F480159D-F47D-45D7-B867-5D8EBB14BEC1}" type="presOf" srcId="{911C9F58-4A37-45FB-BBB5-DBBF9981E936}" destId="{BC345D31-498F-4210-9779-057031976794}" srcOrd="0" destOrd="0" presId="urn:microsoft.com/office/officeart/2005/8/layout/radial3"/>
    <dgm:cxn modelId="{0F018D51-79F5-47A2-AFC4-514841B7F4F7}" srcId="{74C4DE1C-AFBE-466F-B6A9-C83E280CE741}" destId="{B943290A-4224-48D8-91EA-A2BF33D5D784}" srcOrd="2" destOrd="0" parTransId="{CF6F6B8A-3C7D-4146-B079-D20E19BBCBD2}" sibTransId="{2BF19545-F527-47F0-B89B-04E2A9A14ACC}"/>
    <dgm:cxn modelId="{231DD3E9-20EF-4A68-99EC-31B246EB860A}" type="presOf" srcId="{9F0CBED6-F893-4FBB-B5FF-94C01423B22C}" destId="{CC09216F-0FB1-4297-A5EB-CB54C5CA617E}" srcOrd="0" destOrd="0" presId="urn:microsoft.com/office/officeart/2005/8/layout/radial3"/>
    <dgm:cxn modelId="{07D1444A-B242-4D70-8F40-BF0EAAB9F5C7}" type="presOf" srcId="{74C4DE1C-AFBE-466F-B6A9-C83E280CE741}" destId="{0D60D03B-E4FF-408F-A696-05D38D973F5F}" srcOrd="0" destOrd="0" presId="urn:microsoft.com/office/officeart/2005/8/layout/radial3"/>
    <dgm:cxn modelId="{745A8026-EB35-4C61-90A1-E782595F8E4E}" srcId="{9F0CBED6-F893-4FBB-B5FF-94C01423B22C}" destId="{74C4DE1C-AFBE-466F-B6A9-C83E280CE741}" srcOrd="0" destOrd="0" parTransId="{B777F31A-3B68-4280-BA40-7A822C8631CF}" sibTransId="{36254D91-41DD-4981-9F00-E6EEC48D1473}"/>
    <dgm:cxn modelId="{729F1ADA-C0E6-4274-9E88-37B613393B6C}" type="presParOf" srcId="{CC09216F-0FB1-4297-A5EB-CB54C5CA617E}" destId="{D2FD0095-15FB-4AC7-8B49-101D3FEF9877}" srcOrd="0" destOrd="0" presId="urn:microsoft.com/office/officeart/2005/8/layout/radial3"/>
    <dgm:cxn modelId="{223A73CB-7162-4C97-9C02-62A42849944D}" type="presParOf" srcId="{D2FD0095-15FB-4AC7-8B49-101D3FEF9877}" destId="{0D60D03B-E4FF-408F-A696-05D38D973F5F}" srcOrd="0" destOrd="0" presId="urn:microsoft.com/office/officeart/2005/8/layout/radial3"/>
    <dgm:cxn modelId="{3326C948-020E-4743-82A2-C4A5561D899C}" type="presParOf" srcId="{D2FD0095-15FB-4AC7-8B49-101D3FEF9877}" destId="{BC345D31-498F-4210-9779-057031976794}" srcOrd="1" destOrd="0" presId="urn:microsoft.com/office/officeart/2005/8/layout/radial3"/>
    <dgm:cxn modelId="{E386134A-6FAD-4576-A184-48A8AE99ABC2}" type="presParOf" srcId="{D2FD0095-15FB-4AC7-8B49-101D3FEF9877}" destId="{074D3B2C-D0A0-4EDF-BF85-E83156CC53AE}" srcOrd="2" destOrd="0" presId="urn:microsoft.com/office/officeart/2005/8/layout/radial3"/>
    <dgm:cxn modelId="{6C2D173F-3542-4834-87D5-47C8728D5568}" type="presParOf" srcId="{D2FD0095-15FB-4AC7-8B49-101D3FEF9877}" destId="{2F1E6A97-1A69-4C87-8DF3-8B18A9B3A643}"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19E17E-4D1B-4DA3-8AAB-CD766EE585D5}" type="doc">
      <dgm:prSet loTypeId="urn:microsoft.com/office/officeart/2008/layout/VerticalAccentList" loCatId="list" qsTypeId="urn:microsoft.com/office/officeart/2005/8/quickstyle/3d3" qsCatId="3D" csTypeId="urn:microsoft.com/office/officeart/2005/8/colors/colorful2" csCatId="colorful" phldr="1"/>
      <dgm:spPr/>
      <dgm:t>
        <a:bodyPr/>
        <a:lstStyle/>
        <a:p>
          <a:endParaRPr lang="es-MX"/>
        </a:p>
      </dgm:t>
    </dgm:pt>
    <dgm:pt modelId="{B95D1756-4673-4845-8578-0346E49EC4BA}">
      <dgm:prSet phldrT="[Texto]"/>
      <dgm:spPr/>
      <dgm:t>
        <a:bodyPr/>
        <a:lstStyle/>
        <a:p>
          <a:r>
            <a:rPr lang="es-MX" dirty="0" smtClean="0"/>
            <a:t>Geografía</a:t>
          </a:r>
          <a:endParaRPr lang="es-MX" dirty="0"/>
        </a:p>
      </dgm:t>
    </dgm:pt>
    <dgm:pt modelId="{FA34851C-CA72-41E8-891E-C0512887290A}" type="parTrans" cxnId="{DA496CAE-6319-48BE-9E4F-270A85A91E6C}">
      <dgm:prSet/>
      <dgm:spPr/>
      <dgm:t>
        <a:bodyPr/>
        <a:lstStyle/>
        <a:p>
          <a:endParaRPr lang="es-MX"/>
        </a:p>
      </dgm:t>
    </dgm:pt>
    <dgm:pt modelId="{FD38F5F9-80A2-4C04-AD57-D8245F0903E4}" type="sibTrans" cxnId="{DA496CAE-6319-48BE-9E4F-270A85A91E6C}">
      <dgm:prSet/>
      <dgm:spPr/>
      <dgm:t>
        <a:bodyPr/>
        <a:lstStyle/>
        <a:p>
          <a:endParaRPr lang="es-MX"/>
        </a:p>
      </dgm:t>
    </dgm:pt>
    <dgm:pt modelId="{B16E04CC-185A-4F1F-B395-3C09DD70E394}">
      <dgm:prSet phldrT="[Texto]"/>
      <dgm:spPr/>
      <dgm:t>
        <a:bodyPr/>
        <a:lstStyle/>
        <a:p>
          <a:r>
            <a:rPr lang="es-MX" dirty="0" smtClean="0"/>
            <a:t>Revisar diversas fuentes bibliográficas, hemerográficas y videos.     </a:t>
          </a:r>
          <a:endParaRPr lang="es-MX" b="1" dirty="0" smtClean="0"/>
        </a:p>
      </dgm:t>
    </dgm:pt>
    <dgm:pt modelId="{5A383071-0CF9-4542-BD4F-2F4EEBAD4AD8}" type="parTrans" cxnId="{BA8FC96A-AC1D-4520-95CC-2DB6A1BF962F}">
      <dgm:prSet/>
      <dgm:spPr/>
      <dgm:t>
        <a:bodyPr/>
        <a:lstStyle/>
        <a:p>
          <a:endParaRPr lang="es-MX"/>
        </a:p>
      </dgm:t>
    </dgm:pt>
    <dgm:pt modelId="{1490CC36-BD1C-4F80-A73A-A007CD732DF6}" type="sibTrans" cxnId="{BA8FC96A-AC1D-4520-95CC-2DB6A1BF962F}">
      <dgm:prSet/>
      <dgm:spPr/>
      <dgm:t>
        <a:bodyPr/>
        <a:lstStyle/>
        <a:p>
          <a:endParaRPr lang="es-MX"/>
        </a:p>
      </dgm:t>
    </dgm:pt>
    <dgm:pt modelId="{6D3F3559-AA98-4F44-BC05-532A196DAB65}">
      <dgm:prSet phldrT="[Texto]"/>
      <dgm:spPr/>
      <dgm:t>
        <a:bodyPr/>
        <a:lstStyle/>
        <a:p>
          <a:r>
            <a:rPr lang="es-MX" dirty="0" smtClean="0"/>
            <a:t>Física</a:t>
          </a:r>
          <a:endParaRPr lang="es-MX" dirty="0"/>
        </a:p>
      </dgm:t>
    </dgm:pt>
    <dgm:pt modelId="{2100382A-087D-438B-8DD6-9644AC5CBB57}" type="parTrans" cxnId="{6B5ABE94-FA82-4BFE-96E9-F435D1A5D7D0}">
      <dgm:prSet/>
      <dgm:spPr/>
      <dgm:t>
        <a:bodyPr/>
        <a:lstStyle/>
        <a:p>
          <a:endParaRPr lang="es-MX"/>
        </a:p>
      </dgm:t>
    </dgm:pt>
    <dgm:pt modelId="{D3DC04C1-4A30-4E88-B158-F64D616A4A3D}" type="sibTrans" cxnId="{6B5ABE94-FA82-4BFE-96E9-F435D1A5D7D0}">
      <dgm:prSet/>
      <dgm:spPr/>
      <dgm:t>
        <a:bodyPr/>
        <a:lstStyle/>
        <a:p>
          <a:endParaRPr lang="es-MX"/>
        </a:p>
      </dgm:t>
    </dgm:pt>
    <dgm:pt modelId="{A10DD059-139A-4535-AADC-A19B7FB6F7FC}">
      <dgm:prSet phldrT="[Texto]"/>
      <dgm:spPr/>
      <dgm:t>
        <a:bodyPr/>
        <a:lstStyle/>
        <a:p>
          <a:r>
            <a:rPr lang="es-MX" dirty="0" smtClean="0"/>
            <a:t>Informática</a:t>
          </a:r>
          <a:endParaRPr lang="es-MX" dirty="0"/>
        </a:p>
      </dgm:t>
    </dgm:pt>
    <dgm:pt modelId="{643A6BBE-98D2-403B-8261-722C63C19036}" type="parTrans" cxnId="{F94F57DA-E773-469B-9CAF-98B8252FCA82}">
      <dgm:prSet/>
      <dgm:spPr/>
      <dgm:t>
        <a:bodyPr/>
        <a:lstStyle/>
        <a:p>
          <a:endParaRPr lang="es-MX"/>
        </a:p>
      </dgm:t>
    </dgm:pt>
    <dgm:pt modelId="{E4F6F2D0-3D10-4E7F-87EE-3207A9D6C5CD}" type="sibTrans" cxnId="{F94F57DA-E773-469B-9CAF-98B8252FCA82}">
      <dgm:prSet/>
      <dgm:spPr/>
      <dgm:t>
        <a:bodyPr/>
        <a:lstStyle/>
        <a:p>
          <a:endParaRPr lang="es-MX"/>
        </a:p>
      </dgm:t>
    </dgm:pt>
    <dgm:pt modelId="{F04F5FD2-F384-4752-A10C-A359487D2235}">
      <dgm:prSet phldrT="[Texto]"/>
      <dgm:spPr/>
      <dgm:t>
        <a:bodyPr/>
        <a:lstStyle/>
        <a:p>
          <a:r>
            <a:rPr lang="es-MX" dirty="0" smtClean="0"/>
            <a:t>Aprender a utilizar aplicaciones como Google </a:t>
          </a:r>
          <a:r>
            <a:rPr lang="es-MX" dirty="0" err="1" smtClean="0"/>
            <a:t>Earth</a:t>
          </a:r>
          <a:r>
            <a:rPr lang="es-MX" dirty="0" smtClean="0"/>
            <a:t> y </a:t>
          </a:r>
          <a:r>
            <a:rPr lang="es-MX" dirty="0" err="1" smtClean="0"/>
            <a:t>QuantumGis</a:t>
          </a:r>
          <a:r>
            <a:rPr lang="es-MX" dirty="0" smtClean="0"/>
            <a:t>.</a:t>
          </a:r>
        </a:p>
        <a:p>
          <a:r>
            <a:rPr lang="es-MX" dirty="0" smtClean="0"/>
            <a:t>Elaborar una infografía, presentación para el grupo, elaboración de un mapa con ayuda del software.</a:t>
          </a:r>
        </a:p>
      </dgm:t>
    </dgm:pt>
    <dgm:pt modelId="{84BE95FA-8DCB-44B2-AB6A-1AA41E4490AB}" type="parTrans" cxnId="{9AE69F04-A44B-4B2D-93CC-9A98BF7C5113}">
      <dgm:prSet/>
      <dgm:spPr/>
      <dgm:t>
        <a:bodyPr/>
        <a:lstStyle/>
        <a:p>
          <a:endParaRPr lang="es-MX"/>
        </a:p>
      </dgm:t>
    </dgm:pt>
    <dgm:pt modelId="{17F8F76D-B323-400C-BFFD-8AB23265006A}" type="sibTrans" cxnId="{9AE69F04-A44B-4B2D-93CC-9A98BF7C5113}">
      <dgm:prSet/>
      <dgm:spPr/>
      <dgm:t>
        <a:bodyPr/>
        <a:lstStyle/>
        <a:p>
          <a:endParaRPr lang="es-MX"/>
        </a:p>
      </dgm:t>
    </dgm:pt>
    <dgm:pt modelId="{9451F933-E968-4A7A-AB37-F3569DEC8F5E}">
      <dgm:prSet/>
      <dgm:spPr/>
      <dgm:t>
        <a:bodyPr/>
        <a:lstStyle/>
        <a:p>
          <a:r>
            <a:rPr lang="es-MX" dirty="0" smtClean="0"/>
            <a:t>Comprender por completo las leyes del movimiento; con base en eso, el análisis de cualquier movimiento circular sólo dependerá de la medición de nuevas variables, para lograr un entendimiento de cualquier aplicación en la vida real; en este caso los satélites: su funcionamiento y la aplicación de los resultados de este.</a:t>
          </a:r>
          <a:endParaRPr lang="es-MX" dirty="0"/>
        </a:p>
      </dgm:t>
    </dgm:pt>
    <dgm:pt modelId="{F830FEA0-7280-4F3E-8D3C-E2252FE4895B}" type="parTrans" cxnId="{90DAB11E-6015-4285-B6E1-F8B9FF7D5499}">
      <dgm:prSet/>
      <dgm:spPr/>
      <dgm:t>
        <a:bodyPr/>
        <a:lstStyle/>
        <a:p>
          <a:endParaRPr lang="es-MX"/>
        </a:p>
      </dgm:t>
    </dgm:pt>
    <dgm:pt modelId="{012984D7-4DA7-4C02-97A0-3D32536E9180}" type="sibTrans" cxnId="{90DAB11E-6015-4285-B6E1-F8B9FF7D5499}">
      <dgm:prSet/>
      <dgm:spPr/>
      <dgm:t>
        <a:bodyPr/>
        <a:lstStyle/>
        <a:p>
          <a:endParaRPr lang="es-MX"/>
        </a:p>
      </dgm:t>
    </dgm:pt>
    <dgm:pt modelId="{818697A8-B7B2-4A64-AF9E-C3DDEB10394B}">
      <dgm:prSet phldrT="[Texto]"/>
      <dgm:spPr/>
      <dgm:t>
        <a:bodyPr/>
        <a:lstStyle/>
        <a:p>
          <a:r>
            <a:rPr lang="es-MX" dirty="0" smtClean="0"/>
            <a:t>Elaborar un producto final, que puede ser un periódico mural informativo, una infografía como apoyo visual, un mapa con un software, con apoyo del Centro de Investigación de Ciencias de Información Geoespacial (Centro Geo). </a:t>
          </a:r>
          <a:endParaRPr lang="es-MX" b="1" dirty="0" smtClean="0"/>
        </a:p>
      </dgm:t>
    </dgm:pt>
    <dgm:pt modelId="{4FE2D912-D507-437D-8884-B6019C70DA41}" type="parTrans" cxnId="{87F586AA-7C39-49FF-9D72-39B487C1741E}">
      <dgm:prSet/>
      <dgm:spPr/>
      <dgm:t>
        <a:bodyPr/>
        <a:lstStyle/>
        <a:p>
          <a:endParaRPr lang="es-MX"/>
        </a:p>
      </dgm:t>
    </dgm:pt>
    <dgm:pt modelId="{CB4BBAF3-4E53-48BC-8A5C-BE7E7B88B826}" type="sibTrans" cxnId="{87F586AA-7C39-49FF-9D72-39B487C1741E}">
      <dgm:prSet/>
      <dgm:spPr/>
      <dgm:t>
        <a:bodyPr/>
        <a:lstStyle/>
        <a:p>
          <a:endParaRPr lang="es-MX"/>
        </a:p>
      </dgm:t>
    </dgm:pt>
    <dgm:pt modelId="{BD0BCBF6-8308-44E7-8AFE-334DBB28D54B}" type="pres">
      <dgm:prSet presAssocID="{1119E17E-4D1B-4DA3-8AAB-CD766EE585D5}" presName="Name0" presStyleCnt="0">
        <dgm:presLayoutVars>
          <dgm:chMax/>
          <dgm:chPref/>
          <dgm:dir/>
        </dgm:presLayoutVars>
      </dgm:prSet>
      <dgm:spPr/>
      <dgm:t>
        <a:bodyPr/>
        <a:lstStyle/>
        <a:p>
          <a:endParaRPr lang="es-MX"/>
        </a:p>
      </dgm:t>
    </dgm:pt>
    <dgm:pt modelId="{DB83C3FB-A084-4ADA-99CE-4C38D568D42B}" type="pres">
      <dgm:prSet presAssocID="{B95D1756-4673-4845-8578-0346E49EC4BA}" presName="parenttextcomposite" presStyleCnt="0"/>
      <dgm:spPr/>
      <dgm:t>
        <a:bodyPr/>
        <a:lstStyle/>
        <a:p>
          <a:endParaRPr lang="es-MX"/>
        </a:p>
      </dgm:t>
    </dgm:pt>
    <dgm:pt modelId="{04C6373B-B03F-4882-A1FF-CA2B5E12F338}" type="pres">
      <dgm:prSet presAssocID="{B95D1756-4673-4845-8578-0346E49EC4BA}" presName="parenttext" presStyleLbl="revTx" presStyleIdx="0" presStyleCnt="3">
        <dgm:presLayoutVars>
          <dgm:chMax/>
          <dgm:chPref val="2"/>
          <dgm:bulletEnabled val="1"/>
        </dgm:presLayoutVars>
      </dgm:prSet>
      <dgm:spPr/>
      <dgm:t>
        <a:bodyPr/>
        <a:lstStyle/>
        <a:p>
          <a:endParaRPr lang="es-MX"/>
        </a:p>
      </dgm:t>
    </dgm:pt>
    <dgm:pt modelId="{F956A430-9F5B-48BC-B029-65339240907A}" type="pres">
      <dgm:prSet presAssocID="{B95D1756-4673-4845-8578-0346E49EC4BA}" presName="composite" presStyleCnt="0"/>
      <dgm:spPr/>
      <dgm:t>
        <a:bodyPr/>
        <a:lstStyle/>
        <a:p>
          <a:endParaRPr lang="es-MX"/>
        </a:p>
      </dgm:t>
    </dgm:pt>
    <dgm:pt modelId="{DACB2F37-1A6D-4657-B3B0-FFAC53FBBB63}" type="pres">
      <dgm:prSet presAssocID="{B95D1756-4673-4845-8578-0346E49EC4BA}" presName="chevron1" presStyleLbl="alignNode1" presStyleIdx="0" presStyleCnt="21"/>
      <dgm:spPr/>
      <dgm:t>
        <a:bodyPr/>
        <a:lstStyle/>
        <a:p>
          <a:endParaRPr lang="es-MX"/>
        </a:p>
      </dgm:t>
    </dgm:pt>
    <dgm:pt modelId="{008CA536-6869-41A8-89B5-1334D4464FE9}" type="pres">
      <dgm:prSet presAssocID="{B95D1756-4673-4845-8578-0346E49EC4BA}" presName="chevron2" presStyleLbl="alignNode1" presStyleIdx="1" presStyleCnt="21"/>
      <dgm:spPr/>
      <dgm:t>
        <a:bodyPr/>
        <a:lstStyle/>
        <a:p>
          <a:endParaRPr lang="es-MX"/>
        </a:p>
      </dgm:t>
    </dgm:pt>
    <dgm:pt modelId="{1449CC6A-6133-43F5-9A49-6E5C689597F2}" type="pres">
      <dgm:prSet presAssocID="{B95D1756-4673-4845-8578-0346E49EC4BA}" presName="chevron3" presStyleLbl="alignNode1" presStyleIdx="2" presStyleCnt="21"/>
      <dgm:spPr/>
      <dgm:t>
        <a:bodyPr/>
        <a:lstStyle/>
        <a:p>
          <a:endParaRPr lang="es-MX"/>
        </a:p>
      </dgm:t>
    </dgm:pt>
    <dgm:pt modelId="{43EFC1B5-51A2-4059-ADE4-BBD44CFFEDDE}" type="pres">
      <dgm:prSet presAssocID="{B95D1756-4673-4845-8578-0346E49EC4BA}" presName="chevron4" presStyleLbl="alignNode1" presStyleIdx="3" presStyleCnt="21"/>
      <dgm:spPr/>
      <dgm:t>
        <a:bodyPr/>
        <a:lstStyle/>
        <a:p>
          <a:endParaRPr lang="es-MX"/>
        </a:p>
      </dgm:t>
    </dgm:pt>
    <dgm:pt modelId="{50E1DDF0-0D4E-4F95-8070-74CF33E78FC2}" type="pres">
      <dgm:prSet presAssocID="{B95D1756-4673-4845-8578-0346E49EC4BA}" presName="chevron5" presStyleLbl="alignNode1" presStyleIdx="4" presStyleCnt="21"/>
      <dgm:spPr/>
      <dgm:t>
        <a:bodyPr/>
        <a:lstStyle/>
        <a:p>
          <a:endParaRPr lang="es-MX"/>
        </a:p>
      </dgm:t>
    </dgm:pt>
    <dgm:pt modelId="{01E09568-BDE9-4B34-94D9-E90AA873196C}" type="pres">
      <dgm:prSet presAssocID="{B95D1756-4673-4845-8578-0346E49EC4BA}" presName="chevron6" presStyleLbl="alignNode1" presStyleIdx="5" presStyleCnt="21"/>
      <dgm:spPr/>
      <dgm:t>
        <a:bodyPr/>
        <a:lstStyle/>
        <a:p>
          <a:endParaRPr lang="es-MX"/>
        </a:p>
      </dgm:t>
    </dgm:pt>
    <dgm:pt modelId="{B34C5C4D-737A-44B3-BF31-4E993E53746F}" type="pres">
      <dgm:prSet presAssocID="{B95D1756-4673-4845-8578-0346E49EC4BA}" presName="chevron7" presStyleLbl="alignNode1" presStyleIdx="6" presStyleCnt="21"/>
      <dgm:spPr/>
      <dgm:t>
        <a:bodyPr/>
        <a:lstStyle/>
        <a:p>
          <a:endParaRPr lang="es-MX"/>
        </a:p>
      </dgm:t>
    </dgm:pt>
    <dgm:pt modelId="{659D4C3E-A0F7-4545-80AA-B877AF49CADF}" type="pres">
      <dgm:prSet presAssocID="{B95D1756-4673-4845-8578-0346E49EC4BA}" presName="childtext" presStyleLbl="solidFgAcc1" presStyleIdx="0" presStyleCnt="3" custScaleX="105580">
        <dgm:presLayoutVars>
          <dgm:chMax/>
          <dgm:chPref val="0"/>
          <dgm:bulletEnabled val="1"/>
        </dgm:presLayoutVars>
      </dgm:prSet>
      <dgm:spPr/>
      <dgm:t>
        <a:bodyPr/>
        <a:lstStyle/>
        <a:p>
          <a:endParaRPr lang="es-MX"/>
        </a:p>
      </dgm:t>
    </dgm:pt>
    <dgm:pt modelId="{305509B9-34F3-45C3-8824-B68E7E2B4B65}" type="pres">
      <dgm:prSet presAssocID="{FD38F5F9-80A2-4C04-AD57-D8245F0903E4}" presName="sibTrans" presStyleCnt="0"/>
      <dgm:spPr/>
      <dgm:t>
        <a:bodyPr/>
        <a:lstStyle/>
        <a:p>
          <a:endParaRPr lang="es-MX"/>
        </a:p>
      </dgm:t>
    </dgm:pt>
    <dgm:pt modelId="{65F2870F-E21E-4DD7-90BD-E26FB4FEE9CC}" type="pres">
      <dgm:prSet presAssocID="{6D3F3559-AA98-4F44-BC05-532A196DAB65}" presName="parenttextcomposite" presStyleCnt="0"/>
      <dgm:spPr/>
      <dgm:t>
        <a:bodyPr/>
        <a:lstStyle/>
        <a:p>
          <a:endParaRPr lang="es-MX"/>
        </a:p>
      </dgm:t>
    </dgm:pt>
    <dgm:pt modelId="{C5D9AECA-DAEF-4926-AAA2-88BC63DA7353}" type="pres">
      <dgm:prSet presAssocID="{6D3F3559-AA98-4F44-BC05-532A196DAB65}" presName="parenttext" presStyleLbl="revTx" presStyleIdx="1" presStyleCnt="3">
        <dgm:presLayoutVars>
          <dgm:chMax/>
          <dgm:chPref val="2"/>
          <dgm:bulletEnabled val="1"/>
        </dgm:presLayoutVars>
      </dgm:prSet>
      <dgm:spPr/>
      <dgm:t>
        <a:bodyPr/>
        <a:lstStyle/>
        <a:p>
          <a:endParaRPr lang="es-MX"/>
        </a:p>
      </dgm:t>
    </dgm:pt>
    <dgm:pt modelId="{A4416FC4-73BD-4CD0-B2EC-BA0E896C6088}" type="pres">
      <dgm:prSet presAssocID="{6D3F3559-AA98-4F44-BC05-532A196DAB65}" presName="composite" presStyleCnt="0"/>
      <dgm:spPr/>
      <dgm:t>
        <a:bodyPr/>
        <a:lstStyle/>
        <a:p>
          <a:endParaRPr lang="es-MX"/>
        </a:p>
      </dgm:t>
    </dgm:pt>
    <dgm:pt modelId="{6A5DD5CA-7AE3-48B6-A078-950BF6EF1AE9}" type="pres">
      <dgm:prSet presAssocID="{6D3F3559-AA98-4F44-BC05-532A196DAB65}" presName="chevron1" presStyleLbl="alignNode1" presStyleIdx="7" presStyleCnt="21"/>
      <dgm:spPr/>
      <dgm:t>
        <a:bodyPr/>
        <a:lstStyle/>
        <a:p>
          <a:endParaRPr lang="es-MX"/>
        </a:p>
      </dgm:t>
    </dgm:pt>
    <dgm:pt modelId="{024CFEBE-1707-4E2E-9703-BD7B741A2E70}" type="pres">
      <dgm:prSet presAssocID="{6D3F3559-AA98-4F44-BC05-532A196DAB65}" presName="chevron2" presStyleLbl="alignNode1" presStyleIdx="8" presStyleCnt="21"/>
      <dgm:spPr/>
      <dgm:t>
        <a:bodyPr/>
        <a:lstStyle/>
        <a:p>
          <a:endParaRPr lang="es-MX"/>
        </a:p>
      </dgm:t>
    </dgm:pt>
    <dgm:pt modelId="{95AD90FA-F78F-49CF-A54B-30DDE9A3D039}" type="pres">
      <dgm:prSet presAssocID="{6D3F3559-AA98-4F44-BC05-532A196DAB65}" presName="chevron3" presStyleLbl="alignNode1" presStyleIdx="9" presStyleCnt="21"/>
      <dgm:spPr/>
      <dgm:t>
        <a:bodyPr/>
        <a:lstStyle/>
        <a:p>
          <a:endParaRPr lang="es-MX"/>
        </a:p>
      </dgm:t>
    </dgm:pt>
    <dgm:pt modelId="{3212FF1B-BAB6-4AB4-9D33-F99D2F4040AE}" type="pres">
      <dgm:prSet presAssocID="{6D3F3559-AA98-4F44-BC05-532A196DAB65}" presName="chevron4" presStyleLbl="alignNode1" presStyleIdx="10" presStyleCnt="21"/>
      <dgm:spPr/>
      <dgm:t>
        <a:bodyPr/>
        <a:lstStyle/>
        <a:p>
          <a:endParaRPr lang="es-MX"/>
        </a:p>
      </dgm:t>
    </dgm:pt>
    <dgm:pt modelId="{B54C0C3E-588F-4F53-96C3-3F347314BDD6}" type="pres">
      <dgm:prSet presAssocID="{6D3F3559-AA98-4F44-BC05-532A196DAB65}" presName="chevron5" presStyleLbl="alignNode1" presStyleIdx="11" presStyleCnt="21"/>
      <dgm:spPr/>
      <dgm:t>
        <a:bodyPr/>
        <a:lstStyle/>
        <a:p>
          <a:endParaRPr lang="es-MX"/>
        </a:p>
      </dgm:t>
    </dgm:pt>
    <dgm:pt modelId="{79EA3541-16A0-4DDC-8C5C-E923FFD5646C}" type="pres">
      <dgm:prSet presAssocID="{6D3F3559-AA98-4F44-BC05-532A196DAB65}" presName="chevron6" presStyleLbl="alignNode1" presStyleIdx="12" presStyleCnt="21"/>
      <dgm:spPr/>
      <dgm:t>
        <a:bodyPr/>
        <a:lstStyle/>
        <a:p>
          <a:endParaRPr lang="es-MX"/>
        </a:p>
      </dgm:t>
    </dgm:pt>
    <dgm:pt modelId="{956D9E49-F986-4D5A-B9E8-81E2DE74FA13}" type="pres">
      <dgm:prSet presAssocID="{6D3F3559-AA98-4F44-BC05-532A196DAB65}" presName="chevron7" presStyleLbl="alignNode1" presStyleIdx="13" presStyleCnt="21"/>
      <dgm:spPr/>
      <dgm:t>
        <a:bodyPr/>
        <a:lstStyle/>
        <a:p>
          <a:endParaRPr lang="es-MX"/>
        </a:p>
      </dgm:t>
    </dgm:pt>
    <dgm:pt modelId="{759F414A-72BA-4D0D-BBB1-44100148310B}" type="pres">
      <dgm:prSet presAssocID="{6D3F3559-AA98-4F44-BC05-532A196DAB65}" presName="childtext" presStyleLbl="solidFgAcc1" presStyleIdx="1" presStyleCnt="3" custScaleX="104654">
        <dgm:presLayoutVars>
          <dgm:chMax/>
          <dgm:chPref val="0"/>
          <dgm:bulletEnabled val="1"/>
        </dgm:presLayoutVars>
      </dgm:prSet>
      <dgm:spPr/>
      <dgm:t>
        <a:bodyPr/>
        <a:lstStyle/>
        <a:p>
          <a:endParaRPr lang="es-MX"/>
        </a:p>
      </dgm:t>
    </dgm:pt>
    <dgm:pt modelId="{2E0321AE-93F7-4B00-945D-435E312117C0}" type="pres">
      <dgm:prSet presAssocID="{D3DC04C1-4A30-4E88-B158-F64D616A4A3D}" presName="sibTrans" presStyleCnt="0"/>
      <dgm:spPr/>
      <dgm:t>
        <a:bodyPr/>
        <a:lstStyle/>
        <a:p>
          <a:endParaRPr lang="es-MX"/>
        </a:p>
      </dgm:t>
    </dgm:pt>
    <dgm:pt modelId="{EF143E08-6622-45D9-92EE-882F7B350DA4}" type="pres">
      <dgm:prSet presAssocID="{A10DD059-139A-4535-AADC-A19B7FB6F7FC}" presName="parenttextcomposite" presStyleCnt="0"/>
      <dgm:spPr/>
      <dgm:t>
        <a:bodyPr/>
        <a:lstStyle/>
        <a:p>
          <a:endParaRPr lang="es-MX"/>
        </a:p>
      </dgm:t>
    </dgm:pt>
    <dgm:pt modelId="{368ADC7B-97CE-47A7-A581-4C3371E91F39}" type="pres">
      <dgm:prSet presAssocID="{A10DD059-139A-4535-AADC-A19B7FB6F7FC}" presName="parenttext" presStyleLbl="revTx" presStyleIdx="2" presStyleCnt="3">
        <dgm:presLayoutVars>
          <dgm:chMax/>
          <dgm:chPref val="2"/>
          <dgm:bulletEnabled val="1"/>
        </dgm:presLayoutVars>
      </dgm:prSet>
      <dgm:spPr/>
      <dgm:t>
        <a:bodyPr/>
        <a:lstStyle/>
        <a:p>
          <a:endParaRPr lang="es-MX"/>
        </a:p>
      </dgm:t>
    </dgm:pt>
    <dgm:pt modelId="{9E26DB0E-A531-4736-8094-C78183246075}" type="pres">
      <dgm:prSet presAssocID="{A10DD059-139A-4535-AADC-A19B7FB6F7FC}" presName="composite" presStyleCnt="0"/>
      <dgm:spPr/>
      <dgm:t>
        <a:bodyPr/>
        <a:lstStyle/>
        <a:p>
          <a:endParaRPr lang="es-MX"/>
        </a:p>
      </dgm:t>
    </dgm:pt>
    <dgm:pt modelId="{CC019047-9BFA-44FE-A0C6-AE2DB4CCED2E}" type="pres">
      <dgm:prSet presAssocID="{A10DD059-139A-4535-AADC-A19B7FB6F7FC}" presName="chevron1" presStyleLbl="alignNode1" presStyleIdx="14" presStyleCnt="21"/>
      <dgm:spPr/>
      <dgm:t>
        <a:bodyPr/>
        <a:lstStyle/>
        <a:p>
          <a:endParaRPr lang="es-MX"/>
        </a:p>
      </dgm:t>
    </dgm:pt>
    <dgm:pt modelId="{3F5C5712-22A6-40CC-A914-FA107563B244}" type="pres">
      <dgm:prSet presAssocID="{A10DD059-139A-4535-AADC-A19B7FB6F7FC}" presName="chevron2" presStyleLbl="alignNode1" presStyleIdx="15" presStyleCnt="21"/>
      <dgm:spPr/>
      <dgm:t>
        <a:bodyPr/>
        <a:lstStyle/>
        <a:p>
          <a:endParaRPr lang="es-MX"/>
        </a:p>
      </dgm:t>
    </dgm:pt>
    <dgm:pt modelId="{AE44F18D-65E9-4E9F-B9B2-A81FDFC29F46}" type="pres">
      <dgm:prSet presAssocID="{A10DD059-139A-4535-AADC-A19B7FB6F7FC}" presName="chevron3" presStyleLbl="alignNode1" presStyleIdx="16" presStyleCnt="21"/>
      <dgm:spPr/>
      <dgm:t>
        <a:bodyPr/>
        <a:lstStyle/>
        <a:p>
          <a:endParaRPr lang="es-MX"/>
        </a:p>
      </dgm:t>
    </dgm:pt>
    <dgm:pt modelId="{718910DE-F111-44A8-9DA3-2C274EBA1EB5}" type="pres">
      <dgm:prSet presAssocID="{A10DD059-139A-4535-AADC-A19B7FB6F7FC}" presName="chevron4" presStyleLbl="alignNode1" presStyleIdx="17" presStyleCnt="21"/>
      <dgm:spPr/>
      <dgm:t>
        <a:bodyPr/>
        <a:lstStyle/>
        <a:p>
          <a:endParaRPr lang="es-MX"/>
        </a:p>
      </dgm:t>
    </dgm:pt>
    <dgm:pt modelId="{067760A6-8D2D-43E2-A326-9DCA462DFB36}" type="pres">
      <dgm:prSet presAssocID="{A10DD059-139A-4535-AADC-A19B7FB6F7FC}" presName="chevron5" presStyleLbl="alignNode1" presStyleIdx="18" presStyleCnt="21"/>
      <dgm:spPr/>
      <dgm:t>
        <a:bodyPr/>
        <a:lstStyle/>
        <a:p>
          <a:endParaRPr lang="es-MX"/>
        </a:p>
      </dgm:t>
    </dgm:pt>
    <dgm:pt modelId="{44C7FD1D-BD16-440A-AF83-94ADD0F7C944}" type="pres">
      <dgm:prSet presAssocID="{A10DD059-139A-4535-AADC-A19B7FB6F7FC}" presName="chevron6" presStyleLbl="alignNode1" presStyleIdx="19" presStyleCnt="21"/>
      <dgm:spPr/>
      <dgm:t>
        <a:bodyPr/>
        <a:lstStyle/>
        <a:p>
          <a:endParaRPr lang="es-MX"/>
        </a:p>
      </dgm:t>
    </dgm:pt>
    <dgm:pt modelId="{DDE2DBAD-23C9-4BE3-BA41-8AF9E47F2F1F}" type="pres">
      <dgm:prSet presAssocID="{A10DD059-139A-4535-AADC-A19B7FB6F7FC}" presName="chevron7" presStyleLbl="alignNode1" presStyleIdx="20" presStyleCnt="21"/>
      <dgm:spPr/>
      <dgm:t>
        <a:bodyPr/>
        <a:lstStyle/>
        <a:p>
          <a:endParaRPr lang="es-MX"/>
        </a:p>
      </dgm:t>
    </dgm:pt>
    <dgm:pt modelId="{B786DD7D-1F2E-483D-9826-C25FF7748991}" type="pres">
      <dgm:prSet presAssocID="{A10DD059-139A-4535-AADC-A19B7FB6F7FC}" presName="childtext" presStyleLbl="solidFgAcc1" presStyleIdx="2" presStyleCnt="3" custScaleX="104025">
        <dgm:presLayoutVars>
          <dgm:chMax/>
          <dgm:chPref val="0"/>
          <dgm:bulletEnabled val="1"/>
        </dgm:presLayoutVars>
      </dgm:prSet>
      <dgm:spPr/>
      <dgm:t>
        <a:bodyPr/>
        <a:lstStyle/>
        <a:p>
          <a:endParaRPr lang="es-MX"/>
        </a:p>
      </dgm:t>
    </dgm:pt>
  </dgm:ptLst>
  <dgm:cxnLst>
    <dgm:cxn modelId="{87F586AA-7C39-49FF-9D72-39B487C1741E}" srcId="{B95D1756-4673-4845-8578-0346E49EC4BA}" destId="{818697A8-B7B2-4A64-AF9E-C3DDEB10394B}" srcOrd="1" destOrd="0" parTransId="{4FE2D912-D507-437D-8884-B6019C70DA41}" sibTransId="{CB4BBAF3-4E53-48BC-8A5C-BE7E7B88B826}"/>
    <dgm:cxn modelId="{9AE69F04-A44B-4B2D-93CC-9A98BF7C5113}" srcId="{A10DD059-139A-4535-AADC-A19B7FB6F7FC}" destId="{F04F5FD2-F384-4752-A10C-A359487D2235}" srcOrd="0" destOrd="0" parTransId="{84BE95FA-8DCB-44B2-AB6A-1AA41E4490AB}" sibTransId="{17F8F76D-B323-400C-BFFD-8AB23265006A}"/>
    <dgm:cxn modelId="{49479ECB-FA6F-4906-BC60-5F926BE739A8}" type="presOf" srcId="{A10DD059-139A-4535-AADC-A19B7FB6F7FC}" destId="{368ADC7B-97CE-47A7-A581-4C3371E91F39}" srcOrd="0" destOrd="0" presId="urn:microsoft.com/office/officeart/2008/layout/VerticalAccentList"/>
    <dgm:cxn modelId="{DA496CAE-6319-48BE-9E4F-270A85A91E6C}" srcId="{1119E17E-4D1B-4DA3-8AAB-CD766EE585D5}" destId="{B95D1756-4673-4845-8578-0346E49EC4BA}" srcOrd="0" destOrd="0" parTransId="{FA34851C-CA72-41E8-891E-C0512887290A}" sibTransId="{FD38F5F9-80A2-4C04-AD57-D8245F0903E4}"/>
    <dgm:cxn modelId="{BA8FC96A-AC1D-4520-95CC-2DB6A1BF962F}" srcId="{B95D1756-4673-4845-8578-0346E49EC4BA}" destId="{B16E04CC-185A-4F1F-B395-3C09DD70E394}" srcOrd="0" destOrd="0" parTransId="{5A383071-0CF9-4542-BD4F-2F4EEBAD4AD8}" sibTransId="{1490CC36-BD1C-4F80-A73A-A007CD732DF6}"/>
    <dgm:cxn modelId="{F2BF18DB-3BCD-4960-8168-CAF7F587532F}" type="presOf" srcId="{9451F933-E968-4A7A-AB37-F3569DEC8F5E}" destId="{759F414A-72BA-4D0D-BBB1-44100148310B}" srcOrd="0" destOrd="0" presId="urn:microsoft.com/office/officeart/2008/layout/VerticalAccentList"/>
    <dgm:cxn modelId="{9D5D9E19-9E75-4065-B5E7-95833EDA35A6}" type="presOf" srcId="{B16E04CC-185A-4F1F-B395-3C09DD70E394}" destId="{659D4C3E-A0F7-4545-80AA-B877AF49CADF}" srcOrd="0" destOrd="0" presId="urn:microsoft.com/office/officeart/2008/layout/VerticalAccentList"/>
    <dgm:cxn modelId="{F94F57DA-E773-469B-9CAF-98B8252FCA82}" srcId="{1119E17E-4D1B-4DA3-8AAB-CD766EE585D5}" destId="{A10DD059-139A-4535-AADC-A19B7FB6F7FC}" srcOrd="2" destOrd="0" parTransId="{643A6BBE-98D2-403B-8261-722C63C19036}" sibTransId="{E4F6F2D0-3D10-4E7F-87EE-3207A9D6C5CD}"/>
    <dgm:cxn modelId="{90DAB11E-6015-4285-B6E1-F8B9FF7D5499}" srcId="{6D3F3559-AA98-4F44-BC05-532A196DAB65}" destId="{9451F933-E968-4A7A-AB37-F3569DEC8F5E}" srcOrd="0" destOrd="0" parTransId="{F830FEA0-7280-4F3E-8D3C-E2252FE4895B}" sibTransId="{012984D7-4DA7-4C02-97A0-3D32536E9180}"/>
    <dgm:cxn modelId="{2971A3BB-9703-4396-861C-C709195C6B1E}" type="presOf" srcId="{F04F5FD2-F384-4752-A10C-A359487D2235}" destId="{B786DD7D-1F2E-483D-9826-C25FF7748991}" srcOrd="0" destOrd="0" presId="urn:microsoft.com/office/officeart/2008/layout/VerticalAccentList"/>
    <dgm:cxn modelId="{713DB0D0-4AE8-416F-AF8B-C75AB928AA8D}" type="presOf" srcId="{1119E17E-4D1B-4DA3-8AAB-CD766EE585D5}" destId="{BD0BCBF6-8308-44E7-8AFE-334DBB28D54B}" srcOrd="0" destOrd="0" presId="urn:microsoft.com/office/officeart/2008/layout/VerticalAccentList"/>
    <dgm:cxn modelId="{96DB5F42-1240-425E-87D1-66EBBB4D14FE}" type="presOf" srcId="{818697A8-B7B2-4A64-AF9E-C3DDEB10394B}" destId="{659D4C3E-A0F7-4545-80AA-B877AF49CADF}" srcOrd="0" destOrd="1" presId="urn:microsoft.com/office/officeart/2008/layout/VerticalAccentList"/>
    <dgm:cxn modelId="{6B5ABE94-FA82-4BFE-96E9-F435D1A5D7D0}" srcId="{1119E17E-4D1B-4DA3-8AAB-CD766EE585D5}" destId="{6D3F3559-AA98-4F44-BC05-532A196DAB65}" srcOrd="1" destOrd="0" parTransId="{2100382A-087D-438B-8DD6-9644AC5CBB57}" sibTransId="{D3DC04C1-4A30-4E88-B158-F64D616A4A3D}"/>
    <dgm:cxn modelId="{68CA2E62-16D4-4CE9-81CA-84019B4B1AE2}" type="presOf" srcId="{B95D1756-4673-4845-8578-0346E49EC4BA}" destId="{04C6373B-B03F-4882-A1FF-CA2B5E12F338}" srcOrd="0" destOrd="0" presId="urn:microsoft.com/office/officeart/2008/layout/VerticalAccentList"/>
    <dgm:cxn modelId="{9621CA0E-EE16-49E9-A53D-CDF95BDF7C11}" type="presOf" srcId="{6D3F3559-AA98-4F44-BC05-532A196DAB65}" destId="{C5D9AECA-DAEF-4926-AAA2-88BC63DA7353}" srcOrd="0" destOrd="0" presId="urn:microsoft.com/office/officeart/2008/layout/VerticalAccentList"/>
    <dgm:cxn modelId="{23B20E19-F97E-4C16-9BD8-427EBED8931A}" type="presParOf" srcId="{BD0BCBF6-8308-44E7-8AFE-334DBB28D54B}" destId="{DB83C3FB-A084-4ADA-99CE-4C38D568D42B}" srcOrd="0" destOrd="0" presId="urn:microsoft.com/office/officeart/2008/layout/VerticalAccentList"/>
    <dgm:cxn modelId="{E46931A0-6CC3-44E4-9EDB-443D049D2E10}" type="presParOf" srcId="{DB83C3FB-A084-4ADA-99CE-4C38D568D42B}" destId="{04C6373B-B03F-4882-A1FF-CA2B5E12F338}" srcOrd="0" destOrd="0" presId="urn:microsoft.com/office/officeart/2008/layout/VerticalAccentList"/>
    <dgm:cxn modelId="{925C4272-6809-4EE6-A37C-DD45C128E9B1}" type="presParOf" srcId="{BD0BCBF6-8308-44E7-8AFE-334DBB28D54B}" destId="{F956A430-9F5B-48BC-B029-65339240907A}" srcOrd="1" destOrd="0" presId="urn:microsoft.com/office/officeart/2008/layout/VerticalAccentList"/>
    <dgm:cxn modelId="{9FE7795D-9DF8-4ABA-A37B-C8F6EB596A24}" type="presParOf" srcId="{F956A430-9F5B-48BC-B029-65339240907A}" destId="{DACB2F37-1A6D-4657-B3B0-FFAC53FBBB63}" srcOrd="0" destOrd="0" presId="urn:microsoft.com/office/officeart/2008/layout/VerticalAccentList"/>
    <dgm:cxn modelId="{5D2B7B95-BE31-41AC-8CC8-209DF6F168DF}" type="presParOf" srcId="{F956A430-9F5B-48BC-B029-65339240907A}" destId="{008CA536-6869-41A8-89B5-1334D4464FE9}" srcOrd="1" destOrd="0" presId="urn:microsoft.com/office/officeart/2008/layout/VerticalAccentList"/>
    <dgm:cxn modelId="{6218D3F8-7E6E-4D21-8B0E-2053D2B28AC3}" type="presParOf" srcId="{F956A430-9F5B-48BC-B029-65339240907A}" destId="{1449CC6A-6133-43F5-9A49-6E5C689597F2}" srcOrd="2" destOrd="0" presId="urn:microsoft.com/office/officeart/2008/layout/VerticalAccentList"/>
    <dgm:cxn modelId="{78E45531-94B4-44A3-994F-E7607A8A51DB}" type="presParOf" srcId="{F956A430-9F5B-48BC-B029-65339240907A}" destId="{43EFC1B5-51A2-4059-ADE4-BBD44CFFEDDE}" srcOrd="3" destOrd="0" presId="urn:microsoft.com/office/officeart/2008/layout/VerticalAccentList"/>
    <dgm:cxn modelId="{17E51111-A876-470D-8F69-04814A9C2771}" type="presParOf" srcId="{F956A430-9F5B-48BC-B029-65339240907A}" destId="{50E1DDF0-0D4E-4F95-8070-74CF33E78FC2}" srcOrd="4" destOrd="0" presId="urn:microsoft.com/office/officeart/2008/layout/VerticalAccentList"/>
    <dgm:cxn modelId="{211A9054-7EDF-45DB-8A6C-66964850D972}" type="presParOf" srcId="{F956A430-9F5B-48BC-B029-65339240907A}" destId="{01E09568-BDE9-4B34-94D9-E90AA873196C}" srcOrd="5" destOrd="0" presId="urn:microsoft.com/office/officeart/2008/layout/VerticalAccentList"/>
    <dgm:cxn modelId="{51A8024F-F5E1-4508-A2AF-67414E9AD4CD}" type="presParOf" srcId="{F956A430-9F5B-48BC-B029-65339240907A}" destId="{B34C5C4D-737A-44B3-BF31-4E993E53746F}" srcOrd="6" destOrd="0" presId="urn:microsoft.com/office/officeart/2008/layout/VerticalAccentList"/>
    <dgm:cxn modelId="{98C7F63F-9C00-4EE8-A5D7-8FE080CDF87F}" type="presParOf" srcId="{F956A430-9F5B-48BC-B029-65339240907A}" destId="{659D4C3E-A0F7-4545-80AA-B877AF49CADF}" srcOrd="7" destOrd="0" presId="urn:microsoft.com/office/officeart/2008/layout/VerticalAccentList"/>
    <dgm:cxn modelId="{6773800F-4181-4FE4-861A-C94705231E6F}" type="presParOf" srcId="{BD0BCBF6-8308-44E7-8AFE-334DBB28D54B}" destId="{305509B9-34F3-45C3-8824-B68E7E2B4B65}" srcOrd="2" destOrd="0" presId="urn:microsoft.com/office/officeart/2008/layout/VerticalAccentList"/>
    <dgm:cxn modelId="{AB999A19-D6DD-4EEF-BDA2-4DE4E2F1455D}" type="presParOf" srcId="{BD0BCBF6-8308-44E7-8AFE-334DBB28D54B}" destId="{65F2870F-E21E-4DD7-90BD-E26FB4FEE9CC}" srcOrd="3" destOrd="0" presId="urn:microsoft.com/office/officeart/2008/layout/VerticalAccentList"/>
    <dgm:cxn modelId="{52024CED-F7AB-46AF-A0D7-1E33D5CA4F85}" type="presParOf" srcId="{65F2870F-E21E-4DD7-90BD-E26FB4FEE9CC}" destId="{C5D9AECA-DAEF-4926-AAA2-88BC63DA7353}" srcOrd="0" destOrd="0" presId="urn:microsoft.com/office/officeart/2008/layout/VerticalAccentList"/>
    <dgm:cxn modelId="{82FFB13B-F3FF-4A4A-BDAB-72F3CF79DA7D}" type="presParOf" srcId="{BD0BCBF6-8308-44E7-8AFE-334DBB28D54B}" destId="{A4416FC4-73BD-4CD0-B2EC-BA0E896C6088}" srcOrd="4" destOrd="0" presId="urn:microsoft.com/office/officeart/2008/layout/VerticalAccentList"/>
    <dgm:cxn modelId="{E71928AE-92A6-4BD0-A7F0-9962BC7FE237}" type="presParOf" srcId="{A4416FC4-73BD-4CD0-B2EC-BA0E896C6088}" destId="{6A5DD5CA-7AE3-48B6-A078-950BF6EF1AE9}" srcOrd="0" destOrd="0" presId="urn:microsoft.com/office/officeart/2008/layout/VerticalAccentList"/>
    <dgm:cxn modelId="{F88F84A7-3221-4C20-80CD-940D88317E70}" type="presParOf" srcId="{A4416FC4-73BD-4CD0-B2EC-BA0E896C6088}" destId="{024CFEBE-1707-4E2E-9703-BD7B741A2E70}" srcOrd="1" destOrd="0" presId="urn:microsoft.com/office/officeart/2008/layout/VerticalAccentList"/>
    <dgm:cxn modelId="{E76208F5-0A05-4900-AD72-666925F9E1F0}" type="presParOf" srcId="{A4416FC4-73BD-4CD0-B2EC-BA0E896C6088}" destId="{95AD90FA-F78F-49CF-A54B-30DDE9A3D039}" srcOrd="2" destOrd="0" presId="urn:microsoft.com/office/officeart/2008/layout/VerticalAccentList"/>
    <dgm:cxn modelId="{BCE4B367-C38A-4130-9982-73800D343BE4}" type="presParOf" srcId="{A4416FC4-73BD-4CD0-B2EC-BA0E896C6088}" destId="{3212FF1B-BAB6-4AB4-9D33-F99D2F4040AE}" srcOrd="3" destOrd="0" presId="urn:microsoft.com/office/officeart/2008/layout/VerticalAccentList"/>
    <dgm:cxn modelId="{980FA50B-AFAD-4889-B276-128F9270A658}" type="presParOf" srcId="{A4416FC4-73BD-4CD0-B2EC-BA0E896C6088}" destId="{B54C0C3E-588F-4F53-96C3-3F347314BDD6}" srcOrd="4" destOrd="0" presId="urn:microsoft.com/office/officeart/2008/layout/VerticalAccentList"/>
    <dgm:cxn modelId="{CD1C03DB-73CB-4103-97A9-62256C10DBC3}" type="presParOf" srcId="{A4416FC4-73BD-4CD0-B2EC-BA0E896C6088}" destId="{79EA3541-16A0-4DDC-8C5C-E923FFD5646C}" srcOrd="5" destOrd="0" presId="urn:microsoft.com/office/officeart/2008/layout/VerticalAccentList"/>
    <dgm:cxn modelId="{C80B3621-7D96-40B4-B9BB-F2C5C5B7D2AB}" type="presParOf" srcId="{A4416FC4-73BD-4CD0-B2EC-BA0E896C6088}" destId="{956D9E49-F986-4D5A-B9E8-81E2DE74FA13}" srcOrd="6" destOrd="0" presId="urn:microsoft.com/office/officeart/2008/layout/VerticalAccentList"/>
    <dgm:cxn modelId="{34338B42-D5F3-4B7B-BDC2-81AF50619FC0}" type="presParOf" srcId="{A4416FC4-73BD-4CD0-B2EC-BA0E896C6088}" destId="{759F414A-72BA-4D0D-BBB1-44100148310B}" srcOrd="7" destOrd="0" presId="urn:microsoft.com/office/officeart/2008/layout/VerticalAccentList"/>
    <dgm:cxn modelId="{C86089F7-DAD0-4319-90AD-7D9850731B96}" type="presParOf" srcId="{BD0BCBF6-8308-44E7-8AFE-334DBB28D54B}" destId="{2E0321AE-93F7-4B00-945D-435E312117C0}" srcOrd="5" destOrd="0" presId="urn:microsoft.com/office/officeart/2008/layout/VerticalAccentList"/>
    <dgm:cxn modelId="{FC8D7A13-E8B7-4396-88A6-DA757F6194C2}" type="presParOf" srcId="{BD0BCBF6-8308-44E7-8AFE-334DBB28D54B}" destId="{EF143E08-6622-45D9-92EE-882F7B350DA4}" srcOrd="6" destOrd="0" presId="urn:microsoft.com/office/officeart/2008/layout/VerticalAccentList"/>
    <dgm:cxn modelId="{B37FF8B7-484E-4636-8D0B-CF3D1AAB4E58}" type="presParOf" srcId="{EF143E08-6622-45D9-92EE-882F7B350DA4}" destId="{368ADC7B-97CE-47A7-A581-4C3371E91F39}" srcOrd="0" destOrd="0" presId="urn:microsoft.com/office/officeart/2008/layout/VerticalAccentList"/>
    <dgm:cxn modelId="{FBA389AC-38B1-43BB-977C-E18DA77764BE}" type="presParOf" srcId="{BD0BCBF6-8308-44E7-8AFE-334DBB28D54B}" destId="{9E26DB0E-A531-4736-8094-C78183246075}" srcOrd="7" destOrd="0" presId="urn:microsoft.com/office/officeart/2008/layout/VerticalAccentList"/>
    <dgm:cxn modelId="{5F9FC1A6-C655-43E1-AFE3-3DE6D35B5895}" type="presParOf" srcId="{9E26DB0E-A531-4736-8094-C78183246075}" destId="{CC019047-9BFA-44FE-A0C6-AE2DB4CCED2E}" srcOrd="0" destOrd="0" presId="urn:microsoft.com/office/officeart/2008/layout/VerticalAccentList"/>
    <dgm:cxn modelId="{D1E74C38-D246-4BC7-9B97-D068E7E4FADA}" type="presParOf" srcId="{9E26DB0E-A531-4736-8094-C78183246075}" destId="{3F5C5712-22A6-40CC-A914-FA107563B244}" srcOrd="1" destOrd="0" presId="urn:microsoft.com/office/officeart/2008/layout/VerticalAccentList"/>
    <dgm:cxn modelId="{8D4AA0B7-52C6-482B-B904-B84005786620}" type="presParOf" srcId="{9E26DB0E-A531-4736-8094-C78183246075}" destId="{AE44F18D-65E9-4E9F-B9B2-A81FDFC29F46}" srcOrd="2" destOrd="0" presId="urn:microsoft.com/office/officeart/2008/layout/VerticalAccentList"/>
    <dgm:cxn modelId="{56390EAF-5D72-4731-A7A5-418E0295A929}" type="presParOf" srcId="{9E26DB0E-A531-4736-8094-C78183246075}" destId="{718910DE-F111-44A8-9DA3-2C274EBA1EB5}" srcOrd="3" destOrd="0" presId="urn:microsoft.com/office/officeart/2008/layout/VerticalAccentList"/>
    <dgm:cxn modelId="{215074D4-2A7D-48E7-ACB1-2BAB27CFBC57}" type="presParOf" srcId="{9E26DB0E-A531-4736-8094-C78183246075}" destId="{067760A6-8D2D-43E2-A326-9DCA462DFB36}" srcOrd="4" destOrd="0" presId="urn:microsoft.com/office/officeart/2008/layout/VerticalAccentList"/>
    <dgm:cxn modelId="{6E086263-B8EA-48AC-B391-038E7A0F9E85}" type="presParOf" srcId="{9E26DB0E-A531-4736-8094-C78183246075}" destId="{44C7FD1D-BD16-440A-AF83-94ADD0F7C944}" srcOrd="5" destOrd="0" presId="urn:microsoft.com/office/officeart/2008/layout/VerticalAccentList"/>
    <dgm:cxn modelId="{E15BC6C8-FDB1-445A-BE09-C5136B82DA86}" type="presParOf" srcId="{9E26DB0E-A531-4736-8094-C78183246075}" destId="{DDE2DBAD-23C9-4BE3-BA41-8AF9E47F2F1F}" srcOrd="6" destOrd="0" presId="urn:microsoft.com/office/officeart/2008/layout/VerticalAccentList"/>
    <dgm:cxn modelId="{0FF2820A-4213-48A8-A0B3-42F1959A0903}" type="presParOf" srcId="{9E26DB0E-A531-4736-8094-C78183246075}" destId="{B786DD7D-1F2E-483D-9826-C25FF7748991}"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78EF3B-AD73-4411-A70D-DAB2717C6CD3}" type="doc">
      <dgm:prSet loTypeId="urn:microsoft.com/office/officeart/2005/8/layout/equation2" loCatId="relationship" qsTypeId="urn:microsoft.com/office/officeart/2005/8/quickstyle/simple1" qsCatId="simple" csTypeId="urn:microsoft.com/office/officeart/2005/8/colors/colorful3" csCatId="colorful" phldr="1"/>
      <dgm:spPr/>
      <dgm:t>
        <a:bodyPr/>
        <a:lstStyle/>
        <a:p>
          <a:endParaRPr lang="es-MX"/>
        </a:p>
      </dgm:t>
    </dgm:pt>
    <dgm:pt modelId="{216015F5-98E8-4A44-B803-44D2B6D40FBD}">
      <dgm:prSet phldrT="[Texto]"/>
      <dgm:spPr/>
      <dgm:t>
        <a:bodyPr/>
        <a:lstStyle/>
        <a:p>
          <a:r>
            <a:rPr lang="es-MX" dirty="0" smtClean="0"/>
            <a:t>Comprensión del movimiento de satélites alrededor de la Tierra.</a:t>
          </a:r>
          <a:endParaRPr lang="es-MX" dirty="0"/>
        </a:p>
      </dgm:t>
    </dgm:pt>
    <dgm:pt modelId="{514892FF-CE19-42DF-9235-C641F1FE99BC}" type="parTrans" cxnId="{A09458BC-C42B-4B40-8E1D-D8C86511A074}">
      <dgm:prSet/>
      <dgm:spPr/>
      <dgm:t>
        <a:bodyPr/>
        <a:lstStyle/>
        <a:p>
          <a:endParaRPr lang="es-MX"/>
        </a:p>
      </dgm:t>
    </dgm:pt>
    <dgm:pt modelId="{D5637524-4E98-4B20-B998-8B71FD341020}" type="sibTrans" cxnId="{A09458BC-C42B-4B40-8E1D-D8C86511A074}">
      <dgm:prSet/>
      <dgm:spPr/>
      <dgm:t>
        <a:bodyPr/>
        <a:lstStyle/>
        <a:p>
          <a:endParaRPr lang="es-MX"/>
        </a:p>
      </dgm:t>
    </dgm:pt>
    <dgm:pt modelId="{F46798F4-CE40-4F40-8DC2-CB5BC40ABA1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200" smtClean="0"/>
            <a:t>Interpretación de daos obtenidos de satélites naturales.</a:t>
          </a:r>
          <a:endParaRPr lang="es-MX" sz="1200" dirty="0"/>
        </a:p>
      </dgm:t>
    </dgm:pt>
    <dgm:pt modelId="{57EA3A8F-D07A-4A18-B16B-1E07F9A6F06D}" type="parTrans" cxnId="{54B24047-85AC-46CD-ACDF-8751994ABC83}">
      <dgm:prSet/>
      <dgm:spPr/>
      <dgm:t>
        <a:bodyPr/>
        <a:lstStyle/>
        <a:p>
          <a:endParaRPr lang="es-MX"/>
        </a:p>
      </dgm:t>
    </dgm:pt>
    <dgm:pt modelId="{C79F891C-4C10-48E9-81C7-F47EB4BE82C4}" type="sibTrans" cxnId="{54B24047-85AC-46CD-ACDF-8751994ABC83}">
      <dgm:prSet/>
      <dgm:spPr/>
      <dgm:t>
        <a:bodyPr/>
        <a:lstStyle/>
        <a:p>
          <a:endParaRPr lang="es-MX"/>
        </a:p>
      </dgm:t>
    </dgm:pt>
    <dgm:pt modelId="{05E6920C-F5CF-4999-9D62-58E80F7123F1}">
      <dgm:prSet phldrT="[Texto]"/>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s-MX" b="1" dirty="0" smtClean="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MX" b="0" dirty="0" smtClean="0">
              <a:latin typeface="Arial" panose="020B0604020202020204" pitchFamily="34" charset="0"/>
              <a:cs typeface="Arial" panose="020B0604020202020204" pitchFamily="34" charset="0"/>
            </a:rPr>
            <a:t>Conexiones</a:t>
          </a:r>
        </a:p>
        <a:p>
          <a:pPr marL="0" marR="0" lvl="0" indent="0" defTabSz="914400" eaLnBrk="1" fontAlgn="auto" latinLnBrk="0" hangingPunct="1">
            <a:lnSpc>
              <a:spcPct val="100000"/>
            </a:lnSpc>
            <a:spcBef>
              <a:spcPts val="0"/>
            </a:spcBef>
            <a:spcAft>
              <a:spcPts val="0"/>
            </a:spcAft>
            <a:buClrTx/>
            <a:buSzTx/>
            <a:buFontTx/>
            <a:buNone/>
            <a:tabLst/>
            <a:defRPr/>
          </a:pPr>
          <a:r>
            <a:rPr lang="es-MX" b="0" dirty="0" smtClean="0">
              <a:latin typeface="Arial" panose="020B0604020202020204" pitchFamily="34" charset="0"/>
              <a:cs typeface="Arial" panose="020B0604020202020204" pitchFamily="34" charset="0"/>
            </a:rPr>
            <a:t>Geografía</a:t>
          </a:r>
        </a:p>
        <a:p>
          <a:pPr marL="0" marR="0" lvl="0" indent="0" defTabSz="914400" eaLnBrk="1" fontAlgn="auto" latinLnBrk="0" hangingPunct="1">
            <a:lnSpc>
              <a:spcPct val="100000"/>
            </a:lnSpc>
            <a:spcBef>
              <a:spcPts val="0"/>
            </a:spcBef>
            <a:spcAft>
              <a:spcPts val="0"/>
            </a:spcAft>
            <a:buClrTx/>
            <a:buSzTx/>
            <a:buFontTx/>
            <a:buNone/>
            <a:tabLst/>
            <a:defRPr/>
          </a:pPr>
          <a:r>
            <a:rPr lang="es-MX" b="0" dirty="0" smtClean="0">
              <a:latin typeface="Arial" panose="020B0604020202020204" pitchFamily="34" charset="0"/>
              <a:cs typeface="Arial" panose="020B0604020202020204" pitchFamily="34" charset="0"/>
            </a:rPr>
            <a:t>Física</a:t>
          </a:r>
        </a:p>
        <a:p>
          <a:pPr marL="0" marR="0" lvl="0" indent="0" defTabSz="914400" eaLnBrk="1" fontAlgn="auto" latinLnBrk="0" hangingPunct="1">
            <a:lnSpc>
              <a:spcPct val="100000"/>
            </a:lnSpc>
            <a:spcBef>
              <a:spcPts val="0"/>
            </a:spcBef>
            <a:spcAft>
              <a:spcPts val="0"/>
            </a:spcAft>
            <a:buClrTx/>
            <a:buSzTx/>
            <a:buFontTx/>
            <a:buNone/>
            <a:tabLst/>
            <a:defRPr/>
          </a:pPr>
          <a:r>
            <a:rPr lang="es-MX" b="0" dirty="0" smtClean="0">
              <a:latin typeface="Arial" panose="020B0604020202020204" pitchFamily="34" charset="0"/>
              <a:cs typeface="Arial" panose="020B0604020202020204" pitchFamily="34" charset="0"/>
            </a:rPr>
            <a:t>Informática </a:t>
          </a:r>
        </a:p>
        <a:p>
          <a:pPr marL="0" marR="0" lvl="0" indent="0" defTabSz="914400" eaLnBrk="1" fontAlgn="auto" latinLnBrk="0" hangingPunct="1">
            <a:lnSpc>
              <a:spcPct val="100000"/>
            </a:lnSpc>
            <a:spcBef>
              <a:spcPts val="0"/>
            </a:spcBef>
            <a:spcAft>
              <a:spcPts val="0"/>
            </a:spcAft>
            <a:buClrTx/>
            <a:buSzTx/>
            <a:buFontTx/>
            <a:buNone/>
            <a:tabLst/>
            <a:defRPr/>
          </a:pPr>
          <a:endParaRPr lang="es-MX" dirty="0" smtClean="0"/>
        </a:p>
      </dgm:t>
    </dgm:pt>
    <dgm:pt modelId="{317391F5-89B5-4DDD-B3D8-0BC6E2FE68A9}" type="parTrans" cxnId="{D86FBCE7-77D6-4CD9-B571-EED05F7C496F}">
      <dgm:prSet/>
      <dgm:spPr/>
      <dgm:t>
        <a:bodyPr/>
        <a:lstStyle/>
        <a:p>
          <a:endParaRPr lang="es-MX"/>
        </a:p>
      </dgm:t>
    </dgm:pt>
    <dgm:pt modelId="{DA1AEC21-D440-41EA-8BBF-BB3560D63CB1}" type="sibTrans" cxnId="{D86FBCE7-77D6-4CD9-B571-EED05F7C496F}">
      <dgm:prSet/>
      <dgm:spPr/>
      <dgm:t>
        <a:bodyPr/>
        <a:lstStyle/>
        <a:p>
          <a:endParaRPr lang="es-MX"/>
        </a:p>
      </dgm:t>
    </dgm:pt>
    <dgm:pt modelId="{807813D4-20E0-43E9-8ED6-7FE705D3F5CC}">
      <dgm:prSet custT="1"/>
      <dgm:spPr/>
      <dgm:t>
        <a:bodyPr/>
        <a:lstStyle/>
        <a:p>
          <a:pPr algn="ctr"/>
          <a:r>
            <a:rPr lang="es-MX" sz="1200" smtClean="0">
              <a:latin typeface="Arial" panose="020B0604020202020204" pitchFamily="34" charset="0"/>
              <a:cs typeface="Arial" panose="020B0604020202020204" pitchFamily="34" charset="0"/>
            </a:rPr>
            <a:t>Uso de software para analizar datos de satélite artificial.</a:t>
          </a:r>
          <a:endParaRPr lang="es-MX" sz="1200" dirty="0">
            <a:latin typeface="Arial" panose="020B0604020202020204" pitchFamily="34" charset="0"/>
            <a:cs typeface="Arial" panose="020B0604020202020204" pitchFamily="34" charset="0"/>
          </a:endParaRPr>
        </a:p>
      </dgm:t>
    </dgm:pt>
    <dgm:pt modelId="{90B8DA24-A60D-4B1A-870E-35FD878F04F7}" type="parTrans" cxnId="{5B8C43D3-B1A5-4D98-9DF4-D46D9B32F031}">
      <dgm:prSet/>
      <dgm:spPr/>
      <dgm:t>
        <a:bodyPr/>
        <a:lstStyle/>
        <a:p>
          <a:endParaRPr lang="es-MX"/>
        </a:p>
      </dgm:t>
    </dgm:pt>
    <dgm:pt modelId="{FCE1C784-00A5-4EE8-8334-A3A51EB1F8EB}" type="sibTrans" cxnId="{5B8C43D3-B1A5-4D98-9DF4-D46D9B32F031}">
      <dgm:prSet/>
      <dgm:spPr/>
      <dgm:t>
        <a:bodyPr/>
        <a:lstStyle/>
        <a:p>
          <a:endParaRPr lang="es-MX"/>
        </a:p>
      </dgm:t>
    </dgm:pt>
    <dgm:pt modelId="{AE1F5D74-D282-4E2F-BF5A-1387F59C49E7}" type="pres">
      <dgm:prSet presAssocID="{F378EF3B-AD73-4411-A70D-DAB2717C6CD3}" presName="Name0" presStyleCnt="0">
        <dgm:presLayoutVars>
          <dgm:dir/>
          <dgm:resizeHandles val="exact"/>
        </dgm:presLayoutVars>
      </dgm:prSet>
      <dgm:spPr/>
      <dgm:t>
        <a:bodyPr/>
        <a:lstStyle/>
        <a:p>
          <a:endParaRPr lang="es-MX"/>
        </a:p>
      </dgm:t>
    </dgm:pt>
    <dgm:pt modelId="{D86CE188-6D04-4232-A1F2-4D185AE99694}" type="pres">
      <dgm:prSet presAssocID="{F378EF3B-AD73-4411-A70D-DAB2717C6CD3}" presName="vNodes" presStyleCnt="0"/>
      <dgm:spPr/>
    </dgm:pt>
    <dgm:pt modelId="{D4DB0615-9930-480D-90A6-D312BFF8C903}" type="pres">
      <dgm:prSet presAssocID="{216015F5-98E8-4A44-B803-44D2B6D40FBD}" presName="node" presStyleLbl="node1" presStyleIdx="0" presStyleCnt="4" custScaleX="80434" custScaleY="72903" custLinFactY="6745" custLinFactNeighborX="15259" custLinFactNeighborY="100000">
        <dgm:presLayoutVars>
          <dgm:bulletEnabled val="1"/>
        </dgm:presLayoutVars>
      </dgm:prSet>
      <dgm:spPr/>
      <dgm:t>
        <a:bodyPr/>
        <a:lstStyle/>
        <a:p>
          <a:endParaRPr lang="es-MX"/>
        </a:p>
      </dgm:t>
    </dgm:pt>
    <dgm:pt modelId="{84249ECC-9BE5-4715-B08B-115B9A9D7959}" type="pres">
      <dgm:prSet presAssocID="{D5637524-4E98-4B20-B998-8B71FD341020}" presName="spacerT" presStyleCnt="0"/>
      <dgm:spPr/>
    </dgm:pt>
    <dgm:pt modelId="{850034F6-9916-4B49-AFD6-7826F2CE0F7F}" type="pres">
      <dgm:prSet presAssocID="{D5637524-4E98-4B20-B998-8B71FD341020}" presName="sibTrans" presStyleLbl="sibTrans2D1" presStyleIdx="0" presStyleCnt="3" custScaleX="55331" custScaleY="62864" custLinFactNeighborX="26228" custLinFactNeighborY="34044"/>
      <dgm:spPr/>
      <dgm:t>
        <a:bodyPr/>
        <a:lstStyle/>
        <a:p>
          <a:endParaRPr lang="es-MX"/>
        </a:p>
      </dgm:t>
    </dgm:pt>
    <dgm:pt modelId="{AC149229-EBC0-41FB-862D-109EF4A783BC}" type="pres">
      <dgm:prSet presAssocID="{D5637524-4E98-4B20-B998-8B71FD341020}" presName="spacerB" presStyleCnt="0"/>
      <dgm:spPr/>
    </dgm:pt>
    <dgm:pt modelId="{22BA0524-1D50-4A97-8682-79DFBEF058F9}" type="pres">
      <dgm:prSet presAssocID="{807813D4-20E0-43E9-8ED6-7FE705D3F5CC}" presName="node" presStyleLbl="node1" presStyleIdx="1" presStyleCnt="4" custScaleX="82745" custScaleY="75032" custLinFactNeighborX="12969" custLinFactNeighborY="-90579">
        <dgm:presLayoutVars>
          <dgm:bulletEnabled val="1"/>
        </dgm:presLayoutVars>
      </dgm:prSet>
      <dgm:spPr/>
      <dgm:t>
        <a:bodyPr/>
        <a:lstStyle/>
        <a:p>
          <a:endParaRPr lang="es-MX"/>
        </a:p>
      </dgm:t>
    </dgm:pt>
    <dgm:pt modelId="{0CCBBC4B-704D-4CA0-888C-EF001A098AEE}" type="pres">
      <dgm:prSet presAssocID="{FCE1C784-00A5-4EE8-8334-A3A51EB1F8EB}" presName="spacerT" presStyleCnt="0"/>
      <dgm:spPr/>
    </dgm:pt>
    <dgm:pt modelId="{3F0392BA-BD01-4BB1-B33E-5EA7F700F810}" type="pres">
      <dgm:prSet presAssocID="{FCE1C784-00A5-4EE8-8334-A3A51EB1F8EB}" presName="sibTrans" presStyleLbl="sibTrans2D1" presStyleIdx="1" presStyleCnt="3" custScaleX="50715" custScaleY="60008" custLinFactY="-17275" custLinFactNeighborX="17978" custLinFactNeighborY="-100000"/>
      <dgm:spPr/>
      <dgm:t>
        <a:bodyPr/>
        <a:lstStyle/>
        <a:p>
          <a:endParaRPr lang="es-MX"/>
        </a:p>
      </dgm:t>
    </dgm:pt>
    <dgm:pt modelId="{805E6B26-EFAB-4417-B30D-352A844586E5}" type="pres">
      <dgm:prSet presAssocID="{FCE1C784-00A5-4EE8-8334-A3A51EB1F8EB}" presName="spacerB" presStyleCnt="0"/>
      <dgm:spPr/>
    </dgm:pt>
    <dgm:pt modelId="{73F94B01-D35A-4AB7-BE48-01A05F99A44A}" type="pres">
      <dgm:prSet presAssocID="{F46798F4-CE40-4F40-8DC2-CB5BC40ABA10}" presName="node" presStyleLbl="node1" presStyleIdx="2" presStyleCnt="4" custScaleX="78279" custScaleY="76851" custLinFactY="-21929" custLinFactNeighborX="10736" custLinFactNeighborY="-100000">
        <dgm:presLayoutVars>
          <dgm:bulletEnabled val="1"/>
        </dgm:presLayoutVars>
      </dgm:prSet>
      <dgm:spPr/>
      <dgm:t>
        <a:bodyPr/>
        <a:lstStyle/>
        <a:p>
          <a:endParaRPr lang="es-MX"/>
        </a:p>
      </dgm:t>
    </dgm:pt>
    <dgm:pt modelId="{2970CAB6-32DE-4E2A-AEE0-C66B360FD16A}" type="pres">
      <dgm:prSet presAssocID="{F378EF3B-AD73-4411-A70D-DAB2717C6CD3}" presName="sibTransLast" presStyleLbl="sibTrans2D1" presStyleIdx="2" presStyleCnt="3" custAng="10651408" custLinFactNeighborX="-18379" custLinFactNeighborY="-10824"/>
      <dgm:spPr/>
      <dgm:t>
        <a:bodyPr/>
        <a:lstStyle/>
        <a:p>
          <a:endParaRPr lang="es-MX"/>
        </a:p>
      </dgm:t>
    </dgm:pt>
    <dgm:pt modelId="{4E18CB26-E07B-471A-8D4C-F216C5A5B7B2}" type="pres">
      <dgm:prSet presAssocID="{F378EF3B-AD73-4411-A70D-DAB2717C6CD3}" presName="connectorText" presStyleLbl="sibTrans2D1" presStyleIdx="2" presStyleCnt="3"/>
      <dgm:spPr/>
      <dgm:t>
        <a:bodyPr/>
        <a:lstStyle/>
        <a:p>
          <a:endParaRPr lang="es-MX"/>
        </a:p>
      </dgm:t>
    </dgm:pt>
    <dgm:pt modelId="{8099C612-E1D9-4E1D-B550-CD0C7242ADE1}" type="pres">
      <dgm:prSet presAssocID="{F378EF3B-AD73-4411-A70D-DAB2717C6CD3}" presName="lastNode" presStyleLbl="node1" presStyleIdx="3" presStyleCnt="4" custScaleX="72188" custScaleY="51891" custLinFactNeighborX="19191" custLinFactNeighborY="9">
        <dgm:presLayoutVars>
          <dgm:bulletEnabled val="1"/>
        </dgm:presLayoutVars>
      </dgm:prSet>
      <dgm:spPr/>
      <dgm:t>
        <a:bodyPr/>
        <a:lstStyle/>
        <a:p>
          <a:endParaRPr lang="es-MX"/>
        </a:p>
      </dgm:t>
    </dgm:pt>
  </dgm:ptLst>
  <dgm:cxnLst>
    <dgm:cxn modelId="{73C64911-6970-41A6-AE74-521D31212D12}" type="presOf" srcId="{D5637524-4E98-4B20-B998-8B71FD341020}" destId="{850034F6-9916-4B49-AFD6-7826F2CE0F7F}" srcOrd="0" destOrd="0" presId="urn:microsoft.com/office/officeart/2005/8/layout/equation2"/>
    <dgm:cxn modelId="{F597179C-B1EC-4F67-8B39-0CD99BB23C0C}" type="presOf" srcId="{05E6920C-F5CF-4999-9D62-58E80F7123F1}" destId="{8099C612-E1D9-4E1D-B550-CD0C7242ADE1}" srcOrd="0" destOrd="0" presId="urn:microsoft.com/office/officeart/2005/8/layout/equation2"/>
    <dgm:cxn modelId="{2455AC80-6B73-40B8-92A4-EF3AA139CCEF}" type="presOf" srcId="{FCE1C784-00A5-4EE8-8334-A3A51EB1F8EB}" destId="{3F0392BA-BD01-4BB1-B33E-5EA7F700F810}" srcOrd="0" destOrd="0" presId="urn:microsoft.com/office/officeart/2005/8/layout/equation2"/>
    <dgm:cxn modelId="{9E2AA28B-06CC-4131-85F7-5CDB8CDEF550}" type="presOf" srcId="{F46798F4-CE40-4F40-8DC2-CB5BC40ABA10}" destId="{73F94B01-D35A-4AB7-BE48-01A05F99A44A}" srcOrd="0" destOrd="0" presId="urn:microsoft.com/office/officeart/2005/8/layout/equation2"/>
    <dgm:cxn modelId="{A09458BC-C42B-4B40-8E1D-D8C86511A074}" srcId="{F378EF3B-AD73-4411-A70D-DAB2717C6CD3}" destId="{216015F5-98E8-4A44-B803-44D2B6D40FBD}" srcOrd="0" destOrd="0" parTransId="{514892FF-CE19-42DF-9235-C641F1FE99BC}" sibTransId="{D5637524-4E98-4B20-B998-8B71FD341020}"/>
    <dgm:cxn modelId="{B826D24C-C592-4400-BD75-5BC4213C6F33}" type="presOf" srcId="{F378EF3B-AD73-4411-A70D-DAB2717C6CD3}" destId="{AE1F5D74-D282-4E2F-BF5A-1387F59C49E7}" srcOrd="0" destOrd="0" presId="urn:microsoft.com/office/officeart/2005/8/layout/equation2"/>
    <dgm:cxn modelId="{6D273A72-567B-481B-9ACE-D6A2E62E8450}" type="presOf" srcId="{C79F891C-4C10-48E9-81C7-F47EB4BE82C4}" destId="{2970CAB6-32DE-4E2A-AEE0-C66B360FD16A}" srcOrd="0" destOrd="0" presId="urn:microsoft.com/office/officeart/2005/8/layout/equation2"/>
    <dgm:cxn modelId="{AA0E981F-0E35-4971-BEEA-5E9E75DF9972}" type="presOf" srcId="{807813D4-20E0-43E9-8ED6-7FE705D3F5CC}" destId="{22BA0524-1D50-4A97-8682-79DFBEF058F9}" srcOrd="0" destOrd="0" presId="urn:microsoft.com/office/officeart/2005/8/layout/equation2"/>
    <dgm:cxn modelId="{316CF09B-FAC4-4D9D-8C23-604AA41E5225}" type="presOf" srcId="{216015F5-98E8-4A44-B803-44D2B6D40FBD}" destId="{D4DB0615-9930-480D-90A6-D312BFF8C903}" srcOrd="0" destOrd="0" presId="urn:microsoft.com/office/officeart/2005/8/layout/equation2"/>
    <dgm:cxn modelId="{9DF57E1F-E3F2-45CA-A3D7-C9793814CA14}" type="presOf" srcId="{C79F891C-4C10-48E9-81C7-F47EB4BE82C4}" destId="{4E18CB26-E07B-471A-8D4C-F216C5A5B7B2}" srcOrd="1" destOrd="0" presId="urn:microsoft.com/office/officeart/2005/8/layout/equation2"/>
    <dgm:cxn modelId="{54B24047-85AC-46CD-ACDF-8751994ABC83}" srcId="{F378EF3B-AD73-4411-A70D-DAB2717C6CD3}" destId="{F46798F4-CE40-4F40-8DC2-CB5BC40ABA10}" srcOrd="2" destOrd="0" parTransId="{57EA3A8F-D07A-4A18-B16B-1E07F9A6F06D}" sibTransId="{C79F891C-4C10-48E9-81C7-F47EB4BE82C4}"/>
    <dgm:cxn modelId="{D86FBCE7-77D6-4CD9-B571-EED05F7C496F}" srcId="{F378EF3B-AD73-4411-A70D-DAB2717C6CD3}" destId="{05E6920C-F5CF-4999-9D62-58E80F7123F1}" srcOrd="3" destOrd="0" parTransId="{317391F5-89B5-4DDD-B3D8-0BC6E2FE68A9}" sibTransId="{DA1AEC21-D440-41EA-8BBF-BB3560D63CB1}"/>
    <dgm:cxn modelId="{5B8C43D3-B1A5-4D98-9DF4-D46D9B32F031}" srcId="{F378EF3B-AD73-4411-A70D-DAB2717C6CD3}" destId="{807813D4-20E0-43E9-8ED6-7FE705D3F5CC}" srcOrd="1" destOrd="0" parTransId="{90B8DA24-A60D-4B1A-870E-35FD878F04F7}" sibTransId="{FCE1C784-00A5-4EE8-8334-A3A51EB1F8EB}"/>
    <dgm:cxn modelId="{80511D31-CA36-42BA-B981-A4D3BC7EFC32}" type="presParOf" srcId="{AE1F5D74-D282-4E2F-BF5A-1387F59C49E7}" destId="{D86CE188-6D04-4232-A1F2-4D185AE99694}" srcOrd="0" destOrd="0" presId="urn:microsoft.com/office/officeart/2005/8/layout/equation2"/>
    <dgm:cxn modelId="{4813BC88-5E82-4F32-BB53-695E0385701D}" type="presParOf" srcId="{D86CE188-6D04-4232-A1F2-4D185AE99694}" destId="{D4DB0615-9930-480D-90A6-D312BFF8C903}" srcOrd="0" destOrd="0" presId="urn:microsoft.com/office/officeart/2005/8/layout/equation2"/>
    <dgm:cxn modelId="{E3314B7E-0EC7-406E-9C3A-D59AFF253C07}" type="presParOf" srcId="{D86CE188-6D04-4232-A1F2-4D185AE99694}" destId="{84249ECC-9BE5-4715-B08B-115B9A9D7959}" srcOrd="1" destOrd="0" presId="urn:microsoft.com/office/officeart/2005/8/layout/equation2"/>
    <dgm:cxn modelId="{94ED7093-D2B7-4E67-A9EF-88B09D07580D}" type="presParOf" srcId="{D86CE188-6D04-4232-A1F2-4D185AE99694}" destId="{850034F6-9916-4B49-AFD6-7826F2CE0F7F}" srcOrd="2" destOrd="0" presId="urn:microsoft.com/office/officeart/2005/8/layout/equation2"/>
    <dgm:cxn modelId="{09864DB7-A1E3-461A-9A74-AB5692510AE1}" type="presParOf" srcId="{D86CE188-6D04-4232-A1F2-4D185AE99694}" destId="{AC149229-EBC0-41FB-862D-109EF4A783BC}" srcOrd="3" destOrd="0" presId="urn:microsoft.com/office/officeart/2005/8/layout/equation2"/>
    <dgm:cxn modelId="{B3263A45-BB0A-4B17-AF31-57EB7ED318DF}" type="presParOf" srcId="{D86CE188-6D04-4232-A1F2-4D185AE99694}" destId="{22BA0524-1D50-4A97-8682-79DFBEF058F9}" srcOrd="4" destOrd="0" presId="urn:microsoft.com/office/officeart/2005/8/layout/equation2"/>
    <dgm:cxn modelId="{4F0F5E32-2679-489C-A21D-A094194F57B9}" type="presParOf" srcId="{D86CE188-6D04-4232-A1F2-4D185AE99694}" destId="{0CCBBC4B-704D-4CA0-888C-EF001A098AEE}" srcOrd="5" destOrd="0" presId="urn:microsoft.com/office/officeart/2005/8/layout/equation2"/>
    <dgm:cxn modelId="{3CF30F41-AE08-43B6-B255-7BE2893D5DBE}" type="presParOf" srcId="{D86CE188-6D04-4232-A1F2-4D185AE99694}" destId="{3F0392BA-BD01-4BB1-B33E-5EA7F700F810}" srcOrd="6" destOrd="0" presId="urn:microsoft.com/office/officeart/2005/8/layout/equation2"/>
    <dgm:cxn modelId="{32DF23FA-C3E4-479B-B731-CB4437C07823}" type="presParOf" srcId="{D86CE188-6D04-4232-A1F2-4D185AE99694}" destId="{805E6B26-EFAB-4417-B30D-352A844586E5}" srcOrd="7" destOrd="0" presId="urn:microsoft.com/office/officeart/2005/8/layout/equation2"/>
    <dgm:cxn modelId="{9DF5882C-3740-40F8-8BD0-8F5939F3961D}" type="presParOf" srcId="{D86CE188-6D04-4232-A1F2-4D185AE99694}" destId="{73F94B01-D35A-4AB7-BE48-01A05F99A44A}" srcOrd="8" destOrd="0" presId="urn:microsoft.com/office/officeart/2005/8/layout/equation2"/>
    <dgm:cxn modelId="{74888A19-F933-4D1C-9C85-5B1F6EDF2CB8}" type="presParOf" srcId="{AE1F5D74-D282-4E2F-BF5A-1387F59C49E7}" destId="{2970CAB6-32DE-4E2A-AEE0-C66B360FD16A}" srcOrd="1" destOrd="0" presId="urn:microsoft.com/office/officeart/2005/8/layout/equation2"/>
    <dgm:cxn modelId="{850B7239-7653-4E1F-9F31-EDB42FAF95A2}" type="presParOf" srcId="{2970CAB6-32DE-4E2A-AEE0-C66B360FD16A}" destId="{4E18CB26-E07B-471A-8D4C-F216C5A5B7B2}" srcOrd="0" destOrd="0" presId="urn:microsoft.com/office/officeart/2005/8/layout/equation2"/>
    <dgm:cxn modelId="{08692B6E-35B3-45DF-9FD3-AEE70316A78D}" type="presParOf" srcId="{AE1F5D74-D282-4E2F-BF5A-1387F59C49E7}" destId="{8099C612-E1D9-4E1D-B550-CD0C7242ADE1}"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0D03B-E4FF-408F-A696-05D38D973F5F}">
      <dsp:nvSpPr>
        <dsp:cNvPr id="0" name=""/>
        <dsp:cNvSpPr/>
      </dsp:nvSpPr>
      <dsp:spPr>
        <a:xfrm>
          <a:off x="3477447" y="0"/>
          <a:ext cx="1969238" cy="860656"/>
        </a:xfrm>
        <a:prstGeom prst="ellipse">
          <a:avLst/>
        </a:prstGeom>
        <a:gradFill rotWithShape="0">
          <a:gsLst>
            <a:gs pos="0">
              <a:schemeClr val="accent2">
                <a:alpha val="50000"/>
                <a:hueOff val="0"/>
                <a:satOff val="0"/>
                <a:lumOff val="0"/>
                <a:alphaOff val="0"/>
                <a:tint val="96000"/>
                <a:lumMod val="100000"/>
              </a:schemeClr>
            </a:gs>
            <a:gs pos="78000">
              <a:schemeClr val="accent2">
                <a:alpha val="5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t>Conceptos que aportarán las asignaturas</a:t>
          </a:r>
          <a:endParaRPr lang="es-MX" sz="1200" kern="1200" dirty="0"/>
        </a:p>
      </dsp:txBody>
      <dsp:txXfrm>
        <a:off x="3765835" y="126040"/>
        <a:ext cx="1392462" cy="608576"/>
      </dsp:txXfrm>
    </dsp:sp>
    <dsp:sp modelId="{BC345D31-498F-4210-9779-057031976794}">
      <dsp:nvSpPr>
        <dsp:cNvPr id="0" name=""/>
        <dsp:cNvSpPr/>
      </dsp:nvSpPr>
      <dsp:spPr>
        <a:xfrm>
          <a:off x="3189415" y="975686"/>
          <a:ext cx="2566383" cy="2520285"/>
        </a:xfrm>
        <a:prstGeom prst="ellipse">
          <a:avLst/>
        </a:prstGeom>
        <a:gradFill rotWithShape="0">
          <a:gsLst>
            <a:gs pos="0">
              <a:schemeClr val="accent3">
                <a:alpha val="50000"/>
                <a:hueOff val="0"/>
                <a:satOff val="0"/>
                <a:lumOff val="0"/>
                <a:alphaOff val="0"/>
                <a:tint val="96000"/>
                <a:lumMod val="100000"/>
              </a:schemeClr>
            </a:gs>
            <a:gs pos="78000">
              <a:schemeClr val="accent3">
                <a:alpha val="5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smtClean="0">
              <a:latin typeface="Arial" panose="020B0604020202020204" pitchFamily="34" charset="0"/>
              <a:cs typeface="Arial" panose="020B0604020202020204" pitchFamily="34" charset="0"/>
            </a:rPr>
            <a:t>Geografía</a:t>
          </a:r>
          <a:r>
            <a:rPr lang="es-MX" sz="1200" kern="1200" dirty="0" smtClean="0">
              <a:latin typeface="Arial" panose="020B0604020202020204" pitchFamily="34" charset="0"/>
              <a:cs typeface="Arial" panose="020B0604020202020204" pitchFamily="34" charset="0"/>
            </a:rPr>
            <a:t>:</a:t>
          </a:r>
        </a:p>
        <a:p>
          <a:pPr lvl="0" algn="ctr" defTabSz="533400">
            <a:lnSpc>
              <a:spcPct val="90000"/>
            </a:lnSpc>
            <a:spcBef>
              <a:spcPct val="0"/>
            </a:spcBef>
            <a:spcAft>
              <a:spcPct val="35000"/>
            </a:spcAft>
          </a:pPr>
          <a:endParaRPr lang="es-MX"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b="0" i="0" u="none" kern="1200" dirty="0" smtClean="0">
              <a:latin typeface="Arial" panose="020B0604020202020204" pitchFamily="34" charset="0"/>
              <a:cs typeface="Arial" panose="020B0604020202020204" pitchFamily="34" charset="0"/>
            </a:rPr>
            <a:t>Satélites</a:t>
          </a:r>
        </a:p>
        <a:p>
          <a:pPr lvl="0" algn="ctr" defTabSz="533400" rtl="0">
            <a:lnSpc>
              <a:spcPct val="90000"/>
            </a:lnSpc>
            <a:spcBef>
              <a:spcPct val="0"/>
            </a:spcBef>
            <a:spcAft>
              <a:spcPct val="35000"/>
            </a:spcAft>
          </a:pPr>
          <a:r>
            <a:rPr lang="es-ES" sz="1200" b="0" i="0" u="none" kern="1200" dirty="0" smtClean="0">
              <a:latin typeface="Arial" panose="020B0604020202020204" pitchFamily="34" charset="0"/>
              <a:cs typeface="Arial" panose="020B0604020202020204" pitchFamily="34" charset="0"/>
            </a:rPr>
            <a:t>Mapas</a:t>
          </a:r>
        </a:p>
        <a:p>
          <a:pPr lvl="0" algn="ctr" defTabSz="533400" rtl="0">
            <a:lnSpc>
              <a:spcPct val="90000"/>
            </a:lnSpc>
            <a:spcBef>
              <a:spcPct val="0"/>
            </a:spcBef>
            <a:spcAft>
              <a:spcPct val="35000"/>
            </a:spcAft>
          </a:pPr>
          <a:r>
            <a:rPr lang="es-MX" sz="1200" b="0" i="0" u="none" kern="1200" dirty="0" smtClean="0">
              <a:latin typeface="Arial" panose="020B0604020202020204" pitchFamily="34" charset="0"/>
              <a:cs typeface="Arial" panose="020B0604020202020204" pitchFamily="34" charset="0"/>
            </a:rPr>
            <a:t>Espacio geográfico</a:t>
          </a:r>
          <a:endParaRPr lang="es-ES" sz="1200" b="0" i="0" u="none" kern="1200" dirty="0" smtClean="0">
            <a:latin typeface="Arial" panose="020B0604020202020204" pitchFamily="34" charset="0"/>
            <a:cs typeface="Arial" panose="020B0604020202020204" pitchFamily="34" charset="0"/>
          </a:endParaRPr>
        </a:p>
        <a:p>
          <a:pPr lvl="0" algn="ctr" defTabSz="533400" rtl="0">
            <a:lnSpc>
              <a:spcPct val="90000"/>
            </a:lnSpc>
            <a:spcBef>
              <a:spcPct val="0"/>
            </a:spcBef>
            <a:spcAft>
              <a:spcPct val="35000"/>
            </a:spcAft>
          </a:pPr>
          <a:r>
            <a:rPr lang="es-ES" sz="1200" b="0" i="0" u="none" kern="1200" dirty="0" smtClean="0">
              <a:latin typeface="Arial" panose="020B0604020202020204" pitchFamily="34" charset="0"/>
              <a:cs typeface="Arial" panose="020B0604020202020204" pitchFamily="34" charset="0"/>
            </a:rPr>
            <a:t>Representación cartográficas</a:t>
          </a:r>
        </a:p>
        <a:p>
          <a:pPr lvl="0" algn="ctr" defTabSz="533400" rtl="0">
            <a:lnSpc>
              <a:spcPct val="90000"/>
            </a:lnSpc>
            <a:spcBef>
              <a:spcPct val="0"/>
            </a:spcBef>
            <a:spcAft>
              <a:spcPct val="35000"/>
            </a:spcAft>
          </a:pPr>
          <a:r>
            <a:rPr lang="es-ES" sz="1200" b="0" i="0" u="none" kern="1200" dirty="0" smtClean="0">
              <a:latin typeface="Arial" panose="020B0604020202020204" pitchFamily="34" charset="0"/>
              <a:cs typeface="Arial" panose="020B0604020202020204" pitchFamily="34" charset="0"/>
            </a:rPr>
            <a:t>Sistemas de Información Geográfica</a:t>
          </a:r>
          <a:endParaRPr lang="es-MX" sz="1200" kern="1200" dirty="0" smtClean="0">
            <a:latin typeface="Arial" panose="020B0604020202020204" pitchFamily="34" charset="0"/>
            <a:cs typeface="Arial" panose="020B0604020202020204" pitchFamily="34" charset="0"/>
          </a:endParaRPr>
        </a:p>
      </dsp:txBody>
      <dsp:txXfrm>
        <a:off x="3565253" y="1344773"/>
        <a:ext cx="1814707" cy="1782111"/>
      </dsp:txXfrm>
    </dsp:sp>
    <dsp:sp modelId="{074D3B2C-D0A0-4EDF-BF85-E83156CC53AE}">
      <dsp:nvSpPr>
        <dsp:cNvPr id="0" name=""/>
        <dsp:cNvSpPr/>
      </dsp:nvSpPr>
      <dsp:spPr>
        <a:xfrm>
          <a:off x="5493664" y="3420034"/>
          <a:ext cx="2515488" cy="2614690"/>
        </a:xfrm>
        <a:prstGeom prst="ellipse">
          <a:avLst/>
        </a:prstGeom>
        <a:gradFill rotWithShape="0">
          <a:gsLst>
            <a:gs pos="0">
              <a:schemeClr val="accent4">
                <a:alpha val="50000"/>
                <a:hueOff val="0"/>
                <a:satOff val="0"/>
                <a:lumOff val="0"/>
                <a:alphaOff val="0"/>
                <a:tint val="96000"/>
                <a:lumMod val="100000"/>
              </a:schemeClr>
            </a:gs>
            <a:gs pos="78000">
              <a:schemeClr val="accent4">
                <a:alpha val="5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MX" sz="1400" b="1" i="1" u="sng" kern="1200" dirty="0" smtClean="0"/>
        </a:p>
        <a:p>
          <a:pPr lvl="0" algn="ctr" defTabSz="622300">
            <a:lnSpc>
              <a:spcPct val="90000"/>
            </a:lnSpc>
            <a:spcBef>
              <a:spcPct val="0"/>
            </a:spcBef>
            <a:spcAft>
              <a:spcPct val="35000"/>
            </a:spcAft>
          </a:pPr>
          <a:endParaRPr lang="es-MX" sz="1400" b="1" i="1" u="sng" kern="1200" dirty="0" smtClean="0"/>
        </a:p>
        <a:p>
          <a:pPr lvl="0" algn="ctr" defTabSz="622300">
            <a:lnSpc>
              <a:spcPct val="90000"/>
            </a:lnSpc>
            <a:spcBef>
              <a:spcPct val="0"/>
            </a:spcBef>
            <a:spcAft>
              <a:spcPct val="35000"/>
            </a:spcAft>
          </a:pPr>
          <a:endParaRPr lang="es-MX" sz="1200" b="1" i="1" u="sng" kern="1200" dirty="0" smtClean="0"/>
        </a:p>
        <a:p>
          <a:pPr lvl="0" algn="ctr" defTabSz="622300">
            <a:lnSpc>
              <a:spcPct val="90000"/>
            </a:lnSpc>
            <a:spcBef>
              <a:spcPct val="0"/>
            </a:spcBef>
            <a:spcAft>
              <a:spcPct val="35000"/>
            </a:spcAft>
          </a:pPr>
          <a:endParaRPr lang="es-MX" sz="1200" b="1" i="1" u="sng" kern="1200" dirty="0" smtClean="0"/>
        </a:p>
        <a:p>
          <a:pPr lvl="0" algn="ctr" defTabSz="622300">
            <a:lnSpc>
              <a:spcPct val="90000"/>
            </a:lnSpc>
            <a:spcBef>
              <a:spcPct val="0"/>
            </a:spcBef>
            <a:spcAft>
              <a:spcPct val="35000"/>
            </a:spcAft>
          </a:pPr>
          <a:r>
            <a:rPr lang="es-MX" sz="1200" b="1" kern="1200" dirty="0" smtClean="0">
              <a:latin typeface="Arial" panose="020B0604020202020204" pitchFamily="34" charset="0"/>
              <a:cs typeface="Arial" panose="020B0604020202020204" pitchFamily="34" charset="0"/>
            </a:rPr>
            <a:t>Física:</a:t>
          </a:r>
        </a:p>
        <a:p>
          <a:pPr lvl="0" algn="ctr" defTabSz="622300">
            <a:lnSpc>
              <a:spcPct val="90000"/>
            </a:lnSpc>
            <a:spcBef>
              <a:spcPct val="0"/>
            </a:spcBef>
            <a:spcAft>
              <a:spcPct val="35000"/>
            </a:spcAft>
          </a:pPr>
          <a:endParaRPr lang="es-MX" sz="1200" b="1" kern="1200" dirty="0" smtClean="0">
            <a:latin typeface="Arial" panose="020B0604020202020204" pitchFamily="34" charset="0"/>
            <a:cs typeface="Arial" panose="020B0604020202020204" pitchFamily="34" charset="0"/>
          </a:endParaRPr>
        </a:p>
        <a:p>
          <a:pPr lvl="0" algn="ctr" defTabSz="622300">
            <a:lnSpc>
              <a:spcPct val="90000"/>
            </a:lnSpc>
            <a:spcBef>
              <a:spcPct val="0"/>
            </a:spcBef>
            <a:spcAft>
              <a:spcPct val="35000"/>
            </a:spcAft>
          </a:pPr>
          <a:r>
            <a:rPr lang="es-MX" sz="1200" b="0" kern="1200" dirty="0" smtClean="0">
              <a:latin typeface="Arial" panose="020B0604020202020204" pitchFamily="34" charset="0"/>
              <a:cs typeface="Arial" panose="020B0604020202020204" pitchFamily="34" charset="0"/>
            </a:rPr>
            <a:t>Interpretación del movimiento circular.</a:t>
          </a:r>
        </a:p>
        <a:p>
          <a:pPr lvl="0" algn="ctr" defTabSz="622300">
            <a:lnSpc>
              <a:spcPct val="90000"/>
            </a:lnSpc>
            <a:spcBef>
              <a:spcPct val="0"/>
            </a:spcBef>
            <a:spcAft>
              <a:spcPct val="35000"/>
            </a:spcAft>
          </a:pPr>
          <a:r>
            <a:rPr lang="es-MX" sz="1200" b="0" kern="1200" dirty="0" smtClean="0">
              <a:latin typeface="Arial" panose="020B0604020202020204" pitchFamily="34" charset="0"/>
              <a:cs typeface="Arial" panose="020B0604020202020204" pitchFamily="34" charset="0"/>
            </a:rPr>
            <a:t>Las variables involucrada.</a:t>
          </a:r>
        </a:p>
        <a:p>
          <a:pPr lvl="0" algn="ctr" defTabSz="622300">
            <a:lnSpc>
              <a:spcPct val="90000"/>
            </a:lnSpc>
            <a:spcBef>
              <a:spcPct val="0"/>
            </a:spcBef>
            <a:spcAft>
              <a:spcPct val="35000"/>
            </a:spcAft>
          </a:pPr>
          <a:r>
            <a:rPr lang="es-MX" sz="1200" b="0" kern="1200" dirty="0" smtClean="0">
              <a:latin typeface="Arial" panose="020B0604020202020204" pitchFamily="34" charset="0"/>
              <a:cs typeface="Arial" panose="020B0604020202020204" pitchFamily="34" charset="0"/>
            </a:rPr>
            <a:t>Ejemplos aplicados a la vida diaria.</a:t>
          </a:r>
        </a:p>
        <a:p>
          <a:pPr lvl="0" algn="ctr" defTabSz="622300">
            <a:lnSpc>
              <a:spcPct val="90000"/>
            </a:lnSpc>
            <a:spcBef>
              <a:spcPct val="0"/>
            </a:spcBef>
            <a:spcAft>
              <a:spcPct val="35000"/>
            </a:spcAft>
          </a:pPr>
          <a:endParaRPr lang="es-MX" sz="1200" kern="1200" dirty="0" smtClean="0"/>
        </a:p>
        <a:p>
          <a:pPr lvl="0" algn="ctr" defTabSz="622300">
            <a:lnSpc>
              <a:spcPct val="90000"/>
            </a:lnSpc>
            <a:spcBef>
              <a:spcPct val="0"/>
            </a:spcBef>
            <a:spcAft>
              <a:spcPct val="35000"/>
            </a:spcAft>
          </a:pPr>
          <a:endParaRPr lang="es-MX" sz="1400" kern="1200" dirty="0" smtClean="0"/>
        </a:p>
        <a:p>
          <a:pPr lvl="0" algn="ctr" defTabSz="622300">
            <a:lnSpc>
              <a:spcPct val="90000"/>
            </a:lnSpc>
            <a:spcBef>
              <a:spcPct val="0"/>
            </a:spcBef>
            <a:spcAft>
              <a:spcPct val="35000"/>
            </a:spcAft>
          </a:pPr>
          <a:endParaRPr lang="es-MX" sz="1400" kern="1200" dirty="0" smtClean="0"/>
        </a:p>
        <a:p>
          <a:pPr lvl="0" algn="ctr" defTabSz="622300">
            <a:lnSpc>
              <a:spcPct val="90000"/>
            </a:lnSpc>
            <a:spcBef>
              <a:spcPct val="0"/>
            </a:spcBef>
            <a:spcAft>
              <a:spcPct val="35000"/>
            </a:spcAft>
          </a:pPr>
          <a:endParaRPr lang="es-MX" sz="1400" kern="1200" dirty="0" smtClean="0"/>
        </a:p>
        <a:p>
          <a:pPr lvl="0" algn="ctr" defTabSz="622300">
            <a:lnSpc>
              <a:spcPct val="90000"/>
            </a:lnSpc>
            <a:spcBef>
              <a:spcPct val="0"/>
            </a:spcBef>
            <a:spcAft>
              <a:spcPct val="35000"/>
            </a:spcAft>
          </a:pPr>
          <a:endParaRPr lang="es-MX" sz="1400" kern="1200" dirty="0"/>
        </a:p>
      </dsp:txBody>
      <dsp:txXfrm>
        <a:off x="5862049" y="3802946"/>
        <a:ext cx="1778718" cy="1848866"/>
      </dsp:txXfrm>
    </dsp:sp>
    <dsp:sp modelId="{2F1E6A97-1A69-4C87-8DF3-8B18A9B3A643}">
      <dsp:nvSpPr>
        <dsp:cNvPr id="0" name=""/>
        <dsp:cNvSpPr/>
      </dsp:nvSpPr>
      <dsp:spPr>
        <a:xfrm>
          <a:off x="741157" y="3132018"/>
          <a:ext cx="2641481" cy="2757005"/>
        </a:xfrm>
        <a:prstGeom prst="ellipse">
          <a:avLst/>
        </a:prstGeom>
        <a:gradFill rotWithShape="0">
          <a:gsLst>
            <a:gs pos="0">
              <a:schemeClr val="accent5">
                <a:alpha val="50000"/>
                <a:hueOff val="0"/>
                <a:satOff val="0"/>
                <a:lumOff val="0"/>
                <a:alphaOff val="0"/>
                <a:tint val="96000"/>
                <a:lumMod val="100000"/>
              </a:schemeClr>
            </a:gs>
            <a:gs pos="78000">
              <a:schemeClr val="accent5">
                <a:alpha val="5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i="0" u="none" kern="1200" dirty="0" smtClean="0">
              <a:latin typeface="Arial" panose="020B0604020202020204" pitchFamily="34" charset="0"/>
              <a:cs typeface="Arial" panose="020B0604020202020204" pitchFamily="34" charset="0"/>
            </a:rPr>
            <a:t>Informática:</a:t>
          </a:r>
        </a:p>
        <a:p>
          <a:pPr lvl="0" algn="ctr" defTabSz="533400">
            <a:lnSpc>
              <a:spcPct val="90000"/>
            </a:lnSpc>
            <a:spcBef>
              <a:spcPct val="0"/>
            </a:spcBef>
            <a:spcAft>
              <a:spcPct val="35000"/>
            </a:spcAft>
          </a:pPr>
          <a:endParaRPr lang="es-MX" sz="1200" b="1" i="0" u="none"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es-ES" sz="1200" b="0" i="0" u="none" kern="1200" dirty="0" smtClean="0">
              <a:latin typeface="Arial" panose="020B0604020202020204" pitchFamily="34" charset="0"/>
              <a:cs typeface="Arial" panose="020B0604020202020204" pitchFamily="34" charset="0"/>
            </a:rPr>
            <a:t>Software</a:t>
          </a:r>
        </a:p>
        <a:p>
          <a:pPr lvl="0" algn="ctr" defTabSz="533400" rtl="0">
            <a:lnSpc>
              <a:spcPct val="90000"/>
            </a:lnSpc>
            <a:spcBef>
              <a:spcPct val="0"/>
            </a:spcBef>
            <a:spcAft>
              <a:spcPct val="35000"/>
            </a:spcAft>
          </a:pPr>
          <a:r>
            <a:rPr lang="es-ES" sz="1200" b="0" i="0" u="none" kern="1200" dirty="0" smtClean="0">
              <a:latin typeface="Arial" panose="020B0604020202020204" pitchFamily="34" charset="0"/>
              <a:cs typeface="Arial" panose="020B0604020202020204" pitchFamily="34" charset="0"/>
            </a:rPr>
            <a:t>La nube</a:t>
          </a:r>
        </a:p>
        <a:p>
          <a:pPr lvl="0" algn="ctr" defTabSz="533400" rtl="0">
            <a:lnSpc>
              <a:spcPct val="90000"/>
            </a:lnSpc>
            <a:spcBef>
              <a:spcPct val="0"/>
            </a:spcBef>
            <a:spcAft>
              <a:spcPct val="35000"/>
            </a:spcAft>
          </a:pPr>
          <a:r>
            <a:rPr lang="es-ES" sz="1200" b="0" i="0" u="none" kern="1200" dirty="0" smtClean="0">
              <a:latin typeface="Arial" panose="020B0604020202020204" pitchFamily="34" charset="0"/>
              <a:cs typeface="Arial" panose="020B0604020202020204" pitchFamily="34" charset="0"/>
            </a:rPr>
            <a:t>Procesamiento</a:t>
          </a:r>
        </a:p>
        <a:p>
          <a:pPr lvl="0" algn="ctr" defTabSz="533400" rtl="0">
            <a:lnSpc>
              <a:spcPct val="90000"/>
            </a:lnSpc>
            <a:spcBef>
              <a:spcPct val="0"/>
            </a:spcBef>
            <a:spcAft>
              <a:spcPct val="35000"/>
            </a:spcAft>
          </a:pPr>
          <a:r>
            <a:rPr lang="es-ES" sz="1200" b="0" i="0" u="none" kern="1200" dirty="0" smtClean="0">
              <a:latin typeface="Arial" panose="020B0604020202020204" pitchFamily="34" charset="0"/>
              <a:cs typeface="Arial" panose="020B0604020202020204" pitchFamily="34" charset="0"/>
            </a:rPr>
            <a:t>Almacenar</a:t>
          </a:r>
        </a:p>
        <a:p>
          <a:pPr lvl="0" algn="ctr" defTabSz="533400" rtl="0">
            <a:lnSpc>
              <a:spcPct val="90000"/>
            </a:lnSpc>
            <a:spcBef>
              <a:spcPct val="0"/>
            </a:spcBef>
            <a:spcAft>
              <a:spcPct val="35000"/>
            </a:spcAft>
          </a:pPr>
          <a:r>
            <a:rPr lang="es-ES" sz="1200" b="0" i="0" u="none" kern="1200" dirty="0" smtClean="0">
              <a:latin typeface="Arial" panose="020B0604020202020204" pitchFamily="34" charset="0"/>
              <a:cs typeface="Arial" panose="020B0604020202020204" pitchFamily="34" charset="0"/>
            </a:rPr>
            <a:t>Compartir</a:t>
          </a:r>
        </a:p>
        <a:p>
          <a:pPr lvl="0" algn="ctr" defTabSz="533400" rtl="0">
            <a:lnSpc>
              <a:spcPct val="90000"/>
            </a:lnSpc>
            <a:spcBef>
              <a:spcPct val="0"/>
            </a:spcBef>
            <a:spcAft>
              <a:spcPct val="35000"/>
            </a:spcAft>
          </a:pPr>
          <a:r>
            <a:rPr lang="es-ES" sz="1200" b="0" i="0" u="none" kern="1200" dirty="0" smtClean="0">
              <a:latin typeface="Arial" panose="020B0604020202020204" pitchFamily="34" charset="0"/>
              <a:cs typeface="Arial" panose="020B0604020202020204" pitchFamily="34" charset="0"/>
            </a:rPr>
            <a:t>Dispositivos</a:t>
          </a:r>
        </a:p>
        <a:p>
          <a:pPr lvl="0" algn="ctr" defTabSz="533400" rtl="0">
            <a:lnSpc>
              <a:spcPct val="90000"/>
            </a:lnSpc>
            <a:spcBef>
              <a:spcPct val="0"/>
            </a:spcBef>
            <a:spcAft>
              <a:spcPct val="35000"/>
            </a:spcAft>
          </a:pPr>
          <a:r>
            <a:rPr lang="es-ES" sz="1200" b="0" i="0" u="none" kern="1200" dirty="0" smtClean="0">
              <a:latin typeface="Arial" panose="020B0604020202020204" pitchFamily="34" charset="0"/>
              <a:cs typeface="Arial" panose="020B0604020202020204" pitchFamily="34" charset="0"/>
            </a:rPr>
            <a:t>Interpretación de software</a:t>
          </a:r>
          <a:endParaRPr lang="es-MX" sz="1200" b="0" i="0" u="none" kern="1200" dirty="0" smtClean="0">
            <a:latin typeface="Arial" panose="020B0604020202020204" pitchFamily="34" charset="0"/>
            <a:cs typeface="Arial" panose="020B0604020202020204" pitchFamily="34" charset="0"/>
          </a:endParaRPr>
        </a:p>
        <a:p>
          <a:pPr lvl="0" algn="l" defTabSz="533400">
            <a:lnSpc>
              <a:spcPct val="90000"/>
            </a:lnSpc>
            <a:spcBef>
              <a:spcPct val="0"/>
            </a:spcBef>
            <a:spcAft>
              <a:spcPct val="35000"/>
            </a:spcAft>
          </a:pPr>
          <a:endParaRPr lang="es-MX" sz="1200" b="0" i="0" u="none" kern="1200" dirty="0" smtClean="0"/>
        </a:p>
      </dsp:txBody>
      <dsp:txXfrm>
        <a:off x="1127993" y="3535772"/>
        <a:ext cx="1867809" cy="1949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6373B-B03F-4882-A1FF-CA2B5E12F338}">
      <dsp:nvSpPr>
        <dsp:cNvPr id="0" name=""/>
        <dsp:cNvSpPr/>
      </dsp:nvSpPr>
      <dsp:spPr>
        <a:xfrm>
          <a:off x="665485" y="2549"/>
          <a:ext cx="6544704" cy="594973"/>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s-MX" sz="2800" kern="1200" dirty="0" smtClean="0"/>
            <a:t>Geografía</a:t>
          </a:r>
          <a:endParaRPr lang="es-MX" sz="2800" kern="1200" dirty="0"/>
        </a:p>
      </dsp:txBody>
      <dsp:txXfrm>
        <a:off x="665485" y="2549"/>
        <a:ext cx="6544704" cy="594973"/>
      </dsp:txXfrm>
    </dsp:sp>
    <dsp:sp modelId="{DACB2F37-1A6D-4657-B3B0-FFAC53FBBB63}">
      <dsp:nvSpPr>
        <dsp:cNvPr id="0" name=""/>
        <dsp:cNvSpPr/>
      </dsp:nvSpPr>
      <dsp:spPr>
        <a:xfrm>
          <a:off x="850456" y="597522"/>
          <a:ext cx="1531460" cy="1211982"/>
        </a:xfrm>
        <a:prstGeom prst="chevron">
          <a:avLst>
            <a:gd name="adj" fmla="val 7061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08CA536-6869-41A8-89B5-1334D4464FE9}">
      <dsp:nvSpPr>
        <dsp:cNvPr id="0" name=""/>
        <dsp:cNvSpPr/>
      </dsp:nvSpPr>
      <dsp:spPr>
        <a:xfrm>
          <a:off x="1770351" y="597522"/>
          <a:ext cx="1531460" cy="1211982"/>
        </a:xfrm>
        <a:prstGeom prst="chevron">
          <a:avLst>
            <a:gd name="adj" fmla="val 70610"/>
          </a:avLst>
        </a:prstGeom>
        <a:solidFill>
          <a:schemeClr val="accent2">
            <a:hueOff val="-135623"/>
            <a:satOff val="-83"/>
            <a:lumOff val="324"/>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449CC6A-6133-43F5-9A49-6E5C689597F2}">
      <dsp:nvSpPr>
        <dsp:cNvPr id="0" name=""/>
        <dsp:cNvSpPr/>
      </dsp:nvSpPr>
      <dsp:spPr>
        <a:xfrm>
          <a:off x="2690972" y="597522"/>
          <a:ext cx="1531460" cy="1211982"/>
        </a:xfrm>
        <a:prstGeom prst="chevron">
          <a:avLst>
            <a:gd name="adj" fmla="val 70610"/>
          </a:avLst>
        </a:prstGeom>
        <a:solidFill>
          <a:schemeClr val="accent2">
            <a:hueOff val="-271245"/>
            <a:satOff val="-166"/>
            <a:lumOff val="647"/>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EFC1B5-51A2-4059-ADE4-BBD44CFFEDDE}">
      <dsp:nvSpPr>
        <dsp:cNvPr id="0" name=""/>
        <dsp:cNvSpPr/>
      </dsp:nvSpPr>
      <dsp:spPr>
        <a:xfrm>
          <a:off x="3610867" y="597522"/>
          <a:ext cx="1531460" cy="1211982"/>
        </a:xfrm>
        <a:prstGeom prst="chevron">
          <a:avLst>
            <a:gd name="adj" fmla="val 70610"/>
          </a:avLst>
        </a:prstGeom>
        <a:solidFill>
          <a:schemeClr val="accent2">
            <a:hueOff val="-406868"/>
            <a:satOff val="-248"/>
            <a:lumOff val="971"/>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0E1DDF0-0D4E-4F95-8070-74CF33E78FC2}">
      <dsp:nvSpPr>
        <dsp:cNvPr id="0" name=""/>
        <dsp:cNvSpPr/>
      </dsp:nvSpPr>
      <dsp:spPr>
        <a:xfrm>
          <a:off x="4531489" y="597522"/>
          <a:ext cx="1531460" cy="1211982"/>
        </a:xfrm>
        <a:prstGeom prst="chevron">
          <a:avLst>
            <a:gd name="adj" fmla="val 70610"/>
          </a:avLst>
        </a:prstGeom>
        <a:solidFill>
          <a:schemeClr val="accent2">
            <a:hueOff val="-542490"/>
            <a:satOff val="-331"/>
            <a:lumOff val="1294"/>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1E09568-BDE9-4B34-94D9-E90AA873196C}">
      <dsp:nvSpPr>
        <dsp:cNvPr id="0" name=""/>
        <dsp:cNvSpPr/>
      </dsp:nvSpPr>
      <dsp:spPr>
        <a:xfrm>
          <a:off x="5451383" y="597522"/>
          <a:ext cx="1531460" cy="1211982"/>
        </a:xfrm>
        <a:prstGeom prst="chevron">
          <a:avLst>
            <a:gd name="adj" fmla="val 70610"/>
          </a:avLst>
        </a:prstGeom>
        <a:solidFill>
          <a:schemeClr val="accent2">
            <a:hueOff val="-678113"/>
            <a:satOff val="-414"/>
            <a:lumOff val="1618"/>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34C5C4D-737A-44B3-BF31-4E993E53746F}">
      <dsp:nvSpPr>
        <dsp:cNvPr id="0" name=""/>
        <dsp:cNvSpPr/>
      </dsp:nvSpPr>
      <dsp:spPr>
        <a:xfrm>
          <a:off x="6372005" y="597522"/>
          <a:ext cx="1531460" cy="1211982"/>
        </a:xfrm>
        <a:prstGeom prst="chevron">
          <a:avLst>
            <a:gd name="adj" fmla="val 70610"/>
          </a:avLst>
        </a:prstGeom>
        <a:solidFill>
          <a:schemeClr val="accent2">
            <a:hueOff val="-813735"/>
            <a:satOff val="-497"/>
            <a:lumOff val="1941"/>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59D4C3E-A0F7-4545-80AA-B877AF49CADF}">
      <dsp:nvSpPr>
        <dsp:cNvPr id="0" name=""/>
        <dsp:cNvSpPr/>
      </dsp:nvSpPr>
      <dsp:spPr>
        <a:xfrm>
          <a:off x="665485" y="718721"/>
          <a:ext cx="6999727" cy="96958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MX" sz="1400" kern="1200" dirty="0" smtClean="0"/>
            <a:t>Revisar diversas fuentes bibliográficas, hemerográficas y videos.     </a:t>
          </a:r>
          <a:endParaRPr lang="es-MX" sz="1400" b="1" kern="1200" dirty="0" smtClean="0"/>
        </a:p>
        <a:p>
          <a:pPr lvl="0" algn="l" defTabSz="622300">
            <a:lnSpc>
              <a:spcPct val="90000"/>
            </a:lnSpc>
            <a:spcBef>
              <a:spcPct val="0"/>
            </a:spcBef>
            <a:spcAft>
              <a:spcPct val="35000"/>
            </a:spcAft>
          </a:pPr>
          <a:r>
            <a:rPr lang="es-MX" sz="1400" kern="1200" dirty="0" smtClean="0"/>
            <a:t>Elaborar un producto final, que puede ser un periódico mural informativo, una infografía como apoyo visual, un mapa con un software, con apoyo del Centro de Investigación de Ciencias de Información Geoespacial (Centro Geo). </a:t>
          </a:r>
          <a:endParaRPr lang="es-MX" sz="1400" b="1" kern="1200" dirty="0" smtClean="0"/>
        </a:p>
      </dsp:txBody>
      <dsp:txXfrm>
        <a:off x="665485" y="718721"/>
        <a:ext cx="6999727" cy="969585"/>
      </dsp:txXfrm>
    </dsp:sp>
    <dsp:sp modelId="{C5D9AECA-DAEF-4926-AAA2-88BC63DA7353}">
      <dsp:nvSpPr>
        <dsp:cNvPr id="0" name=""/>
        <dsp:cNvSpPr/>
      </dsp:nvSpPr>
      <dsp:spPr>
        <a:xfrm>
          <a:off x="665485" y="1904834"/>
          <a:ext cx="6544704" cy="594973"/>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s-MX" sz="2800" kern="1200" dirty="0" smtClean="0"/>
            <a:t>Física</a:t>
          </a:r>
          <a:endParaRPr lang="es-MX" sz="2800" kern="1200" dirty="0"/>
        </a:p>
      </dsp:txBody>
      <dsp:txXfrm>
        <a:off x="665485" y="1904834"/>
        <a:ext cx="6544704" cy="594973"/>
      </dsp:txXfrm>
    </dsp:sp>
    <dsp:sp modelId="{6A5DD5CA-7AE3-48B6-A078-950BF6EF1AE9}">
      <dsp:nvSpPr>
        <dsp:cNvPr id="0" name=""/>
        <dsp:cNvSpPr/>
      </dsp:nvSpPr>
      <dsp:spPr>
        <a:xfrm>
          <a:off x="819760" y="2499807"/>
          <a:ext cx="1531460" cy="1211982"/>
        </a:xfrm>
        <a:prstGeom prst="chevron">
          <a:avLst>
            <a:gd name="adj" fmla="val 70610"/>
          </a:avLst>
        </a:prstGeom>
        <a:solidFill>
          <a:schemeClr val="accent2">
            <a:hueOff val="-949358"/>
            <a:satOff val="-580"/>
            <a:lumOff val="2265"/>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24CFEBE-1707-4E2E-9703-BD7B741A2E70}">
      <dsp:nvSpPr>
        <dsp:cNvPr id="0" name=""/>
        <dsp:cNvSpPr/>
      </dsp:nvSpPr>
      <dsp:spPr>
        <a:xfrm>
          <a:off x="1739655" y="2499807"/>
          <a:ext cx="1531460" cy="1211982"/>
        </a:xfrm>
        <a:prstGeom prst="chevron">
          <a:avLst>
            <a:gd name="adj" fmla="val 70610"/>
          </a:avLst>
        </a:prstGeom>
        <a:solidFill>
          <a:schemeClr val="accent2">
            <a:hueOff val="-1084980"/>
            <a:satOff val="-662"/>
            <a:lumOff val="2588"/>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AD90FA-F78F-49CF-A54B-30DDE9A3D039}">
      <dsp:nvSpPr>
        <dsp:cNvPr id="0" name=""/>
        <dsp:cNvSpPr/>
      </dsp:nvSpPr>
      <dsp:spPr>
        <a:xfrm>
          <a:off x="2660277" y="2499807"/>
          <a:ext cx="1531460" cy="1211982"/>
        </a:xfrm>
        <a:prstGeom prst="chevron">
          <a:avLst>
            <a:gd name="adj" fmla="val 70610"/>
          </a:avLst>
        </a:prstGeom>
        <a:solidFill>
          <a:schemeClr val="accent2">
            <a:hueOff val="-1220603"/>
            <a:satOff val="-745"/>
            <a:lumOff val="2912"/>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212FF1B-BAB6-4AB4-9D33-F99D2F4040AE}">
      <dsp:nvSpPr>
        <dsp:cNvPr id="0" name=""/>
        <dsp:cNvSpPr/>
      </dsp:nvSpPr>
      <dsp:spPr>
        <a:xfrm>
          <a:off x="3580171" y="2499807"/>
          <a:ext cx="1531460" cy="1211982"/>
        </a:xfrm>
        <a:prstGeom prst="chevron">
          <a:avLst>
            <a:gd name="adj" fmla="val 70610"/>
          </a:avLst>
        </a:prstGeom>
        <a:solidFill>
          <a:schemeClr val="accent2">
            <a:hueOff val="-1356225"/>
            <a:satOff val="-828"/>
            <a:lumOff val="3235"/>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4C0C3E-588F-4F53-96C3-3F347314BDD6}">
      <dsp:nvSpPr>
        <dsp:cNvPr id="0" name=""/>
        <dsp:cNvSpPr/>
      </dsp:nvSpPr>
      <dsp:spPr>
        <a:xfrm>
          <a:off x="4500793" y="2499807"/>
          <a:ext cx="1531460" cy="1211982"/>
        </a:xfrm>
        <a:prstGeom prst="chevron">
          <a:avLst>
            <a:gd name="adj" fmla="val 70610"/>
          </a:avLst>
        </a:prstGeom>
        <a:solidFill>
          <a:schemeClr val="accent2">
            <a:hueOff val="-1491848"/>
            <a:satOff val="-911"/>
            <a:lumOff val="3559"/>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EA3541-16A0-4DDC-8C5C-E923FFD5646C}">
      <dsp:nvSpPr>
        <dsp:cNvPr id="0" name=""/>
        <dsp:cNvSpPr/>
      </dsp:nvSpPr>
      <dsp:spPr>
        <a:xfrm>
          <a:off x="5420687" y="2499807"/>
          <a:ext cx="1531460" cy="1211982"/>
        </a:xfrm>
        <a:prstGeom prst="chevron">
          <a:avLst>
            <a:gd name="adj" fmla="val 70610"/>
          </a:avLst>
        </a:prstGeom>
        <a:solidFill>
          <a:schemeClr val="accent2">
            <a:hueOff val="-1627470"/>
            <a:satOff val="-994"/>
            <a:lumOff val="3883"/>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6D9E49-F986-4D5A-B9E8-81E2DE74FA13}">
      <dsp:nvSpPr>
        <dsp:cNvPr id="0" name=""/>
        <dsp:cNvSpPr/>
      </dsp:nvSpPr>
      <dsp:spPr>
        <a:xfrm>
          <a:off x="6341309" y="2499807"/>
          <a:ext cx="1531460" cy="1211982"/>
        </a:xfrm>
        <a:prstGeom prst="chevron">
          <a:avLst>
            <a:gd name="adj" fmla="val 70610"/>
          </a:avLst>
        </a:prstGeom>
        <a:solidFill>
          <a:schemeClr val="accent2">
            <a:hueOff val="-1763093"/>
            <a:satOff val="-1076"/>
            <a:lumOff val="4206"/>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59F414A-72BA-4D0D-BBB1-44100148310B}">
      <dsp:nvSpPr>
        <dsp:cNvPr id="0" name=""/>
        <dsp:cNvSpPr/>
      </dsp:nvSpPr>
      <dsp:spPr>
        <a:xfrm>
          <a:off x="665485" y="2621005"/>
          <a:ext cx="6938335" cy="96958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MX" sz="1400" kern="1200" dirty="0" smtClean="0"/>
            <a:t>Comprender por completo las leyes del movimiento; con base en eso, el análisis de cualquier movimiento circular sólo dependerá de la medición de nuevas variables, para lograr un entendimiento de cualquier aplicación en la vida real; en este caso los satélites: su funcionamiento y la aplicación de los resultados de este.</a:t>
          </a:r>
          <a:endParaRPr lang="es-MX" sz="1400" kern="1200" dirty="0"/>
        </a:p>
      </dsp:txBody>
      <dsp:txXfrm>
        <a:off x="665485" y="2621005"/>
        <a:ext cx="6938335" cy="969585"/>
      </dsp:txXfrm>
    </dsp:sp>
    <dsp:sp modelId="{368ADC7B-97CE-47A7-A581-4C3371E91F39}">
      <dsp:nvSpPr>
        <dsp:cNvPr id="0" name=""/>
        <dsp:cNvSpPr/>
      </dsp:nvSpPr>
      <dsp:spPr>
        <a:xfrm>
          <a:off x="665485" y="3807118"/>
          <a:ext cx="6544704" cy="594973"/>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s-MX" sz="2800" kern="1200" dirty="0" smtClean="0"/>
            <a:t>Informática</a:t>
          </a:r>
          <a:endParaRPr lang="es-MX" sz="2800" kern="1200" dirty="0"/>
        </a:p>
      </dsp:txBody>
      <dsp:txXfrm>
        <a:off x="665485" y="3807118"/>
        <a:ext cx="6544704" cy="594973"/>
      </dsp:txXfrm>
    </dsp:sp>
    <dsp:sp modelId="{CC019047-9BFA-44FE-A0C6-AE2DB4CCED2E}">
      <dsp:nvSpPr>
        <dsp:cNvPr id="0" name=""/>
        <dsp:cNvSpPr/>
      </dsp:nvSpPr>
      <dsp:spPr>
        <a:xfrm>
          <a:off x="798910" y="4402091"/>
          <a:ext cx="1531460" cy="1211982"/>
        </a:xfrm>
        <a:prstGeom prst="chevron">
          <a:avLst>
            <a:gd name="adj" fmla="val 70610"/>
          </a:avLst>
        </a:prstGeom>
        <a:solidFill>
          <a:schemeClr val="accent2">
            <a:hueOff val="-1898715"/>
            <a:satOff val="-1159"/>
            <a:lumOff val="453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F5C5712-22A6-40CC-A914-FA107563B244}">
      <dsp:nvSpPr>
        <dsp:cNvPr id="0" name=""/>
        <dsp:cNvSpPr/>
      </dsp:nvSpPr>
      <dsp:spPr>
        <a:xfrm>
          <a:off x="1718804" y="4402091"/>
          <a:ext cx="1531460" cy="1211982"/>
        </a:xfrm>
        <a:prstGeom prst="chevron">
          <a:avLst>
            <a:gd name="adj" fmla="val 70610"/>
          </a:avLst>
        </a:prstGeom>
        <a:solidFill>
          <a:schemeClr val="accent2">
            <a:hueOff val="-2034338"/>
            <a:satOff val="-1242"/>
            <a:lumOff val="4853"/>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E44F18D-65E9-4E9F-B9B2-A81FDFC29F46}">
      <dsp:nvSpPr>
        <dsp:cNvPr id="0" name=""/>
        <dsp:cNvSpPr/>
      </dsp:nvSpPr>
      <dsp:spPr>
        <a:xfrm>
          <a:off x="2639426" y="4402091"/>
          <a:ext cx="1531460" cy="1211982"/>
        </a:xfrm>
        <a:prstGeom prst="chevron">
          <a:avLst>
            <a:gd name="adj" fmla="val 70610"/>
          </a:avLst>
        </a:prstGeom>
        <a:solidFill>
          <a:schemeClr val="accent2">
            <a:hueOff val="-2169960"/>
            <a:satOff val="-1325"/>
            <a:lumOff val="5177"/>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18910DE-F111-44A8-9DA3-2C274EBA1EB5}">
      <dsp:nvSpPr>
        <dsp:cNvPr id="0" name=""/>
        <dsp:cNvSpPr/>
      </dsp:nvSpPr>
      <dsp:spPr>
        <a:xfrm>
          <a:off x="3559320" y="4402091"/>
          <a:ext cx="1531460" cy="1211982"/>
        </a:xfrm>
        <a:prstGeom prst="chevron">
          <a:avLst>
            <a:gd name="adj" fmla="val 70610"/>
          </a:avLst>
        </a:prstGeom>
        <a:solidFill>
          <a:schemeClr val="accent2">
            <a:hueOff val="-2305583"/>
            <a:satOff val="-1408"/>
            <a:lumOff val="550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67760A6-8D2D-43E2-A326-9DCA462DFB36}">
      <dsp:nvSpPr>
        <dsp:cNvPr id="0" name=""/>
        <dsp:cNvSpPr/>
      </dsp:nvSpPr>
      <dsp:spPr>
        <a:xfrm>
          <a:off x="4479942" y="4402091"/>
          <a:ext cx="1531460" cy="1211982"/>
        </a:xfrm>
        <a:prstGeom prst="chevron">
          <a:avLst>
            <a:gd name="adj" fmla="val 70610"/>
          </a:avLst>
        </a:prstGeom>
        <a:solidFill>
          <a:schemeClr val="accent2">
            <a:hueOff val="-2441205"/>
            <a:satOff val="-1490"/>
            <a:lumOff val="5824"/>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4C7FD1D-BD16-440A-AF83-94ADD0F7C944}">
      <dsp:nvSpPr>
        <dsp:cNvPr id="0" name=""/>
        <dsp:cNvSpPr/>
      </dsp:nvSpPr>
      <dsp:spPr>
        <a:xfrm>
          <a:off x="5399837" y="4402091"/>
          <a:ext cx="1531460" cy="1211982"/>
        </a:xfrm>
        <a:prstGeom prst="chevron">
          <a:avLst>
            <a:gd name="adj" fmla="val 70610"/>
          </a:avLst>
        </a:prstGeom>
        <a:solidFill>
          <a:schemeClr val="accent2">
            <a:hueOff val="-2576828"/>
            <a:satOff val="-1573"/>
            <a:lumOff val="6147"/>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E2DBAD-23C9-4BE3-BA41-8AF9E47F2F1F}">
      <dsp:nvSpPr>
        <dsp:cNvPr id="0" name=""/>
        <dsp:cNvSpPr/>
      </dsp:nvSpPr>
      <dsp:spPr>
        <a:xfrm>
          <a:off x="6320459" y="4402091"/>
          <a:ext cx="1531460" cy="1211982"/>
        </a:xfrm>
        <a:prstGeom prst="chevron">
          <a:avLst>
            <a:gd name="adj" fmla="val 70610"/>
          </a:avLst>
        </a:prstGeom>
        <a:solidFill>
          <a:schemeClr val="accent2">
            <a:hueOff val="-2712450"/>
            <a:satOff val="-1656"/>
            <a:lumOff val="6471"/>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786DD7D-1F2E-483D-9826-C25FF7748991}">
      <dsp:nvSpPr>
        <dsp:cNvPr id="0" name=""/>
        <dsp:cNvSpPr/>
      </dsp:nvSpPr>
      <dsp:spPr>
        <a:xfrm>
          <a:off x="665485" y="4523290"/>
          <a:ext cx="6896634" cy="96958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MX" sz="1400" kern="1200" dirty="0" smtClean="0"/>
            <a:t>Aprender a utilizar aplicaciones como Google </a:t>
          </a:r>
          <a:r>
            <a:rPr lang="es-MX" sz="1400" kern="1200" dirty="0" err="1" smtClean="0"/>
            <a:t>Earth</a:t>
          </a:r>
          <a:r>
            <a:rPr lang="es-MX" sz="1400" kern="1200" dirty="0" smtClean="0"/>
            <a:t> y </a:t>
          </a:r>
          <a:r>
            <a:rPr lang="es-MX" sz="1400" kern="1200" dirty="0" err="1" smtClean="0"/>
            <a:t>QuantumGis</a:t>
          </a:r>
          <a:r>
            <a:rPr lang="es-MX" sz="1400" kern="1200" dirty="0" smtClean="0"/>
            <a:t>.</a:t>
          </a:r>
        </a:p>
        <a:p>
          <a:pPr lvl="0" algn="l" defTabSz="622300">
            <a:lnSpc>
              <a:spcPct val="90000"/>
            </a:lnSpc>
            <a:spcBef>
              <a:spcPct val="0"/>
            </a:spcBef>
            <a:spcAft>
              <a:spcPct val="35000"/>
            </a:spcAft>
          </a:pPr>
          <a:r>
            <a:rPr lang="es-MX" sz="1400" kern="1200" dirty="0" smtClean="0"/>
            <a:t>Elaborar una infografía, presentación para el grupo, elaboración de un mapa con ayuda del software.</a:t>
          </a:r>
        </a:p>
      </dsp:txBody>
      <dsp:txXfrm>
        <a:off x="665485" y="4523290"/>
        <a:ext cx="6896634" cy="969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B0615-9930-480D-90A6-D312BFF8C903}">
      <dsp:nvSpPr>
        <dsp:cNvPr id="0" name=""/>
        <dsp:cNvSpPr/>
      </dsp:nvSpPr>
      <dsp:spPr>
        <a:xfrm>
          <a:off x="1915224" y="310985"/>
          <a:ext cx="1680706" cy="1523342"/>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Comprensión del movimiento de satélites alrededor de la Tierra.</a:t>
          </a:r>
          <a:endParaRPr lang="es-MX" sz="1300" kern="1200" dirty="0"/>
        </a:p>
      </dsp:txBody>
      <dsp:txXfrm>
        <a:off x="2161358" y="534073"/>
        <a:ext cx="1188438" cy="1077166"/>
      </dsp:txXfrm>
    </dsp:sp>
    <dsp:sp modelId="{850034F6-9916-4B49-AFD6-7826F2CE0F7F}">
      <dsp:nvSpPr>
        <dsp:cNvPr id="0" name=""/>
        <dsp:cNvSpPr/>
      </dsp:nvSpPr>
      <dsp:spPr>
        <a:xfrm>
          <a:off x="2419312" y="1751150"/>
          <a:ext cx="670576" cy="761872"/>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2508197" y="2053226"/>
        <a:ext cx="492806" cy="157720"/>
      </dsp:txXfrm>
    </dsp:sp>
    <dsp:sp modelId="{22BA0524-1D50-4A97-8682-79DFBEF058F9}">
      <dsp:nvSpPr>
        <dsp:cNvPr id="0" name=""/>
        <dsp:cNvSpPr/>
      </dsp:nvSpPr>
      <dsp:spPr>
        <a:xfrm>
          <a:off x="1843229" y="2471244"/>
          <a:ext cx="1728995" cy="1567828"/>
        </a:xfrm>
        <a:prstGeom prst="ellipse">
          <a:avLst/>
        </a:prstGeom>
        <a:solidFill>
          <a:schemeClr val="accent3">
            <a:hueOff val="-93612"/>
            <a:satOff val="-2531"/>
            <a:lumOff val="-52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smtClean="0">
              <a:latin typeface="Arial" panose="020B0604020202020204" pitchFamily="34" charset="0"/>
              <a:cs typeface="Arial" panose="020B0604020202020204" pitchFamily="34" charset="0"/>
            </a:rPr>
            <a:t>Uso de software para analizar datos de satélite artificial.</a:t>
          </a:r>
          <a:endParaRPr lang="es-MX" sz="1200" kern="1200" dirty="0">
            <a:latin typeface="Arial" panose="020B0604020202020204" pitchFamily="34" charset="0"/>
            <a:cs typeface="Arial" panose="020B0604020202020204" pitchFamily="34" charset="0"/>
          </a:endParaRPr>
        </a:p>
      </dsp:txBody>
      <dsp:txXfrm>
        <a:off x="2096434" y="2700847"/>
        <a:ext cx="1222585" cy="1108622"/>
      </dsp:txXfrm>
    </dsp:sp>
    <dsp:sp modelId="{3F0392BA-BD01-4BB1-B33E-5EA7F700F810}">
      <dsp:nvSpPr>
        <dsp:cNvPr id="0" name=""/>
        <dsp:cNvSpPr/>
      </dsp:nvSpPr>
      <dsp:spPr>
        <a:xfrm>
          <a:off x="2347298" y="3983398"/>
          <a:ext cx="614633" cy="727259"/>
        </a:xfrm>
        <a:prstGeom prst="mathPlus">
          <a:avLst/>
        </a:prstGeom>
        <a:solidFill>
          <a:schemeClr val="accent3">
            <a:hueOff val="-140418"/>
            <a:satOff val="-3796"/>
            <a:lumOff val="-78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2428768" y="4274747"/>
        <a:ext cx="451693" cy="144561"/>
      </dsp:txXfrm>
    </dsp:sp>
    <dsp:sp modelId="{73F94B01-D35A-4AB7-BE48-01A05F99A44A}">
      <dsp:nvSpPr>
        <dsp:cNvPr id="0" name=""/>
        <dsp:cNvSpPr/>
      </dsp:nvSpPr>
      <dsp:spPr>
        <a:xfrm>
          <a:off x="1843229" y="4631473"/>
          <a:ext cx="1635676" cy="1605837"/>
        </a:xfrm>
        <a:prstGeom prst="ellipse">
          <a:avLst/>
        </a:prstGeom>
        <a:solidFill>
          <a:schemeClr val="accent3">
            <a:hueOff val="-187224"/>
            <a:satOff val="-5061"/>
            <a:lumOff val="-104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200" kern="1200" smtClean="0"/>
            <a:t>Interpretación de daos obtenidos de satélites naturales.</a:t>
          </a:r>
          <a:endParaRPr lang="es-MX" sz="1200" kern="1200" dirty="0"/>
        </a:p>
      </dsp:txBody>
      <dsp:txXfrm>
        <a:off x="2082768" y="4866642"/>
        <a:ext cx="1156598" cy="1135499"/>
      </dsp:txXfrm>
    </dsp:sp>
    <dsp:sp modelId="{2970CAB6-32DE-4E2A-AEE0-C66B360FD16A}">
      <dsp:nvSpPr>
        <dsp:cNvPr id="0" name=""/>
        <dsp:cNvSpPr/>
      </dsp:nvSpPr>
      <dsp:spPr>
        <a:xfrm rot="10803817">
          <a:off x="3778992" y="2867707"/>
          <a:ext cx="637949" cy="777311"/>
        </a:xfrm>
        <a:prstGeom prst="rightArrow">
          <a:avLst>
            <a:gd name="adj1" fmla="val 60000"/>
            <a:gd name="adj2" fmla="val 50000"/>
          </a:avLst>
        </a:prstGeom>
        <a:solidFill>
          <a:schemeClr val="accent3">
            <a:hueOff val="-280836"/>
            <a:satOff val="-7592"/>
            <a:lumOff val="-156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3970377" y="3023275"/>
        <a:ext cx="446564" cy="466387"/>
      </dsp:txXfrm>
    </dsp:sp>
    <dsp:sp modelId="{8099C612-E1D9-4E1D-B550-CD0C7242ADE1}">
      <dsp:nvSpPr>
        <dsp:cNvPr id="0" name=""/>
        <dsp:cNvSpPr/>
      </dsp:nvSpPr>
      <dsp:spPr>
        <a:xfrm>
          <a:off x="4795562" y="2348876"/>
          <a:ext cx="3016804" cy="2168573"/>
        </a:xfrm>
        <a:prstGeom prst="ellipse">
          <a:avLst/>
        </a:prstGeom>
        <a:solidFill>
          <a:schemeClr val="accent3">
            <a:hueOff val="-280836"/>
            <a:satOff val="-7592"/>
            <a:lumOff val="-156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MX" sz="1600" b="1" kern="1200" dirty="0" smtClean="0">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MX" sz="1600" b="0" kern="1200" dirty="0" smtClean="0">
              <a:latin typeface="Arial" panose="020B0604020202020204" pitchFamily="34" charset="0"/>
              <a:cs typeface="Arial" panose="020B0604020202020204" pitchFamily="34" charset="0"/>
            </a:rPr>
            <a:t>Conexiones</a:t>
          </a:r>
        </a:p>
        <a:p>
          <a:pPr marL="0" marR="0" lvl="0" indent="0" algn="ctr" defTabSz="914400" eaLnBrk="1" fontAlgn="auto" latinLnBrk="0" hangingPunct="1">
            <a:lnSpc>
              <a:spcPct val="100000"/>
            </a:lnSpc>
            <a:spcBef>
              <a:spcPct val="0"/>
            </a:spcBef>
            <a:spcAft>
              <a:spcPts val="0"/>
            </a:spcAft>
            <a:buClrTx/>
            <a:buSzTx/>
            <a:buFontTx/>
            <a:buNone/>
            <a:tabLst/>
            <a:defRPr/>
          </a:pPr>
          <a:r>
            <a:rPr lang="es-MX" sz="1600" b="0" kern="1200" dirty="0" smtClean="0">
              <a:latin typeface="Arial" panose="020B0604020202020204" pitchFamily="34" charset="0"/>
              <a:cs typeface="Arial" panose="020B0604020202020204" pitchFamily="34" charset="0"/>
            </a:rPr>
            <a:t>Geografía</a:t>
          </a:r>
        </a:p>
        <a:p>
          <a:pPr marL="0" marR="0" lvl="0" indent="0" algn="ctr" defTabSz="914400" eaLnBrk="1" fontAlgn="auto" latinLnBrk="0" hangingPunct="1">
            <a:lnSpc>
              <a:spcPct val="100000"/>
            </a:lnSpc>
            <a:spcBef>
              <a:spcPct val="0"/>
            </a:spcBef>
            <a:spcAft>
              <a:spcPts val="0"/>
            </a:spcAft>
            <a:buClrTx/>
            <a:buSzTx/>
            <a:buFontTx/>
            <a:buNone/>
            <a:tabLst/>
            <a:defRPr/>
          </a:pPr>
          <a:r>
            <a:rPr lang="es-MX" sz="1600" b="0" kern="1200" dirty="0" smtClean="0">
              <a:latin typeface="Arial" panose="020B0604020202020204" pitchFamily="34" charset="0"/>
              <a:cs typeface="Arial" panose="020B0604020202020204" pitchFamily="34" charset="0"/>
            </a:rPr>
            <a:t>Física</a:t>
          </a:r>
        </a:p>
        <a:p>
          <a:pPr marL="0" marR="0" lvl="0" indent="0" algn="ctr" defTabSz="914400" eaLnBrk="1" fontAlgn="auto" latinLnBrk="0" hangingPunct="1">
            <a:lnSpc>
              <a:spcPct val="100000"/>
            </a:lnSpc>
            <a:spcBef>
              <a:spcPct val="0"/>
            </a:spcBef>
            <a:spcAft>
              <a:spcPts val="0"/>
            </a:spcAft>
            <a:buClrTx/>
            <a:buSzTx/>
            <a:buFontTx/>
            <a:buNone/>
            <a:tabLst/>
            <a:defRPr/>
          </a:pPr>
          <a:r>
            <a:rPr lang="es-MX" sz="1600" b="0" kern="1200" dirty="0" smtClean="0">
              <a:latin typeface="Arial" panose="020B0604020202020204" pitchFamily="34" charset="0"/>
              <a:cs typeface="Arial" panose="020B0604020202020204" pitchFamily="34" charset="0"/>
            </a:rPr>
            <a:t>Informática </a:t>
          </a:r>
        </a:p>
        <a:p>
          <a:pPr marL="0" marR="0" lvl="0" indent="0" algn="ctr" defTabSz="914400" eaLnBrk="1" fontAlgn="auto" latinLnBrk="0" hangingPunct="1">
            <a:lnSpc>
              <a:spcPct val="100000"/>
            </a:lnSpc>
            <a:spcBef>
              <a:spcPct val="0"/>
            </a:spcBef>
            <a:spcAft>
              <a:spcPts val="0"/>
            </a:spcAft>
            <a:buClrTx/>
            <a:buSzTx/>
            <a:buFontTx/>
            <a:buNone/>
            <a:tabLst/>
            <a:defRPr/>
          </a:pPr>
          <a:endParaRPr lang="es-MX" sz="1600" kern="1200" dirty="0" smtClean="0"/>
        </a:p>
      </dsp:txBody>
      <dsp:txXfrm>
        <a:off x="5237363" y="2666456"/>
        <a:ext cx="2133202" cy="153341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7B2C5AC-908F-4F10-91B0-E66369C76DC2}" type="slidenum">
              <a:rPr lang="en-US" smtClean="0">
                <a:solidFill>
                  <a:srgbClr val="5FCBEF"/>
                </a:solidFill>
              </a:rPr>
              <a:pPr/>
              <a:t>‹Nº›</a:t>
            </a:fld>
            <a:endParaRPr lang="en-US">
              <a:solidFill>
                <a:srgbClr val="5FCBEF"/>
              </a:solidFill>
            </a:endParaRPr>
          </a:p>
        </p:txBody>
      </p:sp>
    </p:spTree>
    <p:extLst>
      <p:ext uri="{BB962C8B-B14F-4D97-AF65-F5344CB8AC3E}">
        <p14:creationId xmlns:p14="http://schemas.microsoft.com/office/powerpoint/2010/main" val="16656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MX">
              <a:solidFill>
                <a:prstClr val="black">
                  <a:tint val="75000"/>
                </a:prstClr>
              </a:solidFill>
            </a:endParaRPr>
          </a:p>
        </p:txBody>
      </p:sp>
      <p:sp>
        <p:nvSpPr>
          <p:cNvPr id="5" name="Footer Placeholder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052458E-E3AB-4895-B07E-CF8477644ABC}" type="slidenum">
              <a:rPr lang="es-MX" smtClean="0">
                <a:solidFill>
                  <a:srgbClr val="5FCBEF"/>
                </a:solidFill>
              </a:rPr>
              <a:pPr/>
              <a:t>‹Nº›</a:t>
            </a:fld>
            <a:endParaRPr lang="es-MX">
              <a:solidFill>
                <a:srgbClr val="5FCBEF"/>
              </a:solidFill>
            </a:endParaRPr>
          </a:p>
        </p:txBody>
      </p:sp>
    </p:spTree>
    <p:extLst>
      <p:ext uri="{BB962C8B-B14F-4D97-AF65-F5344CB8AC3E}">
        <p14:creationId xmlns:p14="http://schemas.microsoft.com/office/powerpoint/2010/main" val="207589198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MX">
              <a:solidFill>
                <a:prstClr val="black">
                  <a:tint val="75000"/>
                </a:prstClr>
              </a:solidFill>
            </a:endParaRPr>
          </a:p>
        </p:txBody>
      </p:sp>
      <p:sp>
        <p:nvSpPr>
          <p:cNvPr id="5" name="Footer Placeholder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052458E-E3AB-4895-B07E-CF8477644ABC}" type="slidenum">
              <a:rPr lang="es-MX" smtClean="0">
                <a:solidFill>
                  <a:srgbClr val="5FCBEF"/>
                </a:solidFill>
              </a:rPr>
              <a:pPr/>
              <a:t>‹Nº›</a:t>
            </a:fld>
            <a:endParaRPr lang="es-MX">
              <a:solidFill>
                <a:srgbClr val="5FCBE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51470002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MX">
              <a:solidFill>
                <a:prstClr val="black">
                  <a:tint val="75000"/>
                </a:prstClr>
              </a:solidFill>
            </a:endParaRPr>
          </a:p>
        </p:txBody>
      </p:sp>
      <p:sp>
        <p:nvSpPr>
          <p:cNvPr id="5" name="Footer Placeholder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052458E-E3AB-4895-B07E-CF8477644ABC}" type="slidenum">
              <a:rPr lang="es-MX" smtClean="0">
                <a:solidFill>
                  <a:srgbClr val="5FCBEF"/>
                </a:solidFill>
              </a:rPr>
              <a:pPr/>
              <a:t>‹Nº›</a:t>
            </a:fld>
            <a:endParaRPr lang="es-MX">
              <a:solidFill>
                <a:srgbClr val="5FCBEF"/>
              </a:solidFill>
            </a:endParaRPr>
          </a:p>
        </p:txBody>
      </p:sp>
    </p:spTree>
    <p:extLst>
      <p:ext uri="{BB962C8B-B14F-4D97-AF65-F5344CB8AC3E}">
        <p14:creationId xmlns:p14="http://schemas.microsoft.com/office/powerpoint/2010/main" val="336266135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MX">
              <a:solidFill>
                <a:prstClr val="black">
                  <a:tint val="75000"/>
                </a:prstClr>
              </a:solidFill>
            </a:endParaRPr>
          </a:p>
        </p:txBody>
      </p:sp>
      <p:sp>
        <p:nvSpPr>
          <p:cNvPr id="5" name="Footer Placeholder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052458E-E3AB-4895-B07E-CF8477644ABC}" type="slidenum">
              <a:rPr lang="es-MX" smtClean="0">
                <a:solidFill>
                  <a:srgbClr val="5FCBEF"/>
                </a:solidFill>
              </a:rPr>
              <a:pPr/>
              <a:t>‹Nº›</a:t>
            </a:fld>
            <a:endParaRPr lang="es-MX">
              <a:solidFill>
                <a:srgbClr val="5FCBE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fontAlgn="base">
              <a:spcBef>
                <a:spcPct val="0"/>
              </a:spcBef>
              <a:spcAft>
                <a:spcPct val="0"/>
              </a:spcAft>
            </a:pPr>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65072752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MX">
              <a:solidFill>
                <a:prstClr val="black">
                  <a:tint val="75000"/>
                </a:prstClr>
              </a:solidFill>
            </a:endParaRPr>
          </a:p>
        </p:txBody>
      </p:sp>
      <p:sp>
        <p:nvSpPr>
          <p:cNvPr id="5" name="Footer Placeholder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052458E-E3AB-4895-B07E-CF8477644ABC}" type="slidenum">
              <a:rPr lang="es-MX" smtClean="0">
                <a:solidFill>
                  <a:srgbClr val="5FCBEF"/>
                </a:solidFill>
              </a:rPr>
              <a:pPr/>
              <a:t>‹Nº›</a:t>
            </a:fld>
            <a:endParaRPr lang="es-MX">
              <a:solidFill>
                <a:srgbClr val="5FCBEF"/>
              </a:solidFill>
            </a:endParaRPr>
          </a:p>
        </p:txBody>
      </p:sp>
    </p:spTree>
    <p:extLst>
      <p:ext uri="{BB962C8B-B14F-4D97-AF65-F5344CB8AC3E}">
        <p14:creationId xmlns:p14="http://schemas.microsoft.com/office/powerpoint/2010/main" val="398270950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06C570-1E66-4F95-8AA6-45568308C1BA}" type="slidenum">
              <a:rPr lang="en-US" smtClean="0">
                <a:solidFill>
                  <a:srgbClr val="5FCBEF"/>
                </a:solidFill>
              </a:rPr>
              <a:pPr/>
              <a:t>‹Nº›</a:t>
            </a:fld>
            <a:endParaRPr lang="en-US">
              <a:solidFill>
                <a:srgbClr val="5FCBEF"/>
              </a:solidFill>
            </a:endParaRPr>
          </a:p>
        </p:txBody>
      </p:sp>
    </p:spTree>
    <p:extLst>
      <p:ext uri="{BB962C8B-B14F-4D97-AF65-F5344CB8AC3E}">
        <p14:creationId xmlns:p14="http://schemas.microsoft.com/office/powerpoint/2010/main" val="270331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E6C265-AAE3-42F2-B78C-B96EC3F23365}" type="slidenum">
              <a:rPr lang="en-US" smtClean="0">
                <a:solidFill>
                  <a:srgbClr val="5FCBEF"/>
                </a:solidFill>
              </a:rPr>
              <a:pPr/>
              <a:t>‹Nº›</a:t>
            </a:fld>
            <a:endParaRPr lang="en-US">
              <a:solidFill>
                <a:srgbClr val="5FCBEF"/>
              </a:solidFill>
            </a:endParaRPr>
          </a:p>
        </p:txBody>
      </p:sp>
    </p:spTree>
    <p:extLst>
      <p:ext uri="{BB962C8B-B14F-4D97-AF65-F5344CB8AC3E}">
        <p14:creationId xmlns:p14="http://schemas.microsoft.com/office/powerpoint/2010/main" val="3242728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052458E-E3AB-4895-B07E-CF8477644AB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31560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052458E-E3AB-4895-B07E-CF8477644AB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94451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052458E-E3AB-4895-B07E-CF8477644AB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1644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67DA34-DC84-4CBE-A0AC-00A8C979B87C}" type="slidenum">
              <a:rPr lang="en-US" smtClean="0">
                <a:solidFill>
                  <a:srgbClr val="5FCBEF"/>
                </a:solidFill>
              </a:rPr>
              <a:pPr/>
              <a:t>‹Nº›</a:t>
            </a:fld>
            <a:endParaRPr lang="en-US">
              <a:solidFill>
                <a:srgbClr val="5FCBEF"/>
              </a:solidFill>
            </a:endParaRPr>
          </a:p>
        </p:txBody>
      </p:sp>
    </p:spTree>
    <p:extLst>
      <p:ext uri="{BB962C8B-B14F-4D97-AF65-F5344CB8AC3E}">
        <p14:creationId xmlns:p14="http://schemas.microsoft.com/office/powerpoint/2010/main" val="3723329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052458E-E3AB-4895-B07E-CF8477644AB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12370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endParaRPr lang="es-MX">
              <a:solidFill>
                <a:prstClr val="black">
                  <a:tint val="75000"/>
                </a:prstClr>
              </a:solidFill>
            </a:endParaRPr>
          </a:p>
        </p:txBody>
      </p:sp>
      <p:sp>
        <p:nvSpPr>
          <p:cNvPr id="8" name="Marcador de pie de página 7"/>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4052458E-E3AB-4895-B07E-CF8477644AB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97159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endParaRPr lang="es-MX">
              <a:solidFill>
                <a:prstClr val="black">
                  <a:tint val="75000"/>
                </a:prstClr>
              </a:solidFill>
            </a:endParaRPr>
          </a:p>
        </p:txBody>
      </p:sp>
      <p:sp>
        <p:nvSpPr>
          <p:cNvPr id="4" name="Marcador de pie de página 3"/>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4052458E-E3AB-4895-B07E-CF8477644AB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40505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MX">
              <a:solidFill>
                <a:prstClr val="black">
                  <a:tint val="75000"/>
                </a:prstClr>
              </a:solidFill>
            </a:endParaRPr>
          </a:p>
        </p:txBody>
      </p:sp>
      <p:sp>
        <p:nvSpPr>
          <p:cNvPr id="3" name="Marcador de pie de página 2"/>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4052458E-E3AB-4895-B07E-CF8477644AB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69948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052458E-E3AB-4895-B07E-CF8477644AB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888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endParaRPr lang="es-MX">
              <a:solidFill>
                <a:prstClr val="black">
                  <a:tint val="75000"/>
                </a:prstClr>
              </a:solidFill>
            </a:endParaRPr>
          </a:p>
        </p:txBody>
      </p:sp>
      <p:sp>
        <p:nvSpPr>
          <p:cNvPr id="6" name="Marcador de pie de página 5"/>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4052458E-E3AB-4895-B07E-CF8477644AB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19067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052458E-E3AB-4895-B07E-CF8477644AB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00646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endParaRPr lang="es-MX">
              <a:solidFill>
                <a:prstClr val="black">
                  <a:tint val="75000"/>
                </a:prstClr>
              </a:solidFill>
            </a:endParaRPr>
          </a:p>
        </p:txBody>
      </p:sp>
      <p:sp>
        <p:nvSpPr>
          <p:cNvPr id="5" name="Marcador de pie de página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s-MX">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052458E-E3AB-4895-B07E-CF8477644ABC}"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1157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6ECFCF-729F-42FC-A9E5-F0D854489569}" type="slidenum">
              <a:rPr lang="en-US" smtClean="0">
                <a:solidFill>
                  <a:srgbClr val="5FCBEF"/>
                </a:solidFill>
              </a:rPr>
              <a:pPr/>
              <a:t>‹Nº›</a:t>
            </a:fld>
            <a:endParaRPr lang="en-US">
              <a:solidFill>
                <a:srgbClr val="5FCBEF"/>
              </a:solidFill>
            </a:endParaRPr>
          </a:p>
        </p:txBody>
      </p:sp>
    </p:spTree>
    <p:extLst>
      <p:ext uri="{BB962C8B-B14F-4D97-AF65-F5344CB8AC3E}">
        <p14:creationId xmlns:p14="http://schemas.microsoft.com/office/powerpoint/2010/main" val="16888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6E7EFC-795A-442A-91CA-EBE961754F9C}" type="slidenum">
              <a:rPr lang="en-US" smtClean="0">
                <a:solidFill>
                  <a:srgbClr val="5FCBEF"/>
                </a:solidFill>
              </a:rPr>
              <a:pPr/>
              <a:t>‹Nº›</a:t>
            </a:fld>
            <a:endParaRPr lang="en-US">
              <a:solidFill>
                <a:srgbClr val="5FCBEF"/>
              </a:solidFill>
            </a:endParaRPr>
          </a:p>
        </p:txBody>
      </p:sp>
    </p:spTree>
    <p:extLst>
      <p:ext uri="{BB962C8B-B14F-4D97-AF65-F5344CB8AC3E}">
        <p14:creationId xmlns:p14="http://schemas.microsoft.com/office/powerpoint/2010/main" val="163689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2538EF-B30F-43DB-AB20-37AC789E1901}" type="slidenum">
              <a:rPr lang="en-US" smtClean="0">
                <a:solidFill>
                  <a:srgbClr val="5FCBEF"/>
                </a:solidFill>
              </a:rPr>
              <a:pPr/>
              <a:t>‹Nº›</a:t>
            </a:fld>
            <a:endParaRPr lang="en-US">
              <a:solidFill>
                <a:srgbClr val="5FCBEF"/>
              </a:solidFill>
            </a:endParaRPr>
          </a:p>
        </p:txBody>
      </p:sp>
    </p:spTree>
    <p:extLst>
      <p:ext uri="{BB962C8B-B14F-4D97-AF65-F5344CB8AC3E}">
        <p14:creationId xmlns:p14="http://schemas.microsoft.com/office/powerpoint/2010/main" val="176172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53631B8-9FE5-4C26-972E-71ED8C65476C}" type="slidenum">
              <a:rPr lang="en-US" smtClean="0">
                <a:solidFill>
                  <a:srgbClr val="5FCBEF"/>
                </a:solidFill>
              </a:rPr>
              <a:pPr/>
              <a:t>‹Nº›</a:t>
            </a:fld>
            <a:endParaRPr lang="en-US">
              <a:solidFill>
                <a:srgbClr val="5FCBEF"/>
              </a:solidFill>
            </a:endParaRPr>
          </a:p>
        </p:txBody>
      </p:sp>
    </p:spTree>
    <p:extLst>
      <p:ext uri="{BB962C8B-B14F-4D97-AF65-F5344CB8AC3E}">
        <p14:creationId xmlns:p14="http://schemas.microsoft.com/office/powerpoint/2010/main" val="30009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1F9C09-DFF2-4F2C-B0C3-CDE3239A12F2}" type="slidenum">
              <a:rPr lang="en-US" smtClean="0">
                <a:solidFill>
                  <a:srgbClr val="5FCBEF"/>
                </a:solidFill>
              </a:rPr>
              <a:pPr/>
              <a:t>‹Nº›</a:t>
            </a:fld>
            <a:endParaRPr lang="en-US">
              <a:solidFill>
                <a:srgbClr val="5FCBEF"/>
              </a:solidFill>
            </a:endParaRPr>
          </a:p>
        </p:txBody>
      </p:sp>
    </p:spTree>
    <p:extLst>
      <p:ext uri="{BB962C8B-B14F-4D97-AF65-F5344CB8AC3E}">
        <p14:creationId xmlns:p14="http://schemas.microsoft.com/office/powerpoint/2010/main" val="18946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C2BF58-8A30-4DB0-870E-65905DF56147}" type="slidenum">
              <a:rPr lang="en-US" smtClean="0">
                <a:solidFill>
                  <a:srgbClr val="5FCBEF"/>
                </a:solidFill>
              </a:rPr>
              <a:pPr/>
              <a:t>‹Nº›</a:t>
            </a:fld>
            <a:endParaRPr lang="en-US">
              <a:solidFill>
                <a:srgbClr val="5FCBEF"/>
              </a:solidFill>
            </a:endParaRPr>
          </a:p>
        </p:txBody>
      </p:sp>
    </p:spTree>
    <p:extLst>
      <p:ext uri="{BB962C8B-B14F-4D97-AF65-F5344CB8AC3E}">
        <p14:creationId xmlns:p14="http://schemas.microsoft.com/office/powerpoint/2010/main" val="228099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6E7EFC-795A-442A-91CA-EBE961754F9C}" type="slidenum">
              <a:rPr lang="en-US" smtClean="0">
                <a:solidFill>
                  <a:srgbClr val="5FCBEF"/>
                </a:solidFill>
              </a:rPr>
              <a:pPr/>
              <a:t>‹Nº›</a:t>
            </a:fld>
            <a:endParaRPr lang="en-US">
              <a:solidFill>
                <a:srgbClr val="5FCBEF"/>
              </a:solidFill>
            </a:endParaRPr>
          </a:p>
        </p:txBody>
      </p:sp>
    </p:spTree>
    <p:extLst>
      <p:ext uri="{BB962C8B-B14F-4D97-AF65-F5344CB8AC3E}">
        <p14:creationId xmlns:p14="http://schemas.microsoft.com/office/powerpoint/2010/main" val="197433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endParaRPr lang="es-MX">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r>
              <a:rPr lang="es-MX" smtClean="0">
                <a:solidFill>
                  <a:prstClr val="black">
                    <a:tint val="75000"/>
                  </a:prstClr>
                </a:solidFill>
                <a:latin typeface="Arial" panose="020B0604020202020204" pitchFamily="34" charset="0"/>
              </a:rPr>
              <a:t>Proyecto Conexiones. Vermont 4      Ciclo escolar 2018-2019</a:t>
            </a:r>
            <a:endParaRPr lang="es-MX">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pPr>
            <a:fld id="{4052458E-E3AB-4895-B07E-CF8477644ABC}" type="slidenum">
              <a:rPr lang="es-MX" smtClean="0">
                <a:solidFill>
                  <a:srgbClr val="5FCBEF"/>
                </a:solidFill>
                <a:latin typeface="Arial" panose="020B0604020202020204" pitchFamily="34" charset="0"/>
              </a:rPr>
              <a:pPr fontAlgn="base">
                <a:spcBef>
                  <a:spcPct val="0"/>
                </a:spcBef>
                <a:spcAft>
                  <a:spcPct val="0"/>
                </a:spcAft>
              </a:pPr>
              <a:t>‹Nº›</a:t>
            </a:fld>
            <a:endParaRPr lang="es-MX">
              <a:solidFill>
                <a:srgbClr val="5FCBEF"/>
              </a:solidFill>
              <a:latin typeface="Arial" panose="020B0604020202020204" pitchFamily="34" charset="0"/>
            </a:endParaRPr>
          </a:p>
        </p:txBody>
      </p:sp>
    </p:spTree>
    <p:extLst>
      <p:ext uri="{BB962C8B-B14F-4D97-AF65-F5344CB8AC3E}">
        <p14:creationId xmlns:p14="http://schemas.microsoft.com/office/powerpoint/2010/main" val="3824613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es-MX">
              <a:solidFill>
                <a:prstClr val="black">
                  <a:tint val="75000"/>
                </a:prstClr>
              </a:solidFill>
              <a:latin typeface="Arial" panose="020B0604020202020204" pitchFamily="34" charset="0"/>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r>
              <a:rPr lang="es-MX" smtClean="0">
                <a:solidFill>
                  <a:prstClr val="black">
                    <a:tint val="75000"/>
                  </a:prstClr>
                </a:solidFill>
                <a:latin typeface="Arial" panose="020B0604020202020204" pitchFamily="34" charset="0"/>
              </a:rPr>
              <a:t>Proyecto Conexiones. Vermont 4      Ciclo escolar 2018-2019</a:t>
            </a:r>
            <a:endParaRPr lang="es-MX">
              <a:solidFill>
                <a:prstClr val="black">
                  <a:tint val="75000"/>
                </a:prstClr>
              </a:solidFill>
              <a:latin typeface="Arial" panose="020B0604020202020204" pitchFamily="34" charset="0"/>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4052458E-E3AB-4895-B07E-CF8477644ABC}" type="slidenum">
              <a:rPr lang="es-MX" smtClean="0">
                <a:solidFill>
                  <a:prstClr val="black">
                    <a:tint val="75000"/>
                  </a:prstClr>
                </a:solidFill>
                <a:latin typeface="Arial" panose="020B0604020202020204" pitchFamily="34" charset="0"/>
              </a:rPr>
              <a:pPr fontAlgn="base">
                <a:spcBef>
                  <a:spcPct val="0"/>
                </a:spcBef>
                <a:spcAft>
                  <a:spcPct val="0"/>
                </a:spcAft>
              </a:pPr>
              <a:t>‹Nº›</a:t>
            </a:fld>
            <a:endParaRPr lang="es-MX">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9964013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image" Target="../media/image1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biblioteca@colegiovermont.co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2403400" y="2886254"/>
            <a:ext cx="4032448" cy="1273018"/>
          </a:xfrm>
        </p:spPr>
        <p:txBody>
          <a:bodyPr>
            <a:noAutofit/>
          </a:bodyPr>
          <a:lstStyle/>
          <a:p>
            <a:pPr algn="ctr"/>
            <a:r>
              <a:rPr lang="es-MX" sz="2000" b="1" dirty="0" smtClean="0">
                <a:latin typeface="Arial" panose="020B0604020202020204" pitchFamily="34" charset="0"/>
                <a:cs typeface="Arial" panose="020B0604020202020204" pitchFamily="34" charset="0"/>
              </a:rPr>
              <a:t/>
            </a:r>
            <a:br>
              <a:rPr lang="es-MX" sz="2000" b="1" dirty="0" smtClean="0">
                <a:latin typeface="Arial" panose="020B0604020202020204" pitchFamily="34" charset="0"/>
                <a:cs typeface="Arial" panose="020B0604020202020204" pitchFamily="34" charset="0"/>
              </a:rPr>
            </a:br>
            <a:r>
              <a:rPr lang="es-MX" sz="2000" b="1" dirty="0" smtClean="0">
                <a:latin typeface="Arial" panose="020B0604020202020204" pitchFamily="34" charset="0"/>
                <a:cs typeface="Arial" panose="020B0604020202020204" pitchFamily="34" charset="0"/>
              </a:rPr>
              <a:t/>
            </a:r>
            <a:br>
              <a:rPr lang="es-MX" sz="2000" b="1" dirty="0" smtClean="0">
                <a:latin typeface="Arial" panose="020B0604020202020204" pitchFamily="34" charset="0"/>
                <a:cs typeface="Arial" panose="020B0604020202020204" pitchFamily="34" charset="0"/>
              </a:rPr>
            </a:br>
            <a:r>
              <a:rPr lang="es-MX" sz="2000" b="1" dirty="0" smtClean="0">
                <a:latin typeface="Arial" panose="020B0604020202020204" pitchFamily="34" charset="0"/>
                <a:cs typeface="Arial" panose="020B0604020202020204" pitchFamily="34" charset="0"/>
              </a:rPr>
              <a:t/>
            </a:r>
            <a:br>
              <a:rPr lang="es-MX" sz="2000" b="1" dirty="0" smtClean="0">
                <a:latin typeface="Arial" panose="020B0604020202020204" pitchFamily="34" charset="0"/>
                <a:cs typeface="Arial" panose="020B0604020202020204" pitchFamily="34" charset="0"/>
              </a:rPr>
            </a:br>
            <a:r>
              <a:rPr lang="es-MX" sz="2000" b="1" dirty="0" smtClean="0">
                <a:latin typeface="Arial" panose="020B0604020202020204" pitchFamily="34" charset="0"/>
                <a:cs typeface="Arial" panose="020B0604020202020204" pitchFamily="34" charset="0"/>
              </a:rPr>
              <a:t/>
            </a:r>
            <a:br>
              <a:rPr lang="es-MX" sz="2000" b="1" dirty="0" smtClean="0">
                <a:latin typeface="Arial" panose="020B0604020202020204" pitchFamily="34" charset="0"/>
                <a:cs typeface="Arial" panose="020B0604020202020204" pitchFamily="34" charset="0"/>
              </a:rPr>
            </a:br>
            <a:r>
              <a:rPr lang="es-MX" sz="2000" b="1" dirty="0" smtClean="0">
                <a:latin typeface="Arial" panose="020B0604020202020204" pitchFamily="34" charset="0"/>
                <a:cs typeface="Arial" panose="020B0604020202020204" pitchFamily="34" charset="0"/>
              </a:rPr>
              <a:t>CONEXIONES</a:t>
            </a:r>
            <a:br>
              <a:rPr lang="es-MX" sz="2000" b="1" dirty="0" smtClean="0">
                <a:latin typeface="Arial" panose="020B0604020202020204" pitchFamily="34" charset="0"/>
                <a:cs typeface="Arial" panose="020B0604020202020204" pitchFamily="34" charset="0"/>
              </a:rPr>
            </a:br>
            <a:r>
              <a:rPr lang="es-MX" sz="2000" b="1" dirty="0" smtClean="0">
                <a:latin typeface="Arial" panose="020B0604020202020204" pitchFamily="34" charset="0"/>
                <a:cs typeface="Arial" panose="020B0604020202020204" pitchFamily="34" charset="0"/>
              </a:rPr>
              <a:t>ETAPA 1</a:t>
            </a:r>
            <a:br>
              <a:rPr lang="es-MX" sz="2000" b="1" dirty="0" smtClean="0">
                <a:latin typeface="Arial" panose="020B0604020202020204" pitchFamily="34" charset="0"/>
                <a:cs typeface="Arial" panose="020B0604020202020204" pitchFamily="34" charset="0"/>
              </a:rPr>
            </a:br>
            <a:r>
              <a:rPr lang="es-MX" sz="2000" b="1" dirty="0">
                <a:latin typeface="Arial" panose="020B0604020202020204" pitchFamily="34" charset="0"/>
                <a:cs typeface="Arial" panose="020B0604020202020204" pitchFamily="34" charset="0"/>
              </a:rPr>
              <a:t/>
            </a:r>
            <a:br>
              <a:rPr lang="es-MX" sz="2000" b="1" dirty="0">
                <a:latin typeface="Arial" panose="020B0604020202020204" pitchFamily="34" charset="0"/>
                <a:cs typeface="Arial" panose="020B0604020202020204" pitchFamily="34" charset="0"/>
              </a:rPr>
            </a:br>
            <a:r>
              <a:rPr lang="es-MX" sz="2000" b="1" dirty="0" smtClean="0">
                <a:latin typeface="Arial" panose="020B0604020202020204" pitchFamily="34" charset="0"/>
                <a:cs typeface="Arial" panose="020B0604020202020204" pitchFamily="34" charset="0"/>
              </a:rPr>
              <a:t>Proyecto </a:t>
            </a:r>
            <a:r>
              <a:rPr lang="es-MX" sz="2800" b="1" dirty="0" smtClean="0">
                <a:latin typeface="Arial" panose="020B0604020202020204" pitchFamily="34" charset="0"/>
                <a:cs typeface="Arial" panose="020B0604020202020204" pitchFamily="34" charset="0"/>
              </a:rPr>
              <a:t/>
            </a:r>
            <a:br>
              <a:rPr lang="es-MX" sz="2800" b="1" dirty="0" smtClean="0">
                <a:latin typeface="Arial" panose="020B0604020202020204" pitchFamily="34" charset="0"/>
                <a:cs typeface="Arial" panose="020B0604020202020204" pitchFamily="34" charset="0"/>
              </a:rPr>
            </a:br>
            <a:r>
              <a:rPr lang="es-MX" sz="4000" b="1" dirty="0" smtClean="0">
                <a:solidFill>
                  <a:srgbClr val="0070C0"/>
                </a:solidFill>
                <a:latin typeface="Arial" panose="020B0604020202020204" pitchFamily="34" charset="0"/>
                <a:cs typeface="Arial" panose="020B0604020202020204" pitchFamily="34" charset="0"/>
              </a:rPr>
              <a:t>Espía Científico</a:t>
            </a:r>
            <a:br>
              <a:rPr lang="es-MX" sz="4000" b="1" dirty="0" smtClean="0">
                <a:solidFill>
                  <a:srgbClr val="0070C0"/>
                </a:solidFill>
                <a:latin typeface="Arial" panose="020B0604020202020204" pitchFamily="34" charset="0"/>
                <a:cs typeface="Arial" panose="020B0604020202020204" pitchFamily="34" charset="0"/>
              </a:rPr>
            </a:br>
            <a:r>
              <a:rPr lang="es-MX" sz="1800" b="1" dirty="0" smtClean="0">
                <a:solidFill>
                  <a:srgbClr val="0070C0"/>
                </a:solidFill>
                <a:latin typeface="Arial" panose="020B0604020202020204" pitchFamily="34" charset="0"/>
                <a:cs typeface="Arial" panose="020B0604020202020204" pitchFamily="34" charset="0"/>
              </a:rPr>
              <a:t> </a:t>
            </a:r>
            <a:endParaRPr lang="es-MX" sz="1800" b="1" dirty="0">
              <a:solidFill>
                <a:srgbClr val="0070C0"/>
              </a:solidFill>
              <a:latin typeface="Arial" panose="020B0604020202020204" pitchFamily="34" charset="0"/>
              <a:cs typeface="Arial" panose="020B0604020202020204" pitchFamily="34" charset="0"/>
            </a:endParaRPr>
          </a:p>
        </p:txBody>
      </p:sp>
      <p:sp>
        <p:nvSpPr>
          <p:cNvPr id="2" name="Marcador de pie de página 1"/>
          <p:cNvSpPr>
            <a:spLocks noGrp="1"/>
          </p:cNvSpPr>
          <p:nvPr>
            <p:ph type="ftr" sz="quarter" idx="11"/>
          </p:nvPr>
        </p:nvSpPr>
        <p:spPr>
          <a:xfrm>
            <a:off x="2699792" y="6492875"/>
            <a:ext cx="4067944"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57B2C5AC-908F-4F10-91B0-E66369C76DC2}" type="slidenum">
              <a:rPr lang="en-US" smtClean="0">
                <a:solidFill>
                  <a:srgbClr val="5FCBEF"/>
                </a:solidFill>
              </a:rPr>
              <a:pPr/>
              <a:t>1</a:t>
            </a:fld>
            <a:endParaRPr lang="en-US" dirty="0">
              <a:solidFill>
                <a:srgbClr val="5FCBEF"/>
              </a:solidFill>
            </a:endParaRPr>
          </a:p>
        </p:txBody>
      </p:sp>
      <p:pic>
        <p:nvPicPr>
          <p:cNvPr id="8" name="Picture 2" descr="Resultado de imagen para logo colegio vermon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83923" y="-49565"/>
            <a:ext cx="4178575" cy="24539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2210583" y="5389693"/>
            <a:ext cx="3231894" cy="67852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768" y="5013176"/>
            <a:ext cx="1361219" cy="13612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4159272"/>
            <a:ext cx="1296144" cy="1146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742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232616"/>
            <a:ext cx="7992888" cy="560810"/>
          </a:xfrm>
        </p:spPr>
        <p:txBody>
          <a:bodyPr>
            <a:normAutofit fontScale="90000"/>
          </a:bodyPr>
          <a:lstStyle/>
          <a:p>
            <a:r>
              <a:rPr lang="es-MX" sz="3200" dirty="0" smtClean="0">
                <a:solidFill>
                  <a:srgbClr val="1665DA"/>
                </a:solidFill>
                <a:latin typeface="Arial" panose="020B0604020202020204" pitchFamily="34" charset="0"/>
                <a:cs typeface="Arial" panose="020B0604020202020204" pitchFamily="34" charset="0"/>
              </a:rPr>
              <a:t>5.b - Conexiones o Líneas de interrelación. </a:t>
            </a:r>
            <a:endParaRPr lang="es-MX" sz="3200" dirty="0">
              <a:solidFill>
                <a:srgbClr val="1665DA"/>
              </a:solidFill>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17297896"/>
              </p:ext>
            </p:extLst>
          </p:nvPr>
        </p:nvGraphicFramePr>
        <p:xfrm>
          <a:off x="251520" y="692696"/>
          <a:ext cx="856895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a:xfrm>
            <a:off x="1835697" y="6459786"/>
            <a:ext cx="4546046"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10</a:t>
            </a:fld>
            <a:endParaRPr lang="en-US">
              <a:solidFill>
                <a:srgbClr val="5FCBEF"/>
              </a:solidFill>
            </a:endParaRPr>
          </a:p>
        </p:txBody>
      </p:sp>
      <p:pic>
        <p:nvPicPr>
          <p:cNvPr id="6" name="Picture 2" descr="Resultado de imagen para logo colegio vermon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7" name="6 Flecha arriba y abajo"/>
          <p:cNvSpPr/>
          <p:nvPr/>
        </p:nvSpPr>
        <p:spPr>
          <a:xfrm>
            <a:off x="3973078" y="2564904"/>
            <a:ext cx="242316" cy="60807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arriba y abajo"/>
          <p:cNvSpPr/>
          <p:nvPr/>
        </p:nvSpPr>
        <p:spPr>
          <a:xfrm>
            <a:off x="3967346" y="4437112"/>
            <a:ext cx="242316" cy="60807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29432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874858429"/>
              </p:ext>
            </p:extLst>
          </p:nvPr>
        </p:nvGraphicFramePr>
        <p:xfrm>
          <a:off x="0" y="1"/>
          <a:ext cx="9144000" cy="6865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pie de página 1"/>
          <p:cNvSpPr>
            <a:spLocks noGrp="1"/>
          </p:cNvSpPr>
          <p:nvPr>
            <p:ph type="ftr" sz="quarter" idx="11"/>
          </p:nvPr>
        </p:nvSpPr>
        <p:spPr>
          <a:xfrm>
            <a:off x="2195737" y="6459786"/>
            <a:ext cx="4186006"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3" name="Marcador de número de diapositiva 2"/>
          <p:cNvSpPr>
            <a:spLocks noGrp="1"/>
          </p:cNvSpPr>
          <p:nvPr>
            <p:ph type="sldNum" sz="quarter" idx="12"/>
          </p:nvPr>
        </p:nvSpPr>
        <p:spPr/>
        <p:txBody>
          <a:bodyPr/>
          <a:lstStyle/>
          <a:p>
            <a:fld id="{5267DA34-DC84-4CBE-A0AC-00A8C979B87C}" type="slidenum">
              <a:rPr lang="en-US" smtClean="0">
                <a:solidFill>
                  <a:srgbClr val="5FCBEF"/>
                </a:solidFill>
              </a:rPr>
              <a:pPr/>
              <a:t>11</a:t>
            </a:fld>
            <a:endParaRPr lang="en-US">
              <a:solidFill>
                <a:srgbClr val="5FCBEF"/>
              </a:solidFill>
            </a:endParaRPr>
          </a:p>
        </p:txBody>
      </p:sp>
      <p:pic>
        <p:nvPicPr>
          <p:cNvPr id="5" name="Picture 2" descr="Resultado de imagen para logo colegio vermon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6" name="5 Flecha derecha"/>
          <p:cNvSpPr/>
          <p:nvPr/>
        </p:nvSpPr>
        <p:spPr>
          <a:xfrm rot="13297096">
            <a:off x="3662631" y="1641613"/>
            <a:ext cx="1740630" cy="48463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7" name="6 Flecha derecha"/>
          <p:cNvSpPr/>
          <p:nvPr/>
        </p:nvSpPr>
        <p:spPr>
          <a:xfrm rot="8667499">
            <a:off x="3625179" y="4792964"/>
            <a:ext cx="1740630" cy="484632"/>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MX"/>
          </a:p>
        </p:txBody>
      </p:sp>
      <p:sp>
        <p:nvSpPr>
          <p:cNvPr id="8" name="Título 1"/>
          <p:cNvSpPr>
            <a:spLocks noGrp="1"/>
          </p:cNvSpPr>
          <p:nvPr>
            <p:ph type="title"/>
          </p:nvPr>
        </p:nvSpPr>
        <p:spPr>
          <a:xfrm>
            <a:off x="1403648" y="-47789"/>
            <a:ext cx="7992888" cy="560810"/>
          </a:xfrm>
        </p:spPr>
        <p:txBody>
          <a:bodyPr>
            <a:normAutofit fontScale="90000"/>
          </a:bodyPr>
          <a:lstStyle/>
          <a:p>
            <a:r>
              <a:rPr lang="es-MX" sz="3200" dirty="0" smtClean="0">
                <a:solidFill>
                  <a:srgbClr val="1665DA"/>
                </a:solidFill>
                <a:latin typeface="Arial" panose="020B0604020202020204" pitchFamily="34" charset="0"/>
                <a:cs typeface="Arial" panose="020B0604020202020204" pitchFamily="34" charset="0"/>
              </a:rPr>
              <a:t>5.b – Organizadores gráficos . </a:t>
            </a:r>
            <a:endParaRPr lang="es-MX" sz="3200" dirty="0">
              <a:solidFill>
                <a:srgbClr val="1665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237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17000" b="-17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22933" t="9429"/>
          <a:stretch/>
        </p:blipFill>
        <p:spPr>
          <a:xfrm>
            <a:off x="179512" y="116632"/>
            <a:ext cx="1872208" cy="1514277"/>
          </a:xfrm>
          <a:prstGeom prst="rect">
            <a:avLst/>
          </a:prstGeom>
        </p:spPr>
      </p:pic>
      <p:grpSp>
        <p:nvGrpSpPr>
          <p:cNvPr id="68" name="Grupo 67"/>
          <p:cNvGrpSpPr/>
          <p:nvPr/>
        </p:nvGrpSpPr>
        <p:grpSpPr>
          <a:xfrm>
            <a:off x="395536" y="548680"/>
            <a:ext cx="8352928" cy="5976664"/>
            <a:chOff x="967043" y="0"/>
            <a:chExt cx="10021461" cy="6858000"/>
          </a:xfrm>
        </p:grpSpPr>
        <p:pic>
          <p:nvPicPr>
            <p:cNvPr id="7" name="Imagen 6"/>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469255" y="0"/>
              <a:ext cx="9144001" cy="6858000"/>
            </a:xfrm>
            <a:prstGeom prst="rect">
              <a:avLst/>
            </a:prstGeom>
          </p:spPr>
        </p:pic>
        <p:sp>
          <p:nvSpPr>
            <p:cNvPr id="8" name="Elipse 7"/>
            <p:cNvSpPr/>
            <p:nvPr/>
          </p:nvSpPr>
          <p:spPr>
            <a:xfrm>
              <a:off x="2919252" y="3737734"/>
              <a:ext cx="2021819" cy="155036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s-MX" sz="1000" b="1" i="1" dirty="0">
                  <a:solidFill>
                    <a:srgbClr val="002060"/>
                  </a:solidFill>
                </a:rPr>
                <a:t>Interpretación de resultados obtenidos a partir de la información procesada para obtener conclusiones</a:t>
              </a:r>
            </a:p>
          </p:txBody>
        </p:sp>
        <p:sp>
          <p:nvSpPr>
            <p:cNvPr id="9" name="Elipse 8"/>
            <p:cNvSpPr/>
            <p:nvPr/>
          </p:nvSpPr>
          <p:spPr>
            <a:xfrm>
              <a:off x="967043" y="2546471"/>
              <a:ext cx="2230890" cy="150222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s-MX" sz="900" b="1" i="1" dirty="0">
                  <a:solidFill>
                    <a:srgbClr val="002060"/>
                  </a:solidFill>
                </a:rPr>
                <a:t>Ejecución de procesamiento de información individual o colectivamente para almacenar, compartir y presentar utilizando dispositivos y/o la nube</a:t>
              </a:r>
            </a:p>
          </p:txBody>
        </p:sp>
        <p:sp>
          <p:nvSpPr>
            <p:cNvPr id="10" name="Elipse 9"/>
            <p:cNvSpPr/>
            <p:nvPr/>
          </p:nvSpPr>
          <p:spPr>
            <a:xfrm>
              <a:off x="2176530" y="991518"/>
              <a:ext cx="1875059" cy="150133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s-MX" sz="900" b="1" i="1" dirty="0">
                  <a:solidFill>
                    <a:srgbClr val="002060"/>
                  </a:solidFill>
                </a:rPr>
                <a:t>Valoración del trabajo colaborativo al obtener, procesar, interpretar y presentar información </a:t>
              </a:r>
            </a:p>
          </p:txBody>
        </p:sp>
        <p:sp>
          <p:nvSpPr>
            <p:cNvPr id="11" name="Elipse 10"/>
            <p:cNvSpPr/>
            <p:nvPr/>
          </p:nvSpPr>
          <p:spPr>
            <a:xfrm>
              <a:off x="4010130" y="358085"/>
              <a:ext cx="1392186" cy="11448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s-MX" sz="900" b="1" i="1" dirty="0">
                  <a:solidFill>
                    <a:srgbClr val="002060"/>
                  </a:solidFill>
                </a:rPr>
                <a:t>Movimientos circulares</a:t>
              </a:r>
              <a:r>
                <a:rPr lang="es-MX" sz="600" b="1" i="1" dirty="0">
                  <a:solidFill>
                    <a:srgbClr val="002060"/>
                  </a:solidFill>
                </a:rPr>
                <a:t>.</a:t>
              </a:r>
            </a:p>
          </p:txBody>
        </p:sp>
        <p:sp>
          <p:nvSpPr>
            <p:cNvPr id="12" name="Elipse 11"/>
            <p:cNvSpPr/>
            <p:nvPr/>
          </p:nvSpPr>
          <p:spPr>
            <a:xfrm>
              <a:off x="8280556" y="1301846"/>
              <a:ext cx="1412069" cy="130701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s-MX" sz="1000" b="1" i="1" dirty="0">
                  <a:solidFill>
                    <a:srgbClr val="002060"/>
                  </a:solidFill>
                </a:rPr>
                <a:t>Análisis espacial y aplicaciones geográficas (</a:t>
              </a:r>
              <a:r>
                <a:rPr lang="es-MX" sz="1000" b="1" i="1" dirty="0" err="1">
                  <a:solidFill>
                    <a:srgbClr val="002060"/>
                  </a:solidFill>
                </a:rPr>
                <a:t>TIC’S</a:t>
              </a:r>
              <a:r>
                <a:rPr lang="es-MX" sz="1000" b="1" i="1" dirty="0">
                  <a:solidFill>
                    <a:srgbClr val="002060"/>
                  </a:solidFill>
                </a:rPr>
                <a:t>)</a:t>
              </a:r>
            </a:p>
          </p:txBody>
        </p:sp>
        <p:sp>
          <p:nvSpPr>
            <p:cNvPr id="13" name="Elipse 12"/>
            <p:cNvSpPr/>
            <p:nvPr/>
          </p:nvSpPr>
          <p:spPr>
            <a:xfrm>
              <a:off x="9052909" y="2460588"/>
              <a:ext cx="1935595" cy="14204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s-MX" sz="900" b="1" i="1" dirty="0">
                  <a:solidFill>
                    <a:srgbClr val="002060"/>
                  </a:solidFill>
                </a:rPr>
                <a:t>Elaboraciones de mapas temáticos a </a:t>
              </a:r>
              <a:r>
                <a:rPr lang="es-MX" sz="900" b="1" i="1" dirty="0" err="1">
                  <a:solidFill>
                    <a:srgbClr val="002060"/>
                  </a:solidFill>
                </a:rPr>
                <a:t>partior</a:t>
              </a:r>
              <a:r>
                <a:rPr lang="es-MX" sz="900" b="1" i="1" dirty="0">
                  <a:solidFill>
                    <a:srgbClr val="002060"/>
                  </a:solidFill>
                </a:rPr>
                <a:t> de imágenes de satélites.</a:t>
              </a:r>
            </a:p>
            <a:p>
              <a:pPr algn="ctr" defTabSz="685800"/>
              <a:r>
                <a:rPr lang="es-MX" sz="900" b="1" i="1" dirty="0">
                  <a:solidFill>
                    <a:srgbClr val="002060"/>
                  </a:solidFill>
                </a:rPr>
                <a:t>Componentes del espacio ,datos meteorológicos</a:t>
              </a:r>
            </a:p>
          </p:txBody>
        </p:sp>
        <p:sp>
          <p:nvSpPr>
            <p:cNvPr id="14" name="Elipse 13"/>
            <p:cNvSpPr/>
            <p:nvPr/>
          </p:nvSpPr>
          <p:spPr>
            <a:xfrm>
              <a:off x="6380210" y="129527"/>
              <a:ext cx="1726332" cy="137345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s-MX" sz="1100" b="1" i="1" dirty="0">
                  <a:solidFill>
                    <a:srgbClr val="002060"/>
                  </a:solidFill>
                </a:rPr>
                <a:t>Trayectoria de satélites artificiales.</a:t>
              </a:r>
            </a:p>
          </p:txBody>
        </p:sp>
        <p:cxnSp>
          <p:nvCxnSpPr>
            <p:cNvPr id="16" name="Conector recto de flecha 15"/>
            <p:cNvCxnSpPr>
              <a:endCxn id="10" idx="5"/>
            </p:cNvCxnSpPr>
            <p:nvPr/>
          </p:nvCxnSpPr>
          <p:spPr>
            <a:xfrm flipH="1" flipV="1">
              <a:off x="3800412" y="2247907"/>
              <a:ext cx="169873" cy="577169"/>
            </a:xfrm>
            <a:prstGeom prst="straightConnector1">
              <a:avLst/>
            </a:prstGeom>
            <a:ln w="28575">
              <a:solidFill>
                <a:srgbClr val="85A3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8106544" y="2990193"/>
              <a:ext cx="946365" cy="291620"/>
            </a:xfrm>
            <a:prstGeom prst="straightConnector1">
              <a:avLst/>
            </a:prstGeom>
            <a:ln w="28575">
              <a:solidFill>
                <a:srgbClr val="85A3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endCxn id="12" idx="3"/>
            </p:cNvCxnSpPr>
            <p:nvPr/>
          </p:nvCxnSpPr>
          <p:spPr>
            <a:xfrm flipV="1">
              <a:off x="8090335" y="2417455"/>
              <a:ext cx="373620" cy="420339"/>
            </a:xfrm>
            <a:prstGeom prst="straightConnector1">
              <a:avLst/>
            </a:prstGeom>
            <a:ln w="28575">
              <a:solidFill>
                <a:srgbClr val="85A3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endCxn id="14" idx="3"/>
            </p:cNvCxnSpPr>
            <p:nvPr/>
          </p:nvCxnSpPr>
          <p:spPr>
            <a:xfrm flipV="1">
              <a:off x="6041256" y="1301845"/>
              <a:ext cx="591770" cy="294531"/>
            </a:xfrm>
            <a:prstGeom prst="straightConnector1">
              <a:avLst/>
            </a:prstGeom>
            <a:ln>
              <a:solidFill>
                <a:schemeClr val="accent1">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a:endCxn id="11" idx="5"/>
            </p:cNvCxnSpPr>
            <p:nvPr/>
          </p:nvCxnSpPr>
          <p:spPr>
            <a:xfrm flipH="1" flipV="1">
              <a:off x="5198435" y="1335315"/>
              <a:ext cx="505149" cy="261062"/>
            </a:xfrm>
            <a:prstGeom prst="straightConnector1">
              <a:avLst/>
            </a:prstGeom>
            <a:ln w="28575">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endCxn id="9" idx="6"/>
            </p:cNvCxnSpPr>
            <p:nvPr/>
          </p:nvCxnSpPr>
          <p:spPr>
            <a:xfrm flipH="1">
              <a:off x="3197933" y="2990193"/>
              <a:ext cx="502363" cy="198944"/>
            </a:xfrm>
            <a:prstGeom prst="straightConnector1">
              <a:avLst/>
            </a:prstGeom>
            <a:ln w="28575">
              <a:solidFill>
                <a:srgbClr val="85A3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H="1">
              <a:off x="3568914" y="3107000"/>
              <a:ext cx="441217" cy="630735"/>
            </a:xfrm>
            <a:prstGeom prst="straightConnector1">
              <a:avLst/>
            </a:prstGeom>
            <a:ln w="28575">
              <a:solidFill>
                <a:srgbClr val="85A3C0"/>
              </a:solidFill>
              <a:tailEnd type="triangle"/>
            </a:ln>
          </p:spPr>
          <p:style>
            <a:lnRef idx="1">
              <a:schemeClr val="accent1"/>
            </a:lnRef>
            <a:fillRef idx="0">
              <a:schemeClr val="accent1"/>
            </a:fillRef>
            <a:effectRef idx="0">
              <a:schemeClr val="accent1"/>
            </a:effectRef>
            <a:fontRef idx="minor">
              <a:schemeClr val="tx1"/>
            </a:fontRef>
          </p:style>
        </p:cxnSp>
        <p:sp>
          <p:nvSpPr>
            <p:cNvPr id="48" name="Elipse 47"/>
            <p:cNvSpPr/>
            <p:nvPr/>
          </p:nvSpPr>
          <p:spPr>
            <a:xfrm>
              <a:off x="7705612" y="3635566"/>
              <a:ext cx="1692311" cy="147374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s-MX" sz="1000" b="1" i="1" dirty="0">
                  <a:solidFill>
                    <a:srgbClr val="002060"/>
                  </a:solidFill>
                </a:rPr>
                <a:t>Valoración de los tipos de representaciones espaciales</a:t>
              </a:r>
            </a:p>
          </p:txBody>
        </p:sp>
        <p:cxnSp>
          <p:nvCxnSpPr>
            <p:cNvPr id="51" name="Conector recto de flecha 50"/>
            <p:cNvCxnSpPr>
              <a:endCxn id="48" idx="1"/>
            </p:cNvCxnSpPr>
            <p:nvPr/>
          </p:nvCxnSpPr>
          <p:spPr>
            <a:xfrm>
              <a:off x="7943196" y="3096163"/>
              <a:ext cx="192995" cy="674693"/>
            </a:xfrm>
            <a:prstGeom prst="straightConnector1">
              <a:avLst/>
            </a:prstGeom>
            <a:ln w="28575">
              <a:solidFill>
                <a:srgbClr val="85A3C0"/>
              </a:solidFill>
              <a:tailEnd type="triangle"/>
            </a:ln>
          </p:spPr>
          <p:style>
            <a:lnRef idx="1">
              <a:schemeClr val="accent1"/>
            </a:lnRef>
            <a:fillRef idx="0">
              <a:schemeClr val="accent1"/>
            </a:fillRef>
            <a:effectRef idx="0">
              <a:schemeClr val="accent1"/>
            </a:effectRef>
            <a:fontRef idx="minor">
              <a:schemeClr val="tx1"/>
            </a:fontRef>
          </p:style>
        </p:cxnSp>
      </p:grpSp>
      <p:pic>
        <p:nvPicPr>
          <p:cNvPr id="54" name="Imagen 53"/>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69000" y1="41500" x2="69000" y2="41500"/>
                        <a14:foregroundMark x1="85750" y1="47500" x2="85750" y2="47500"/>
                        <a14:foregroundMark x1="66250" y1="47750" x2="66250" y2="47750"/>
                        <a14:foregroundMark x1="32000" y1="48000" x2="32000" y2="48000"/>
                        <a14:foregroundMark x1="16500" y1="47500" x2="16500" y2="47500"/>
                        <a14:foregroundMark x1="6500" y1="44250" x2="6500" y2="44250"/>
                        <a14:foregroundMark x1="96250" y1="46000" x2="96250" y2="46000"/>
                      </a14:backgroundRemoval>
                    </a14:imgEffect>
                  </a14:imgLayer>
                </a14:imgProps>
              </a:ext>
              <a:ext uri="{28A0092B-C50C-407E-A947-70E740481C1C}">
                <a14:useLocalDpi xmlns:a14="http://schemas.microsoft.com/office/drawing/2010/main" val="0"/>
              </a:ext>
            </a:extLst>
          </a:blip>
          <a:stretch>
            <a:fillRect/>
          </a:stretch>
        </p:blipFill>
        <p:spPr>
          <a:xfrm>
            <a:off x="1785290" y="351916"/>
            <a:ext cx="1474231" cy="1474231"/>
          </a:xfrm>
          <a:prstGeom prst="rect">
            <a:avLst/>
          </a:prstGeom>
        </p:spPr>
      </p:pic>
      <p:pic>
        <p:nvPicPr>
          <p:cNvPr id="55" name="Imagen 54"/>
          <p:cNvPicPr>
            <a:picLocks noChangeAspect="1"/>
          </p:cNvPicPr>
          <p:nvPr/>
        </p:nvPicPr>
        <p:blipFill>
          <a:blip r:embed="rId8">
            <a:extLst>
              <a:ext uri="{BEBA8EAE-BF5A-486C-A8C5-ECC9F3942E4B}">
                <a14:imgProps xmlns:a14="http://schemas.microsoft.com/office/drawing/2010/main">
                  <a14:imgLayer r:embed="rId9">
                    <a14:imgEffect>
                      <a14:backgroundRemoval t="0" b="99134" l="0" r="100000">
                        <a14:foregroundMark x1="51143" y1="22944" x2="51143" y2="22944"/>
                        <a14:foregroundMark x1="74857" y1="16883" x2="74857" y2="16883"/>
                        <a14:foregroundMark x1="81714" y1="25108" x2="81714" y2="25108"/>
                        <a14:foregroundMark x1="79429" y1="36364" x2="79429" y2="36364"/>
                        <a14:foregroundMark x1="78286" y1="31169" x2="78286" y2="31169"/>
                        <a14:foregroundMark x1="77429" y1="27273" x2="77429" y2="27273"/>
                        <a14:foregroundMark x1="74000" y1="22511" x2="74000" y2="22511"/>
                        <a14:foregroundMark x1="69429" y1="21212" x2="69429" y2="21212"/>
                        <a14:foregroundMark x1="83143" y1="28571" x2="83143" y2="28571"/>
                        <a14:foregroundMark x1="83429" y1="37662" x2="83429" y2="37662"/>
                        <a14:foregroundMark x1="78000" y1="42857" x2="78000" y2="42857"/>
                        <a14:foregroundMark x1="84571" y1="19048" x2="84571" y2="19048"/>
                        <a14:foregroundMark x1="93714" y1="67532" x2="93714" y2="67532"/>
                        <a14:foregroundMark x1="82571" y1="40693" x2="82571" y2="40693"/>
                        <a14:foregroundMark x1="79143" y1="20346" x2="79143" y2="20346"/>
                        <a14:foregroundMark x1="38571" y1="83983" x2="38571" y2="83983"/>
                      </a14:backgroundRemoval>
                    </a14:imgEffect>
                  </a14:imgLayer>
                </a14:imgProps>
              </a:ext>
              <a:ext uri="{28A0092B-C50C-407E-A947-70E740481C1C}">
                <a14:useLocalDpi xmlns:a14="http://schemas.microsoft.com/office/drawing/2010/main" val="0"/>
              </a:ext>
            </a:extLst>
          </a:blip>
          <a:stretch>
            <a:fillRect/>
          </a:stretch>
        </p:blipFill>
        <p:spPr>
          <a:xfrm>
            <a:off x="6648369" y="5207794"/>
            <a:ext cx="2500313" cy="1650206"/>
          </a:xfrm>
          <a:prstGeom prst="rect">
            <a:avLst/>
          </a:prstGeom>
        </p:spPr>
      </p:pic>
      <p:pic>
        <p:nvPicPr>
          <p:cNvPr id="66" name="Imagen 6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0232" y="116632"/>
            <a:ext cx="1251694" cy="1240262"/>
          </a:xfrm>
          <a:prstGeom prst="rect">
            <a:avLst/>
          </a:prstGeom>
        </p:spPr>
      </p:pic>
      <p:cxnSp>
        <p:nvCxnSpPr>
          <p:cNvPr id="75" name="Conector curvado 74"/>
          <p:cNvCxnSpPr/>
          <p:nvPr/>
        </p:nvCxnSpPr>
        <p:spPr>
          <a:xfrm rot="5400000" flipH="1" flipV="1">
            <a:off x="3194490" y="2195349"/>
            <a:ext cx="776451" cy="756744"/>
          </a:xfrm>
          <a:prstGeom prst="curvedConnector2">
            <a:avLst/>
          </a:prstGeom>
          <a:ln w="76200">
            <a:solidFill>
              <a:srgbClr val="B7CEFE"/>
            </a:solidFill>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76" name="Conector curvado 75"/>
          <p:cNvCxnSpPr/>
          <p:nvPr/>
        </p:nvCxnSpPr>
        <p:spPr>
          <a:xfrm>
            <a:off x="4899136" y="2185496"/>
            <a:ext cx="717334" cy="764627"/>
          </a:xfrm>
          <a:prstGeom prst="curvedConnector2">
            <a:avLst/>
          </a:prstGeom>
          <a:ln w="76200">
            <a:solidFill>
              <a:srgbClr val="B7CEFE"/>
            </a:solidFill>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77" name="Conector curvado 76"/>
          <p:cNvCxnSpPr/>
          <p:nvPr/>
        </p:nvCxnSpPr>
        <p:spPr>
          <a:xfrm rot="5400000" flipH="1" flipV="1">
            <a:off x="4451790" y="2010103"/>
            <a:ext cx="11824" cy="2396361"/>
          </a:xfrm>
          <a:prstGeom prst="curvedConnector3">
            <a:avLst>
              <a:gd name="adj1" fmla="val -7783597"/>
            </a:avLst>
          </a:prstGeom>
          <a:ln w="76200">
            <a:solidFill>
              <a:srgbClr val="B7CEFE"/>
            </a:solidFill>
            <a:headEnd type="triangle"/>
            <a:tailEnd type="triangle"/>
          </a:ln>
        </p:spPr>
        <p:style>
          <a:lnRef idx="3">
            <a:schemeClr val="accent4"/>
          </a:lnRef>
          <a:fillRef idx="0">
            <a:schemeClr val="accent4"/>
          </a:fillRef>
          <a:effectRef idx="2">
            <a:schemeClr val="accent4"/>
          </a:effectRef>
          <a:fontRef idx="minor">
            <a:schemeClr val="tx1"/>
          </a:fontRef>
        </p:style>
      </p:cxnSp>
      <p:pic>
        <p:nvPicPr>
          <p:cNvPr id="3" name="Imagen 2"/>
          <p:cNvPicPr>
            <a:picLocks noChangeAspect="1"/>
          </p:cNvPicPr>
          <p:nvPr/>
        </p:nvPicPr>
        <p:blipFill rotWithShape="1">
          <a:blip r:embed="rId11">
            <a:extLst>
              <a:ext uri="{28A0092B-C50C-407E-A947-70E740481C1C}">
                <a14:useLocalDpi xmlns:a14="http://schemas.microsoft.com/office/drawing/2010/main" val="0"/>
              </a:ext>
            </a:extLst>
          </a:blip>
          <a:srcRect l="22536" t="18194"/>
          <a:stretch/>
        </p:blipFill>
        <p:spPr>
          <a:xfrm>
            <a:off x="179512" y="5229200"/>
            <a:ext cx="2522905" cy="1512168"/>
          </a:xfrm>
          <a:prstGeom prst="rect">
            <a:avLst/>
          </a:prstGeom>
        </p:spPr>
      </p:pic>
      <p:sp>
        <p:nvSpPr>
          <p:cNvPr id="4" name="Marcador de pie de página 3"/>
          <p:cNvSpPr>
            <a:spLocks noGrp="1"/>
          </p:cNvSpPr>
          <p:nvPr>
            <p:ph type="ftr" sz="quarter" idx="11"/>
          </p:nvPr>
        </p:nvSpPr>
        <p:spPr>
          <a:xfrm>
            <a:off x="2757160" y="6356351"/>
            <a:ext cx="3575668" cy="365125"/>
          </a:xfrm>
        </p:spPr>
        <p:txBody>
          <a:bodyPr/>
          <a:lstStyle/>
          <a:p>
            <a:r>
              <a:rPr lang="es-MX" dirty="0" smtClean="0">
                <a:solidFill>
                  <a:prstClr val="black"/>
                </a:solidFill>
              </a:rPr>
              <a:t>Proyecto Conexiones. Vermont 4      Ciclo escolar 2018-2019</a:t>
            </a:r>
            <a:endParaRPr lang="es-MX" dirty="0">
              <a:solidFill>
                <a:prstClr val="black"/>
              </a:solidFill>
            </a:endParaRPr>
          </a:p>
        </p:txBody>
      </p:sp>
      <p:sp>
        <p:nvSpPr>
          <p:cNvPr id="5" name="Marcador de número de diapositiva 4"/>
          <p:cNvSpPr>
            <a:spLocks noGrp="1"/>
          </p:cNvSpPr>
          <p:nvPr>
            <p:ph type="sldNum" sz="quarter" idx="12"/>
          </p:nvPr>
        </p:nvSpPr>
        <p:spPr/>
        <p:txBody>
          <a:bodyPr/>
          <a:lstStyle/>
          <a:p>
            <a:fld id="{4052458E-E3AB-4895-B07E-CF8477644ABC}" type="slidenum">
              <a:rPr lang="es-MX" smtClean="0">
                <a:solidFill>
                  <a:prstClr val="black">
                    <a:tint val="75000"/>
                  </a:prstClr>
                </a:solidFill>
              </a:rPr>
              <a:pPr/>
              <a:t>12</a:t>
            </a:fld>
            <a:endParaRPr lang="es-MX">
              <a:solidFill>
                <a:prstClr val="black">
                  <a:tint val="75000"/>
                </a:prstClr>
              </a:solidFill>
            </a:endParaRPr>
          </a:p>
        </p:txBody>
      </p:sp>
      <p:sp>
        <p:nvSpPr>
          <p:cNvPr id="6" name="5 CuadroTexto"/>
          <p:cNvSpPr txBox="1"/>
          <p:nvPr/>
        </p:nvSpPr>
        <p:spPr>
          <a:xfrm>
            <a:off x="3203848" y="5219908"/>
            <a:ext cx="3111529" cy="369332"/>
          </a:xfrm>
          <a:prstGeom prst="rect">
            <a:avLst/>
          </a:prstGeom>
          <a:noFill/>
        </p:spPr>
        <p:txBody>
          <a:bodyPr wrap="square" rtlCol="0">
            <a:spAutoFit/>
          </a:bodyPr>
          <a:lstStyle/>
          <a:p>
            <a:pPr fontAlgn="base">
              <a:spcBef>
                <a:spcPct val="0"/>
              </a:spcBef>
              <a:spcAft>
                <a:spcPct val="0"/>
              </a:spcAft>
            </a:pPr>
            <a:r>
              <a:rPr lang="es-MX" b="1" dirty="0">
                <a:solidFill>
                  <a:prstClr val="white"/>
                </a:solidFill>
                <a:latin typeface="Arial Black" panose="020B0A04020102020204" pitchFamily="34" charset="0"/>
              </a:rPr>
              <a:t>CONCEPTOS CLAVE</a:t>
            </a:r>
          </a:p>
        </p:txBody>
      </p:sp>
      <p:sp>
        <p:nvSpPr>
          <p:cNvPr id="31" name="Título 1"/>
          <p:cNvSpPr txBox="1">
            <a:spLocks/>
          </p:cNvSpPr>
          <p:nvPr/>
        </p:nvSpPr>
        <p:spPr>
          <a:xfrm>
            <a:off x="763168" y="-49118"/>
            <a:ext cx="7992888" cy="560810"/>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3200" dirty="0" smtClean="0">
                <a:solidFill>
                  <a:srgbClr val="1665DA"/>
                </a:solidFill>
                <a:latin typeface="Arial" panose="020B0604020202020204" pitchFamily="34" charset="0"/>
                <a:cs typeface="Arial" panose="020B0604020202020204" pitchFamily="34" charset="0"/>
              </a:rPr>
              <a:t>5.b – Organizadores gráficos . </a:t>
            </a:r>
            <a:endParaRPr lang="es-MX" sz="3200" dirty="0">
              <a:solidFill>
                <a:srgbClr val="1665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61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918008"/>
            <a:ext cx="7560840" cy="5031272"/>
          </a:xfrm>
        </p:spPr>
        <p:txBody>
          <a:bodyPr>
            <a:normAutofit/>
          </a:bodyPr>
          <a:lstStyle/>
          <a:p>
            <a:pPr marL="0" indent="0">
              <a:buNone/>
            </a:pPr>
            <a:endParaRPr lang="es-MX" dirty="0"/>
          </a:p>
          <a:p>
            <a:pPr marL="0" indent="0">
              <a:buNone/>
            </a:pPr>
            <a:r>
              <a:rPr lang="es-MX" sz="2800" b="1" dirty="0" smtClean="0">
                <a:solidFill>
                  <a:srgbClr val="0070C0"/>
                </a:solidFill>
                <a:latin typeface="Arial" panose="020B0604020202020204" pitchFamily="34" charset="0"/>
                <a:cs typeface="Arial" panose="020B0604020202020204" pitchFamily="34" charset="0"/>
              </a:rPr>
              <a:t>5.c - Introducción:</a:t>
            </a:r>
          </a:p>
          <a:p>
            <a:pPr marL="0" indent="0">
              <a:buNone/>
            </a:pPr>
            <a:endParaRPr lang="es-MX" sz="2800" b="1" dirty="0" smtClean="0">
              <a:solidFill>
                <a:srgbClr val="1665DA"/>
              </a:solidFill>
              <a:latin typeface="Arial" panose="020B0604020202020204" pitchFamily="34" charset="0"/>
              <a:cs typeface="Arial" panose="020B0604020202020204" pitchFamily="34" charset="0"/>
            </a:endParaRPr>
          </a:p>
          <a:p>
            <a:pPr marL="0" indent="0" algn="just">
              <a:buNone/>
            </a:pPr>
            <a:r>
              <a:rPr lang="es-MX" sz="2000" dirty="0" smtClean="0">
                <a:solidFill>
                  <a:schemeClr val="tx1"/>
                </a:solidFill>
                <a:latin typeface="Arial" panose="020B0604020202020204" pitchFamily="34" charset="0"/>
                <a:cs typeface="Arial" panose="020B0604020202020204" pitchFamily="34" charset="0"/>
              </a:rPr>
              <a:t>En la actualidad el uso y aplicación de Sistemas de Información Geográfica nos han permitido investigar y reconocer el espacio geográfico.  Es importante que los alumnos, conozcan el movimiento y trayectoria de los Satélites artificiales que  orbitan alrededor de la Tierra, que reconozcan la importancia de la información que se envía, que desarrollen habilidades  en el manejo de herramientas útiles como  Google </a:t>
            </a:r>
            <a:r>
              <a:rPr lang="es-MX" sz="2000" dirty="0" err="1" smtClean="0">
                <a:solidFill>
                  <a:schemeClr val="tx1"/>
                </a:solidFill>
                <a:latin typeface="Arial" panose="020B0604020202020204" pitchFamily="34" charset="0"/>
                <a:cs typeface="Arial" panose="020B0604020202020204" pitchFamily="34" charset="0"/>
              </a:rPr>
              <a:t>Earth</a:t>
            </a:r>
            <a:r>
              <a:rPr lang="es-MX" sz="2000" dirty="0" smtClean="0">
                <a:solidFill>
                  <a:schemeClr val="tx1"/>
                </a:solidFill>
                <a:latin typeface="Arial" panose="020B0604020202020204" pitchFamily="34" charset="0"/>
                <a:cs typeface="Arial" panose="020B0604020202020204" pitchFamily="34" charset="0"/>
              </a:rPr>
              <a:t> y aplique otras en la elaboración de mapas temáticos que les ayuden a reconocer las características del lugar que habitan.</a:t>
            </a:r>
          </a:p>
          <a:p>
            <a:pPr marL="0" indent="0" algn="just">
              <a:buNone/>
            </a:pPr>
            <a:endParaRPr lang="es-MX" sz="1600" b="1" dirty="0">
              <a:solidFill>
                <a:schemeClr val="tx1"/>
              </a:solidFill>
              <a:latin typeface="Arial" panose="020B0604020202020204" pitchFamily="34" charset="0"/>
              <a:cs typeface="Arial" panose="020B0604020202020204" pitchFamily="34" charset="0"/>
            </a:endParaRPr>
          </a:p>
          <a:p>
            <a:pPr marL="0" indent="0">
              <a:buNone/>
            </a:pPr>
            <a:endParaRPr lang="es-MX" sz="2400" dirty="0">
              <a:solidFill>
                <a:schemeClr val="tx1"/>
              </a:solidFill>
              <a:latin typeface="Arial" panose="020B0604020202020204" pitchFamily="34" charset="0"/>
              <a:cs typeface="Arial" panose="020B0604020202020204" pitchFamily="34" charset="0"/>
            </a:endParaRPr>
          </a:p>
        </p:txBody>
      </p:sp>
      <p:sp>
        <p:nvSpPr>
          <p:cNvPr id="2" name="Marcador de pie de página 1"/>
          <p:cNvSpPr>
            <a:spLocks noGrp="1"/>
          </p:cNvSpPr>
          <p:nvPr>
            <p:ph type="ftr" sz="quarter" idx="11"/>
          </p:nvPr>
        </p:nvSpPr>
        <p:spPr>
          <a:xfrm>
            <a:off x="2267745" y="6459786"/>
            <a:ext cx="4113998"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5267DA34-DC84-4CBE-A0AC-00A8C979B87C}" type="slidenum">
              <a:rPr lang="en-US" smtClean="0">
                <a:solidFill>
                  <a:srgbClr val="5FCBEF"/>
                </a:solidFill>
              </a:rPr>
              <a:pPr/>
              <a:t>13</a:t>
            </a:fld>
            <a:endParaRPr lang="en-US" dirty="0">
              <a:solidFill>
                <a:srgbClr val="5FCBEF"/>
              </a:solidFill>
            </a:endParaRPr>
          </a:p>
        </p:txBody>
      </p:sp>
      <p:pic>
        <p:nvPicPr>
          <p:cNvPr id="5"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6307263" y="6075292"/>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657" y="5978790"/>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963" y="5616975"/>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515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7632848" cy="5112568"/>
          </a:xfrm>
        </p:spPr>
        <p:txBody>
          <a:bodyPr>
            <a:normAutofit/>
          </a:bodyPr>
          <a:lstStyle/>
          <a:p>
            <a:pPr marL="0" indent="0" algn="just">
              <a:buNone/>
            </a:pPr>
            <a:r>
              <a:rPr lang="es-MX" sz="2800" b="1" dirty="0" smtClean="0">
                <a:solidFill>
                  <a:srgbClr val="1665DA"/>
                </a:solidFill>
                <a:latin typeface="Arial" panose="020B0604020202020204" pitchFamily="34" charset="0"/>
                <a:cs typeface="Arial" panose="020B0604020202020204" pitchFamily="34" charset="0"/>
              </a:rPr>
              <a:t>Justificación </a:t>
            </a:r>
            <a:r>
              <a:rPr lang="es-MX" sz="2800" b="1" dirty="0">
                <a:solidFill>
                  <a:srgbClr val="1665DA"/>
                </a:solidFill>
                <a:latin typeface="Arial" panose="020B0604020202020204" pitchFamily="34" charset="0"/>
                <a:cs typeface="Arial" panose="020B0604020202020204" pitchFamily="34" charset="0"/>
              </a:rPr>
              <a:t>del </a:t>
            </a:r>
            <a:r>
              <a:rPr lang="es-MX" sz="2800" b="1" dirty="0" smtClean="0">
                <a:solidFill>
                  <a:srgbClr val="1665DA"/>
                </a:solidFill>
                <a:latin typeface="Arial" panose="020B0604020202020204" pitchFamily="34" charset="0"/>
                <a:cs typeface="Arial" panose="020B0604020202020204" pitchFamily="34" charset="0"/>
              </a:rPr>
              <a:t>proyecto:</a:t>
            </a:r>
            <a:endParaRPr lang="es-MX" sz="2800" b="1" dirty="0">
              <a:solidFill>
                <a:schemeClr val="tx1"/>
              </a:solidFill>
              <a:latin typeface="Arial" panose="020B0604020202020204" pitchFamily="34" charset="0"/>
              <a:cs typeface="Arial" panose="020B0604020202020204" pitchFamily="34" charset="0"/>
            </a:endParaRPr>
          </a:p>
          <a:p>
            <a:pPr marL="0" indent="0" algn="just">
              <a:buNone/>
            </a:pPr>
            <a:endParaRPr lang="es-MX" dirty="0">
              <a:solidFill>
                <a:schemeClr val="tx1"/>
              </a:solidFill>
              <a:latin typeface="Arial" panose="020B0604020202020204" pitchFamily="34" charset="0"/>
              <a:cs typeface="Arial" panose="020B0604020202020204" pitchFamily="34" charset="0"/>
            </a:endParaRPr>
          </a:p>
          <a:p>
            <a:pPr marL="0" indent="0" algn="just">
              <a:buNone/>
            </a:pPr>
            <a:r>
              <a:rPr lang="es-MX" dirty="0">
                <a:solidFill>
                  <a:schemeClr val="tx1"/>
                </a:solidFill>
                <a:latin typeface="Arial" panose="020B0604020202020204" pitchFamily="34" charset="0"/>
                <a:cs typeface="Arial" panose="020B0604020202020204" pitchFamily="34" charset="0"/>
              </a:rPr>
              <a:t>El espía científico busca explicar a través de la geolocalización el aprovechamiento máximo del entorno.</a:t>
            </a:r>
          </a:p>
          <a:p>
            <a:pPr marL="0" indent="0" algn="just">
              <a:buNone/>
            </a:pPr>
            <a:endParaRPr lang="es-MX" dirty="0">
              <a:solidFill>
                <a:schemeClr val="tx1"/>
              </a:solidFill>
              <a:latin typeface="Arial" panose="020B0604020202020204" pitchFamily="34" charset="0"/>
              <a:cs typeface="Arial" panose="020B0604020202020204" pitchFamily="34" charset="0"/>
            </a:endParaRPr>
          </a:p>
          <a:p>
            <a:pPr marL="0" indent="0" algn="just">
              <a:buNone/>
            </a:pPr>
            <a:r>
              <a:rPr lang="es-MX" dirty="0">
                <a:solidFill>
                  <a:schemeClr val="tx1"/>
                </a:solidFill>
                <a:latin typeface="Arial" panose="020B0604020202020204" pitchFamily="34" charset="0"/>
                <a:cs typeface="Arial" panose="020B0604020202020204" pitchFamily="34" charset="0"/>
              </a:rPr>
              <a:t>Que el alumno </a:t>
            </a:r>
            <a:r>
              <a:rPr lang="es-MX" dirty="0" smtClean="0">
                <a:solidFill>
                  <a:schemeClr val="tx1"/>
                </a:solidFill>
                <a:latin typeface="Arial" panose="020B0604020202020204" pitchFamily="34" charset="0"/>
                <a:cs typeface="Arial" panose="020B0604020202020204" pitchFamily="34" charset="0"/>
              </a:rPr>
              <a:t>determine </a:t>
            </a:r>
            <a:r>
              <a:rPr lang="es-MX" dirty="0">
                <a:solidFill>
                  <a:schemeClr val="tx1"/>
                </a:solidFill>
                <a:latin typeface="Arial" panose="020B0604020202020204" pitchFamily="34" charset="0"/>
                <a:cs typeface="Arial" panose="020B0604020202020204" pitchFamily="34" charset="0"/>
              </a:rPr>
              <a:t>rutas y planes que agilicen y hagan mas seguro su transito cotidiano por la zona escolar. </a:t>
            </a:r>
          </a:p>
          <a:p>
            <a:pPr marL="0" indent="0" algn="just">
              <a:buNone/>
            </a:pPr>
            <a:endParaRPr lang="es-MX" dirty="0">
              <a:solidFill>
                <a:schemeClr val="tx1"/>
              </a:solidFill>
              <a:latin typeface="Arial" panose="020B0604020202020204" pitchFamily="34" charset="0"/>
              <a:cs typeface="Arial" panose="020B0604020202020204" pitchFamily="34" charset="0"/>
            </a:endParaRPr>
          </a:p>
          <a:p>
            <a:pPr marL="0" indent="0" algn="just">
              <a:buNone/>
            </a:pPr>
            <a:r>
              <a:rPr lang="es-MX" dirty="0">
                <a:solidFill>
                  <a:schemeClr val="tx1"/>
                </a:solidFill>
                <a:latin typeface="Arial" panose="020B0604020202020204" pitchFamily="34" charset="0"/>
                <a:cs typeface="Arial" panose="020B0604020202020204" pitchFamily="34" charset="0"/>
              </a:rPr>
              <a:t>Que el alumno localice de su entorno escolar, zonas y lugares para su mejor aprovechamiento, utilizando los conceptos básicos de Física (movimiento y trayectoria terrestre); de Informática (en el procesamiento de datos de los satélites)  y Geografía (con sus recursos naturales, sociales y culturales, etc.).</a:t>
            </a:r>
          </a:p>
          <a:p>
            <a:endParaRPr lang="es-MX" dirty="0"/>
          </a:p>
        </p:txBody>
      </p:sp>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14</a:t>
            </a:fld>
            <a:endParaRPr lang="en-US" dirty="0">
              <a:solidFill>
                <a:srgbClr val="5FCBEF"/>
              </a:solidFill>
            </a:endParaRPr>
          </a:p>
        </p:txBody>
      </p:sp>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6307263" y="6075292"/>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657" y="5978790"/>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963" y="5616975"/>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23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040408"/>
            <a:ext cx="6347713" cy="1320800"/>
          </a:xfrm>
        </p:spPr>
        <p:txBody>
          <a:bodyPr/>
          <a:lstStyle/>
          <a:p>
            <a:r>
              <a:rPr lang="es-MX" sz="2800" b="1" dirty="0" smtClean="0">
                <a:solidFill>
                  <a:srgbClr val="0070C0"/>
                </a:solidFill>
              </a:rPr>
              <a:t>5.d - Objetivo general del proyecto:</a:t>
            </a:r>
            <a:endParaRPr lang="es-MX" sz="2800" b="1" dirty="0">
              <a:solidFill>
                <a:srgbClr val="0070C0"/>
              </a:solidFill>
            </a:endParaRPr>
          </a:p>
        </p:txBody>
      </p:sp>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15</a:t>
            </a:fld>
            <a:endParaRPr lang="en-US">
              <a:solidFill>
                <a:srgbClr val="5FCBEF"/>
              </a:solidFill>
            </a:endParaRPr>
          </a:p>
        </p:txBody>
      </p:sp>
      <p:sp>
        <p:nvSpPr>
          <p:cNvPr id="7" name="6 CuadroTexto"/>
          <p:cNvSpPr txBox="1"/>
          <p:nvPr/>
        </p:nvSpPr>
        <p:spPr>
          <a:xfrm>
            <a:off x="467544" y="1885474"/>
            <a:ext cx="6768752" cy="2862322"/>
          </a:xfrm>
          <a:prstGeom prst="rect">
            <a:avLst/>
          </a:prstGeom>
          <a:noFill/>
        </p:spPr>
        <p:txBody>
          <a:bodyPr wrap="square" rtlCol="0">
            <a:spAutoFit/>
          </a:bodyPr>
          <a:lstStyle/>
          <a:p>
            <a:pPr fontAlgn="base">
              <a:spcBef>
                <a:spcPct val="0"/>
              </a:spcBef>
              <a:spcAft>
                <a:spcPct val="0"/>
              </a:spcAft>
            </a:pPr>
            <a:endParaRPr lang="es-MX" dirty="0">
              <a:solidFill>
                <a:prstClr val="black"/>
              </a:solidFill>
              <a:latin typeface="Arial" panose="020B0604020202020204" pitchFamily="34" charset="0"/>
            </a:endParaRPr>
          </a:p>
          <a:p>
            <a:pPr fontAlgn="base">
              <a:spcBef>
                <a:spcPct val="0"/>
              </a:spcBef>
              <a:spcAft>
                <a:spcPct val="0"/>
              </a:spcAft>
            </a:pPr>
            <a:endParaRPr lang="es-MX" dirty="0" smtClean="0">
              <a:solidFill>
                <a:srgbClr val="FF0000"/>
              </a:solidFill>
              <a:latin typeface="Arial" panose="020B0604020202020204" pitchFamily="34" charset="0"/>
            </a:endParaRPr>
          </a:p>
          <a:p>
            <a:pPr algn="just" fontAlgn="base">
              <a:spcBef>
                <a:spcPct val="0"/>
              </a:spcBef>
              <a:spcAft>
                <a:spcPct val="0"/>
              </a:spcAft>
            </a:pPr>
            <a:r>
              <a:rPr lang="es-MX" sz="2400" dirty="0" smtClean="0">
                <a:latin typeface="Arial" panose="020B0604020202020204" pitchFamily="34" charset="0"/>
              </a:rPr>
              <a:t>Que el alumno desarrolle habilidades digitales para la elaboración, interpretación y análisis de mapas que permitan aplicar los conocimientos adquiridos en las asignaturas de Geografía, Física e Informática utilizando Google </a:t>
            </a:r>
            <a:r>
              <a:rPr lang="es-MX" sz="2400" dirty="0" err="1" smtClean="0">
                <a:latin typeface="Arial" panose="020B0604020202020204" pitchFamily="34" charset="0"/>
              </a:rPr>
              <a:t>Earth</a:t>
            </a:r>
            <a:r>
              <a:rPr lang="es-MX" sz="2400" dirty="0" smtClean="0">
                <a:latin typeface="Arial" panose="020B0604020202020204" pitchFamily="34" charset="0"/>
              </a:rPr>
              <a:t> y así valorar el espacio en el que viven</a:t>
            </a:r>
            <a:endParaRPr lang="es-MX" sz="2400" dirty="0">
              <a:latin typeface="Arial" panose="020B0604020202020204" pitchFamily="34" charset="0"/>
            </a:endParaRPr>
          </a:p>
        </p:txBody>
      </p:sp>
      <p:pic>
        <p:nvPicPr>
          <p:cNvPr id="8"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Eduardo\AppData\Local\Microsoft\Windows\INetCache\IE\TDAG9DU7\Objetiv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9548" y="47850"/>
            <a:ext cx="1192692" cy="101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50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3" name="Marcador de número de diapositiva 2"/>
          <p:cNvSpPr>
            <a:spLocks noGrp="1"/>
          </p:cNvSpPr>
          <p:nvPr>
            <p:ph type="sldNum" sz="quarter" idx="12"/>
          </p:nvPr>
        </p:nvSpPr>
        <p:spPr/>
        <p:txBody>
          <a:bodyPr/>
          <a:lstStyle/>
          <a:p>
            <a:fld id="{CE1F9C09-DFF2-4F2C-B0C3-CDE3239A12F2}" type="slidenum">
              <a:rPr lang="en-US" smtClean="0">
                <a:solidFill>
                  <a:srgbClr val="5FCBEF"/>
                </a:solidFill>
              </a:rPr>
              <a:pPr/>
              <a:t>16</a:t>
            </a:fld>
            <a:endParaRPr lang="en-US">
              <a:solidFill>
                <a:srgbClr val="5FCBEF"/>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3370233232"/>
              </p:ext>
            </p:extLst>
          </p:nvPr>
        </p:nvGraphicFramePr>
        <p:xfrm>
          <a:off x="602667" y="2276872"/>
          <a:ext cx="7281701" cy="3177200"/>
        </p:xfrm>
        <a:graphic>
          <a:graphicData uri="http://schemas.openxmlformats.org/drawingml/2006/table">
            <a:tbl>
              <a:tblPr>
                <a:tableStyleId>{5DA37D80-6434-44D0-A028-1B22A696006F}</a:tableStyleId>
              </a:tblPr>
              <a:tblGrid>
                <a:gridCol w="1649378"/>
                <a:gridCol w="1815899"/>
                <a:gridCol w="1800200"/>
                <a:gridCol w="2016224"/>
              </a:tblGrid>
              <a:tr h="2342262">
                <a:tc>
                  <a:txBody>
                    <a:bodyPr/>
                    <a:lstStyle/>
                    <a:p>
                      <a:pPr marL="0" lvl="0" indent="0" algn="l">
                        <a:lnSpc>
                          <a:spcPct val="115000"/>
                        </a:lnSpc>
                        <a:spcAft>
                          <a:spcPts val="0"/>
                        </a:spcAft>
                        <a:buFont typeface="+mj-lt"/>
                        <a:buNone/>
                      </a:pPr>
                      <a:r>
                        <a:rPr lang="es-ES" sz="1600" dirty="0" smtClean="0">
                          <a:effectLst/>
                        </a:rPr>
                        <a:t>Objetivos </a:t>
                      </a:r>
                      <a:r>
                        <a:rPr lang="es-ES" sz="1600" dirty="0">
                          <a:effectLst/>
                        </a:rPr>
                        <a:t>o </a:t>
                      </a:r>
                      <a:r>
                        <a:rPr lang="es-ES" sz="1600" dirty="0" smtClean="0">
                          <a:effectLst/>
                        </a:rPr>
                        <a:t>propósitos</a:t>
                      </a:r>
                      <a:r>
                        <a:rPr lang="es-ES" sz="1600" baseline="0" dirty="0" smtClean="0">
                          <a:effectLst/>
                        </a:rPr>
                        <a:t> </a:t>
                      </a:r>
                      <a:r>
                        <a:rPr lang="es-ES" sz="1600" dirty="0" smtClean="0">
                          <a:effectLst/>
                        </a:rPr>
                        <a:t>a </a:t>
                      </a:r>
                      <a:r>
                        <a:rPr lang="es-ES" sz="1600" dirty="0">
                          <a:effectLst/>
                        </a:rPr>
                        <a:t>alcanzar. </a:t>
                      </a:r>
                    </a:p>
                    <a:p>
                      <a:pPr algn="l">
                        <a:lnSpc>
                          <a:spcPct val="115000"/>
                        </a:lnSpc>
                        <a:spcAft>
                          <a:spcPts val="0"/>
                        </a:spcAft>
                      </a:pPr>
                      <a:r>
                        <a:rPr lang="es-ES" sz="800" dirty="0">
                          <a:effectLst/>
                        </a:rPr>
                        <a:t>   </a:t>
                      </a:r>
                    </a:p>
                    <a:p>
                      <a:pPr algn="just">
                        <a:lnSpc>
                          <a:spcPct val="115000"/>
                        </a:lnSpc>
                        <a:spcAft>
                          <a:spcPts val="0"/>
                        </a:spcAft>
                      </a:pPr>
                      <a:r>
                        <a:rPr lang="es-ES" sz="800" dirty="0">
                          <a:effectLst/>
                        </a:rPr>
                        <a:t> </a:t>
                      </a:r>
                    </a:p>
                    <a:p>
                      <a:pPr algn="just">
                        <a:lnSpc>
                          <a:spcPct val="115000"/>
                        </a:lnSpc>
                        <a:spcAft>
                          <a:spcPts val="0"/>
                        </a:spcAft>
                      </a:pPr>
                      <a:r>
                        <a:rPr lang="es-ES" sz="800" dirty="0">
                          <a:effectLst/>
                        </a:rPr>
                        <a:t> </a:t>
                      </a:r>
                      <a:endParaRPr lang="es-ES" sz="800" dirty="0">
                        <a:effectLst/>
                        <a:latin typeface="Arial" panose="020B0604020202020204" pitchFamily="34" charset="0"/>
                        <a:ea typeface="Arial" panose="020B0604020202020204" pitchFamily="34" charset="0"/>
                      </a:endParaRPr>
                    </a:p>
                  </a:txBody>
                  <a:tcPr marL="46312" marR="46312" marT="46312" marB="46312">
                    <a:solidFill>
                      <a:schemeClr val="bg1"/>
                    </a:solidFill>
                  </a:tcPr>
                </a:tc>
                <a:tc>
                  <a:txBody>
                    <a:bodyPr/>
                    <a:lstStyle/>
                    <a:p>
                      <a:pPr algn="just">
                        <a:lnSpc>
                          <a:spcPct val="115000"/>
                        </a:lnSpc>
                        <a:spcAft>
                          <a:spcPts val="0"/>
                        </a:spcAft>
                      </a:pPr>
                      <a:r>
                        <a:rPr lang="es-ES" sz="1100" dirty="0">
                          <a:effectLst/>
                        </a:rPr>
                        <a:t>Con base en los conceptos de dinámica de cuerpos, se logrará entender el movimiento circular de algún objeto, para después llevar esos conceptos al  movimiento que siguen los satélites alrededor de algún astro. </a:t>
                      </a:r>
                    </a:p>
                    <a:p>
                      <a:pPr algn="just">
                        <a:lnSpc>
                          <a:spcPct val="115000"/>
                        </a:lnSpc>
                        <a:spcAft>
                          <a:spcPts val="0"/>
                        </a:spcAft>
                      </a:pPr>
                      <a:r>
                        <a:rPr lang="es-ES" sz="1100" dirty="0">
                          <a:effectLst/>
                        </a:rPr>
                        <a:t>Con ello, se pondrá en práctica los conocimientos adquiridos en otras áreas para entender, simular y obtener resultados de los satélites que giran alrededor de la Tierra.</a:t>
                      </a:r>
                      <a:endParaRPr lang="es-ES" sz="1100" dirty="0">
                        <a:effectLst/>
                        <a:latin typeface="Arial" panose="020B0604020202020204" pitchFamily="34" charset="0"/>
                        <a:ea typeface="Arial" panose="020B0604020202020204" pitchFamily="34" charset="0"/>
                      </a:endParaRPr>
                    </a:p>
                  </a:txBody>
                  <a:tcPr marL="46312" marR="46312" marT="46312" marB="46312">
                    <a:solidFill>
                      <a:schemeClr val="bg1"/>
                    </a:solidFill>
                  </a:tcPr>
                </a:tc>
                <a:tc>
                  <a:txBody>
                    <a:bodyPr/>
                    <a:lstStyle/>
                    <a:p>
                      <a:pPr algn="just">
                        <a:lnSpc>
                          <a:spcPct val="115000"/>
                        </a:lnSpc>
                        <a:spcAft>
                          <a:spcPts val="0"/>
                        </a:spcAft>
                      </a:pPr>
                      <a:r>
                        <a:rPr lang="es-ES" sz="1100" dirty="0">
                          <a:effectLst/>
                        </a:rPr>
                        <a:t>A través de la indagación en recursos analógicos y digitales disponibles en bibliotecas o Internet los alumnos conocerán las características de las representaciones de la Tierra, sus ventajas, su uso.  A través de Google </a:t>
                      </a:r>
                      <a:r>
                        <a:rPr lang="es-ES" sz="1100" dirty="0" err="1">
                          <a:effectLst/>
                        </a:rPr>
                        <a:t>Maps</a:t>
                      </a:r>
                      <a:r>
                        <a:rPr lang="es-ES" sz="1100" dirty="0">
                          <a:effectLst/>
                        </a:rPr>
                        <a:t> o Google </a:t>
                      </a:r>
                      <a:r>
                        <a:rPr lang="es-ES" sz="1100" dirty="0" err="1">
                          <a:effectLst/>
                        </a:rPr>
                        <a:t>Earth</a:t>
                      </a:r>
                      <a:r>
                        <a:rPr lang="es-ES" sz="1100" dirty="0">
                          <a:effectLst/>
                        </a:rPr>
                        <a:t> reconocerá su espacio geográfico aplicando la tecnología para la elaboración de un mapa de su espacio geográfico.</a:t>
                      </a:r>
                      <a:endParaRPr lang="es-ES" sz="1100" dirty="0">
                        <a:effectLst/>
                        <a:latin typeface="Arial" panose="020B0604020202020204" pitchFamily="34" charset="0"/>
                        <a:ea typeface="Arial" panose="020B0604020202020204" pitchFamily="34" charset="0"/>
                      </a:endParaRPr>
                    </a:p>
                  </a:txBody>
                  <a:tcPr marL="46312" marR="46312" marT="46312" marB="46312">
                    <a:solidFill>
                      <a:schemeClr val="bg1"/>
                    </a:solidFill>
                  </a:tcPr>
                </a:tc>
                <a:tc>
                  <a:txBody>
                    <a:bodyPr/>
                    <a:lstStyle/>
                    <a:p>
                      <a:pPr algn="just">
                        <a:lnSpc>
                          <a:spcPct val="115000"/>
                        </a:lnSpc>
                        <a:spcAft>
                          <a:spcPts val="0"/>
                        </a:spcAft>
                      </a:pPr>
                      <a:r>
                        <a:rPr lang="es-ES" sz="1100" dirty="0">
                          <a:effectLst/>
                        </a:rPr>
                        <a:t>Los alumnos diferenciarán que dispositivo utilizar para los diferentes procesos de </a:t>
                      </a:r>
                      <a:r>
                        <a:rPr lang="es-ES" sz="1100" dirty="0" err="1">
                          <a:effectLst/>
                        </a:rPr>
                        <a:t>de</a:t>
                      </a:r>
                      <a:r>
                        <a:rPr lang="es-ES" sz="1100" dirty="0">
                          <a:effectLst/>
                        </a:rPr>
                        <a:t> análisis y representación espacial en la vida diaria, además de aprender a construir mapas por medio de aplicaciones como </a:t>
                      </a:r>
                      <a:r>
                        <a:rPr lang="es-ES" sz="1100" dirty="0" err="1">
                          <a:effectLst/>
                        </a:rPr>
                        <a:t>GoogleEarth</a:t>
                      </a:r>
                      <a:r>
                        <a:rPr lang="es-ES" sz="1100" dirty="0">
                          <a:effectLst/>
                        </a:rPr>
                        <a:t>, </a:t>
                      </a:r>
                      <a:r>
                        <a:rPr lang="es-ES" sz="1100" dirty="0" err="1">
                          <a:effectLst/>
                        </a:rPr>
                        <a:t>QuantumGis</a:t>
                      </a:r>
                      <a:r>
                        <a:rPr lang="es-ES" sz="1100" dirty="0">
                          <a:effectLst/>
                        </a:rPr>
                        <a:t> y poder realizar análisis de zonas.</a:t>
                      </a:r>
                      <a:endParaRPr lang="es-ES" sz="1100" dirty="0">
                        <a:effectLst/>
                        <a:latin typeface="Arial" panose="020B0604020202020204" pitchFamily="34" charset="0"/>
                        <a:ea typeface="Arial" panose="020B0604020202020204" pitchFamily="34" charset="0"/>
                      </a:endParaRPr>
                    </a:p>
                  </a:txBody>
                  <a:tcPr marL="46312" marR="46312" marT="46312" marB="46312">
                    <a:solidFill>
                      <a:schemeClr val="bg1"/>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050077952"/>
              </p:ext>
            </p:extLst>
          </p:nvPr>
        </p:nvGraphicFramePr>
        <p:xfrm>
          <a:off x="2411760" y="1556792"/>
          <a:ext cx="5459866" cy="450856"/>
        </p:xfrm>
        <a:graphic>
          <a:graphicData uri="http://schemas.openxmlformats.org/drawingml/2006/table">
            <a:tbl>
              <a:tblPr>
                <a:tableStyleId>{5DA37D80-6434-44D0-A028-1B22A696006F}</a:tableStyleId>
              </a:tblPr>
              <a:tblGrid>
                <a:gridCol w="1691564"/>
                <a:gridCol w="1676117"/>
                <a:gridCol w="2092185"/>
              </a:tblGrid>
              <a:tr h="450856">
                <a:tc>
                  <a:txBody>
                    <a:bodyPr/>
                    <a:lstStyle/>
                    <a:p>
                      <a:pPr algn="ctr">
                        <a:lnSpc>
                          <a:spcPct val="115000"/>
                        </a:lnSpc>
                        <a:spcAft>
                          <a:spcPts val="0"/>
                        </a:spcAft>
                      </a:pPr>
                      <a:r>
                        <a:rPr lang="es-ES" sz="800" dirty="0">
                          <a:effectLst/>
                        </a:rPr>
                        <a:t>Disciplina 1. </a:t>
                      </a:r>
                      <a:endParaRPr lang="es-MX" sz="800" dirty="0">
                        <a:effectLst/>
                      </a:endParaRPr>
                    </a:p>
                    <a:p>
                      <a:pPr algn="ctr">
                        <a:lnSpc>
                          <a:spcPct val="115000"/>
                        </a:lnSpc>
                        <a:spcAft>
                          <a:spcPts val="0"/>
                        </a:spcAft>
                      </a:pPr>
                      <a:r>
                        <a:rPr lang="es-ES" sz="800" u="sng" dirty="0">
                          <a:effectLst/>
                        </a:rPr>
                        <a:t>_____Física____</a:t>
                      </a:r>
                      <a:endParaRPr lang="es-MX" sz="800" b="1" u="sng" dirty="0">
                        <a:solidFill>
                          <a:srgbClr val="0070C0"/>
                        </a:solidFill>
                        <a:effectLst/>
                        <a:latin typeface="Arial"/>
                        <a:ea typeface="Arial"/>
                      </a:endParaRPr>
                    </a:p>
                  </a:txBody>
                  <a:tcPr marL="46305" marR="46305" marT="46305" marB="46305">
                    <a:solidFill>
                      <a:schemeClr val="bg1"/>
                    </a:solidFill>
                  </a:tcPr>
                </a:tc>
                <a:tc>
                  <a:txBody>
                    <a:bodyPr/>
                    <a:lstStyle/>
                    <a:p>
                      <a:pPr algn="ctr">
                        <a:lnSpc>
                          <a:spcPct val="115000"/>
                        </a:lnSpc>
                        <a:spcAft>
                          <a:spcPts val="0"/>
                        </a:spcAft>
                      </a:pPr>
                      <a:r>
                        <a:rPr lang="es-ES" sz="800" dirty="0">
                          <a:effectLst/>
                        </a:rPr>
                        <a:t>Disciplina 2. </a:t>
                      </a:r>
                      <a:endParaRPr lang="es-ES" sz="800" dirty="0" smtClean="0">
                        <a:effectLst/>
                      </a:endParaRPr>
                    </a:p>
                    <a:p>
                      <a:pPr algn="ctr">
                        <a:lnSpc>
                          <a:spcPct val="115000"/>
                        </a:lnSpc>
                        <a:spcAft>
                          <a:spcPts val="0"/>
                        </a:spcAft>
                      </a:pPr>
                      <a:r>
                        <a:rPr lang="es-ES" sz="800" dirty="0" smtClean="0">
                          <a:effectLst/>
                        </a:rPr>
                        <a:t>_____</a:t>
                      </a:r>
                      <a:r>
                        <a:rPr lang="es-ES" sz="800" u="sng" dirty="0">
                          <a:effectLst/>
                        </a:rPr>
                        <a:t>Geografía</a:t>
                      </a:r>
                      <a:r>
                        <a:rPr lang="es-ES" sz="800" dirty="0">
                          <a:effectLst/>
                        </a:rPr>
                        <a:t>___</a:t>
                      </a:r>
                      <a:endParaRPr lang="es-MX" sz="800" b="1" dirty="0">
                        <a:solidFill>
                          <a:srgbClr val="0070C0"/>
                        </a:solidFill>
                        <a:effectLst/>
                        <a:latin typeface="Arial"/>
                        <a:ea typeface="Arial"/>
                      </a:endParaRPr>
                    </a:p>
                  </a:txBody>
                  <a:tcPr marL="46305" marR="46305" marT="46305" marB="46305">
                    <a:solidFill>
                      <a:schemeClr val="bg1"/>
                    </a:solidFill>
                  </a:tcPr>
                </a:tc>
                <a:tc>
                  <a:txBody>
                    <a:bodyPr/>
                    <a:lstStyle/>
                    <a:p>
                      <a:pPr algn="ctr">
                        <a:lnSpc>
                          <a:spcPct val="115000"/>
                        </a:lnSpc>
                        <a:spcAft>
                          <a:spcPts val="0"/>
                        </a:spcAft>
                      </a:pPr>
                      <a:r>
                        <a:rPr lang="es-ES" sz="800" dirty="0">
                          <a:effectLst/>
                        </a:rPr>
                        <a:t>Disciplina 3.</a:t>
                      </a:r>
                      <a:endParaRPr lang="es-MX" sz="800" dirty="0">
                        <a:effectLst/>
                      </a:endParaRPr>
                    </a:p>
                    <a:p>
                      <a:pPr algn="ctr">
                        <a:lnSpc>
                          <a:spcPct val="115000"/>
                        </a:lnSpc>
                        <a:spcAft>
                          <a:spcPts val="0"/>
                        </a:spcAft>
                      </a:pPr>
                      <a:r>
                        <a:rPr lang="es-ES" sz="800" dirty="0">
                          <a:effectLst/>
                        </a:rPr>
                        <a:t> ______</a:t>
                      </a:r>
                      <a:r>
                        <a:rPr lang="es-ES" sz="800" u="sng" dirty="0">
                          <a:effectLst/>
                        </a:rPr>
                        <a:t>Informática</a:t>
                      </a:r>
                      <a:r>
                        <a:rPr lang="es-ES" sz="800" dirty="0">
                          <a:effectLst/>
                        </a:rPr>
                        <a:t>______</a:t>
                      </a:r>
                      <a:endParaRPr lang="es-MX" sz="800" b="1" dirty="0">
                        <a:solidFill>
                          <a:srgbClr val="0070C0"/>
                        </a:solidFill>
                        <a:effectLst/>
                        <a:latin typeface="Arial"/>
                        <a:ea typeface="Arial"/>
                      </a:endParaRPr>
                    </a:p>
                  </a:txBody>
                  <a:tcPr marL="46305" marR="46305" marT="46305" marB="46305">
                    <a:solidFill>
                      <a:schemeClr val="bg1"/>
                    </a:solidFill>
                  </a:tcPr>
                </a:tc>
              </a:tr>
            </a:tbl>
          </a:graphicData>
        </a:graphic>
      </p:graphicFrame>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2051720" y="550734"/>
            <a:ext cx="5616624" cy="85491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solidFill>
                  <a:srgbClr val="0070C0"/>
                </a:solidFill>
              </a:rPr>
              <a:t>Objetivos por asignatura:</a:t>
            </a:r>
            <a:endParaRPr lang="es-MX" sz="2800" dirty="0">
              <a:solidFill>
                <a:srgbClr val="0070C0"/>
              </a:solidFill>
            </a:endParaRPr>
          </a:p>
        </p:txBody>
      </p:sp>
      <p:pic>
        <p:nvPicPr>
          <p:cNvPr id="11" name="Picture 2" descr="C:\Users\Eduardo\AppData\Local\Microsoft\Windows\INetCache\IE\TDAG9DU7\Objetiv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7819" y="5814552"/>
            <a:ext cx="780674" cy="6672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0126" y="5902374"/>
            <a:ext cx="575386" cy="57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397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836712"/>
            <a:ext cx="6347713" cy="803176"/>
          </a:xfrm>
        </p:spPr>
        <p:txBody>
          <a:bodyPr>
            <a:normAutofit/>
          </a:bodyPr>
          <a:lstStyle/>
          <a:p>
            <a:r>
              <a:rPr lang="es-MX" sz="1800" dirty="0" smtClean="0">
                <a:solidFill>
                  <a:srgbClr val="0070C0"/>
                </a:solidFill>
              </a:rPr>
              <a:t>5.e - Preguntas generadoras, preguntas guía, problemas a abordar y resolver </a:t>
            </a:r>
            <a:endParaRPr lang="es-MX" sz="1800" dirty="0">
              <a:solidFill>
                <a:srgbClr val="0070C0"/>
              </a:solidFill>
            </a:endParaRPr>
          </a:p>
        </p:txBody>
      </p:sp>
      <p:sp>
        <p:nvSpPr>
          <p:cNvPr id="4" name="Marcador de pie de página 3"/>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17</a:t>
            </a:fld>
            <a:endParaRPr lang="en-US">
              <a:solidFill>
                <a:srgbClr val="5FCBEF"/>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3215631312"/>
              </p:ext>
            </p:extLst>
          </p:nvPr>
        </p:nvGraphicFramePr>
        <p:xfrm>
          <a:off x="609600" y="1988841"/>
          <a:ext cx="6348412" cy="3161792"/>
        </p:xfrm>
        <a:graphic>
          <a:graphicData uri="http://schemas.openxmlformats.org/drawingml/2006/table">
            <a:tbl>
              <a:tblPr>
                <a:tableStyleId>{5DA37D80-6434-44D0-A028-1B22A696006F}</a:tableStyleId>
              </a:tblPr>
              <a:tblGrid>
                <a:gridCol w="2125709"/>
                <a:gridCol w="1326831"/>
                <a:gridCol w="1292097"/>
                <a:gridCol w="1603775"/>
              </a:tblGrid>
              <a:tr h="1008111">
                <a:tc>
                  <a:txBody>
                    <a:bodyPr/>
                    <a:lstStyle/>
                    <a:p>
                      <a:pPr marL="275590" indent="-180340">
                        <a:lnSpc>
                          <a:spcPct val="115000"/>
                        </a:lnSpc>
                        <a:spcAft>
                          <a:spcPts val="0"/>
                        </a:spcAft>
                      </a:pPr>
                      <a:r>
                        <a:rPr lang="es-ES" sz="800" dirty="0">
                          <a:effectLst/>
                        </a:rPr>
                        <a:t>1.  Preguntar y cuestionar.</a:t>
                      </a:r>
                    </a:p>
                    <a:p>
                      <a:pPr marL="275590" indent="-180340">
                        <a:lnSpc>
                          <a:spcPct val="115000"/>
                        </a:lnSpc>
                        <a:spcAft>
                          <a:spcPts val="0"/>
                        </a:spcAft>
                      </a:pPr>
                      <a:r>
                        <a:rPr lang="es-ES" sz="800" dirty="0">
                          <a:effectLst/>
                        </a:rPr>
                        <a:t>     Preguntas para dirigir  la Investigación Interdisciplinaria.</a:t>
                      </a:r>
                      <a:endParaRPr lang="es-ES" sz="800" dirty="0">
                        <a:effectLst/>
                        <a:latin typeface="Arial" panose="020B0604020202020204" pitchFamily="34" charset="0"/>
                        <a:ea typeface="Arial" panose="020B0604020202020204" pitchFamily="34" charset="0"/>
                      </a:endParaRPr>
                    </a:p>
                  </a:txBody>
                  <a:tcPr marL="46312" marR="46312" marT="46312" marB="46312">
                    <a:solidFill>
                      <a:schemeClr val="bg1"/>
                    </a:solidFill>
                  </a:tcPr>
                </a:tc>
                <a:tc gridSpan="3">
                  <a:txBody>
                    <a:bodyPr/>
                    <a:lstStyle/>
                    <a:p>
                      <a:pPr>
                        <a:lnSpc>
                          <a:spcPct val="115000"/>
                        </a:lnSpc>
                        <a:spcAft>
                          <a:spcPts val="0"/>
                        </a:spcAft>
                      </a:pPr>
                      <a:r>
                        <a:rPr lang="es-ES" sz="800" dirty="0">
                          <a:effectLst/>
                        </a:rPr>
                        <a:t>¿Sabes cómo funciona un satélite artificial?</a:t>
                      </a:r>
                    </a:p>
                    <a:p>
                      <a:pPr>
                        <a:lnSpc>
                          <a:spcPct val="115000"/>
                        </a:lnSpc>
                        <a:spcAft>
                          <a:spcPts val="0"/>
                        </a:spcAft>
                      </a:pPr>
                      <a:r>
                        <a:rPr lang="es-ES" sz="800" dirty="0">
                          <a:effectLst/>
                        </a:rPr>
                        <a:t>¿De qué tipo son?  ¿Cómo se procesa la información que envían?</a:t>
                      </a:r>
                    </a:p>
                    <a:p>
                      <a:pPr>
                        <a:lnSpc>
                          <a:spcPct val="115000"/>
                        </a:lnSpc>
                        <a:spcAft>
                          <a:spcPts val="0"/>
                        </a:spcAft>
                      </a:pPr>
                      <a:r>
                        <a:rPr lang="es-ES" sz="800" dirty="0">
                          <a:effectLst/>
                        </a:rPr>
                        <a:t>¿Cómo se puede representar el espacio que habitan? ¿Cómo se seleccionan datos? ¿Cómo se representan y cómo se aplican?</a:t>
                      </a:r>
                    </a:p>
                    <a:p>
                      <a:pPr>
                        <a:lnSpc>
                          <a:spcPct val="115000"/>
                        </a:lnSpc>
                        <a:spcAft>
                          <a:spcPts val="0"/>
                        </a:spcAft>
                      </a:pPr>
                      <a:r>
                        <a:rPr lang="es-ES" sz="800" dirty="0">
                          <a:effectLst/>
                        </a:rPr>
                        <a:t>¿Qué utilidad tienen en tu vida diaria?</a:t>
                      </a:r>
                    </a:p>
                    <a:p>
                      <a:pPr>
                        <a:lnSpc>
                          <a:spcPct val="115000"/>
                        </a:lnSpc>
                        <a:spcAft>
                          <a:spcPts val="0"/>
                        </a:spcAft>
                      </a:pPr>
                      <a:r>
                        <a:rPr lang="es-ES" sz="800" dirty="0">
                          <a:effectLst/>
                        </a:rPr>
                        <a:t> </a:t>
                      </a:r>
                      <a:endParaRPr lang="es-ES" sz="800" dirty="0">
                        <a:effectLst/>
                        <a:latin typeface="Arial" panose="020B0604020202020204" pitchFamily="34" charset="0"/>
                        <a:ea typeface="Arial" panose="020B0604020202020204" pitchFamily="34" charset="0"/>
                      </a:endParaRPr>
                    </a:p>
                  </a:txBody>
                  <a:tcPr marL="46312" marR="46312" marT="46312" marB="46312">
                    <a:solidFill>
                      <a:schemeClr val="bg1"/>
                    </a:solidFill>
                  </a:tcPr>
                </a:tc>
                <a:tc hMerge="1">
                  <a:txBody>
                    <a:bodyPr/>
                    <a:lstStyle/>
                    <a:p>
                      <a:endParaRPr lang="es-ES"/>
                    </a:p>
                  </a:txBody>
                  <a:tcPr/>
                </a:tc>
                <a:tc hMerge="1">
                  <a:txBody>
                    <a:bodyPr/>
                    <a:lstStyle/>
                    <a:p>
                      <a:endParaRPr lang="es-ES"/>
                    </a:p>
                  </a:txBody>
                  <a:tcPr/>
                </a:tc>
              </a:tr>
              <a:tr h="1217443">
                <a:tc>
                  <a:txBody>
                    <a:bodyPr/>
                    <a:lstStyle/>
                    <a:p>
                      <a:pPr marL="275590" indent="-180340">
                        <a:lnSpc>
                          <a:spcPct val="115000"/>
                        </a:lnSpc>
                        <a:spcAft>
                          <a:spcPts val="0"/>
                        </a:spcAft>
                      </a:pPr>
                      <a:r>
                        <a:rPr lang="es-ES" sz="800">
                          <a:effectLst/>
                        </a:rPr>
                        <a:t>2. Despertar el interés (detonar).</a:t>
                      </a:r>
                    </a:p>
                    <a:p>
                      <a:pPr marL="270510" indent="-180340">
                        <a:lnSpc>
                          <a:spcPct val="115000"/>
                        </a:lnSpc>
                        <a:spcAft>
                          <a:spcPts val="0"/>
                        </a:spcAft>
                      </a:pPr>
                      <a:r>
                        <a:rPr lang="es-ES" sz="800">
                          <a:effectLst/>
                        </a:rPr>
                        <a:t>    Estrategias para involucrar a los estudiantes con la problemática planteada, en el salón de clase</a:t>
                      </a:r>
                    </a:p>
                    <a:p>
                      <a:pPr marL="275590" indent="-180340">
                        <a:lnSpc>
                          <a:spcPct val="115000"/>
                        </a:lnSpc>
                        <a:spcAft>
                          <a:spcPts val="0"/>
                        </a:spcAft>
                      </a:pPr>
                      <a:r>
                        <a:rPr lang="es-ES" sz="800">
                          <a:effectLst/>
                        </a:rPr>
                        <a:t>    </a:t>
                      </a:r>
                    </a:p>
                    <a:p>
                      <a:pPr marL="275590" indent="-180340">
                        <a:lnSpc>
                          <a:spcPct val="115000"/>
                        </a:lnSpc>
                        <a:spcAft>
                          <a:spcPts val="0"/>
                        </a:spcAft>
                      </a:pPr>
                      <a:r>
                        <a:rPr lang="es-ES" sz="800">
                          <a:effectLst/>
                        </a:rPr>
                        <a:t> </a:t>
                      </a:r>
                      <a:endParaRPr lang="es-ES" sz="800">
                        <a:effectLst/>
                        <a:latin typeface="Arial" panose="020B0604020202020204" pitchFamily="34" charset="0"/>
                        <a:ea typeface="Arial" panose="020B0604020202020204" pitchFamily="34" charset="0"/>
                      </a:endParaRPr>
                    </a:p>
                  </a:txBody>
                  <a:tcPr marL="46312" marR="46312" marT="46312" marB="46312">
                    <a:solidFill>
                      <a:schemeClr val="bg1"/>
                    </a:solidFill>
                  </a:tcPr>
                </a:tc>
                <a:tc gridSpan="3">
                  <a:txBody>
                    <a:bodyPr/>
                    <a:lstStyle/>
                    <a:p>
                      <a:pPr>
                        <a:lnSpc>
                          <a:spcPct val="115000"/>
                        </a:lnSpc>
                        <a:spcAft>
                          <a:spcPts val="0"/>
                        </a:spcAft>
                      </a:pPr>
                      <a:r>
                        <a:rPr lang="es-ES" sz="800">
                          <a:effectLst/>
                        </a:rPr>
                        <a:t>Conocer el espacio geográfico que habitamos es importante para la planeación urbana, prevención de riesgos, disponibilidad de espacios para la construcción o para áreas verdes.</a:t>
                      </a:r>
                    </a:p>
                    <a:p>
                      <a:pPr>
                        <a:lnSpc>
                          <a:spcPct val="115000"/>
                        </a:lnSpc>
                        <a:spcAft>
                          <a:spcPts val="0"/>
                        </a:spcAft>
                      </a:pPr>
                      <a:r>
                        <a:rPr lang="es-ES" sz="800">
                          <a:effectLst/>
                        </a:rPr>
                        <a:t>Que los alumnos desarrollen habilidades para la creación de un mapa temático y para su análisis, les permitirá visualizar la dinámica que se da en su espacio geográfico en relación a sus componentes naturales, sociales, económicos y culturales.</a:t>
                      </a:r>
                    </a:p>
                    <a:p>
                      <a:pPr>
                        <a:lnSpc>
                          <a:spcPct val="115000"/>
                        </a:lnSpc>
                        <a:spcAft>
                          <a:spcPts val="0"/>
                        </a:spcAft>
                      </a:pPr>
                      <a:r>
                        <a:rPr lang="es-ES" sz="800">
                          <a:effectLst/>
                        </a:rPr>
                        <a:t> </a:t>
                      </a:r>
                      <a:endParaRPr lang="es-ES" sz="800">
                        <a:effectLst/>
                        <a:latin typeface="Arial" panose="020B0604020202020204" pitchFamily="34" charset="0"/>
                        <a:ea typeface="Arial" panose="020B0604020202020204" pitchFamily="34" charset="0"/>
                      </a:endParaRPr>
                    </a:p>
                  </a:txBody>
                  <a:tcPr marL="46312" marR="46312" marT="46312" marB="46312">
                    <a:solidFill>
                      <a:schemeClr val="bg1"/>
                    </a:solidFill>
                  </a:tcPr>
                </a:tc>
                <a:tc hMerge="1">
                  <a:txBody>
                    <a:bodyPr/>
                    <a:lstStyle/>
                    <a:p>
                      <a:endParaRPr lang="es-ES"/>
                    </a:p>
                  </a:txBody>
                  <a:tcPr/>
                </a:tc>
                <a:tc hMerge="1">
                  <a:txBody>
                    <a:bodyPr/>
                    <a:lstStyle/>
                    <a:p>
                      <a:endParaRPr lang="es-ES"/>
                    </a:p>
                  </a:txBody>
                  <a:tcPr/>
                </a:tc>
              </a:tr>
              <a:tr h="936238">
                <a:tc>
                  <a:txBody>
                    <a:bodyPr/>
                    <a:lstStyle/>
                    <a:p>
                      <a:pPr marL="275590" indent="-180340">
                        <a:lnSpc>
                          <a:spcPct val="115000"/>
                        </a:lnSpc>
                        <a:spcAft>
                          <a:spcPts val="0"/>
                        </a:spcAft>
                      </a:pPr>
                      <a:r>
                        <a:rPr lang="es-ES" sz="800">
                          <a:effectLst/>
                        </a:rPr>
                        <a:t>3. Recopilar información a través de la investigación.</a:t>
                      </a:r>
                    </a:p>
                    <a:p>
                      <a:pPr marL="270510" indent="-175260">
                        <a:lnSpc>
                          <a:spcPct val="115000"/>
                        </a:lnSpc>
                        <a:spcAft>
                          <a:spcPts val="0"/>
                        </a:spcAft>
                      </a:pPr>
                      <a:r>
                        <a:rPr lang="es-ES" sz="800">
                          <a:effectLst/>
                        </a:rPr>
                        <a:t>    Propuestas a investigar y sus fuentes. </a:t>
                      </a:r>
                      <a:endParaRPr lang="es-ES" sz="800">
                        <a:effectLst/>
                        <a:latin typeface="Arial" panose="020B0604020202020204" pitchFamily="34" charset="0"/>
                        <a:ea typeface="Arial" panose="020B0604020202020204" pitchFamily="34" charset="0"/>
                      </a:endParaRPr>
                    </a:p>
                  </a:txBody>
                  <a:tcPr marL="46312" marR="46312" marT="46312" marB="46312">
                    <a:solidFill>
                      <a:schemeClr val="bg1"/>
                    </a:solidFill>
                  </a:tcPr>
                </a:tc>
                <a:tc>
                  <a:txBody>
                    <a:bodyPr/>
                    <a:lstStyle/>
                    <a:p>
                      <a:pPr marL="342900" lvl="0" indent="-342900">
                        <a:lnSpc>
                          <a:spcPct val="115000"/>
                        </a:lnSpc>
                        <a:spcAft>
                          <a:spcPts val="0"/>
                        </a:spcAft>
                        <a:buFont typeface="Arial" panose="020B0604020202020204" pitchFamily="34" charset="0"/>
                        <a:buChar char="●"/>
                      </a:pPr>
                      <a:r>
                        <a:rPr lang="es-ES" sz="800" u="none" strike="noStrike">
                          <a:effectLst/>
                        </a:rPr>
                        <a:t>Documentales de satélites.</a:t>
                      </a:r>
                    </a:p>
                    <a:p>
                      <a:pPr marL="342900" lvl="0" indent="-342900">
                        <a:lnSpc>
                          <a:spcPct val="115000"/>
                        </a:lnSpc>
                        <a:spcAft>
                          <a:spcPts val="0"/>
                        </a:spcAft>
                        <a:buFont typeface="Arial" panose="020B0604020202020204" pitchFamily="34" charset="0"/>
                        <a:buChar char="●"/>
                      </a:pPr>
                      <a:r>
                        <a:rPr lang="es-ES" sz="800" u="none" strike="noStrike">
                          <a:effectLst/>
                        </a:rPr>
                        <a:t>Libros de texto de física. </a:t>
                      </a:r>
                    </a:p>
                    <a:p>
                      <a:pPr marL="342900" lvl="0" indent="-342900">
                        <a:lnSpc>
                          <a:spcPct val="115000"/>
                        </a:lnSpc>
                        <a:spcAft>
                          <a:spcPts val="0"/>
                        </a:spcAft>
                        <a:buFont typeface="Arial" panose="020B0604020202020204" pitchFamily="34" charset="0"/>
                        <a:buChar char="●"/>
                      </a:pPr>
                      <a:r>
                        <a:rPr lang="es-ES" sz="800" u="none" strike="noStrike">
                          <a:effectLst/>
                        </a:rPr>
                        <a:t>Plataforma de INEGI.</a:t>
                      </a:r>
                      <a:endParaRPr lang="es-ES" sz="800" u="none" strike="noStrike">
                        <a:effectLst/>
                        <a:latin typeface="Arial" panose="020B0604020202020204" pitchFamily="34" charset="0"/>
                        <a:ea typeface="Arial" panose="020B0604020202020204" pitchFamily="34" charset="0"/>
                      </a:endParaRPr>
                    </a:p>
                  </a:txBody>
                  <a:tcPr marL="46312" marR="46312" marT="46312" marB="46312">
                    <a:solidFill>
                      <a:schemeClr val="bg1"/>
                    </a:solidFill>
                  </a:tcPr>
                </a:tc>
                <a:tc>
                  <a:txBody>
                    <a:bodyPr/>
                    <a:lstStyle/>
                    <a:p>
                      <a:pPr>
                        <a:lnSpc>
                          <a:spcPct val="115000"/>
                        </a:lnSpc>
                        <a:spcAft>
                          <a:spcPts val="0"/>
                        </a:spcAft>
                      </a:pPr>
                      <a:r>
                        <a:rPr lang="es-ES" sz="800" dirty="0">
                          <a:effectLst/>
                        </a:rPr>
                        <a:t>Tutorial de Google </a:t>
                      </a:r>
                      <a:r>
                        <a:rPr lang="es-ES" sz="800" dirty="0" err="1">
                          <a:effectLst/>
                        </a:rPr>
                        <a:t>Earth</a:t>
                      </a:r>
                      <a:r>
                        <a:rPr lang="es-ES" sz="800" dirty="0">
                          <a:effectLst/>
                        </a:rPr>
                        <a:t> en internet</a:t>
                      </a:r>
                    </a:p>
                    <a:p>
                      <a:pPr>
                        <a:lnSpc>
                          <a:spcPct val="115000"/>
                        </a:lnSpc>
                        <a:spcAft>
                          <a:spcPts val="0"/>
                        </a:spcAft>
                      </a:pPr>
                      <a:r>
                        <a:rPr lang="es-ES" sz="800" dirty="0">
                          <a:effectLst/>
                        </a:rPr>
                        <a:t>Tutorial </a:t>
                      </a:r>
                      <a:r>
                        <a:rPr lang="es-ES" sz="800" dirty="0" err="1">
                          <a:effectLst/>
                        </a:rPr>
                        <a:t>QuantumGis</a:t>
                      </a:r>
                      <a:endParaRPr lang="es-ES" sz="800" dirty="0">
                        <a:effectLst/>
                      </a:endParaRPr>
                    </a:p>
                    <a:p>
                      <a:pPr>
                        <a:lnSpc>
                          <a:spcPct val="115000"/>
                        </a:lnSpc>
                        <a:spcAft>
                          <a:spcPts val="0"/>
                        </a:spcAft>
                      </a:pPr>
                      <a:r>
                        <a:rPr lang="es-ES" sz="800" dirty="0">
                          <a:effectLst/>
                        </a:rPr>
                        <a:t>Centro Geo  </a:t>
                      </a:r>
                      <a:endParaRPr lang="es-ES" sz="800" dirty="0">
                        <a:effectLst/>
                        <a:latin typeface="Arial" panose="020B0604020202020204" pitchFamily="34" charset="0"/>
                        <a:ea typeface="Arial" panose="020B0604020202020204" pitchFamily="34" charset="0"/>
                      </a:endParaRPr>
                    </a:p>
                  </a:txBody>
                  <a:tcPr marL="46312" marR="46312" marT="46312" marB="46312">
                    <a:solidFill>
                      <a:schemeClr val="bg1"/>
                    </a:solidFill>
                  </a:tcPr>
                </a:tc>
                <a:tc>
                  <a:txBody>
                    <a:bodyPr/>
                    <a:lstStyle/>
                    <a:p>
                      <a:pPr>
                        <a:lnSpc>
                          <a:spcPct val="115000"/>
                        </a:lnSpc>
                        <a:spcAft>
                          <a:spcPts val="0"/>
                        </a:spcAft>
                      </a:pPr>
                      <a:r>
                        <a:rPr lang="es-ES" sz="800" dirty="0">
                          <a:effectLst/>
                        </a:rPr>
                        <a:t>Tutorial de Google </a:t>
                      </a:r>
                      <a:r>
                        <a:rPr lang="es-ES" sz="800" dirty="0" err="1">
                          <a:effectLst/>
                        </a:rPr>
                        <a:t>Earth</a:t>
                      </a:r>
                      <a:r>
                        <a:rPr lang="es-ES" sz="800" dirty="0">
                          <a:effectLst/>
                        </a:rPr>
                        <a:t> en internet</a:t>
                      </a:r>
                    </a:p>
                    <a:p>
                      <a:pPr>
                        <a:lnSpc>
                          <a:spcPct val="115000"/>
                        </a:lnSpc>
                        <a:spcAft>
                          <a:spcPts val="0"/>
                        </a:spcAft>
                      </a:pPr>
                      <a:r>
                        <a:rPr lang="es-ES" sz="800" dirty="0">
                          <a:effectLst/>
                        </a:rPr>
                        <a:t>Tutorial </a:t>
                      </a:r>
                      <a:r>
                        <a:rPr lang="es-ES" sz="800" dirty="0" err="1">
                          <a:effectLst/>
                        </a:rPr>
                        <a:t>QuantumGis</a:t>
                      </a:r>
                      <a:endParaRPr lang="es-ES" sz="800" dirty="0">
                        <a:effectLst/>
                        <a:latin typeface="Arial" panose="020B0604020202020204" pitchFamily="34" charset="0"/>
                        <a:ea typeface="Arial" panose="020B0604020202020204" pitchFamily="34" charset="0"/>
                      </a:endParaRPr>
                    </a:p>
                  </a:txBody>
                  <a:tcPr marL="46312" marR="46312" marT="46312" marB="46312">
                    <a:solidFill>
                      <a:schemeClr val="bg1"/>
                    </a:solidFill>
                  </a:tcPr>
                </a:tc>
              </a:tr>
            </a:tbl>
          </a:graphicData>
        </a:graphic>
      </p:graphicFrame>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Eduardo\AppData\Local\Microsoft\Windows\INetCache\IE\4AACAVQR\question-38629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3284984"/>
            <a:ext cx="671736" cy="668587"/>
          </a:xfrm>
          <a:prstGeom prst="rect">
            <a:avLst/>
          </a:prstGeom>
          <a:noFill/>
          <a:extLst>
            <a:ext uri="{909E8E84-426E-40DD-AFC4-6F175D3DCCD1}">
              <a14:hiddenFill xmlns:a14="http://schemas.microsoft.com/office/drawing/2010/main">
                <a:solidFill>
                  <a:srgbClr val="FFFFFF"/>
                </a:solidFill>
              </a14:hiddenFill>
            </a:ext>
          </a:extLst>
        </p:spPr>
      </p:pic>
      <p:sp>
        <p:nvSpPr>
          <p:cNvPr id="8" name="4 Marcador de número de diapositiva"/>
          <p:cNvSpPr txBox="1">
            <a:spLocks/>
          </p:cNvSpPr>
          <p:nvPr/>
        </p:nvSpPr>
        <p:spPr>
          <a:xfrm>
            <a:off x="6444676" y="6041363"/>
            <a:ext cx="512638" cy="365125"/>
          </a:xfrm>
          <a:prstGeom prst="rect">
            <a:avLst/>
          </a:prstGeom>
        </p:spPr>
        <p:txBody>
          <a:bodyPr vert="horz" lIns="91440" tIns="45720" rIns="91440" bIns="45720" rtlCol="0" anchor="ctr"/>
          <a:lstStyle>
            <a:defPPr>
              <a:defRPr lang="es-MX"/>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67DA34-DC84-4CBE-A0AC-00A8C979B87C}" type="slidenum">
              <a:rPr lang="en-US" smtClean="0">
                <a:solidFill>
                  <a:srgbClr val="5FCBEF"/>
                </a:solidFill>
              </a:rPr>
              <a:pPr/>
              <a:t>17</a:t>
            </a:fld>
            <a:endParaRPr lang="en-US" dirty="0">
              <a:solidFill>
                <a:srgbClr val="5FCBEF"/>
              </a:solidFill>
            </a:endParaRPr>
          </a:p>
        </p:txBody>
      </p:sp>
      <p:pic>
        <p:nvPicPr>
          <p:cNvPr id="9" name="Picture 3" descr="C:\Users\Eduardo\AppData\Local\Microsoft\Windows\INetCache\IE\WQ9GZS6M\transversai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38177">
            <a:off x="6307263" y="6075292"/>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Eduardo\AppData\Local\Microsoft\Windows\INetCache\IE\WQ9GZS6M\Mund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0657" y="5978790"/>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6963" y="5616975"/>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838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96752"/>
            <a:ext cx="6347713" cy="1320800"/>
          </a:xfrm>
        </p:spPr>
        <p:txBody>
          <a:bodyPr>
            <a:normAutofit/>
          </a:bodyPr>
          <a:lstStyle/>
          <a:p>
            <a:r>
              <a:rPr lang="es-MX" sz="2400" b="1" dirty="0" smtClean="0">
                <a:solidFill>
                  <a:srgbClr val="0070C0"/>
                </a:solidFill>
              </a:rPr>
              <a:t>5.f - Contenidos, temas y productos propuestos</a:t>
            </a:r>
            <a:endParaRPr lang="es-MX" sz="2400" dirty="0">
              <a:solidFill>
                <a:srgbClr val="0070C0"/>
              </a:solidFill>
            </a:endParaRPr>
          </a:p>
        </p:txBody>
      </p:sp>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18</a:t>
            </a:fld>
            <a:endParaRPr lang="en-US">
              <a:solidFill>
                <a:srgbClr val="5FCBEF"/>
              </a:solidFill>
            </a:endParaRPr>
          </a:p>
        </p:txBody>
      </p:sp>
      <p:sp>
        <p:nvSpPr>
          <p:cNvPr id="9" name="Rectangle 2"/>
          <p:cNvSpPr>
            <a:spLocks noChangeArrowheads="1"/>
          </p:cNvSpPr>
          <p:nvPr/>
        </p:nvSpPr>
        <p:spPr bwMode="auto">
          <a:xfrm>
            <a:off x="722313" y="2198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itchFamily="34" charset="0"/>
                <a:cs typeface="Arial" pitchFamily="34" charset="0"/>
              </a:rPr>
              <a:t/>
            </a:r>
            <a:br>
              <a:rPr kumimoji="0" lang="es-MX" altLang="es-MX" sz="1800" b="0" i="0" u="none" strike="noStrike" cap="none" normalizeH="0" baseline="0" smtClean="0">
                <a:ln>
                  <a:noFill/>
                </a:ln>
                <a:solidFill>
                  <a:schemeClr val="tx1"/>
                </a:solidFill>
                <a:effectLst/>
                <a:latin typeface="Arial" pitchFamily="34" charset="0"/>
                <a:cs typeface="Arial" pitchFamily="34" charset="0"/>
              </a:rPr>
            </a:b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10 Marcador de contenido"/>
          <p:cNvGraphicFramePr>
            <a:graphicFrameLocks noGrp="1"/>
          </p:cNvGraphicFramePr>
          <p:nvPr>
            <p:ph idx="1"/>
            <p:extLst>
              <p:ext uri="{D42A27DB-BD31-4B8C-83A1-F6EECF244321}">
                <p14:modId xmlns:p14="http://schemas.microsoft.com/office/powerpoint/2010/main" val="3467767906"/>
              </p:ext>
            </p:extLst>
          </p:nvPr>
        </p:nvGraphicFramePr>
        <p:xfrm>
          <a:off x="606694" y="2276872"/>
          <a:ext cx="6348413" cy="2774594"/>
        </p:xfrm>
        <a:graphic>
          <a:graphicData uri="http://schemas.openxmlformats.org/drawingml/2006/table">
            <a:tbl>
              <a:tblPr/>
              <a:tblGrid>
                <a:gridCol w="1437770"/>
                <a:gridCol w="1521119"/>
                <a:gridCol w="1507227"/>
                <a:gridCol w="1882297"/>
              </a:tblGrid>
              <a:tr h="337100">
                <a:tc>
                  <a:txBody>
                    <a:bodyPr/>
                    <a:lstStyle/>
                    <a:p>
                      <a:pPr algn="ctr" rtl="0" fontAlgn="t">
                        <a:spcBef>
                          <a:spcPts val="0"/>
                        </a:spcBef>
                        <a:spcAft>
                          <a:spcPts val="0"/>
                        </a:spcAft>
                      </a:pPr>
                      <a:r>
                        <a:rPr lang="es-MX" sz="800" b="1" i="0" u="none" strike="noStrike" dirty="0">
                          <a:solidFill>
                            <a:srgbClr val="1C4587"/>
                          </a:solidFill>
                          <a:effectLst/>
                          <a:latin typeface="Century Gothic"/>
                        </a:rPr>
                        <a:t>Disciplinas:</a:t>
                      </a:r>
                      <a:endParaRPr lang="es-MX" sz="1300"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800" b="1" i="0" u="none" strike="noStrike">
                          <a:solidFill>
                            <a:srgbClr val="1C4587"/>
                          </a:solidFill>
                          <a:effectLst/>
                          <a:latin typeface="Century Gothic"/>
                        </a:rPr>
                        <a:t>Disciplina 1. </a:t>
                      </a:r>
                      <a:endParaRPr lang="es-MX" sz="1300">
                        <a:effectLst/>
                      </a:endParaRPr>
                    </a:p>
                    <a:p>
                      <a:pPr algn="ctr" rtl="0" fontAlgn="t">
                        <a:spcBef>
                          <a:spcPts val="0"/>
                        </a:spcBef>
                        <a:spcAft>
                          <a:spcPts val="0"/>
                        </a:spcAft>
                      </a:pPr>
                      <a:r>
                        <a:rPr lang="es-MX" sz="800" b="1" i="0" u="sng">
                          <a:solidFill>
                            <a:srgbClr val="1C4587"/>
                          </a:solidFill>
                          <a:effectLst/>
                          <a:latin typeface="Century Gothic"/>
                        </a:rPr>
                        <a:t>_____Física____</a:t>
                      </a:r>
                      <a:endParaRPr lang="es-MX" sz="130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800" b="1" i="0" u="none" strike="noStrike">
                          <a:solidFill>
                            <a:srgbClr val="1C4587"/>
                          </a:solidFill>
                          <a:effectLst/>
                          <a:latin typeface="Century Gothic"/>
                        </a:rPr>
                        <a:t>Disciplina 2. _____</a:t>
                      </a:r>
                      <a:r>
                        <a:rPr lang="es-MX" sz="800" b="1" i="0" u="sng">
                          <a:solidFill>
                            <a:srgbClr val="1C4587"/>
                          </a:solidFill>
                          <a:effectLst/>
                          <a:latin typeface="Century Gothic"/>
                        </a:rPr>
                        <a:t>Geografía</a:t>
                      </a:r>
                      <a:r>
                        <a:rPr lang="es-MX" sz="800" b="1" i="0" u="none" strike="noStrike">
                          <a:solidFill>
                            <a:srgbClr val="1C4587"/>
                          </a:solidFill>
                          <a:effectLst/>
                          <a:latin typeface="Century Gothic"/>
                        </a:rPr>
                        <a:t>___</a:t>
                      </a:r>
                      <a:endParaRPr lang="es-MX" sz="130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800" b="1" i="0" u="none" strike="noStrike" dirty="0">
                          <a:solidFill>
                            <a:srgbClr val="1C4587"/>
                          </a:solidFill>
                          <a:effectLst/>
                          <a:latin typeface="Century Gothic"/>
                        </a:rPr>
                        <a:t>Disciplina 3.</a:t>
                      </a:r>
                      <a:endParaRPr lang="es-MX" sz="1300" dirty="0">
                        <a:effectLst/>
                      </a:endParaRPr>
                    </a:p>
                    <a:p>
                      <a:pPr algn="ctr" rtl="0" fontAlgn="t">
                        <a:spcBef>
                          <a:spcPts val="0"/>
                        </a:spcBef>
                        <a:spcAft>
                          <a:spcPts val="0"/>
                        </a:spcAft>
                      </a:pPr>
                      <a:r>
                        <a:rPr lang="es-MX" sz="800" b="1" i="0" u="none" strike="noStrike" dirty="0">
                          <a:solidFill>
                            <a:srgbClr val="1C4587"/>
                          </a:solidFill>
                          <a:effectLst/>
                          <a:latin typeface="Century Gothic"/>
                        </a:rPr>
                        <a:t>______</a:t>
                      </a:r>
                      <a:r>
                        <a:rPr lang="es-MX" sz="800" b="1" i="0" u="sng" dirty="0">
                          <a:solidFill>
                            <a:srgbClr val="1C4587"/>
                          </a:solidFill>
                          <a:effectLst/>
                          <a:latin typeface="Century Gothic"/>
                        </a:rPr>
                        <a:t>Informática</a:t>
                      </a:r>
                      <a:r>
                        <a:rPr lang="es-MX" sz="800" b="1" i="0" u="none" strike="noStrike" dirty="0">
                          <a:solidFill>
                            <a:srgbClr val="1C4587"/>
                          </a:solidFill>
                          <a:effectLst/>
                          <a:latin typeface="Century Gothic"/>
                        </a:rPr>
                        <a:t>______</a:t>
                      </a:r>
                      <a:endParaRPr lang="es-MX" sz="1300"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437494">
                <a:tc>
                  <a:txBody>
                    <a:bodyPr/>
                    <a:lstStyle/>
                    <a:p>
                      <a:pPr algn="just" rtl="0" fontAlgn="t">
                        <a:spcBef>
                          <a:spcPts val="0"/>
                        </a:spcBef>
                        <a:spcAft>
                          <a:spcPts val="0"/>
                        </a:spcAft>
                      </a:pPr>
                      <a:r>
                        <a:rPr lang="es-MX" sz="800" b="1" i="0" u="none" strike="noStrike" dirty="0">
                          <a:solidFill>
                            <a:srgbClr val="1C4587"/>
                          </a:solidFill>
                          <a:effectLst/>
                          <a:latin typeface="Century Gothic"/>
                        </a:rPr>
                        <a:t>1. Contenidos/Temas</a:t>
                      </a:r>
                      <a:endParaRPr lang="es-MX" sz="1300" dirty="0">
                        <a:effectLst/>
                      </a:endParaRPr>
                    </a:p>
                    <a:p>
                      <a:pPr algn="just" rtl="0" fontAlgn="t">
                        <a:spcBef>
                          <a:spcPts val="0"/>
                        </a:spcBef>
                        <a:spcAft>
                          <a:spcPts val="0"/>
                        </a:spcAft>
                      </a:pPr>
                      <a:r>
                        <a:rPr lang="es-MX" sz="800" b="1" i="0" u="none" strike="noStrike" dirty="0">
                          <a:solidFill>
                            <a:srgbClr val="1C4587"/>
                          </a:solidFill>
                          <a:effectLst/>
                          <a:latin typeface="Century Gothic"/>
                        </a:rPr>
                        <a:t>   Involucrados</a:t>
                      </a:r>
                      <a:endParaRPr lang="es-MX" sz="1300" dirty="0">
                        <a:effectLst/>
                      </a:endParaRPr>
                    </a:p>
                    <a:p>
                      <a:pPr marL="180340" algn="just" rtl="0" fontAlgn="t">
                        <a:spcBef>
                          <a:spcPts val="0"/>
                        </a:spcBef>
                        <a:spcAft>
                          <a:spcPts val="0"/>
                        </a:spcAft>
                      </a:pPr>
                      <a:r>
                        <a:rPr lang="es-MX" sz="800" b="0" i="0" u="none" strike="noStrike" dirty="0">
                          <a:solidFill>
                            <a:srgbClr val="1F497D"/>
                          </a:solidFill>
                          <a:effectLst/>
                          <a:latin typeface="Century Gothic"/>
                        </a:rPr>
                        <a:t>del  programa, que se consideran.</a:t>
                      </a:r>
                      <a:endParaRPr lang="es-MX" sz="1300" dirty="0">
                        <a:effectLst/>
                      </a:endParaRPr>
                    </a:p>
                    <a:p>
                      <a:pPr fontAlgn="t"/>
                      <a:r>
                        <a:rPr lang="es-MX" sz="1300" dirty="0">
                          <a:effectLst/>
                        </a:rPr>
                        <a:t/>
                      </a:r>
                      <a:br>
                        <a:rPr lang="es-MX" sz="1300" dirty="0">
                          <a:effectLst/>
                        </a:rPr>
                      </a:br>
                      <a:r>
                        <a:rPr lang="es-MX" sz="1300" dirty="0">
                          <a:effectLst/>
                        </a:rPr>
                        <a:t/>
                      </a:r>
                      <a:br>
                        <a:rPr lang="es-MX" sz="1300" dirty="0">
                          <a:effectLst/>
                        </a:rPr>
                      </a:br>
                      <a:endParaRPr lang="es-MX" sz="1300"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base">
                        <a:spcBef>
                          <a:spcPts val="0"/>
                        </a:spcBef>
                        <a:spcAft>
                          <a:spcPts val="0"/>
                        </a:spcAft>
                        <a:buFont typeface="Arial"/>
                        <a:buChar char="•"/>
                      </a:pPr>
                      <a:r>
                        <a:rPr lang="es-MX" sz="800" b="0" i="0" u="none" strike="noStrike">
                          <a:solidFill>
                            <a:srgbClr val="000000"/>
                          </a:solidFill>
                          <a:effectLst/>
                          <a:latin typeface="Century Gothic"/>
                        </a:rPr>
                        <a:t>Sistemas de referencia, inerciales y no inerciales.</a:t>
                      </a:r>
                    </a:p>
                    <a:p>
                      <a:pPr rtl="0" fontAlgn="base">
                        <a:spcBef>
                          <a:spcPts val="0"/>
                        </a:spcBef>
                        <a:spcAft>
                          <a:spcPts val="0"/>
                        </a:spcAft>
                        <a:buFont typeface="Arial"/>
                        <a:buChar char="•"/>
                      </a:pPr>
                      <a:r>
                        <a:rPr lang="es-MX" sz="800" b="0" i="0" u="none" strike="noStrike">
                          <a:solidFill>
                            <a:srgbClr val="000000"/>
                          </a:solidFill>
                          <a:effectLst/>
                          <a:latin typeface="Century Gothic"/>
                        </a:rPr>
                        <a:t>Movimiento circular.</a:t>
                      </a:r>
                    </a:p>
                    <a:p>
                      <a:pPr rtl="0" fontAlgn="base">
                        <a:spcBef>
                          <a:spcPts val="0"/>
                        </a:spcBef>
                        <a:spcAft>
                          <a:spcPts val="0"/>
                        </a:spcAft>
                        <a:buFont typeface="Arial"/>
                        <a:buChar char="•"/>
                      </a:pPr>
                      <a:r>
                        <a:rPr lang="es-MX" sz="800" b="0" i="0" u="none" strike="noStrike">
                          <a:solidFill>
                            <a:srgbClr val="000000"/>
                          </a:solidFill>
                          <a:effectLst/>
                          <a:latin typeface="Century Gothic"/>
                        </a:rPr>
                        <a:t>Leyes de Kepler.</a:t>
                      </a:r>
                    </a:p>
                    <a:p>
                      <a:pPr rtl="0" fontAlgn="base">
                        <a:spcBef>
                          <a:spcPts val="0"/>
                        </a:spcBef>
                        <a:spcAft>
                          <a:spcPts val="0"/>
                        </a:spcAft>
                        <a:buFont typeface="Arial"/>
                        <a:buChar char="•"/>
                      </a:pPr>
                      <a:r>
                        <a:rPr lang="es-MX" sz="800" b="0" i="0" u="none" strike="noStrike">
                          <a:solidFill>
                            <a:srgbClr val="000000"/>
                          </a:solidFill>
                          <a:effectLst/>
                          <a:latin typeface="Century Gothic"/>
                        </a:rPr>
                        <a:t>Gravita universal.</a:t>
                      </a:r>
                    </a:p>
                    <a:p>
                      <a:pPr rtl="0" fontAlgn="base">
                        <a:spcBef>
                          <a:spcPts val="0"/>
                        </a:spcBef>
                        <a:spcAft>
                          <a:spcPts val="0"/>
                        </a:spcAft>
                        <a:buFont typeface="Arial"/>
                        <a:buChar char="•"/>
                      </a:pPr>
                      <a:r>
                        <a:rPr lang="es-MX" sz="800" b="0" i="0" u="none" strike="noStrike">
                          <a:solidFill>
                            <a:srgbClr val="000000"/>
                          </a:solidFill>
                          <a:effectLst/>
                          <a:latin typeface="Century Gothic"/>
                        </a:rPr>
                        <a:t>Satélites naturales y artificiales.</a:t>
                      </a:r>
                    </a:p>
                    <a:p>
                      <a:pPr rtl="0" fontAlgn="base">
                        <a:spcBef>
                          <a:spcPts val="0"/>
                        </a:spcBef>
                        <a:spcAft>
                          <a:spcPts val="0"/>
                        </a:spcAft>
                        <a:buFont typeface="Arial"/>
                        <a:buChar char="•"/>
                      </a:pPr>
                      <a:r>
                        <a:rPr lang="es-MX" sz="800" b="0" i="0" u="none" strike="noStrike">
                          <a:solidFill>
                            <a:srgbClr val="000000"/>
                          </a:solidFill>
                          <a:effectLst/>
                          <a:latin typeface="Century Gothic"/>
                        </a:rPr>
                        <a:t>Técnicas de medición.</a:t>
                      </a:r>
                    </a:p>
                    <a:p>
                      <a:pPr rtl="0" fontAlgn="base">
                        <a:spcBef>
                          <a:spcPts val="0"/>
                        </a:spcBef>
                        <a:spcAft>
                          <a:spcPts val="0"/>
                        </a:spcAft>
                        <a:buFont typeface="Arial"/>
                        <a:buChar char="•"/>
                      </a:pPr>
                      <a:r>
                        <a:rPr lang="es-MX" sz="800" b="0" i="0" u="none" strike="noStrike">
                          <a:solidFill>
                            <a:srgbClr val="000000"/>
                          </a:solidFill>
                          <a:effectLst/>
                          <a:latin typeface="Century Gothic"/>
                        </a:rPr>
                        <a:t>Control de variables.</a:t>
                      </a:r>
                    </a:p>
                    <a:p>
                      <a:pPr rtl="0" fontAlgn="base">
                        <a:spcBef>
                          <a:spcPts val="0"/>
                        </a:spcBef>
                        <a:spcAft>
                          <a:spcPts val="0"/>
                        </a:spcAft>
                        <a:buFont typeface="Arial"/>
                        <a:buChar char="•"/>
                      </a:pPr>
                      <a:r>
                        <a:rPr lang="es-MX" sz="800" b="0" i="0" u="none" strike="noStrike">
                          <a:solidFill>
                            <a:srgbClr val="000000"/>
                          </a:solidFill>
                          <a:effectLst/>
                          <a:latin typeface="Century Gothic"/>
                        </a:rPr>
                        <a:t>Modelación física y matemática.</a:t>
                      </a:r>
                    </a:p>
                    <a:p>
                      <a:pPr fontAlgn="t"/>
                      <a:r>
                        <a:rPr lang="es-MX" sz="1300">
                          <a:effectLst/>
                        </a:rPr>
                        <a:t/>
                      </a:r>
                      <a:br>
                        <a:rPr lang="es-MX" sz="1300">
                          <a:effectLst/>
                        </a:rPr>
                      </a:br>
                      <a:r>
                        <a:rPr lang="es-MX" sz="1300">
                          <a:effectLst/>
                        </a:rPr>
                        <a:t/>
                      </a:r>
                      <a:br>
                        <a:rPr lang="es-MX" sz="1300">
                          <a:effectLst/>
                        </a:rPr>
                      </a:br>
                      <a:r>
                        <a:rPr lang="es-MX" sz="1300">
                          <a:effectLst/>
                        </a:rPr>
                        <a:t/>
                      </a:r>
                      <a:br>
                        <a:rPr lang="es-MX" sz="1300">
                          <a:effectLst/>
                        </a:rPr>
                      </a:br>
                      <a:r>
                        <a:rPr lang="es-MX" sz="1300">
                          <a:effectLst/>
                        </a:rPr>
                        <a:t/>
                      </a:r>
                      <a:br>
                        <a:rPr lang="es-MX" sz="1300">
                          <a:effectLst/>
                        </a:rPr>
                      </a:br>
                      <a:endParaRPr lang="es-MX" sz="130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base">
                        <a:spcBef>
                          <a:spcPts val="0"/>
                        </a:spcBef>
                        <a:spcAft>
                          <a:spcPts val="0"/>
                        </a:spcAft>
                        <a:buFont typeface="Arial"/>
                        <a:buChar char="•"/>
                      </a:pPr>
                      <a:r>
                        <a:rPr lang="es-MX" sz="800" b="0" i="0" u="none" strike="noStrike" dirty="0">
                          <a:solidFill>
                            <a:srgbClr val="000000"/>
                          </a:solidFill>
                          <a:effectLst/>
                          <a:latin typeface="Century Gothic"/>
                        </a:rPr>
                        <a:t>Sistemas de Información Geográfica</a:t>
                      </a:r>
                    </a:p>
                    <a:p>
                      <a:pPr rtl="0" fontAlgn="base">
                        <a:spcBef>
                          <a:spcPts val="0"/>
                        </a:spcBef>
                        <a:spcAft>
                          <a:spcPts val="0"/>
                        </a:spcAft>
                        <a:buFont typeface="Arial"/>
                        <a:buChar char="•"/>
                      </a:pPr>
                      <a:r>
                        <a:rPr lang="es-MX" sz="800" b="0" i="0" u="none" strike="noStrike" dirty="0">
                          <a:solidFill>
                            <a:srgbClr val="000000"/>
                          </a:solidFill>
                          <a:effectLst/>
                          <a:latin typeface="Century Gothic"/>
                        </a:rPr>
                        <a:t>Elementos  fundamentales de las representaciones cartográficas</a:t>
                      </a:r>
                    </a:p>
                    <a:p>
                      <a:pPr rtl="0" fontAlgn="base">
                        <a:spcBef>
                          <a:spcPts val="0"/>
                        </a:spcBef>
                        <a:spcAft>
                          <a:spcPts val="0"/>
                        </a:spcAft>
                        <a:buFont typeface="Arial"/>
                        <a:buChar char="•"/>
                      </a:pPr>
                      <a:r>
                        <a:rPr lang="es-MX" sz="800" b="0" i="0" u="none" strike="noStrike" dirty="0">
                          <a:solidFill>
                            <a:srgbClr val="000000"/>
                          </a:solidFill>
                          <a:effectLst/>
                          <a:latin typeface="Century Gothic"/>
                        </a:rPr>
                        <a:t>Tipos de mapas y tecnologías de información geográfica</a:t>
                      </a:r>
                    </a:p>
                    <a:p>
                      <a:pPr rtl="0" fontAlgn="base">
                        <a:spcBef>
                          <a:spcPts val="0"/>
                        </a:spcBef>
                        <a:spcAft>
                          <a:spcPts val="0"/>
                        </a:spcAft>
                        <a:buFont typeface="Arial"/>
                        <a:buChar char="•"/>
                      </a:pPr>
                      <a:r>
                        <a:rPr lang="es-MX" sz="800" b="0" i="0" u="none" strike="noStrike" dirty="0">
                          <a:solidFill>
                            <a:srgbClr val="000000"/>
                          </a:solidFill>
                          <a:effectLst/>
                          <a:latin typeface="Century Gothic"/>
                        </a:rPr>
                        <a:t>Utilización de la metodología para el análisis espacial y aplicaciones geográficas de las TIC</a:t>
                      </a:r>
                    </a:p>
                    <a:p>
                      <a:pPr rtl="0" fontAlgn="base">
                        <a:spcBef>
                          <a:spcPts val="0"/>
                        </a:spcBef>
                        <a:spcAft>
                          <a:spcPts val="0"/>
                        </a:spcAft>
                        <a:buFont typeface="Arial"/>
                        <a:buChar char="•"/>
                      </a:pPr>
                      <a:r>
                        <a:rPr lang="es-MX" sz="800" b="0" i="0" u="none" strike="noStrike" dirty="0">
                          <a:solidFill>
                            <a:srgbClr val="000000"/>
                          </a:solidFill>
                          <a:effectLst/>
                          <a:latin typeface="Century Gothic"/>
                        </a:rPr>
                        <a:t>Valoración de los tipos de representaciones espaciales</a:t>
                      </a:r>
                    </a:p>
                    <a:p>
                      <a:pPr rtl="0" fontAlgn="base">
                        <a:spcBef>
                          <a:spcPts val="0"/>
                        </a:spcBef>
                        <a:spcAft>
                          <a:spcPts val="0"/>
                        </a:spcAft>
                        <a:buFont typeface="Arial"/>
                        <a:buChar char="•"/>
                      </a:pPr>
                      <a:r>
                        <a:rPr lang="es-MX" sz="800" b="0" i="0" u="none" strike="noStrike" dirty="0">
                          <a:solidFill>
                            <a:srgbClr val="000000"/>
                          </a:solidFill>
                          <a:effectLst/>
                          <a:latin typeface="Century Gothic"/>
                        </a:rPr>
                        <a:t>Adopción de una actitud reflexiva para la comprensión de procesos y problemas presentes en el espacio geográfico</a:t>
                      </a: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rtl="0" fontAlgn="t">
                        <a:spcBef>
                          <a:spcPts val="0"/>
                        </a:spcBef>
                        <a:spcAft>
                          <a:spcPts val="0"/>
                        </a:spcAft>
                      </a:pPr>
                      <a:r>
                        <a:rPr lang="es-MX" sz="800" b="0" i="0" u="none" strike="noStrike" dirty="0">
                          <a:solidFill>
                            <a:srgbClr val="000000"/>
                          </a:solidFill>
                          <a:effectLst/>
                          <a:latin typeface="Century Gothic"/>
                        </a:rPr>
                        <a:t>Ejecución de procesamiento de información individual o colectivamente para almacenar, compartir y presentar utilizando dispositivos y/o la nube.</a:t>
                      </a:r>
                      <a:endParaRPr lang="es-MX" sz="1300" dirty="0">
                        <a:effectLst/>
                      </a:endParaRPr>
                    </a:p>
                    <a:p>
                      <a:pPr rtl="0" fontAlgn="t">
                        <a:spcBef>
                          <a:spcPts val="0"/>
                        </a:spcBef>
                        <a:spcAft>
                          <a:spcPts val="0"/>
                        </a:spcAft>
                      </a:pPr>
                      <a:r>
                        <a:rPr lang="es-MX" sz="800" b="0" i="0" u="none" strike="noStrike" dirty="0">
                          <a:solidFill>
                            <a:srgbClr val="000000"/>
                          </a:solidFill>
                          <a:effectLst/>
                          <a:latin typeface="Century Gothic"/>
                        </a:rPr>
                        <a:t>Interpretación de resultados obtenidos a partir de la información procesada para obtener conclusiones.</a:t>
                      </a:r>
                      <a:endParaRPr lang="es-MX" sz="1300" dirty="0">
                        <a:effectLst/>
                      </a:endParaRPr>
                    </a:p>
                    <a:p>
                      <a:pPr rtl="0" fontAlgn="t">
                        <a:spcBef>
                          <a:spcPts val="0"/>
                        </a:spcBef>
                        <a:spcAft>
                          <a:spcPts val="0"/>
                        </a:spcAft>
                      </a:pPr>
                      <a:r>
                        <a:rPr lang="es-MX" sz="800" b="0" i="0" u="none" strike="noStrike" dirty="0">
                          <a:solidFill>
                            <a:srgbClr val="000000"/>
                          </a:solidFill>
                          <a:effectLst/>
                          <a:latin typeface="Century Gothic"/>
                        </a:rPr>
                        <a:t>Valoración del trabajo colaborativo al obtener, procesar, interpretar y presentar información </a:t>
                      </a:r>
                      <a:endParaRPr lang="es-MX" sz="1300"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12" name="Rectangle 3"/>
          <p:cNvSpPr>
            <a:spLocks noChangeArrowheads="1"/>
          </p:cNvSpPr>
          <p:nvPr/>
        </p:nvSpPr>
        <p:spPr bwMode="auto">
          <a:xfrm>
            <a:off x="60960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itchFamily="34" charset="0"/>
                <a:cs typeface="Arial" pitchFamily="34" charset="0"/>
              </a:rPr>
              <a:t/>
            </a:r>
            <a:br>
              <a:rPr kumimoji="0" lang="es-MX" altLang="es-MX" sz="1800" b="0" i="0" u="none" strike="noStrike" cap="none" normalizeH="0" baseline="0" smtClean="0">
                <a:ln>
                  <a:noFill/>
                </a:ln>
                <a:solidFill>
                  <a:schemeClr val="tx1"/>
                </a:solidFill>
                <a:effectLst/>
                <a:latin typeface="Arial" pitchFamily="34" charset="0"/>
                <a:cs typeface="Arial" pitchFamily="34" charset="0"/>
              </a:rPr>
            </a:b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10" name="4 Marcador de número de diapositiva"/>
          <p:cNvSpPr txBox="1">
            <a:spLocks/>
          </p:cNvSpPr>
          <p:nvPr/>
        </p:nvSpPr>
        <p:spPr>
          <a:xfrm>
            <a:off x="6444676" y="6041363"/>
            <a:ext cx="512638" cy="365125"/>
          </a:xfrm>
          <a:prstGeom prst="rect">
            <a:avLst/>
          </a:prstGeom>
        </p:spPr>
        <p:txBody>
          <a:bodyPr vert="horz" lIns="91440" tIns="45720" rIns="91440" bIns="45720" rtlCol="0" anchor="ctr"/>
          <a:lstStyle>
            <a:defPPr>
              <a:defRPr lang="es-MX"/>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67DA34-DC84-4CBE-A0AC-00A8C979B87C}" type="slidenum">
              <a:rPr lang="en-US" smtClean="0">
                <a:solidFill>
                  <a:srgbClr val="5FCBEF"/>
                </a:solidFill>
              </a:rPr>
              <a:pPr/>
              <a:t>18</a:t>
            </a:fld>
            <a:endParaRPr lang="en-US" dirty="0">
              <a:solidFill>
                <a:srgbClr val="5FCBEF"/>
              </a:solidFill>
            </a:endParaRPr>
          </a:p>
        </p:txBody>
      </p:sp>
      <p:pic>
        <p:nvPicPr>
          <p:cNvPr id="13"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6307263" y="6075292"/>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657" y="5978790"/>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963" y="5616975"/>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36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MX" smtClean="0"/>
              <a:t>Proyecto Conexiones. Vermont 4      Ciclo escolar 2018-2019</a:t>
            </a:r>
            <a:endParaRPr lang="en-US"/>
          </a:p>
        </p:txBody>
      </p:sp>
      <p:sp>
        <p:nvSpPr>
          <p:cNvPr id="5" name="4 Marcador de número de diapositiva"/>
          <p:cNvSpPr>
            <a:spLocks noGrp="1"/>
          </p:cNvSpPr>
          <p:nvPr>
            <p:ph type="sldNum" sz="quarter" idx="12"/>
          </p:nvPr>
        </p:nvSpPr>
        <p:spPr/>
        <p:txBody>
          <a:bodyPr/>
          <a:lstStyle/>
          <a:p>
            <a:fld id="{5267DA34-DC84-4CBE-A0AC-00A8C979B87C}" type="slidenum">
              <a:rPr lang="en-US" smtClean="0"/>
              <a:pPr/>
              <a:t>19</a:t>
            </a:fld>
            <a:endParaRPr lang="en-US"/>
          </a:p>
        </p:txBody>
      </p:sp>
      <p:graphicFrame>
        <p:nvGraphicFramePr>
          <p:cNvPr id="7" name="Tabla 6"/>
          <p:cNvGraphicFramePr>
            <a:graphicFrameLocks noGrp="1"/>
          </p:cNvGraphicFramePr>
          <p:nvPr>
            <p:extLst>
              <p:ext uri="{D42A27DB-BD31-4B8C-83A1-F6EECF244321}">
                <p14:modId xmlns:p14="http://schemas.microsoft.com/office/powerpoint/2010/main" val="1421594524"/>
              </p:ext>
            </p:extLst>
          </p:nvPr>
        </p:nvGraphicFramePr>
        <p:xfrm>
          <a:off x="755576" y="2533208"/>
          <a:ext cx="6348413" cy="2335952"/>
        </p:xfrm>
        <a:graphic>
          <a:graphicData uri="http://schemas.openxmlformats.org/drawingml/2006/table">
            <a:tbl>
              <a:tblPr/>
              <a:tblGrid>
                <a:gridCol w="1437979"/>
                <a:gridCol w="1521341"/>
                <a:gridCol w="1507447"/>
                <a:gridCol w="1881646"/>
              </a:tblGrid>
              <a:tr h="1920455">
                <a:tc>
                  <a:txBody>
                    <a:bodyPr/>
                    <a:lstStyle/>
                    <a:p>
                      <a:pPr>
                        <a:lnSpc>
                          <a:spcPct val="115000"/>
                        </a:lnSpc>
                        <a:spcAft>
                          <a:spcPts val="0"/>
                        </a:spcAft>
                      </a:pPr>
                      <a:r>
                        <a:rPr lang="es-ES" sz="800" b="1"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4. Evaluación.</a:t>
                      </a:r>
                      <a:endParaRPr lang="es-ES" sz="800" dirty="0">
                        <a:effectLst/>
                        <a:latin typeface="Arial" panose="020B0604020202020204" pitchFamily="34" charset="0"/>
                        <a:ea typeface="Arial" panose="020B0604020202020204" pitchFamily="34" charset="0"/>
                      </a:endParaRPr>
                    </a:p>
                    <a:p>
                      <a:pPr>
                        <a:lnSpc>
                          <a:spcPct val="115000"/>
                        </a:lnSpc>
                        <a:spcAft>
                          <a:spcPts val="0"/>
                        </a:spcAft>
                      </a:pPr>
                      <a:r>
                        <a:rPr lang="es-ES" sz="8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Productos /evidencias</a:t>
                      </a:r>
                      <a:endParaRPr lang="es-ES" sz="800" dirty="0">
                        <a:effectLst/>
                        <a:latin typeface="Arial" panose="020B0604020202020204" pitchFamily="34" charset="0"/>
                        <a:ea typeface="Arial" panose="020B0604020202020204" pitchFamily="34" charset="0"/>
                      </a:endParaRPr>
                    </a:p>
                    <a:p>
                      <a:pPr>
                        <a:lnSpc>
                          <a:spcPct val="115000"/>
                        </a:lnSpc>
                        <a:spcAft>
                          <a:spcPts val="0"/>
                        </a:spcAft>
                      </a:pPr>
                      <a:r>
                        <a:rPr lang="es-ES" sz="8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de aprendizaje para </a:t>
                      </a:r>
                      <a:endParaRPr lang="es-ES" sz="800" dirty="0">
                        <a:effectLst/>
                        <a:latin typeface="Arial" panose="020B0604020202020204" pitchFamily="34" charset="0"/>
                        <a:ea typeface="Arial" panose="020B0604020202020204" pitchFamily="34" charset="0"/>
                      </a:endParaRPr>
                    </a:p>
                    <a:p>
                      <a:pPr>
                        <a:lnSpc>
                          <a:spcPct val="115000"/>
                        </a:lnSpc>
                        <a:spcAft>
                          <a:spcPts val="0"/>
                        </a:spcAft>
                      </a:pPr>
                      <a:r>
                        <a:rPr lang="es-ES" sz="8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demostrar el</a:t>
                      </a:r>
                      <a:endParaRPr lang="es-ES" sz="800" dirty="0">
                        <a:effectLst/>
                        <a:latin typeface="Arial" panose="020B0604020202020204" pitchFamily="34" charset="0"/>
                        <a:ea typeface="Arial" panose="020B0604020202020204" pitchFamily="34" charset="0"/>
                      </a:endParaRPr>
                    </a:p>
                    <a:p>
                      <a:pPr>
                        <a:lnSpc>
                          <a:spcPct val="115000"/>
                        </a:lnSpc>
                        <a:spcAft>
                          <a:spcPts val="0"/>
                        </a:spcAft>
                      </a:pPr>
                      <a:r>
                        <a:rPr lang="es-ES" sz="800" dirty="0">
                          <a:solidFill>
                            <a:srgbClr val="1F497D"/>
                          </a:solidFill>
                          <a:effectLst/>
                          <a:latin typeface="Century Gothic" panose="020B0502020202020204" pitchFamily="34" charset="0"/>
                          <a:ea typeface="Century Gothic" panose="020B0502020202020204" pitchFamily="34" charset="0"/>
                          <a:cs typeface="Century Gothic" panose="020B0502020202020204" pitchFamily="34" charset="0"/>
                        </a:rPr>
                        <a:t>    avance del </a:t>
                      </a:r>
                      <a:r>
                        <a:rPr lang="es-ES" sz="800" dirty="0">
                          <a:solidFill>
                            <a:srgbClr val="17365D"/>
                          </a:solidFill>
                          <a:effectLst/>
                          <a:latin typeface="Century Gothic" panose="020B0502020202020204" pitchFamily="34" charset="0"/>
                          <a:ea typeface="Century Gothic" panose="020B0502020202020204" pitchFamily="34" charset="0"/>
                          <a:cs typeface="Century Gothic" panose="020B0502020202020204" pitchFamily="34" charset="0"/>
                        </a:rPr>
                        <a:t> proceso  y </a:t>
                      </a:r>
                      <a:endParaRPr lang="es-ES" sz="800" dirty="0">
                        <a:effectLst/>
                        <a:latin typeface="Arial" panose="020B0604020202020204" pitchFamily="34" charset="0"/>
                        <a:ea typeface="Arial" panose="020B0604020202020204" pitchFamily="34" charset="0"/>
                      </a:endParaRPr>
                    </a:p>
                    <a:p>
                      <a:pPr>
                        <a:lnSpc>
                          <a:spcPct val="115000"/>
                        </a:lnSpc>
                        <a:spcAft>
                          <a:spcPts val="0"/>
                        </a:spcAft>
                      </a:pPr>
                      <a:r>
                        <a:rPr lang="es-ES" sz="800" dirty="0">
                          <a:solidFill>
                            <a:srgbClr val="17365D"/>
                          </a:solidFill>
                          <a:effectLst/>
                          <a:latin typeface="Century Gothic" panose="020B0502020202020204" pitchFamily="34" charset="0"/>
                          <a:ea typeface="Century Gothic" panose="020B0502020202020204" pitchFamily="34" charset="0"/>
                          <a:cs typeface="Century Gothic" panose="020B0502020202020204" pitchFamily="34" charset="0"/>
                        </a:rPr>
                        <a:t>    el logro del  objetivo</a:t>
                      </a:r>
                      <a:endParaRPr lang="es-ES" sz="800" dirty="0">
                        <a:effectLst/>
                        <a:latin typeface="Arial" panose="020B0604020202020204" pitchFamily="34" charset="0"/>
                        <a:ea typeface="Arial" panose="020B0604020202020204" pitchFamily="34" charset="0"/>
                      </a:endParaRPr>
                    </a:p>
                    <a:p>
                      <a:pPr>
                        <a:lnSpc>
                          <a:spcPct val="115000"/>
                        </a:lnSpc>
                        <a:spcAft>
                          <a:spcPts val="0"/>
                        </a:spcAft>
                      </a:pPr>
                      <a:r>
                        <a:rPr lang="es-ES" sz="800" dirty="0">
                          <a:solidFill>
                            <a:srgbClr val="17365D"/>
                          </a:solidFill>
                          <a:effectLst/>
                          <a:latin typeface="Century Gothic" panose="020B0502020202020204" pitchFamily="34" charset="0"/>
                          <a:ea typeface="Century Gothic" panose="020B0502020202020204" pitchFamily="34" charset="0"/>
                          <a:cs typeface="Century Gothic" panose="020B0502020202020204" pitchFamily="34" charset="0"/>
                        </a:rPr>
                        <a:t>    propuesto.</a:t>
                      </a:r>
                      <a:endParaRPr lang="es-ES" sz="800" dirty="0">
                        <a:effectLst/>
                        <a:latin typeface="Arial" panose="020B0604020202020204" pitchFamily="34" charset="0"/>
                        <a:ea typeface="Arial" panose="020B0604020202020204" pitchFamily="34" charset="0"/>
                      </a:endParaRPr>
                    </a:p>
                    <a:p>
                      <a:pPr>
                        <a:lnSpc>
                          <a:spcPct val="115000"/>
                        </a:lnSpc>
                        <a:spcAft>
                          <a:spcPts val="0"/>
                        </a:spcAft>
                        <a:tabLst>
                          <a:tab pos="1844675" algn="r"/>
                        </a:tabLst>
                      </a:pPr>
                      <a:r>
                        <a:rPr lang="es-ES" sz="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800" dirty="0">
                        <a:effectLst/>
                        <a:latin typeface="Arial" panose="020B0604020202020204" pitchFamily="34" charset="0"/>
                        <a:ea typeface="Arial" panose="020B0604020202020204" pitchFamily="34" charset="0"/>
                      </a:endParaRPr>
                    </a:p>
                  </a:txBody>
                  <a:tcPr marL="46312" marR="46312" marT="46312" marB="4631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342900" marR="114300" lvl="0" indent="-342900">
                        <a:lnSpc>
                          <a:spcPct val="115000"/>
                        </a:lnSpc>
                        <a:spcBef>
                          <a:spcPts val="370"/>
                        </a:spcBef>
                        <a:spcAft>
                          <a:spcPts val="0"/>
                        </a:spcAft>
                        <a:buFont typeface="Arial" panose="020B0604020202020204" pitchFamily="34" charset="0"/>
                        <a:buChar char="●"/>
                      </a:pP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Dominio y buen manejo de  ecuaciones de dinámica de cuerpos.</a:t>
                      </a:r>
                      <a:endParaRPr lang="es-ES" sz="800" u="none" strike="noStrike" dirty="0">
                        <a:effectLst/>
                        <a:latin typeface="Arial" panose="020B0604020202020204" pitchFamily="34" charset="0"/>
                        <a:ea typeface="Arial" panose="020B0604020202020204" pitchFamily="34" charset="0"/>
                      </a:endParaRPr>
                    </a:p>
                    <a:p>
                      <a:pPr marL="342900" marR="114300" lvl="0" indent="-342900">
                        <a:lnSpc>
                          <a:spcPct val="115000"/>
                        </a:lnSpc>
                        <a:spcAft>
                          <a:spcPts val="0"/>
                        </a:spcAft>
                        <a:buFont typeface="Arial" panose="020B0604020202020204" pitchFamily="34" charset="0"/>
                        <a:buChar char="●"/>
                      </a:pP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Solución de problemas.</a:t>
                      </a:r>
                      <a:endParaRPr lang="es-ES" sz="800" u="none" strike="noStrike" dirty="0">
                        <a:effectLst/>
                        <a:latin typeface="Arial" panose="020B0604020202020204" pitchFamily="34" charset="0"/>
                        <a:ea typeface="Arial" panose="020B0604020202020204" pitchFamily="34" charset="0"/>
                      </a:endParaRPr>
                    </a:p>
                    <a:p>
                      <a:pPr marL="342900" marR="114300" lvl="0" indent="-342900">
                        <a:lnSpc>
                          <a:spcPct val="115000"/>
                        </a:lnSpc>
                        <a:spcAft>
                          <a:spcPts val="0"/>
                        </a:spcAft>
                        <a:buFont typeface="Arial" panose="020B0604020202020204" pitchFamily="34" charset="0"/>
                        <a:buChar char="●"/>
                      </a:pP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Saber predecir teóricamente el movimiento circular de un cuerpo.</a:t>
                      </a:r>
                      <a:endParaRPr lang="es-ES" sz="800" u="none" strike="noStrike" dirty="0">
                        <a:effectLst/>
                        <a:latin typeface="Arial" panose="020B0604020202020204" pitchFamily="34" charset="0"/>
                        <a:ea typeface="Arial" panose="020B0604020202020204" pitchFamily="34" charset="0"/>
                      </a:endParaRPr>
                    </a:p>
                    <a:p>
                      <a:pPr marL="342900" marR="114300" lvl="0" indent="-342900">
                        <a:lnSpc>
                          <a:spcPct val="115000"/>
                        </a:lnSpc>
                        <a:spcAft>
                          <a:spcPts val="0"/>
                        </a:spcAft>
                        <a:buFont typeface="Arial" panose="020B0604020202020204" pitchFamily="34" charset="0"/>
                        <a:buChar char="●"/>
                      </a:pP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Elaborar un modelo teórico de un cuerpo en órbita.</a:t>
                      </a:r>
                      <a:endParaRPr lang="es-ES" sz="800" u="none" strike="noStrike" dirty="0">
                        <a:effectLst/>
                        <a:latin typeface="Arial" panose="020B0604020202020204" pitchFamily="34" charset="0"/>
                        <a:ea typeface="Arial" panose="020B0604020202020204" pitchFamily="34" charset="0"/>
                      </a:endParaRPr>
                    </a:p>
                  </a:txBody>
                  <a:tcPr marL="46312" marR="46312" marT="46312" marB="4631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marL="342900" lvl="0" indent="-342900">
                        <a:lnSpc>
                          <a:spcPct val="115000"/>
                        </a:lnSpc>
                        <a:spcAft>
                          <a:spcPts val="0"/>
                        </a:spcAft>
                        <a:buFont typeface="Arial" panose="020B0604020202020204" pitchFamily="34" charset="0"/>
                        <a:buChar char="●"/>
                      </a:pP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Elaboración de cuestionarios</a:t>
                      </a:r>
                      <a:endParaRPr lang="es-ES" sz="800" u="none" strike="noStrike" dirty="0">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Revisión de tutoriales Google </a:t>
                      </a:r>
                      <a:r>
                        <a:rPr lang="es-ES" sz="800" u="none" strike="noStrike" dirty="0" err="1">
                          <a:effectLst/>
                          <a:latin typeface="Century Gothic" panose="020B0502020202020204" pitchFamily="34" charset="0"/>
                          <a:ea typeface="Century Gothic" panose="020B0502020202020204" pitchFamily="34" charset="0"/>
                          <a:cs typeface="Century Gothic" panose="020B0502020202020204" pitchFamily="34" charset="0"/>
                        </a:rPr>
                        <a:t>Earth</a:t>
                      </a: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 y QGIS</a:t>
                      </a:r>
                      <a:endParaRPr lang="es-ES" sz="800" u="none" strike="noStrike" dirty="0">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Localizar en Google </a:t>
                      </a:r>
                      <a:r>
                        <a:rPr lang="es-ES" sz="800" u="none" strike="noStrike" dirty="0" err="1">
                          <a:effectLst/>
                          <a:latin typeface="Century Gothic" panose="020B0502020202020204" pitchFamily="34" charset="0"/>
                          <a:ea typeface="Century Gothic" panose="020B0502020202020204" pitchFamily="34" charset="0"/>
                          <a:cs typeface="Century Gothic" panose="020B0502020202020204" pitchFamily="34" charset="0"/>
                        </a:rPr>
                        <a:t>Earth</a:t>
                      </a: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 la zona de estudio y marcar las zonas más relevantes: tipo de relieve, Río Magdalena, Barrancas, Cerros, Iglesias, Escuela, Mercados Panteones</a:t>
                      </a:r>
                      <a:endParaRPr lang="es-ES" sz="800" u="none" strike="noStrike" dirty="0">
                        <a:effectLst/>
                        <a:latin typeface="Arial" panose="020B0604020202020204" pitchFamily="34" charset="0"/>
                        <a:ea typeface="Arial" panose="020B0604020202020204" pitchFamily="34" charset="0"/>
                      </a:endParaRPr>
                    </a:p>
                  </a:txBody>
                  <a:tcPr marL="46312" marR="46312" marT="46312" marB="4631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nSpc>
                          <a:spcPct val="115000"/>
                        </a:lnSpc>
                        <a:spcAft>
                          <a:spcPts val="0"/>
                        </a:spcAft>
                      </a:pPr>
                      <a:r>
                        <a:rPr lang="es-ES" sz="800" dirty="0">
                          <a:effectLst/>
                          <a:latin typeface="Century Gothic" panose="020B0502020202020204" pitchFamily="34" charset="0"/>
                          <a:ea typeface="Century Gothic" panose="020B0502020202020204" pitchFamily="34" charset="0"/>
                          <a:cs typeface="Century Gothic" panose="020B0502020202020204" pitchFamily="34" charset="0"/>
                        </a:rPr>
                        <a:t>A través de las aplicaciones los alumnos crearán mapas de 3km a la redonda del Colegio para analizar zonas  de su </a:t>
                      </a:r>
                      <a:r>
                        <a:rPr lang="es-ES" sz="800" dirty="0" err="1">
                          <a:effectLst/>
                          <a:latin typeface="Century Gothic" panose="020B0502020202020204" pitchFamily="34" charset="0"/>
                          <a:ea typeface="Century Gothic" panose="020B0502020202020204" pitchFamily="34" charset="0"/>
                          <a:cs typeface="Century Gothic" panose="020B0502020202020204" pitchFamily="34" charset="0"/>
                        </a:rPr>
                        <a:t>espaco</a:t>
                      </a:r>
                      <a:r>
                        <a:rPr lang="es-ES" sz="800" dirty="0">
                          <a:effectLst/>
                          <a:latin typeface="Century Gothic" panose="020B0502020202020204" pitchFamily="34" charset="0"/>
                          <a:ea typeface="Century Gothic" panose="020B0502020202020204" pitchFamily="34" charset="0"/>
                          <a:cs typeface="Century Gothic" panose="020B0502020202020204" pitchFamily="34" charset="0"/>
                        </a:rPr>
                        <a:t> geográfico y de riesgo que influyen en su vida diaria.</a:t>
                      </a:r>
                      <a:endParaRPr lang="es-ES" sz="800" dirty="0">
                        <a:effectLst/>
                        <a:latin typeface="Arial" panose="020B0604020202020204" pitchFamily="34" charset="0"/>
                        <a:ea typeface="Arial" panose="020B0604020202020204" pitchFamily="34" charset="0"/>
                      </a:endParaRPr>
                    </a:p>
                  </a:txBody>
                  <a:tcPr marL="46312" marR="46312" marT="46312" marB="4631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582513960"/>
              </p:ext>
            </p:extLst>
          </p:nvPr>
        </p:nvGraphicFramePr>
        <p:xfrm>
          <a:off x="755576" y="1916832"/>
          <a:ext cx="6348413" cy="337100"/>
        </p:xfrm>
        <a:graphic>
          <a:graphicData uri="http://schemas.openxmlformats.org/drawingml/2006/table">
            <a:tbl>
              <a:tblPr/>
              <a:tblGrid>
                <a:gridCol w="1437770"/>
                <a:gridCol w="1521119"/>
                <a:gridCol w="1507227"/>
                <a:gridCol w="1882297"/>
              </a:tblGrid>
              <a:tr h="337100">
                <a:tc>
                  <a:txBody>
                    <a:bodyPr/>
                    <a:lstStyle/>
                    <a:p>
                      <a:pPr algn="ctr" rtl="0" fontAlgn="t">
                        <a:spcBef>
                          <a:spcPts val="0"/>
                        </a:spcBef>
                        <a:spcAft>
                          <a:spcPts val="0"/>
                        </a:spcAft>
                      </a:pPr>
                      <a:r>
                        <a:rPr lang="es-MX" sz="800" b="1" i="0" u="none" strike="noStrike" dirty="0">
                          <a:solidFill>
                            <a:srgbClr val="1C4587"/>
                          </a:solidFill>
                          <a:effectLst/>
                          <a:latin typeface="Century Gothic"/>
                        </a:rPr>
                        <a:t>Disciplinas:</a:t>
                      </a:r>
                      <a:endParaRPr lang="es-MX" sz="1300"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800" b="1" i="0" u="none" strike="noStrike" dirty="0">
                          <a:solidFill>
                            <a:srgbClr val="1C4587"/>
                          </a:solidFill>
                          <a:effectLst/>
                          <a:latin typeface="Century Gothic"/>
                        </a:rPr>
                        <a:t>Disciplina 1. </a:t>
                      </a:r>
                      <a:endParaRPr lang="es-MX" sz="1300" dirty="0">
                        <a:effectLst/>
                      </a:endParaRPr>
                    </a:p>
                    <a:p>
                      <a:pPr algn="ctr" rtl="0" fontAlgn="t">
                        <a:spcBef>
                          <a:spcPts val="0"/>
                        </a:spcBef>
                        <a:spcAft>
                          <a:spcPts val="0"/>
                        </a:spcAft>
                      </a:pPr>
                      <a:r>
                        <a:rPr lang="es-MX" sz="800" b="1" i="0" u="sng" dirty="0">
                          <a:solidFill>
                            <a:srgbClr val="1C4587"/>
                          </a:solidFill>
                          <a:effectLst/>
                          <a:latin typeface="Century Gothic"/>
                        </a:rPr>
                        <a:t>_____Física____</a:t>
                      </a:r>
                      <a:endParaRPr lang="es-MX" sz="1300"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800" b="1" i="0" u="none" strike="noStrike" dirty="0">
                          <a:solidFill>
                            <a:srgbClr val="1C4587"/>
                          </a:solidFill>
                          <a:effectLst/>
                          <a:latin typeface="Century Gothic"/>
                        </a:rPr>
                        <a:t>Disciplina 2. _____</a:t>
                      </a:r>
                      <a:r>
                        <a:rPr lang="es-MX" sz="800" b="1" i="0" u="sng" dirty="0">
                          <a:solidFill>
                            <a:srgbClr val="1C4587"/>
                          </a:solidFill>
                          <a:effectLst/>
                          <a:latin typeface="Century Gothic"/>
                        </a:rPr>
                        <a:t>Geografía</a:t>
                      </a:r>
                      <a:r>
                        <a:rPr lang="es-MX" sz="800" b="1" i="0" u="none" strike="noStrike" dirty="0">
                          <a:solidFill>
                            <a:srgbClr val="1C4587"/>
                          </a:solidFill>
                          <a:effectLst/>
                          <a:latin typeface="Century Gothic"/>
                        </a:rPr>
                        <a:t>___</a:t>
                      </a:r>
                      <a:endParaRPr lang="es-MX" sz="1300"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800" b="1" i="0" u="none" strike="noStrike" dirty="0">
                          <a:solidFill>
                            <a:srgbClr val="1C4587"/>
                          </a:solidFill>
                          <a:effectLst/>
                          <a:latin typeface="Century Gothic"/>
                        </a:rPr>
                        <a:t>Disciplina 3.</a:t>
                      </a:r>
                      <a:endParaRPr lang="es-MX" sz="1300" dirty="0">
                        <a:effectLst/>
                      </a:endParaRPr>
                    </a:p>
                    <a:p>
                      <a:pPr algn="ctr" rtl="0" fontAlgn="t">
                        <a:spcBef>
                          <a:spcPts val="0"/>
                        </a:spcBef>
                        <a:spcAft>
                          <a:spcPts val="0"/>
                        </a:spcAft>
                      </a:pPr>
                      <a:r>
                        <a:rPr lang="es-MX" sz="800" b="1" i="0" u="none" strike="noStrike" dirty="0">
                          <a:solidFill>
                            <a:srgbClr val="1C4587"/>
                          </a:solidFill>
                          <a:effectLst/>
                          <a:latin typeface="Century Gothic"/>
                        </a:rPr>
                        <a:t>______</a:t>
                      </a:r>
                      <a:r>
                        <a:rPr lang="es-MX" sz="800" b="1" i="0" u="sng" dirty="0">
                          <a:solidFill>
                            <a:srgbClr val="1C4587"/>
                          </a:solidFill>
                          <a:effectLst/>
                          <a:latin typeface="Century Gothic"/>
                        </a:rPr>
                        <a:t>Informática</a:t>
                      </a:r>
                      <a:r>
                        <a:rPr lang="es-MX" sz="800" b="1" i="0" u="none" strike="noStrike" dirty="0">
                          <a:solidFill>
                            <a:srgbClr val="1C4587"/>
                          </a:solidFill>
                          <a:effectLst/>
                          <a:latin typeface="Century Gothic"/>
                        </a:rPr>
                        <a:t>______</a:t>
                      </a:r>
                      <a:endParaRPr lang="es-MX" sz="1300"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1043608" y="1124744"/>
            <a:ext cx="6347713" cy="1320800"/>
          </a:xfrm>
        </p:spPr>
        <p:txBody>
          <a:bodyPr>
            <a:normAutofit/>
          </a:bodyPr>
          <a:lstStyle/>
          <a:p>
            <a:r>
              <a:rPr lang="es-MX" sz="2400" b="1" dirty="0" smtClean="0">
                <a:solidFill>
                  <a:srgbClr val="0070C0"/>
                </a:solidFill>
              </a:rPr>
              <a:t>Contenidos, temas y productos propuestos</a:t>
            </a:r>
            <a:endParaRPr lang="es-MX" sz="2400" dirty="0">
              <a:solidFill>
                <a:srgbClr val="0070C0"/>
              </a:solidFill>
            </a:endParaRPr>
          </a:p>
        </p:txBody>
      </p:sp>
      <p:sp>
        <p:nvSpPr>
          <p:cNvPr id="9" name="4 Marcador de número de diapositiva"/>
          <p:cNvSpPr txBox="1">
            <a:spLocks/>
          </p:cNvSpPr>
          <p:nvPr/>
        </p:nvSpPr>
        <p:spPr>
          <a:xfrm>
            <a:off x="6444676" y="6041363"/>
            <a:ext cx="512638" cy="365125"/>
          </a:xfrm>
          <a:prstGeom prst="rect">
            <a:avLst/>
          </a:prstGeom>
        </p:spPr>
        <p:txBody>
          <a:bodyPr vert="horz" lIns="91440" tIns="45720" rIns="91440" bIns="45720" rtlCol="0" anchor="ctr"/>
          <a:lstStyle>
            <a:defPPr>
              <a:defRPr lang="es-MX"/>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67DA34-DC84-4CBE-A0AC-00A8C979B87C}" type="slidenum">
              <a:rPr lang="en-US" smtClean="0">
                <a:solidFill>
                  <a:srgbClr val="5FCBEF"/>
                </a:solidFill>
              </a:rPr>
              <a:pPr/>
              <a:t>19</a:t>
            </a:fld>
            <a:endParaRPr lang="en-US" dirty="0">
              <a:solidFill>
                <a:srgbClr val="5FCBEF"/>
              </a:solidFill>
            </a:endParaRPr>
          </a:p>
        </p:txBody>
      </p:sp>
      <p:pic>
        <p:nvPicPr>
          <p:cNvPr id="10"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6307263" y="6075292"/>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657" y="5978790"/>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963" y="5616975"/>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96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3429000"/>
            <a:ext cx="7971224" cy="2664296"/>
          </a:xfrm>
        </p:spPr>
        <p:txBody>
          <a:bodyPr>
            <a:normAutofit fontScale="92500" lnSpcReduction="10000"/>
          </a:bodyPr>
          <a:lstStyle/>
          <a:p>
            <a:r>
              <a:rPr lang="es-MX" sz="2400" b="1" dirty="0" smtClean="0"/>
              <a:t>Equipo 1</a:t>
            </a:r>
          </a:p>
          <a:p>
            <a:r>
              <a:rPr lang="es-MX" sz="2400" b="1" dirty="0" smtClean="0"/>
              <a:t>Espía Científico</a:t>
            </a:r>
          </a:p>
          <a:p>
            <a:r>
              <a:rPr lang="es-MX" sz="2400" b="1" dirty="0" smtClean="0"/>
              <a:t>Ciclo escolar: 2018-2019</a:t>
            </a:r>
          </a:p>
          <a:p>
            <a:r>
              <a:rPr lang="es-MX" sz="2400" b="1" dirty="0" smtClean="0"/>
              <a:t>Grado: 4º (Preparatoria)</a:t>
            </a:r>
          </a:p>
          <a:p>
            <a:r>
              <a:rPr lang="es-MX" sz="2400" b="1" dirty="0" smtClean="0"/>
              <a:t>Inicio y termino del proyecto: </a:t>
            </a:r>
          </a:p>
          <a:p>
            <a:pPr marL="0" indent="0">
              <a:buNone/>
            </a:pPr>
            <a:r>
              <a:rPr lang="es-MX" sz="2400" b="1" dirty="0" smtClean="0"/>
              <a:t>11 de Febrero de 2019 </a:t>
            </a:r>
            <a:r>
              <a:rPr lang="es-MX" sz="2400" b="1" dirty="0" smtClean="0"/>
              <a:t>al </a:t>
            </a:r>
            <a:r>
              <a:rPr lang="es-MX" sz="2400" b="1" dirty="0" smtClean="0"/>
              <a:t>22 </a:t>
            </a:r>
            <a:r>
              <a:rPr lang="es-MX" sz="2400" b="1" dirty="0" smtClean="0"/>
              <a:t>de febrero 2019</a:t>
            </a:r>
            <a:endParaRPr lang="es-ES" sz="2400" b="1" dirty="0"/>
          </a:p>
        </p:txBody>
      </p:sp>
      <p:sp>
        <p:nvSpPr>
          <p:cNvPr id="4" name="Marcador de pie de página 3"/>
          <p:cNvSpPr>
            <a:spLocks noGrp="1"/>
          </p:cNvSpPr>
          <p:nvPr>
            <p:ph type="ftr" sz="quarter" idx="11"/>
          </p:nvPr>
        </p:nvSpPr>
        <p:spPr>
          <a:xfrm>
            <a:off x="2553059" y="6340188"/>
            <a:ext cx="4265510" cy="365125"/>
          </a:xfrm>
        </p:spPr>
        <p:txBody>
          <a:bodyPr/>
          <a:lstStyle/>
          <a:p>
            <a:r>
              <a:rPr lang="es-MX" b="1" dirty="0" smtClean="0">
                <a:solidFill>
                  <a:prstClr val="black">
                    <a:tint val="75000"/>
                  </a:prstClr>
                </a:solidFill>
              </a:rPr>
              <a:t>Proyecto Conexiones. Vermont 4      Ciclo escolar 2018-2019</a:t>
            </a:r>
            <a:endParaRPr lang="en-US" b="1"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2</a:t>
            </a:fld>
            <a:endParaRPr lang="en-US" dirty="0">
              <a:solidFill>
                <a:srgbClr val="5FCBEF"/>
              </a:solidFill>
            </a:endParaRPr>
          </a:p>
        </p:txBody>
      </p:sp>
      <p:pic>
        <p:nvPicPr>
          <p:cNvPr id="1028" name="Picture 4" descr="Resultado de imagen para mapa hidrografico ciudad de mexic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97" t="15964" r="-738" b="-927"/>
          <a:stretch/>
        </p:blipFill>
        <p:spPr bwMode="auto">
          <a:xfrm>
            <a:off x="5868144" y="3284984"/>
            <a:ext cx="2001696" cy="25882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Resultado de imagen para logo colegio vermon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57" y="0"/>
            <a:ext cx="2160428" cy="126876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6"/>
          <p:cNvSpPr txBox="1"/>
          <p:nvPr/>
        </p:nvSpPr>
        <p:spPr>
          <a:xfrm>
            <a:off x="2051720" y="557533"/>
            <a:ext cx="5184576" cy="2585323"/>
          </a:xfrm>
          <a:prstGeom prst="rect">
            <a:avLst/>
          </a:prstGeom>
          <a:noFill/>
        </p:spPr>
        <p:txBody>
          <a:bodyPr wrap="square" rtlCol="0">
            <a:spAutoFit/>
          </a:bodyPr>
          <a:lstStyle/>
          <a:p>
            <a:pPr algn="ctr" fontAlgn="base">
              <a:spcBef>
                <a:spcPct val="0"/>
              </a:spcBef>
              <a:spcAft>
                <a:spcPct val="0"/>
              </a:spcAft>
            </a:pPr>
            <a:r>
              <a:rPr lang="es-MX" sz="1600" b="1" dirty="0">
                <a:solidFill>
                  <a:srgbClr val="211E54"/>
                </a:solidFill>
                <a:latin typeface="Arial" panose="020B0604020202020204" pitchFamily="34" charset="0"/>
                <a:cs typeface="Arial" panose="020B0604020202020204" pitchFamily="34" charset="0"/>
              </a:rPr>
              <a:t>INTEGRANTES:</a:t>
            </a:r>
          </a:p>
          <a:p>
            <a:pPr algn="ctr" fontAlgn="base">
              <a:spcBef>
                <a:spcPct val="0"/>
              </a:spcBef>
              <a:spcAft>
                <a:spcPct val="0"/>
              </a:spcAft>
            </a:pPr>
            <a:endParaRPr lang="es-MX" b="1" dirty="0">
              <a:solidFill>
                <a:srgbClr val="211E54"/>
              </a:solidFill>
              <a:latin typeface="Arial" panose="020B0604020202020204" pitchFamily="34" charset="0"/>
              <a:cs typeface="Arial" panose="020B0604020202020204" pitchFamily="34" charset="0"/>
            </a:endParaRPr>
          </a:p>
          <a:p>
            <a:pPr algn="ctr" fontAlgn="base">
              <a:spcBef>
                <a:spcPct val="0"/>
              </a:spcBef>
              <a:spcAft>
                <a:spcPct val="0"/>
              </a:spcAft>
            </a:pPr>
            <a:r>
              <a:rPr lang="es-MX" sz="1600" b="1" dirty="0">
                <a:solidFill>
                  <a:srgbClr val="0070C0"/>
                </a:solidFill>
                <a:latin typeface="Arial Black" panose="020B0A04020102020204" pitchFamily="34" charset="0"/>
                <a:cs typeface="Arial" panose="020B0604020202020204" pitchFamily="34" charset="0"/>
              </a:rPr>
              <a:t>Avendaño Reyes Lourdes</a:t>
            </a:r>
          </a:p>
          <a:p>
            <a:pPr algn="ctr" fontAlgn="base">
              <a:spcBef>
                <a:spcPct val="0"/>
              </a:spcBef>
              <a:spcAft>
                <a:spcPct val="0"/>
              </a:spcAft>
            </a:pPr>
            <a:r>
              <a:rPr lang="es-MX" sz="1600" b="1" dirty="0">
                <a:solidFill>
                  <a:srgbClr val="0070C0"/>
                </a:solidFill>
                <a:latin typeface="Arial Black" panose="020B0A04020102020204" pitchFamily="34" charset="0"/>
                <a:cs typeface="Arial" panose="020B0604020202020204" pitchFamily="34" charset="0"/>
              </a:rPr>
              <a:t>(Geografía)</a:t>
            </a:r>
          </a:p>
          <a:p>
            <a:pPr algn="ctr" fontAlgn="base">
              <a:spcBef>
                <a:spcPct val="0"/>
              </a:spcBef>
              <a:spcAft>
                <a:spcPct val="0"/>
              </a:spcAft>
            </a:pPr>
            <a:endParaRPr lang="es-MX" sz="1600" b="1" dirty="0">
              <a:solidFill>
                <a:srgbClr val="0070C0"/>
              </a:solidFill>
              <a:latin typeface="Arial Black" panose="020B0A04020102020204" pitchFamily="34" charset="0"/>
              <a:cs typeface="Arial" panose="020B0604020202020204" pitchFamily="34" charset="0"/>
            </a:endParaRPr>
          </a:p>
          <a:p>
            <a:pPr algn="ctr" fontAlgn="base">
              <a:spcBef>
                <a:spcPct val="0"/>
              </a:spcBef>
              <a:spcAft>
                <a:spcPct val="0"/>
              </a:spcAft>
            </a:pPr>
            <a:r>
              <a:rPr lang="es-MX" sz="1600" b="1" dirty="0">
                <a:solidFill>
                  <a:srgbClr val="0070C0"/>
                </a:solidFill>
                <a:latin typeface="Arial Black" panose="020B0A04020102020204" pitchFamily="34" charset="0"/>
                <a:cs typeface="Arial" panose="020B0604020202020204" pitchFamily="34" charset="0"/>
              </a:rPr>
              <a:t>Rangel Sánchez Jaime </a:t>
            </a:r>
          </a:p>
          <a:p>
            <a:pPr algn="ctr" fontAlgn="base">
              <a:spcBef>
                <a:spcPct val="0"/>
              </a:spcBef>
              <a:spcAft>
                <a:spcPct val="0"/>
              </a:spcAft>
            </a:pPr>
            <a:r>
              <a:rPr lang="es-MX" sz="1600" b="1" dirty="0">
                <a:solidFill>
                  <a:srgbClr val="0070C0"/>
                </a:solidFill>
                <a:latin typeface="Arial Black" panose="020B0A04020102020204" pitchFamily="34" charset="0"/>
                <a:cs typeface="Arial" panose="020B0604020202020204" pitchFamily="34" charset="0"/>
              </a:rPr>
              <a:t>(</a:t>
            </a:r>
            <a:r>
              <a:rPr lang="es-MX" sz="1600" b="1" dirty="0" smtClean="0">
                <a:solidFill>
                  <a:srgbClr val="0070C0"/>
                </a:solidFill>
                <a:latin typeface="Arial Black" panose="020B0A04020102020204" pitchFamily="34" charset="0"/>
                <a:cs typeface="Arial" panose="020B0604020202020204" pitchFamily="34" charset="0"/>
              </a:rPr>
              <a:t>Informática)</a:t>
            </a:r>
          </a:p>
          <a:p>
            <a:pPr algn="ctr" fontAlgn="base">
              <a:spcBef>
                <a:spcPct val="0"/>
              </a:spcBef>
              <a:spcAft>
                <a:spcPct val="0"/>
              </a:spcAft>
            </a:pPr>
            <a:endParaRPr lang="es-MX" sz="1600" b="1" dirty="0">
              <a:solidFill>
                <a:srgbClr val="0070C0"/>
              </a:solidFill>
              <a:latin typeface="Arial Black" panose="020B0A04020102020204" pitchFamily="34" charset="0"/>
              <a:cs typeface="Arial" panose="020B0604020202020204" pitchFamily="34" charset="0"/>
            </a:endParaRPr>
          </a:p>
          <a:p>
            <a:pPr algn="ctr" fontAlgn="base">
              <a:spcBef>
                <a:spcPct val="0"/>
              </a:spcBef>
              <a:spcAft>
                <a:spcPct val="0"/>
              </a:spcAft>
            </a:pPr>
            <a:r>
              <a:rPr lang="es-MX" sz="1600" dirty="0" smtClean="0">
                <a:solidFill>
                  <a:srgbClr val="0070C0"/>
                </a:solidFill>
                <a:latin typeface="Arial Black" panose="020B0A04020102020204" pitchFamily="34" charset="0"/>
              </a:rPr>
              <a:t>Cáceres Lucero Hiram </a:t>
            </a:r>
            <a:r>
              <a:rPr lang="es-MX" sz="1600" dirty="0">
                <a:solidFill>
                  <a:srgbClr val="0070C0"/>
                </a:solidFill>
                <a:latin typeface="Arial Black" panose="020B0A04020102020204" pitchFamily="34" charset="0"/>
              </a:rPr>
              <a:t>Francisco </a:t>
            </a:r>
            <a:endParaRPr lang="es-MX" sz="1600" dirty="0" smtClean="0">
              <a:solidFill>
                <a:srgbClr val="0070C0"/>
              </a:solidFill>
              <a:latin typeface="Arial Black" panose="020B0A04020102020204" pitchFamily="34" charset="0"/>
            </a:endParaRPr>
          </a:p>
          <a:p>
            <a:pPr algn="ctr" fontAlgn="base">
              <a:spcBef>
                <a:spcPct val="0"/>
              </a:spcBef>
              <a:spcAft>
                <a:spcPct val="0"/>
              </a:spcAft>
            </a:pPr>
            <a:r>
              <a:rPr lang="es-MX" sz="1600" dirty="0" smtClean="0">
                <a:solidFill>
                  <a:srgbClr val="0070C0"/>
                </a:solidFill>
                <a:latin typeface="Arial Black" panose="020B0A04020102020204" pitchFamily="34" charset="0"/>
              </a:rPr>
              <a:t>       (Física) </a:t>
            </a:r>
            <a:r>
              <a:rPr lang="es-MX" sz="1400" dirty="0">
                <a:solidFill>
                  <a:srgbClr val="0070C0"/>
                </a:solidFill>
                <a:latin typeface="Arial Black" panose="020B0A04020102020204" pitchFamily="34" charset="0"/>
              </a:rPr>
              <a:t>	</a:t>
            </a:r>
          </a:p>
        </p:txBody>
      </p:sp>
    </p:spTree>
    <p:extLst>
      <p:ext uri="{BB962C8B-B14F-4D97-AF65-F5344CB8AC3E}">
        <p14:creationId xmlns:p14="http://schemas.microsoft.com/office/powerpoint/2010/main" val="2138721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MX" smtClean="0"/>
              <a:t>Proyecto Conexiones. Vermont 4      Ciclo escolar 2018-2019</a:t>
            </a:r>
            <a:endParaRPr lang="en-US"/>
          </a:p>
        </p:txBody>
      </p:sp>
      <p:sp>
        <p:nvSpPr>
          <p:cNvPr id="5" name="4 Marcador de número de diapositiva"/>
          <p:cNvSpPr>
            <a:spLocks noGrp="1"/>
          </p:cNvSpPr>
          <p:nvPr>
            <p:ph type="sldNum" sz="quarter" idx="12"/>
          </p:nvPr>
        </p:nvSpPr>
        <p:spPr/>
        <p:txBody>
          <a:bodyPr/>
          <a:lstStyle/>
          <a:p>
            <a:fld id="{5267DA34-DC84-4CBE-A0AC-00A8C979B87C}" type="slidenum">
              <a:rPr lang="en-US" smtClean="0"/>
              <a:pPr/>
              <a:t>20</a:t>
            </a:fld>
            <a:endParaRPr lang="en-US"/>
          </a:p>
        </p:txBody>
      </p:sp>
      <p:graphicFrame>
        <p:nvGraphicFramePr>
          <p:cNvPr id="7" name="Tabla 6"/>
          <p:cNvGraphicFramePr>
            <a:graphicFrameLocks noGrp="1"/>
          </p:cNvGraphicFramePr>
          <p:nvPr>
            <p:extLst>
              <p:ext uri="{D42A27DB-BD31-4B8C-83A1-F6EECF244321}">
                <p14:modId xmlns:p14="http://schemas.microsoft.com/office/powerpoint/2010/main" val="1214011342"/>
              </p:ext>
            </p:extLst>
          </p:nvPr>
        </p:nvGraphicFramePr>
        <p:xfrm>
          <a:off x="827584" y="1700808"/>
          <a:ext cx="6624736" cy="2880320"/>
        </p:xfrm>
        <a:graphic>
          <a:graphicData uri="http://schemas.openxmlformats.org/drawingml/2006/table">
            <a:tbl>
              <a:tblPr/>
              <a:tblGrid>
                <a:gridCol w="6624736"/>
              </a:tblGrid>
              <a:tr h="676657">
                <a:tc>
                  <a:txBody>
                    <a:bodyPr/>
                    <a:lstStyle/>
                    <a:p>
                      <a:pPr marL="342900" lvl="0" indent="-342900" algn="ctr">
                        <a:lnSpc>
                          <a:spcPct val="115000"/>
                        </a:lnSpc>
                        <a:spcAft>
                          <a:spcPts val="0"/>
                        </a:spcAft>
                        <a:buFont typeface="+mj-lt"/>
                        <a:buAutoNum type="arabicPeriod"/>
                      </a:pPr>
                      <a:r>
                        <a:rPr lang="es-ES" sz="800"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¿Qué se presentará?   </a:t>
                      </a:r>
                      <a:r>
                        <a:rPr lang="es-ES" sz="800" b="1"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2</a:t>
                      </a:r>
                      <a:r>
                        <a:rPr lang="es-ES" sz="800"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¿Cuándo?   </a:t>
                      </a:r>
                      <a:r>
                        <a:rPr lang="es-ES" sz="800" b="1"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3.</a:t>
                      </a:r>
                      <a:r>
                        <a:rPr lang="es-ES" sz="800"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¿Cómo?  4. ¿Dónde?   </a:t>
                      </a:r>
                      <a:r>
                        <a:rPr lang="es-ES" sz="800" b="1"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4</a:t>
                      </a:r>
                      <a:r>
                        <a:rPr lang="es-ES" sz="800" u="none" strike="noStrike"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¿Con qué?</a:t>
                      </a:r>
                      <a:endParaRPr lang="es-ES" sz="800" u="none" strike="noStrike" dirty="0">
                        <a:solidFill>
                          <a:srgbClr val="1C4587"/>
                        </a:solidFill>
                        <a:effectLst/>
                        <a:latin typeface="Arial" panose="020B0604020202020204" pitchFamily="34" charset="0"/>
                        <a:ea typeface="Arial" panose="020B0604020202020204" pitchFamily="34" charset="0"/>
                        <a:cs typeface="Arial" panose="020B0604020202020204" pitchFamily="34" charset="0"/>
                      </a:endParaRPr>
                    </a:p>
                    <a:p>
                      <a:pPr marL="457200" algn="ctr">
                        <a:lnSpc>
                          <a:spcPct val="115000"/>
                        </a:lnSpc>
                        <a:spcAft>
                          <a:spcPts val="0"/>
                        </a:spcAft>
                      </a:pPr>
                      <a:r>
                        <a:rPr lang="es-ES" sz="800" b="1"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5</a:t>
                      </a:r>
                      <a:r>
                        <a:rPr lang="es-ES" sz="800" dirty="0">
                          <a:solidFill>
                            <a:srgbClr val="1C4587"/>
                          </a:solidFill>
                          <a:effectLst/>
                          <a:latin typeface="Century Gothic" panose="020B0502020202020204" pitchFamily="34" charset="0"/>
                          <a:ea typeface="Century Gothic" panose="020B0502020202020204" pitchFamily="34" charset="0"/>
                          <a:cs typeface="Century Gothic" panose="020B0502020202020204" pitchFamily="34" charset="0"/>
                        </a:rPr>
                        <a:t>. ¿A quién, por qué y para qué?  </a:t>
                      </a:r>
                      <a:endParaRPr lang="es-ES" sz="800" dirty="0">
                        <a:effectLst/>
                        <a:latin typeface="Arial" panose="020B0604020202020204" pitchFamily="34" charset="0"/>
                        <a:ea typeface="Arial" panose="020B0604020202020204" pitchFamily="34" charset="0"/>
                      </a:endParaRPr>
                    </a:p>
                  </a:txBody>
                  <a:tcPr marL="46312" marR="46312" marT="46312" marB="4631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2203663">
                <a:tc>
                  <a:txBody>
                    <a:bodyPr/>
                    <a:lstStyle/>
                    <a:p>
                      <a:pPr marL="342900" lvl="0" indent="-342900">
                        <a:lnSpc>
                          <a:spcPct val="115000"/>
                        </a:lnSpc>
                        <a:spcAft>
                          <a:spcPts val="0"/>
                        </a:spcAft>
                        <a:buFont typeface="Arial" panose="020B0604020202020204" pitchFamily="34" charset="0"/>
                        <a:buChar char="●"/>
                      </a:pP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Mapa  Temático elaborado e impreso y personalizado con simbología del  espacio geográfico junto con propuestas.</a:t>
                      </a:r>
                      <a:endParaRPr lang="es-ES" sz="800" u="none" strike="noStrike" dirty="0">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 Periódico mural e informativo para la comunidad escolar donde se integre toda la investigación y se muestre resultados y propuestas.</a:t>
                      </a:r>
                      <a:endParaRPr lang="es-ES" sz="800" u="none" strike="noStrike" dirty="0">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Presentación en </a:t>
                      </a:r>
                      <a:r>
                        <a:rPr lang="es-ES" sz="800" u="none" strike="noStrike" dirty="0" err="1">
                          <a:effectLst/>
                          <a:latin typeface="Century Gothic" panose="020B0502020202020204" pitchFamily="34" charset="0"/>
                          <a:ea typeface="Century Gothic" panose="020B0502020202020204" pitchFamily="34" charset="0"/>
                          <a:cs typeface="Century Gothic" panose="020B0502020202020204" pitchFamily="34" charset="0"/>
                        </a:rPr>
                        <a:t>Prezzi</a:t>
                      </a: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 que abarque todo el proceso de elaboración del Proyecto para exponer a los grupos de 4° y a los profesores.</a:t>
                      </a:r>
                      <a:endParaRPr lang="es-ES" sz="800" u="none" strike="noStrike" dirty="0">
                        <a:effectLst/>
                        <a:latin typeface="Arial" panose="020B0604020202020204" pitchFamily="34" charset="0"/>
                        <a:ea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es-ES" sz="800" u="none" strike="noStrike" dirty="0">
                          <a:effectLst/>
                          <a:latin typeface="Century Gothic" panose="020B0502020202020204" pitchFamily="34" charset="0"/>
                          <a:ea typeface="Century Gothic" panose="020B0502020202020204" pitchFamily="34" charset="0"/>
                          <a:cs typeface="Century Gothic" panose="020B0502020202020204" pitchFamily="34" charset="0"/>
                        </a:rPr>
                        <a:t>Elaboración de Infografía para complementar la Presentación a los compañeros y profesores.</a:t>
                      </a:r>
                      <a:endParaRPr lang="es-ES" sz="800" u="none" strike="noStrike" dirty="0">
                        <a:effectLst/>
                        <a:latin typeface="Arial" panose="020B0604020202020204" pitchFamily="34" charset="0"/>
                        <a:ea typeface="Arial" panose="020B0604020202020204" pitchFamily="34" charset="0"/>
                      </a:endParaRPr>
                    </a:p>
                    <a:p>
                      <a:pPr>
                        <a:lnSpc>
                          <a:spcPct val="115000"/>
                        </a:lnSpc>
                        <a:spcAft>
                          <a:spcPts val="0"/>
                        </a:spcAft>
                      </a:pPr>
                      <a:r>
                        <a:rPr lang="es-ES" sz="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es-ES" sz="800" dirty="0">
                        <a:effectLst/>
                        <a:latin typeface="Arial" panose="020B0604020202020204" pitchFamily="34" charset="0"/>
                        <a:ea typeface="Arial" panose="020B0604020202020204" pitchFamily="34" charset="0"/>
                      </a:endParaRPr>
                    </a:p>
                    <a:p>
                      <a:pPr>
                        <a:lnSpc>
                          <a:spcPct val="115000"/>
                        </a:lnSpc>
                        <a:spcAft>
                          <a:spcPts val="0"/>
                        </a:spcAft>
                      </a:pPr>
                      <a:r>
                        <a:rPr lang="es-ES" sz="800" dirty="0">
                          <a:effectLst/>
                          <a:latin typeface="Century Gothic" panose="020B0502020202020204" pitchFamily="34" charset="0"/>
                          <a:ea typeface="Century Gothic" panose="020B0502020202020204" pitchFamily="34" charset="0"/>
                          <a:cs typeface="Century Gothic" panose="020B0502020202020204" pitchFamily="34" charset="0"/>
                        </a:rPr>
                        <a:t>En el mes de Octubre.  En el Auditorio del Colegio</a:t>
                      </a:r>
                      <a:endParaRPr lang="es-ES" sz="800" dirty="0">
                        <a:effectLst/>
                        <a:latin typeface="Arial" panose="020B0604020202020204" pitchFamily="34" charset="0"/>
                        <a:ea typeface="Arial" panose="020B0604020202020204" pitchFamily="34" charset="0"/>
                      </a:endParaRPr>
                    </a:p>
                  </a:txBody>
                  <a:tcPr marL="46312" marR="46312" marT="46312" marB="46312">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6" name="1 Título"/>
          <p:cNvSpPr>
            <a:spLocks noGrp="1"/>
          </p:cNvSpPr>
          <p:nvPr>
            <p:ph type="title"/>
          </p:nvPr>
        </p:nvSpPr>
        <p:spPr>
          <a:xfrm>
            <a:off x="1043608" y="1196752"/>
            <a:ext cx="6347713" cy="1320800"/>
          </a:xfrm>
        </p:spPr>
        <p:txBody>
          <a:bodyPr>
            <a:normAutofit/>
          </a:bodyPr>
          <a:lstStyle/>
          <a:p>
            <a:r>
              <a:rPr lang="es-MX" sz="2400" b="1" dirty="0" smtClean="0">
                <a:solidFill>
                  <a:srgbClr val="0070C0"/>
                </a:solidFill>
              </a:rPr>
              <a:t>Contenidos, temas y productos propuestos</a:t>
            </a:r>
            <a:endParaRPr lang="es-MX" sz="2400" dirty="0">
              <a:solidFill>
                <a:srgbClr val="0070C0"/>
              </a:solidFill>
            </a:endParaRPr>
          </a:p>
        </p:txBody>
      </p:sp>
      <p:pic>
        <p:nvPicPr>
          <p:cNvPr id="8"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12" name="4 Marcador de número de diapositiva"/>
          <p:cNvSpPr txBox="1">
            <a:spLocks/>
          </p:cNvSpPr>
          <p:nvPr/>
        </p:nvSpPr>
        <p:spPr>
          <a:xfrm>
            <a:off x="6143929" y="5874225"/>
            <a:ext cx="512638" cy="365125"/>
          </a:xfrm>
          <a:prstGeom prst="rect">
            <a:avLst/>
          </a:prstGeom>
        </p:spPr>
        <p:txBody>
          <a:bodyPr vert="horz" lIns="91440" tIns="45720" rIns="91440" bIns="45720" rtlCol="0" anchor="ctr"/>
          <a:lstStyle>
            <a:defPPr>
              <a:defRPr lang="es-MX"/>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67DA34-DC84-4CBE-A0AC-00A8C979B87C}" type="slidenum">
              <a:rPr lang="en-US" smtClean="0">
                <a:solidFill>
                  <a:srgbClr val="5FCBEF"/>
                </a:solidFill>
              </a:rPr>
              <a:pPr/>
              <a:t>20</a:t>
            </a:fld>
            <a:endParaRPr lang="en-US" dirty="0">
              <a:solidFill>
                <a:srgbClr val="5FCBEF"/>
              </a:solidFill>
            </a:endParaRPr>
          </a:p>
        </p:txBody>
      </p:sp>
      <p:pic>
        <p:nvPicPr>
          <p:cNvPr id="13"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6006516" y="5908154"/>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9910" y="5811652"/>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5449837"/>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16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196752"/>
            <a:ext cx="6347713" cy="1320800"/>
          </a:xfrm>
        </p:spPr>
        <p:txBody>
          <a:bodyPr>
            <a:normAutofit/>
          </a:bodyPr>
          <a:lstStyle/>
          <a:p>
            <a:r>
              <a:rPr lang="es-MX" b="1" dirty="0" smtClean="0">
                <a:solidFill>
                  <a:srgbClr val="0070C0"/>
                </a:solidFill>
              </a:rPr>
              <a:t>Evidencias de aprendizaje</a:t>
            </a:r>
          </a:p>
        </p:txBody>
      </p:sp>
      <p:sp>
        <p:nvSpPr>
          <p:cNvPr id="4" name="3 Marcador de pie de página"/>
          <p:cNvSpPr>
            <a:spLocks noGrp="1"/>
          </p:cNvSpPr>
          <p:nvPr>
            <p:ph type="ftr" sz="quarter" idx="11"/>
          </p:nvPr>
        </p:nvSpPr>
        <p:spPr/>
        <p:txBody>
          <a:bodyPr/>
          <a:lstStyle/>
          <a:p>
            <a:r>
              <a:rPr lang="es-MX" smtClean="0"/>
              <a:t>Proyecto Conexiones. Vermont 4      Ciclo escolar 2018-2019</a:t>
            </a:r>
            <a:endParaRPr lang="en-US"/>
          </a:p>
        </p:txBody>
      </p:sp>
      <p:sp>
        <p:nvSpPr>
          <p:cNvPr id="5" name="4 Marcador de número de diapositiva"/>
          <p:cNvSpPr>
            <a:spLocks noGrp="1"/>
          </p:cNvSpPr>
          <p:nvPr>
            <p:ph type="sldNum" sz="quarter" idx="12"/>
          </p:nvPr>
        </p:nvSpPr>
        <p:spPr/>
        <p:txBody>
          <a:bodyPr/>
          <a:lstStyle/>
          <a:p>
            <a:fld id="{5267DA34-DC84-4CBE-A0AC-00A8C979B87C}" type="slidenum">
              <a:rPr lang="en-US" smtClean="0"/>
              <a:pPr/>
              <a:t>21</a:t>
            </a:fld>
            <a:endParaRPr lang="en-US"/>
          </a:p>
        </p:txBody>
      </p:sp>
      <p:graphicFrame>
        <p:nvGraphicFramePr>
          <p:cNvPr id="6" name="Tabla 5"/>
          <p:cNvGraphicFramePr>
            <a:graphicFrameLocks noGrp="1"/>
          </p:cNvGraphicFramePr>
          <p:nvPr>
            <p:extLst>
              <p:ext uri="{D42A27DB-BD31-4B8C-83A1-F6EECF244321}">
                <p14:modId xmlns:p14="http://schemas.microsoft.com/office/powerpoint/2010/main" val="971968106"/>
              </p:ext>
            </p:extLst>
          </p:nvPr>
        </p:nvGraphicFramePr>
        <p:xfrm>
          <a:off x="798466" y="2132856"/>
          <a:ext cx="6809579" cy="3129616"/>
        </p:xfrm>
        <a:graphic>
          <a:graphicData uri="http://schemas.openxmlformats.org/drawingml/2006/table">
            <a:tbl>
              <a:tblPr>
                <a:tableStyleId>{5DA37D80-6434-44D0-A028-1B22A696006F}</a:tableStyleId>
              </a:tblPr>
              <a:tblGrid>
                <a:gridCol w="2265223"/>
                <a:gridCol w="2026779"/>
                <a:gridCol w="2517577"/>
              </a:tblGrid>
              <a:tr h="514431">
                <a:tc>
                  <a:txBody>
                    <a:bodyPr/>
                    <a:lstStyle/>
                    <a:p>
                      <a:pPr algn="ctr">
                        <a:lnSpc>
                          <a:spcPct val="115000"/>
                        </a:lnSpc>
                        <a:spcAft>
                          <a:spcPts val="0"/>
                        </a:spcAft>
                      </a:pPr>
                      <a:r>
                        <a:rPr lang="es-ES" sz="1200" dirty="0">
                          <a:effectLst/>
                        </a:rPr>
                        <a:t>1. ¿Qué aspectos se evaluarán?</a:t>
                      </a:r>
                      <a:endParaRPr lang="es-ES" sz="1200" b="1" dirty="0">
                        <a:effectLst/>
                        <a:latin typeface="Arial" panose="020B0604020202020204" pitchFamily="34" charset="0"/>
                        <a:ea typeface="Arial" panose="020B0604020202020204" pitchFamily="34" charset="0"/>
                      </a:endParaRPr>
                    </a:p>
                  </a:txBody>
                  <a:tcPr marL="46312" marR="46312" marT="46312" marB="46312">
                    <a:solidFill>
                      <a:schemeClr val="bg1"/>
                    </a:solidFill>
                  </a:tcPr>
                </a:tc>
                <a:tc>
                  <a:txBody>
                    <a:bodyPr/>
                    <a:lstStyle/>
                    <a:p>
                      <a:pPr algn="ctr">
                        <a:lnSpc>
                          <a:spcPct val="115000"/>
                        </a:lnSpc>
                        <a:spcAft>
                          <a:spcPts val="0"/>
                        </a:spcAft>
                      </a:pPr>
                      <a:r>
                        <a:rPr lang="es-ES" sz="1200">
                          <a:effectLst/>
                        </a:rPr>
                        <a:t>2. ¿Cuáles son los criterios que se utilizarán para evaluar cada aspecto?</a:t>
                      </a:r>
                      <a:endParaRPr lang="es-ES" sz="1200" b="1">
                        <a:effectLst/>
                        <a:latin typeface="Arial" panose="020B0604020202020204" pitchFamily="34" charset="0"/>
                        <a:ea typeface="Arial" panose="020B0604020202020204" pitchFamily="34" charset="0"/>
                      </a:endParaRPr>
                    </a:p>
                  </a:txBody>
                  <a:tcPr marL="46312" marR="46312" marT="46312" marB="46312">
                    <a:solidFill>
                      <a:schemeClr val="bg1"/>
                    </a:solidFill>
                  </a:tcPr>
                </a:tc>
                <a:tc>
                  <a:txBody>
                    <a:bodyPr/>
                    <a:lstStyle/>
                    <a:p>
                      <a:pPr algn="ctr">
                        <a:lnSpc>
                          <a:spcPct val="115000"/>
                        </a:lnSpc>
                        <a:spcAft>
                          <a:spcPts val="0"/>
                        </a:spcAft>
                      </a:pPr>
                      <a:r>
                        <a:rPr lang="es-ES" sz="1200" dirty="0">
                          <a:effectLst/>
                        </a:rPr>
                        <a:t>3. Herramientas e instrumentos de evaluación que se utilizarán.</a:t>
                      </a:r>
                      <a:endParaRPr lang="es-ES" sz="1200" b="1" dirty="0">
                        <a:effectLst/>
                        <a:latin typeface="Arial" panose="020B0604020202020204" pitchFamily="34" charset="0"/>
                        <a:ea typeface="Arial" panose="020B0604020202020204" pitchFamily="34" charset="0"/>
                      </a:endParaRPr>
                    </a:p>
                  </a:txBody>
                  <a:tcPr marL="46312" marR="46312" marT="46312" marB="46312">
                    <a:solidFill>
                      <a:schemeClr val="bg1"/>
                    </a:solidFill>
                  </a:tcPr>
                </a:tc>
              </a:tr>
              <a:tr h="1417139">
                <a:tc>
                  <a:txBody>
                    <a:bodyPr/>
                    <a:lstStyle/>
                    <a:p>
                      <a:pPr marL="342900" lvl="0" indent="-342900">
                        <a:lnSpc>
                          <a:spcPct val="115000"/>
                        </a:lnSpc>
                        <a:spcAft>
                          <a:spcPts val="0"/>
                        </a:spcAft>
                        <a:buFont typeface="Arial" panose="020B0604020202020204" pitchFamily="34" charset="0"/>
                        <a:buChar char="●"/>
                      </a:pPr>
                      <a:r>
                        <a:rPr lang="es-ES" sz="1200" u="none" strike="noStrike" dirty="0">
                          <a:effectLst/>
                        </a:rPr>
                        <a:t>Investigación</a:t>
                      </a:r>
                    </a:p>
                    <a:p>
                      <a:pPr marL="342900" lvl="0" indent="-342900">
                        <a:lnSpc>
                          <a:spcPct val="115000"/>
                        </a:lnSpc>
                        <a:spcAft>
                          <a:spcPts val="0"/>
                        </a:spcAft>
                        <a:buFont typeface="Arial" panose="020B0604020202020204" pitchFamily="34" charset="0"/>
                        <a:buChar char="●"/>
                      </a:pPr>
                      <a:r>
                        <a:rPr lang="es-ES" sz="1200" u="none" strike="noStrike" dirty="0">
                          <a:effectLst/>
                        </a:rPr>
                        <a:t>Uso de herramientas Google Drive, </a:t>
                      </a:r>
                      <a:r>
                        <a:rPr lang="es-ES" sz="1200" u="none" strike="noStrike" dirty="0" err="1">
                          <a:effectLst/>
                        </a:rPr>
                        <a:t>QuantumGis</a:t>
                      </a:r>
                      <a:endParaRPr lang="es-ES" sz="1200" u="none" strike="noStrike" dirty="0">
                        <a:effectLst/>
                      </a:endParaRPr>
                    </a:p>
                    <a:p>
                      <a:pPr marL="342900" lvl="0" indent="-342900">
                        <a:lnSpc>
                          <a:spcPct val="115000"/>
                        </a:lnSpc>
                        <a:spcAft>
                          <a:spcPts val="0"/>
                        </a:spcAft>
                        <a:buFont typeface="Arial" panose="020B0604020202020204" pitchFamily="34" charset="0"/>
                        <a:buChar char="●"/>
                      </a:pPr>
                      <a:r>
                        <a:rPr lang="es-ES" sz="1200" u="none" strike="noStrike" dirty="0">
                          <a:effectLst/>
                        </a:rPr>
                        <a:t>Aplicación en computación</a:t>
                      </a:r>
                    </a:p>
                    <a:p>
                      <a:pPr marL="342900" lvl="0" indent="-342900">
                        <a:lnSpc>
                          <a:spcPct val="115000"/>
                        </a:lnSpc>
                        <a:spcAft>
                          <a:spcPts val="0"/>
                        </a:spcAft>
                        <a:buFont typeface="Arial" panose="020B0604020202020204" pitchFamily="34" charset="0"/>
                        <a:buChar char="●"/>
                      </a:pPr>
                      <a:r>
                        <a:rPr lang="es-ES" sz="1200" u="none" strike="noStrike" dirty="0">
                          <a:effectLst/>
                        </a:rPr>
                        <a:t>Elaboración del mapa temático</a:t>
                      </a:r>
                    </a:p>
                    <a:p>
                      <a:pPr marL="342900" lvl="0" indent="-342900">
                        <a:lnSpc>
                          <a:spcPct val="115000"/>
                        </a:lnSpc>
                        <a:spcAft>
                          <a:spcPts val="0"/>
                        </a:spcAft>
                        <a:buFont typeface="Arial" panose="020B0604020202020204" pitchFamily="34" charset="0"/>
                        <a:buChar char="●"/>
                      </a:pPr>
                      <a:r>
                        <a:rPr lang="es-ES" sz="1200" u="none" strike="noStrike" dirty="0">
                          <a:effectLst/>
                        </a:rPr>
                        <a:t>Infografía</a:t>
                      </a:r>
                    </a:p>
                    <a:p>
                      <a:pPr marL="342900" lvl="0" indent="-342900">
                        <a:lnSpc>
                          <a:spcPct val="115000"/>
                        </a:lnSpc>
                        <a:spcAft>
                          <a:spcPts val="0"/>
                        </a:spcAft>
                        <a:buFont typeface="Arial" panose="020B0604020202020204" pitchFamily="34" charset="0"/>
                        <a:buChar char="●"/>
                      </a:pPr>
                      <a:r>
                        <a:rPr lang="es-ES" sz="1200" u="none" strike="noStrike" dirty="0">
                          <a:effectLst/>
                        </a:rPr>
                        <a:t>Periódico Mural con Propuestas</a:t>
                      </a:r>
                    </a:p>
                    <a:p>
                      <a:pPr marL="342900" lvl="0" indent="-342900">
                        <a:lnSpc>
                          <a:spcPct val="115000"/>
                        </a:lnSpc>
                        <a:spcAft>
                          <a:spcPts val="0"/>
                        </a:spcAft>
                        <a:buFont typeface="Arial" panose="020B0604020202020204" pitchFamily="34" charset="0"/>
                        <a:buChar char="●"/>
                      </a:pPr>
                      <a:r>
                        <a:rPr lang="es-ES" sz="1200" u="none" strike="noStrike" dirty="0">
                          <a:effectLst/>
                        </a:rPr>
                        <a:t>Exposición en </a:t>
                      </a:r>
                      <a:r>
                        <a:rPr lang="es-ES" sz="1200" u="none" strike="noStrike" dirty="0" err="1">
                          <a:effectLst/>
                        </a:rPr>
                        <a:t>Prezzi</a:t>
                      </a:r>
                      <a:r>
                        <a:rPr lang="es-ES" sz="1200" u="none" strike="noStrike" dirty="0">
                          <a:effectLst/>
                        </a:rPr>
                        <a:t>.</a:t>
                      </a:r>
                      <a:endParaRPr lang="es-ES" sz="1200" u="none" strike="noStrike" dirty="0">
                        <a:effectLst/>
                        <a:latin typeface="Arial" panose="020B0604020202020204" pitchFamily="34" charset="0"/>
                        <a:ea typeface="Arial" panose="020B0604020202020204" pitchFamily="34" charset="0"/>
                      </a:endParaRPr>
                    </a:p>
                  </a:txBody>
                  <a:tcPr marL="46312" marR="46312" marT="46312" marB="46312">
                    <a:solidFill>
                      <a:schemeClr val="bg1"/>
                    </a:solidFill>
                  </a:tcPr>
                </a:tc>
                <a:tc>
                  <a:txBody>
                    <a:bodyPr/>
                    <a:lstStyle/>
                    <a:p>
                      <a:pPr>
                        <a:lnSpc>
                          <a:spcPct val="115000"/>
                        </a:lnSpc>
                        <a:spcAft>
                          <a:spcPts val="0"/>
                        </a:spcAft>
                      </a:pPr>
                      <a:r>
                        <a:rPr lang="es-ES" sz="1200" dirty="0">
                          <a:effectLst/>
                        </a:rPr>
                        <a:t>Investigación 5%</a:t>
                      </a:r>
                    </a:p>
                    <a:p>
                      <a:pPr>
                        <a:lnSpc>
                          <a:spcPct val="115000"/>
                        </a:lnSpc>
                        <a:spcAft>
                          <a:spcPts val="0"/>
                        </a:spcAft>
                      </a:pPr>
                      <a:r>
                        <a:rPr lang="es-ES" sz="1200" dirty="0">
                          <a:effectLst/>
                        </a:rPr>
                        <a:t>Uso de herramientas y aplicación en computación 10%</a:t>
                      </a:r>
                    </a:p>
                    <a:p>
                      <a:pPr>
                        <a:lnSpc>
                          <a:spcPct val="115000"/>
                        </a:lnSpc>
                        <a:spcAft>
                          <a:spcPts val="0"/>
                        </a:spcAft>
                      </a:pPr>
                      <a:r>
                        <a:rPr lang="es-ES" sz="1200" dirty="0">
                          <a:effectLst/>
                        </a:rPr>
                        <a:t>Elaboración de mapa temático 15%</a:t>
                      </a:r>
                    </a:p>
                    <a:p>
                      <a:pPr>
                        <a:lnSpc>
                          <a:spcPct val="115000"/>
                        </a:lnSpc>
                        <a:spcAft>
                          <a:spcPts val="0"/>
                        </a:spcAft>
                      </a:pPr>
                      <a:r>
                        <a:rPr lang="es-ES" sz="1200" dirty="0">
                          <a:effectLst/>
                        </a:rPr>
                        <a:t>Infografía y Exposición en </a:t>
                      </a:r>
                      <a:r>
                        <a:rPr lang="es-ES" sz="1200" dirty="0" err="1">
                          <a:effectLst/>
                        </a:rPr>
                        <a:t>Prezzi</a:t>
                      </a:r>
                      <a:r>
                        <a:rPr lang="es-ES" sz="1200" dirty="0">
                          <a:effectLst/>
                        </a:rPr>
                        <a:t> 10%</a:t>
                      </a:r>
                    </a:p>
                    <a:p>
                      <a:pPr>
                        <a:lnSpc>
                          <a:spcPct val="115000"/>
                        </a:lnSpc>
                        <a:spcAft>
                          <a:spcPts val="0"/>
                        </a:spcAft>
                      </a:pPr>
                      <a:r>
                        <a:rPr lang="es-ES" sz="1200" dirty="0">
                          <a:effectLst/>
                        </a:rPr>
                        <a:t> </a:t>
                      </a:r>
                    </a:p>
                    <a:p>
                      <a:pPr>
                        <a:lnSpc>
                          <a:spcPct val="115000"/>
                        </a:lnSpc>
                        <a:spcAft>
                          <a:spcPts val="0"/>
                        </a:spcAft>
                      </a:pPr>
                      <a:r>
                        <a:rPr lang="es-ES" sz="1200" dirty="0">
                          <a:effectLst/>
                        </a:rPr>
                        <a:t>Periódico Mural con Propuestas 10%</a:t>
                      </a:r>
                      <a:endParaRPr lang="es-ES" sz="1200" dirty="0">
                        <a:effectLst/>
                        <a:latin typeface="Arial" panose="020B0604020202020204" pitchFamily="34" charset="0"/>
                        <a:ea typeface="Arial" panose="020B0604020202020204" pitchFamily="34" charset="0"/>
                      </a:endParaRPr>
                    </a:p>
                  </a:txBody>
                  <a:tcPr marL="46312" marR="46312" marT="46312" marB="46312">
                    <a:solidFill>
                      <a:schemeClr val="bg1"/>
                    </a:solidFill>
                  </a:tcPr>
                </a:tc>
                <a:tc>
                  <a:txBody>
                    <a:bodyPr/>
                    <a:lstStyle/>
                    <a:p>
                      <a:pPr>
                        <a:lnSpc>
                          <a:spcPct val="115000"/>
                        </a:lnSpc>
                        <a:spcAft>
                          <a:spcPts val="0"/>
                        </a:spcAft>
                      </a:pPr>
                      <a:r>
                        <a:rPr lang="es-ES" sz="1200" dirty="0">
                          <a:effectLst/>
                        </a:rPr>
                        <a:t>Rúbrica de Investigación</a:t>
                      </a:r>
                    </a:p>
                    <a:p>
                      <a:pPr>
                        <a:lnSpc>
                          <a:spcPct val="115000"/>
                        </a:lnSpc>
                        <a:spcAft>
                          <a:spcPts val="0"/>
                        </a:spcAft>
                      </a:pPr>
                      <a:r>
                        <a:rPr lang="es-ES" sz="1200" dirty="0">
                          <a:effectLst/>
                        </a:rPr>
                        <a:t>Rúbrica de Mapa Temático</a:t>
                      </a:r>
                    </a:p>
                    <a:p>
                      <a:pPr>
                        <a:lnSpc>
                          <a:spcPct val="115000"/>
                        </a:lnSpc>
                        <a:spcAft>
                          <a:spcPts val="0"/>
                        </a:spcAft>
                      </a:pPr>
                      <a:r>
                        <a:rPr lang="es-ES" sz="1200" dirty="0">
                          <a:effectLst/>
                        </a:rPr>
                        <a:t>Rúbrica de Infografía</a:t>
                      </a:r>
                    </a:p>
                    <a:p>
                      <a:pPr>
                        <a:lnSpc>
                          <a:spcPct val="115000"/>
                        </a:lnSpc>
                        <a:spcAft>
                          <a:spcPts val="0"/>
                        </a:spcAft>
                      </a:pPr>
                      <a:r>
                        <a:rPr lang="es-ES" sz="1200" dirty="0">
                          <a:effectLst/>
                        </a:rPr>
                        <a:t>Rúbrica de Periódico Mural </a:t>
                      </a:r>
                    </a:p>
                    <a:p>
                      <a:pPr>
                        <a:lnSpc>
                          <a:spcPct val="115000"/>
                        </a:lnSpc>
                        <a:spcAft>
                          <a:spcPts val="0"/>
                        </a:spcAft>
                      </a:pPr>
                      <a:r>
                        <a:rPr lang="es-ES" sz="1200" dirty="0">
                          <a:effectLst/>
                        </a:rPr>
                        <a:t>Rúbrica de Presentación de </a:t>
                      </a:r>
                      <a:r>
                        <a:rPr lang="es-ES" sz="1200" dirty="0" err="1">
                          <a:effectLst/>
                        </a:rPr>
                        <a:t>Prezzi</a:t>
                      </a:r>
                      <a:endParaRPr lang="es-ES" sz="1200" dirty="0">
                        <a:effectLst/>
                      </a:endParaRPr>
                    </a:p>
                    <a:p>
                      <a:pPr>
                        <a:lnSpc>
                          <a:spcPct val="115000"/>
                        </a:lnSpc>
                        <a:spcAft>
                          <a:spcPts val="0"/>
                        </a:spcAft>
                      </a:pPr>
                      <a:r>
                        <a:rPr lang="es-ES" sz="1200" dirty="0">
                          <a:effectLst/>
                        </a:rPr>
                        <a:t>Rúbrica de Trabajo colaborativo.</a:t>
                      </a:r>
                      <a:endParaRPr lang="es-ES" sz="1200" dirty="0">
                        <a:effectLst/>
                        <a:latin typeface="Arial" panose="020B0604020202020204" pitchFamily="34" charset="0"/>
                        <a:ea typeface="Arial" panose="020B0604020202020204" pitchFamily="34" charset="0"/>
                      </a:endParaRPr>
                    </a:p>
                  </a:txBody>
                  <a:tcPr marL="46312" marR="46312" marT="46312" marB="46312">
                    <a:solidFill>
                      <a:schemeClr val="bg1"/>
                    </a:solidFill>
                  </a:tcPr>
                </a:tc>
              </a:tr>
            </a:tbl>
          </a:graphicData>
        </a:graphic>
      </p:graphicFrame>
      <p:pic>
        <p:nvPicPr>
          <p:cNvPr id="7"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Eduardo\AppData\Local\Microsoft\Windows\INetCache\IE\4AACAVQR\1200px-Crystal_Clear_app_ktip.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88640"/>
            <a:ext cx="978193" cy="97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92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980728"/>
            <a:ext cx="7992888" cy="1320800"/>
          </a:xfrm>
        </p:spPr>
        <p:txBody>
          <a:bodyPr/>
          <a:lstStyle/>
          <a:p>
            <a:r>
              <a:rPr lang="es-MX" dirty="0" smtClean="0">
                <a:solidFill>
                  <a:srgbClr val="0070C0"/>
                </a:solidFill>
              </a:rPr>
              <a:t>5.g - Formato de planeación general </a:t>
            </a:r>
            <a:endParaRPr lang="es-MX" dirty="0">
              <a:solidFill>
                <a:srgbClr val="0070C0"/>
              </a:solidFill>
            </a:endParaRPr>
          </a:p>
        </p:txBody>
      </p:sp>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22</a:t>
            </a:fld>
            <a:endParaRPr lang="en-US">
              <a:solidFill>
                <a:srgbClr val="5FCBEF"/>
              </a:solidFill>
            </a:endParaRPr>
          </a:p>
        </p:txBody>
      </p:sp>
      <p:pic>
        <p:nvPicPr>
          <p:cNvPr id="6" name="Marcador de contenido 5"/>
          <p:cNvPicPr>
            <a:picLocks noGrp="1" noChangeAspect="1"/>
          </p:cNvPicPr>
          <p:nvPr>
            <p:ph idx="1"/>
          </p:nvPr>
        </p:nvPicPr>
        <p:blipFill rotWithShape="1">
          <a:blip r:embed="rId2"/>
          <a:srcRect l="24530" t="23235" r="8041" b="8744"/>
          <a:stretch/>
        </p:blipFill>
        <p:spPr>
          <a:xfrm>
            <a:off x="899592" y="1988840"/>
            <a:ext cx="6602027" cy="3744416"/>
          </a:xfrm>
          <a:prstGeom prst="rect">
            <a:avLst/>
          </a:prstGeom>
          <a:ln>
            <a:solidFill>
              <a:srgbClr val="0070C0"/>
            </a:solidFill>
          </a:ln>
          <a:effectLst>
            <a:outerShdw blurRad="190500" algn="tl" rotWithShape="0">
              <a:srgbClr val="000000">
                <a:alpha val="70000"/>
              </a:srgbClr>
            </a:outerShdw>
          </a:effectLst>
        </p:spPr>
      </p:pic>
      <p:pic>
        <p:nvPicPr>
          <p:cNvPr id="7" name="Picture 2" descr="Resultado de imagen para logo colegio vermon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028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1800" y="943035"/>
            <a:ext cx="7543800" cy="484965"/>
          </a:xfrm>
        </p:spPr>
        <p:txBody>
          <a:bodyPr>
            <a:normAutofit fontScale="90000"/>
          </a:bodyPr>
          <a:lstStyle/>
          <a:p>
            <a:r>
              <a:rPr lang="es-MX" sz="2800" dirty="0" smtClean="0">
                <a:solidFill>
                  <a:srgbClr val="1665DA"/>
                </a:solidFill>
                <a:latin typeface="Arial" panose="020B0604020202020204" pitchFamily="34" charset="0"/>
                <a:cs typeface="Arial" panose="020B0604020202020204" pitchFamily="34" charset="0"/>
              </a:rPr>
              <a:t>Planeación día a día </a:t>
            </a:r>
            <a:endParaRPr lang="es-MX" sz="2800" dirty="0">
              <a:solidFill>
                <a:srgbClr val="1665DA"/>
              </a:solidFill>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2177821" y="6459785"/>
            <a:ext cx="4834078"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23</a:t>
            </a:fld>
            <a:endParaRPr lang="en-US">
              <a:solidFill>
                <a:srgbClr val="5FCBEF"/>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2970150114"/>
              </p:ext>
            </p:extLst>
          </p:nvPr>
        </p:nvGraphicFramePr>
        <p:xfrm>
          <a:off x="467544" y="1484784"/>
          <a:ext cx="7234007" cy="4850122"/>
        </p:xfrm>
        <a:graphic>
          <a:graphicData uri="http://schemas.openxmlformats.org/drawingml/2006/table">
            <a:tbl>
              <a:tblPr firstRow="1" bandRow="1">
                <a:tableStyleId>{5DA37D80-6434-44D0-A028-1B22A696006F}</a:tableStyleId>
              </a:tblPr>
              <a:tblGrid>
                <a:gridCol w="872703"/>
                <a:gridCol w="247869"/>
                <a:gridCol w="136770"/>
                <a:gridCol w="1085917"/>
                <a:gridCol w="1222687"/>
                <a:gridCol w="1222687"/>
                <a:gridCol w="1222687"/>
                <a:gridCol w="1222687"/>
              </a:tblGrid>
              <a:tr h="626889">
                <a:tc gridSpan="8">
                  <a:txBody>
                    <a:bodyPr/>
                    <a:lstStyle/>
                    <a:p>
                      <a:pPr marL="0" marR="0" lvl="0" indent="0" algn="ctr" rtl="0">
                        <a:spcBef>
                          <a:spcPts val="0"/>
                        </a:spcBef>
                        <a:spcAft>
                          <a:spcPts val="0"/>
                        </a:spcAft>
                        <a:buNone/>
                      </a:pPr>
                      <a:r>
                        <a:rPr lang="en-US" sz="1600" u="none" strike="noStrike" cap="none" dirty="0" err="1"/>
                        <a:t>Planeación</a:t>
                      </a:r>
                      <a:r>
                        <a:rPr lang="en-US" sz="1600" u="none" strike="noStrike" cap="none" dirty="0"/>
                        <a:t> General del Proyecto </a:t>
                      </a:r>
                      <a:r>
                        <a:rPr lang="en-US" sz="1600" u="none" strike="noStrike" cap="none" dirty="0" err="1"/>
                        <a:t>Interdisciplinario</a:t>
                      </a:r>
                      <a:endParaRPr sz="1600" u="none" strike="noStrike" cap="none" dirty="0"/>
                    </a:p>
                    <a:p>
                      <a:pPr marL="0" marR="0" lvl="0" indent="0" algn="ctr" rtl="0">
                        <a:spcBef>
                          <a:spcPts val="0"/>
                        </a:spcBef>
                        <a:spcAft>
                          <a:spcPts val="0"/>
                        </a:spcAft>
                        <a:buNone/>
                      </a:pPr>
                      <a:r>
                        <a:rPr lang="en-US" sz="1600" dirty="0" err="1"/>
                        <a:t>Ciclo</a:t>
                      </a:r>
                      <a:r>
                        <a:rPr lang="en-US" sz="1600" dirty="0"/>
                        <a:t> escolar 2018-2019</a:t>
                      </a:r>
                      <a:endParaRPr sz="1600" dirty="0"/>
                    </a:p>
                  </a:txBody>
                  <a:tcPr marL="91450" marR="91450" marT="45725" marB="45725">
                    <a:solidFill>
                      <a:schemeClr val="bg1"/>
                    </a:solidFill>
                  </a:tcPr>
                </a:tc>
                <a:tc hMerge="1">
                  <a:txBody>
                    <a:bodyPr/>
                    <a:lstStyle/>
                    <a:p>
                      <a:endParaRPr lang="es-MX"/>
                    </a:p>
                  </a:txBody>
                  <a:tcPr/>
                </a:tc>
                <a:tc hMerge="1">
                  <a:txBody>
                    <a:bodyPr/>
                    <a:lstStyle/>
                    <a:p>
                      <a:endParaRPr lang="es-MX"/>
                    </a:p>
                  </a:txBody>
                  <a:tcPr/>
                </a:tc>
                <a:tc hMerge="1">
                  <a:txBody>
                    <a:bodyPr/>
                    <a:lstStyle/>
                    <a:p>
                      <a:endParaRPr lang="es-ES"/>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088799">
                <a:tc gridSpan="8">
                  <a:txBody>
                    <a:bodyPr/>
                    <a:lstStyle/>
                    <a:p>
                      <a:pPr marL="0" marR="0" lvl="0" indent="0" algn="l" rtl="0">
                        <a:spcBef>
                          <a:spcPts val="0"/>
                        </a:spcBef>
                        <a:spcAft>
                          <a:spcPts val="0"/>
                        </a:spcAft>
                        <a:buNone/>
                      </a:pPr>
                      <a:r>
                        <a:rPr lang="en-US" sz="1200" u="none" strike="noStrike" cap="none" dirty="0" err="1"/>
                        <a:t>Contexto</a:t>
                      </a:r>
                      <a:r>
                        <a:rPr lang="en-US" sz="1200" u="none" strike="noStrike" cap="none" dirty="0"/>
                        <a:t>: El</a:t>
                      </a:r>
                      <a:r>
                        <a:rPr lang="en-US" sz="1200" dirty="0"/>
                        <a:t> </a:t>
                      </a:r>
                      <a:r>
                        <a:rPr lang="en-US" sz="1200" dirty="0" err="1"/>
                        <a:t>uso</a:t>
                      </a:r>
                      <a:r>
                        <a:rPr lang="en-US" sz="1200" dirty="0"/>
                        <a:t> y </a:t>
                      </a:r>
                      <a:r>
                        <a:rPr lang="en-US" sz="1200" dirty="0" err="1"/>
                        <a:t>aplicación</a:t>
                      </a:r>
                      <a:r>
                        <a:rPr lang="en-US" sz="1200" dirty="0"/>
                        <a:t> de </a:t>
                      </a:r>
                      <a:r>
                        <a:rPr lang="en-US" sz="1200" dirty="0" err="1"/>
                        <a:t>los</a:t>
                      </a:r>
                      <a:r>
                        <a:rPr lang="en-US" sz="1200" dirty="0"/>
                        <a:t> SIG´s </a:t>
                      </a:r>
                      <a:r>
                        <a:rPr lang="en-US" sz="1200" dirty="0" err="1"/>
                        <a:t>nos</a:t>
                      </a:r>
                      <a:r>
                        <a:rPr lang="en-US" sz="1200" dirty="0"/>
                        <a:t> </a:t>
                      </a:r>
                      <a:r>
                        <a:rPr lang="en-US" sz="1200" dirty="0" err="1"/>
                        <a:t>han</a:t>
                      </a:r>
                      <a:r>
                        <a:rPr lang="en-US" sz="1200" dirty="0"/>
                        <a:t> </a:t>
                      </a:r>
                      <a:r>
                        <a:rPr lang="en-US" sz="1200" dirty="0" err="1"/>
                        <a:t>permitido</a:t>
                      </a:r>
                      <a:r>
                        <a:rPr lang="en-US" sz="1200" dirty="0"/>
                        <a:t> </a:t>
                      </a:r>
                      <a:r>
                        <a:rPr lang="en-US" sz="1200" dirty="0" err="1"/>
                        <a:t>investigar</a:t>
                      </a:r>
                      <a:r>
                        <a:rPr lang="en-US" sz="1200" dirty="0"/>
                        <a:t> y </a:t>
                      </a:r>
                      <a:r>
                        <a:rPr lang="en-US" sz="1200" dirty="0" err="1"/>
                        <a:t>reconocer</a:t>
                      </a:r>
                      <a:r>
                        <a:rPr lang="en-US" sz="1200" dirty="0"/>
                        <a:t> a </a:t>
                      </a:r>
                      <a:r>
                        <a:rPr lang="en-US" sz="1200" dirty="0" err="1"/>
                        <a:t>detalle</a:t>
                      </a:r>
                      <a:r>
                        <a:rPr lang="en-US" sz="1200" dirty="0"/>
                        <a:t> </a:t>
                      </a:r>
                      <a:r>
                        <a:rPr lang="en-US" sz="1200" dirty="0" err="1"/>
                        <a:t>nuestro</a:t>
                      </a:r>
                      <a:r>
                        <a:rPr lang="en-US" sz="1200" dirty="0"/>
                        <a:t> </a:t>
                      </a:r>
                      <a:r>
                        <a:rPr lang="en-US" sz="1200" dirty="0" err="1"/>
                        <a:t>espacio</a:t>
                      </a:r>
                      <a:r>
                        <a:rPr lang="en-US" sz="1200" dirty="0"/>
                        <a:t> </a:t>
                      </a:r>
                      <a:r>
                        <a:rPr lang="en-US" sz="1200" dirty="0" err="1"/>
                        <a:t>geográfico</a:t>
                      </a:r>
                      <a:r>
                        <a:rPr lang="en-US" sz="1200" dirty="0"/>
                        <a:t>.  </a:t>
                      </a:r>
                      <a:r>
                        <a:rPr lang="en-US" sz="1200" dirty="0" err="1"/>
                        <a:t>Qué</a:t>
                      </a:r>
                      <a:r>
                        <a:rPr lang="en-US" sz="1200" dirty="0"/>
                        <a:t> </a:t>
                      </a:r>
                      <a:r>
                        <a:rPr lang="en-US" sz="1200" dirty="0" err="1"/>
                        <a:t>los</a:t>
                      </a:r>
                      <a:r>
                        <a:rPr lang="en-US" sz="1200" dirty="0"/>
                        <a:t> </a:t>
                      </a:r>
                      <a:r>
                        <a:rPr lang="en-US" sz="1200" dirty="0" err="1"/>
                        <a:t>alumnos</a:t>
                      </a:r>
                      <a:r>
                        <a:rPr lang="en-US" sz="1200" dirty="0"/>
                        <a:t> </a:t>
                      </a:r>
                      <a:r>
                        <a:rPr lang="en-US" sz="1200" dirty="0" err="1"/>
                        <a:t>conozcan</a:t>
                      </a:r>
                      <a:r>
                        <a:rPr lang="en-US" sz="1200" dirty="0"/>
                        <a:t> el </a:t>
                      </a:r>
                      <a:r>
                        <a:rPr lang="en-US" sz="1200" dirty="0" err="1"/>
                        <a:t>movimiento</a:t>
                      </a:r>
                      <a:r>
                        <a:rPr lang="en-US" sz="1200" dirty="0"/>
                        <a:t> y </a:t>
                      </a:r>
                      <a:r>
                        <a:rPr lang="en-US" sz="1200" dirty="0" err="1"/>
                        <a:t>trayectoria</a:t>
                      </a:r>
                      <a:r>
                        <a:rPr lang="en-US" sz="1200" dirty="0"/>
                        <a:t> de </a:t>
                      </a:r>
                      <a:r>
                        <a:rPr lang="en-US" sz="1200" dirty="0" err="1"/>
                        <a:t>los</a:t>
                      </a:r>
                      <a:r>
                        <a:rPr lang="en-US" sz="1200" dirty="0"/>
                        <a:t> </a:t>
                      </a:r>
                      <a:r>
                        <a:rPr lang="en-US" sz="1200" dirty="0" err="1"/>
                        <a:t>Satélites</a:t>
                      </a:r>
                      <a:r>
                        <a:rPr lang="en-US" sz="1200" dirty="0"/>
                        <a:t> </a:t>
                      </a:r>
                      <a:r>
                        <a:rPr lang="en-US" sz="1200" dirty="0" err="1"/>
                        <a:t>artificiales</a:t>
                      </a:r>
                      <a:r>
                        <a:rPr lang="en-US" sz="1200" dirty="0"/>
                        <a:t> que </a:t>
                      </a:r>
                      <a:r>
                        <a:rPr lang="en-US" sz="1200" dirty="0" err="1"/>
                        <a:t>orbitan</a:t>
                      </a:r>
                      <a:r>
                        <a:rPr lang="en-US" sz="1200" dirty="0"/>
                        <a:t> </a:t>
                      </a:r>
                      <a:r>
                        <a:rPr lang="en-US" sz="1200" dirty="0" err="1"/>
                        <a:t>alrededor</a:t>
                      </a:r>
                      <a:r>
                        <a:rPr lang="en-US" sz="1200" dirty="0"/>
                        <a:t> de la Tierra, </a:t>
                      </a:r>
                      <a:r>
                        <a:rPr lang="en-US" sz="1200" dirty="0" err="1"/>
                        <a:t>reconozcan</a:t>
                      </a:r>
                      <a:r>
                        <a:rPr lang="en-US" sz="1200" dirty="0"/>
                        <a:t> la </a:t>
                      </a:r>
                      <a:r>
                        <a:rPr lang="en-US" sz="1200" dirty="0" err="1"/>
                        <a:t>información</a:t>
                      </a:r>
                      <a:r>
                        <a:rPr lang="en-US" sz="1200" dirty="0"/>
                        <a:t> que </a:t>
                      </a:r>
                      <a:r>
                        <a:rPr lang="en-US" sz="1200" dirty="0" err="1"/>
                        <a:t>envían</a:t>
                      </a:r>
                      <a:r>
                        <a:rPr lang="en-US" sz="1200" dirty="0"/>
                        <a:t>, que </a:t>
                      </a:r>
                      <a:r>
                        <a:rPr lang="en-US" sz="1200" dirty="0" err="1"/>
                        <a:t>desarrollen</a:t>
                      </a:r>
                      <a:r>
                        <a:rPr lang="en-US" sz="1200" dirty="0"/>
                        <a:t> </a:t>
                      </a:r>
                      <a:r>
                        <a:rPr lang="en-US" sz="1200" dirty="0" err="1"/>
                        <a:t>habilidades</a:t>
                      </a:r>
                      <a:r>
                        <a:rPr lang="en-US" sz="1200" dirty="0"/>
                        <a:t> </a:t>
                      </a:r>
                      <a:r>
                        <a:rPr lang="en-US" sz="1200" dirty="0" err="1"/>
                        <a:t>en</a:t>
                      </a:r>
                      <a:r>
                        <a:rPr lang="en-US" sz="1200" dirty="0"/>
                        <a:t> el </a:t>
                      </a:r>
                      <a:r>
                        <a:rPr lang="en-US" sz="1200" dirty="0" err="1"/>
                        <a:t>manejo</a:t>
                      </a:r>
                      <a:r>
                        <a:rPr lang="en-US" sz="1200" dirty="0"/>
                        <a:t> de </a:t>
                      </a:r>
                      <a:r>
                        <a:rPr lang="en-US" sz="1200" dirty="0" err="1"/>
                        <a:t>herramientas</a:t>
                      </a:r>
                      <a:r>
                        <a:rPr lang="en-US" sz="1200" dirty="0"/>
                        <a:t> </a:t>
                      </a:r>
                      <a:r>
                        <a:rPr lang="en-US" sz="1200" dirty="0" err="1"/>
                        <a:t>útiles</a:t>
                      </a:r>
                      <a:r>
                        <a:rPr lang="en-US" sz="1200" dirty="0"/>
                        <a:t> </a:t>
                      </a:r>
                      <a:r>
                        <a:rPr lang="en-US" sz="1200" dirty="0" err="1"/>
                        <a:t>como</a:t>
                      </a:r>
                      <a:r>
                        <a:rPr lang="en-US" sz="1200" dirty="0"/>
                        <a:t> google Earth y </a:t>
                      </a:r>
                      <a:r>
                        <a:rPr lang="en-US" sz="1200" dirty="0" err="1"/>
                        <a:t>apliquen</a:t>
                      </a:r>
                      <a:r>
                        <a:rPr lang="en-US" sz="1200" dirty="0"/>
                        <a:t> </a:t>
                      </a:r>
                      <a:r>
                        <a:rPr lang="en-US" sz="1200" dirty="0" err="1"/>
                        <a:t>otras</a:t>
                      </a:r>
                      <a:r>
                        <a:rPr lang="en-US" sz="1200" dirty="0"/>
                        <a:t> </a:t>
                      </a:r>
                      <a:r>
                        <a:rPr lang="en-US" sz="1200" dirty="0" err="1"/>
                        <a:t>en</a:t>
                      </a:r>
                      <a:r>
                        <a:rPr lang="en-US" sz="1200" dirty="0"/>
                        <a:t> la </a:t>
                      </a:r>
                      <a:r>
                        <a:rPr lang="en-US" sz="1200" dirty="0" err="1"/>
                        <a:t>elaboración</a:t>
                      </a:r>
                      <a:r>
                        <a:rPr lang="en-US" sz="1200" dirty="0"/>
                        <a:t> de </a:t>
                      </a:r>
                      <a:r>
                        <a:rPr lang="en-US" sz="1200" dirty="0" err="1"/>
                        <a:t>mapas</a:t>
                      </a:r>
                      <a:r>
                        <a:rPr lang="en-US" sz="1200" dirty="0"/>
                        <a:t> que les </a:t>
                      </a:r>
                      <a:r>
                        <a:rPr lang="en-US" sz="1200" dirty="0" err="1"/>
                        <a:t>ayude</a:t>
                      </a:r>
                      <a:r>
                        <a:rPr lang="en-US" sz="1200" dirty="0"/>
                        <a:t> a </a:t>
                      </a:r>
                      <a:r>
                        <a:rPr lang="en-US" sz="1200" dirty="0" err="1"/>
                        <a:t>comprender</a:t>
                      </a:r>
                      <a:r>
                        <a:rPr lang="en-US" sz="1200" dirty="0"/>
                        <a:t> el </a:t>
                      </a:r>
                      <a:r>
                        <a:rPr lang="en-US" sz="1200" dirty="0" err="1"/>
                        <a:t>lugar</a:t>
                      </a:r>
                      <a:r>
                        <a:rPr lang="en-US" sz="1200" dirty="0"/>
                        <a:t> que </a:t>
                      </a:r>
                      <a:r>
                        <a:rPr lang="en-US" sz="1200" dirty="0" err="1"/>
                        <a:t>habitan</a:t>
                      </a:r>
                      <a:r>
                        <a:rPr lang="en-US" sz="1200" dirty="0"/>
                        <a:t>.</a:t>
                      </a:r>
                      <a:endParaRPr sz="1200" dirty="0"/>
                    </a:p>
                  </a:txBody>
                  <a:tcPr marL="91450" marR="91450" marT="45725" marB="45725">
                    <a:solidFill>
                      <a:schemeClr val="bg1"/>
                    </a:solidFill>
                  </a:tcPr>
                </a:tc>
                <a:tc hMerge="1">
                  <a:txBody>
                    <a:bodyPr/>
                    <a:lstStyle/>
                    <a:p>
                      <a:endParaRPr lang="es-MX"/>
                    </a:p>
                  </a:txBody>
                  <a:tcPr/>
                </a:tc>
                <a:tc hMerge="1">
                  <a:txBody>
                    <a:bodyPr/>
                    <a:lstStyle/>
                    <a:p>
                      <a:endParaRPr lang="es-MX"/>
                    </a:p>
                  </a:txBody>
                  <a:tcPr/>
                </a:tc>
                <a:tc hMerge="1">
                  <a:txBody>
                    <a:bodyPr/>
                    <a:lstStyle/>
                    <a:p>
                      <a:endParaRPr lang="es-ES"/>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088799">
                <a:tc gridSpan="8">
                  <a:txBody>
                    <a:bodyPr/>
                    <a:lstStyle/>
                    <a:p>
                      <a:pPr marL="0" marR="0" lvl="0" indent="0" algn="l" rtl="0">
                        <a:spcBef>
                          <a:spcPts val="0"/>
                        </a:spcBef>
                        <a:spcAft>
                          <a:spcPts val="0"/>
                        </a:spcAft>
                        <a:buNone/>
                      </a:pPr>
                      <a:r>
                        <a:rPr lang="en-US" sz="1200" dirty="0" err="1"/>
                        <a:t>Objetivo</a:t>
                      </a:r>
                      <a:r>
                        <a:rPr lang="en-US" sz="1200" dirty="0"/>
                        <a:t> general: A </a:t>
                      </a:r>
                      <a:r>
                        <a:rPr lang="en-US" sz="1200" dirty="0" err="1"/>
                        <a:t>partir</a:t>
                      </a:r>
                      <a:r>
                        <a:rPr lang="en-US" sz="1200" dirty="0"/>
                        <a:t> del </a:t>
                      </a:r>
                      <a:r>
                        <a:rPr lang="en-US" sz="1200" dirty="0" err="1"/>
                        <a:t>trabajo</a:t>
                      </a:r>
                      <a:r>
                        <a:rPr lang="en-US" sz="1200" dirty="0"/>
                        <a:t> </a:t>
                      </a:r>
                      <a:r>
                        <a:rPr lang="en-US" sz="1200" dirty="0" err="1"/>
                        <a:t>interdisciplinario</a:t>
                      </a:r>
                      <a:r>
                        <a:rPr lang="en-US" sz="1200" dirty="0"/>
                        <a:t>, </a:t>
                      </a:r>
                      <a:r>
                        <a:rPr lang="en-US" sz="1200" dirty="0" err="1"/>
                        <a:t>los</a:t>
                      </a:r>
                      <a:r>
                        <a:rPr lang="en-US" sz="1200" dirty="0"/>
                        <a:t> </a:t>
                      </a:r>
                      <a:r>
                        <a:rPr lang="en-US" sz="1200" dirty="0" err="1"/>
                        <a:t>alumnos</a:t>
                      </a:r>
                      <a:r>
                        <a:rPr lang="en-US" sz="1200" dirty="0"/>
                        <a:t> </a:t>
                      </a:r>
                      <a:r>
                        <a:rPr lang="en-US" sz="1200" dirty="0" err="1"/>
                        <a:t>elaboran</a:t>
                      </a:r>
                      <a:r>
                        <a:rPr lang="en-US" sz="1200" dirty="0"/>
                        <a:t> un </a:t>
                      </a:r>
                      <a:r>
                        <a:rPr lang="en-US" sz="1200" dirty="0" err="1"/>
                        <a:t>mapa</a:t>
                      </a:r>
                      <a:r>
                        <a:rPr lang="en-US" sz="1200" dirty="0"/>
                        <a:t> </a:t>
                      </a:r>
                      <a:r>
                        <a:rPr lang="en-US" sz="1200" dirty="0" err="1"/>
                        <a:t>temático</a:t>
                      </a:r>
                      <a:r>
                        <a:rPr lang="en-US" sz="1200" dirty="0"/>
                        <a:t> de zonas de </a:t>
                      </a:r>
                      <a:r>
                        <a:rPr lang="en-US" sz="1200" dirty="0" err="1"/>
                        <a:t>riesgo</a:t>
                      </a:r>
                      <a:r>
                        <a:rPr lang="en-US" sz="1200" dirty="0"/>
                        <a:t> de </a:t>
                      </a:r>
                      <a:r>
                        <a:rPr lang="en-US" sz="1200" dirty="0" err="1"/>
                        <a:t>algunas</a:t>
                      </a:r>
                      <a:r>
                        <a:rPr lang="en-US" sz="1200" dirty="0"/>
                        <a:t> </a:t>
                      </a:r>
                      <a:r>
                        <a:rPr lang="en-US" sz="1200" dirty="0" err="1"/>
                        <a:t>colonias</a:t>
                      </a:r>
                      <a:r>
                        <a:rPr lang="en-US" sz="1200" dirty="0"/>
                        <a:t> </a:t>
                      </a:r>
                      <a:r>
                        <a:rPr lang="en-US" sz="1200" dirty="0" err="1"/>
                        <a:t>cercanas</a:t>
                      </a:r>
                      <a:r>
                        <a:rPr lang="en-US" sz="1200" dirty="0"/>
                        <a:t> al </a:t>
                      </a:r>
                      <a:r>
                        <a:rPr lang="en-US" sz="1200" dirty="0" err="1"/>
                        <a:t>Colegio</a:t>
                      </a:r>
                      <a:r>
                        <a:rPr lang="en-US" sz="1200" dirty="0"/>
                        <a:t> (</a:t>
                      </a:r>
                      <a:r>
                        <a:rPr lang="en-US" sz="1200" dirty="0" err="1"/>
                        <a:t>Delegación</a:t>
                      </a:r>
                      <a:r>
                        <a:rPr lang="en-US" sz="1200" dirty="0"/>
                        <a:t> Magdalena Contreras) </a:t>
                      </a:r>
                      <a:r>
                        <a:rPr lang="en-US" sz="1200" dirty="0" err="1"/>
                        <a:t>utilizando</a:t>
                      </a:r>
                      <a:r>
                        <a:rPr lang="en-US" sz="1200" dirty="0"/>
                        <a:t>  </a:t>
                      </a:r>
                      <a:r>
                        <a:rPr lang="en-US" sz="1200" dirty="0" err="1"/>
                        <a:t>distintos</a:t>
                      </a:r>
                      <a:r>
                        <a:rPr lang="en-US" sz="1200" dirty="0"/>
                        <a:t> </a:t>
                      </a:r>
                      <a:r>
                        <a:rPr lang="en-US" sz="1200" dirty="0" err="1"/>
                        <a:t>métodos</a:t>
                      </a:r>
                      <a:r>
                        <a:rPr lang="en-US" sz="1200" dirty="0"/>
                        <a:t>, </a:t>
                      </a:r>
                      <a:r>
                        <a:rPr lang="en-US" sz="1200" dirty="0" err="1"/>
                        <a:t>herramientas</a:t>
                      </a:r>
                      <a:r>
                        <a:rPr lang="en-US" sz="1200" dirty="0"/>
                        <a:t> de </a:t>
                      </a:r>
                      <a:r>
                        <a:rPr lang="en-US" sz="1200" dirty="0" err="1"/>
                        <a:t>análisis</a:t>
                      </a:r>
                      <a:r>
                        <a:rPr lang="en-US" sz="1200" dirty="0"/>
                        <a:t> y </a:t>
                      </a:r>
                      <a:r>
                        <a:rPr lang="en-US" sz="1200" dirty="0" err="1"/>
                        <a:t>representación</a:t>
                      </a:r>
                      <a:r>
                        <a:rPr lang="en-US" sz="1200" dirty="0"/>
                        <a:t> </a:t>
                      </a:r>
                      <a:r>
                        <a:rPr lang="en-US" sz="1200" dirty="0" err="1"/>
                        <a:t>espacial</a:t>
                      </a:r>
                      <a:r>
                        <a:rPr lang="en-US" sz="1200" dirty="0"/>
                        <a:t> de </a:t>
                      </a:r>
                      <a:r>
                        <a:rPr lang="en-US" sz="1200" dirty="0" err="1"/>
                        <a:t>manera</a:t>
                      </a:r>
                      <a:r>
                        <a:rPr lang="en-US" sz="1200" dirty="0"/>
                        <a:t> </a:t>
                      </a:r>
                      <a:r>
                        <a:rPr lang="en-US" sz="1200" dirty="0" err="1"/>
                        <a:t>interdisciplinaria</a:t>
                      </a:r>
                      <a:r>
                        <a:rPr lang="en-US" sz="1200" dirty="0"/>
                        <a:t> que le </a:t>
                      </a:r>
                      <a:r>
                        <a:rPr lang="en-US" sz="1200" dirty="0" err="1"/>
                        <a:t>permitan</a:t>
                      </a:r>
                      <a:r>
                        <a:rPr lang="en-US" sz="1200" dirty="0"/>
                        <a:t> </a:t>
                      </a:r>
                      <a:r>
                        <a:rPr lang="en-US" sz="1200" dirty="0" err="1"/>
                        <a:t>valorar</a:t>
                      </a:r>
                      <a:r>
                        <a:rPr lang="en-US" sz="1200" dirty="0"/>
                        <a:t> la </a:t>
                      </a:r>
                      <a:r>
                        <a:rPr lang="en-US" sz="1200" dirty="0" err="1"/>
                        <a:t>utilidad</a:t>
                      </a:r>
                      <a:r>
                        <a:rPr lang="en-US" sz="1200" dirty="0"/>
                        <a:t> del </a:t>
                      </a:r>
                      <a:r>
                        <a:rPr lang="en-US" sz="1200" dirty="0" err="1"/>
                        <a:t>conocimiento</a:t>
                      </a:r>
                      <a:r>
                        <a:rPr lang="en-US" sz="1200" dirty="0"/>
                        <a:t> </a:t>
                      </a:r>
                      <a:r>
                        <a:rPr lang="en-US" sz="1200" dirty="0" err="1"/>
                        <a:t>geográfico</a:t>
                      </a:r>
                      <a:r>
                        <a:rPr lang="en-US" sz="1200" dirty="0"/>
                        <a:t> </a:t>
                      </a:r>
                      <a:r>
                        <a:rPr lang="en-US" sz="1200" dirty="0" err="1"/>
                        <a:t>en</a:t>
                      </a:r>
                      <a:r>
                        <a:rPr lang="en-US" sz="1200" dirty="0"/>
                        <a:t> </a:t>
                      </a:r>
                      <a:r>
                        <a:rPr lang="en-US" sz="1200" dirty="0" err="1"/>
                        <a:t>su</a:t>
                      </a:r>
                      <a:r>
                        <a:rPr lang="en-US" sz="1200" dirty="0"/>
                        <a:t> </a:t>
                      </a:r>
                      <a:r>
                        <a:rPr lang="en-US" sz="1200" dirty="0" err="1"/>
                        <a:t>vida</a:t>
                      </a:r>
                      <a:r>
                        <a:rPr lang="en-US" sz="1200" dirty="0"/>
                        <a:t> </a:t>
                      </a:r>
                      <a:r>
                        <a:rPr lang="en-US" sz="1200" dirty="0" err="1"/>
                        <a:t>cotidiana</a:t>
                      </a:r>
                      <a:r>
                        <a:rPr lang="en-US" sz="1200" dirty="0"/>
                        <a:t> y </a:t>
                      </a:r>
                      <a:r>
                        <a:rPr lang="en-US" sz="1200" dirty="0" err="1"/>
                        <a:t>en</a:t>
                      </a:r>
                      <a:r>
                        <a:rPr lang="en-US" sz="1200" dirty="0"/>
                        <a:t> la </a:t>
                      </a:r>
                      <a:r>
                        <a:rPr lang="en-US" sz="1200" dirty="0" err="1"/>
                        <a:t>sustentabilidad</a:t>
                      </a:r>
                      <a:r>
                        <a:rPr lang="en-US" sz="1200" dirty="0"/>
                        <a:t> del </a:t>
                      </a:r>
                      <a:r>
                        <a:rPr lang="en-US" sz="1200" dirty="0" err="1"/>
                        <a:t>espacio</a:t>
                      </a:r>
                      <a:r>
                        <a:rPr lang="en-US" sz="1200" dirty="0"/>
                        <a:t> </a:t>
                      </a:r>
                      <a:r>
                        <a:rPr lang="en-US" sz="1200" dirty="0" err="1"/>
                        <a:t>geográfico</a:t>
                      </a:r>
                      <a:r>
                        <a:rPr lang="en-US" sz="1200" dirty="0"/>
                        <a:t>.</a:t>
                      </a:r>
                      <a:endParaRPr sz="1200" dirty="0"/>
                    </a:p>
                  </a:txBody>
                  <a:tcPr marL="91450" marR="91450" marT="45725" marB="45725">
                    <a:solidFill>
                      <a:schemeClr val="bg1"/>
                    </a:solidFill>
                  </a:tcPr>
                </a:tc>
                <a:tc hMerge="1">
                  <a:txBody>
                    <a:bodyPr/>
                    <a:lstStyle/>
                    <a:p>
                      <a:endParaRPr lang="es-MX"/>
                    </a:p>
                  </a:txBody>
                  <a:tcPr/>
                </a:tc>
                <a:tc hMerge="1">
                  <a:txBody>
                    <a:bodyPr/>
                    <a:lstStyle/>
                    <a:p>
                      <a:endParaRPr lang="es-MX"/>
                    </a:p>
                  </a:txBody>
                  <a:tcPr/>
                </a:tc>
                <a:tc hMerge="1">
                  <a:txBody>
                    <a:bodyPr/>
                    <a:lstStyle/>
                    <a:p>
                      <a:endParaRPr lang="es-ES"/>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90838">
                <a:tc rowSpan="3" gridSpan="3">
                  <a:txBody>
                    <a:bodyPr/>
                    <a:lstStyle/>
                    <a:p>
                      <a:pPr marL="0" marR="0" lvl="0" indent="0" algn="ctr" rtl="0">
                        <a:spcBef>
                          <a:spcPts val="0"/>
                        </a:spcBef>
                        <a:spcAft>
                          <a:spcPts val="0"/>
                        </a:spcAft>
                        <a:buNone/>
                      </a:pPr>
                      <a:r>
                        <a:rPr lang="en-US" sz="1100" dirty="0" err="1"/>
                        <a:t>Disciplinas</a:t>
                      </a:r>
                      <a:r>
                        <a:rPr lang="en-US" sz="1100" dirty="0"/>
                        <a:t> </a:t>
                      </a:r>
                      <a:r>
                        <a:rPr lang="en-US" sz="1100" dirty="0" err="1"/>
                        <a:t>Involucradas</a:t>
                      </a:r>
                      <a:endParaRPr sz="1100" dirty="0"/>
                    </a:p>
                  </a:txBody>
                  <a:tcPr marL="91450" marR="91450" marT="45725" marB="45725">
                    <a:solidFill>
                      <a:schemeClr val="bg1"/>
                    </a:solidFill>
                  </a:tcPr>
                </a:tc>
                <a:tc rowSpan="3" hMerge="1">
                  <a:txBody>
                    <a:bodyPr/>
                    <a:lstStyle/>
                    <a:p>
                      <a:endParaRPr lang="es-MX"/>
                    </a:p>
                  </a:txBody>
                  <a:tcPr/>
                </a:tc>
                <a:tc rowSpan="3" hMerge="1">
                  <a:txBody>
                    <a:bodyPr/>
                    <a:lstStyle/>
                    <a:p>
                      <a:endParaRPr lang="es-MX"/>
                    </a:p>
                  </a:txBody>
                  <a:tcPr/>
                </a:tc>
                <a:tc gridSpan="5">
                  <a:txBody>
                    <a:bodyPr/>
                    <a:lstStyle/>
                    <a:p>
                      <a:pPr marL="0" marR="0" lvl="0" indent="0" algn="l" rtl="0">
                        <a:spcBef>
                          <a:spcPts val="0"/>
                        </a:spcBef>
                        <a:spcAft>
                          <a:spcPts val="0"/>
                        </a:spcAft>
                        <a:buNone/>
                      </a:pPr>
                      <a:r>
                        <a:rPr lang="en-US" sz="1200" dirty="0" err="1"/>
                        <a:t>Objetivo</a:t>
                      </a:r>
                      <a:r>
                        <a:rPr lang="en-US" sz="1200" dirty="0"/>
                        <a:t>  </a:t>
                      </a:r>
                      <a:r>
                        <a:rPr lang="en-US" sz="1200" dirty="0" err="1"/>
                        <a:t>Geografía</a:t>
                      </a:r>
                      <a:r>
                        <a:rPr lang="en-US" sz="1200" dirty="0"/>
                        <a:t>:   Los </a:t>
                      </a:r>
                      <a:r>
                        <a:rPr lang="en-US" sz="1200" dirty="0" err="1"/>
                        <a:t>alumnos</a:t>
                      </a:r>
                      <a:r>
                        <a:rPr lang="en-US" sz="1200" dirty="0"/>
                        <a:t> </a:t>
                      </a:r>
                      <a:r>
                        <a:rPr lang="en-US" sz="1200" dirty="0" err="1"/>
                        <a:t>conocerán</a:t>
                      </a:r>
                      <a:r>
                        <a:rPr lang="en-US" sz="1200" dirty="0"/>
                        <a:t> las </a:t>
                      </a:r>
                      <a:r>
                        <a:rPr lang="en-US" sz="1200" dirty="0" err="1"/>
                        <a:t>características</a:t>
                      </a:r>
                      <a:r>
                        <a:rPr lang="en-US" sz="1200" dirty="0"/>
                        <a:t> de las </a:t>
                      </a:r>
                      <a:r>
                        <a:rPr lang="en-US" sz="1200" dirty="0" err="1"/>
                        <a:t>representaciones</a:t>
                      </a:r>
                      <a:r>
                        <a:rPr lang="en-US" sz="1200" dirty="0"/>
                        <a:t> de la Tierra, </a:t>
                      </a:r>
                      <a:r>
                        <a:rPr lang="en-US" sz="1200" dirty="0" err="1"/>
                        <a:t>sus</a:t>
                      </a:r>
                      <a:r>
                        <a:rPr lang="en-US" sz="1200" dirty="0"/>
                        <a:t> </a:t>
                      </a:r>
                      <a:r>
                        <a:rPr lang="en-US" sz="1200" dirty="0" err="1"/>
                        <a:t>ventajas</a:t>
                      </a:r>
                      <a:r>
                        <a:rPr lang="en-US" sz="1200" dirty="0"/>
                        <a:t>, </a:t>
                      </a:r>
                      <a:r>
                        <a:rPr lang="en-US" sz="1200" dirty="0" err="1"/>
                        <a:t>su</a:t>
                      </a:r>
                      <a:r>
                        <a:rPr lang="en-US" sz="1200" dirty="0"/>
                        <a:t> </a:t>
                      </a:r>
                      <a:r>
                        <a:rPr lang="en-US" sz="1200" dirty="0" err="1"/>
                        <a:t>uso</a:t>
                      </a:r>
                      <a:r>
                        <a:rPr lang="en-US" sz="1200" dirty="0"/>
                        <a:t>.  A </a:t>
                      </a:r>
                      <a:r>
                        <a:rPr lang="en-US" sz="1200" dirty="0" err="1"/>
                        <a:t>través</a:t>
                      </a:r>
                      <a:r>
                        <a:rPr lang="en-US" sz="1200" dirty="0"/>
                        <a:t> de Google Maps o Google Earth </a:t>
                      </a:r>
                      <a:r>
                        <a:rPr lang="en-US" sz="1200" dirty="0" err="1"/>
                        <a:t>reconocerán</a:t>
                      </a:r>
                      <a:r>
                        <a:rPr lang="en-US" sz="1200" dirty="0"/>
                        <a:t> </a:t>
                      </a:r>
                      <a:r>
                        <a:rPr lang="en-US" sz="1200" dirty="0" err="1"/>
                        <a:t>su</a:t>
                      </a:r>
                      <a:r>
                        <a:rPr lang="en-US" sz="1200" dirty="0"/>
                        <a:t> </a:t>
                      </a:r>
                      <a:r>
                        <a:rPr lang="en-US" sz="1200" dirty="0" err="1"/>
                        <a:t>espacio</a:t>
                      </a:r>
                      <a:r>
                        <a:rPr lang="en-US" sz="1200" dirty="0"/>
                        <a:t> </a:t>
                      </a:r>
                      <a:r>
                        <a:rPr lang="en-US" sz="1200" dirty="0" err="1"/>
                        <a:t>geográfico</a:t>
                      </a:r>
                      <a:r>
                        <a:rPr lang="en-US" sz="1200" dirty="0"/>
                        <a:t> </a:t>
                      </a:r>
                      <a:r>
                        <a:rPr lang="en-US" sz="1200" dirty="0" err="1"/>
                        <a:t>aplicando</a:t>
                      </a:r>
                      <a:r>
                        <a:rPr lang="en-US" sz="1200" dirty="0"/>
                        <a:t> la </a:t>
                      </a:r>
                      <a:r>
                        <a:rPr lang="en-US" sz="1200" dirty="0" err="1"/>
                        <a:t>tecnología</a:t>
                      </a:r>
                      <a:r>
                        <a:rPr lang="en-US" sz="1200" dirty="0"/>
                        <a:t> para la </a:t>
                      </a:r>
                      <a:r>
                        <a:rPr lang="en-US" sz="1200" dirty="0" err="1"/>
                        <a:t>elaboración</a:t>
                      </a:r>
                      <a:r>
                        <a:rPr lang="en-US" sz="1200" dirty="0"/>
                        <a:t> de un </a:t>
                      </a:r>
                      <a:r>
                        <a:rPr lang="en-US" sz="1200" dirty="0" err="1"/>
                        <a:t>mapa</a:t>
                      </a:r>
                      <a:r>
                        <a:rPr lang="en-US" sz="1200" dirty="0"/>
                        <a:t> de </a:t>
                      </a:r>
                      <a:r>
                        <a:rPr lang="en-US" sz="1200" dirty="0" err="1"/>
                        <a:t>su</a:t>
                      </a:r>
                      <a:r>
                        <a:rPr lang="en-US" sz="1200" dirty="0"/>
                        <a:t> </a:t>
                      </a:r>
                      <a:r>
                        <a:rPr lang="en-US" sz="1200" dirty="0" err="1"/>
                        <a:t>espacio</a:t>
                      </a:r>
                      <a:r>
                        <a:rPr lang="en-US" sz="1200" dirty="0"/>
                        <a:t> </a:t>
                      </a:r>
                      <a:r>
                        <a:rPr lang="en-US" sz="1200" dirty="0" err="1"/>
                        <a:t>geográfico</a:t>
                      </a:r>
                      <a:endParaRPr sz="1200" dirty="0"/>
                    </a:p>
                  </a:txBody>
                  <a:tcPr marL="91450" marR="91450" marT="45725" marB="45725">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96953">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gridSpan="5">
                  <a:txBody>
                    <a:bodyPr/>
                    <a:lstStyle/>
                    <a:p>
                      <a:pPr marL="0" marR="0" lvl="0" indent="0" algn="l" rtl="0">
                        <a:lnSpc>
                          <a:spcPct val="100000"/>
                        </a:lnSpc>
                        <a:spcBef>
                          <a:spcPts val="0"/>
                        </a:spcBef>
                        <a:spcAft>
                          <a:spcPts val="0"/>
                        </a:spcAft>
                        <a:buClr>
                          <a:schemeClr val="dk1"/>
                        </a:buClr>
                        <a:buSzPts val="1200"/>
                        <a:buFont typeface="Calibri"/>
                        <a:buNone/>
                      </a:pPr>
                      <a:r>
                        <a:rPr lang="en-US" sz="1200" dirty="0" err="1"/>
                        <a:t>Objetivo</a:t>
                      </a:r>
                      <a:r>
                        <a:rPr lang="en-US" sz="1200" dirty="0"/>
                        <a:t> </a:t>
                      </a:r>
                      <a:r>
                        <a:rPr lang="en-US" sz="1200" dirty="0" err="1"/>
                        <a:t>Física</a:t>
                      </a:r>
                      <a:r>
                        <a:rPr lang="en-US" sz="1200" dirty="0"/>
                        <a:t>:</a:t>
                      </a:r>
                      <a:endParaRPr sz="1200" b="1" dirty="0"/>
                    </a:p>
                  </a:txBody>
                  <a:tcPr marL="91450" marR="91450" marT="45725" marB="45725">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857844">
                <a:tc gridSpan="3" vMerge="1">
                  <a:txBody>
                    <a:bodyPr/>
                    <a:lstStyle/>
                    <a:p>
                      <a:endParaRPr lang="es-MX"/>
                    </a:p>
                  </a:txBody>
                  <a:tcPr/>
                </a:tc>
                <a:tc hMerge="1" vMerge="1">
                  <a:txBody>
                    <a:bodyPr/>
                    <a:lstStyle/>
                    <a:p>
                      <a:endParaRPr lang="es-MX"/>
                    </a:p>
                  </a:txBody>
                  <a:tcPr/>
                </a:tc>
                <a:tc hMerge="1" vMerge="1">
                  <a:txBody>
                    <a:bodyPr/>
                    <a:lstStyle/>
                    <a:p>
                      <a:endParaRPr lang="es-MX"/>
                    </a:p>
                  </a:txBody>
                  <a:tcPr/>
                </a:tc>
                <a:tc gridSpan="5">
                  <a:txBody>
                    <a:bodyPr/>
                    <a:lstStyle/>
                    <a:p>
                      <a:pPr marL="0" marR="0" lvl="0" indent="0" algn="l" rtl="0">
                        <a:lnSpc>
                          <a:spcPct val="100000"/>
                        </a:lnSpc>
                        <a:spcBef>
                          <a:spcPts val="0"/>
                        </a:spcBef>
                        <a:spcAft>
                          <a:spcPts val="0"/>
                        </a:spcAft>
                        <a:buClr>
                          <a:srgbClr val="000000"/>
                        </a:buClr>
                        <a:buFont typeface="Arial"/>
                        <a:buNone/>
                      </a:pPr>
                      <a:r>
                        <a:rPr lang="en-US" sz="1200" dirty="0" err="1"/>
                        <a:t>Objetivo</a:t>
                      </a:r>
                      <a:r>
                        <a:rPr lang="en-US" sz="1200" dirty="0"/>
                        <a:t> </a:t>
                      </a:r>
                      <a:r>
                        <a:rPr lang="en-US" sz="1200" dirty="0" err="1"/>
                        <a:t>Informática</a:t>
                      </a:r>
                      <a:r>
                        <a:rPr lang="en-US" sz="1100" dirty="0"/>
                        <a:t>: Los </a:t>
                      </a:r>
                      <a:r>
                        <a:rPr lang="en-US" sz="1100" dirty="0" err="1"/>
                        <a:t>alumnos</a:t>
                      </a:r>
                      <a:r>
                        <a:rPr lang="en-US" sz="1100" dirty="0"/>
                        <a:t> </a:t>
                      </a:r>
                      <a:r>
                        <a:rPr lang="en-US" sz="1100" dirty="0" err="1"/>
                        <a:t>diferenciarán</a:t>
                      </a:r>
                      <a:r>
                        <a:rPr lang="en-US" sz="1100" dirty="0"/>
                        <a:t> </a:t>
                      </a:r>
                      <a:r>
                        <a:rPr lang="en-US" sz="1100" dirty="0" err="1"/>
                        <a:t>qué</a:t>
                      </a:r>
                      <a:r>
                        <a:rPr lang="en-US" sz="1100" dirty="0"/>
                        <a:t> </a:t>
                      </a:r>
                      <a:r>
                        <a:rPr lang="en-US" sz="1100" dirty="0" err="1"/>
                        <a:t>dispositivo</a:t>
                      </a:r>
                      <a:r>
                        <a:rPr lang="en-US" sz="1100" dirty="0"/>
                        <a:t> </a:t>
                      </a:r>
                      <a:r>
                        <a:rPr lang="en-US" sz="1100" dirty="0" err="1"/>
                        <a:t>utilizar</a:t>
                      </a:r>
                      <a:r>
                        <a:rPr lang="en-US" sz="1100" dirty="0"/>
                        <a:t> para </a:t>
                      </a:r>
                      <a:r>
                        <a:rPr lang="en-US" sz="1100" dirty="0" err="1"/>
                        <a:t>los</a:t>
                      </a:r>
                      <a:r>
                        <a:rPr lang="en-US" sz="1100" dirty="0"/>
                        <a:t> </a:t>
                      </a:r>
                      <a:r>
                        <a:rPr lang="en-US" sz="1100" dirty="0" err="1"/>
                        <a:t>diferentes</a:t>
                      </a:r>
                      <a:r>
                        <a:rPr lang="en-US" sz="1100" dirty="0"/>
                        <a:t> </a:t>
                      </a:r>
                      <a:r>
                        <a:rPr lang="en-US" sz="1100" dirty="0" err="1"/>
                        <a:t>procesos</a:t>
                      </a:r>
                      <a:r>
                        <a:rPr lang="en-US" sz="1100" dirty="0"/>
                        <a:t> de </a:t>
                      </a:r>
                      <a:r>
                        <a:rPr lang="en-US" sz="1100" dirty="0" err="1"/>
                        <a:t>de</a:t>
                      </a:r>
                      <a:r>
                        <a:rPr lang="en-US" sz="1100" dirty="0"/>
                        <a:t> </a:t>
                      </a:r>
                      <a:r>
                        <a:rPr lang="en-US" sz="1100" dirty="0" err="1"/>
                        <a:t>análisis</a:t>
                      </a:r>
                      <a:r>
                        <a:rPr lang="en-US" sz="1100" dirty="0"/>
                        <a:t> y </a:t>
                      </a:r>
                      <a:r>
                        <a:rPr lang="en-US" sz="1100" dirty="0" err="1"/>
                        <a:t>representación</a:t>
                      </a:r>
                      <a:r>
                        <a:rPr lang="en-US" sz="1100" dirty="0"/>
                        <a:t> </a:t>
                      </a:r>
                      <a:r>
                        <a:rPr lang="en-US" sz="1100" dirty="0" err="1"/>
                        <a:t>espacial</a:t>
                      </a:r>
                      <a:r>
                        <a:rPr lang="en-US" sz="1100" dirty="0"/>
                        <a:t> </a:t>
                      </a:r>
                      <a:r>
                        <a:rPr lang="en-US" sz="1100" dirty="0" err="1"/>
                        <a:t>en</a:t>
                      </a:r>
                      <a:r>
                        <a:rPr lang="en-US" sz="1100" dirty="0"/>
                        <a:t> la </a:t>
                      </a:r>
                      <a:r>
                        <a:rPr lang="en-US" sz="1100" dirty="0" err="1"/>
                        <a:t>vida</a:t>
                      </a:r>
                      <a:r>
                        <a:rPr lang="en-US" sz="1100" dirty="0"/>
                        <a:t> </a:t>
                      </a:r>
                      <a:r>
                        <a:rPr lang="en-US" sz="1100" dirty="0" err="1"/>
                        <a:t>diaria</a:t>
                      </a:r>
                      <a:r>
                        <a:rPr lang="en-US" sz="1100" dirty="0"/>
                        <a:t>, </a:t>
                      </a:r>
                      <a:r>
                        <a:rPr lang="en-US" sz="1100" dirty="0" err="1"/>
                        <a:t>además</a:t>
                      </a:r>
                      <a:r>
                        <a:rPr lang="en-US" sz="1100" dirty="0"/>
                        <a:t> de </a:t>
                      </a:r>
                      <a:r>
                        <a:rPr lang="en-US" sz="1100" dirty="0" err="1"/>
                        <a:t>aprender</a:t>
                      </a:r>
                      <a:r>
                        <a:rPr lang="en-US" sz="1100" dirty="0"/>
                        <a:t> a </a:t>
                      </a:r>
                      <a:r>
                        <a:rPr lang="en-US" sz="1100" dirty="0" err="1"/>
                        <a:t>construir</a:t>
                      </a:r>
                      <a:r>
                        <a:rPr lang="en-US" sz="1100" dirty="0"/>
                        <a:t> </a:t>
                      </a:r>
                      <a:r>
                        <a:rPr lang="en-US" sz="1100" dirty="0" err="1"/>
                        <a:t>mapas</a:t>
                      </a:r>
                      <a:r>
                        <a:rPr lang="en-US" sz="1100" dirty="0"/>
                        <a:t> </a:t>
                      </a:r>
                      <a:r>
                        <a:rPr lang="en-US" sz="1100" dirty="0" err="1"/>
                        <a:t>por</a:t>
                      </a:r>
                      <a:r>
                        <a:rPr lang="en-US" sz="1100" dirty="0"/>
                        <a:t> </a:t>
                      </a:r>
                      <a:r>
                        <a:rPr lang="en-US" sz="1100" dirty="0" err="1"/>
                        <a:t>medio</a:t>
                      </a:r>
                      <a:r>
                        <a:rPr lang="en-US" sz="1100" dirty="0"/>
                        <a:t> de </a:t>
                      </a:r>
                      <a:r>
                        <a:rPr lang="en-US" sz="1100" dirty="0" err="1"/>
                        <a:t>aplicaciones</a:t>
                      </a:r>
                      <a:r>
                        <a:rPr lang="en-US" sz="1100" dirty="0"/>
                        <a:t> </a:t>
                      </a:r>
                      <a:r>
                        <a:rPr lang="en-US" sz="1100" dirty="0" err="1"/>
                        <a:t>como</a:t>
                      </a:r>
                      <a:r>
                        <a:rPr lang="en-US" sz="1100" dirty="0"/>
                        <a:t> </a:t>
                      </a:r>
                      <a:r>
                        <a:rPr lang="en-US" sz="1100" dirty="0" err="1"/>
                        <a:t>GoogleEarth</a:t>
                      </a:r>
                      <a:r>
                        <a:rPr lang="en-US" sz="1100" dirty="0"/>
                        <a:t>, </a:t>
                      </a:r>
                      <a:r>
                        <a:rPr lang="en-US" sz="1100" dirty="0" err="1"/>
                        <a:t>QuantumGis</a:t>
                      </a:r>
                      <a:r>
                        <a:rPr lang="en-US" sz="1100" dirty="0"/>
                        <a:t> y </a:t>
                      </a:r>
                      <a:r>
                        <a:rPr lang="en-US" sz="1100" dirty="0" err="1"/>
                        <a:t>poder</a:t>
                      </a:r>
                      <a:r>
                        <a:rPr lang="en-US" sz="1100" dirty="0"/>
                        <a:t> </a:t>
                      </a:r>
                      <a:r>
                        <a:rPr lang="en-US" sz="1100" dirty="0" err="1"/>
                        <a:t>realizar</a:t>
                      </a:r>
                      <a:r>
                        <a:rPr lang="en-US" sz="1100" dirty="0"/>
                        <a:t> </a:t>
                      </a:r>
                      <a:r>
                        <a:rPr lang="en-US" sz="1100" dirty="0" err="1"/>
                        <a:t>análisis</a:t>
                      </a:r>
                      <a:r>
                        <a:rPr lang="en-US" sz="1100" dirty="0"/>
                        <a:t> de zonas</a:t>
                      </a:r>
                      <a:r>
                        <a:rPr lang="en-US" sz="1200" dirty="0"/>
                        <a:t>.</a:t>
                      </a:r>
                      <a:endParaRPr sz="1200" dirty="0"/>
                    </a:p>
                  </a:txBody>
                  <a:tcPr marL="91450" marR="91450" marT="45725" marB="45725">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944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9712" y="692696"/>
            <a:ext cx="7543800" cy="484965"/>
          </a:xfrm>
        </p:spPr>
        <p:txBody>
          <a:bodyPr>
            <a:normAutofit fontScale="90000"/>
          </a:bodyPr>
          <a:lstStyle/>
          <a:p>
            <a:r>
              <a:rPr lang="es-MX" sz="2800" dirty="0" smtClean="0">
                <a:solidFill>
                  <a:srgbClr val="1665DA"/>
                </a:solidFill>
                <a:latin typeface="Arial" panose="020B0604020202020204" pitchFamily="34" charset="0"/>
                <a:cs typeface="Arial" panose="020B0604020202020204" pitchFamily="34" charset="0"/>
              </a:rPr>
              <a:t>Planeación día a día </a:t>
            </a:r>
            <a:endParaRPr lang="es-MX" sz="2800" dirty="0">
              <a:solidFill>
                <a:srgbClr val="1665DA"/>
              </a:solidFill>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2177821" y="6459785"/>
            <a:ext cx="4834078"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24</a:t>
            </a:fld>
            <a:endParaRPr lang="en-US">
              <a:solidFill>
                <a:srgbClr val="5FCBEF"/>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790812103"/>
              </p:ext>
            </p:extLst>
          </p:nvPr>
        </p:nvGraphicFramePr>
        <p:xfrm>
          <a:off x="395536" y="1233076"/>
          <a:ext cx="8054280" cy="4470305"/>
        </p:xfrm>
        <a:graphic>
          <a:graphicData uri="http://schemas.openxmlformats.org/drawingml/2006/table">
            <a:tbl>
              <a:tblPr firstRow="1" bandRow="1">
                <a:tableStyleId>{5DA37D80-6434-44D0-A028-1B22A696006F}</a:tableStyleId>
              </a:tblPr>
              <a:tblGrid>
                <a:gridCol w="390320"/>
                <a:gridCol w="573366"/>
                <a:gridCol w="339819"/>
                <a:gridCol w="1350155"/>
                <a:gridCol w="1350155"/>
                <a:gridCol w="1350155"/>
                <a:gridCol w="1350155"/>
                <a:gridCol w="1350155"/>
              </a:tblGrid>
              <a:tr h="827448">
                <a:tc rowSpan="3">
                  <a:txBody>
                    <a:bodyPr/>
                    <a:lstStyle/>
                    <a:p>
                      <a:pPr marL="0" marR="0" lvl="0" indent="0" algn="ctr" rtl="0">
                        <a:spcBef>
                          <a:spcPts val="0"/>
                        </a:spcBef>
                        <a:spcAft>
                          <a:spcPts val="0"/>
                        </a:spcAft>
                        <a:buNone/>
                      </a:pPr>
                      <a:endParaRPr lang="en-US" sz="1800" dirty="0" smtClean="0"/>
                    </a:p>
                    <a:p>
                      <a:pPr marL="0" marR="0" lvl="0" indent="0" algn="ctr" rtl="0">
                        <a:spcBef>
                          <a:spcPts val="0"/>
                        </a:spcBef>
                        <a:spcAft>
                          <a:spcPts val="0"/>
                        </a:spcAft>
                        <a:buNone/>
                      </a:pPr>
                      <a:endParaRPr lang="en-US" sz="1800" dirty="0" smtClean="0"/>
                    </a:p>
                    <a:p>
                      <a:pPr marL="0" marR="0" lvl="0" indent="0" algn="ctr" rtl="0">
                        <a:spcBef>
                          <a:spcPts val="0"/>
                        </a:spcBef>
                        <a:spcAft>
                          <a:spcPts val="0"/>
                        </a:spcAft>
                        <a:buNone/>
                      </a:pPr>
                      <a:endParaRPr lang="en-US" sz="1800" dirty="0" smtClean="0"/>
                    </a:p>
                    <a:p>
                      <a:pPr marL="0" marR="0" lvl="0" indent="0" algn="ctr" rtl="0">
                        <a:spcBef>
                          <a:spcPts val="0"/>
                        </a:spcBef>
                        <a:spcAft>
                          <a:spcPts val="0"/>
                        </a:spcAft>
                        <a:buNone/>
                      </a:pPr>
                      <a:endParaRPr lang="en-US" sz="1800" dirty="0" smtClean="0"/>
                    </a:p>
                    <a:p>
                      <a:pPr marL="0" marR="0" lvl="0" indent="0" algn="ctr" rtl="0">
                        <a:spcBef>
                          <a:spcPts val="0"/>
                        </a:spcBef>
                        <a:spcAft>
                          <a:spcPts val="0"/>
                        </a:spcAft>
                        <a:buNone/>
                      </a:pPr>
                      <a:r>
                        <a:rPr lang="en-US" sz="1800" dirty="0" smtClean="0">
                          <a:solidFill>
                            <a:srgbClr val="0070C0"/>
                          </a:solidFill>
                        </a:rPr>
                        <a:t>G</a:t>
                      </a:r>
                      <a:endParaRPr sz="1800" dirty="0">
                        <a:solidFill>
                          <a:srgbClr val="0070C0"/>
                        </a:solidFill>
                      </a:endParaRPr>
                    </a:p>
                    <a:p>
                      <a:pPr marL="0" marR="0" lvl="0" indent="0" algn="ctr" rtl="0">
                        <a:spcBef>
                          <a:spcPts val="0"/>
                        </a:spcBef>
                        <a:spcAft>
                          <a:spcPts val="0"/>
                        </a:spcAft>
                        <a:buNone/>
                      </a:pPr>
                      <a:r>
                        <a:rPr lang="en-US" sz="1800" dirty="0">
                          <a:solidFill>
                            <a:srgbClr val="0070C0"/>
                          </a:solidFill>
                        </a:rPr>
                        <a:t>e</a:t>
                      </a:r>
                      <a:endParaRPr sz="1800" dirty="0">
                        <a:solidFill>
                          <a:srgbClr val="0070C0"/>
                        </a:solidFill>
                      </a:endParaRPr>
                    </a:p>
                    <a:p>
                      <a:pPr marL="0" marR="0" lvl="0" indent="0" algn="ctr" rtl="0">
                        <a:spcBef>
                          <a:spcPts val="0"/>
                        </a:spcBef>
                        <a:spcAft>
                          <a:spcPts val="0"/>
                        </a:spcAft>
                        <a:buNone/>
                      </a:pPr>
                      <a:r>
                        <a:rPr lang="en-US" sz="1800" dirty="0">
                          <a:solidFill>
                            <a:srgbClr val="0070C0"/>
                          </a:solidFill>
                        </a:rPr>
                        <a:t>o</a:t>
                      </a:r>
                      <a:endParaRPr sz="1800" dirty="0">
                        <a:solidFill>
                          <a:srgbClr val="0070C0"/>
                        </a:solidFill>
                      </a:endParaRPr>
                    </a:p>
                    <a:p>
                      <a:pPr marL="0" marR="0" lvl="0" indent="0" algn="ctr" rtl="0">
                        <a:spcBef>
                          <a:spcPts val="0"/>
                        </a:spcBef>
                        <a:spcAft>
                          <a:spcPts val="0"/>
                        </a:spcAft>
                        <a:buNone/>
                      </a:pPr>
                      <a:r>
                        <a:rPr lang="en-US" sz="1800" dirty="0">
                          <a:solidFill>
                            <a:srgbClr val="0070C0"/>
                          </a:solidFill>
                        </a:rPr>
                        <a:t>g</a:t>
                      </a:r>
                      <a:endParaRPr sz="1800" dirty="0">
                        <a:solidFill>
                          <a:srgbClr val="0070C0"/>
                        </a:solidFill>
                      </a:endParaRPr>
                    </a:p>
                    <a:p>
                      <a:pPr marL="0" marR="0" lvl="0" indent="0" algn="ctr" rtl="0">
                        <a:spcBef>
                          <a:spcPts val="0"/>
                        </a:spcBef>
                        <a:spcAft>
                          <a:spcPts val="0"/>
                        </a:spcAft>
                        <a:buNone/>
                      </a:pPr>
                      <a:r>
                        <a:rPr lang="en-US" sz="1800" dirty="0">
                          <a:solidFill>
                            <a:srgbClr val="0070C0"/>
                          </a:solidFill>
                        </a:rPr>
                        <a:t>r</a:t>
                      </a:r>
                      <a:endParaRPr sz="1800" dirty="0">
                        <a:solidFill>
                          <a:srgbClr val="0070C0"/>
                        </a:solidFill>
                      </a:endParaRPr>
                    </a:p>
                    <a:p>
                      <a:pPr marL="0" marR="0" lvl="0" indent="0" algn="ctr" rtl="0">
                        <a:spcBef>
                          <a:spcPts val="0"/>
                        </a:spcBef>
                        <a:spcAft>
                          <a:spcPts val="0"/>
                        </a:spcAft>
                        <a:buNone/>
                      </a:pPr>
                      <a:r>
                        <a:rPr lang="en-US" sz="1800" dirty="0">
                          <a:solidFill>
                            <a:srgbClr val="0070C0"/>
                          </a:solidFill>
                        </a:rPr>
                        <a:t>a</a:t>
                      </a:r>
                      <a:endParaRPr sz="1800" dirty="0">
                        <a:solidFill>
                          <a:srgbClr val="0070C0"/>
                        </a:solidFill>
                      </a:endParaRPr>
                    </a:p>
                    <a:p>
                      <a:pPr marL="0" marR="0" lvl="0" indent="0" algn="ctr" rtl="0">
                        <a:spcBef>
                          <a:spcPts val="0"/>
                        </a:spcBef>
                        <a:spcAft>
                          <a:spcPts val="0"/>
                        </a:spcAft>
                        <a:buNone/>
                      </a:pPr>
                      <a:r>
                        <a:rPr lang="en-US" sz="1800" dirty="0">
                          <a:solidFill>
                            <a:srgbClr val="0070C0"/>
                          </a:solidFill>
                        </a:rPr>
                        <a:t>f</a:t>
                      </a:r>
                      <a:endParaRPr sz="1800" dirty="0">
                        <a:solidFill>
                          <a:srgbClr val="0070C0"/>
                        </a:solidFill>
                      </a:endParaRPr>
                    </a:p>
                    <a:p>
                      <a:pPr marL="0" marR="0" lvl="0" indent="0" algn="ctr" rtl="0">
                        <a:spcBef>
                          <a:spcPts val="0"/>
                        </a:spcBef>
                        <a:spcAft>
                          <a:spcPts val="0"/>
                        </a:spcAft>
                        <a:buNone/>
                      </a:pPr>
                      <a:r>
                        <a:rPr lang="en-US" sz="1800" dirty="0">
                          <a:solidFill>
                            <a:srgbClr val="0070C0"/>
                          </a:solidFill>
                        </a:rPr>
                        <a:t>í</a:t>
                      </a:r>
                      <a:endParaRPr sz="1800" dirty="0">
                        <a:solidFill>
                          <a:srgbClr val="0070C0"/>
                        </a:solidFill>
                      </a:endParaRPr>
                    </a:p>
                    <a:p>
                      <a:pPr marL="0" marR="0" lvl="0" indent="0" algn="ctr" rtl="0">
                        <a:spcBef>
                          <a:spcPts val="0"/>
                        </a:spcBef>
                        <a:spcAft>
                          <a:spcPts val="0"/>
                        </a:spcAft>
                        <a:buNone/>
                      </a:pPr>
                      <a:r>
                        <a:rPr lang="en-US" sz="1800" dirty="0">
                          <a:solidFill>
                            <a:srgbClr val="0070C0"/>
                          </a:solidFill>
                        </a:rPr>
                        <a:t>a</a:t>
                      </a:r>
                      <a:endParaRPr sz="1800" b="1" dirty="0">
                        <a:solidFill>
                          <a:srgbClr val="0070C0"/>
                        </a:solidFil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US" sz="800" dirty="0" err="1"/>
                        <a:t>Inicio</a:t>
                      </a:r>
                      <a:endParaRPr sz="800" b="1" dirty="0"/>
                    </a:p>
                  </a:txBody>
                  <a:tcPr marL="91450" marR="91450" marT="45725" marB="45725">
                    <a:solidFill>
                      <a:schemeClr val="bg1"/>
                    </a:solidFill>
                  </a:tcPr>
                </a:tc>
                <a:tc>
                  <a:txBody>
                    <a:bodyPr/>
                    <a:lstStyle/>
                    <a:p>
                      <a:pPr marL="0" marR="0" lvl="0" indent="0" algn="l" rtl="0">
                        <a:spcBef>
                          <a:spcPts val="0"/>
                        </a:spcBef>
                        <a:spcAft>
                          <a:spcPts val="0"/>
                        </a:spcAft>
                        <a:buNone/>
                      </a:pPr>
                      <a:r>
                        <a:rPr lang="en-US" sz="800" dirty="0"/>
                        <a:t>Sept</a:t>
                      </a:r>
                      <a:endParaRPr sz="800" dirty="0"/>
                    </a:p>
                    <a:p>
                      <a:pPr marL="0" marR="0" lvl="0" indent="0" algn="l" rtl="0">
                        <a:spcBef>
                          <a:spcPts val="0"/>
                        </a:spcBef>
                        <a:spcAft>
                          <a:spcPts val="0"/>
                        </a:spcAft>
                        <a:buNone/>
                      </a:pPr>
                      <a:r>
                        <a:rPr lang="en-US" sz="800" dirty="0"/>
                        <a:t>2 horas</a:t>
                      </a:r>
                      <a:endParaRPr sz="800" dirty="0"/>
                    </a:p>
                  </a:txBody>
                  <a:tcPr marL="91450" marR="91450" marT="45725" marB="45725">
                    <a:solidFill>
                      <a:schemeClr val="bg1"/>
                    </a:solidFill>
                  </a:tcPr>
                </a:tc>
                <a:tc>
                  <a:txBody>
                    <a:bodyPr/>
                    <a:lstStyle/>
                    <a:p>
                      <a:pPr marL="0" marR="0" lvl="0" indent="0" algn="l" rtl="0">
                        <a:lnSpc>
                          <a:spcPct val="100000"/>
                        </a:lnSpc>
                        <a:spcBef>
                          <a:spcPts val="0"/>
                        </a:spcBef>
                        <a:spcAft>
                          <a:spcPts val="0"/>
                        </a:spcAft>
                        <a:buNone/>
                      </a:pPr>
                      <a:r>
                        <a:rPr lang="en-US" sz="800" dirty="0"/>
                        <a:t>- </a:t>
                      </a:r>
                      <a:r>
                        <a:rPr lang="en-US" sz="800" dirty="0" err="1"/>
                        <a:t>Sistemas</a:t>
                      </a:r>
                      <a:r>
                        <a:rPr lang="en-US" sz="800" dirty="0"/>
                        <a:t> de </a:t>
                      </a:r>
                      <a:r>
                        <a:rPr lang="en-US" sz="800" dirty="0" err="1"/>
                        <a:t>Información</a:t>
                      </a:r>
                      <a:r>
                        <a:rPr lang="en-US" sz="800" dirty="0"/>
                        <a:t> </a:t>
                      </a:r>
                      <a:r>
                        <a:rPr lang="en-US" sz="800" dirty="0" err="1"/>
                        <a:t>Geográfica</a:t>
                      </a:r>
                      <a:endParaRPr sz="800" dirty="0"/>
                    </a:p>
                    <a:p>
                      <a:pPr marL="0" marR="0" lvl="0" indent="0" algn="l" rtl="0">
                        <a:lnSpc>
                          <a:spcPct val="100000"/>
                        </a:lnSpc>
                        <a:spcBef>
                          <a:spcPts val="0"/>
                        </a:spcBef>
                        <a:spcAft>
                          <a:spcPts val="0"/>
                        </a:spcAft>
                        <a:buNone/>
                      </a:pPr>
                      <a:r>
                        <a:rPr lang="en-US" sz="800" dirty="0"/>
                        <a:t>- </a:t>
                      </a:r>
                      <a:r>
                        <a:rPr lang="en-US" sz="800" dirty="0" err="1"/>
                        <a:t>Elementos</a:t>
                      </a:r>
                      <a:r>
                        <a:rPr lang="en-US" sz="800" dirty="0"/>
                        <a:t> </a:t>
                      </a:r>
                      <a:r>
                        <a:rPr lang="en-US" sz="800" dirty="0" err="1"/>
                        <a:t>fundamentales</a:t>
                      </a:r>
                      <a:r>
                        <a:rPr lang="en-US" sz="800" dirty="0"/>
                        <a:t> de las </a:t>
                      </a:r>
                      <a:r>
                        <a:rPr lang="en-US" sz="800" dirty="0" err="1"/>
                        <a:t>representaciones</a:t>
                      </a:r>
                      <a:r>
                        <a:rPr lang="en-US" sz="800" dirty="0"/>
                        <a:t> </a:t>
                      </a:r>
                      <a:r>
                        <a:rPr lang="en-US" sz="800" dirty="0" err="1"/>
                        <a:t>cartográficas</a:t>
                      </a:r>
                      <a:endParaRPr sz="800" dirty="0"/>
                    </a:p>
                    <a:p>
                      <a:pPr marL="0" marR="0" lvl="0" indent="0" algn="l" rtl="0">
                        <a:lnSpc>
                          <a:spcPct val="100000"/>
                        </a:lnSpc>
                        <a:spcBef>
                          <a:spcPts val="0"/>
                        </a:spcBef>
                        <a:spcAft>
                          <a:spcPts val="0"/>
                        </a:spcAft>
                        <a:buNone/>
                      </a:pPr>
                      <a:r>
                        <a:rPr lang="en-US" sz="800" dirty="0"/>
                        <a:t>- </a:t>
                      </a:r>
                      <a:r>
                        <a:rPr lang="en-US" sz="800" dirty="0" err="1"/>
                        <a:t>Tipos</a:t>
                      </a:r>
                      <a:r>
                        <a:rPr lang="en-US" sz="800" dirty="0"/>
                        <a:t> de </a:t>
                      </a:r>
                      <a:r>
                        <a:rPr lang="en-US" sz="800" dirty="0" err="1"/>
                        <a:t>mapas</a:t>
                      </a:r>
                      <a:r>
                        <a:rPr lang="en-US" sz="800" dirty="0"/>
                        <a:t> y TIC</a:t>
                      </a:r>
                      <a:endParaRPr sz="800" dirty="0"/>
                    </a:p>
                    <a:p>
                      <a:pPr marL="0" marR="0" lvl="0" indent="0" algn="l" rtl="0">
                        <a:lnSpc>
                          <a:spcPct val="100000"/>
                        </a:lnSpc>
                        <a:spcBef>
                          <a:spcPts val="0"/>
                        </a:spcBef>
                        <a:spcAft>
                          <a:spcPts val="0"/>
                        </a:spcAft>
                        <a:buNone/>
                      </a:pPr>
                      <a:endParaRPr sz="8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800" dirty="0" err="1"/>
                        <a:t>Actividad</a:t>
                      </a:r>
                      <a:r>
                        <a:rPr lang="en-US" sz="800" dirty="0"/>
                        <a:t> </a:t>
                      </a:r>
                      <a:r>
                        <a:rPr lang="en-US" sz="800" dirty="0" err="1"/>
                        <a:t>introductoria</a:t>
                      </a:r>
                      <a:r>
                        <a:rPr lang="en-US" sz="800" dirty="0"/>
                        <a:t> al </a:t>
                      </a:r>
                      <a:r>
                        <a:rPr lang="en-US" sz="800" dirty="0" err="1"/>
                        <a:t>tema</a:t>
                      </a:r>
                      <a:r>
                        <a:rPr lang="en-US" sz="800" dirty="0"/>
                        <a:t> a </a:t>
                      </a:r>
                      <a:r>
                        <a:rPr lang="en-US" sz="800" dirty="0" err="1"/>
                        <a:t>través</a:t>
                      </a:r>
                      <a:r>
                        <a:rPr lang="en-US" sz="800" dirty="0"/>
                        <a:t> de un </a:t>
                      </a:r>
                      <a:r>
                        <a:rPr lang="en-US" sz="800" dirty="0" err="1"/>
                        <a:t>Cuestionario</a:t>
                      </a:r>
                      <a:r>
                        <a:rPr lang="en-US" sz="800" dirty="0"/>
                        <a:t> y </a:t>
                      </a:r>
                      <a:r>
                        <a:rPr lang="en-US" sz="800" dirty="0" err="1"/>
                        <a:t>elaboración</a:t>
                      </a:r>
                      <a:r>
                        <a:rPr lang="en-US" sz="800" dirty="0"/>
                        <a:t> de </a:t>
                      </a:r>
                      <a:r>
                        <a:rPr lang="en-US" sz="800" dirty="0" err="1"/>
                        <a:t>Mapas</a:t>
                      </a:r>
                      <a:r>
                        <a:rPr lang="en-US" sz="800" dirty="0"/>
                        <a:t> </a:t>
                      </a:r>
                      <a:r>
                        <a:rPr lang="en-US" sz="800" dirty="0" err="1"/>
                        <a:t>conceptuales</a:t>
                      </a:r>
                      <a:r>
                        <a:rPr lang="en-US" sz="800" dirty="0"/>
                        <a:t> con </a:t>
                      </a:r>
                      <a:r>
                        <a:rPr lang="en-US" sz="800" dirty="0" err="1"/>
                        <a:t>los</a:t>
                      </a:r>
                      <a:r>
                        <a:rPr lang="en-US" sz="800" dirty="0"/>
                        <a:t> </a:t>
                      </a:r>
                      <a:r>
                        <a:rPr lang="en-US" sz="800" dirty="0" err="1"/>
                        <a:t>contenidos</a:t>
                      </a:r>
                      <a:r>
                        <a:rPr lang="en-US" sz="800" dirty="0"/>
                        <a:t> </a:t>
                      </a:r>
                      <a:r>
                        <a:rPr lang="en-US" sz="800" dirty="0" err="1"/>
                        <a:t>señalados</a:t>
                      </a:r>
                      <a:endParaRPr sz="8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800"/>
                        <a:t>Libro de texto</a:t>
                      </a:r>
                      <a:endParaRPr sz="800"/>
                    </a:p>
                    <a:p>
                      <a:pPr marL="0" marR="0" lvl="0" indent="0" algn="l" rtl="0">
                        <a:spcBef>
                          <a:spcPts val="0"/>
                        </a:spcBef>
                        <a:spcAft>
                          <a:spcPts val="0"/>
                        </a:spcAft>
                        <a:buNone/>
                      </a:pPr>
                      <a:r>
                        <a:rPr lang="en-US" sz="800"/>
                        <a:t>Cuaderno de apuntes</a:t>
                      </a:r>
                      <a:endParaRPr sz="800"/>
                    </a:p>
                    <a:p>
                      <a:pPr marL="0" marR="0" lvl="0" indent="0" algn="l" rtl="0">
                        <a:spcBef>
                          <a:spcPts val="0"/>
                        </a:spcBef>
                        <a:spcAft>
                          <a:spcPts val="0"/>
                        </a:spcAft>
                        <a:buNone/>
                      </a:pPr>
                      <a:r>
                        <a:rPr lang="en-US" sz="800"/>
                        <a:t>Pizarrón</a:t>
                      </a:r>
                      <a:endParaRPr sz="800"/>
                    </a:p>
                    <a:p>
                      <a:pPr marL="0" marR="0" lvl="0" indent="0" algn="l" rtl="0">
                        <a:spcBef>
                          <a:spcPts val="0"/>
                        </a:spcBef>
                        <a:spcAft>
                          <a:spcPts val="0"/>
                        </a:spcAft>
                        <a:buNone/>
                      </a:pPr>
                      <a:r>
                        <a:rPr lang="en-US" sz="800"/>
                        <a:t>Investigación en Internet</a:t>
                      </a:r>
                      <a:endParaRPr sz="800"/>
                    </a:p>
                  </a:txBody>
                  <a:tcPr marL="91450" marR="91450" marT="45725" marB="45725">
                    <a:solidFill>
                      <a:schemeClr val="bg1"/>
                    </a:solidFill>
                  </a:tcPr>
                </a:tc>
                <a:tc>
                  <a:txBody>
                    <a:bodyPr/>
                    <a:lstStyle/>
                    <a:p>
                      <a:pPr marL="0" marR="0" lvl="0" indent="0" algn="l" rtl="0">
                        <a:spcBef>
                          <a:spcPts val="0"/>
                        </a:spcBef>
                        <a:spcAft>
                          <a:spcPts val="0"/>
                        </a:spcAft>
                        <a:buNone/>
                      </a:pPr>
                      <a:r>
                        <a:rPr lang="en-US" sz="800"/>
                        <a:t>Lista  de Cuestionario</a:t>
                      </a:r>
                      <a:endParaRPr sz="800"/>
                    </a:p>
                    <a:p>
                      <a:pPr marL="0" marR="0" lvl="0" indent="0" algn="l" rtl="0">
                        <a:spcBef>
                          <a:spcPts val="0"/>
                        </a:spcBef>
                        <a:spcAft>
                          <a:spcPts val="0"/>
                        </a:spcAft>
                        <a:buNone/>
                      </a:pPr>
                      <a:r>
                        <a:rPr lang="en-US" sz="800"/>
                        <a:t>Rubrica de Mapa Conceptual</a:t>
                      </a:r>
                      <a:endParaRPr sz="800"/>
                    </a:p>
                  </a:txBody>
                  <a:tcPr marL="91450" marR="91450" marT="45725" marB="45725">
                    <a:solidFill>
                      <a:schemeClr val="bg1"/>
                    </a:solidFill>
                  </a:tcPr>
                </a:tc>
                <a:tc>
                  <a:txBody>
                    <a:bodyPr/>
                    <a:lstStyle/>
                    <a:p>
                      <a:pPr marL="0" marR="0" lvl="0" indent="0" algn="l" rtl="0">
                        <a:spcBef>
                          <a:spcPts val="0"/>
                        </a:spcBef>
                        <a:spcAft>
                          <a:spcPts val="0"/>
                        </a:spcAft>
                        <a:buNone/>
                      </a:pPr>
                      <a:r>
                        <a:rPr lang="en-US" sz="800"/>
                        <a:t>Cuestionario en cuaderno de apuntes</a:t>
                      </a:r>
                      <a:endParaRPr sz="800"/>
                    </a:p>
                    <a:p>
                      <a:pPr marL="0" marR="0" lvl="0" indent="0" algn="l" rtl="0">
                        <a:spcBef>
                          <a:spcPts val="0"/>
                        </a:spcBef>
                        <a:spcAft>
                          <a:spcPts val="0"/>
                        </a:spcAft>
                        <a:buNone/>
                      </a:pPr>
                      <a:r>
                        <a:rPr lang="en-US" sz="800"/>
                        <a:t>Mapa Conceptual en Cuaderno de apuntes</a:t>
                      </a:r>
                      <a:endParaRPr sz="800"/>
                    </a:p>
                  </a:txBody>
                  <a:tcPr marL="91450" marR="91450" marT="45725" marB="45725">
                    <a:solidFill>
                      <a:schemeClr val="bg1"/>
                    </a:solidFill>
                  </a:tcPr>
                </a:tc>
              </a:tr>
              <a:tr h="896256">
                <a:tc vMerge="1">
                  <a:txBody>
                    <a:bodyPr/>
                    <a:lstStyle/>
                    <a:p>
                      <a:endParaRPr lang="es-MX"/>
                    </a:p>
                  </a:txBody>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800"/>
                        <a:t>Desarrollo </a:t>
                      </a:r>
                      <a:endParaRPr sz="800" b="1"/>
                    </a:p>
                  </a:txBody>
                  <a:tcPr marL="91450" marR="91450" marT="45725" marB="45725">
                    <a:solidFill>
                      <a:schemeClr val="bg1"/>
                    </a:solidFill>
                  </a:tcPr>
                </a:tc>
                <a:tc>
                  <a:txBody>
                    <a:bodyPr/>
                    <a:lstStyle/>
                    <a:p>
                      <a:pPr marL="0" marR="0" lvl="0" indent="0" algn="l" rtl="0">
                        <a:spcBef>
                          <a:spcPts val="0"/>
                        </a:spcBef>
                        <a:spcAft>
                          <a:spcPts val="0"/>
                        </a:spcAft>
                        <a:buNone/>
                      </a:pPr>
                      <a:r>
                        <a:rPr lang="en-US" sz="800"/>
                        <a:t>Sept</a:t>
                      </a:r>
                      <a:endParaRPr sz="800"/>
                    </a:p>
                    <a:p>
                      <a:pPr marL="0" marR="0" lvl="0" indent="0" algn="l" rtl="0">
                        <a:spcBef>
                          <a:spcPts val="0"/>
                        </a:spcBef>
                        <a:spcAft>
                          <a:spcPts val="0"/>
                        </a:spcAft>
                        <a:buNone/>
                      </a:pPr>
                      <a:r>
                        <a:rPr lang="en-US" sz="800"/>
                        <a:t>2 horas</a:t>
                      </a:r>
                      <a:endParaRPr sz="800"/>
                    </a:p>
                  </a:txBody>
                  <a:tcPr marL="91450" marR="91450" marT="45725" marB="45725">
                    <a:solidFill>
                      <a:schemeClr val="bg1"/>
                    </a:solidFill>
                  </a:tcPr>
                </a:tc>
                <a:tc>
                  <a:txBody>
                    <a:bodyPr/>
                    <a:lstStyle/>
                    <a:p>
                      <a:pPr marL="0" marR="0" lvl="0" indent="0" algn="l" rtl="0">
                        <a:lnSpc>
                          <a:spcPct val="100000"/>
                        </a:lnSpc>
                        <a:spcBef>
                          <a:spcPts val="0"/>
                        </a:spcBef>
                        <a:spcAft>
                          <a:spcPts val="0"/>
                        </a:spcAft>
                        <a:buClr>
                          <a:srgbClr val="000000"/>
                        </a:buClr>
                        <a:buFont typeface="Arial"/>
                        <a:buNone/>
                      </a:pPr>
                      <a:r>
                        <a:rPr lang="en-US" sz="800" dirty="0"/>
                        <a:t>- </a:t>
                      </a:r>
                      <a:r>
                        <a:rPr lang="en-US" sz="800" dirty="0" err="1"/>
                        <a:t>Utilización</a:t>
                      </a:r>
                      <a:r>
                        <a:rPr lang="en-US" sz="800" dirty="0"/>
                        <a:t> de la </a:t>
                      </a:r>
                      <a:r>
                        <a:rPr lang="en-US" sz="800" dirty="0" err="1"/>
                        <a:t>metodología</a:t>
                      </a:r>
                      <a:r>
                        <a:rPr lang="en-US" sz="800" dirty="0"/>
                        <a:t> para el </a:t>
                      </a:r>
                      <a:r>
                        <a:rPr lang="en-US" sz="800" dirty="0" err="1"/>
                        <a:t>análisis</a:t>
                      </a:r>
                      <a:r>
                        <a:rPr lang="en-US" sz="800" dirty="0"/>
                        <a:t> </a:t>
                      </a:r>
                      <a:r>
                        <a:rPr lang="en-US" sz="800" dirty="0" err="1"/>
                        <a:t>espacial</a:t>
                      </a:r>
                      <a:r>
                        <a:rPr lang="en-US" sz="800" dirty="0"/>
                        <a:t> y </a:t>
                      </a:r>
                      <a:r>
                        <a:rPr lang="en-US" sz="800" dirty="0" err="1"/>
                        <a:t>aplicaciones</a:t>
                      </a:r>
                      <a:endParaRPr sz="8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800" dirty="0" err="1"/>
                        <a:t>Revisión</a:t>
                      </a:r>
                      <a:r>
                        <a:rPr lang="en-US" sz="800" dirty="0"/>
                        <a:t> de </a:t>
                      </a:r>
                      <a:r>
                        <a:rPr lang="en-US" sz="800" dirty="0" err="1"/>
                        <a:t>tutoriales</a:t>
                      </a:r>
                      <a:r>
                        <a:rPr lang="en-US" sz="800" dirty="0"/>
                        <a:t>:  Google Earth y QGIS</a:t>
                      </a:r>
                      <a:endParaRPr sz="800" dirty="0"/>
                    </a:p>
                    <a:p>
                      <a:pPr marL="0" marR="0" lvl="0" indent="0" algn="l" rtl="0">
                        <a:spcBef>
                          <a:spcPts val="0"/>
                        </a:spcBef>
                        <a:spcAft>
                          <a:spcPts val="0"/>
                        </a:spcAft>
                        <a:buNone/>
                      </a:pPr>
                      <a:r>
                        <a:rPr lang="en-US" sz="800" dirty="0" err="1"/>
                        <a:t>Localización</a:t>
                      </a:r>
                      <a:r>
                        <a:rPr lang="en-US" sz="800" dirty="0"/>
                        <a:t> </a:t>
                      </a:r>
                      <a:r>
                        <a:rPr lang="en-US" sz="800" dirty="0" err="1"/>
                        <a:t>en</a:t>
                      </a:r>
                      <a:r>
                        <a:rPr lang="en-US" sz="800" dirty="0"/>
                        <a:t> google Earth o Google Maps de la zona de </a:t>
                      </a:r>
                      <a:r>
                        <a:rPr lang="en-US" sz="800" dirty="0" err="1"/>
                        <a:t>estudio</a:t>
                      </a:r>
                      <a:r>
                        <a:rPr lang="en-US" sz="800" dirty="0"/>
                        <a:t>, </a:t>
                      </a:r>
                      <a:r>
                        <a:rPr lang="en-US" sz="800" dirty="0" err="1"/>
                        <a:t>marcando</a:t>
                      </a:r>
                      <a:r>
                        <a:rPr lang="en-US" sz="800" dirty="0"/>
                        <a:t> el </a:t>
                      </a:r>
                      <a:r>
                        <a:rPr lang="en-US" sz="800" dirty="0" err="1"/>
                        <a:t>espacio</a:t>
                      </a:r>
                      <a:r>
                        <a:rPr lang="en-US" sz="800" dirty="0"/>
                        <a:t> </a:t>
                      </a:r>
                      <a:r>
                        <a:rPr lang="en-US" sz="800" dirty="0" err="1"/>
                        <a:t>geográfico</a:t>
                      </a:r>
                      <a:r>
                        <a:rPr lang="en-US" sz="800" dirty="0"/>
                        <a:t> </a:t>
                      </a:r>
                      <a:r>
                        <a:rPr lang="en-US" sz="800" dirty="0" err="1"/>
                        <a:t>requerido</a:t>
                      </a:r>
                      <a:endParaRPr sz="800" dirty="0"/>
                    </a:p>
                    <a:p>
                      <a:pPr marL="0" marR="0" lvl="0" indent="0" algn="l" rtl="0">
                        <a:spcBef>
                          <a:spcPts val="0"/>
                        </a:spcBef>
                        <a:spcAft>
                          <a:spcPts val="0"/>
                        </a:spcAft>
                        <a:buNone/>
                      </a:pPr>
                      <a:r>
                        <a:rPr lang="en-US" sz="800" dirty="0" err="1"/>
                        <a:t>Elaboración</a:t>
                      </a:r>
                      <a:r>
                        <a:rPr lang="en-US" sz="800" dirty="0"/>
                        <a:t> de </a:t>
                      </a:r>
                      <a:r>
                        <a:rPr lang="en-US" sz="800" dirty="0" err="1"/>
                        <a:t>mapa</a:t>
                      </a:r>
                      <a:r>
                        <a:rPr lang="en-US" sz="800" dirty="0"/>
                        <a:t> con </a:t>
                      </a:r>
                      <a:r>
                        <a:rPr lang="en-US" sz="800" dirty="0" err="1"/>
                        <a:t>simbología</a:t>
                      </a:r>
                      <a:endParaRPr sz="8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800" dirty="0" err="1"/>
                        <a:t>Tutoriales</a:t>
                      </a:r>
                      <a:r>
                        <a:rPr lang="en-US" sz="800" dirty="0"/>
                        <a:t> </a:t>
                      </a:r>
                      <a:r>
                        <a:rPr lang="en-US" sz="800" dirty="0" err="1"/>
                        <a:t>en</a:t>
                      </a:r>
                      <a:r>
                        <a:rPr lang="en-US" sz="800" dirty="0"/>
                        <a:t> Internet: Google Earth y QGIS</a:t>
                      </a:r>
                      <a:endParaRPr sz="800" dirty="0"/>
                    </a:p>
                    <a:p>
                      <a:pPr marL="0" marR="0" lvl="0" indent="0" algn="l" rtl="0">
                        <a:spcBef>
                          <a:spcPts val="0"/>
                        </a:spcBef>
                        <a:spcAft>
                          <a:spcPts val="0"/>
                        </a:spcAft>
                        <a:buNone/>
                      </a:pPr>
                      <a:r>
                        <a:rPr lang="en-US" sz="800" dirty="0" err="1"/>
                        <a:t>Computadora</a:t>
                      </a:r>
                      <a:endParaRPr sz="800" dirty="0"/>
                    </a:p>
                    <a:p>
                      <a:pPr marL="0" marR="0" lvl="0" indent="0" algn="l" rtl="0">
                        <a:spcBef>
                          <a:spcPts val="0"/>
                        </a:spcBef>
                        <a:spcAft>
                          <a:spcPts val="0"/>
                        </a:spcAft>
                        <a:buNone/>
                      </a:pPr>
                      <a:r>
                        <a:rPr lang="en-US" sz="800" dirty="0"/>
                        <a:t>Internet</a:t>
                      </a:r>
                      <a:endParaRPr sz="800" dirty="0"/>
                    </a:p>
                    <a:p>
                      <a:pPr marL="0" marR="0" lvl="0" indent="0" algn="l" rtl="0">
                        <a:spcBef>
                          <a:spcPts val="0"/>
                        </a:spcBef>
                        <a:spcAft>
                          <a:spcPts val="0"/>
                        </a:spcAft>
                        <a:buNone/>
                      </a:pPr>
                      <a:endParaRPr sz="800" dirty="0"/>
                    </a:p>
                    <a:p>
                      <a:pPr marL="0" marR="0" lvl="0" indent="0" algn="l" rtl="0">
                        <a:spcBef>
                          <a:spcPts val="0"/>
                        </a:spcBef>
                        <a:spcAft>
                          <a:spcPts val="0"/>
                        </a:spcAft>
                        <a:buNone/>
                      </a:pPr>
                      <a:endParaRPr sz="8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800"/>
                        <a:t>Rúbrica  de aplicación de tutorial en la zona de estudio</a:t>
                      </a:r>
                      <a:endParaRPr sz="800"/>
                    </a:p>
                    <a:p>
                      <a:pPr marL="0" marR="0" lvl="0" indent="0" algn="l" rtl="0">
                        <a:spcBef>
                          <a:spcPts val="0"/>
                        </a:spcBef>
                        <a:spcAft>
                          <a:spcPts val="0"/>
                        </a:spcAft>
                        <a:buNone/>
                      </a:pPr>
                      <a:r>
                        <a:rPr lang="en-US" sz="800"/>
                        <a:t>Rubrica de mapa con Simbología</a:t>
                      </a:r>
                      <a:endParaRPr sz="800"/>
                    </a:p>
                  </a:txBody>
                  <a:tcPr marL="91450" marR="91450" marT="45725" marB="45725">
                    <a:solidFill>
                      <a:schemeClr val="bg1"/>
                    </a:solidFill>
                  </a:tcPr>
                </a:tc>
                <a:tc>
                  <a:txBody>
                    <a:bodyPr/>
                    <a:lstStyle/>
                    <a:p>
                      <a:pPr marL="0" marR="0" lvl="0" indent="0" algn="l" rtl="0">
                        <a:spcBef>
                          <a:spcPts val="0"/>
                        </a:spcBef>
                        <a:spcAft>
                          <a:spcPts val="0"/>
                        </a:spcAft>
                        <a:buNone/>
                      </a:pPr>
                      <a:r>
                        <a:rPr lang="en-US" sz="800"/>
                        <a:t>Resumen de Tutorial</a:t>
                      </a:r>
                      <a:endParaRPr sz="800"/>
                    </a:p>
                    <a:p>
                      <a:pPr marL="0" marR="0" lvl="0" indent="0" algn="l" rtl="0">
                        <a:spcBef>
                          <a:spcPts val="0"/>
                        </a:spcBef>
                        <a:spcAft>
                          <a:spcPts val="0"/>
                        </a:spcAft>
                        <a:buNone/>
                      </a:pPr>
                      <a:r>
                        <a:rPr lang="en-US" sz="800"/>
                        <a:t>Pasos a seguir para la elaboración de mapa</a:t>
                      </a:r>
                      <a:endParaRPr sz="800"/>
                    </a:p>
                    <a:p>
                      <a:pPr marL="0" marR="0" lvl="0" indent="0" algn="l" rtl="0">
                        <a:spcBef>
                          <a:spcPts val="0"/>
                        </a:spcBef>
                        <a:spcAft>
                          <a:spcPts val="0"/>
                        </a:spcAft>
                        <a:buNone/>
                      </a:pPr>
                      <a:r>
                        <a:rPr lang="en-US" sz="800"/>
                        <a:t>Mapa final de la zona de estudio</a:t>
                      </a:r>
                      <a:endParaRPr sz="800"/>
                    </a:p>
                  </a:txBody>
                  <a:tcPr marL="91450" marR="91450" marT="45725" marB="45725">
                    <a:solidFill>
                      <a:schemeClr val="bg1"/>
                    </a:solidFill>
                  </a:tcPr>
                </a:tc>
              </a:tr>
              <a:tr h="2214765">
                <a:tc vMerge="1">
                  <a:txBody>
                    <a:bodyPr/>
                    <a:lstStyle/>
                    <a:p>
                      <a:endParaRPr lang="es-MX"/>
                    </a:p>
                  </a:txBody>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800"/>
                        <a:t>Cierre</a:t>
                      </a:r>
                      <a:endParaRPr sz="800" b="1"/>
                    </a:p>
                  </a:txBody>
                  <a:tcPr marL="91450" marR="91450" marT="45725" marB="45725">
                    <a:solidFill>
                      <a:schemeClr val="bg1"/>
                    </a:solidFill>
                  </a:tcPr>
                </a:tc>
                <a:tc>
                  <a:txBody>
                    <a:bodyPr/>
                    <a:lstStyle/>
                    <a:p>
                      <a:pPr marL="0" marR="0" lvl="0" indent="0" algn="l" rtl="0">
                        <a:spcBef>
                          <a:spcPts val="0"/>
                        </a:spcBef>
                        <a:spcAft>
                          <a:spcPts val="0"/>
                        </a:spcAft>
                        <a:buNone/>
                      </a:pPr>
                      <a:r>
                        <a:rPr lang="en-US" sz="800" dirty="0"/>
                        <a:t>Sept</a:t>
                      </a:r>
                      <a:endParaRPr sz="800" dirty="0"/>
                    </a:p>
                    <a:p>
                      <a:pPr marL="0" marR="0" lvl="0" indent="0" algn="l" rtl="0">
                        <a:spcBef>
                          <a:spcPts val="0"/>
                        </a:spcBef>
                        <a:spcAft>
                          <a:spcPts val="0"/>
                        </a:spcAft>
                        <a:buNone/>
                      </a:pPr>
                      <a:r>
                        <a:rPr lang="en-US" sz="800" dirty="0"/>
                        <a:t>2 horas</a:t>
                      </a:r>
                      <a:endParaRPr sz="800" dirty="0"/>
                    </a:p>
                  </a:txBody>
                  <a:tcPr marL="91450" marR="91450" marT="45725" marB="45725">
                    <a:solidFill>
                      <a:schemeClr val="bg1"/>
                    </a:solidFill>
                  </a:tcPr>
                </a:tc>
                <a:tc>
                  <a:txBody>
                    <a:bodyPr/>
                    <a:lstStyle/>
                    <a:p>
                      <a:pPr marL="0" lvl="0" indent="0" rtl="0">
                        <a:spcBef>
                          <a:spcPts val="0"/>
                        </a:spcBef>
                        <a:spcAft>
                          <a:spcPts val="0"/>
                        </a:spcAft>
                        <a:buClr>
                          <a:schemeClr val="dk1"/>
                        </a:buClr>
                        <a:buFont typeface="Arial"/>
                        <a:buNone/>
                      </a:pPr>
                      <a:r>
                        <a:rPr lang="en-US" sz="800"/>
                        <a:t>- Valoración de los tipos de representaciones espaciales </a:t>
                      </a:r>
                      <a:endParaRPr sz="800"/>
                    </a:p>
                    <a:p>
                      <a:pPr marL="0" lvl="0" indent="0" rtl="0">
                        <a:spcBef>
                          <a:spcPts val="0"/>
                        </a:spcBef>
                        <a:spcAft>
                          <a:spcPts val="0"/>
                        </a:spcAft>
                        <a:buClr>
                          <a:schemeClr val="dk1"/>
                        </a:buClr>
                        <a:buFont typeface="Arial"/>
                        <a:buNone/>
                      </a:pPr>
                      <a:r>
                        <a:rPr lang="en-US" sz="800"/>
                        <a:t>- Adopción de una actitud reflexiva para la comprensión de proceso y problemas presentes en el espacio geográfico</a:t>
                      </a:r>
                      <a:endParaRPr sz="800"/>
                    </a:p>
                  </a:txBody>
                  <a:tcPr marL="91450" marR="91450" marT="45725" marB="45725">
                    <a:solidFill>
                      <a:schemeClr val="bg1"/>
                    </a:solidFill>
                  </a:tcPr>
                </a:tc>
                <a:tc>
                  <a:txBody>
                    <a:bodyPr/>
                    <a:lstStyle/>
                    <a:p>
                      <a:pPr marL="0" marR="0" lvl="0" indent="0" algn="l" rtl="0">
                        <a:spcBef>
                          <a:spcPts val="0"/>
                        </a:spcBef>
                        <a:spcAft>
                          <a:spcPts val="0"/>
                        </a:spcAft>
                        <a:buNone/>
                      </a:pPr>
                      <a:r>
                        <a:rPr lang="en-US" sz="800" dirty="0" err="1"/>
                        <a:t>Reflexión</a:t>
                      </a:r>
                      <a:r>
                        <a:rPr lang="en-US" sz="800" dirty="0"/>
                        <a:t> </a:t>
                      </a:r>
                      <a:r>
                        <a:rPr lang="en-US" sz="800" dirty="0" err="1"/>
                        <a:t>acerca</a:t>
                      </a:r>
                      <a:r>
                        <a:rPr lang="en-US" sz="800" dirty="0"/>
                        <a:t> de la </a:t>
                      </a:r>
                      <a:r>
                        <a:rPr lang="en-US" sz="800" dirty="0" err="1"/>
                        <a:t>importancia</a:t>
                      </a:r>
                      <a:r>
                        <a:rPr lang="en-US" sz="800" dirty="0"/>
                        <a:t> de la </a:t>
                      </a:r>
                      <a:r>
                        <a:rPr lang="en-US" sz="800" dirty="0" err="1"/>
                        <a:t>utilidad</a:t>
                      </a:r>
                      <a:r>
                        <a:rPr lang="en-US" sz="800" dirty="0"/>
                        <a:t> de las </a:t>
                      </a:r>
                      <a:r>
                        <a:rPr lang="en-US" sz="800" dirty="0" err="1"/>
                        <a:t>representaciones</a:t>
                      </a:r>
                      <a:r>
                        <a:rPr lang="en-US" sz="800" dirty="0"/>
                        <a:t> </a:t>
                      </a:r>
                      <a:r>
                        <a:rPr lang="en-US" sz="800" dirty="0" err="1"/>
                        <a:t>espaciales</a:t>
                      </a:r>
                      <a:endParaRPr sz="800" dirty="0"/>
                    </a:p>
                    <a:p>
                      <a:pPr marL="0" marR="0" lvl="0" indent="0" algn="l" rtl="0">
                        <a:spcBef>
                          <a:spcPts val="0"/>
                        </a:spcBef>
                        <a:spcAft>
                          <a:spcPts val="0"/>
                        </a:spcAft>
                        <a:buNone/>
                      </a:pPr>
                      <a:endParaRPr sz="800" dirty="0"/>
                    </a:p>
                    <a:p>
                      <a:pPr marL="0" marR="0" lvl="0" indent="0" algn="l" rtl="0">
                        <a:spcBef>
                          <a:spcPts val="0"/>
                        </a:spcBef>
                        <a:spcAft>
                          <a:spcPts val="0"/>
                        </a:spcAft>
                        <a:buNone/>
                      </a:pPr>
                      <a:r>
                        <a:rPr lang="en-US" sz="800" dirty="0" err="1"/>
                        <a:t>Exposición</a:t>
                      </a:r>
                      <a:r>
                        <a:rPr lang="en-US" sz="800" dirty="0"/>
                        <a:t> de </a:t>
                      </a:r>
                      <a:r>
                        <a:rPr lang="en-US" sz="800" dirty="0" err="1"/>
                        <a:t>su</a:t>
                      </a:r>
                      <a:r>
                        <a:rPr lang="en-US" sz="800" dirty="0"/>
                        <a:t> </a:t>
                      </a:r>
                      <a:r>
                        <a:rPr lang="en-US" sz="800" dirty="0" err="1"/>
                        <a:t>trabajo</a:t>
                      </a:r>
                      <a:r>
                        <a:rPr lang="en-US" sz="800" dirty="0"/>
                        <a:t>  </a:t>
                      </a:r>
                      <a:r>
                        <a:rPr lang="en-US" sz="800" dirty="0" err="1"/>
                        <a:t>en</a:t>
                      </a:r>
                      <a:r>
                        <a:rPr lang="en-US" sz="800" dirty="0"/>
                        <a:t> el </a:t>
                      </a:r>
                      <a:r>
                        <a:rPr lang="en-US" sz="800" dirty="0" err="1"/>
                        <a:t>Auditorio</a:t>
                      </a:r>
                      <a:r>
                        <a:rPr lang="en-US" sz="800" dirty="0"/>
                        <a:t> del </a:t>
                      </a:r>
                      <a:r>
                        <a:rPr lang="en-US" sz="800" dirty="0" err="1"/>
                        <a:t>Colegio</a:t>
                      </a:r>
                      <a:r>
                        <a:rPr lang="en-US" sz="800" dirty="0"/>
                        <a:t>, </a:t>
                      </a:r>
                      <a:r>
                        <a:rPr lang="en-US" sz="800" dirty="0" err="1"/>
                        <a:t>en</a:t>
                      </a:r>
                      <a:r>
                        <a:rPr lang="en-US" sz="800" dirty="0"/>
                        <a:t> </a:t>
                      </a:r>
                      <a:r>
                        <a:rPr lang="en-US" sz="800" dirty="0" err="1"/>
                        <a:t>donde</a:t>
                      </a:r>
                      <a:r>
                        <a:rPr lang="en-US" sz="800" dirty="0"/>
                        <a:t> </a:t>
                      </a:r>
                      <a:r>
                        <a:rPr lang="en-US" sz="800" dirty="0" err="1"/>
                        <a:t>expongan</a:t>
                      </a:r>
                      <a:r>
                        <a:rPr lang="en-US" sz="800" dirty="0"/>
                        <a:t> </a:t>
                      </a:r>
                      <a:r>
                        <a:rPr lang="en-US" sz="800" dirty="0" err="1"/>
                        <a:t>sus</a:t>
                      </a:r>
                      <a:r>
                        <a:rPr lang="en-US" sz="800" dirty="0"/>
                        <a:t> </a:t>
                      </a:r>
                      <a:r>
                        <a:rPr lang="en-US" sz="800" dirty="0" err="1"/>
                        <a:t>conclusiones</a:t>
                      </a:r>
                      <a:r>
                        <a:rPr lang="en-US" sz="800" dirty="0"/>
                        <a:t>, </a:t>
                      </a:r>
                      <a:r>
                        <a:rPr lang="en-US" sz="800" dirty="0" err="1"/>
                        <a:t>adoptando</a:t>
                      </a:r>
                      <a:r>
                        <a:rPr lang="en-US" sz="800" dirty="0"/>
                        <a:t> </a:t>
                      </a:r>
                      <a:r>
                        <a:rPr lang="en-US" sz="800" dirty="0" err="1"/>
                        <a:t>una</a:t>
                      </a:r>
                      <a:r>
                        <a:rPr lang="en-US" sz="800" dirty="0"/>
                        <a:t> </a:t>
                      </a:r>
                      <a:r>
                        <a:rPr lang="en-US" sz="800" dirty="0" err="1"/>
                        <a:t>actitud</a:t>
                      </a:r>
                      <a:r>
                        <a:rPr lang="en-US" sz="800" dirty="0"/>
                        <a:t> </a:t>
                      </a:r>
                      <a:r>
                        <a:rPr lang="en-US" sz="800" dirty="0" err="1"/>
                        <a:t>reflexiva</a:t>
                      </a:r>
                      <a:r>
                        <a:rPr lang="en-US" sz="800" dirty="0"/>
                        <a:t> </a:t>
                      </a:r>
                      <a:r>
                        <a:rPr lang="en-US" sz="800" dirty="0" err="1"/>
                        <a:t>acerca</a:t>
                      </a:r>
                      <a:r>
                        <a:rPr lang="en-US" sz="800" dirty="0"/>
                        <a:t> de la </a:t>
                      </a:r>
                      <a:r>
                        <a:rPr lang="en-US" sz="800" dirty="0" err="1"/>
                        <a:t>problemática</a:t>
                      </a:r>
                      <a:r>
                        <a:rPr lang="en-US" sz="800" dirty="0"/>
                        <a:t> de la </a:t>
                      </a:r>
                      <a:r>
                        <a:rPr lang="en-US" sz="800" dirty="0" err="1"/>
                        <a:t>región</a:t>
                      </a:r>
                      <a:r>
                        <a:rPr lang="en-US" sz="800" dirty="0"/>
                        <a:t> </a:t>
                      </a:r>
                      <a:r>
                        <a:rPr lang="en-US" sz="800" dirty="0" err="1"/>
                        <a:t>en</a:t>
                      </a:r>
                      <a:r>
                        <a:rPr lang="en-US" sz="800" dirty="0"/>
                        <a:t> </a:t>
                      </a:r>
                      <a:r>
                        <a:rPr lang="en-US" sz="800" dirty="0" err="1" smtClean="0"/>
                        <a:t>estudio</a:t>
                      </a:r>
                      <a:endParaRPr sz="8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800" dirty="0" err="1"/>
                        <a:t>Mapa</a:t>
                      </a:r>
                      <a:r>
                        <a:rPr lang="en-US" sz="800" dirty="0"/>
                        <a:t> final </a:t>
                      </a:r>
                      <a:r>
                        <a:rPr lang="en-US" sz="800" dirty="0" err="1"/>
                        <a:t>Impreso</a:t>
                      </a:r>
                      <a:endParaRPr sz="800" dirty="0"/>
                    </a:p>
                    <a:p>
                      <a:pPr marL="0" marR="0" lvl="0" indent="0" algn="l" rtl="0">
                        <a:spcBef>
                          <a:spcPts val="0"/>
                        </a:spcBef>
                        <a:spcAft>
                          <a:spcPts val="0"/>
                        </a:spcAft>
                        <a:buNone/>
                      </a:pPr>
                      <a:r>
                        <a:rPr lang="en-US" sz="800" dirty="0" err="1"/>
                        <a:t>Conclusiones</a:t>
                      </a:r>
                      <a:r>
                        <a:rPr lang="en-US" sz="800" dirty="0"/>
                        <a:t> </a:t>
                      </a:r>
                      <a:r>
                        <a:rPr lang="en-US" sz="800" dirty="0" err="1"/>
                        <a:t>en</a:t>
                      </a:r>
                      <a:r>
                        <a:rPr lang="en-US" sz="800" dirty="0"/>
                        <a:t> </a:t>
                      </a:r>
                      <a:r>
                        <a:rPr lang="en-US" sz="800" dirty="0" err="1"/>
                        <a:t>Presentación</a:t>
                      </a:r>
                      <a:r>
                        <a:rPr lang="en-US" sz="800" dirty="0"/>
                        <a:t> </a:t>
                      </a:r>
                      <a:r>
                        <a:rPr lang="en-US" sz="800" dirty="0" err="1"/>
                        <a:t>en</a:t>
                      </a:r>
                      <a:r>
                        <a:rPr lang="en-US" sz="800" dirty="0"/>
                        <a:t> Power Point </a:t>
                      </a:r>
                      <a:endParaRPr sz="8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800" dirty="0" err="1"/>
                        <a:t>Rúbrica</a:t>
                      </a:r>
                      <a:r>
                        <a:rPr lang="en-US" sz="800" dirty="0"/>
                        <a:t> de </a:t>
                      </a:r>
                      <a:r>
                        <a:rPr lang="en-US" sz="800" dirty="0" err="1"/>
                        <a:t>evaluación</a:t>
                      </a:r>
                      <a:r>
                        <a:rPr lang="en-US" sz="800" dirty="0"/>
                        <a:t> </a:t>
                      </a:r>
                      <a:r>
                        <a:rPr lang="en-US" sz="800" dirty="0" err="1"/>
                        <a:t>sobre</a:t>
                      </a:r>
                      <a:r>
                        <a:rPr lang="en-US" sz="800" dirty="0"/>
                        <a:t> la </a:t>
                      </a:r>
                      <a:r>
                        <a:rPr lang="en-US" sz="800" dirty="0" err="1"/>
                        <a:t>Reflexión</a:t>
                      </a:r>
                      <a:r>
                        <a:rPr lang="en-US" sz="800" dirty="0"/>
                        <a:t> </a:t>
                      </a:r>
                      <a:r>
                        <a:rPr lang="en-US" sz="800" dirty="0" err="1"/>
                        <a:t>acerca</a:t>
                      </a:r>
                      <a:r>
                        <a:rPr lang="en-US" sz="800" dirty="0"/>
                        <a:t> de la </a:t>
                      </a:r>
                      <a:r>
                        <a:rPr lang="en-US" sz="800" dirty="0" err="1"/>
                        <a:t>importancia</a:t>
                      </a:r>
                      <a:r>
                        <a:rPr lang="en-US" sz="800" dirty="0"/>
                        <a:t> de la </a:t>
                      </a:r>
                      <a:r>
                        <a:rPr lang="en-US" sz="800" dirty="0" err="1"/>
                        <a:t>utilidad</a:t>
                      </a:r>
                      <a:r>
                        <a:rPr lang="en-US" sz="800" dirty="0"/>
                        <a:t> de las </a:t>
                      </a:r>
                      <a:r>
                        <a:rPr lang="en-US" sz="800" dirty="0" err="1"/>
                        <a:t>representaciones</a:t>
                      </a:r>
                      <a:r>
                        <a:rPr lang="en-US" sz="800" dirty="0"/>
                        <a:t> </a:t>
                      </a:r>
                      <a:r>
                        <a:rPr lang="en-US" sz="800" dirty="0" err="1"/>
                        <a:t>espaciales</a:t>
                      </a:r>
                      <a:r>
                        <a:rPr lang="en-US" sz="800" dirty="0"/>
                        <a:t> y </a:t>
                      </a:r>
                      <a:r>
                        <a:rPr lang="en-US" sz="800" dirty="0" err="1"/>
                        <a:t>sobre</a:t>
                      </a:r>
                      <a:r>
                        <a:rPr lang="en-US" sz="800" dirty="0"/>
                        <a:t> la </a:t>
                      </a:r>
                      <a:r>
                        <a:rPr lang="en-US" sz="800" dirty="0" err="1"/>
                        <a:t>adopción</a:t>
                      </a:r>
                      <a:r>
                        <a:rPr lang="en-US" sz="800" dirty="0"/>
                        <a:t> de </a:t>
                      </a:r>
                      <a:r>
                        <a:rPr lang="en-US" sz="800" dirty="0" err="1"/>
                        <a:t>una</a:t>
                      </a:r>
                      <a:r>
                        <a:rPr lang="en-US" sz="800" dirty="0"/>
                        <a:t> </a:t>
                      </a:r>
                      <a:r>
                        <a:rPr lang="en-US" sz="800" dirty="0" err="1"/>
                        <a:t>actitud</a:t>
                      </a:r>
                      <a:r>
                        <a:rPr lang="en-US" sz="800" dirty="0"/>
                        <a:t> </a:t>
                      </a:r>
                      <a:r>
                        <a:rPr lang="en-US" sz="800" dirty="0" err="1"/>
                        <a:t>reflexiva</a:t>
                      </a:r>
                      <a:r>
                        <a:rPr lang="en-US" sz="800" dirty="0"/>
                        <a:t> </a:t>
                      </a:r>
                      <a:r>
                        <a:rPr lang="en-US" sz="800" dirty="0" err="1"/>
                        <a:t>sobre</a:t>
                      </a:r>
                      <a:r>
                        <a:rPr lang="en-US" sz="800" dirty="0"/>
                        <a:t> la </a:t>
                      </a:r>
                      <a:r>
                        <a:rPr lang="en-US" sz="800" dirty="0" err="1"/>
                        <a:t>problemática</a:t>
                      </a:r>
                      <a:r>
                        <a:rPr lang="en-US" sz="800" dirty="0"/>
                        <a:t> de la </a:t>
                      </a:r>
                      <a:r>
                        <a:rPr lang="en-US" sz="800" dirty="0" err="1"/>
                        <a:t>región</a:t>
                      </a:r>
                      <a:endParaRPr sz="8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800" dirty="0"/>
                        <a:t>Power Point con </a:t>
                      </a:r>
                      <a:r>
                        <a:rPr lang="en-US" sz="800" dirty="0" err="1"/>
                        <a:t>conclusiones</a:t>
                      </a:r>
                      <a:endParaRPr sz="800" dirty="0"/>
                    </a:p>
                  </a:txBody>
                  <a:tcPr marL="91450" marR="91450" marT="45725" marB="45725">
                    <a:solidFill>
                      <a:schemeClr val="bg1"/>
                    </a:solidFill>
                  </a:tcPr>
                </a:tc>
              </a:tr>
            </a:tbl>
          </a:graphicData>
        </a:graphic>
      </p:graphicFrame>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778" y="200250"/>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79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661564666"/>
              </p:ext>
            </p:extLst>
          </p:nvPr>
        </p:nvGraphicFramePr>
        <p:xfrm>
          <a:off x="395536" y="1115989"/>
          <a:ext cx="7963717" cy="5482297"/>
        </p:xfrm>
        <a:graphic>
          <a:graphicData uri="http://schemas.openxmlformats.org/drawingml/2006/table">
            <a:tbl>
              <a:tblPr firstRow="1" bandRow="1">
                <a:tableStyleId>{5DA37D80-6434-44D0-A028-1B22A696006F}</a:tableStyleId>
              </a:tblPr>
              <a:tblGrid>
                <a:gridCol w="389125"/>
                <a:gridCol w="571610"/>
                <a:gridCol w="371285"/>
                <a:gridCol w="1247610"/>
                <a:gridCol w="1626748"/>
                <a:gridCol w="1542338"/>
                <a:gridCol w="1261913"/>
                <a:gridCol w="953088"/>
              </a:tblGrid>
              <a:tr h="349743">
                <a:tc>
                  <a:txBody>
                    <a:bodyPr/>
                    <a:lstStyle/>
                    <a:p>
                      <a:pPr marL="0" marR="0" lvl="0" indent="0" algn="ctr" rtl="0">
                        <a:spcBef>
                          <a:spcPts val="0"/>
                        </a:spcBef>
                        <a:spcAft>
                          <a:spcPts val="0"/>
                        </a:spcAft>
                        <a:buNone/>
                      </a:pPr>
                      <a:endParaRPr sz="800" dirty="0"/>
                    </a:p>
                  </a:txBody>
                  <a:tcPr marL="68588" marR="68588" marT="45725" marB="45725">
                    <a:solidFill>
                      <a:schemeClr val="bg1"/>
                    </a:solidFill>
                  </a:tcPr>
                </a:tc>
                <a:tc>
                  <a:txBody>
                    <a:bodyPr/>
                    <a:lstStyle/>
                    <a:p>
                      <a:pPr marL="0" marR="0" lvl="0" indent="0" algn="ctr" rtl="0">
                        <a:spcBef>
                          <a:spcPts val="0"/>
                        </a:spcBef>
                        <a:spcAft>
                          <a:spcPts val="0"/>
                        </a:spcAft>
                        <a:buNone/>
                      </a:pPr>
                      <a:endParaRPr sz="800" b="0" dirty="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r>
                        <a:rPr lang="es-MX" sz="800" dirty="0" smtClean="0"/>
                        <a:t>Tiempo</a:t>
                      </a:r>
                      <a:endParaRPr sz="800" b="0" dirty="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r>
                        <a:rPr lang="es-MX" sz="800" dirty="0" smtClean="0"/>
                        <a:t>Contenido</a:t>
                      </a:r>
                      <a:endParaRPr sz="800" b="0" dirty="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r>
                        <a:rPr lang="es-MX" sz="800" dirty="0" smtClean="0"/>
                        <a:t>Actividades</a:t>
                      </a:r>
                      <a:endParaRPr sz="800" b="0" dirty="0">
                        <a:solidFill>
                          <a:schemeClr val="tx1"/>
                        </a:solidFill>
                      </a:endParaRPr>
                    </a:p>
                  </a:txBody>
                  <a:tcPr marL="68588" marR="68588"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ES" sz="800" u="none" strike="noStrike" cap="none" dirty="0" smtClean="0">
                          <a:sym typeface="Arial"/>
                        </a:rPr>
                        <a:t>Materiales</a:t>
                      </a:r>
                      <a:endParaRPr lang="es-ES" sz="800" b="0" i="0" u="none" strike="noStrike" cap="none" dirty="0">
                        <a:solidFill>
                          <a:schemeClr val="tx1"/>
                        </a:solidFill>
                        <a:latin typeface="Calibri"/>
                        <a:ea typeface="Calibri"/>
                        <a:cs typeface="Calibri"/>
                        <a:sym typeface="Arial"/>
                      </a:endParaRPr>
                    </a:p>
                  </a:txBody>
                  <a:tcPr marL="68588" marR="68588" marT="45725" marB="45725">
                    <a:solidFill>
                      <a:schemeClr val="bg1"/>
                    </a:solidFill>
                  </a:tcPr>
                </a:tc>
                <a:tc>
                  <a:txBody>
                    <a:bodyPr/>
                    <a:lstStyle/>
                    <a:p>
                      <a:pPr marL="0" marR="0" lvl="0" indent="0" algn="l" rtl="0">
                        <a:spcBef>
                          <a:spcPts val="0"/>
                        </a:spcBef>
                        <a:spcAft>
                          <a:spcPts val="0"/>
                        </a:spcAft>
                        <a:buFont typeface="Arial" pitchFamily="34" charset="0"/>
                        <a:buNone/>
                      </a:pPr>
                      <a:r>
                        <a:rPr lang="es-MX" sz="800" dirty="0" smtClean="0"/>
                        <a:t>Evaluación</a:t>
                      </a:r>
                      <a:endParaRPr sz="800" b="0" dirty="0">
                        <a:solidFill>
                          <a:schemeClr val="tx1"/>
                        </a:solidFill>
                      </a:endParaRPr>
                    </a:p>
                  </a:txBody>
                  <a:tcPr marL="68588" marR="68588" marT="45725" marB="45725">
                    <a:solidFill>
                      <a:schemeClr val="bg1"/>
                    </a:solidFill>
                  </a:tcPr>
                </a:tc>
                <a:tc>
                  <a:txBody>
                    <a:bodyPr/>
                    <a:lstStyle/>
                    <a:p>
                      <a:pPr marL="0" marR="0" lvl="0" indent="0" algn="l" rtl="0">
                        <a:lnSpc>
                          <a:spcPct val="100000"/>
                        </a:lnSpc>
                        <a:spcBef>
                          <a:spcPts val="0"/>
                        </a:spcBef>
                        <a:spcAft>
                          <a:spcPts val="0"/>
                        </a:spcAft>
                        <a:buClr>
                          <a:srgbClr val="000000"/>
                        </a:buClr>
                        <a:buFont typeface="Arial" pitchFamily="34" charset="0"/>
                        <a:buNone/>
                      </a:pPr>
                      <a:r>
                        <a:rPr lang="es-MX" sz="800" u="none" strike="noStrike" cap="none" dirty="0" smtClean="0">
                          <a:sym typeface="Arial"/>
                        </a:rPr>
                        <a:t>Producto o evidencia </a:t>
                      </a:r>
                      <a:endParaRPr lang="es-MX" sz="800" b="0" i="0" u="none" strike="noStrike" cap="none" dirty="0">
                        <a:solidFill>
                          <a:schemeClr val="tx1"/>
                        </a:solidFill>
                        <a:latin typeface="Calibri"/>
                        <a:ea typeface="Calibri"/>
                        <a:cs typeface="Calibri"/>
                        <a:sym typeface="Arial"/>
                      </a:endParaRPr>
                    </a:p>
                  </a:txBody>
                  <a:tcPr marL="68588" marR="68588" marT="45725" marB="45725">
                    <a:solidFill>
                      <a:schemeClr val="bg1"/>
                    </a:solidFill>
                  </a:tcPr>
                </a:tc>
              </a:tr>
              <a:tr h="1983767">
                <a:tc rowSpan="3">
                  <a:txBody>
                    <a:bodyPr/>
                    <a:lstStyle/>
                    <a:p>
                      <a:pPr marL="0" marR="0" lvl="0" indent="0" algn="ctr" rtl="0">
                        <a:spcBef>
                          <a:spcPts val="0"/>
                        </a:spcBef>
                        <a:spcAft>
                          <a:spcPts val="0"/>
                        </a:spcAft>
                        <a:buNone/>
                      </a:pPr>
                      <a:endParaRPr lang="en-US" sz="2000" dirty="0" smtClean="0"/>
                    </a:p>
                    <a:p>
                      <a:pPr marL="0" marR="0" lvl="0" indent="0" algn="ctr" rtl="0">
                        <a:spcBef>
                          <a:spcPts val="0"/>
                        </a:spcBef>
                        <a:spcAft>
                          <a:spcPts val="0"/>
                        </a:spcAft>
                        <a:buNone/>
                      </a:pPr>
                      <a:endParaRPr lang="en-US" sz="2000" dirty="0" smtClean="0"/>
                    </a:p>
                    <a:p>
                      <a:pPr marL="0" marR="0" lvl="0" indent="0" algn="ctr" rtl="0">
                        <a:spcBef>
                          <a:spcPts val="0"/>
                        </a:spcBef>
                        <a:spcAft>
                          <a:spcPts val="0"/>
                        </a:spcAft>
                        <a:buNone/>
                      </a:pPr>
                      <a:endParaRPr lang="en-US" sz="2000" dirty="0" smtClean="0"/>
                    </a:p>
                    <a:p>
                      <a:pPr marL="0" marR="0" lvl="0" indent="0" algn="ctr" rtl="0">
                        <a:spcBef>
                          <a:spcPts val="0"/>
                        </a:spcBef>
                        <a:spcAft>
                          <a:spcPts val="0"/>
                        </a:spcAft>
                        <a:buNone/>
                      </a:pPr>
                      <a:endParaRPr lang="en-US" sz="2000" dirty="0" smtClean="0"/>
                    </a:p>
                    <a:p>
                      <a:pPr marL="0" marR="0" lvl="0" indent="0" algn="ctr" rtl="0">
                        <a:spcBef>
                          <a:spcPts val="0"/>
                        </a:spcBef>
                        <a:spcAft>
                          <a:spcPts val="0"/>
                        </a:spcAft>
                        <a:buNone/>
                      </a:pPr>
                      <a:r>
                        <a:rPr lang="en-US" sz="2000" dirty="0" smtClean="0">
                          <a:solidFill>
                            <a:srgbClr val="0070C0"/>
                          </a:solidFill>
                        </a:rPr>
                        <a:t>F</a:t>
                      </a:r>
                      <a:endParaRPr sz="2000" dirty="0">
                        <a:solidFill>
                          <a:srgbClr val="0070C0"/>
                        </a:solidFill>
                      </a:endParaRPr>
                    </a:p>
                    <a:p>
                      <a:pPr marL="0" marR="0" lvl="0" indent="0" algn="ctr" rtl="0">
                        <a:spcBef>
                          <a:spcPts val="0"/>
                        </a:spcBef>
                        <a:spcAft>
                          <a:spcPts val="0"/>
                        </a:spcAft>
                        <a:buNone/>
                      </a:pPr>
                      <a:r>
                        <a:rPr lang="en-US" sz="2000" dirty="0">
                          <a:solidFill>
                            <a:srgbClr val="0070C0"/>
                          </a:solidFill>
                        </a:rPr>
                        <a:t>í</a:t>
                      </a:r>
                      <a:endParaRPr sz="2000" dirty="0">
                        <a:solidFill>
                          <a:srgbClr val="0070C0"/>
                        </a:solidFill>
                      </a:endParaRPr>
                    </a:p>
                    <a:p>
                      <a:pPr marL="0" marR="0" lvl="0" indent="0" algn="ctr" rtl="0">
                        <a:spcBef>
                          <a:spcPts val="0"/>
                        </a:spcBef>
                        <a:spcAft>
                          <a:spcPts val="0"/>
                        </a:spcAft>
                        <a:buNone/>
                      </a:pPr>
                      <a:r>
                        <a:rPr lang="en-US" sz="2000" dirty="0">
                          <a:solidFill>
                            <a:srgbClr val="0070C0"/>
                          </a:solidFill>
                        </a:rPr>
                        <a:t>s</a:t>
                      </a:r>
                      <a:endParaRPr sz="2000" dirty="0">
                        <a:solidFill>
                          <a:srgbClr val="0070C0"/>
                        </a:solidFill>
                      </a:endParaRPr>
                    </a:p>
                    <a:p>
                      <a:pPr marL="0" marR="0" lvl="0" indent="0" algn="ctr" rtl="0">
                        <a:spcBef>
                          <a:spcPts val="0"/>
                        </a:spcBef>
                        <a:spcAft>
                          <a:spcPts val="0"/>
                        </a:spcAft>
                        <a:buNone/>
                      </a:pPr>
                      <a:r>
                        <a:rPr lang="en-US" sz="2000" dirty="0" err="1">
                          <a:solidFill>
                            <a:srgbClr val="0070C0"/>
                          </a:solidFill>
                        </a:rPr>
                        <a:t>i</a:t>
                      </a:r>
                      <a:endParaRPr sz="2000" dirty="0">
                        <a:solidFill>
                          <a:srgbClr val="0070C0"/>
                        </a:solidFill>
                      </a:endParaRPr>
                    </a:p>
                    <a:p>
                      <a:pPr marL="0" marR="0" lvl="0" indent="0" algn="ctr" rtl="0">
                        <a:spcBef>
                          <a:spcPts val="0"/>
                        </a:spcBef>
                        <a:spcAft>
                          <a:spcPts val="0"/>
                        </a:spcAft>
                        <a:buNone/>
                      </a:pPr>
                      <a:r>
                        <a:rPr lang="en-US" sz="2000" dirty="0">
                          <a:solidFill>
                            <a:srgbClr val="0070C0"/>
                          </a:solidFill>
                        </a:rPr>
                        <a:t>c</a:t>
                      </a:r>
                      <a:endParaRPr sz="2000" dirty="0">
                        <a:solidFill>
                          <a:srgbClr val="0070C0"/>
                        </a:solidFill>
                      </a:endParaRPr>
                    </a:p>
                    <a:p>
                      <a:pPr marL="0" marR="0" lvl="0" indent="0" algn="ctr" rtl="0">
                        <a:spcBef>
                          <a:spcPts val="0"/>
                        </a:spcBef>
                        <a:spcAft>
                          <a:spcPts val="0"/>
                        </a:spcAft>
                        <a:buNone/>
                      </a:pPr>
                      <a:r>
                        <a:rPr lang="en-US" sz="2000" dirty="0">
                          <a:solidFill>
                            <a:srgbClr val="0070C0"/>
                          </a:solidFill>
                        </a:rPr>
                        <a:t>a</a:t>
                      </a:r>
                      <a:endParaRPr sz="2000" b="1" dirty="0">
                        <a:solidFill>
                          <a:srgbClr val="0070C0"/>
                        </a:solidFill>
                      </a:endParaRPr>
                    </a:p>
                  </a:txBody>
                  <a:tcPr marL="68588" marR="68588" marT="45725" marB="45725">
                    <a:solidFill>
                      <a:schemeClr val="bg1"/>
                    </a:solidFill>
                  </a:tcPr>
                </a:tc>
                <a:tc>
                  <a:txBody>
                    <a:bodyPr/>
                    <a:lstStyle/>
                    <a:p>
                      <a:pPr marL="0" marR="0" lvl="0" indent="0" algn="ctr" rtl="0">
                        <a:spcBef>
                          <a:spcPts val="0"/>
                        </a:spcBef>
                        <a:spcAft>
                          <a:spcPts val="0"/>
                        </a:spcAft>
                        <a:buNone/>
                      </a:pPr>
                      <a:r>
                        <a:rPr lang="en-US" sz="800" dirty="0" err="1"/>
                        <a:t>Inicio</a:t>
                      </a:r>
                      <a:endParaRPr sz="800" b="0" dirty="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sz="800" b="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n-US" sz="800" dirty="0" smtClean="0"/>
                    </a:p>
                    <a:p>
                      <a:pPr marL="0" marR="0" lvl="0" indent="0" algn="l" rtl="0">
                        <a:spcBef>
                          <a:spcPts val="0"/>
                        </a:spcBef>
                        <a:spcAft>
                          <a:spcPts val="0"/>
                        </a:spcAft>
                        <a:buNone/>
                      </a:pPr>
                      <a:endParaRPr lang="en-US" sz="800" dirty="0" smtClean="0"/>
                    </a:p>
                    <a:p>
                      <a:pPr marL="0" marR="0" lvl="0" indent="0" algn="l" rtl="0">
                        <a:spcBef>
                          <a:spcPts val="0"/>
                        </a:spcBef>
                        <a:spcAft>
                          <a:spcPts val="0"/>
                        </a:spcAft>
                        <a:buNone/>
                      </a:pPr>
                      <a:r>
                        <a:rPr lang="es-MX" sz="800" dirty="0" smtClean="0"/>
                        <a:t>Sistema de referencia no inercial.</a:t>
                      </a:r>
                    </a:p>
                    <a:p>
                      <a:pPr marL="0" marR="0" lvl="0" indent="0" algn="l" rtl="0">
                        <a:spcBef>
                          <a:spcPts val="0"/>
                        </a:spcBef>
                        <a:spcAft>
                          <a:spcPts val="0"/>
                        </a:spcAft>
                        <a:buNone/>
                      </a:pPr>
                      <a:r>
                        <a:rPr lang="es-MX" sz="800" dirty="0" smtClean="0"/>
                        <a:t>-Leyes de </a:t>
                      </a:r>
                      <a:r>
                        <a:rPr lang="es-MX" sz="800" dirty="0" err="1" smtClean="0"/>
                        <a:t>Kepler</a:t>
                      </a:r>
                      <a:r>
                        <a:rPr lang="es-MX" sz="800" dirty="0" smtClean="0"/>
                        <a:t>.</a:t>
                      </a:r>
                    </a:p>
                    <a:p>
                      <a:pPr marL="0" marR="0" lvl="0" indent="0" algn="l" rtl="0">
                        <a:spcBef>
                          <a:spcPts val="0"/>
                        </a:spcBef>
                        <a:spcAft>
                          <a:spcPts val="0"/>
                        </a:spcAft>
                        <a:buNone/>
                      </a:pPr>
                      <a:r>
                        <a:rPr lang="es-MX" sz="800" dirty="0" smtClean="0"/>
                        <a:t>-Leyes del movimiento.</a:t>
                      </a:r>
                    </a:p>
                    <a:p>
                      <a:pPr marL="0" marR="0" lvl="0" indent="0" algn="l" rtl="0">
                        <a:spcBef>
                          <a:spcPts val="0"/>
                        </a:spcBef>
                        <a:spcAft>
                          <a:spcPts val="0"/>
                        </a:spcAft>
                        <a:buNone/>
                      </a:pPr>
                      <a:r>
                        <a:rPr lang="es-MX" sz="800" dirty="0" smtClean="0"/>
                        <a:t>-Tipos de movimiento y TIC.</a:t>
                      </a:r>
                    </a:p>
                    <a:p>
                      <a:pPr marL="0" marR="0" lvl="0" indent="0" algn="l" rtl="0">
                        <a:spcBef>
                          <a:spcPts val="0"/>
                        </a:spcBef>
                        <a:spcAft>
                          <a:spcPts val="0"/>
                        </a:spcAft>
                        <a:buNone/>
                      </a:pPr>
                      <a:r>
                        <a:rPr lang="es-MX" sz="800" dirty="0" smtClean="0"/>
                        <a:t>-Movimiento circular uniforme.</a:t>
                      </a:r>
                    </a:p>
                    <a:p>
                      <a:pPr marL="0" marR="0" lvl="0" indent="0" algn="l" rtl="0">
                        <a:spcBef>
                          <a:spcPts val="0"/>
                        </a:spcBef>
                        <a:spcAft>
                          <a:spcPts val="0"/>
                        </a:spcAft>
                        <a:buNone/>
                      </a:pPr>
                      <a:r>
                        <a:rPr lang="es-MX" sz="800" dirty="0" smtClean="0"/>
                        <a:t>-Ley de Gravitación Universal.</a:t>
                      </a:r>
                    </a:p>
                    <a:p>
                      <a:pPr marL="0" marR="0" lvl="0" indent="0" algn="l" rtl="0">
                        <a:spcBef>
                          <a:spcPts val="0"/>
                        </a:spcBef>
                        <a:spcAft>
                          <a:spcPts val="0"/>
                        </a:spcAft>
                        <a:buNone/>
                      </a:pPr>
                      <a:r>
                        <a:rPr lang="es-MX" sz="800" dirty="0" smtClean="0"/>
                        <a:t>- El</a:t>
                      </a:r>
                      <a:r>
                        <a:rPr lang="es-MX" sz="800" baseline="0" dirty="0" smtClean="0"/>
                        <a:t> espectro electromagnético.</a:t>
                      </a:r>
                      <a:endParaRPr lang="es-MX" sz="800" dirty="0" smtClean="0"/>
                    </a:p>
                    <a:p>
                      <a:pPr marL="0" marR="0" lvl="0" indent="0" algn="l" rtl="0">
                        <a:spcBef>
                          <a:spcPts val="0"/>
                        </a:spcBef>
                        <a:spcAft>
                          <a:spcPts val="0"/>
                        </a:spcAft>
                        <a:buNone/>
                      </a:pPr>
                      <a:endParaRPr sz="800" b="0" dirty="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r>
                        <a:rPr lang="en-US" sz="800" dirty="0" smtClean="0"/>
                        <a:t>.</a:t>
                      </a:r>
                    </a:p>
                    <a:p>
                      <a:pPr marL="0" marR="0" lvl="0" indent="0" algn="l" rtl="0">
                        <a:spcBef>
                          <a:spcPts val="0"/>
                        </a:spcBef>
                        <a:spcAft>
                          <a:spcPts val="0"/>
                        </a:spcAft>
                        <a:buNone/>
                      </a:pPr>
                      <a:endParaRPr lang="en-US" sz="800" dirty="0" smtClean="0"/>
                    </a:p>
                    <a:p>
                      <a:pPr marL="0" marR="0" lvl="0" indent="0" algn="l" rtl="0">
                        <a:lnSpc>
                          <a:spcPct val="100000"/>
                        </a:lnSpc>
                        <a:spcBef>
                          <a:spcPts val="0"/>
                        </a:spcBef>
                        <a:spcAft>
                          <a:spcPts val="0"/>
                        </a:spcAft>
                        <a:buClr>
                          <a:srgbClr val="000000"/>
                        </a:buClr>
                        <a:buFont typeface="Arial" pitchFamily="34" charset="0"/>
                        <a:buChar char="•"/>
                      </a:pPr>
                      <a:r>
                        <a:rPr lang="es-ES" sz="800" u="none" strike="noStrike" cap="none" dirty="0" smtClean="0">
                          <a:sym typeface="Arial"/>
                        </a:rPr>
                        <a:t>Identificar la manera en que el ojo percibe las imágenes, teoría del color.</a:t>
                      </a:r>
                      <a:endParaRPr lang="es-MX" sz="800" u="none" strike="noStrike" cap="none" dirty="0" smtClean="0">
                        <a:sym typeface="Arial"/>
                      </a:endParaRPr>
                    </a:p>
                    <a:p>
                      <a:pPr marL="0" marR="0" lvl="0" indent="0" algn="l" rtl="0">
                        <a:lnSpc>
                          <a:spcPct val="100000"/>
                        </a:lnSpc>
                        <a:spcBef>
                          <a:spcPts val="0"/>
                        </a:spcBef>
                        <a:spcAft>
                          <a:spcPts val="0"/>
                        </a:spcAft>
                        <a:buClr>
                          <a:srgbClr val="000000"/>
                        </a:buClr>
                        <a:buFont typeface="Arial" pitchFamily="34" charset="0"/>
                        <a:buChar char="•"/>
                      </a:pPr>
                      <a:r>
                        <a:rPr lang="es-ES" sz="800" u="none" strike="noStrike" cap="none" dirty="0" smtClean="0">
                          <a:sym typeface="Arial"/>
                        </a:rPr>
                        <a:t>Reconocer que los sensores son los ojos de los satélites.</a:t>
                      </a:r>
                      <a:endParaRPr lang="es-MX" sz="800" u="none" strike="noStrike" cap="none" dirty="0" smtClean="0">
                        <a:sym typeface="Arial"/>
                      </a:endParaRPr>
                    </a:p>
                    <a:p>
                      <a:pPr marL="0" marR="0" lvl="0" indent="0" algn="l" rtl="0">
                        <a:lnSpc>
                          <a:spcPct val="100000"/>
                        </a:lnSpc>
                        <a:spcBef>
                          <a:spcPts val="0"/>
                        </a:spcBef>
                        <a:spcAft>
                          <a:spcPts val="0"/>
                        </a:spcAft>
                        <a:buClr>
                          <a:srgbClr val="000000"/>
                        </a:buClr>
                        <a:buFont typeface="Arial" pitchFamily="34" charset="0"/>
                        <a:buChar char="•"/>
                      </a:pPr>
                      <a:r>
                        <a:rPr lang="es-ES" sz="800" u="none" strike="noStrike" cap="none" dirty="0" smtClean="0">
                          <a:sym typeface="Arial"/>
                        </a:rPr>
                        <a:t>Identificar las tipos de luces que los sensores satelitales pueden percibir, el espectro electromagnético.</a:t>
                      </a:r>
                      <a:endParaRPr lang="es-MX" sz="800" u="none" strike="noStrike" cap="none" dirty="0" smtClean="0">
                        <a:sym typeface="Arial"/>
                      </a:endParaRPr>
                    </a:p>
                    <a:p>
                      <a:pPr marL="0" marR="0" lvl="0" indent="0" algn="l" rtl="0">
                        <a:lnSpc>
                          <a:spcPct val="100000"/>
                        </a:lnSpc>
                        <a:spcBef>
                          <a:spcPts val="0"/>
                        </a:spcBef>
                        <a:spcAft>
                          <a:spcPts val="0"/>
                        </a:spcAft>
                        <a:buClr>
                          <a:srgbClr val="000000"/>
                        </a:buClr>
                        <a:buFont typeface="Arial" pitchFamily="34" charset="0"/>
                        <a:buChar char="•"/>
                      </a:pPr>
                      <a:r>
                        <a:rPr lang="es-ES" sz="800" u="none" strike="noStrike" cap="none" dirty="0" smtClean="0">
                          <a:sym typeface="Arial"/>
                        </a:rPr>
                        <a:t>Reconocer los pasos que la información captada por los sensores satelitales recorre hasta llegar a la tierra y ser procesados para la generación de mapas.</a:t>
                      </a:r>
                      <a:endParaRPr lang="es-MX" sz="800" u="none" strike="noStrike" cap="none" dirty="0" smtClean="0">
                        <a:sym typeface="Arial"/>
                      </a:endParaRPr>
                    </a:p>
                    <a:p>
                      <a:pPr marL="0" marR="0" lvl="0" indent="0" algn="l" rtl="0">
                        <a:spcBef>
                          <a:spcPts val="0"/>
                        </a:spcBef>
                        <a:spcAft>
                          <a:spcPts val="0"/>
                        </a:spcAft>
                        <a:buNone/>
                      </a:pPr>
                      <a:endParaRPr sz="800" b="0" dirty="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s-MX" sz="800" dirty="0" smtClean="0"/>
                    </a:p>
                    <a:p>
                      <a:pPr marL="0" marR="0" lvl="0" indent="0" algn="l" rtl="0">
                        <a:spcBef>
                          <a:spcPts val="0"/>
                        </a:spcBef>
                        <a:spcAft>
                          <a:spcPts val="0"/>
                        </a:spcAft>
                        <a:buNone/>
                      </a:pPr>
                      <a:endParaRPr lang="es-MX" sz="8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MX" sz="800" u="none" strike="noStrike" cap="none" dirty="0" smtClean="0">
                          <a:sym typeface="Arial"/>
                        </a:rPr>
                        <a:t>Pizarrón.</a:t>
                      </a:r>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MX" sz="800" u="none" strike="noStrike" cap="none" dirty="0" smtClean="0">
                          <a:sym typeface="Arial"/>
                        </a:rPr>
                        <a:t>Cuaderno de apuntes.</a:t>
                      </a:r>
                      <a:endParaRPr lang="es-ES" sz="800" b="0" i="0" u="none" strike="noStrike" cap="none" dirty="0">
                        <a:solidFill>
                          <a:schemeClr val="tx1"/>
                        </a:solidFill>
                        <a:latin typeface="Calibri"/>
                        <a:ea typeface="Calibri"/>
                        <a:cs typeface="Calibri"/>
                        <a:sym typeface="Aria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n-US" sz="800" dirty="0" smtClean="0"/>
                    </a:p>
                    <a:p>
                      <a:pPr marL="0" marR="0" lvl="0" indent="0" algn="l" rtl="0">
                        <a:spcBef>
                          <a:spcPts val="0"/>
                        </a:spcBef>
                        <a:spcAft>
                          <a:spcPts val="0"/>
                        </a:spcAft>
                        <a:buNone/>
                      </a:pPr>
                      <a:endParaRPr lang="en-US" sz="800" dirty="0" smtClean="0"/>
                    </a:p>
                    <a:p>
                      <a:pPr marL="0" marR="0" lvl="0" indent="0" algn="l" rtl="0">
                        <a:spcBef>
                          <a:spcPts val="0"/>
                        </a:spcBef>
                        <a:spcAft>
                          <a:spcPts val="0"/>
                        </a:spcAft>
                        <a:buFont typeface="Arial" pitchFamily="34" charset="0"/>
                        <a:buChar char="•"/>
                      </a:pPr>
                      <a:r>
                        <a:rPr lang="es-MX" sz="800" dirty="0" smtClean="0"/>
                        <a:t>Discusión grupal.</a:t>
                      </a:r>
                      <a:endParaRPr sz="800" b="0" dirty="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s-MX" sz="800" dirty="0" smtClean="0"/>
                    </a:p>
                    <a:p>
                      <a:pPr marL="0" marR="0" lvl="0" indent="0" algn="l" rtl="0">
                        <a:lnSpc>
                          <a:spcPct val="100000"/>
                        </a:lnSpc>
                        <a:spcBef>
                          <a:spcPts val="0"/>
                        </a:spcBef>
                        <a:spcAft>
                          <a:spcPts val="0"/>
                        </a:spcAft>
                        <a:buClr>
                          <a:srgbClr val="000000"/>
                        </a:buClr>
                        <a:buFont typeface="Arial" pitchFamily="34" charset="0"/>
                        <a:buChar char="•"/>
                      </a:pPr>
                      <a:r>
                        <a:rPr lang="es-MX" sz="800" u="none" strike="noStrike" cap="none" dirty="0" smtClean="0">
                          <a:sym typeface="Arial"/>
                        </a:rPr>
                        <a:t>Apuntes en la libreta sobre el espectro electromagnético (Luz).</a:t>
                      </a:r>
                      <a:endParaRPr lang="es-MX" sz="800" b="0" i="0" u="none" strike="noStrike" cap="none" dirty="0">
                        <a:solidFill>
                          <a:schemeClr val="tx1"/>
                        </a:solidFill>
                        <a:latin typeface="Calibri"/>
                        <a:ea typeface="Calibri"/>
                        <a:cs typeface="Calibri"/>
                        <a:sym typeface="Arial"/>
                      </a:endParaRPr>
                    </a:p>
                  </a:txBody>
                  <a:tcPr marL="68588" marR="68588" marT="45725" marB="45725">
                    <a:solidFill>
                      <a:schemeClr val="bg1"/>
                    </a:solidFill>
                  </a:tcPr>
                </a:tc>
              </a:tr>
              <a:tr h="1510034">
                <a:tc vMerge="1">
                  <a:txBody>
                    <a:bodyPr/>
                    <a:lstStyle/>
                    <a:p>
                      <a:endParaRPr lang="es-MX"/>
                    </a:p>
                  </a:txBody>
                  <a:tcPr/>
                </a:tc>
                <a:tc>
                  <a:txBody>
                    <a:bodyPr/>
                    <a:lstStyle/>
                    <a:p>
                      <a:r>
                        <a:rPr lang="es-MX" sz="800" dirty="0" smtClean="0"/>
                        <a:t>Desarrollo</a:t>
                      </a:r>
                      <a:endParaRPr lang="es-MX" sz="800" dirty="0">
                        <a:solidFill>
                          <a:schemeClr val="tx1"/>
                        </a:solidFill>
                      </a:endParaRPr>
                    </a:p>
                  </a:txBody>
                  <a:tcPr marL="68588" marR="68588" marT="45725" marB="45725">
                    <a:solidFill>
                      <a:schemeClr val="bg1"/>
                    </a:solidFill>
                  </a:tcPr>
                </a:tc>
                <a:tc>
                  <a:txBody>
                    <a:bodyPr/>
                    <a:lstStyle/>
                    <a:p>
                      <a:endParaRPr lang="es-MX" sz="800" dirty="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n-US" sz="800" dirty="0" smtClean="0"/>
                    </a:p>
                    <a:p>
                      <a:pPr marL="0" marR="0" lvl="0" indent="0" algn="l" rtl="0">
                        <a:spcBef>
                          <a:spcPts val="0"/>
                        </a:spcBef>
                        <a:spcAft>
                          <a:spcPts val="0"/>
                        </a:spcAft>
                        <a:buFont typeface="Arial" pitchFamily="34" charset="0"/>
                        <a:buChar char="•"/>
                      </a:pPr>
                      <a:r>
                        <a:rPr lang="en-US" sz="800" dirty="0" err="1" smtClean="0"/>
                        <a:t>Satélites</a:t>
                      </a:r>
                      <a:r>
                        <a:rPr lang="en-US" sz="800" baseline="0" dirty="0" smtClean="0"/>
                        <a:t> </a:t>
                      </a:r>
                      <a:r>
                        <a:rPr lang="en-US" sz="800" baseline="0" dirty="0" err="1" smtClean="0"/>
                        <a:t>artificiales</a:t>
                      </a:r>
                      <a:r>
                        <a:rPr lang="en-US" sz="800" baseline="0" dirty="0" smtClean="0"/>
                        <a:t> y </a:t>
                      </a:r>
                      <a:r>
                        <a:rPr lang="en-US" sz="800" baseline="0" dirty="0" err="1" smtClean="0"/>
                        <a:t>satélites</a:t>
                      </a:r>
                      <a:r>
                        <a:rPr lang="en-US" sz="800" baseline="0" dirty="0" smtClean="0"/>
                        <a:t> de </a:t>
                      </a:r>
                      <a:r>
                        <a:rPr lang="en-US" sz="800" baseline="0" dirty="0" err="1" smtClean="0"/>
                        <a:t>reconocimiento</a:t>
                      </a:r>
                      <a:r>
                        <a:rPr lang="en-US" sz="800" baseline="0" dirty="0" smtClean="0"/>
                        <a:t>, </a:t>
                      </a:r>
                    </a:p>
                    <a:p>
                      <a:pPr marL="0" marR="0" lvl="0" indent="0" algn="l" rtl="0">
                        <a:spcBef>
                          <a:spcPts val="0"/>
                        </a:spcBef>
                        <a:spcAft>
                          <a:spcPts val="0"/>
                        </a:spcAft>
                        <a:buFont typeface="Arial" pitchFamily="34" charset="0"/>
                        <a:buChar char="•"/>
                      </a:pPr>
                      <a:r>
                        <a:rPr lang="en-US" sz="800" baseline="0" dirty="0" smtClean="0"/>
                        <a:t>El </a:t>
                      </a:r>
                      <a:r>
                        <a:rPr lang="en-US" sz="800" baseline="0" dirty="0" err="1" smtClean="0"/>
                        <a:t>espectro</a:t>
                      </a:r>
                      <a:r>
                        <a:rPr lang="en-US" sz="800" baseline="0" dirty="0" smtClean="0"/>
                        <a:t> </a:t>
                      </a:r>
                      <a:r>
                        <a:rPr lang="en-US" sz="800" baseline="0" dirty="0" err="1" smtClean="0"/>
                        <a:t>electromagnético</a:t>
                      </a:r>
                      <a:r>
                        <a:rPr lang="en-US" sz="800" baseline="0" dirty="0" smtClean="0"/>
                        <a:t>.</a:t>
                      </a:r>
                    </a:p>
                    <a:p>
                      <a:pPr marL="0" marR="0" lvl="0" indent="0" algn="l" rtl="0">
                        <a:spcBef>
                          <a:spcPts val="0"/>
                        </a:spcBef>
                        <a:spcAft>
                          <a:spcPts val="0"/>
                        </a:spcAft>
                        <a:buFont typeface="Arial" pitchFamily="34" charset="0"/>
                        <a:buChar char="•"/>
                      </a:pPr>
                      <a:r>
                        <a:rPr lang="en-US" sz="800" baseline="0" dirty="0" err="1" smtClean="0"/>
                        <a:t>Elementos</a:t>
                      </a:r>
                      <a:r>
                        <a:rPr lang="en-US" sz="800" baseline="0" dirty="0" smtClean="0"/>
                        <a:t> de la </a:t>
                      </a:r>
                      <a:r>
                        <a:rPr lang="en-US" sz="800" baseline="0" dirty="0" err="1" smtClean="0"/>
                        <a:t>percepción</a:t>
                      </a:r>
                      <a:r>
                        <a:rPr lang="en-US" sz="800" baseline="0" dirty="0" smtClean="0"/>
                        <a:t> </a:t>
                      </a:r>
                      <a:r>
                        <a:rPr lang="en-US" sz="800" baseline="0" dirty="0" err="1" smtClean="0"/>
                        <a:t>remota</a:t>
                      </a:r>
                      <a:r>
                        <a:rPr lang="en-US" sz="800" baseline="0" dirty="0" smtClean="0"/>
                        <a:t>.</a:t>
                      </a:r>
                      <a:endParaRPr sz="800" b="1" dirty="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n-US" sz="800" dirty="0" smtClean="0"/>
                    </a:p>
                    <a:p>
                      <a:pPr marL="0" marR="0" lvl="0" indent="0" algn="l" rtl="0">
                        <a:spcBef>
                          <a:spcPts val="0"/>
                        </a:spcBef>
                        <a:spcAft>
                          <a:spcPts val="0"/>
                        </a:spcAft>
                        <a:buNone/>
                      </a:pPr>
                      <a:endParaRPr lang="en-US" sz="800" dirty="0" smtClean="0"/>
                    </a:p>
                    <a:p>
                      <a:pPr marL="0" marR="0" lvl="0" indent="0" algn="l" rtl="0">
                        <a:spcBef>
                          <a:spcPts val="0"/>
                        </a:spcBef>
                        <a:spcAft>
                          <a:spcPts val="0"/>
                        </a:spcAft>
                        <a:buNone/>
                      </a:pPr>
                      <a:endParaRPr lang="en-US" sz="8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ES" sz="800" u="none" strike="noStrike" cap="none" dirty="0" smtClean="0">
                          <a:sym typeface="Arial"/>
                        </a:rPr>
                        <a:t>Consultar el video:</a:t>
                      </a:r>
                      <a:endParaRPr lang="es-MX" sz="800" u="none" strike="noStrike" cap="none" dirty="0" smtClean="0">
                        <a:sym typeface="Arial"/>
                      </a:endParaRPr>
                    </a:p>
                    <a:p>
                      <a:r>
                        <a:rPr lang="es-ES" sz="800" u="none" strike="noStrike" cap="none" dirty="0" smtClean="0">
                          <a:sym typeface="Arial"/>
                          <a:hlinkClick r:id=""/>
                        </a:rPr>
                        <a:t>https://www.youtube.com/watch?v=yXs0NSsPH4w&amp;app=desktop</a:t>
                      </a:r>
                      <a:endParaRPr lang="es-ES" sz="800" u="none" strike="noStrike" cap="none" dirty="0" smtClean="0">
                        <a:sym typeface="Arial"/>
                      </a:endParaRPr>
                    </a:p>
                    <a:p>
                      <a:endParaRPr lang="es-MX" sz="800" u="none" strike="noStrike" cap="none" dirty="0" smtClean="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ES" sz="800" u="none" strike="noStrike" cap="none" dirty="0" smtClean="0">
                          <a:sym typeface="Arial"/>
                        </a:rPr>
                        <a:t>Ir al sitio:</a:t>
                      </a:r>
                      <a:endParaRPr lang="es-MX" sz="800" u="none" strike="noStrike" cap="none" dirty="0" smtClean="0">
                        <a:sym typeface="Arial"/>
                      </a:endParaRPr>
                    </a:p>
                    <a:p>
                      <a:r>
                        <a:rPr lang="es-ES" sz="800" u="none" strike="noStrike" cap="none" dirty="0" smtClean="0">
                          <a:sym typeface="Arial"/>
                          <a:hlinkClick r:id=""/>
                        </a:rPr>
                        <a:t>http://amazoniaforestal.blogspot.com/2011/10/diferencia-entre-imagenes-satelitales-y.html</a:t>
                      </a:r>
                      <a:endParaRPr lang="es-ES" sz="800" u="none" strike="noStrike" cap="none" dirty="0" smtClean="0">
                        <a:sym typeface="Arial"/>
                      </a:endParaRPr>
                    </a:p>
                    <a:p>
                      <a:endParaRPr lang="es-MX" sz="800" b="0" i="0" u="none" strike="noStrike" cap="none" dirty="0" smtClean="0">
                        <a:solidFill>
                          <a:schemeClr val="tx1"/>
                        </a:solidFill>
                        <a:latin typeface="Calibri"/>
                        <a:ea typeface="Calibri"/>
                        <a:cs typeface="Calibri"/>
                        <a:sym typeface="Aria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s-MX" sz="800" dirty="0" smtClean="0"/>
                    </a:p>
                    <a:p>
                      <a:pPr marL="0" marR="0" lvl="0" indent="0" algn="l" rtl="0">
                        <a:spcBef>
                          <a:spcPts val="0"/>
                        </a:spcBef>
                        <a:spcAft>
                          <a:spcPts val="0"/>
                        </a:spcAft>
                        <a:buNone/>
                      </a:pPr>
                      <a:endParaRPr lang="es-MX" sz="800" dirty="0" smtClean="0"/>
                    </a:p>
                    <a:p>
                      <a:pPr marL="0" marR="0" lvl="0" indent="0" algn="l" rtl="0">
                        <a:spcBef>
                          <a:spcPts val="0"/>
                        </a:spcBef>
                        <a:spcAft>
                          <a:spcPts val="0"/>
                        </a:spcAft>
                        <a:buNone/>
                      </a:pPr>
                      <a:endParaRPr lang="es-MX" sz="800" dirty="0" smtClean="0"/>
                    </a:p>
                    <a:p>
                      <a:pPr marL="0" marR="0" lvl="0" indent="0" algn="l" rtl="0">
                        <a:spcBef>
                          <a:spcPts val="0"/>
                        </a:spcBef>
                        <a:spcAft>
                          <a:spcPts val="0"/>
                        </a:spcAft>
                        <a:buFont typeface="Arial" pitchFamily="34" charset="0"/>
                        <a:buChar char="•"/>
                      </a:pPr>
                      <a:r>
                        <a:rPr lang="es-MX" sz="800" dirty="0" smtClean="0"/>
                        <a:t>Red  con conexión a internet .</a:t>
                      </a:r>
                      <a:endParaRPr sz="800" b="1" dirty="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n-US" sz="800" dirty="0" smtClean="0"/>
                    </a:p>
                    <a:p>
                      <a:pPr marL="0" marR="0" lvl="0" indent="0" algn="l" rtl="0">
                        <a:spcBef>
                          <a:spcPts val="0"/>
                        </a:spcBef>
                        <a:spcAft>
                          <a:spcPts val="0"/>
                        </a:spcAft>
                        <a:buNone/>
                      </a:pPr>
                      <a:endParaRPr lang="en-US" sz="800" dirty="0" smtClean="0"/>
                    </a:p>
                    <a:p>
                      <a:pPr marL="0" marR="0" lvl="0" indent="0" algn="l" rtl="0">
                        <a:spcBef>
                          <a:spcPts val="0"/>
                        </a:spcBef>
                        <a:spcAft>
                          <a:spcPts val="0"/>
                        </a:spcAft>
                        <a:buNone/>
                      </a:pPr>
                      <a:endParaRPr lang="en-US" sz="8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MX" sz="800" dirty="0" smtClean="0"/>
                        <a:t>Discusión grupal.</a:t>
                      </a:r>
                      <a:endParaRPr lang="es-MX" sz="800" b="1" dirty="0" smtClean="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s-MX" sz="800" dirty="0" smtClean="0"/>
                    </a:p>
                    <a:p>
                      <a:pPr marL="0" marR="0" lvl="0" indent="0" algn="l" rtl="0">
                        <a:spcBef>
                          <a:spcPts val="0"/>
                        </a:spcBef>
                        <a:spcAft>
                          <a:spcPts val="0"/>
                        </a:spcAft>
                        <a:buNone/>
                      </a:pPr>
                      <a:endParaRPr lang="es-MX" sz="8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MX" sz="800" u="none" strike="noStrike" cap="none" dirty="0" smtClean="0">
                          <a:sym typeface="Arial"/>
                        </a:rPr>
                        <a:t>Infografía.</a:t>
                      </a:r>
                      <a:endParaRPr lang="es-MX" sz="800" b="1" i="0" u="none" strike="noStrike" cap="none" dirty="0" smtClean="0">
                        <a:solidFill>
                          <a:schemeClr val="tx1"/>
                        </a:solidFill>
                        <a:latin typeface="Calibri"/>
                        <a:ea typeface="Calibri"/>
                        <a:cs typeface="Calibri"/>
                        <a:sym typeface="Arial"/>
                      </a:endParaRPr>
                    </a:p>
                  </a:txBody>
                  <a:tcPr marL="68588" marR="68588" marT="45725" marB="45725">
                    <a:solidFill>
                      <a:schemeClr val="bg1"/>
                    </a:solidFill>
                  </a:tcPr>
                </a:tc>
              </a:tr>
              <a:tr h="1048214">
                <a:tc vMerge="1">
                  <a:txBody>
                    <a:bodyPr/>
                    <a:lstStyle/>
                    <a:p>
                      <a:endParaRPr lang="es-MX"/>
                    </a:p>
                  </a:txBody>
                  <a:tcPr/>
                </a:tc>
                <a:tc>
                  <a:txBody>
                    <a:bodyPr/>
                    <a:lstStyle/>
                    <a:p>
                      <a:r>
                        <a:rPr lang="es-MX" sz="800" dirty="0" smtClean="0"/>
                        <a:t>Cierre</a:t>
                      </a:r>
                      <a:endParaRPr lang="es-MX" sz="800" dirty="0">
                        <a:solidFill>
                          <a:schemeClr val="tx1"/>
                        </a:solidFill>
                      </a:endParaRPr>
                    </a:p>
                  </a:txBody>
                  <a:tcPr marL="68588" marR="68588" marT="45725" marB="45725">
                    <a:solidFill>
                      <a:schemeClr val="bg1"/>
                    </a:solidFill>
                  </a:tcPr>
                </a:tc>
                <a:tc>
                  <a:txBody>
                    <a:bodyPr/>
                    <a:lstStyle/>
                    <a:p>
                      <a:endParaRPr lang="es-MX" sz="80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n-US" sz="800" dirty="0" smtClean="0"/>
                    </a:p>
                    <a:p>
                      <a:pPr marL="0" marR="0" lvl="0" indent="0" algn="l" rtl="0">
                        <a:spcBef>
                          <a:spcPts val="0"/>
                        </a:spcBef>
                        <a:spcAft>
                          <a:spcPts val="0"/>
                        </a:spcAft>
                        <a:buFont typeface="Arial" pitchFamily="34" charset="0"/>
                        <a:buChar char="•"/>
                      </a:pPr>
                      <a:r>
                        <a:rPr lang="en-US" sz="800" dirty="0" err="1" smtClean="0"/>
                        <a:t>Uso</a:t>
                      </a:r>
                      <a:r>
                        <a:rPr lang="en-US" sz="800" dirty="0" smtClean="0"/>
                        <a:t> de </a:t>
                      </a:r>
                      <a:r>
                        <a:rPr lang="en-US" sz="800" dirty="0" err="1" smtClean="0"/>
                        <a:t>satélites</a:t>
                      </a:r>
                      <a:r>
                        <a:rPr lang="en-US" sz="800" baseline="0" dirty="0" smtClean="0"/>
                        <a:t> en la</a:t>
                      </a:r>
                      <a:endParaRPr lang="en-US" sz="800" dirty="0" smtClean="0"/>
                    </a:p>
                    <a:p>
                      <a:pPr marL="0" marR="0" lvl="0" indent="0" algn="l" rtl="0">
                        <a:spcBef>
                          <a:spcPts val="0"/>
                        </a:spcBef>
                        <a:spcAft>
                          <a:spcPts val="0"/>
                        </a:spcAft>
                        <a:buFont typeface="Arial" pitchFamily="34" charset="0"/>
                        <a:buNone/>
                      </a:pPr>
                      <a:r>
                        <a:rPr lang="en-US" sz="800" dirty="0" err="1" smtClean="0"/>
                        <a:t>generación</a:t>
                      </a:r>
                      <a:r>
                        <a:rPr lang="en-US" sz="800" dirty="0" smtClean="0"/>
                        <a:t> de </a:t>
                      </a:r>
                      <a:r>
                        <a:rPr lang="en-US" sz="800" dirty="0" err="1" smtClean="0"/>
                        <a:t>mapas</a:t>
                      </a:r>
                      <a:r>
                        <a:rPr lang="en-US" sz="800" dirty="0" smtClean="0"/>
                        <a:t> </a:t>
                      </a:r>
                      <a:r>
                        <a:rPr lang="en-US" sz="800" dirty="0" err="1" smtClean="0"/>
                        <a:t>digitales</a:t>
                      </a:r>
                      <a:r>
                        <a:rPr lang="en-US" sz="800" dirty="0" smtClean="0"/>
                        <a:t>.</a:t>
                      </a:r>
                      <a:endParaRPr sz="800" b="1" dirty="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n-US" sz="8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ES" sz="800" u="none" strike="noStrike" cap="none" dirty="0" smtClean="0">
                          <a:sym typeface="Arial"/>
                        </a:rPr>
                        <a:t>Elaboración de una infografía que ilustre el proceso de generación de mapas digitales con base en fotografías satelitales.</a:t>
                      </a:r>
                      <a:endParaRPr lang="es-MX" sz="800" b="1" i="0" u="none" strike="noStrike" cap="none" dirty="0" smtClean="0">
                        <a:solidFill>
                          <a:schemeClr val="tx1"/>
                        </a:solidFill>
                        <a:latin typeface="Calibri"/>
                        <a:ea typeface="Calibri"/>
                        <a:cs typeface="Calibri"/>
                        <a:sym typeface="Aria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n-US" sz="800" dirty="0" smtClean="0"/>
                    </a:p>
                    <a:p>
                      <a:pPr marL="0" marR="0" lvl="0" indent="0" algn="l" rtl="0">
                        <a:spcBef>
                          <a:spcPts val="0"/>
                        </a:spcBef>
                        <a:spcAft>
                          <a:spcPts val="0"/>
                        </a:spcAft>
                        <a:buFont typeface="Arial" pitchFamily="34" charset="0"/>
                        <a:buChar char="•"/>
                      </a:pPr>
                      <a:r>
                        <a:rPr lang="en-US" sz="800" dirty="0" smtClean="0"/>
                        <a:t>Software </a:t>
                      </a:r>
                      <a:r>
                        <a:rPr lang="en-US" sz="800" dirty="0" err="1" smtClean="0"/>
                        <a:t>procesador</a:t>
                      </a:r>
                      <a:r>
                        <a:rPr lang="en-US" sz="800" dirty="0" smtClean="0"/>
                        <a:t> de </a:t>
                      </a:r>
                      <a:r>
                        <a:rPr lang="en-US" sz="800" dirty="0" err="1" smtClean="0"/>
                        <a:t>texto</a:t>
                      </a:r>
                      <a:r>
                        <a:rPr lang="en-US" sz="800" dirty="0" smtClean="0"/>
                        <a:t> e </a:t>
                      </a:r>
                      <a:r>
                        <a:rPr lang="en-US" sz="800" dirty="0" err="1" smtClean="0"/>
                        <a:t>imágenes</a:t>
                      </a:r>
                      <a:r>
                        <a:rPr lang="en-US" sz="800" dirty="0" smtClean="0"/>
                        <a:t>, PowerPoint, Word o </a:t>
                      </a:r>
                      <a:r>
                        <a:rPr lang="en-US" sz="800" dirty="0" err="1" smtClean="0"/>
                        <a:t>similares</a:t>
                      </a:r>
                      <a:r>
                        <a:rPr lang="en-US" sz="800" dirty="0" smtClean="0"/>
                        <a:t> .</a:t>
                      </a:r>
                      <a:endParaRPr sz="800" b="1">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s-MX" sz="8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ES" sz="800" u="none" strike="noStrike" cap="none" dirty="0" smtClean="0">
                          <a:sym typeface="Arial"/>
                        </a:rPr>
                        <a:t>Rúbrica para evaluar infografía.</a:t>
                      </a:r>
                    </a:p>
                    <a:p>
                      <a:pPr marL="0" marR="0" lvl="0" indent="0" algn="l" rtl="0">
                        <a:spcBef>
                          <a:spcPts val="0"/>
                        </a:spcBef>
                        <a:spcAft>
                          <a:spcPts val="0"/>
                        </a:spcAft>
                        <a:buNone/>
                      </a:pPr>
                      <a:endParaRPr sz="800">
                        <a:solidFill>
                          <a:schemeClr val="tx1"/>
                        </a:solidFill>
                      </a:endParaRPr>
                    </a:p>
                  </a:txBody>
                  <a:tcPr marL="68588" marR="68588" marT="45725" marB="45725">
                    <a:solidFill>
                      <a:schemeClr val="bg1"/>
                    </a:solidFill>
                  </a:tcPr>
                </a:tc>
                <a:tc>
                  <a:txBody>
                    <a:bodyPr/>
                    <a:lstStyle/>
                    <a:p>
                      <a:pPr marL="0" marR="0" lvl="0" indent="0" algn="l" rtl="0">
                        <a:spcBef>
                          <a:spcPts val="0"/>
                        </a:spcBef>
                        <a:spcAft>
                          <a:spcPts val="0"/>
                        </a:spcAft>
                        <a:buNone/>
                      </a:pPr>
                      <a:endParaRPr lang="es-MX" sz="800" dirty="0" smtClean="0"/>
                    </a:p>
                    <a:p>
                      <a:pPr marL="0" marR="0" lvl="0" indent="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r>
                        <a:rPr lang="es-MX" sz="800" u="none" strike="noStrike" cap="none" dirty="0" smtClean="0">
                          <a:sym typeface="Arial"/>
                        </a:rPr>
                        <a:t>Infografía.</a:t>
                      </a:r>
                      <a:endParaRPr lang="es-ES" sz="800" b="1" i="0" u="none" strike="noStrike" cap="none" dirty="0">
                        <a:solidFill>
                          <a:schemeClr val="tx1"/>
                        </a:solidFill>
                        <a:latin typeface="Calibri"/>
                        <a:ea typeface="Calibri"/>
                        <a:cs typeface="Calibri"/>
                        <a:sym typeface="Arial"/>
                      </a:endParaRPr>
                    </a:p>
                  </a:txBody>
                  <a:tcPr marL="68588" marR="68588" marT="45725" marB="45725">
                    <a:solidFill>
                      <a:schemeClr val="bg1"/>
                    </a:solidFill>
                  </a:tcPr>
                </a:tc>
              </a:tr>
            </a:tbl>
          </a:graphicData>
        </a:graphic>
      </p:graphicFrame>
      <p:pic>
        <p:nvPicPr>
          <p:cNvPr id="3"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778" y="200250"/>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1979712" y="692696"/>
            <a:ext cx="7543800" cy="484965"/>
          </a:xfrm>
        </p:spPr>
        <p:txBody>
          <a:bodyPr>
            <a:normAutofit fontScale="90000"/>
          </a:bodyPr>
          <a:lstStyle/>
          <a:p>
            <a:r>
              <a:rPr lang="es-MX" sz="2800" dirty="0" smtClean="0">
                <a:solidFill>
                  <a:srgbClr val="1665DA"/>
                </a:solidFill>
                <a:latin typeface="Arial" panose="020B0604020202020204" pitchFamily="34" charset="0"/>
                <a:cs typeface="Arial" panose="020B0604020202020204" pitchFamily="34" charset="0"/>
              </a:rPr>
              <a:t>Planeación día a día </a:t>
            </a:r>
            <a:endParaRPr lang="es-MX" sz="2800" dirty="0">
              <a:solidFill>
                <a:srgbClr val="1665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161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a:xfrm>
            <a:off x="2411760" y="6441430"/>
            <a:ext cx="4690062"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26</a:t>
            </a:fld>
            <a:endParaRPr lang="en-US">
              <a:solidFill>
                <a:srgbClr val="5FCBEF"/>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245361609"/>
              </p:ext>
            </p:extLst>
          </p:nvPr>
        </p:nvGraphicFramePr>
        <p:xfrm>
          <a:off x="179512" y="980728"/>
          <a:ext cx="7920881" cy="5747131"/>
        </p:xfrm>
        <a:graphic>
          <a:graphicData uri="http://schemas.openxmlformats.org/drawingml/2006/table">
            <a:tbl>
              <a:tblPr firstRow="1" bandRow="1">
                <a:tableStyleId>{5DA37D80-6434-44D0-A028-1B22A696006F}</a:tableStyleId>
              </a:tblPr>
              <a:tblGrid>
                <a:gridCol w="435102"/>
                <a:gridCol w="551957"/>
                <a:gridCol w="435102"/>
                <a:gridCol w="1299744"/>
                <a:gridCol w="1299744"/>
                <a:gridCol w="1299744"/>
                <a:gridCol w="1299744"/>
                <a:gridCol w="1299744"/>
              </a:tblGrid>
              <a:tr h="1172476">
                <a:tc rowSpan="3">
                  <a:txBody>
                    <a:bodyPr/>
                    <a:lstStyle/>
                    <a:p>
                      <a:pPr marL="0" marR="0" lvl="0" indent="0" algn="ctr" rtl="0">
                        <a:spcBef>
                          <a:spcPts val="0"/>
                        </a:spcBef>
                        <a:spcAft>
                          <a:spcPts val="0"/>
                        </a:spcAft>
                        <a:buNone/>
                      </a:pPr>
                      <a:endParaRPr lang="en-US" sz="1600" dirty="0" smtClean="0"/>
                    </a:p>
                    <a:p>
                      <a:pPr marL="0" marR="0" lvl="0" indent="0" algn="ctr" rtl="0">
                        <a:spcBef>
                          <a:spcPts val="0"/>
                        </a:spcBef>
                        <a:spcAft>
                          <a:spcPts val="0"/>
                        </a:spcAft>
                        <a:buNone/>
                      </a:pPr>
                      <a:endParaRPr lang="en-US" sz="1600" dirty="0" smtClean="0">
                        <a:solidFill>
                          <a:srgbClr val="0070C0"/>
                        </a:solidFill>
                      </a:endParaRPr>
                    </a:p>
                    <a:p>
                      <a:pPr marL="0" marR="0" lvl="0" indent="0" algn="ctr" rtl="0">
                        <a:spcBef>
                          <a:spcPts val="0"/>
                        </a:spcBef>
                        <a:spcAft>
                          <a:spcPts val="0"/>
                        </a:spcAft>
                        <a:buNone/>
                      </a:pPr>
                      <a:r>
                        <a:rPr lang="en-US" sz="1600" dirty="0" smtClean="0">
                          <a:solidFill>
                            <a:srgbClr val="0070C0"/>
                          </a:solidFill>
                        </a:rPr>
                        <a:t>I</a:t>
                      </a:r>
                      <a:endParaRPr sz="1600" dirty="0">
                        <a:solidFill>
                          <a:srgbClr val="0070C0"/>
                        </a:solidFill>
                      </a:endParaRPr>
                    </a:p>
                    <a:p>
                      <a:pPr marL="0" marR="0" lvl="0" indent="0" algn="ctr" rtl="0">
                        <a:spcBef>
                          <a:spcPts val="0"/>
                        </a:spcBef>
                        <a:spcAft>
                          <a:spcPts val="0"/>
                        </a:spcAft>
                        <a:buNone/>
                      </a:pPr>
                      <a:r>
                        <a:rPr lang="en-US" sz="1600" dirty="0">
                          <a:solidFill>
                            <a:srgbClr val="0070C0"/>
                          </a:solidFill>
                        </a:rPr>
                        <a:t>n</a:t>
                      </a:r>
                      <a:endParaRPr sz="1600" dirty="0">
                        <a:solidFill>
                          <a:srgbClr val="0070C0"/>
                        </a:solidFill>
                      </a:endParaRPr>
                    </a:p>
                    <a:p>
                      <a:pPr marL="0" marR="0" lvl="0" indent="0" algn="ctr" rtl="0">
                        <a:spcBef>
                          <a:spcPts val="0"/>
                        </a:spcBef>
                        <a:spcAft>
                          <a:spcPts val="0"/>
                        </a:spcAft>
                        <a:buNone/>
                      </a:pPr>
                      <a:r>
                        <a:rPr lang="en-US" sz="1600" dirty="0">
                          <a:solidFill>
                            <a:srgbClr val="0070C0"/>
                          </a:solidFill>
                        </a:rPr>
                        <a:t>f</a:t>
                      </a:r>
                      <a:endParaRPr sz="1600" dirty="0">
                        <a:solidFill>
                          <a:srgbClr val="0070C0"/>
                        </a:solidFill>
                      </a:endParaRPr>
                    </a:p>
                    <a:p>
                      <a:pPr marL="0" marR="0" lvl="0" indent="0" algn="ctr" rtl="0">
                        <a:spcBef>
                          <a:spcPts val="0"/>
                        </a:spcBef>
                        <a:spcAft>
                          <a:spcPts val="0"/>
                        </a:spcAft>
                        <a:buNone/>
                      </a:pPr>
                      <a:r>
                        <a:rPr lang="en-US" sz="1600" dirty="0">
                          <a:solidFill>
                            <a:srgbClr val="0070C0"/>
                          </a:solidFill>
                        </a:rPr>
                        <a:t>o</a:t>
                      </a:r>
                      <a:endParaRPr sz="1600" dirty="0">
                        <a:solidFill>
                          <a:srgbClr val="0070C0"/>
                        </a:solidFill>
                      </a:endParaRPr>
                    </a:p>
                    <a:p>
                      <a:pPr marL="0" marR="0" lvl="0" indent="0" algn="ctr" rtl="0">
                        <a:spcBef>
                          <a:spcPts val="0"/>
                        </a:spcBef>
                        <a:spcAft>
                          <a:spcPts val="0"/>
                        </a:spcAft>
                        <a:buNone/>
                      </a:pPr>
                      <a:r>
                        <a:rPr lang="en-US" sz="1600" dirty="0">
                          <a:solidFill>
                            <a:srgbClr val="0070C0"/>
                          </a:solidFill>
                        </a:rPr>
                        <a:t>r</a:t>
                      </a:r>
                      <a:endParaRPr sz="1600" dirty="0">
                        <a:solidFill>
                          <a:srgbClr val="0070C0"/>
                        </a:solidFill>
                      </a:endParaRPr>
                    </a:p>
                    <a:p>
                      <a:pPr marL="0" marR="0" lvl="0" indent="0" algn="ctr" rtl="0">
                        <a:spcBef>
                          <a:spcPts val="0"/>
                        </a:spcBef>
                        <a:spcAft>
                          <a:spcPts val="0"/>
                        </a:spcAft>
                        <a:buNone/>
                      </a:pPr>
                      <a:r>
                        <a:rPr lang="en-US" sz="1600" dirty="0">
                          <a:solidFill>
                            <a:srgbClr val="0070C0"/>
                          </a:solidFill>
                        </a:rPr>
                        <a:t>m</a:t>
                      </a:r>
                      <a:endParaRPr sz="1600" dirty="0">
                        <a:solidFill>
                          <a:srgbClr val="0070C0"/>
                        </a:solidFill>
                      </a:endParaRPr>
                    </a:p>
                    <a:p>
                      <a:pPr marL="0" marR="0" lvl="0" indent="0" algn="ctr" rtl="0">
                        <a:spcBef>
                          <a:spcPts val="0"/>
                        </a:spcBef>
                        <a:spcAft>
                          <a:spcPts val="0"/>
                        </a:spcAft>
                        <a:buNone/>
                      </a:pPr>
                      <a:r>
                        <a:rPr lang="en-US" sz="1600" dirty="0">
                          <a:solidFill>
                            <a:srgbClr val="0070C0"/>
                          </a:solidFill>
                        </a:rPr>
                        <a:t>á</a:t>
                      </a:r>
                      <a:endParaRPr sz="1600" dirty="0">
                        <a:solidFill>
                          <a:srgbClr val="0070C0"/>
                        </a:solidFill>
                      </a:endParaRPr>
                    </a:p>
                    <a:p>
                      <a:pPr marL="0" marR="0" lvl="0" indent="0" algn="ctr" rtl="0">
                        <a:spcBef>
                          <a:spcPts val="0"/>
                        </a:spcBef>
                        <a:spcAft>
                          <a:spcPts val="0"/>
                        </a:spcAft>
                        <a:buNone/>
                      </a:pPr>
                      <a:r>
                        <a:rPr lang="en-US" sz="1600" dirty="0">
                          <a:solidFill>
                            <a:srgbClr val="0070C0"/>
                          </a:solidFill>
                        </a:rPr>
                        <a:t>t</a:t>
                      </a:r>
                      <a:endParaRPr sz="1600" dirty="0">
                        <a:solidFill>
                          <a:srgbClr val="0070C0"/>
                        </a:solidFill>
                      </a:endParaRPr>
                    </a:p>
                    <a:p>
                      <a:pPr marL="0" marR="0" lvl="0" indent="0" algn="ctr" rtl="0">
                        <a:spcBef>
                          <a:spcPts val="0"/>
                        </a:spcBef>
                        <a:spcAft>
                          <a:spcPts val="0"/>
                        </a:spcAft>
                        <a:buNone/>
                      </a:pPr>
                      <a:r>
                        <a:rPr lang="en-US" sz="1600" dirty="0" err="1">
                          <a:solidFill>
                            <a:srgbClr val="0070C0"/>
                          </a:solidFill>
                        </a:rPr>
                        <a:t>i</a:t>
                      </a:r>
                      <a:endParaRPr sz="1600" dirty="0">
                        <a:solidFill>
                          <a:srgbClr val="0070C0"/>
                        </a:solidFill>
                      </a:endParaRPr>
                    </a:p>
                    <a:p>
                      <a:pPr marL="0" marR="0" lvl="0" indent="0" algn="ctr" rtl="0">
                        <a:spcBef>
                          <a:spcPts val="0"/>
                        </a:spcBef>
                        <a:spcAft>
                          <a:spcPts val="0"/>
                        </a:spcAft>
                        <a:buNone/>
                      </a:pPr>
                      <a:r>
                        <a:rPr lang="en-US" sz="1600" dirty="0">
                          <a:solidFill>
                            <a:srgbClr val="0070C0"/>
                          </a:solidFill>
                        </a:rPr>
                        <a:t>c</a:t>
                      </a:r>
                      <a:endParaRPr sz="1600" dirty="0">
                        <a:solidFill>
                          <a:srgbClr val="0070C0"/>
                        </a:solidFill>
                      </a:endParaRPr>
                    </a:p>
                    <a:p>
                      <a:pPr marL="0" marR="0" lvl="0" indent="0" algn="ctr" rtl="0">
                        <a:spcBef>
                          <a:spcPts val="0"/>
                        </a:spcBef>
                        <a:spcAft>
                          <a:spcPts val="0"/>
                        </a:spcAft>
                        <a:buNone/>
                      </a:pPr>
                      <a:r>
                        <a:rPr lang="en-US" sz="1600" dirty="0">
                          <a:solidFill>
                            <a:srgbClr val="0070C0"/>
                          </a:solidFill>
                        </a:rPr>
                        <a:t>a</a:t>
                      </a:r>
                      <a:endParaRPr sz="1600" b="1" dirty="0">
                        <a:solidFill>
                          <a:srgbClr val="0070C0"/>
                        </a:solidFill>
                      </a:endParaRPr>
                    </a:p>
                  </a:txBody>
                  <a:tcPr marL="91450" marR="91450" marT="45725" marB="45725"/>
                </a:tc>
                <a:tc>
                  <a:txBody>
                    <a:bodyPr/>
                    <a:lstStyle/>
                    <a:p>
                      <a:pPr marL="0" marR="0" lvl="0" indent="0" algn="ctr" rtl="0">
                        <a:spcBef>
                          <a:spcPts val="0"/>
                        </a:spcBef>
                        <a:spcAft>
                          <a:spcPts val="0"/>
                        </a:spcAft>
                        <a:buNone/>
                      </a:pPr>
                      <a:r>
                        <a:rPr lang="en-US" sz="800"/>
                        <a:t>Inicio</a:t>
                      </a:r>
                      <a:endParaRPr sz="800"/>
                    </a:p>
                  </a:txBody>
                  <a:tcPr marL="91450" marR="91450" marT="45725" marB="45725"/>
                </a:tc>
                <a:tc>
                  <a:txBody>
                    <a:bodyPr/>
                    <a:lstStyle/>
                    <a:p>
                      <a:pPr marL="0" marR="0" lvl="0" indent="0" algn="l" rtl="0">
                        <a:spcBef>
                          <a:spcPts val="0"/>
                        </a:spcBef>
                        <a:spcAft>
                          <a:spcPts val="0"/>
                        </a:spcAft>
                        <a:buNone/>
                      </a:pPr>
                      <a:endParaRPr sz="800" dirty="0"/>
                    </a:p>
                  </a:txBody>
                  <a:tcPr marL="91450" marR="91450" marT="45725" marB="45725"/>
                </a:tc>
                <a:tc>
                  <a:txBody>
                    <a:bodyPr/>
                    <a:lstStyle/>
                    <a:p>
                      <a:pPr marL="0" marR="0" lvl="0" indent="0" algn="l" rtl="0">
                        <a:spcBef>
                          <a:spcPts val="0"/>
                        </a:spcBef>
                        <a:spcAft>
                          <a:spcPts val="0"/>
                        </a:spcAft>
                        <a:buNone/>
                      </a:pPr>
                      <a:r>
                        <a:rPr lang="en-US" sz="800" dirty="0"/>
                        <a:t>Software.</a:t>
                      </a:r>
                      <a:endParaRPr sz="800" dirty="0"/>
                    </a:p>
                    <a:p>
                      <a:pPr marL="0" marR="0" lvl="0" indent="0" algn="l" rtl="0">
                        <a:spcBef>
                          <a:spcPts val="0"/>
                        </a:spcBef>
                        <a:spcAft>
                          <a:spcPts val="0"/>
                        </a:spcAft>
                        <a:buNone/>
                      </a:pPr>
                      <a:r>
                        <a:rPr lang="en-US" sz="800" dirty="0" err="1"/>
                        <a:t>Tipos</a:t>
                      </a:r>
                      <a:r>
                        <a:rPr lang="en-US" sz="800" dirty="0"/>
                        <a:t> de Software.</a:t>
                      </a:r>
                      <a:endParaRPr sz="800" dirty="0"/>
                    </a:p>
                    <a:p>
                      <a:pPr marL="0" marR="0" lvl="0" indent="0" algn="l" rtl="0">
                        <a:spcBef>
                          <a:spcPts val="0"/>
                        </a:spcBef>
                        <a:spcAft>
                          <a:spcPts val="0"/>
                        </a:spcAft>
                        <a:buNone/>
                      </a:pPr>
                      <a:r>
                        <a:rPr lang="en-US" sz="800" dirty="0" err="1"/>
                        <a:t>Procesamiento</a:t>
                      </a:r>
                      <a:r>
                        <a:rPr lang="en-US" sz="800" dirty="0"/>
                        <a:t>.</a:t>
                      </a:r>
                      <a:endParaRPr sz="800" dirty="0"/>
                    </a:p>
                    <a:p>
                      <a:pPr marL="0" marR="0" lvl="0" indent="0" algn="l" rtl="0">
                        <a:spcBef>
                          <a:spcPts val="0"/>
                        </a:spcBef>
                        <a:spcAft>
                          <a:spcPts val="0"/>
                        </a:spcAft>
                        <a:buNone/>
                      </a:pPr>
                      <a:r>
                        <a:rPr lang="en-US" sz="800" dirty="0" err="1"/>
                        <a:t>Nube</a:t>
                      </a:r>
                      <a:r>
                        <a:rPr lang="en-US" sz="800" dirty="0"/>
                        <a:t>.</a:t>
                      </a:r>
                      <a:endParaRPr sz="800" dirty="0"/>
                    </a:p>
                    <a:p>
                      <a:pPr marL="0" marR="0" lvl="0" indent="0" algn="l" rtl="0">
                        <a:spcBef>
                          <a:spcPts val="0"/>
                        </a:spcBef>
                        <a:spcAft>
                          <a:spcPts val="0"/>
                        </a:spcAft>
                        <a:buNone/>
                      </a:pPr>
                      <a:r>
                        <a:rPr lang="en-US" sz="800" dirty="0" err="1"/>
                        <a:t>Aplicaciones</a:t>
                      </a:r>
                      <a:r>
                        <a:rPr lang="en-US" sz="800" dirty="0"/>
                        <a:t> </a:t>
                      </a:r>
                      <a:endParaRPr sz="800" dirty="0"/>
                    </a:p>
                  </a:txBody>
                  <a:tcPr marL="91450" marR="91450" marT="45725" marB="45725"/>
                </a:tc>
                <a:tc>
                  <a:txBody>
                    <a:bodyPr/>
                    <a:lstStyle/>
                    <a:p>
                      <a:pPr marL="0" lvl="0" indent="0" rtl="0">
                        <a:spcBef>
                          <a:spcPts val="0"/>
                        </a:spcBef>
                        <a:spcAft>
                          <a:spcPts val="0"/>
                        </a:spcAft>
                        <a:buClr>
                          <a:schemeClr val="dk1"/>
                        </a:buClr>
                        <a:buFont typeface="Arial"/>
                        <a:buNone/>
                      </a:pPr>
                      <a:r>
                        <a:rPr lang="en-US" sz="800" dirty="0"/>
                        <a:t>-</a:t>
                      </a:r>
                      <a:r>
                        <a:rPr lang="en-US" sz="800" dirty="0" err="1"/>
                        <a:t>Procesamiento</a:t>
                      </a:r>
                      <a:r>
                        <a:rPr lang="en-US" sz="800" dirty="0"/>
                        <a:t> de la </a:t>
                      </a:r>
                      <a:r>
                        <a:rPr lang="en-US" sz="800" dirty="0" err="1"/>
                        <a:t>información</a:t>
                      </a:r>
                      <a:r>
                        <a:rPr lang="en-US" sz="800" dirty="0"/>
                        <a:t>.</a:t>
                      </a:r>
                      <a:endParaRPr sz="800" dirty="0"/>
                    </a:p>
                    <a:p>
                      <a:pPr marL="0" lvl="0" indent="0" rtl="0">
                        <a:spcBef>
                          <a:spcPts val="0"/>
                        </a:spcBef>
                        <a:spcAft>
                          <a:spcPts val="0"/>
                        </a:spcAft>
                        <a:buClr>
                          <a:schemeClr val="dk1"/>
                        </a:buClr>
                        <a:buFont typeface="Arial"/>
                        <a:buNone/>
                      </a:pPr>
                      <a:r>
                        <a:rPr lang="en-US" sz="800" dirty="0"/>
                        <a:t>-</a:t>
                      </a:r>
                      <a:r>
                        <a:rPr lang="en-US" sz="800" dirty="0" err="1"/>
                        <a:t>Uso</a:t>
                      </a:r>
                      <a:r>
                        <a:rPr lang="en-US" sz="800" dirty="0"/>
                        <a:t> de software de </a:t>
                      </a:r>
                      <a:r>
                        <a:rPr lang="en-US" sz="800" dirty="0" err="1"/>
                        <a:t>acuerdo</a:t>
                      </a:r>
                      <a:r>
                        <a:rPr lang="en-US" sz="800" dirty="0"/>
                        <a:t> con las </a:t>
                      </a:r>
                      <a:r>
                        <a:rPr lang="en-US" sz="800" dirty="0" err="1"/>
                        <a:t>necesidades</a:t>
                      </a:r>
                      <a:r>
                        <a:rPr lang="en-US" sz="800" dirty="0"/>
                        <a:t> del </a:t>
                      </a:r>
                      <a:r>
                        <a:rPr lang="en-US" sz="800" dirty="0" err="1"/>
                        <a:t>manejo</a:t>
                      </a:r>
                      <a:r>
                        <a:rPr lang="en-US" sz="800" dirty="0"/>
                        <a:t> y </a:t>
                      </a:r>
                      <a:r>
                        <a:rPr lang="en-US" sz="800" dirty="0" err="1"/>
                        <a:t>presentación</a:t>
                      </a:r>
                      <a:r>
                        <a:rPr lang="en-US" sz="800" dirty="0"/>
                        <a:t> de la </a:t>
                      </a:r>
                      <a:r>
                        <a:rPr lang="en-US" sz="800" dirty="0" err="1"/>
                        <a:t>información</a:t>
                      </a:r>
                      <a:r>
                        <a:rPr lang="en-US" sz="800" dirty="0"/>
                        <a:t>.</a:t>
                      </a:r>
                      <a:endParaRPr sz="800" dirty="0"/>
                    </a:p>
                    <a:p>
                      <a:pPr marL="0" lvl="0" indent="0" rtl="0">
                        <a:spcBef>
                          <a:spcPts val="0"/>
                        </a:spcBef>
                        <a:spcAft>
                          <a:spcPts val="0"/>
                        </a:spcAft>
                        <a:buClr>
                          <a:schemeClr val="dk1"/>
                        </a:buClr>
                        <a:buFont typeface="Arial"/>
                        <a:buNone/>
                      </a:pPr>
                      <a:r>
                        <a:rPr lang="en-US" sz="800" dirty="0"/>
                        <a:t>-</a:t>
                      </a:r>
                      <a:r>
                        <a:rPr lang="en-US" sz="800" dirty="0" err="1"/>
                        <a:t>Interpretación</a:t>
                      </a:r>
                      <a:r>
                        <a:rPr lang="en-US" sz="800" dirty="0"/>
                        <a:t> de </a:t>
                      </a:r>
                      <a:r>
                        <a:rPr lang="en-US" sz="800" dirty="0" err="1"/>
                        <a:t>resultados</a:t>
                      </a:r>
                      <a:r>
                        <a:rPr lang="en-US" sz="800" dirty="0"/>
                        <a:t> </a:t>
                      </a:r>
                      <a:r>
                        <a:rPr lang="en-US" sz="800" dirty="0" err="1"/>
                        <a:t>obtenidos</a:t>
                      </a:r>
                      <a:r>
                        <a:rPr lang="en-US" sz="800" dirty="0"/>
                        <a:t> a </a:t>
                      </a:r>
                      <a:r>
                        <a:rPr lang="en-US" sz="800" dirty="0" err="1"/>
                        <a:t>partir</a:t>
                      </a:r>
                      <a:r>
                        <a:rPr lang="en-US" sz="800" dirty="0"/>
                        <a:t> de la </a:t>
                      </a:r>
                      <a:r>
                        <a:rPr lang="en-US" sz="800" dirty="0" err="1"/>
                        <a:t>información</a:t>
                      </a:r>
                      <a:r>
                        <a:rPr lang="en-US" sz="800" dirty="0"/>
                        <a:t> </a:t>
                      </a:r>
                      <a:r>
                        <a:rPr lang="en-US" sz="800" dirty="0" err="1"/>
                        <a:t>procesada</a:t>
                      </a:r>
                      <a:r>
                        <a:rPr lang="en-US" sz="800" dirty="0"/>
                        <a:t> para </a:t>
                      </a:r>
                      <a:r>
                        <a:rPr lang="en-US" sz="800" dirty="0" err="1"/>
                        <a:t>obtener</a:t>
                      </a:r>
                      <a:r>
                        <a:rPr lang="en-US" sz="800" dirty="0"/>
                        <a:t> </a:t>
                      </a:r>
                      <a:r>
                        <a:rPr lang="en-US" sz="800" dirty="0" err="1"/>
                        <a:t>conclusiones</a:t>
                      </a:r>
                      <a:r>
                        <a:rPr lang="en-US" sz="800" dirty="0"/>
                        <a:t>.</a:t>
                      </a:r>
                      <a:endParaRPr sz="800" dirty="0"/>
                    </a:p>
                  </a:txBody>
                  <a:tcPr marL="91450" marR="91450" marT="45725" marB="45725"/>
                </a:tc>
                <a:tc>
                  <a:txBody>
                    <a:bodyPr/>
                    <a:lstStyle/>
                    <a:p>
                      <a:pPr marL="0" lvl="0" indent="0" rtl="0">
                        <a:lnSpc>
                          <a:spcPct val="115000"/>
                        </a:lnSpc>
                        <a:spcBef>
                          <a:spcPts val="0"/>
                        </a:spcBef>
                        <a:spcAft>
                          <a:spcPts val="0"/>
                        </a:spcAft>
                        <a:buNone/>
                      </a:pPr>
                      <a:r>
                        <a:rPr lang="en-US" sz="800" dirty="0"/>
                        <a:t>Software</a:t>
                      </a:r>
                      <a:endParaRPr sz="800" dirty="0"/>
                    </a:p>
                    <a:p>
                      <a:pPr marL="0" lvl="0" indent="0" rtl="0">
                        <a:lnSpc>
                          <a:spcPct val="115000"/>
                        </a:lnSpc>
                        <a:spcBef>
                          <a:spcPts val="0"/>
                        </a:spcBef>
                        <a:spcAft>
                          <a:spcPts val="0"/>
                        </a:spcAft>
                        <a:buNone/>
                      </a:pPr>
                      <a:r>
                        <a:rPr lang="en-US" sz="800" dirty="0"/>
                        <a:t>La </a:t>
                      </a:r>
                      <a:r>
                        <a:rPr lang="en-US" sz="800" dirty="0" err="1"/>
                        <a:t>nube</a:t>
                      </a:r>
                      <a:endParaRPr sz="800" dirty="0"/>
                    </a:p>
                    <a:p>
                      <a:pPr marL="0" lvl="0" indent="0" rtl="0">
                        <a:lnSpc>
                          <a:spcPct val="115000"/>
                        </a:lnSpc>
                        <a:spcBef>
                          <a:spcPts val="0"/>
                        </a:spcBef>
                        <a:spcAft>
                          <a:spcPts val="0"/>
                        </a:spcAft>
                        <a:buNone/>
                      </a:pPr>
                      <a:r>
                        <a:rPr lang="en-US" sz="800" dirty="0" err="1"/>
                        <a:t>Manuales</a:t>
                      </a:r>
                      <a:r>
                        <a:rPr lang="en-US" sz="800" dirty="0"/>
                        <a:t> PDF</a:t>
                      </a:r>
                      <a:endParaRPr sz="800" dirty="0"/>
                    </a:p>
                    <a:p>
                      <a:pPr marL="0" lvl="0" indent="0" rtl="0">
                        <a:lnSpc>
                          <a:spcPct val="115000"/>
                        </a:lnSpc>
                        <a:spcBef>
                          <a:spcPts val="0"/>
                        </a:spcBef>
                        <a:spcAft>
                          <a:spcPts val="0"/>
                        </a:spcAft>
                        <a:buNone/>
                      </a:pPr>
                      <a:r>
                        <a:rPr lang="en-US" sz="800" dirty="0"/>
                        <a:t>Internet</a:t>
                      </a:r>
                      <a:endParaRPr sz="800" dirty="0"/>
                    </a:p>
                  </a:txBody>
                  <a:tcPr marL="91450" marR="91450" marT="45725" marB="45725"/>
                </a:tc>
                <a:tc>
                  <a:txBody>
                    <a:bodyPr/>
                    <a:lstStyle/>
                    <a:p>
                      <a:pPr marL="0" lvl="0" indent="0" rtl="0">
                        <a:spcBef>
                          <a:spcPts val="0"/>
                        </a:spcBef>
                        <a:spcAft>
                          <a:spcPts val="0"/>
                        </a:spcAft>
                        <a:buClr>
                          <a:schemeClr val="dk1"/>
                        </a:buClr>
                        <a:buFont typeface="Arial"/>
                        <a:buNone/>
                      </a:pPr>
                      <a:r>
                        <a:rPr lang="en-US" sz="800"/>
                        <a:t>Rúbrica de Cuestionario</a:t>
                      </a:r>
                      <a:endParaRPr sz="800"/>
                    </a:p>
                    <a:p>
                      <a:pPr marL="0" lvl="0" indent="0" rtl="0">
                        <a:spcBef>
                          <a:spcPts val="0"/>
                        </a:spcBef>
                        <a:spcAft>
                          <a:spcPts val="0"/>
                        </a:spcAft>
                        <a:buClr>
                          <a:schemeClr val="dk1"/>
                        </a:buClr>
                        <a:buFont typeface="Arial"/>
                        <a:buNone/>
                      </a:pPr>
                      <a:endParaRPr sz="800"/>
                    </a:p>
                  </a:txBody>
                  <a:tcPr marL="91450" marR="91450" marT="45725" marB="45725"/>
                </a:tc>
                <a:tc>
                  <a:txBody>
                    <a:bodyPr/>
                    <a:lstStyle/>
                    <a:p>
                      <a:pPr marL="0" marR="0" lvl="0" indent="0" algn="l" rtl="0">
                        <a:spcBef>
                          <a:spcPts val="0"/>
                        </a:spcBef>
                        <a:spcAft>
                          <a:spcPts val="0"/>
                        </a:spcAft>
                        <a:buNone/>
                      </a:pPr>
                      <a:r>
                        <a:rPr lang="en-US" sz="800"/>
                        <a:t>Apuntes en procesador de texto y evidencia en la nube. </a:t>
                      </a:r>
                      <a:endParaRPr sz="800"/>
                    </a:p>
                  </a:txBody>
                  <a:tcPr marL="91450" marR="91450" marT="45725" marB="45725"/>
                </a:tc>
              </a:tr>
              <a:tr h="1218537">
                <a:tc vMerge="1">
                  <a:txBody>
                    <a:bodyPr/>
                    <a:lstStyle/>
                    <a:p>
                      <a:endParaRPr lang="es-MX"/>
                    </a:p>
                  </a:txBody>
                  <a:tcPr/>
                </a:tc>
                <a:tc>
                  <a:txBody>
                    <a:bodyPr/>
                    <a:lstStyle/>
                    <a:p>
                      <a:pPr marL="0" marR="0" lvl="0" indent="0" algn="ctr" rtl="0">
                        <a:spcBef>
                          <a:spcPts val="0"/>
                        </a:spcBef>
                        <a:spcAft>
                          <a:spcPts val="0"/>
                        </a:spcAft>
                        <a:buNone/>
                      </a:pPr>
                      <a:r>
                        <a:rPr lang="en-US" sz="800" dirty="0" err="1"/>
                        <a:t>Desarrollo</a:t>
                      </a:r>
                      <a:endParaRPr sz="800" dirty="0"/>
                    </a:p>
                  </a:txBody>
                  <a:tcPr marL="91450" marR="91450" marT="45725" marB="45725">
                    <a:solidFill>
                      <a:schemeClr val="bg1">
                        <a:alpha val="20000"/>
                      </a:schemeClr>
                    </a:solidFill>
                  </a:tcPr>
                </a:tc>
                <a:tc>
                  <a:txBody>
                    <a:bodyPr/>
                    <a:lstStyle/>
                    <a:p>
                      <a:pPr marL="0" marR="0" lvl="0" indent="0" algn="l" rtl="0">
                        <a:spcBef>
                          <a:spcPts val="0"/>
                        </a:spcBef>
                        <a:spcAft>
                          <a:spcPts val="0"/>
                        </a:spcAft>
                        <a:buNone/>
                      </a:pPr>
                      <a:endParaRPr sz="800" dirty="0"/>
                    </a:p>
                  </a:txBody>
                  <a:tcPr marL="91450" marR="91450" marT="45725" marB="45725">
                    <a:solidFill>
                      <a:schemeClr val="bg1">
                        <a:alpha val="20000"/>
                      </a:schemeClr>
                    </a:solidFill>
                  </a:tcPr>
                </a:tc>
                <a:tc>
                  <a:txBody>
                    <a:bodyPr/>
                    <a:lstStyle/>
                    <a:p>
                      <a:pPr marL="0" lvl="0" indent="0" rtl="0">
                        <a:lnSpc>
                          <a:spcPct val="115000"/>
                        </a:lnSpc>
                        <a:spcBef>
                          <a:spcPts val="0"/>
                        </a:spcBef>
                        <a:spcAft>
                          <a:spcPts val="0"/>
                        </a:spcAft>
                        <a:buClr>
                          <a:schemeClr val="dk1"/>
                        </a:buClr>
                        <a:buSzPts val="1100"/>
                        <a:buFont typeface="Arial"/>
                        <a:buNone/>
                      </a:pPr>
                      <a:r>
                        <a:rPr lang="en-US" sz="800" dirty="0" err="1"/>
                        <a:t>Aprendizaje</a:t>
                      </a:r>
                      <a:r>
                        <a:rPr lang="en-US" sz="800" dirty="0"/>
                        <a:t> de </a:t>
                      </a:r>
                      <a:r>
                        <a:rPr lang="en-US" sz="800" dirty="0" err="1"/>
                        <a:t>aplicaciones</a:t>
                      </a:r>
                      <a:r>
                        <a:rPr lang="en-US" sz="800" dirty="0"/>
                        <a:t> </a:t>
                      </a:r>
                      <a:r>
                        <a:rPr lang="en-US" sz="800" dirty="0" err="1"/>
                        <a:t>especializadas</a:t>
                      </a:r>
                      <a:r>
                        <a:rPr lang="en-US" sz="800" dirty="0"/>
                        <a:t> y </a:t>
                      </a:r>
                      <a:r>
                        <a:rPr lang="en-US" sz="800" dirty="0" err="1"/>
                        <a:t>creaciones</a:t>
                      </a:r>
                      <a:r>
                        <a:rPr lang="en-US" sz="800" dirty="0"/>
                        <a:t> de </a:t>
                      </a:r>
                      <a:r>
                        <a:rPr lang="en-US" sz="800" dirty="0" err="1"/>
                        <a:t>mapas</a:t>
                      </a:r>
                      <a:endParaRPr sz="800" dirty="0"/>
                    </a:p>
                  </a:txBody>
                  <a:tcPr marL="91450" marR="91450" marT="45725" marB="45725">
                    <a:solidFill>
                      <a:schemeClr val="bg1">
                        <a:alpha val="20000"/>
                      </a:schemeClr>
                    </a:solidFill>
                  </a:tcPr>
                </a:tc>
                <a:tc>
                  <a:txBody>
                    <a:bodyPr/>
                    <a:lstStyle/>
                    <a:p>
                      <a:pPr marL="0" lvl="0" indent="0" rtl="0">
                        <a:spcBef>
                          <a:spcPts val="0"/>
                        </a:spcBef>
                        <a:spcAft>
                          <a:spcPts val="0"/>
                        </a:spcAft>
                        <a:buClr>
                          <a:schemeClr val="dk1"/>
                        </a:buClr>
                        <a:buFont typeface="Arial"/>
                        <a:buNone/>
                      </a:pPr>
                      <a:r>
                        <a:rPr lang="en-US" sz="800" dirty="0" err="1"/>
                        <a:t>Procesamiento</a:t>
                      </a:r>
                      <a:r>
                        <a:rPr lang="en-US" sz="800" dirty="0"/>
                        <a:t> de </a:t>
                      </a:r>
                      <a:r>
                        <a:rPr lang="en-US" sz="800" dirty="0" err="1"/>
                        <a:t>información</a:t>
                      </a:r>
                      <a:r>
                        <a:rPr lang="en-US" sz="800" dirty="0"/>
                        <a:t> individual o </a:t>
                      </a:r>
                      <a:r>
                        <a:rPr lang="en-US" sz="800" dirty="0" err="1"/>
                        <a:t>colectivamente</a:t>
                      </a:r>
                      <a:r>
                        <a:rPr lang="en-US" sz="800" dirty="0"/>
                        <a:t> para </a:t>
                      </a:r>
                      <a:r>
                        <a:rPr lang="en-US" sz="800" dirty="0" err="1"/>
                        <a:t>almacenar</a:t>
                      </a:r>
                      <a:r>
                        <a:rPr lang="en-US" sz="800" dirty="0"/>
                        <a:t>, </a:t>
                      </a:r>
                      <a:r>
                        <a:rPr lang="en-US" sz="800" dirty="0" err="1"/>
                        <a:t>compartir</a:t>
                      </a:r>
                      <a:r>
                        <a:rPr lang="en-US" sz="800" dirty="0"/>
                        <a:t> y </a:t>
                      </a:r>
                      <a:r>
                        <a:rPr lang="en-US" sz="800" dirty="0" err="1"/>
                        <a:t>presentar</a:t>
                      </a:r>
                      <a:r>
                        <a:rPr lang="en-US" sz="800" dirty="0"/>
                        <a:t> </a:t>
                      </a:r>
                      <a:r>
                        <a:rPr lang="en-US" sz="800" dirty="0" err="1"/>
                        <a:t>utilizando</a:t>
                      </a:r>
                      <a:r>
                        <a:rPr lang="en-US" sz="800" dirty="0"/>
                        <a:t> </a:t>
                      </a:r>
                      <a:r>
                        <a:rPr lang="en-US" sz="800" dirty="0" err="1"/>
                        <a:t>dispositivos</a:t>
                      </a:r>
                      <a:r>
                        <a:rPr lang="en-US" sz="800" dirty="0"/>
                        <a:t> y/o la </a:t>
                      </a:r>
                      <a:r>
                        <a:rPr lang="en-US" sz="800" dirty="0" err="1"/>
                        <a:t>nube</a:t>
                      </a:r>
                      <a:r>
                        <a:rPr lang="en-US" sz="800" dirty="0"/>
                        <a:t>.</a:t>
                      </a:r>
                      <a:endParaRPr sz="800" dirty="0"/>
                    </a:p>
                    <a:p>
                      <a:pPr marL="0" lvl="0" indent="0" rtl="0">
                        <a:lnSpc>
                          <a:spcPct val="115000"/>
                        </a:lnSpc>
                        <a:spcBef>
                          <a:spcPts val="0"/>
                        </a:spcBef>
                        <a:spcAft>
                          <a:spcPts val="0"/>
                        </a:spcAft>
                        <a:buClr>
                          <a:schemeClr val="dk1"/>
                        </a:buClr>
                        <a:buSzPts val="1100"/>
                        <a:buFont typeface="Arial"/>
                        <a:buNone/>
                      </a:pPr>
                      <a:r>
                        <a:rPr lang="en-US" sz="800" dirty="0"/>
                        <a:t>A </a:t>
                      </a:r>
                      <a:r>
                        <a:rPr lang="en-US" sz="800" dirty="0" err="1"/>
                        <a:t>través</a:t>
                      </a:r>
                      <a:r>
                        <a:rPr lang="en-US" sz="800" dirty="0"/>
                        <a:t> de las </a:t>
                      </a:r>
                      <a:r>
                        <a:rPr lang="en-US" sz="800" dirty="0" err="1"/>
                        <a:t>aplicaciones</a:t>
                      </a:r>
                      <a:r>
                        <a:rPr lang="en-US" sz="800" dirty="0"/>
                        <a:t> </a:t>
                      </a:r>
                      <a:r>
                        <a:rPr lang="en-US" sz="800" dirty="0" err="1"/>
                        <a:t>los</a:t>
                      </a:r>
                      <a:r>
                        <a:rPr lang="en-US" sz="800" dirty="0"/>
                        <a:t> </a:t>
                      </a:r>
                      <a:r>
                        <a:rPr lang="en-US" sz="800" dirty="0" err="1"/>
                        <a:t>alumnos</a:t>
                      </a:r>
                      <a:r>
                        <a:rPr lang="en-US" sz="800" dirty="0"/>
                        <a:t> </a:t>
                      </a:r>
                      <a:r>
                        <a:rPr lang="en-US" sz="800" dirty="0" err="1"/>
                        <a:t>crearán</a:t>
                      </a:r>
                      <a:r>
                        <a:rPr lang="en-US" sz="800" dirty="0"/>
                        <a:t> </a:t>
                      </a:r>
                      <a:r>
                        <a:rPr lang="en-US" sz="800" dirty="0" err="1"/>
                        <a:t>mapas</a:t>
                      </a:r>
                      <a:r>
                        <a:rPr lang="en-US" sz="800" dirty="0"/>
                        <a:t>.</a:t>
                      </a:r>
                      <a:endParaRPr sz="800" dirty="0"/>
                    </a:p>
                  </a:txBody>
                  <a:tcPr marL="91450" marR="91450" marT="45725" marB="45725">
                    <a:solidFill>
                      <a:schemeClr val="bg1">
                        <a:alpha val="20000"/>
                      </a:schemeClr>
                    </a:solidFill>
                  </a:tcPr>
                </a:tc>
                <a:tc>
                  <a:txBody>
                    <a:bodyPr/>
                    <a:lstStyle/>
                    <a:p>
                      <a:pPr marL="0" lvl="0" indent="0" rtl="0">
                        <a:lnSpc>
                          <a:spcPct val="115000"/>
                        </a:lnSpc>
                        <a:spcBef>
                          <a:spcPts val="0"/>
                        </a:spcBef>
                        <a:spcAft>
                          <a:spcPts val="0"/>
                        </a:spcAft>
                        <a:buSzPts val="1100"/>
                        <a:buNone/>
                      </a:pPr>
                      <a:r>
                        <a:rPr lang="en-US" sz="800"/>
                        <a:t>Dispositivos</a:t>
                      </a:r>
                      <a:endParaRPr sz="800"/>
                    </a:p>
                    <a:p>
                      <a:pPr marL="0" lvl="0" indent="0" rtl="0">
                        <a:lnSpc>
                          <a:spcPct val="115000"/>
                        </a:lnSpc>
                        <a:spcBef>
                          <a:spcPts val="0"/>
                        </a:spcBef>
                        <a:spcAft>
                          <a:spcPts val="0"/>
                        </a:spcAft>
                        <a:buSzPts val="1100"/>
                        <a:buNone/>
                      </a:pPr>
                      <a:r>
                        <a:rPr lang="en-US" sz="800"/>
                        <a:t>Internet</a:t>
                      </a:r>
                      <a:endParaRPr sz="800"/>
                    </a:p>
                    <a:p>
                      <a:pPr marL="0" lvl="0" indent="0" rtl="0">
                        <a:spcBef>
                          <a:spcPts val="0"/>
                        </a:spcBef>
                        <a:spcAft>
                          <a:spcPts val="0"/>
                        </a:spcAft>
                        <a:buNone/>
                      </a:pPr>
                      <a:r>
                        <a:rPr lang="en-US" sz="800"/>
                        <a:t>Google Earth</a:t>
                      </a:r>
                      <a:endParaRPr sz="800"/>
                    </a:p>
                    <a:p>
                      <a:pPr marL="0" lvl="0" indent="0" rtl="0">
                        <a:spcBef>
                          <a:spcPts val="0"/>
                        </a:spcBef>
                        <a:spcAft>
                          <a:spcPts val="0"/>
                        </a:spcAft>
                        <a:buClr>
                          <a:schemeClr val="dk1"/>
                        </a:buClr>
                        <a:buFont typeface="Arial"/>
                        <a:buNone/>
                      </a:pPr>
                      <a:r>
                        <a:rPr lang="en-US" sz="800"/>
                        <a:t>Google Maps </a:t>
                      </a:r>
                      <a:endParaRPr sz="800"/>
                    </a:p>
                  </a:txBody>
                  <a:tcPr marL="91450" marR="91450" marT="45725" marB="45725">
                    <a:solidFill>
                      <a:schemeClr val="bg1">
                        <a:alpha val="20000"/>
                      </a:schemeClr>
                    </a:solidFill>
                  </a:tcPr>
                </a:tc>
                <a:tc>
                  <a:txBody>
                    <a:bodyPr/>
                    <a:lstStyle/>
                    <a:p>
                      <a:pPr marL="0" lvl="0" indent="0" rtl="0">
                        <a:spcBef>
                          <a:spcPts val="0"/>
                        </a:spcBef>
                        <a:spcAft>
                          <a:spcPts val="0"/>
                        </a:spcAft>
                        <a:buClr>
                          <a:schemeClr val="dk1"/>
                        </a:buClr>
                        <a:buFont typeface="Arial"/>
                        <a:buNone/>
                      </a:pPr>
                      <a:r>
                        <a:rPr lang="en-US" sz="800"/>
                        <a:t>Rúbrica  de aplicación de tutorial </a:t>
                      </a:r>
                      <a:endParaRPr sz="800"/>
                    </a:p>
                    <a:p>
                      <a:pPr marL="0" lvl="0" indent="0" rtl="0">
                        <a:spcBef>
                          <a:spcPts val="0"/>
                        </a:spcBef>
                        <a:spcAft>
                          <a:spcPts val="0"/>
                        </a:spcAft>
                        <a:buNone/>
                      </a:pPr>
                      <a:r>
                        <a:rPr lang="en-US" sz="800"/>
                        <a:t>Rúbrica de mapa con Simbología</a:t>
                      </a:r>
                      <a:endParaRPr sz="800"/>
                    </a:p>
                    <a:p>
                      <a:pPr marL="0" lvl="0" indent="0" rtl="0">
                        <a:spcBef>
                          <a:spcPts val="0"/>
                        </a:spcBef>
                        <a:spcAft>
                          <a:spcPts val="0"/>
                        </a:spcAft>
                        <a:buClr>
                          <a:schemeClr val="dk1"/>
                        </a:buClr>
                        <a:buFont typeface="Arial"/>
                        <a:buNone/>
                      </a:pPr>
                      <a:r>
                        <a:rPr lang="en-US" sz="800"/>
                        <a:t>Rúbrica de uso de la aplicación</a:t>
                      </a:r>
                      <a:endParaRPr sz="800"/>
                    </a:p>
                  </a:txBody>
                  <a:tcPr marL="91450" marR="91450" marT="45725" marB="45725">
                    <a:solidFill>
                      <a:schemeClr val="bg1">
                        <a:alpha val="20000"/>
                      </a:schemeClr>
                    </a:solidFill>
                  </a:tcPr>
                </a:tc>
                <a:tc>
                  <a:txBody>
                    <a:bodyPr/>
                    <a:lstStyle/>
                    <a:p>
                      <a:pPr marL="0" marR="0" lvl="0" indent="0" algn="l" rtl="0">
                        <a:spcBef>
                          <a:spcPts val="0"/>
                        </a:spcBef>
                        <a:spcAft>
                          <a:spcPts val="0"/>
                        </a:spcAft>
                        <a:buNone/>
                      </a:pPr>
                      <a:r>
                        <a:rPr lang="en-US" sz="800" dirty="0" err="1"/>
                        <a:t>Resumen</a:t>
                      </a:r>
                      <a:r>
                        <a:rPr lang="en-US" sz="800" dirty="0"/>
                        <a:t> </a:t>
                      </a:r>
                      <a:endParaRPr sz="800" dirty="0"/>
                    </a:p>
                    <a:p>
                      <a:pPr marL="0" marR="0" lvl="0" indent="0" algn="l" rtl="0">
                        <a:spcBef>
                          <a:spcPts val="0"/>
                        </a:spcBef>
                        <a:spcAft>
                          <a:spcPts val="0"/>
                        </a:spcAft>
                        <a:buNone/>
                      </a:pPr>
                      <a:r>
                        <a:rPr lang="en-US" sz="800" dirty="0" err="1"/>
                        <a:t>Elaboración</a:t>
                      </a:r>
                      <a:r>
                        <a:rPr lang="en-US" sz="800" dirty="0"/>
                        <a:t> de </a:t>
                      </a:r>
                      <a:r>
                        <a:rPr lang="en-US" sz="800" dirty="0" err="1"/>
                        <a:t>diagrama</a:t>
                      </a:r>
                      <a:r>
                        <a:rPr lang="en-US" sz="800" dirty="0"/>
                        <a:t> de </a:t>
                      </a:r>
                      <a:r>
                        <a:rPr lang="en-US" sz="800" dirty="0" err="1"/>
                        <a:t>flujo</a:t>
                      </a:r>
                      <a:r>
                        <a:rPr lang="en-US" sz="800" dirty="0"/>
                        <a:t> para la </a:t>
                      </a:r>
                      <a:r>
                        <a:rPr lang="en-US" sz="800" dirty="0" err="1"/>
                        <a:t>utilización</a:t>
                      </a:r>
                      <a:r>
                        <a:rPr lang="en-US" sz="800" dirty="0"/>
                        <a:t> de software.</a:t>
                      </a:r>
                      <a:endParaRPr sz="800" dirty="0"/>
                    </a:p>
                  </a:txBody>
                  <a:tcPr marL="91450" marR="91450" marT="45725" marB="45725">
                    <a:solidFill>
                      <a:schemeClr val="bg1">
                        <a:alpha val="20000"/>
                      </a:schemeClr>
                    </a:solidFill>
                  </a:tcPr>
                </a:tc>
              </a:tr>
              <a:tr h="1181005">
                <a:tc vMerge="1">
                  <a:txBody>
                    <a:bodyPr/>
                    <a:lstStyle/>
                    <a:p>
                      <a:endParaRPr lang="es-MX"/>
                    </a:p>
                  </a:txBody>
                  <a:tcPr/>
                </a:tc>
                <a:tc>
                  <a:txBody>
                    <a:bodyPr/>
                    <a:lstStyle/>
                    <a:p>
                      <a:pPr marL="0" marR="0" lvl="0" indent="0" algn="ctr" rtl="0">
                        <a:spcBef>
                          <a:spcPts val="0"/>
                        </a:spcBef>
                        <a:spcAft>
                          <a:spcPts val="0"/>
                        </a:spcAft>
                        <a:buNone/>
                      </a:pPr>
                      <a:r>
                        <a:rPr lang="en-US" sz="800"/>
                        <a:t>Cierre</a:t>
                      </a:r>
                      <a:endParaRPr sz="800"/>
                    </a:p>
                  </a:txBody>
                  <a:tcPr marL="91450" marR="91450" marT="45725" marB="45725"/>
                </a:tc>
                <a:tc>
                  <a:txBody>
                    <a:bodyPr/>
                    <a:lstStyle/>
                    <a:p>
                      <a:pPr marL="0" marR="0" lvl="0" indent="0" algn="l" rtl="0">
                        <a:spcBef>
                          <a:spcPts val="0"/>
                        </a:spcBef>
                        <a:spcAft>
                          <a:spcPts val="0"/>
                        </a:spcAft>
                        <a:buNone/>
                      </a:pPr>
                      <a:endParaRPr sz="800"/>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800"/>
                        <a:t>Interpretación y valoración</a:t>
                      </a:r>
                      <a:endParaRPr sz="800"/>
                    </a:p>
                  </a:txBody>
                  <a:tcPr marL="91450" marR="91450" marT="45725" marB="45725"/>
                </a:tc>
                <a:tc>
                  <a:txBody>
                    <a:bodyPr/>
                    <a:lstStyle/>
                    <a:p>
                      <a:pPr marL="0" lvl="0" indent="0" rtl="0">
                        <a:spcBef>
                          <a:spcPts val="0"/>
                        </a:spcBef>
                        <a:spcAft>
                          <a:spcPts val="0"/>
                        </a:spcAft>
                        <a:buClr>
                          <a:schemeClr val="dk1"/>
                        </a:buClr>
                        <a:buFont typeface="Arial"/>
                        <a:buNone/>
                      </a:pPr>
                      <a:r>
                        <a:rPr lang="en-US" sz="800" dirty="0" err="1"/>
                        <a:t>Interpretación</a:t>
                      </a:r>
                      <a:r>
                        <a:rPr lang="en-US" sz="800" dirty="0"/>
                        <a:t> de </a:t>
                      </a:r>
                      <a:r>
                        <a:rPr lang="en-US" sz="800" dirty="0" err="1"/>
                        <a:t>resultados</a:t>
                      </a:r>
                      <a:r>
                        <a:rPr lang="en-US" sz="800" dirty="0"/>
                        <a:t> </a:t>
                      </a:r>
                      <a:r>
                        <a:rPr lang="en-US" sz="800" dirty="0" err="1"/>
                        <a:t>obtenidos</a:t>
                      </a:r>
                      <a:r>
                        <a:rPr lang="en-US" sz="800" dirty="0"/>
                        <a:t> a </a:t>
                      </a:r>
                      <a:r>
                        <a:rPr lang="en-US" sz="800" dirty="0" err="1"/>
                        <a:t>partir</a:t>
                      </a:r>
                      <a:r>
                        <a:rPr lang="en-US" sz="800" dirty="0"/>
                        <a:t> de la </a:t>
                      </a:r>
                      <a:r>
                        <a:rPr lang="en-US" sz="800" dirty="0" err="1"/>
                        <a:t>información</a:t>
                      </a:r>
                      <a:r>
                        <a:rPr lang="en-US" sz="800" dirty="0"/>
                        <a:t> </a:t>
                      </a:r>
                      <a:r>
                        <a:rPr lang="en-US" sz="800" dirty="0" err="1"/>
                        <a:t>procesada</a:t>
                      </a:r>
                      <a:r>
                        <a:rPr lang="en-US" sz="800" dirty="0"/>
                        <a:t> para </a:t>
                      </a:r>
                      <a:r>
                        <a:rPr lang="en-US" sz="800" dirty="0" err="1"/>
                        <a:t>obtener</a:t>
                      </a:r>
                      <a:r>
                        <a:rPr lang="en-US" sz="800" dirty="0"/>
                        <a:t> </a:t>
                      </a:r>
                      <a:r>
                        <a:rPr lang="en-US" sz="800" dirty="0" err="1"/>
                        <a:t>conclusiones</a:t>
                      </a:r>
                      <a:r>
                        <a:rPr lang="en-US" sz="800" dirty="0"/>
                        <a:t>.</a:t>
                      </a:r>
                      <a:endParaRPr sz="800" dirty="0"/>
                    </a:p>
                    <a:p>
                      <a:pPr marL="0" lvl="0" indent="0" rtl="0">
                        <a:spcBef>
                          <a:spcPts val="0"/>
                        </a:spcBef>
                        <a:spcAft>
                          <a:spcPts val="0"/>
                        </a:spcAft>
                        <a:buClr>
                          <a:schemeClr val="dk1"/>
                        </a:buClr>
                        <a:buFont typeface="Arial"/>
                        <a:buNone/>
                      </a:pPr>
                      <a:r>
                        <a:rPr lang="en-US" sz="800" dirty="0" err="1"/>
                        <a:t>Valoración</a:t>
                      </a:r>
                      <a:r>
                        <a:rPr lang="en-US" sz="800" dirty="0"/>
                        <a:t> del </a:t>
                      </a:r>
                      <a:r>
                        <a:rPr lang="en-US" sz="800" dirty="0" err="1"/>
                        <a:t>trabajo</a:t>
                      </a:r>
                      <a:r>
                        <a:rPr lang="en-US" sz="800" dirty="0"/>
                        <a:t> </a:t>
                      </a:r>
                      <a:r>
                        <a:rPr lang="en-US" sz="800" dirty="0" err="1"/>
                        <a:t>colaborativo</a:t>
                      </a:r>
                      <a:r>
                        <a:rPr lang="en-US" sz="800" dirty="0"/>
                        <a:t> al </a:t>
                      </a:r>
                      <a:r>
                        <a:rPr lang="en-US" sz="800" dirty="0" err="1"/>
                        <a:t>obtener</a:t>
                      </a:r>
                      <a:r>
                        <a:rPr lang="en-US" sz="800" dirty="0"/>
                        <a:t>, </a:t>
                      </a:r>
                      <a:r>
                        <a:rPr lang="en-US" sz="800" dirty="0" err="1"/>
                        <a:t>procesar</a:t>
                      </a:r>
                      <a:r>
                        <a:rPr lang="en-US" sz="800" dirty="0"/>
                        <a:t>, </a:t>
                      </a:r>
                      <a:r>
                        <a:rPr lang="en-US" sz="800" dirty="0" err="1"/>
                        <a:t>interpretar</a:t>
                      </a:r>
                      <a:r>
                        <a:rPr lang="en-US" sz="800" dirty="0"/>
                        <a:t> y </a:t>
                      </a:r>
                      <a:r>
                        <a:rPr lang="en-US" sz="800" dirty="0" err="1"/>
                        <a:t>presentar</a:t>
                      </a:r>
                      <a:r>
                        <a:rPr lang="en-US" sz="800" dirty="0"/>
                        <a:t> </a:t>
                      </a:r>
                      <a:r>
                        <a:rPr lang="en-US" sz="800" dirty="0" err="1"/>
                        <a:t>información</a:t>
                      </a:r>
                      <a:r>
                        <a:rPr lang="en-US" sz="800" dirty="0"/>
                        <a:t>.</a:t>
                      </a:r>
                      <a:endParaRPr sz="800" dirty="0"/>
                    </a:p>
                  </a:txBody>
                  <a:tcPr marL="91450" marR="91450" marT="45725" marB="45725"/>
                </a:tc>
                <a:tc>
                  <a:txBody>
                    <a:bodyPr/>
                    <a:lstStyle/>
                    <a:p>
                      <a:pPr marL="0" lvl="0" indent="0" rtl="0">
                        <a:lnSpc>
                          <a:spcPct val="115000"/>
                        </a:lnSpc>
                        <a:spcBef>
                          <a:spcPts val="0"/>
                        </a:spcBef>
                        <a:spcAft>
                          <a:spcPts val="0"/>
                        </a:spcAft>
                        <a:buClr>
                          <a:schemeClr val="dk1"/>
                        </a:buClr>
                        <a:buSzPts val="1100"/>
                        <a:buFont typeface="Arial"/>
                        <a:buNone/>
                      </a:pPr>
                      <a:r>
                        <a:rPr lang="en-US" sz="800" dirty="0" err="1"/>
                        <a:t>Dispositivos</a:t>
                      </a:r>
                      <a:endParaRPr sz="800" dirty="0"/>
                    </a:p>
                    <a:p>
                      <a:pPr marL="0" lvl="0" indent="0" rtl="0">
                        <a:lnSpc>
                          <a:spcPct val="115000"/>
                        </a:lnSpc>
                        <a:spcBef>
                          <a:spcPts val="0"/>
                        </a:spcBef>
                        <a:spcAft>
                          <a:spcPts val="0"/>
                        </a:spcAft>
                        <a:buClr>
                          <a:schemeClr val="dk1"/>
                        </a:buClr>
                        <a:buSzPts val="1100"/>
                        <a:buFont typeface="Arial"/>
                        <a:buNone/>
                      </a:pPr>
                      <a:r>
                        <a:rPr lang="en-US" sz="800" dirty="0"/>
                        <a:t>Internet</a:t>
                      </a:r>
                      <a:endParaRPr sz="800" dirty="0"/>
                    </a:p>
                    <a:p>
                      <a:pPr marL="0" lvl="0" indent="0" rtl="0">
                        <a:spcBef>
                          <a:spcPts val="0"/>
                        </a:spcBef>
                        <a:spcAft>
                          <a:spcPts val="0"/>
                        </a:spcAft>
                        <a:buNone/>
                      </a:pPr>
                      <a:r>
                        <a:rPr lang="en-US" sz="800" dirty="0"/>
                        <a:t>Google Earth</a:t>
                      </a:r>
                      <a:endParaRPr sz="800" dirty="0"/>
                    </a:p>
                    <a:p>
                      <a:pPr marL="0" lvl="0" indent="0" rtl="0">
                        <a:spcBef>
                          <a:spcPts val="0"/>
                        </a:spcBef>
                        <a:spcAft>
                          <a:spcPts val="0"/>
                        </a:spcAft>
                        <a:buNone/>
                      </a:pPr>
                      <a:r>
                        <a:rPr lang="en-US" sz="800" dirty="0"/>
                        <a:t>Google Maps </a:t>
                      </a:r>
                      <a:endParaRPr sz="800" dirty="0"/>
                    </a:p>
                    <a:p>
                      <a:pPr marL="0" lvl="0" indent="0" rtl="0">
                        <a:spcBef>
                          <a:spcPts val="0"/>
                        </a:spcBef>
                        <a:spcAft>
                          <a:spcPts val="0"/>
                        </a:spcAft>
                        <a:buClr>
                          <a:schemeClr val="dk1"/>
                        </a:buClr>
                        <a:buFont typeface="Arial"/>
                        <a:buNone/>
                      </a:pPr>
                      <a:r>
                        <a:rPr lang="en-US" sz="800" dirty="0"/>
                        <a:t>La </a:t>
                      </a:r>
                      <a:r>
                        <a:rPr lang="en-US" sz="800" dirty="0" err="1"/>
                        <a:t>nube</a:t>
                      </a:r>
                      <a:endParaRPr sz="800" dirty="0"/>
                    </a:p>
                  </a:txBody>
                  <a:tcPr marL="91450" marR="91450" marT="45725" marB="45725"/>
                </a:tc>
                <a:tc>
                  <a:txBody>
                    <a:bodyPr/>
                    <a:lstStyle/>
                    <a:p>
                      <a:pPr marL="0" lvl="0" indent="0" rtl="0">
                        <a:lnSpc>
                          <a:spcPct val="115000"/>
                        </a:lnSpc>
                        <a:spcBef>
                          <a:spcPts val="0"/>
                        </a:spcBef>
                        <a:spcAft>
                          <a:spcPts val="0"/>
                        </a:spcAft>
                        <a:buClr>
                          <a:schemeClr val="dk1"/>
                        </a:buClr>
                        <a:buSzPts val="1100"/>
                        <a:buFont typeface="Arial"/>
                        <a:buNone/>
                      </a:pPr>
                      <a:r>
                        <a:rPr lang="en-US" sz="800" dirty="0" err="1"/>
                        <a:t>Rúbrica</a:t>
                      </a:r>
                      <a:r>
                        <a:rPr lang="en-US" sz="800" dirty="0"/>
                        <a:t> de </a:t>
                      </a:r>
                      <a:r>
                        <a:rPr lang="en-US" sz="800" dirty="0" err="1"/>
                        <a:t>exposición</a:t>
                      </a:r>
                      <a:r>
                        <a:rPr lang="en-US" sz="800" dirty="0"/>
                        <a:t> de </a:t>
                      </a:r>
                      <a:r>
                        <a:rPr lang="en-US" sz="800" dirty="0" err="1"/>
                        <a:t>los</a:t>
                      </a:r>
                      <a:r>
                        <a:rPr lang="en-US" sz="800" dirty="0"/>
                        <a:t> </a:t>
                      </a:r>
                      <a:r>
                        <a:rPr lang="en-US" sz="800" dirty="0" err="1"/>
                        <a:t>mapas</a:t>
                      </a:r>
                      <a:r>
                        <a:rPr lang="en-US" sz="800" dirty="0"/>
                        <a:t> </a:t>
                      </a:r>
                      <a:r>
                        <a:rPr lang="en-US" sz="800" dirty="0" err="1"/>
                        <a:t>creados</a:t>
                      </a:r>
                      <a:r>
                        <a:rPr lang="en-US" sz="800" dirty="0"/>
                        <a:t> y </a:t>
                      </a:r>
                      <a:r>
                        <a:rPr lang="en-US" sz="800" dirty="0" err="1"/>
                        <a:t>explicación</a:t>
                      </a:r>
                      <a:r>
                        <a:rPr lang="en-US" sz="800" dirty="0"/>
                        <a:t> de la </a:t>
                      </a:r>
                      <a:r>
                        <a:rPr lang="en-US" sz="800" dirty="0" err="1"/>
                        <a:t>utilidad</a:t>
                      </a:r>
                      <a:r>
                        <a:rPr lang="en-US" sz="800" dirty="0"/>
                        <a:t> y </a:t>
                      </a:r>
                      <a:r>
                        <a:rPr lang="en-US" sz="800" dirty="0" err="1"/>
                        <a:t>sus</a:t>
                      </a:r>
                      <a:r>
                        <a:rPr lang="en-US" sz="800" dirty="0"/>
                        <a:t> </a:t>
                      </a:r>
                      <a:r>
                        <a:rPr lang="en-US" sz="800" dirty="0" err="1"/>
                        <a:t>resultados</a:t>
                      </a:r>
                      <a:r>
                        <a:rPr lang="en-US" sz="800" dirty="0"/>
                        <a:t>.</a:t>
                      </a:r>
                      <a:endParaRPr sz="800" dirty="0"/>
                    </a:p>
                  </a:txBody>
                  <a:tcPr marL="91450" marR="91450" marT="45725" marB="45725"/>
                </a:tc>
                <a:tc>
                  <a:txBody>
                    <a:bodyPr/>
                    <a:lstStyle/>
                    <a:p>
                      <a:pPr marL="0" marR="0" lvl="0" indent="0" algn="l" rtl="0">
                        <a:spcBef>
                          <a:spcPts val="0"/>
                        </a:spcBef>
                        <a:spcAft>
                          <a:spcPts val="0"/>
                        </a:spcAft>
                        <a:buNone/>
                      </a:pPr>
                      <a:r>
                        <a:rPr lang="en-US" sz="800"/>
                        <a:t>Conclusiones en software de presentaciones.</a:t>
                      </a:r>
                      <a:endParaRPr sz="800"/>
                    </a:p>
                  </a:txBody>
                  <a:tcPr marL="91450" marR="91450" marT="45725" marB="45725"/>
                </a:tc>
              </a:tr>
              <a:tr h="325781">
                <a:tc gridSpan="8">
                  <a:txBody>
                    <a:bodyPr/>
                    <a:lstStyle/>
                    <a:p>
                      <a:pPr marL="0" marR="0" lvl="0" indent="0" algn="l" rtl="0">
                        <a:spcBef>
                          <a:spcPts val="0"/>
                        </a:spcBef>
                        <a:spcAft>
                          <a:spcPts val="0"/>
                        </a:spcAft>
                        <a:buNone/>
                      </a:pPr>
                      <a:r>
                        <a:rPr lang="en-US" sz="800" dirty="0" err="1"/>
                        <a:t>Interdisciplinariedad</a:t>
                      </a:r>
                      <a:r>
                        <a:rPr lang="en-US" sz="800" dirty="0"/>
                        <a:t>: </a:t>
                      </a:r>
                      <a:r>
                        <a:rPr lang="en-US" sz="800" dirty="0" err="1"/>
                        <a:t>Realizar</a:t>
                      </a:r>
                      <a:r>
                        <a:rPr lang="en-US" sz="800" dirty="0"/>
                        <a:t> </a:t>
                      </a:r>
                      <a:r>
                        <a:rPr lang="en-US" sz="800" dirty="0" err="1"/>
                        <a:t>mapa</a:t>
                      </a:r>
                      <a:r>
                        <a:rPr lang="en-US" sz="800" dirty="0"/>
                        <a:t> </a:t>
                      </a:r>
                      <a:r>
                        <a:rPr lang="en-US" sz="800" dirty="0" err="1"/>
                        <a:t>relacionando</a:t>
                      </a:r>
                      <a:r>
                        <a:rPr lang="en-US" sz="800" dirty="0"/>
                        <a:t> </a:t>
                      </a:r>
                      <a:r>
                        <a:rPr lang="en-US" sz="800" dirty="0" err="1"/>
                        <a:t>los</a:t>
                      </a:r>
                      <a:r>
                        <a:rPr lang="en-US" sz="800" dirty="0"/>
                        <a:t> </a:t>
                      </a:r>
                      <a:r>
                        <a:rPr lang="en-US" sz="800" dirty="0" err="1"/>
                        <a:t>conocimientos</a:t>
                      </a:r>
                      <a:r>
                        <a:rPr lang="en-US" sz="800" dirty="0"/>
                        <a:t> </a:t>
                      </a:r>
                      <a:r>
                        <a:rPr lang="en-US" sz="800" dirty="0" err="1"/>
                        <a:t>adquiridos</a:t>
                      </a:r>
                      <a:r>
                        <a:rPr lang="en-US" sz="800" dirty="0"/>
                        <a:t> </a:t>
                      </a:r>
                      <a:r>
                        <a:rPr lang="en-US" sz="800" dirty="0" err="1"/>
                        <a:t>en</a:t>
                      </a:r>
                      <a:r>
                        <a:rPr lang="en-US" sz="800" dirty="0"/>
                        <a:t> </a:t>
                      </a:r>
                      <a:r>
                        <a:rPr lang="en-US" sz="800" dirty="0" err="1"/>
                        <a:t>Física</a:t>
                      </a:r>
                      <a:r>
                        <a:rPr lang="en-US" sz="800" dirty="0"/>
                        <a:t> y </a:t>
                      </a:r>
                      <a:r>
                        <a:rPr lang="en-US" sz="800" dirty="0" err="1"/>
                        <a:t>Geografía</a:t>
                      </a:r>
                      <a:r>
                        <a:rPr lang="en-US" sz="800" dirty="0"/>
                        <a:t>, </a:t>
                      </a:r>
                      <a:r>
                        <a:rPr lang="en-US" sz="800" dirty="0" err="1"/>
                        <a:t>Exposición</a:t>
                      </a:r>
                      <a:r>
                        <a:rPr lang="en-US" sz="800" dirty="0"/>
                        <a:t> </a:t>
                      </a:r>
                      <a:r>
                        <a:rPr lang="en-US" sz="800" dirty="0" err="1"/>
                        <a:t>relacionando</a:t>
                      </a:r>
                      <a:r>
                        <a:rPr lang="en-US" sz="800" dirty="0"/>
                        <a:t> </a:t>
                      </a:r>
                      <a:r>
                        <a:rPr lang="en-US" sz="800" dirty="0" err="1"/>
                        <a:t>los</a:t>
                      </a:r>
                      <a:r>
                        <a:rPr lang="en-US" sz="800" dirty="0"/>
                        <a:t> </a:t>
                      </a:r>
                      <a:r>
                        <a:rPr lang="en-US" sz="800" dirty="0" err="1"/>
                        <a:t>conceptos</a:t>
                      </a:r>
                      <a:r>
                        <a:rPr lang="en-US" sz="800" dirty="0"/>
                        <a:t> de </a:t>
                      </a:r>
                      <a:r>
                        <a:rPr lang="en-US" sz="800" dirty="0" err="1"/>
                        <a:t>Física</a:t>
                      </a:r>
                      <a:r>
                        <a:rPr lang="en-US" sz="800" dirty="0"/>
                        <a:t>  y </a:t>
                      </a:r>
                      <a:r>
                        <a:rPr lang="en-US" sz="800" dirty="0" err="1"/>
                        <a:t>revisión</a:t>
                      </a:r>
                      <a:r>
                        <a:rPr lang="en-US" sz="800" dirty="0"/>
                        <a:t> del </a:t>
                      </a:r>
                      <a:r>
                        <a:rPr lang="en-US" sz="800" dirty="0" err="1"/>
                        <a:t>mapa</a:t>
                      </a:r>
                      <a:r>
                        <a:rPr lang="en-US" sz="800" dirty="0"/>
                        <a:t> con la </a:t>
                      </a:r>
                      <a:r>
                        <a:rPr lang="en-US" sz="800" dirty="0" err="1"/>
                        <a:t>materia</a:t>
                      </a:r>
                      <a:r>
                        <a:rPr lang="en-US" sz="800" dirty="0"/>
                        <a:t> de </a:t>
                      </a:r>
                      <a:r>
                        <a:rPr lang="en-US" sz="800" dirty="0" err="1"/>
                        <a:t>Geografía</a:t>
                      </a:r>
                      <a:r>
                        <a:rPr lang="en-US" sz="800" dirty="0"/>
                        <a:t>.</a:t>
                      </a:r>
                      <a:endParaRPr sz="800" b="1" dirty="0"/>
                    </a:p>
                  </a:txBody>
                  <a:tcPr marL="91450" marR="91450" marT="45725" marB="45725"/>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86399">
                <a:tc gridSpan="8">
                  <a:txBody>
                    <a:bodyPr/>
                    <a:lstStyle/>
                    <a:p>
                      <a:pPr marL="0" marR="0" lvl="0" indent="0" algn="l" rtl="0">
                        <a:spcBef>
                          <a:spcPts val="0"/>
                        </a:spcBef>
                        <a:spcAft>
                          <a:spcPts val="0"/>
                        </a:spcAft>
                        <a:buNone/>
                      </a:pPr>
                      <a:r>
                        <a:rPr lang="en-US" sz="800" dirty="0" err="1"/>
                        <a:t>Actividad</a:t>
                      </a:r>
                      <a:r>
                        <a:rPr lang="en-US" sz="800" dirty="0"/>
                        <a:t> </a:t>
                      </a:r>
                      <a:r>
                        <a:rPr lang="en-US" sz="800" dirty="0" err="1"/>
                        <a:t>Interdisciplinaria</a:t>
                      </a:r>
                      <a:r>
                        <a:rPr lang="en-US" sz="800" dirty="0"/>
                        <a:t> de </a:t>
                      </a:r>
                      <a:r>
                        <a:rPr lang="en-US" sz="800" dirty="0" err="1"/>
                        <a:t>Apertura</a:t>
                      </a:r>
                      <a:r>
                        <a:rPr lang="en-US" sz="800" dirty="0"/>
                        <a:t>: </a:t>
                      </a:r>
                      <a:r>
                        <a:rPr lang="en-US" sz="800" dirty="0" err="1"/>
                        <a:t>Reunión</a:t>
                      </a:r>
                      <a:r>
                        <a:rPr lang="en-US" sz="800" dirty="0"/>
                        <a:t> </a:t>
                      </a:r>
                      <a:r>
                        <a:rPr lang="en-US" sz="800" dirty="0" err="1"/>
                        <a:t>grupal</a:t>
                      </a:r>
                      <a:r>
                        <a:rPr lang="en-US" sz="800" dirty="0"/>
                        <a:t> con </a:t>
                      </a:r>
                      <a:r>
                        <a:rPr lang="en-US" sz="800" dirty="0" err="1"/>
                        <a:t>los</a:t>
                      </a:r>
                      <a:r>
                        <a:rPr lang="en-US" sz="800" dirty="0"/>
                        <a:t> </a:t>
                      </a:r>
                      <a:r>
                        <a:rPr lang="en-US" sz="800" dirty="0" err="1"/>
                        <a:t>profesores</a:t>
                      </a:r>
                      <a:r>
                        <a:rPr lang="en-US" sz="800" dirty="0"/>
                        <a:t> de las </a:t>
                      </a:r>
                      <a:r>
                        <a:rPr lang="en-US" sz="800" dirty="0" err="1"/>
                        <a:t>tres</a:t>
                      </a:r>
                      <a:r>
                        <a:rPr lang="en-US" sz="800" dirty="0"/>
                        <a:t> </a:t>
                      </a:r>
                      <a:r>
                        <a:rPr lang="en-US" sz="800" dirty="0" err="1"/>
                        <a:t>asignaturas</a:t>
                      </a:r>
                      <a:r>
                        <a:rPr lang="en-US" sz="800" dirty="0"/>
                        <a:t>.   </a:t>
                      </a:r>
                      <a:r>
                        <a:rPr lang="en-US" sz="800" dirty="0" err="1"/>
                        <a:t>Dinámica</a:t>
                      </a:r>
                      <a:r>
                        <a:rPr lang="en-US" sz="800" dirty="0"/>
                        <a:t> de </a:t>
                      </a:r>
                      <a:r>
                        <a:rPr lang="en-US" sz="800" dirty="0" err="1"/>
                        <a:t>lluvia</a:t>
                      </a:r>
                      <a:r>
                        <a:rPr lang="en-US" sz="800" dirty="0"/>
                        <a:t> de ideas </a:t>
                      </a:r>
                      <a:r>
                        <a:rPr lang="en-US" sz="800" dirty="0" err="1"/>
                        <a:t>acerca</a:t>
                      </a:r>
                      <a:r>
                        <a:rPr lang="en-US" sz="800" dirty="0"/>
                        <a:t> de </a:t>
                      </a:r>
                      <a:r>
                        <a:rPr lang="en-US" sz="800" dirty="0" err="1"/>
                        <a:t>los</a:t>
                      </a:r>
                      <a:r>
                        <a:rPr lang="en-US" sz="800" dirty="0"/>
                        <a:t> </a:t>
                      </a:r>
                      <a:r>
                        <a:rPr lang="en-US" sz="800" dirty="0" err="1"/>
                        <a:t>diferentes</a:t>
                      </a:r>
                      <a:r>
                        <a:rPr lang="en-US" sz="800" dirty="0"/>
                        <a:t> </a:t>
                      </a:r>
                      <a:r>
                        <a:rPr lang="en-US" sz="800" dirty="0" err="1"/>
                        <a:t>temas</a:t>
                      </a:r>
                      <a:r>
                        <a:rPr lang="en-US" sz="800" dirty="0"/>
                        <a:t> de las </a:t>
                      </a:r>
                      <a:r>
                        <a:rPr lang="en-US" sz="800" dirty="0" err="1"/>
                        <a:t>asignaturas</a:t>
                      </a:r>
                      <a:r>
                        <a:rPr lang="en-US" sz="800" dirty="0"/>
                        <a:t> y de las ideas que </a:t>
                      </a:r>
                      <a:r>
                        <a:rPr lang="en-US" sz="800" dirty="0" err="1"/>
                        <a:t>los</a:t>
                      </a:r>
                      <a:r>
                        <a:rPr lang="en-US" sz="800" dirty="0"/>
                        <a:t> </a:t>
                      </a:r>
                      <a:r>
                        <a:rPr lang="en-US" sz="800" dirty="0" err="1"/>
                        <a:t>alumnos</a:t>
                      </a:r>
                      <a:r>
                        <a:rPr lang="en-US" sz="800" dirty="0"/>
                        <a:t> </a:t>
                      </a:r>
                      <a:r>
                        <a:rPr lang="en-US" sz="800" dirty="0" err="1"/>
                        <a:t>tienen</a:t>
                      </a:r>
                      <a:r>
                        <a:rPr lang="en-US" sz="800" dirty="0"/>
                        <a:t> </a:t>
                      </a:r>
                      <a:r>
                        <a:rPr lang="en-US" sz="800" dirty="0" err="1"/>
                        <a:t>acerca</a:t>
                      </a:r>
                      <a:r>
                        <a:rPr lang="en-US" sz="800" dirty="0"/>
                        <a:t> del </a:t>
                      </a:r>
                      <a:r>
                        <a:rPr lang="en-US" sz="800" dirty="0" err="1"/>
                        <a:t>trabajo</a:t>
                      </a:r>
                      <a:r>
                        <a:rPr lang="en-US" sz="800" dirty="0"/>
                        <a:t> </a:t>
                      </a:r>
                      <a:r>
                        <a:rPr lang="en-US" sz="800" dirty="0" err="1"/>
                        <a:t>interdisciplinario</a:t>
                      </a:r>
                      <a:r>
                        <a:rPr lang="en-US" sz="800" dirty="0"/>
                        <a:t>.  </a:t>
                      </a:r>
                      <a:r>
                        <a:rPr lang="en-US" sz="800" dirty="0" err="1"/>
                        <a:t>Presentación</a:t>
                      </a:r>
                      <a:r>
                        <a:rPr lang="en-US" sz="800" dirty="0"/>
                        <a:t> del Proyecto </a:t>
                      </a:r>
                      <a:r>
                        <a:rPr lang="en-US" sz="800" dirty="0" err="1"/>
                        <a:t>Interdisciplinario</a:t>
                      </a:r>
                      <a:r>
                        <a:rPr lang="en-US" sz="800" dirty="0"/>
                        <a:t>, del </a:t>
                      </a:r>
                      <a:r>
                        <a:rPr lang="en-US" sz="800" dirty="0" err="1"/>
                        <a:t>Cronograma</a:t>
                      </a:r>
                      <a:r>
                        <a:rPr lang="en-US" sz="800" dirty="0"/>
                        <a:t>, del </a:t>
                      </a:r>
                      <a:r>
                        <a:rPr lang="en-US" sz="800" dirty="0" err="1"/>
                        <a:t>Desarrollo</a:t>
                      </a:r>
                      <a:r>
                        <a:rPr lang="en-US" sz="800" dirty="0"/>
                        <a:t>, las </a:t>
                      </a:r>
                      <a:r>
                        <a:rPr lang="en-US" sz="800" dirty="0" err="1"/>
                        <a:t>actividades</a:t>
                      </a:r>
                      <a:r>
                        <a:rPr lang="en-US" sz="800" dirty="0"/>
                        <a:t> a </a:t>
                      </a:r>
                      <a:r>
                        <a:rPr lang="en-US" sz="800" dirty="0" err="1"/>
                        <a:t>realizar</a:t>
                      </a:r>
                      <a:r>
                        <a:rPr lang="en-US" sz="800" dirty="0"/>
                        <a:t> y la </a:t>
                      </a:r>
                      <a:r>
                        <a:rPr lang="en-US" sz="800" dirty="0" err="1"/>
                        <a:t>formas</a:t>
                      </a:r>
                      <a:r>
                        <a:rPr lang="en-US" sz="800" dirty="0"/>
                        <a:t> de </a:t>
                      </a:r>
                      <a:r>
                        <a:rPr lang="en-US" sz="800" dirty="0" err="1"/>
                        <a:t>evaluación</a:t>
                      </a:r>
                      <a:endParaRPr sz="800" dirty="0"/>
                    </a:p>
                  </a:txBody>
                  <a:tcPr marL="91450" marR="91450" marT="45725" marB="45725"/>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16708">
                <a:tc gridSpan="8">
                  <a:txBody>
                    <a:bodyPr/>
                    <a:lstStyle/>
                    <a:p>
                      <a:pPr marL="0" marR="0" lvl="0" indent="0" algn="l" rtl="0">
                        <a:spcBef>
                          <a:spcPts val="0"/>
                        </a:spcBef>
                        <a:spcAft>
                          <a:spcPts val="0"/>
                        </a:spcAft>
                        <a:buNone/>
                      </a:pPr>
                      <a:r>
                        <a:rPr lang="en-US" sz="800" dirty="0" err="1"/>
                        <a:t>Tipos</a:t>
                      </a:r>
                      <a:r>
                        <a:rPr lang="en-US" sz="800" dirty="0"/>
                        <a:t> de </a:t>
                      </a:r>
                      <a:r>
                        <a:rPr lang="en-US" sz="800" dirty="0" err="1"/>
                        <a:t>preguntas</a:t>
                      </a:r>
                      <a:r>
                        <a:rPr lang="en-US" sz="800" dirty="0"/>
                        <a:t>:  ¿</a:t>
                      </a:r>
                      <a:r>
                        <a:rPr lang="en-US" sz="800" dirty="0" err="1"/>
                        <a:t>Sabes</a:t>
                      </a:r>
                      <a:r>
                        <a:rPr lang="en-US" sz="800" dirty="0"/>
                        <a:t> </a:t>
                      </a:r>
                      <a:r>
                        <a:rPr lang="en-US" sz="800" dirty="0" err="1"/>
                        <a:t>como</a:t>
                      </a:r>
                      <a:r>
                        <a:rPr lang="en-US" sz="800" dirty="0"/>
                        <a:t> </a:t>
                      </a:r>
                      <a:r>
                        <a:rPr lang="en-US" sz="800" dirty="0" err="1"/>
                        <a:t>funciona</a:t>
                      </a:r>
                      <a:r>
                        <a:rPr lang="en-US" sz="800" dirty="0"/>
                        <a:t>  un </a:t>
                      </a:r>
                      <a:r>
                        <a:rPr lang="en-US" sz="800" dirty="0" err="1"/>
                        <a:t>satélite</a:t>
                      </a:r>
                      <a:r>
                        <a:rPr lang="en-US" sz="800" dirty="0"/>
                        <a:t> artificial?  ¿De </a:t>
                      </a:r>
                      <a:r>
                        <a:rPr lang="en-US" sz="800" dirty="0" err="1"/>
                        <a:t>qué</a:t>
                      </a:r>
                      <a:r>
                        <a:rPr lang="en-US" sz="800" dirty="0"/>
                        <a:t> </a:t>
                      </a:r>
                      <a:r>
                        <a:rPr lang="en-US" sz="800" dirty="0" err="1"/>
                        <a:t>tipo</a:t>
                      </a:r>
                      <a:r>
                        <a:rPr lang="en-US" sz="800" dirty="0"/>
                        <a:t> son? ¿</a:t>
                      </a:r>
                      <a:r>
                        <a:rPr lang="en-US" sz="800" dirty="0" err="1"/>
                        <a:t>Qué</a:t>
                      </a:r>
                      <a:r>
                        <a:rPr lang="en-US" sz="800" dirty="0"/>
                        <a:t> </a:t>
                      </a:r>
                      <a:r>
                        <a:rPr lang="en-US" sz="800" dirty="0" err="1"/>
                        <a:t>tipo</a:t>
                      </a:r>
                      <a:r>
                        <a:rPr lang="en-US" sz="800" dirty="0"/>
                        <a:t> de </a:t>
                      </a:r>
                      <a:r>
                        <a:rPr lang="en-US" sz="800" dirty="0" err="1"/>
                        <a:t>información</a:t>
                      </a:r>
                      <a:r>
                        <a:rPr lang="en-US" sz="800" dirty="0"/>
                        <a:t> </a:t>
                      </a:r>
                      <a:r>
                        <a:rPr lang="en-US" sz="800" dirty="0" err="1"/>
                        <a:t>envía</a:t>
                      </a:r>
                      <a:r>
                        <a:rPr lang="en-US" sz="800" dirty="0"/>
                        <a:t>?  ¿</a:t>
                      </a:r>
                      <a:r>
                        <a:rPr lang="en-US" sz="800" dirty="0" err="1"/>
                        <a:t>Cómo</a:t>
                      </a:r>
                      <a:r>
                        <a:rPr lang="en-US" sz="800" dirty="0"/>
                        <a:t> se </a:t>
                      </a:r>
                      <a:r>
                        <a:rPr lang="en-US" sz="800" dirty="0" err="1"/>
                        <a:t>capta</a:t>
                      </a:r>
                      <a:r>
                        <a:rPr lang="en-US" sz="800" dirty="0"/>
                        <a:t>, se </a:t>
                      </a:r>
                      <a:r>
                        <a:rPr lang="en-US" sz="800" dirty="0" err="1"/>
                        <a:t>procesa</a:t>
                      </a:r>
                      <a:r>
                        <a:rPr lang="en-US" sz="800" dirty="0"/>
                        <a:t> y se </a:t>
                      </a:r>
                      <a:r>
                        <a:rPr lang="en-US" sz="800" dirty="0" err="1"/>
                        <a:t>interpreta</a:t>
                      </a:r>
                      <a:r>
                        <a:rPr lang="en-US" sz="800" dirty="0"/>
                        <a:t> la </a:t>
                      </a:r>
                      <a:r>
                        <a:rPr lang="en-US" sz="800" dirty="0" err="1"/>
                        <a:t>información</a:t>
                      </a:r>
                      <a:r>
                        <a:rPr lang="en-US" sz="800" dirty="0"/>
                        <a:t> que </a:t>
                      </a:r>
                      <a:r>
                        <a:rPr lang="en-US" sz="800" dirty="0" err="1"/>
                        <a:t>envían</a:t>
                      </a:r>
                      <a:r>
                        <a:rPr lang="en-US" sz="800" dirty="0"/>
                        <a:t>?  ¿</a:t>
                      </a:r>
                      <a:r>
                        <a:rPr lang="en-US" sz="800" dirty="0" err="1"/>
                        <a:t>cómo</a:t>
                      </a:r>
                      <a:r>
                        <a:rPr lang="en-US" sz="800" dirty="0"/>
                        <a:t> se </a:t>
                      </a:r>
                      <a:r>
                        <a:rPr lang="en-US" sz="800" dirty="0" err="1"/>
                        <a:t>puede</a:t>
                      </a:r>
                      <a:r>
                        <a:rPr lang="en-US" sz="800" dirty="0"/>
                        <a:t> </a:t>
                      </a:r>
                      <a:r>
                        <a:rPr lang="en-US" sz="800" dirty="0" err="1"/>
                        <a:t>representar</a:t>
                      </a:r>
                      <a:r>
                        <a:rPr lang="en-US" sz="800" dirty="0"/>
                        <a:t> el </a:t>
                      </a:r>
                      <a:r>
                        <a:rPr lang="en-US" sz="800" dirty="0" err="1"/>
                        <a:t>espacio</a:t>
                      </a:r>
                      <a:r>
                        <a:rPr lang="en-US" sz="800" dirty="0"/>
                        <a:t> que </a:t>
                      </a:r>
                      <a:r>
                        <a:rPr lang="en-US" sz="800" dirty="0" err="1"/>
                        <a:t>habitamos</a:t>
                      </a:r>
                      <a:r>
                        <a:rPr lang="en-US" sz="800" dirty="0"/>
                        <a:t>? ¿</a:t>
                      </a:r>
                      <a:r>
                        <a:rPr lang="en-US" sz="800" dirty="0" err="1"/>
                        <a:t>Cómo</a:t>
                      </a:r>
                      <a:r>
                        <a:rPr lang="en-US" sz="800" dirty="0"/>
                        <a:t> se </a:t>
                      </a:r>
                      <a:r>
                        <a:rPr lang="en-US" sz="800" dirty="0" err="1"/>
                        <a:t>seleccionan</a:t>
                      </a:r>
                      <a:r>
                        <a:rPr lang="en-US" sz="800" dirty="0"/>
                        <a:t> </a:t>
                      </a:r>
                      <a:r>
                        <a:rPr lang="en-US" sz="800" dirty="0" err="1"/>
                        <a:t>datos</a:t>
                      </a:r>
                      <a:r>
                        <a:rPr lang="en-US" sz="800" dirty="0"/>
                        <a:t>? ¿</a:t>
                      </a:r>
                      <a:r>
                        <a:rPr lang="en-US" sz="800" dirty="0" err="1"/>
                        <a:t>Cómo</a:t>
                      </a:r>
                      <a:r>
                        <a:rPr lang="en-US" sz="800" dirty="0"/>
                        <a:t> se </a:t>
                      </a:r>
                      <a:r>
                        <a:rPr lang="en-US" sz="800" dirty="0" err="1"/>
                        <a:t>representan</a:t>
                      </a:r>
                      <a:r>
                        <a:rPr lang="en-US" sz="800" dirty="0"/>
                        <a:t> y </a:t>
                      </a:r>
                      <a:r>
                        <a:rPr lang="en-US" sz="800" dirty="0" err="1"/>
                        <a:t>como</a:t>
                      </a:r>
                      <a:r>
                        <a:rPr lang="en-US" sz="800" dirty="0"/>
                        <a:t> se </a:t>
                      </a:r>
                      <a:r>
                        <a:rPr lang="en-US" sz="800" dirty="0" err="1"/>
                        <a:t>aplican</a:t>
                      </a:r>
                      <a:r>
                        <a:rPr lang="en-US" sz="800" dirty="0"/>
                        <a:t>? ¿</a:t>
                      </a:r>
                      <a:r>
                        <a:rPr lang="en-US" sz="800" dirty="0" err="1"/>
                        <a:t>Qué</a:t>
                      </a:r>
                      <a:r>
                        <a:rPr lang="en-US" sz="800" dirty="0"/>
                        <a:t> </a:t>
                      </a:r>
                      <a:r>
                        <a:rPr lang="en-US" sz="800" dirty="0" err="1"/>
                        <a:t>utilidad</a:t>
                      </a:r>
                      <a:r>
                        <a:rPr lang="en-US" sz="800" dirty="0"/>
                        <a:t> </a:t>
                      </a:r>
                      <a:r>
                        <a:rPr lang="en-US" sz="800" dirty="0" err="1"/>
                        <a:t>tienen</a:t>
                      </a:r>
                      <a:r>
                        <a:rPr lang="en-US" sz="800" dirty="0"/>
                        <a:t> </a:t>
                      </a:r>
                      <a:r>
                        <a:rPr lang="en-US" sz="800" dirty="0" err="1"/>
                        <a:t>en</a:t>
                      </a:r>
                      <a:r>
                        <a:rPr lang="en-US" sz="800" dirty="0"/>
                        <a:t> </a:t>
                      </a:r>
                      <a:r>
                        <a:rPr lang="en-US" sz="800" dirty="0" err="1"/>
                        <a:t>tu</a:t>
                      </a:r>
                      <a:r>
                        <a:rPr lang="en-US" sz="800" dirty="0"/>
                        <a:t> </a:t>
                      </a:r>
                      <a:r>
                        <a:rPr lang="en-US" sz="800" dirty="0" err="1"/>
                        <a:t>vida</a:t>
                      </a:r>
                      <a:r>
                        <a:rPr lang="en-US" sz="800" dirty="0"/>
                        <a:t> </a:t>
                      </a:r>
                      <a:r>
                        <a:rPr lang="en-US" sz="800" dirty="0" err="1"/>
                        <a:t>diaria</a:t>
                      </a:r>
                      <a:r>
                        <a:rPr lang="en-US" sz="800" dirty="0"/>
                        <a:t>?</a:t>
                      </a:r>
                      <a:endParaRPr sz="800" dirty="0"/>
                    </a:p>
                    <a:p>
                      <a:pPr marL="0" marR="0" lvl="0" indent="0" algn="l" rtl="0">
                        <a:spcBef>
                          <a:spcPts val="0"/>
                        </a:spcBef>
                        <a:spcAft>
                          <a:spcPts val="0"/>
                        </a:spcAft>
                        <a:buNone/>
                      </a:pPr>
                      <a:r>
                        <a:rPr lang="en-US" sz="800" dirty="0"/>
                        <a:t>      </a:t>
                      </a:r>
                      <a:endParaRPr sz="800" dirty="0"/>
                    </a:p>
                  </a:txBody>
                  <a:tcPr marL="91450" marR="91450" marT="45725" marB="45725"/>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6" name="Título 1"/>
          <p:cNvSpPr>
            <a:spLocks noGrp="1"/>
          </p:cNvSpPr>
          <p:nvPr>
            <p:ph type="title"/>
          </p:nvPr>
        </p:nvSpPr>
        <p:spPr>
          <a:xfrm>
            <a:off x="2483768" y="404664"/>
            <a:ext cx="7543800" cy="484965"/>
          </a:xfrm>
        </p:spPr>
        <p:txBody>
          <a:bodyPr>
            <a:normAutofit fontScale="90000"/>
          </a:bodyPr>
          <a:lstStyle/>
          <a:p>
            <a:r>
              <a:rPr lang="es-MX" sz="2800" dirty="0" smtClean="0">
                <a:solidFill>
                  <a:srgbClr val="1665DA"/>
                </a:solidFill>
                <a:latin typeface="Arial" panose="020B0604020202020204" pitchFamily="34" charset="0"/>
                <a:cs typeface="Arial" panose="020B0604020202020204" pitchFamily="34" charset="0"/>
              </a:rPr>
              <a:t>Planeación día a día </a:t>
            </a:r>
            <a:endParaRPr lang="es-MX" sz="2800" dirty="0">
              <a:solidFill>
                <a:srgbClr val="1665DA"/>
              </a:solidFill>
              <a:latin typeface="Arial" panose="020B0604020202020204" pitchFamily="34" charset="0"/>
              <a:cs typeface="Arial" panose="020B0604020202020204" pitchFamily="34" charset="0"/>
            </a:endParaRPr>
          </a:p>
        </p:txBody>
      </p:sp>
      <p:pic>
        <p:nvPicPr>
          <p:cNvPr id="8"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778" y="0"/>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668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836712"/>
            <a:ext cx="8208912" cy="600720"/>
          </a:xfrm>
        </p:spPr>
        <p:txBody>
          <a:bodyPr>
            <a:normAutofit/>
          </a:bodyPr>
          <a:lstStyle/>
          <a:p>
            <a:r>
              <a:rPr lang="es-MX" sz="2800" b="1" dirty="0" smtClean="0">
                <a:solidFill>
                  <a:srgbClr val="0070C0"/>
                </a:solidFill>
              </a:rPr>
              <a:t>5.h - Reflexión del grupo interdisciplinario</a:t>
            </a:r>
            <a:endParaRPr lang="es-MX" sz="2800" b="1" dirty="0">
              <a:solidFill>
                <a:srgbClr val="0070C0"/>
              </a:solidFill>
            </a:endParaRPr>
          </a:p>
        </p:txBody>
      </p:sp>
      <p:sp>
        <p:nvSpPr>
          <p:cNvPr id="4" name="Marcador de pie de página 3"/>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27</a:t>
            </a:fld>
            <a:endParaRPr lang="en-US">
              <a:solidFill>
                <a:srgbClr val="5FCBEF"/>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2744517985"/>
              </p:ext>
            </p:extLst>
          </p:nvPr>
        </p:nvGraphicFramePr>
        <p:xfrm>
          <a:off x="539552" y="1449348"/>
          <a:ext cx="8017372" cy="4571940"/>
        </p:xfrm>
        <a:graphic>
          <a:graphicData uri="http://schemas.openxmlformats.org/drawingml/2006/table">
            <a:tbl>
              <a:tblPr firstRow="1" bandRow="1">
                <a:tableStyleId>{5DA37D80-6434-44D0-A028-1B22A696006F}</a:tableStyleId>
              </a:tblPr>
              <a:tblGrid>
                <a:gridCol w="1440160"/>
                <a:gridCol w="2592288"/>
                <a:gridCol w="1980581"/>
                <a:gridCol w="2004343"/>
              </a:tblGrid>
              <a:tr h="782404">
                <a:tc>
                  <a:txBody>
                    <a:bodyPr/>
                    <a:lstStyle/>
                    <a:p>
                      <a:pPr algn="ctr"/>
                      <a:r>
                        <a:rPr lang="es-MX" sz="900" dirty="0" smtClean="0"/>
                        <a:t>Puntos mas importantes del</a:t>
                      </a:r>
                      <a:r>
                        <a:rPr lang="es-MX" sz="900" baseline="0" dirty="0" smtClean="0"/>
                        <a:t> proceso de construcción del proyecto</a:t>
                      </a:r>
                      <a:endParaRPr lang="es-MX" sz="900" b="1" dirty="0">
                        <a:solidFill>
                          <a:srgbClr val="0070C0"/>
                        </a:solidFill>
                        <a:latin typeface="Calibri" panose="020F0502020204030204" pitchFamily="34" charset="0"/>
                        <a:cs typeface="Calibri" panose="020F0502020204030204" pitchFamily="34" charset="0"/>
                      </a:endParaRPr>
                    </a:p>
                  </a:txBody>
                  <a:tcPr marL="106661" marR="106661" marT="53330" marB="53330"/>
                </a:tc>
                <a:tc>
                  <a:txBody>
                    <a:bodyPr/>
                    <a:lstStyle/>
                    <a:p>
                      <a:pPr algn="ctr"/>
                      <a:r>
                        <a:rPr lang="es-MX" sz="900" dirty="0" smtClean="0"/>
                        <a:t>Avances</a:t>
                      </a:r>
                      <a:endParaRPr lang="es-MX" sz="900" b="1" dirty="0">
                        <a:solidFill>
                          <a:srgbClr val="0070C0"/>
                        </a:solidFill>
                        <a:latin typeface="Calibri" panose="020F0502020204030204" pitchFamily="34" charset="0"/>
                        <a:cs typeface="Calibri" panose="020F0502020204030204" pitchFamily="34" charset="0"/>
                      </a:endParaRPr>
                    </a:p>
                  </a:txBody>
                  <a:tcPr marL="106661" marR="106661" marT="53330" marB="53330"/>
                </a:tc>
                <a:tc>
                  <a:txBody>
                    <a:bodyPr/>
                    <a:lstStyle/>
                    <a:p>
                      <a:pPr algn="ctr"/>
                      <a:r>
                        <a:rPr lang="es-MX" sz="900" dirty="0" smtClean="0"/>
                        <a:t>Tropiezos</a:t>
                      </a:r>
                      <a:endParaRPr lang="es-MX" sz="900" b="1" dirty="0">
                        <a:solidFill>
                          <a:srgbClr val="0070C0"/>
                        </a:solidFill>
                        <a:latin typeface="Calibri" panose="020F0502020204030204" pitchFamily="34" charset="0"/>
                        <a:cs typeface="Calibri" panose="020F0502020204030204" pitchFamily="34" charset="0"/>
                      </a:endParaRPr>
                    </a:p>
                  </a:txBody>
                  <a:tcPr marL="106661" marR="106661" marT="53330" marB="53330"/>
                </a:tc>
                <a:tc>
                  <a:txBody>
                    <a:bodyPr/>
                    <a:lstStyle/>
                    <a:p>
                      <a:pPr algn="ctr"/>
                      <a:r>
                        <a:rPr lang="es-MX" sz="900" dirty="0" smtClean="0"/>
                        <a:t>Soluciones</a:t>
                      </a:r>
                      <a:endParaRPr lang="es-MX" sz="900" b="1" dirty="0">
                        <a:solidFill>
                          <a:srgbClr val="0070C0"/>
                        </a:solidFill>
                        <a:latin typeface="Calibri" panose="020F0502020204030204" pitchFamily="34" charset="0"/>
                        <a:cs typeface="Calibri" panose="020F0502020204030204" pitchFamily="34" charset="0"/>
                      </a:endParaRPr>
                    </a:p>
                  </a:txBody>
                  <a:tcPr marL="106661" marR="106661" marT="53330" marB="53330"/>
                </a:tc>
              </a:tr>
              <a:tr h="1594922">
                <a:tc>
                  <a:txBody>
                    <a:bodyPr/>
                    <a:lstStyle/>
                    <a:p>
                      <a:r>
                        <a:rPr lang="es-MX" sz="900" dirty="0" smtClean="0"/>
                        <a:t>1. Trabajo colaborativo de los profesores.</a:t>
                      </a:r>
                      <a:endParaRPr lang="es-MX" sz="900" b="1" dirty="0">
                        <a:solidFill>
                          <a:srgbClr val="0070C0"/>
                        </a:solidFill>
                        <a:latin typeface="Calibri" panose="020F0502020204030204" pitchFamily="34" charset="0"/>
                        <a:cs typeface="Calibri" panose="020F0502020204030204" pitchFamily="34" charset="0"/>
                      </a:endParaRPr>
                    </a:p>
                  </a:txBody>
                  <a:tcPr marL="106661" marR="106661" marT="53330" marB="53330">
                    <a:solidFill>
                      <a:schemeClr val="bg1">
                        <a:alpha val="20000"/>
                      </a:schemeClr>
                    </a:solidFill>
                  </a:tcPr>
                </a:tc>
                <a:tc>
                  <a:txBody>
                    <a:bodyPr/>
                    <a:lstStyle/>
                    <a:p>
                      <a:r>
                        <a:rPr lang="es-MX" sz="900" dirty="0" smtClean="0"/>
                        <a:t>Hemos realizado análisis de</a:t>
                      </a:r>
                      <a:r>
                        <a:rPr lang="es-MX" sz="900" baseline="0" dirty="0" smtClean="0"/>
                        <a:t> los temarios de cada materia y encontrado puntos donde podemos </a:t>
                      </a:r>
                      <a:r>
                        <a:rPr lang="es-MX" sz="900" baseline="0" dirty="0" err="1" smtClean="0"/>
                        <a:t>interdiciplinariedad</a:t>
                      </a:r>
                      <a:r>
                        <a:rPr lang="es-MX" sz="900" baseline="0" dirty="0" smtClean="0"/>
                        <a:t>.</a:t>
                      </a:r>
                    </a:p>
                    <a:p>
                      <a:r>
                        <a:rPr lang="es-MX" sz="900" baseline="0" dirty="0" smtClean="0"/>
                        <a:t>Se tiene una propuesta de los temas de conexiones.</a:t>
                      </a:r>
                    </a:p>
                    <a:p>
                      <a:r>
                        <a:rPr lang="es-MX" sz="900" kern="1200" baseline="0" dirty="0" smtClean="0"/>
                        <a:t>Ha sido una oportunidad de desarrollar áreas comunes de diferentes asignaturas, permitiendo el trabajo colaborativo de varias asignaturas</a:t>
                      </a:r>
                    </a:p>
                    <a:p>
                      <a:r>
                        <a:rPr lang="es-MX" sz="900" kern="1200" baseline="0" dirty="0" smtClean="0"/>
                        <a:t>La cooperación de los profesores permitió el trabajo colaborativo</a:t>
                      </a:r>
                      <a:endParaRPr lang="es-MX" sz="900" kern="1200" baseline="0" dirty="0" smtClean="0">
                        <a:solidFill>
                          <a:schemeClr val="dk1"/>
                        </a:solidFill>
                        <a:latin typeface="Calibri" panose="020F0502020204030204" pitchFamily="34" charset="0"/>
                        <a:ea typeface="+mn-ea"/>
                        <a:cs typeface="Calibri" panose="020F0502020204030204" pitchFamily="34" charset="0"/>
                      </a:endParaRPr>
                    </a:p>
                  </a:txBody>
                  <a:tcPr marL="106661" marR="106661" marT="53330" marB="53330">
                    <a:solidFill>
                      <a:schemeClr val="bg1">
                        <a:alpha val="20000"/>
                      </a:schemeClr>
                    </a:solidFill>
                  </a:tcPr>
                </a:tc>
                <a:tc>
                  <a:txBody>
                    <a:bodyPr/>
                    <a:lstStyle/>
                    <a:p>
                      <a:r>
                        <a:rPr lang="es-MX" sz="900" dirty="0" smtClean="0"/>
                        <a:t>Tiempo de coincidencia,</a:t>
                      </a:r>
                      <a:r>
                        <a:rPr lang="es-MX" sz="900" baseline="0" dirty="0" smtClean="0"/>
                        <a:t> tiempos de clase y horarios de clase.</a:t>
                      </a:r>
                    </a:p>
                    <a:p>
                      <a:r>
                        <a:rPr lang="es-MX" sz="900" baseline="0" dirty="0" smtClean="0"/>
                        <a:t>Falta de entendimiento entre profesores.</a:t>
                      </a:r>
                    </a:p>
                    <a:p>
                      <a:r>
                        <a:rPr lang="es-MX" sz="900" baseline="0" dirty="0" smtClean="0"/>
                        <a:t>Requiere coincidir en horarios para poder tener reuniones de trabajo.   Al no coincidir en horarios nos obliga a invertir tiempo fuera de nuestro horario laboral.</a:t>
                      </a:r>
                    </a:p>
                    <a:p>
                      <a:endParaRPr lang="es-MX" sz="900" dirty="0">
                        <a:latin typeface="Calibri" panose="020F0502020204030204" pitchFamily="34" charset="0"/>
                        <a:cs typeface="Calibri" panose="020F0502020204030204" pitchFamily="34" charset="0"/>
                      </a:endParaRPr>
                    </a:p>
                  </a:txBody>
                  <a:tcPr marL="106661" marR="106661" marT="53330" marB="53330">
                    <a:solidFill>
                      <a:schemeClr val="bg1">
                        <a:alpha val="20000"/>
                      </a:schemeClr>
                    </a:solidFill>
                  </a:tcPr>
                </a:tc>
                <a:tc>
                  <a:txBody>
                    <a:bodyPr/>
                    <a:lstStyle/>
                    <a:p>
                      <a:r>
                        <a:rPr lang="es-MX" sz="900" dirty="0" smtClean="0"/>
                        <a:t>Analizamos horarios, utilizamos la nube,</a:t>
                      </a:r>
                      <a:r>
                        <a:rPr lang="es-MX" sz="900" baseline="0" dirty="0" smtClean="0"/>
                        <a:t> </a:t>
                      </a:r>
                      <a:r>
                        <a:rPr lang="es-MX" sz="900" dirty="0" smtClean="0"/>
                        <a:t> y creamos un Drive</a:t>
                      </a:r>
                      <a:r>
                        <a:rPr lang="es-MX" sz="900" baseline="0" dirty="0" smtClean="0"/>
                        <a:t> en Google.</a:t>
                      </a:r>
                    </a:p>
                    <a:p>
                      <a:r>
                        <a:rPr lang="es-MX" sz="900" dirty="0" smtClean="0"/>
                        <a:t>Asignar otros días que impliquen suspensión de clases para poder avanzar en el desarrollo de los proyectos</a:t>
                      </a:r>
                      <a:endParaRPr lang="es-MX" sz="900" dirty="0">
                        <a:latin typeface="Calibri" panose="020F0502020204030204" pitchFamily="34" charset="0"/>
                        <a:cs typeface="Calibri" panose="020F0502020204030204" pitchFamily="34" charset="0"/>
                      </a:endParaRPr>
                    </a:p>
                  </a:txBody>
                  <a:tcPr marL="106661" marR="106661" marT="53330" marB="53330">
                    <a:solidFill>
                      <a:schemeClr val="bg1">
                        <a:alpha val="20000"/>
                      </a:schemeClr>
                    </a:solidFill>
                  </a:tcPr>
                </a:tc>
              </a:tr>
              <a:tr h="2136600">
                <a:tc>
                  <a:txBody>
                    <a:bodyPr/>
                    <a:lstStyle/>
                    <a:p>
                      <a:r>
                        <a:rPr lang="es-MX" sz="900" dirty="0" smtClean="0"/>
                        <a:t>2. Proceso de planeación de las propuestas para proyectos interdisciplinarios.</a:t>
                      </a:r>
                      <a:endParaRPr lang="es-MX" sz="900" b="1" dirty="0">
                        <a:solidFill>
                          <a:srgbClr val="0070C0"/>
                        </a:solidFill>
                        <a:latin typeface="Calibri" panose="020F0502020204030204" pitchFamily="34" charset="0"/>
                        <a:cs typeface="Calibri" panose="020F0502020204030204" pitchFamily="34" charset="0"/>
                      </a:endParaRPr>
                    </a:p>
                  </a:txBody>
                  <a:tcPr marL="106661" marR="106661" marT="53330" marB="53330"/>
                </a:tc>
                <a:tc>
                  <a:txBody>
                    <a:bodyPr/>
                    <a:lstStyle/>
                    <a:p>
                      <a:r>
                        <a:rPr lang="es-MX" sz="900" dirty="0" smtClean="0"/>
                        <a:t>Se propuso una plataforma para trabajar los 3 proyectos.</a:t>
                      </a:r>
                    </a:p>
                    <a:p>
                      <a:r>
                        <a:rPr lang="es-MX" sz="900" dirty="0" smtClean="0"/>
                        <a:t>Se tienen claros los temas de cada área.</a:t>
                      </a:r>
                    </a:p>
                    <a:p>
                      <a:r>
                        <a:rPr lang="es-MX" sz="900" dirty="0" smtClean="0"/>
                        <a:t>Las diferentes etapas han permitido identificar los diferentes temas afines entre los programas de estudio y la implementación de la construcción de un proyecto   interdisciplinario</a:t>
                      </a:r>
                      <a:endParaRPr lang="es-MX" sz="900" dirty="0">
                        <a:latin typeface="Calibri" panose="020F0502020204030204" pitchFamily="34" charset="0"/>
                        <a:cs typeface="Calibri" panose="020F0502020204030204" pitchFamily="34" charset="0"/>
                      </a:endParaRPr>
                    </a:p>
                  </a:txBody>
                  <a:tcPr marL="106661" marR="106661" marT="53330" marB="53330"/>
                </a:tc>
                <a:tc>
                  <a:txBody>
                    <a:bodyPr/>
                    <a:lstStyle/>
                    <a:p>
                      <a:r>
                        <a:rPr lang="es-MX" sz="900" dirty="0" smtClean="0"/>
                        <a:t>Falta ver horarios del próximo ciclo.</a:t>
                      </a:r>
                    </a:p>
                    <a:p>
                      <a:r>
                        <a:rPr lang="es-MX" sz="900" dirty="0" smtClean="0"/>
                        <a:t>El tiempo dedicado al trabajo interdisciplinario es muy corto.   Buscar las coincidencias y las estrategias para el desarrollo del trabajo requiere reuniones con los profesores.</a:t>
                      </a:r>
                    </a:p>
                    <a:p>
                      <a:r>
                        <a:rPr lang="es-MX" sz="900" dirty="0" smtClean="0"/>
                        <a:t>Las indicaciones en la Plataforma están desarticuladas o demasiado desmembradas, lo que obliga a ir hilando  todo el proceso de cada reunión de trabajo, lo que dificulta el proceso</a:t>
                      </a:r>
                    </a:p>
                    <a:p>
                      <a:endParaRPr lang="es-MX" sz="900" dirty="0">
                        <a:latin typeface="Calibri" panose="020F0502020204030204" pitchFamily="34" charset="0"/>
                        <a:cs typeface="Calibri" panose="020F0502020204030204" pitchFamily="34" charset="0"/>
                      </a:endParaRPr>
                    </a:p>
                  </a:txBody>
                  <a:tcPr marL="106661" marR="106661" marT="53330" marB="53330"/>
                </a:tc>
                <a:tc>
                  <a:txBody>
                    <a:bodyPr/>
                    <a:lstStyle/>
                    <a:p>
                      <a:r>
                        <a:rPr lang="es-MX" sz="900" dirty="0" smtClean="0"/>
                        <a:t>Tener reuniones asignadas en tiempos de horario escolar para tener coincidencias y poder realizar la planeación</a:t>
                      </a:r>
                      <a:endParaRPr lang="es-MX" sz="900" dirty="0">
                        <a:latin typeface="Calibri" panose="020F0502020204030204" pitchFamily="34" charset="0"/>
                        <a:cs typeface="Calibri" panose="020F0502020204030204" pitchFamily="34" charset="0"/>
                      </a:endParaRPr>
                    </a:p>
                  </a:txBody>
                  <a:tcPr marL="106661" marR="106661" marT="53330" marB="53330"/>
                </a:tc>
              </a:tr>
            </a:tbl>
          </a:graphicData>
        </a:graphic>
      </p:graphicFrame>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778" y="0"/>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390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28</a:t>
            </a:fld>
            <a:endParaRPr lang="en-US">
              <a:solidFill>
                <a:srgbClr val="5FCBEF"/>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859501744"/>
              </p:ext>
            </p:extLst>
          </p:nvPr>
        </p:nvGraphicFramePr>
        <p:xfrm>
          <a:off x="395536" y="1844824"/>
          <a:ext cx="8017372" cy="2575540"/>
        </p:xfrm>
        <a:graphic>
          <a:graphicData uri="http://schemas.openxmlformats.org/drawingml/2006/table">
            <a:tbl>
              <a:tblPr firstRow="1" bandRow="1">
                <a:tableStyleId>{5DA37D80-6434-44D0-A028-1B22A696006F}</a:tableStyleId>
              </a:tblPr>
              <a:tblGrid>
                <a:gridCol w="1440160"/>
                <a:gridCol w="2592288"/>
                <a:gridCol w="1980581"/>
                <a:gridCol w="2004343"/>
              </a:tblGrid>
              <a:tr h="2542858">
                <a:tc>
                  <a:txBody>
                    <a:bodyPr/>
                    <a:lstStyle/>
                    <a:p>
                      <a:r>
                        <a:rPr lang="es-MX" sz="1000" dirty="0" smtClean="0"/>
                        <a:t>3. Puntos a tomarse en cuenta para la implementación</a:t>
                      </a:r>
                      <a:r>
                        <a:rPr lang="es-MX" sz="1200" dirty="0" smtClean="0"/>
                        <a:t>.</a:t>
                      </a:r>
                      <a:endParaRPr lang="es-MX" sz="1200" b="1" dirty="0">
                        <a:solidFill>
                          <a:srgbClr val="0070C0"/>
                        </a:solidFill>
                        <a:latin typeface="Calibri" panose="020F0502020204030204" pitchFamily="34" charset="0"/>
                        <a:cs typeface="Calibri" panose="020F0502020204030204" pitchFamily="34" charset="0"/>
                      </a:endParaRPr>
                    </a:p>
                  </a:txBody>
                  <a:tcPr marL="106661" marR="106661" marT="53330" marB="53330"/>
                </a:tc>
                <a:tc>
                  <a:txBody>
                    <a:bodyPr/>
                    <a:lstStyle/>
                    <a:p>
                      <a:pPr marL="0" indent="0">
                        <a:buFont typeface="Arial" panose="020B0604020202020204" pitchFamily="34" charset="0"/>
                        <a:buNone/>
                      </a:pPr>
                      <a:r>
                        <a:rPr lang="es-MX" sz="900" dirty="0" smtClean="0"/>
                        <a:t>•Tenemos que conocer los temas de las demás materias para guiar correctamente el proyecto.</a:t>
                      </a:r>
                    </a:p>
                    <a:p>
                      <a:pPr marL="0" indent="0">
                        <a:buFont typeface="Arial" panose="020B0604020202020204" pitchFamily="34" charset="0"/>
                        <a:buNone/>
                      </a:pPr>
                      <a:r>
                        <a:rPr lang="es-MX" sz="900" dirty="0" smtClean="0"/>
                        <a:t>•Realizar un cronograma que permita cumplir en tiempo y forma con las diferentes etapas</a:t>
                      </a:r>
                    </a:p>
                    <a:p>
                      <a:pPr marL="0" indent="0">
                        <a:buFont typeface="Arial" panose="020B0604020202020204" pitchFamily="34" charset="0"/>
                        <a:buNone/>
                      </a:pPr>
                      <a:r>
                        <a:rPr lang="es-MX" sz="900" dirty="0" smtClean="0"/>
                        <a:t>•Identificar los aciertos para  futuras planeaciones.</a:t>
                      </a:r>
                    </a:p>
                    <a:p>
                      <a:pPr marL="0" indent="0">
                        <a:buFont typeface="Arial" panose="020B0604020202020204" pitchFamily="34" charset="0"/>
                        <a:buNone/>
                      </a:pPr>
                      <a:r>
                        <a:rPr lang="es-MX" sz="900" dirty="0" smtClean="0"/>
                        <a:t>•Dar seguimiento a cada una de las etapas del Proyecto</a:t>
                      </a:r>
                    </a:p>
                    <a:p>
                      <a:endParaRPr lang="es-MX" sz="900" dirty="0">
                        <a:latin typeface="Calibri" panose="020F0502020204030204" pitchFamily="34" charset="0"/>
                        <a:cs typeface="Calibri" panose="020F0502020204030204" pitchFamily="34" charset="0"/>
                      </a:endParaRPr>
                    </a:p>
                  </a:txBody>
                  <a:tcPr marL="106661" marR="106661" marT="53330" marB="53330"/>
                </a:tc>
                <a:tc>
                  <a:txBody>
                    <a:bodyPr/>
                    <a:lstStyle/>
                    <a:p>
                      <a:r>
                        <a:rPr lang="es-MX" sz="900" dirty="0" smtClean="0"/>
                        <a:t>Falta</a:t>
                      </a:r>
                      <a:r>
                        <a:rPr lang="es-MX" sz="900" baseline="0" dirty="0" smtClean="0"/>
                        <a:t> de entendimiento de ciertos puntos. </a:t>
                      </a:r>
                    </a:p>
                    <a:p>
                      <a:r>
                        <a:rPr lang="es-MX" sz="900" baseline="0" dirty="0" smtClean="0"/>
                        <a:t>Desconocimiento de algunos temas.</a:t>
                      </a:r>
                    </a:p>
                    <a:p>
                      <a:r>
                        <a:rPr lang="es-MX" sz="900" baseline="0" dirty="0" smtClean="0"/>
                        <a:t>Si se encuentran nuevas herramientas habría que modificar.</a:t>
                      </a:r>
                    </a:p>
                    <a:p>
                      <a:r>
                        <a:rPr lang="es-MX" sz="900" baseline="0" dirty="0" smtClean="0"/>
                        <a:t>Los horarios de los profesores involucrados no coinciden para el momento en que se ponga en práctica el Proyecto, lo que implicará organizar el trabajo en sesiones  por asignatura, buscando espacios para la presentación del trabajo interdisciplinario</a:t>
                      </a:r>
                    </a:p>
                    <a:p>
                      <a:endParaRPr lang="es-MX" sz="900" dirty="0">
                        <a:latin typeface="Calibri" panose="020F0502020204030204" pitchFamily="34" charset="0"/>
                        <a:cs typeface="Calibri" panose="020F0502020204030204" pitchFamily="34" charset="0"/>
                      </a:endParaRPr>
                    </a:p>
                  </a:txBody>
                  <a:tcPr marL="106661" marR="106661" marT="53330" marB="53330"/>
                </a:tc>
                <a:tc>
                  <a:txBody>
                    <a:bodyPr/>
                    <a:lstStyle/>
                    <a:p>
                      <a:r>
                        <a:rPr lang="es-MX" sz="900" dirty="0" smtClean="0"/>
                        <a:t>Reuniones explicativas para comprender los objetivos.</a:t>
                      </a:r>
                    </a:p>
                    <a:p>
                      <a:r>
                        <a:rPr lang="es-MX" sz="900" dirty="0" smtClean="0"/>
                        <a:t>Reuniones para conocer puntos de vista y temas de relación.</a:t>
                      </a:r>
                    </a:p>
                    <a:p>
                      <a:r>
                        <a:rPr lang="es-MX" sz="900" dirty="0" smtClean="0"/>
                        <a:t>De</a:t>
                      </a:r>
                      <a:r>
                        <a:rPr lang="es-MX" sz="900" baseline="0" dirty="0" smtClean="0"/>
                        <a:t> existir modificaciones, cuidadosamente se tiene que decidir si se hacen o no.</a:t>
                      </a:r>
                    </a:p>
                    <a:p>
                      <a:r>
                        <a:rPr lang="es-MX" sz="900" dirty="0" smtClean="0"/>
                        <a:t>Llevar en tiempo el cronograma, </a:t>
                      </a:r>
                    </a:p>
                    <a:p>
                      <a:r>
                        <a:rPr lang="es-MX" sz="900" dirty="0" smtClean="0"/>
                        <a:t>Dar seguimiento a cada una de las etapas</a:t>
                      </a:r>
                    </a:p>
                    <a:p>
                      <a:r>
                        <a:rPr lang="es-MX" sz="900" dirty="0" smtClean="0"/>
                        <a:t>Tener tiempos de reuniones con los profesores para ir evaluando el Proyecto e ir retroalimentando el proceso.</a:t>
                      </a:r>
                    </a:p>
                    <a:p>
                      <a:r>
                        <a:rPr lang="es-MX" sz="900" dirty="0" smtClean="0"/>
                        <a:t>Contar con el apoyo de la Institución para realizar las reuniones de profesores.</a:t>
                      </a:r>
                    </a:p>
                    <a:p>
                      <a:endParaRPr lang="es-MX" sz="900" dirty="0">
                        <a:latin typeface="Calibri" panose="020F0502020204030204" pitchFamily="34" charset="0"/>
                        <a:cs typeface="Calibri" panose="020F0502020204030204" pitchFamily="34" charset="0"/>
                      </a:endParaRPr>
                    </a:p>
                  </a:txBody>
                  <a:tcPr marL="106661" marR="106661" marT="53330" marB="53330"/>
                </a:tc>
              </a:tr>
            </a:tbl>
          </a:graphicData>
        </a:graphic>
      </p:graphicFrame>
      <p:sp>
        <p:nvSpPr>
          <p:cNvPr id="7" name="Título 1"/>
          <p:cNvSpPr>
            <a:spLocks noGrp="1"/>
          </p:cNvSpPr>
          <p:nvPr>
            <p:ph type="title"/>
          </p:nvPr>
        </p:nvSpPr>
        <p:spPr>
          <a:xfrm>
            <a:off x="1115616" y="836712"/>
            <a:ext cx="8208912" cy="600720"/>
          </a:xfrm>
        </p:spPr>
        <p:txBody>
          <a:bodyPr>
            <a:normAutofit/>
          </a:bodyPr>
          <a:lstStyle/>
          <a:p>
            <a:r>
              <a:rPr lang="es-MX" sz="2800" b="1" dirty="0" smtClean="0">
                <a:solidFill>
                  <a:srgbClr val="0070C0"/>
                </a:solidFill>
              </a:rPr>
              <a:t>Reflexión del grupo interdisciplinario</a:t>
            </a:r>
            <a:endParaRPr lang="es-MX" sz="2800" b="1" dirty="0">
              <a:solidFill>
                <a:srgbClr val="0070C0"/>
              </a:solidFill>
            </a:endParaRPr>
          </a:p>
        </p:txBody>
      </p:sp>
      <p:pic>
        <p:nvPicPr>
          <p:cNvPr id="8"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778" y="0"/>
            <a:ext cx="1584176" cy="93034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Eduardo\AppData\Local\Microsoft\Windows\INetCache\IE\TDAG9DU7\light-bulb-ide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689" y="4824536"/>
            <a:ext cx="101960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05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4481"/>
            <a:ext cx="5474569" cy="803176"/>
          </a:xfrm>
        </p:spPr>
        <p:txBody>
          <a:bodyPr>
            <a:normAutofit fontScale="90000"/>
          </a:bodyPr>
          <a:lstStyle/>
          <a:p>
            <a:r>
              <a:rPr lang="es-MX" dirty="0" smtClean="0">
                <a:solidFill>
                  <a:schemeClr val="accent2"/>
                </a:solidFill>
              </a:rPr>
              <a:t>Reflexión - Reunión de Zona</a:t>
            </a:r>
            <a:endParaRPr lang="es-MX" dirty="0">
              <a:solidFill>
                <a:schemeClr val="accent2"/>
              </a:solidFill>
            </a:endParaRPr>
          </a:p>
        </p:txBody>
      </p:sp>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29</a:t>
            </a:fld>
            <a:endParaRPr lang="en-US">
              <a:solidFill>
                <a:srgbClr val="5FCBEF"/>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1891817121"/>
              </p:ext>
            </p:extLst>
          </p:nvPr>
        </p:nvGraphicFramePr>
        <p:xfrm>
          <a:off x="1043608" y="1412776"/>
          <a:ext cx="6348413" cy="3409001"/>
        </p:xfrm>
        <a:graphic>
          <a:graphicData uri="http://schemas.openxmlformats.org/drawingml/2006/table">
            <a:tbl>
              <a:tblPr firstRow="1" bandRow="1"/>
              <a:tblGrid>
                <a:gridCol w="1136879"/>
                <a:gridCol w="2052419"/>
                <a:gridCol w="1569497"/>
                <a:gridCol w="1589618"/>
              </a:tblGrid>
              <a:tr h="724598">
                <a:tc>
                  <a:txBody>
                    <a:bodyPr/>
                    <a:lstStyle/>
                    <a:p>
                      <a:pPr algn="ctr">
                        <a:lnSpc>
                          <a:spcPct val="115000"/>
                        </a:lnSpc>
                        <a:spcAft>
                          <a:spcPts val="0"/>
                        </a:spcAft>
                      </a:pPr>
                      <a:r>
                        <a:rPr lang="es-MX" sz="700" b="1" kern="1200" dirty="0">
                          <a:solidFill>
                            <a:srgbClr val="000000"/>
                          </a:solidFill>
                          <a:effectLst/>
                          <a:latin typeface="Trebuchet MS"/>
                          <a:ea typeface="Times New Roman"/>
                          <a:cs typeface="Arial"/>
                        </a:rPr>
                        <a:t>Puntos más importantes del proceso de construcción del proyecto</a:t>
                      </a:r>
                      <a:endParaRPr lang="es-MX" sz="900" dirty="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28575" cap="flat" cmpd="sng" algn="ctr">
                      <a:solidFill>
                        <a:srgbClr val="2E83C3"/>
                      </a:solidFill>
                      <a:prstDash val="solid"/>
                      <a:round/>
                      <a:headEnd type="none" w="med" len="med"/>
                      <a:tailEnd type="none" w="med" len="med"/>
                    </a:lnB>
                  </a:tcPr>
                </a:tc>
                <a:tc>
                  <a:txBody>
                    <a:bodyPr/>
                    <a:lstStyle/>
                    <a:p>
                      <a:pPr algn="ctr">
                        <a:lnSpc>
                          <a:spcPct val="115000"/>
                        </a:lnSpc>
                        <a:spcAft>
                          <a:spcPts val="0"/>
                        </a:spcAft>
                      </a:pPr>
                      <a:r>
                        <a:rPr lang="es-MX" sz="700" b="1" kern="1200">
                          <a:solidFill>
                            <a:srgbClr val="000000"/>
                          </a:solidFill>
                          <a:effectLst/>
                          <a:latin typeface="Trebuchet MS"/>
                          <a:ea typeface="Times New Roman"/>
                          <a:cs typeface="Arial"/>
                        </a:rPr>
                        <a:t>Avances</a:t>
                      </a:r>
                      <a:endParaRPr lang="es-MX" sz="90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28575" cap="flat" cmpd="sng" algn="ctr">
                      <a:solidFill>
                        <a:srgbClr val="2E83C3"/>
                      </a:solidFill>
                      <a:prstDash val="solid"/>
                      <a:round/>
                      <a:headEnd type="none" w="med" len="med"/>
                      <a:tailEnd type="none" w="med" len="med"/>
                    </a:lnB>
                  </a:tcPr>
                </a:tc>
                <a:tc>
                  <a:txBody>
                    <a:bodyPr/>
                    <a:lstStyle/>
                    <a:p>
                      <a:pPr algn="ctr">
                        <a:lnSpc>
                          <a:spcPct val="115000"/>
                        </a:lnSpc>
                        <a:spcAft>
                          <a:spcPts val="0"/>
                        </a:spcAft>
                      </a:pPr>
                      <a:r>
                        <a:rPr lang="es-MX" sz="700" b="1" kern="1200">
                          <a:solidFill>
                            <a:srgbClr val="000000"/>
                          </a:solidFill>
                          <a:effectLst/>
                          <a:latin typeface="Trebuchet MS"/>
                          <a:ea typeface="Times New Roman"/>
                          <a:cs typeface="Arial"/>
                        </a:rPr>
                        <a:t>Tropiezos</a:t>
                      </a:r>
                      <a:endParaRPr lang="es-MX" sz="90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28575" cap="flat" cmpd="sng" algn="ctr">
                      <a:solidFill>
                        <a:srgbClr val="2E83C3"/>
                      </a:solidFill>
                      <a:prstDash val="solid"/>
                      <a:round/>
                      <a:headEnd type="none" w="med" len="med"/>
                      <a:tailEnd type="none" w="med" len="med"/>
                    </a:lnB>
                  </a:tcPr>
                </a:tc>
                <a:tc>
                  <a:txBody>
                    <a:bodyPr/>
                    <a:lstStyle/>
                    <a:p>
                      <a:pPr algn="ctr">
                        <a:lnSpc>
                          <a:spcPct val="115000"/>
                        </a:lnSpc>
                        <a:spcAft>
                          <a:spcPts val="0"/>
                        </a:spcAft>
                      </a:pPr>
                      <a:r>
                        <a:rPr lang="es-MX" sz="700" b="1" kern="1200" dirty="0">
                          <a:solidFill>
                            <a:srgbClr val="000000"/>
                          </a:solidFill>
                          <a:effectLst/>
                          <a:latin typeface="Trebuchet MS"/>
                          <a:ea typeface="Times New Roman"/>
                          <a:cs typeface="Arial"/>
                        </a:rPr>
                        <a:t>Soluciones</a:t>
                      </a:r>
                      <a:endParaRPr lang="es-MX" sz="900" dirty="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28575" cap="flat" cmpd="sng" algn="ctr">
                      <a:solidFill>
                        <a:srgbClr val="2E83C3"/>
                      </a:solidFill>
                      <a:prstDash val="solid"/>
                      <a:round/>
                      <a:headEnd type="none" w="med" len="med"/>
                      <a:tailEnd type="none" w="med" len="med"/>
                    </a:lnB>
                  </a:tcPr>
                </a:tc>
              </a:tr>
              <a:tr h="596945">
                <a:tc>
                  <a:txBody>
                    <a:bodyPr/>
                    <a:lstStyle/>
                    <a:p>
                      <a:pPr>
                        <a:lnSpc>
                          <a:spcPct val="115000"/>
                        </a:lnSpc>
                        <a:spcAft>
                          <a:spcPts val="0"/>
                        </a:spcAft>
                      </a:pPr>
                      <a:r>
                        <a:rPr lang="es-MX" sz="700" kern="1200">
                          <a:solidFill>
                            <a:srgbClr val="000000"/>
                          </a:solidFill>
                          <a:effectLst/>
                          <a:latin typeface="Trebuchet MS"/>
                          <a:ea typeface="Times New Roman"/>
                          <a:cs typeface="Arial"/>
                        </a:rPr>
                        <a:t>1. Trabajo colaborativo de los profesores.</a:t>
                      </a:r>
                      <a:endParaRPr lang="es-MX" sz="90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28575"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solidFill>
                      <a:srgbClr val="FFFFFF"/>
                    </a:solidFill>
                  </a:tcPr>
                </a:tc>
                <a:tc>
                  <a:txBody>
                    <a:bodyPr/>
                    <a:lstStyle/>
                    <a:p>
                      <a:pPr>
                        <a:lnSpc>
                          <a:spcPct val="115000"/>
                        </a:lnSpc>
                        <a:spcAft>
                          <a:spcPts val="0"/>
                        </a:spcAft>
                      </a:pPr>
                      <a:r>
                        <a:rPr lang="es-MX" sz="700" kern="1200">
                          <a:solidFill>
                            <a:srgbClr val="000000"/>
                          </a:solidFill>
                          <a:effectLst/>
                          <a:latin typeface="Trebuchet MS"/>
                          <a:ea typeface="Times New Roman"/>
                          <a:cs typeface="Arial"/>
                        </a:rPr>
                        <a:t>A partir de los temas seleccionados se aplicó la interdiciplinariedad entre las asignaturas por lo que se realizaron las actividades correspondientes sin ningún problema </a:t>
                      </a:r>
                      <a:endParaRPr lang="es-MX" sz="90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28575"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solidFill>
                      <a:srgbClr val="FFFFFF"/>
                    </a:solidFill>
                  </a:tcPr>
                </a:tc>
                <a:tc>
                  <a:txBody>
                    <a:bodyPr/>
                    <a:lstStyle/>
                    <a:p>
                      <a:pPr>
                        <a:lnSpc>
                          <a:spcPct val="115000"/>
                        </a:lnSpc>
                        <a:spcAft>
                          <a:spcPts val="0"/>
                        </a:spcAft>
                      </a:pPr>
                      <a:r>
                        <a:rPr lang="es-MX" sz="700" kern="1200" dirty="0">
                          <a:solidFill>
                            <a:srgbClr val="000000"/>
                          </a:solidFill>
                          <a:effectLst/>
                          <a:latin typeface="Trebuchet MS"/>
                          <a:ea typeface="Times New Roman"/>
                          <a:cs typeface="Arial"/>
                        </a:rPr>
                        <a:t>Tiempo de coincidencia, tiempos de clase y horarios de clase.</a:t>
                      </a:r>
                      <a:endParaRPr lang="es-MX" sz="900" dirty="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28575"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solidFill>
                      <a:srgbClr val="FFFFFF"/>
                    </a:solidFill>
                  </a:tcPr>
                </a:tc>
                <a:tc>
                  <a:txBody>
                    <a:bodyPr/>
                    <a:lstStyle/>
                    <a:p>
                      <a:pPr>
                        <a:lnSpc>
                          <a:spcPct val="115000"/>
                        </a:lnSpc>
                        <a:spcAft>
                          <a:spcPts val="0"/>
                        </a:spcAft>
                      </a:pPr>
                      <a:r>
                        <a:rPr lang="es-MX" sz="700" kern="1200">
                          <a:solidFill>
                            <a:srgbClr val="000000"/>
                          </a:solidFill>
                          <a:effectLst/>
                          <a:latin typeface="Trebuchet MS"/>
                          <a:ea typeface="Times New Roman"/>
                          <a:cs typeface="Arial"/>
                        </a:rPr>
                        <a:t>Se trabajó en Google Drive y se estableció un horario semanal para trabajo en equipo.</a:t>
                      </a:r>
                      <a:endParaRPr lang="es-MX" sz="90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28575"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solidFill>
                      <a:srgbClr val="FFFFFF"/>
                    </a:solidFill>
                  </a:tcPr>
                </a:tc>
              </a:tr>
              <a:tr h="724598">
                <a:tc>
                  <a:txBody>
                    <a:bodyPr/>
                    <a:lstStyle/>
                    <a:p>
                      <a:pPr>
                        <a:lnSpc>
                          <a:spcPct val="115000"/>
                        </a:lnSpc>
                        <a:spcAft>
                          <a:spcPts val="0"/>
                        </a:spcAft>
                      </a:pPr>
                      <a:r>
                        <a:rPr lang="es-MX" sz="700" kern="1200">
                          <a:solidFill>
                            <a:srgbClr val="000000"/>
                          </a:solidFill>
                          <a:effectLst/>
                          <a:latin typeface="Trebuchet MS"/>
                          <a:ea typeface="Times New Roman"/>
                          <a:cs typeface="Arial"/>
                        </a:rPr>
                        <a:t>2. Proceso de planeación de las propuestas para proyectos interdisciplinarios.</a:t>
                      </a:r>
                      <a:endParaRPr lang="es-MX" sz="90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tcPr>
                </a:tc>
                <a:tc>
                  <a:txBody>
                    <a:bodyPr/>
                    <a:lstStyle/>
                    <a:p>
                      <a:pPr>
                        <a:lnSpc>
                          <a:spcPct val="115000"/>
                        </a:lnSpc>
                        <a:spcAft>
                          <a:spcPts val="0"/>
                        </a:spcAft>
                      </a:pPr>
                      <a:r>
                        <a:rPr lang="es-MX" sz="700" kern="1200">
                          <a:solidFill>
                            <a:srgbClr val="000000"/>
                          </a:solidFill>
                          <a:effectLst/>
                          <a:latin typeface="Trebuchet MS"/>
                          <a:ea typeface="Times New Roman"/>
                          <a:cs typeface="Arial"/>
                        </a:rPr>
                        <a:t>Se trabajó en la plataforma google Heart para aplicar los conocimientos adquirido durante el proceso de desarrollo del proyecto </a:t>
                      </a:r>
                      <a:endParaRPr lang="es-MX" sz="90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tcPr>
                </a:tc>
                <a:tc>
                  <a:txBody>
                    <a:bodyPr/>
                    <a:lstStyle/>
                    <a:p>
                      <a:pPr>
                        <a:lnSpc>
                          <a:spcPct val="115000"/>
                        </a:lnSpc>
                        <a:spcAft>
                          <a:spcPts val="0"/>
                        </a:spcAft>
                      </a:pPr>
                      <a:r>
                        <a:rPr lang="es-MX" sz="700" kern="1200">
                          <a:solidFill>
                            <a:srgbClr val="000000"/>
                          </a:solidFill>
                          <a:effectLst/>
                          <a:latin typeface="Trebuchet MS"/>
                          <a:ea typeface="Times New Roman"/>
                          <a:cs typeface="Arial"/>
                        </a:rPr>
                        <a:t>Horarios de las asignaturas</a:t>
                      </a:r>
                      <a:endParaRPr lang="es-MX" sz="90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tcPr>
                </a:tc>
                <a:tc>
                  <a:txBody>
                    <a:bodyPr/>
                    <a:lstStyle/>
                    <a:p>
                      <a:pPr>
                        <a:lnSpc>
                          <a:spcPct val="115000"/>
                        </a:lnSpc>
                        <a:spcAft>
                          <a:spcPts val="0"/>
                        </a:spcAft>
                      </a:pPr>
                      <a:r>
                        <a:rPr lang="es-MX" sz="700" kern="1200">
                          <a:solidFill>
                            <a:srgbClr val="000000"/>
                          </a:solidFill>
                          <a:effectLst/>
                          <a:latin typeface="Trebuchet MS"/>
                          <a:ea typeface="Times New Roman"/>
                          <a:cs typeface="Arial"/>
                        </a:rPr>
                        <a:t>Se establecieron horarios especiales de trabajo con el equipo de profesores y alumnos para la implementación del proyecto</a:t>
                      </a:r>
                      <a:endParaRPr lang="es-MX" sz="900">
                        <a:effectLst/>
                        <a:latin typeface="Calibri"/>
                        <a:ea typeface="Calibri"/>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tcPr>
                </a:tc>
              </a:tr>
              <a:tr h="1362860">
                <a:tc>
                  <a:txBody>
                    <a:bodyPr/>
                    <a:lstStyle/>
                    <a:p>
                      <a:pPr>
                        <a:lnSpc>
                          <a:spcPct val="115000"/>
                        </a:lnSpc>
                        <a:spcAft>
                          <a:spcPts val="0"/>
                        </a:spcAft>
                      </a:pPr>
                      <a:r>
                        <a:rPr lang="es-MX" sz="700" kern="1200">
                          <a:solidFill>
                            <a:srgbClr val="000000"/>
                          </a:solidFill>
                          <a:effectLst/>
                          <a:latin typeface="Trebuchet MS"/>
                          <a:ea typeface="Times New Roman"/>
                          <a:cs typeface="Arial"/>
                        </a:rPr>
                        <a:t>3. Puntos a tomarse en cuenta para la implementación.</a:t>
                      </a:r>
                      <a:endParaRPr lang="es-MX" sz="900">
                        <a:effectLst/>
                        <a:latin typeface="Calibri"/>
                        <a:ea typeface="Times New Roman"/>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tcPr>
                </a:tc>
                <a:tc>
                  <a:txBody>
                    <a:bodyPr/>
                    <a:lstStyle/>
                    <a:p>
                      <a:pPr>
                        <a:lnSpc>
                          <a:spcPct val="115000"/>
                        </a:lnSpc>
                        <a:spcAft>
                          <a:spcPts val="0"/>
                        </a:spcAft>
                      </a:pPr>
                      <a:r>
                        <a:rPr lang="es-MX" sz="700" kern="1200">
                          <a:solidFill>
                            <a:srgbClr val="000000"/>
                          </a:solidFill>
                          <a:effectLst/>
                          <a:latin typeface="Trebuchet MS"/>
                          <a:ea typeface="Times New Roman"/>
                          <a:cs typeface="Arial"/>
                        </a:rPr>
                        <a:t>El equipo se reunió para discutir y conocer los temas de cada asignatura para enriquecer el conocimiento entre el equipo con el fin que todas las partes puedan dar seguimiento a cada una de las etapas del Proyecto</a:t>
                      </a:r>
                      <a:endParaRPr lang="es-MX" sz="900">
                        <a:effectLst/>
                        <a:latin typeface="Calibri"/>
                        <a:ea typeface="Times New Roman"/>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tcPr>
                </a:tc>
                <a:tc>
                  <a:txBody>
                    <a:bodyPr/>
                    <a:lstStyle/>
                    <a:p>
                      <a:pPr>
                        <a:lnSpc>
                          <a:spcPct val="115000"/>
                        </a:lnSpc>
                        <a:spcAft>
                          <a:spcPts val="0"/>
                        </a:spcAft>
                      </a:pPr>
                      <a:r>
                        <a:rPr lang="es-MX" sz="700" kern="1200">
                          <a:solidFill>
                            <a:srgbClr val="000000"/>
                          </a:solidFill>
                          <a:effectLst/>
                          <a:latin typeface="Trebuchet MS"/>
                          <a:ea typeface="Times New Roman"/>
                          <a:cs typeface="Arial"/>
                        </a:rPr>
                        <a:t>El equipo se reunió para conocer el funcionamiento del software, resolver dudas sobre los diferentes temas, con el fin de adquirir las herramientas e involucrarse ante la implementación y presentación del proyecto.</a:t>
                      </a:r>
                      <a:endParaRPr lang="es-MX" sz="900">
                        <a:effectLst/>
                        <a:latin typeface="Calibri"/>
                        <a:ea typeface="Times New Roman"/>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tcPr>
                </a:tc>
                <a:tc>
                  <a:txBody>
                    <a:bodyPr/>
                    <a:lstStyle/>
                    <a:p>
                      <a:pPr>
                        <a:lnSpc>
                          <a:spcPct val="115000"/>
                        </a:lnSpc>
                        <a:spcAft>
                          <a:spcPts val="0"/>
                        </a:spcAft>
                      </a:pPr>
                      <a:r>
                        <a:rPr lang="es-MX" sz="700" kern="1200" dirty="0">
                          <a:solidFill>
                            <a:srgbClr val="000000"/>
                          </a:solidFill>
                          <a:effectLst/>
                          <a:latin typeface="Trebuchet MS"/>
                          <a:ea typeface="Times New Roman"/>
                          <a:cs typeface="Arial"/>
                        </a:rPr>
                        <a:t>A partir del apoyo de la institución se establecieron reuniones para conocer aquellos puntos importantes, modificaciones, adiciones o toma de decisiones a futuro en el proceso de aplicación y retroalimentación del proyecto </a:t>
                      </a:r>
                      <a:endParaRPr lang="es-MX" sz="900" dirty="0">
                        <a:effectLst/>
                        <a:latin typeface="Calibri"/>
                        <a:ea typeface="Times New Roman"/>
                        <a:cs typeface="Times New Roman"/>
                      </a:endParaRPr>
                    </a:p>
                    <a:p>
                      <a:pPr>
                        <a:lnSpc>
                          <a:spcPct val="115000"/>
                        </a:lnSpc>
                        <a:spcAft>
                          <a:spcPts val="0"/>
                        </a:spcAft>
                      </a:pPr>
                      <a:r>
                        <a:rPr lang="es-MX" sz="1400" dirty="0">
                          <a:effectLst/>
                          <a:latin typeface="Arial"/>
                          <a:ea typeface="Times New Roman"/>
                          <a:cs typeface="Times New Roman"/>
                        </a:rPr>
                        <a:t> </a:t>
                      </a:r>
                      <a:endParaRPr lang="es-MX" sz="900" dirty="0">
                        <a:effectLst/>
                        <a:latin typeface="Calibri"/>
                        <a:ea typeface="Times New Roman"/>
                        <a:cs typeface="Times New Roman"/>
                      </a:endParaRPr>
                    </a:p>
                  </a:txBody>
                  <a:tcPr marL="84511" marR="84511" marT="42256" marB="42256">
                    <a:lnL w="12700" cap="flat" cmpd="sng" algn="ctr">
                      <a:solidFill>
                        <a:srgbClr val="2E83C3"/>
                      </a:solidFill>
                      <a:prstDash val="solid"/>
                      <a:round/>
                      <a:headEnd type="none" w="med" len="med"/>
                      <a:tailEnd type="none" w="med" len="med"/>
                    </a:lnL>
                    <a:lnR w="12700" cap="flat" cmpd="sng" algn="ctr">
                      <a:solidFill>
                        <a:srgbClr val="2E83C3"/>
                      </a:solidFill>
                      <a:prstDash val="solid"/>
                      <a:round/>
                      <a:headEnd type="none" w="med" len="med"/>
                      <a:tailEnd type="none" w="med" len="med"/>
                    </a:lnR>
                    <a:lnT w="12700" cap="flat" cmpd="sng" algn="ctr">
                      <a:solidFill>
                        <a:srgbClr val="2E83C3"/>
                      </a:solidFill>
                      <a:prstDash val="solid"/>
                      <a:round/>
                      <a:headEnd type="none" w="med" len="med"/>
                      <a:tailEnd type="none" w="med" len="med"/>
                    </a:lnT>
                    <a:lnB w="12700" cap="flat" cmpd="sng" algn="ctr">
                      <a:solidFill>
                        <a:srgbClr val="2E83C3"/>
                      </a:solidFill>
                      <a:prstDash val="solid"/>
                      <a:round/>
                      <a:headEnd type="none" w="med" len="med"/>
                      <a:tailEnd type="none" w="med" len="med"/>
                    </a:lnB>
                  </a:tcPr>
                </a:tc>
              </a:tr>
            </a:tbl>
          </a:graphicData>
        </a:graphic>
      </p:graphicFrame>
      <p:pic>
        <p:nvPicPr>
          <p:cNvPr id="8"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104" y="116632"/>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7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665267"/>
            <a:ext cx="4322441" cy="803176"/>
          </a:xfrm>
        </p:spPr>
        <p:txBody>
          <a:bodyPr/>
          <a:lstStyle/>
          <a:p>
            <a:r>
              <a:rPr lang="es-MX" dirty="0" smtClean="0">
                <a:solidFill>
                  <a:srgbClr val="1665DA"/>
                </a:solidFill>
              </a:rPr>
              <a:t>Espía Científico</a:t>
            </a:r>
            <a:endParaRPr lang="es-MX" dirty="0">
              <a:solidFill>
                <a:srgbClr val="1665DA"/>
              </a:solidFill>
            </a:endParaRPr>
          </a:p>
        </p:txBody>
      </p:sp>
      <p:sp>
        <p:nvSpPr>
          <p:cNvPr id="3" name="2 Marcador de contenido"/>
          <p:cNvSpPr>
            <a:spLocks noGrp="1"/>
          </p:cNvSpPr>
          <p:nvPr>
            <p:ph idx="1"/>
          </p:nvPr>
        </p:nvSpPr>
        <p:spPr>
          <a:xfrm>
            <a:off x="899686" y="2852936"/>
            <a:ext cx="6700481" cy="3024336"/>
          </a:xfrm>
        </p:spPr>
        <p:txBody>
          <a:bodyPr>
            <a:normAutofit fontScale="47500" lnSpcReduction="20000"/>
          </a:bodyPr>
          <a:lstStyle/>
          <a:p>
            <a:pPr marL="0" indent="0" algn="ctr">
              <a:buNone/>
            </a:pPr>
            <a:r>
              <a:rPr lang="es-MX" sz="3400" b="1" dirty="0" smtClean="0">
                <a:solidFill>
                  <a:srgbClr val="1665DA"/>
                </a:solidFill>
              </a:rPr>
              <a:t>¿Para qué?</a:t>
            </a:r>
          </a:p>
          <a:p>
            <a:pPr marL="0" indent="0">
              <a:buNone/>
            </a:pPr>
            <a:r>
              <a:rPr lang="es-MX" sz="3800" b="1" dirty="0" smtClean="0">
                <a:solidFill>
                  <a:schemeClr val="tx1"/>
                </a:solidFill>
              </a:rPr>
              <a:t>Para aprovechar los mapas de riesgo y ubicar las zonas seguras y los puntos vulnerables en caso de eventos de riesgo.</a:t>
            </a:r>
          </a:p>
          <a:p>
            <a:pPr marL="0" indent="0">
              <a:buNone/>
            </a:pPr>
            <a:endParaRPr lang="es-MX" sz="3800" b="1" dirty="0" smtClean="0">
              <a:solidFill>
                <a:schemeClr val="tx1"/>
              </a:solidFill>
            </a:endParaRPr>
          </a:p>
          <a:p>
            <a:pPr marL="0" indent="0">
              <a:buNone/>
            </a:pPr>
            <a:r>
              <a:rPr lang="es-MX" sz="3800" b="1" dirty="0" smtClean="0">
                <a:solidFill>
                  <a:schemeClr val="tx1"/>
                </a:solidFill>
              </a:rPr>
              <a:t>Para identificar lugares públicos, comercios, escuelas, etc.,  y aprovecharlos. </a:t>
            </a:r>
          </a:p>
          <a:p>
            <a:pPr marL="0" indent="0">
              <a:buNone/>
            </a:pPr>
            <a:endParaRPr lang="es-MX" sz="3800" b="1" dirty="0">
              <a:solidFill>
                <a:schemeClr val="tx1"/>
              </a:solidFill>
            </a:endParaRPr>
          </a:p>
          <a:p>
            <a:pPr marL="0" indent="0">
              <a:buNone/>
            </a:pPr>
            <a:r>
              <a:rPr lang="es-MX" sz="3800" b="1" dirty="0" smtClean="0">
                <a:solidFill>
                  <a:schemeClr val="tx1"/>
                </a:solidFill>
              </a:rPr>
              <a:t>Estructurar un mapa mental del espacio geográfico vivido </a:t>
            </a:r>
          </a:p>
          <a:p>
            <a:pPr marL="0" indent="0">
              <a:buNone/>
            </a:pPr>
            <a:endParaRPr lang="es-MX" sz="3800" b="1" dirty="0">
              <a:solidFill>
                <a:schemeClr val="tx1"/>
              </a:solidFill>
            </a:endParaRPr>
          </a:p>
          <a:p>
            <a:pPr marL="0" indent="0">
              <a:buNone/>
            </a:pPr>
            <a:endParaRPr lang="es-MX" sz="3800" b="1" dirty="0" smtClean="0">
              <a:solidFill>
                <a:schemeClr val="tx1"/>
              </a:solidFill>
            </a:endParaRPr>
          </a:p>
          <a:p>
            <a:pPr marL="0" indent="0">
              <a:buNone/>
            </a:pPr>
            <a:endParaRPr lang="es-MX" sz="3800" b="1" dirty="0" smtClean="0">
              <a:solidFill>
                <a:schemeClr val="tx1"/>
              </a:solidFill>
            </a:endParaRPr>
          </a:p>
          <a:p>
            <a:pPr marL="0" indent="0">
              <a:buNone/>
            </a:pPr>
            <a:endParaRPr lang="es-MX" sz="3800" b="1" dirty="0" smtClean="0">
              <a:solidFill>
                <a:schemeClr val="tx1"/>
              </a:solidFill>
            </a:endParaRPr>
          </a:p>
          <a:p>
            <a:pPr marL="0" indent="0" algn="ctr">
              <a:buNone/>
            </a:pPr>
            <a:endParaRPr lang="es-MX" sz="2400" dirty="0"/>
          </a:p>
        </p:txBody>
      </p:sp>
      <p:sp>
        <p:nvSpPr>
          <p:cNvPr id="4" name="3 Marcador de pie de página"/>
          <p:cNvSpPr>
            <a:spLocks noGrp="1"/>
          </p:cNvSpPr>
          <p:nvPr>
            <p:ph type="ftr" sz="quarter" idx="11"/>
          </p:nvPr>
        </p:nvSpPr>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3</a:t>
            </a:fld>
            <a:endParaRPr lang="en-US" dirty="0">
              <a:solidFill>
                <a:srgbClr val="5FCBEF"/>
              </a:solidFill>
            </a:endParaRPr>
          </a:p>
        </p:txBody>
      </p:sp>
      <p:sp>
        <p:nvSpPr>
          <p:cNvPr id="6" name="2 Marcador de contenido"/>
          <p:cNvSpPr txBox="1">
            <a:spLocks/>
          </p:cNvSpPr>
          <p:nvPr/>
        </p:nvSpPr>
        <p:spPr>
          <a:xfrm>
            <a:off x="926830" y="1700808"/>
            <a:ext cx="6572122" cy="93610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ctr">
              <a:buClr>
                <a:srgbClr val="5FCBEF"/>
              </a:buClr>
            </a:pPr>
            <a:r>
              <a:rPr lang="es-MX" b="1" dirty="0" smtClean="0">
                <a:solidFill>
                  <a:prstClr val="black"/>
                </a:solidFill>
              </a:rPr>
              <a:t>¿Cómo puede la geolocalización hacer de mi entorno escolar un lugar seguro?</a:t>
            </a:r>
            <a:endParaRPr lang="es-MX" b="1" dirty="0">
              <a:solidFill>
                <a:prstClr val="black"/>
              </a:solidFill>
            </a:endParaRPr>
          </a:p>
        </p:txBody>
      </p:sp>
      <p:pic>
        <p:nvPicPr>
          <p:cNvPr id="7"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28" y="0"/>
            <a:ext cx="2160428" cy="1268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6307263" y="6075292"/>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657" y="5978790"/>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963" y="5616975"/>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44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204182"/>
            <a:ext cx="3332493" cy="5033129"/>
          </a:xfrm>
        </p:spPr>
      </p:pic>
      <p:sp>
        <p:nvSpPr>
          <p:cNvPr id="2" name="Marcador de pie de página 1"/>
          <p:cNvSpPr>
            <a:spLocks noGrp="1"/>
          </p:cNvSpPr>
          <p:nvPr>
            <p:ph type="ftr" sz="quarter" idx="11"/>
          </p:nvPr>
        </p:nvSpPr>
        <p:spPr>
          <a:xfrm>
            <a:off x="2195737" y="6459786"/>
            <a:ext cx="4186006"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30</a:t>
            </a:fld>
            <a:endParaRPr lang="en-US">
              <a:solidFill>
                <a:srgbClr val="5FCBEF"/>
              </a:solidFill>
            </a:endParaRPr>
          </a:p>
        </p:txBody>
      </p:sp>
      <p:pic>
        <p:nvPicPr>
          <p:cNvPr id="3" name="Marcador de contenid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916832"/>
            <a:ext cx="4021402" cy="3016052"/>
          </a:xfrm>
          <a:prstGeom prst="rect">
            <a:avLst/>
          </a:prstGeom>
        </p:spPr>
      </p:pic>
      <p:sp>
        <p:nvSpPr>
          <p:cNvPr id="7" name="6 CuadroTexto"/>
          <p:cNvSpPr txBox="1"/>
          <p:nvPr/>
        </p:nvSpPr>
        <p:spPr>
          <a:xfrm>
            <a:off x="1979712" y="621728"/>
            <a:ext cx="5184576" cy="369332"/>
          </a:xfrm>
          <a:prstGeom prst="rect">
            <a:avLst/>
          </a:prstGeom>
          <a:noFill/>
        </p:spPr>
        <p:txBody>
          <a:bodyPr wrap="square" rtlCol="0">
            <a:spAutoFit/>
          </a:bodyPr>
          <a:lstStyle/>
          <a:p>
            <a:pPr fontAlgn="base">
              <a:spcBef>
                <a:spcPct val="0"/>
              </a:spcBef>
              <a:spcAft>
                <a:spcPct val="0"/>
              </a:spcAft>
            </a:pPr>
            <a:r>
              <a:rPr lang="es-MX" dirty="0" smtClean="0">
                <a:solidFill>
                  <a:srgbClr val="0070C0"/>
                </a:solidFill>
                <a:latin typeface="Arial" panose="020B0604020202020204" pitchFamily="34" charset="0"/>
              </a:rPr>
              <a:t>5.I - Organizador </a:t>
            </a:r>
            <a:r>
              <a:rPr lang="es-MX" dirty="0">
                <a:solidFill>
                  <a:srgbClr val="0070C0"/>
                </a:solidFill>
                <a:latin typeface="Arial" panose="020B0604020202020204" pitchFamily="34" charset="0"/>
              </a:rPr>
              <a:t>grafico: Preguntas esenciales</a:t>
            </a:r>
          </a:p>
        </p:txBody>
      </p:sp>
      <p:pic>
        <p:nvPicPr>
          <p:cNvPr id="8" name="Picture 2" descr="Resultado de imagen para logo colegio vermon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778" y="0"/>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272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908720"/>
            <a:ext cx="6586556" cy="5040560"/>
          </a:xfrm>
          <a:prstGeom prst="rect">
            <a:avLst/>
          </a:prstGeom>
          <a:ln>
            <a:solidFill>
              <a:srgbClr val="0070C0"/>
            </a:solidFill>
          </a:ln>
          <a:effectLst>
            <a:outerShdw blurRad="190500" algn="tl" rotWithShape="0">
              <a:srgbClr val="000000">
                <a:alpha val="70000"/>
              </a:srgbClr>
            </a:outerShdw>
          </a:effectLst>
        </p:spPr>
      </p:pic>
      <p:sp>
        <p:nvSpPr>
          <p:cNvPr id="2" name="Marcador de pie de página 1"/>
          <p:cNvSpPr>
            <a:spLocks noGrp="1"/>
          </p:cNvSpPr>
          <p:nvPr>
            <p:ph type="ftr" sz="quarter" idx="11"/>
          </p:nvPr>
        </p:nvSpPr>
        <p:spPr>
          <a:xfrm>
            <a:off x="2123729" y="6459786"/>
            <a:ext cx="4258014"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3" name="Marcador de número de diapositiva 2"/>
          <p:cNvSpPr>
            <a:spLocks noGrp="1"/>
          </p:cNvSpPr>
          <p:nvPr>
            <p:ph type="sldNum" sz="quarter" idx="12"/>
          </p:nvPr>
        </p:nvSpPr>
        <p:spPr/>
        <p:txBody>
          <a:bodyPr/>
          <a:lstStyle/>
          <a:p>
            <a:fld id="{5267DA34-DC84-4CBE-A0AC-00A8C979B87C}" type="slidenum">
              <a:rPr lang="en-US" smtClean="0">
                <a:solidFill>
                  <a:srgbClr val="5FCBEF"/>
                </a:solidFill>
              </a:rPr>
              <a:pPr/>
              <a:t>31</a:t>
            </a:fld>
            <a:endParaRPr lang="en-US">
              <a:solidFill>
                <a:srgbClr val="5FCBEF"/>
              </a:solidFill>
            </a:endParaRPr>
          </a:p>
        </p:txBody>
      </p:sp>
      <p:sp>
        <p:nvSpPr>
          <p:cNvPr id="6" name="CuadroTexto 5"/>
          <p:cNvSpPr txBox="1"/>
          <p:nvPr/>
        </p:nvSpPr>
        <p:spPr>
          <a:xfrm>
            <a:off x="2051720" y="373306"/>
            <a:ext cx="5832648" cy="369332"/>
          </a:xfrm>
          <a:prstGeom prst="rect">
            <a:avLst/>
          </a:prstGeom>
          <a:noFill/>
        </p:spPr>
        <p:txBody>
          <a:bodyPr wrap="square" rtlCol="0">
            <a:spAutoFit/>
          </a:bodyPr>
          <a:lstStyle/>
          <a:p>
            <a:pPr fontAlgn="base">
              <a:spcBef>
                <a:spcPct val="0"/>
              </a:spcBef>
              <a:spcAft>
                <a:spcPct val="0"/>
              </a:spcAft>
            </a:pPr>
            <a:r>
              <a:rPr lang="es-MX" b="1" dirty="0">
                <a:solidFill>
                  <a:srgbClr val="1665DA"/>
                </a:solidFill>
                <a:latin typeface="Arial" panose="020B0604020202020204" pitchFamily="34" charset="0"/>
              </a:rPr>
              <a:t>Organizador grafico del proceso de indagación. </a:t>
            </a:r>
            <a:endParaRPr lang="es-ES" b="1" dirty="0">
              <a:solidFill>
                <a:srgbClr val="1665DA"/>
              </a:solidFill>
              <a:latin typeface="Arial" panose="020B0604020202020204" pitchFamily="34" charset="0"/>
            </a:endParaRPr>
          </a:p>
        </p:txBody>
      </p:sp>
      <p:pic>
        <p:nvPicPr>
          <p:cNvPr id="7" name="Picture 2" descr="Resultado de imagen para logo colegio vermon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21623"/>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38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692696"/>
            <a:ext cx="6200889" cy="5328592"/>
          </a:xfrm>
          <a:prstGeom prst="rect">
            <a:avLst/>
          </a:prstGeom>
          <a:ln>
            <a:solidFill>
              <a:srgbClr val="0070C0"/>
            </a:solidFill>
          </a:ln>
          <a:effectLst>
            <a:outerShdw blurRad="190500" algn="tl" rotWithShape="0">
              <a:srgbClr val="000000">
                <a:alpha val="70000"/>
              </a:srgbClr>
            </a:outerShdw>
          </a:effectLst>
        </p:spPr>
      </p:pic>
      <p:sp>
        <p:nvSpPr>
          <p:cNvPr id="2" name="Marcador de pie de página 1"/>
          <p:cNvSpPr>
            <a:spLocks noGrp="1"/>
          </p:cNvSpPr>
          <p:nvPr>
            <p:ph type="ftr" sz="quarter" idx="11"/>
          </p:nvPr>
        </p:nvSpPr>
        <p:spPr>
          <a:xfrm>
            <a:off x="2123729" y="6459786"/>
            <a:ext cx="4258014"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3" name="Marcador de número de diapositiva 2"/>
          <p:cNvSpPr>
            <a:spLocks noGrp="1"/>
          </p:cNvSpPr>
          <p:nvPr>
            <p:ph type="sldNum" sz="quarter" idx="12"/>
          </p:nvPr>
        </p:nvSpPr>
        <p:spPr/>
        <p:txBody>
          <a:bodyPr/>
          <a:lstStyle/>
          <a:p>
            <a:fld id="{5267DA34-DC84-4CBE-A0AC-00A8C979B87C}" type="slidenum">
              <a:rPr lang="en-US" smtClean="0">
                <a:solidFill>
                  <a:srgbClr val="5FCBEF"/>
                </a:solidFill>
              </a:rPr>
              <a:pPr/>
              <a:t>32</a:t>
            </a:fld>
            <a:endParaRPr lang="en-US">
              <a:solidFill>
                <a:srgbClr val="5FCBEF"/>
              </a:solidFill>
            </a:endParaRPr>
          </a:p>
        </p:txBody>
      </p:sp>
      <p:pic>
        <p:nvPicPr>
          <p:cNvPr id="5" name="Picture 2" descr="Resultado de imagen para logo colegio vermon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21623"/>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38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641" y="1052736"/>
            <a:ext cx="6426573" cy="5184576"/>
          </a:xfrm>
          <a:prstGeom prst="rect">
            <a:avLst/>
          </a:prstGeom>
          <a:ln>
            <a:solidFill>
              <a:srgbClr val="0070C0"/>
            </a:solidFill>
          </a:ln>
          <a:effectLst>
            <a:outerShdw blurRad="190500" algn="tl" rotWithShape="0">
              <a:srgbClr val="000000">
                <a:alpha val="70000"/>
              </a:srgbClr>
            </a:outerShdw>
          </a:effectLst>
        </p:spPr>
      </p:pic>
      <p:sp>
        <p:nvSpPr>
          <p:cNvPr id="2" name="Marcador de pie de página 1"/>
          <p:cNvSpPr>
            <a:spLocks noGrp="1"/>
          </p:cNvSpPr>
          <p:nvPr>
            <p:ph type="ftr" sz="quarter" idx="11"/>
          </p:nvPr>
        </p:nvSpPr>
        <p:spPr>
          <a:xfrm>
            <a:off x="2195737" y="6459786"/>
            <a:ext cx="4186006"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3" name="Marcador de número de diapositiva 2"/>
          <p:cNvSpPr>
            <a:spLocks noGrp="1"/>
          </p:cNvSpPr>
          <p:nvPr>
            <p:ph type="sldNum" sz="quarter" idx="12"/>
          </p:nvPr>
        </p:nvSpPr>
        <p:spPr/>
        <p:txBody>
          <a:bodyPr/>
          <a:lstStyle/>
          <a:p>
            <a:fld id="{5267DA34-DC84-4CBE-A0AC-00A8C979B87C}" type="slidenum">
              <a:rPr lang="en-US" smtClean="0">
                <a:solidFill>
                  <a:srgbClr val="5FCBEF"/>
                </a:solidFill>
              </a:rPr>
              <a:pPr/>
              <a:t>33</a:t>
            </a:fld>
            <a:endParaRPr lang="en-US">
              <a:solidFill>
                <a:srgbClr val="5FCBEF"/>
              </a:solidFill>
            </a:endParaRPr>
          </a:p>
        </p:txBody>
      </p:sp>
      <p:sp>
        <p:nvSpPr>
          <p:cNvPr id="6" name="CuadroTexto 5"/>
          <p:cNvSpPr txBox="1"/>
          <p:nvPr/>
        </p:nvSpPr>
        <p:spPr>
          <a:xfrm>
            <a:off x="3203848" y="3212976"/>
            <a:ext cx="1512168" cy="584775"/>
          </a:xfrm>
          <a:prstGeom prst="rect">
            <a:avLst/>
          </a:prstGeom>
          <a:noFill/>
        </p:spPr>
        <p:txBody>
          <a:bodyPr wrap="square" rtlCol="0">
            <a:spAutoFit/>
          </a:bodyPr>
          <a:lstStyle/>
          <a:p>
            <a:pPr algn="ctr" fontAlgn="base">
              <a:spcBef>
                <a:spcPct val="0"/>
              </a:spcBef>
              <a:spcAft>
                <a:spcPct val="0"/>
              </a:spcAft>
            </a:pPr>
            <a:r>
              <a:rPr lang="es-MX" sz="800" b="1" dirty="0">
                <a:solidFill>
                  <a:prstClr val="white"/>
                </a:solidFill>
                <a:latin typeface="Arial" panose="020B0604020202020204" pitchFamily="34" charset="0"/>
              </a:rPr>
              <a:t> </a:t>
            </a:r>
            <a:r>
              <a:rPr lang="es-MX" sz="800" b="1" i="1" dirty="0">
                <a:solidFill>
                  <a:prstClr val="white"/>
                </a:solidFill>
                <a:latin typeface="Arial" panose="020B0604020202020204" pitchFamily="34" charset="0"/>
              </a:rPr>
              <a:t>Interdisciplinariedad y sistemas complejos.  Sistemas complejos</a:t>
            </a:r>
            <a:endParaRPr lang="es-ES" sz="800" b="1" dirty="0">
              <a:solidFill>
                <a:prstClr val="white"/>
              </a:solidFill>
              <a:latin typeface="Arial" panose="020B0604020202020204" pitchFamily="34" charset="0"/>
            </a:endParaRPr>
          </a:p>
        </p:txBody>
      </p:sp>
      <p:pic>
        <p:nvPicPr>
          <p:cNvPr id="7" name="Picture 2" descr="Resultado de imagen para logo colegio vermon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21623"/>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471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5346" y="260648"/>
            <a:ext cx="5908982" cy="864096"/>
          </a:xfrm>
        </p:spPr>
        <p:txBody>
          <a:bodyPr>
            <a:normAutofit fontScale="90000"/>
          </a:bodyPr>
          <a:lstStyle/>
          <a:p>
            <a:r>
              <a:rPr lang="es-MX" dirty="0" smtClean="0"/>
              <a:t>Análisis de Mesa de Expertos </a:t>
            </a:r>
            <a:endParaRPr lang="es-MX" dirty="0"/>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34</a:t>
            </a:fld>
            <a:endParaRPr lang="en-US">
              <a:solidFill>
                <a:srgbClr val="5FCBEF"/>
              </a:solidFill>
            </a:endParaRPr>
          </a:p>
        </p:txBody>
      </p:sp>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21623"/>
            <a:ext cx="1584176" cy="930343"/>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124744"/>
            <a:ext cx="4824536" cy="5512032"/>
          </a:xfrm>
          <a:prstGeom prst="rect">
            <a:avLst/>
          </a:prstGeom>
          <a:ln>
            <a:solidFill>
              <a:srgbClr val="00B0F0"/>
            </a:solidFill>
          </a:ln>
        </p:spPr>
      </p:pic>
      <p:sp>
        <p:nvSpPr>
          <p:cNvPr id="8" name="4 Marcador de número de diapositiva"/>
          <p:cNvSpPr txBox="1">
            <a:spLocks/>
          </p:cNvSpPr>
          <p:nvPr/>
        </p:nvSpPr>
        <p:spPr>
          <a:xfrm>
            <a:off x="6625169" y="3582346"/>
            <a:ext cx="512638" cy="365125"/>
          </a:xfrm>
          <a:prstGeom prst="rect">
            <a:avLst/>
          </a:prstGeom>
        </p:spPr>
        <p:txBody>
          <a:bodyPr vert="horz" lIns="91440" tIns="45720" rIns="91440" bIns="45720" rtlCol="0" anchor="ctr"/>
          <a:lstStyle>
            <a:defPPr>
              <a:defRPr lang="es-MX"/>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67DA34-DC84-4CBE-A0AC-00A8C979B87C}" type="slidenum">
              <a:rPr lang="en-US" smtClean="0">
                <a:solidFill>
                  <a:srgbClr val="5FCBEF"/>
                </a:solidFill>
              </a:rPr>
              <a:pPr/>
              <a:t>34</a:t>
            </a:fld>
            <a:endParaRPr lang="en-US">
              <a:solidFill>
                <a:srgbClr val="5FCBEF"/>
              </a:solidFill>
            </a:endParaRPr>
          </a:p>
        </p:txBody>
      </p:sp>
      <p:sp>
        <p:nvSpPr>
          <p:cNvPr id="9" name="4 Marcador de número de diapositiva"/>
          <p:cNvSpPr txBox="1">
            <a:spLocks/>
          </p:cNvSpPr>
          <p:nvPr/>
        </p:nvSpPr>
        <p:spPr>
          <a:xfrm>
            <a:off x="6625169" y="3582346"/>
            <a:ext cx="512638" cy="365125"/>
          </a:xfrm>
          <a:prstGeom prst="rect">
            <a:avLst/>
          </a:prstGeom>
        </p:spPr>
        <p:txBody>
          <a:bodyPr vert="horz" lIns="91440" tIns="45720" rIns="91440" bIns="45720" rtlCol="0" anchor="ctr"/>
          <a:lstStyle>
            <a:defPPr>
              <a:defRPr lang="es-MX"/>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67DA34-DC84-4CBE-A0AC-00A8C979B87C}" type="slidenum">
              <a:rPr lang="en-US" smtClean="0">
                <a:solidFill>
                  <a:srgbClr val="5FCBEF"/>
                </a:solidFill>
              </a:rPr>
              <a:pPr/>
              <a:t>34</a:t>
            </a:fld>
            <a:endParaRPr lang="en-US" dirty="0">
              <a:solidFill>
                <a:srgbClr val="5FCBEF"/>
              </a:solidFill>
            </a:endParaRPr>
          </a:p>
        </p:txBody>
      </p:sp>
      <p:pic>
        <p:nvPicPr>
          <p:cNvPr id="10" name="Picture 3" descr="C:\Users\Eduardo\AppData\Local\Microsoft\Windows\INetCache\IE\WQ9GZS6M\transversai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38177">
            <a:off x="6487756" y="3616275"/>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Eduardo\AppData\Local\Microsoft\Windows\INetCache\IE\WQ9GZS6M\Mund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1150" y="3519773"/>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7456" y="3157958"/>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708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5" y="620688"/>
            <a:ext cx="7171452" cy="1320800"/>
          </a:xfrm>
        </p:spPr>
        <p:txBody>
          <a:bodyPr/>
          <a:lstStyle/>
          <a:p>
            <a:r>
              <a:rPr lang="es-MX" dirty="0" smtClean="0"/>
              <a:t>Estructura inicial de planeación</a:t>
            </a:r>
            <a:endParaRPr lang="es-MX" dirty="0"/>
          </a:p>
        </p:txBody>
      </p:sp>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35</a:t>
            </a:fld>
            <a:endParaRPr lang="en-US">
              <a:solidFill>
                <a:srgbClr val="5FCBEF"/>
              </a:solidFill>
            </a:endParaRPr>
          </a:p>
        </p:txBody>
      </p:sp>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21623"/>
            <a:ext cx="1584176" cy="930343"/>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71" y="1388615"/>
            <a:ext cx="6678010" cy="4392488"/>
          </a:xfrm>
          <a:prstGeom prst="rect">
            <a:avLst/>
          </a:prstGeom>
          <a:ln>
            <a:solidFill>
              <a:srgbClr val="00B0F0"/>
            </a:solidFill>
          </a:ln>
        </p:spPr>
      </p:pic>
    </p:spTree>
    <p:extLst>
      <p:ext uri="{BB962C8B-B14F-4D97-AF65-F5344CB8AC3E}">
        <p14:creationId xmlns:p14="http://schemas.microsoft.com/office/powerpoint/2010/main" val="272858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69715"/>
            <a:ext cx="6347713" cy="875184"/>
          </a:xfrm>
        </p:spPr>
        <p:txBody>
          <a:bodyPr/>
          <a:lstStyle/>
          <a:p>
            <a:r>
              <a:rPr lang="es-MX" dirty="0" smtClean="0">
                <a:solidFill>
                  <a:srgbClr val="0070C0"/>
                </a:solidFill>
              </a:rPr>
              <a:t>E.I.P. Elaboración de proyecto</a:t>
            </a:r>
            <a:endParaRPr lang="es-MX" dirty="0">
              <a:solidFill>
                <a:srgbClr val="0070C0"/>
              </a:solidFill>
            </a:endParaRPr>
          </a:p>
        </p:txBody>
      </p:sp>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36</a:t>
            </a:fld>
            <a:endParaRPr lang="en-US">
              <a:solidFill>
                <a:srgbClr val="5FCBEF"/>
              </a:solidFill>
            </a:endParaRPr>
          </a:p>
        </p:txBody>
      </p:sp>
      <p:graphicFrame>
        <p:nvGraphicFramePr>
          <p:cNvPr id="6" name="5 Marcador de contenido"/>
          <p:cNvGraphicFramePr>
            <a:graphicFrameLocks/>
          </p:cNvGraphicFramePr>
          <p:nvPr>
            <p:extLst>
              <p:ext uri="{D42A27DB-BD31-4B8C-83A1-F6EECF244321}">
                <p14:modId xmlns:p14="http://schemas.microsoft.com/office/powerpoint/2010/main" val="3986626361"/>
              </p:ext>
            </p:extLst>
          </p:nvPr>
        </p:nvGraphicFramePr>
        <p:xfrm>
          <a:off x="1049362" y="2348880"/>
          <a:ext cx="6348412" cy="2135940"/>
        </p:xfrm>
        <a:graphic>
          <a:graphicData uri="http://schemas.openxmlformats.org/drawingml/2006/table">
            <a:tbl>
              <a:tblPr>
                <a:tableStyleId>{5DA37D80-6434-44D0-A028-1B22A696006F}</a:tableStyleId>
              </a:tblPr>
              <a:tblGrid>
                <a:gridCol w="3118640"/>
                <a:gridCol w="3229772"/>
              </a:tblGrid>
              <a:tr h="614930">
                <a:tc>
                  <a:txBody>
                    <a:bodyPr/>
                    <a:lstStyle/>
                    <a:p>
                      <a:pPr algn="ctr" rtl="0" fontAlgn="base">
                        <a:spcBef>
                          <a:spcPts val="0"/>
                        </a:spcBef>
                        <a:spcAft>
                          <a:spcPts val="0"/>
                        </a:spcAft>
                        <a:buFont typeface="+mj-lt"/>
                        <a:buAutoNum type="arabicPeriod"/>
                      </a:pPr>
                      <a:r>
                        <a:rPr lang="es-MX" sz="1600" u="none" strike="noStrike" dirty="0">
                          <a:effectLst/>
                        </a:rPr>
                        <a:t>¿Cuántas horas se trabajarán de manera  </a:t>
                      </a:r>
                    </a:p>
                    <a:p>
                      <a:pPr marL="457200" algn="ctr" rtl="0" fontAlgn="t">
                        <a:spcBef>
                          <a:spcPts val="0"/>
                        </a:spcBef>
                        <a:spcAft>
                          <a:spcPts val="0"/>
                        </a:spcAft>
                      </a:pPr>
                      <a:r>
                        <a:rPr lang="es-MX" sz="1600" u="none" strike="noStrike" dirty="0">
                          <a:effectLst/>
                        </a:rPr>
                        <a:t>disciplinaria ?</a:t>
                      </a:r>
                      <a:endParaRPr lang="es-MX" sz="1600" dirty="0">
                        <a:effectLst/>
                      </a:endParaRPr>
                    </a:p>
                  </a:txBody>
                  <a:tcPr marL="46305" marR="46305" marT="46305" marB="46305">
                    <a:solidFill>
                      <a:schemeClr val="bg1"/>
                    </a:solidFill>
                  </a:tcPr>
                </a:tc>
                <a:tc>
                  <a:txBody>
                    <a:bodyPr/>
                    <a:lstStyle/>
                    <a:p>
                      <a:pPr algn="ctr" rtl="0" fontAlgn="t">
                        <a:spcBef>
                          <a:spcPts val="0"/>
                        </a:spcBef>
                        <a:spcAft>
                          <a:spcPts val="0"/>
                        </a:spcAft>
                      </a:pPr>
                      <a:r>
                        <a:rPr lang="es-MX" sz="1600" u="none" strike="noStrike">
                          <a:effectLst/>
                        </a:rPr>
                        <a:t>2.  ¿Cuántas horas se trabajarán de manera interdisciplinaria?</a:t>
                      </a:r>
                      <a:endParaRPr lang="es-MX" sz="1600">
                        <a:effectLst/>
                      </a:endParaRPr>
                    </a:p>
                    <a:p>
                      <a:pPr fontAlgn="t"/>
                      <a:r>
                        <a:rPr lang="es-MX" sz="1600">
                          <a:effectLst/>
                        </a:rPr>
                        <a:t/>
                      </a:r>
                      <a:br>
                        <a:rPr lang="es-MX" sz="1600">
                          <a:effectLst/>
                        </a:rPr>
                      </a:br>
                      <a:endParaRPr lang="es-MX" sz="1600">
                        <a:effectLst/>
                      </a:endParaRPr>
                    </a:p>
                  </a:txBody>
                  <a:tcPr marL="46305" marR="46305" marT="46305" marB="46305">
                    <a:solidFill>
                      <a:schemeClr val="bg1"/>
                    </a:solidFill>
                  </a:tcPr>
                </a:tc>
              </a:tr>
              <a:tr h="614930">
                <a:tc>
                  <a:txBody>
                    <a:bodyPr/>
                    <a:lstStyle/>
                    <a:p>
                      <a:pPr rtl="0" fontAlgn="t">
                        <a:spcBef>
                          <a:spcPts val="0"/>
                        </a:spcBef>
                        <a:spcAft>
                          <a:spcPts val="0"/>
                        </a:spcAft>
                      </a:pPr>
                      <a:r>
                        <a:rPr lang="es-MX" sz="1600" u="none" strike="noStrike">
                          <a:effectLst/>
                        </a:rPr>
                        <a:t>2 horas a la semana</a:t>
                      </a:r>
                      <a:endParaRPr lang="es-MX" sz="1600">
                        <a:effectLst/>
                      </a:endParaRPr>
                    </a:p>
                    <a:p>
                      <a:pPr rtl="0" fontAlgn="t">
                        <a:spcBef>
                          <a:spcPts val="0"/>
                        </a:spcBef>
                        <a:spcAft>
                          <a:spcPts val="0"/>
                        </a:spcAft>
                      </a:pPr>
                      <a:r>
                        <a:rPr lang="es-MX" sz="1600" u="none" strike="noStrike">
                          <a:effectLst/>
                        </a:rPr>
                        <a:t>(1 hora de clase y 1 hora extraescolar).</a:t>
                      </a:r>
                      <a:endParaRPr lang="es-MX" sz="1600">
                        <a:effectLst/>
                      </a:endParaRPr>
                    </a:p>
                  </a:txBody>
                  <a:tcPr marL="46305" marR="46305" marT="46305" marB="46305">
                    <a:solidFill>
                      <a:schemeClr val="bg1"/>
                    </a:solidFill>
                  </a:tcPr>
                </a:tc>
                <a:tc>
                  <a:txBody>
                    <a:bodyPr/>
                    <a:lstStyle/>
                    <a:p>
                      <a:pPr rtl="0" fontAlgn="t">
                        <a:spcBef>
                          <a:spcPts val="0"/>
                        </a:spcBef>
                        <a:spcAft>
                          <a:spcPts val="0"/>
                        </a:spcAft>
                      </a:pPr>
                      <a:r>
                        <a:rPr lang="es-MX" sz="1600" u="none" strike="noStrike" dirty="0">
                          <a:effectLst/>
                        </a:rPr>
                        <a:t>6 horas a la semana, 3 en la escuela y 3 </a:t>
                      </a:r>
                      <a:r>
                        <a:rPr lang="es-MX" sz="1600" u="none" strike="noStrike" dirty="0" err="1">
                          <a:effectLst/>
                        </a:rPr>
                        <a:t>extraclase</a:t>
                      </a:r>
                      <a:r>
                        <a:rPr lang="es-MX" sz="1600" u="none" strike="noStrike" dirty="0">
                          <a:effectLst/>
                        </a:rPr>
                        <a:t>.</a:t>
                      </a:r>
                      <a:endParaRPr lang="es-MX" sz="1600" dirty="0">
                        <a:effectLst/>
                      </a:endParaRPr>
                    </a:p>
                    <a:p>
                      <a:pPr fontAlgn="t"/>
                      <a:r>
                        <a:rPr lang="es-MX" sz="1600" dirty="0">
                          <a:effectLst/>
                        </a:rPr>
                        <a:t/>
                      </a:r>
                      <a:br>
                        <a:rPr lang="es-MX" sz="1600" dirty="0">
                          <a:effectLst/>
                        </a:rPr>
                      </a:br>
                      <a:endParaRPr lang="es-MX" sz="1600" dirty="0">
                        <a:effectLst/>
                      </a:endParaRPr>
                    </a:p>
                  </a:txBody>
                  <a:tcPr marL="46305" marR="46305" marT="46305" marB="46305">
                    <a:solidFill>
                      <a:schemeClr val="bg1"/>
                    </a:solidFill>
                  </a:tcPr>
                </a:tc>
              </a:tr>
            </a:tbl>
          </a:graphicData>
        </a:graphic>
      </p:graphicFrame>
      <p:sp>
        <p:nvSpPr>
          <p:cNvPr id="7" name="Rectangle 1"/>
          <p:cNvSpPr>
            <a:spLocks noChangeArrowheads="1"/>
          </p:cNvSpPr>
          <p:nvPr/>
        </p:nvSpPr>
        <p:spPr bwMode="auto">
          <a:xfrm>
            <a:off x="2267744" y="2060848"/>
            <a:ext cx="3911648"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fontAlgn="base">
              <a:spcBef>
                <a:spcPct val="0"/>
              </a:spcBef>
              <a:spcAft>
                <a:spcPct val="0"/>
              </a:spcAft>
            </a:pPr>
            <a:r>
              <a:rPr lang="es-MX" altLang="es-MX" sz="1100" b="1" dirty="0">
                <a:solidFill>
                  <a:srgbClr val="1C4587"/>
                </a:solidFill>
                <a:latin typeface="Century Gothic" pitchFamily="34" charset="0"/>
                <a:cs typeface="Arial" pitchFamily="34" charset="0"/>
              </a:rPr>
              <a:t>Tiempos que se dedicarán al proyecto cada semana.</a:t>
            </a:r>
            <a:r>
              <a:rPr lang="es-MX" altLang="es-MX" sz="1100" dirty="0">
                <a:solidFill>
                  <a:srgbClr val="1C4587"/>
                </a:solidFill>
                <a:latin typeface="Century Gothic" pitchFamily="34" charset="0"/>
                <a:cs typeface="Arial" pitchFamily="34" charset="0"/>
              </a:rPr>
              <a:t> </a:t>
            </a:r>
            <a:endParaRPr lang="es-MX" altLang="es-MX" sz="800" dirty="0">
              <a:solidFill>
                <a:prstClr val="black"/>
              </a:solidFill>
              <a:latin typeface="Arial" pitchFamily="34" charset="0"/>
              <a:cs typeface="Arial" pitchFamily="34" charset="0"/>
            </a:endParaRPr>
          </a:p>
          <a:p>
            <a:pPr eaLnBrk="0" fontAlgn="base" hangingPunct="0">
              <a:spcBef>
                <a:spcPct val="0"/>
              </a:spcBef>
              <a:spcAft>
                <a:spcPct val="0"/>
              </a:spcAft>
            </a:pPr>
            <a:r>
              <a:rPr lang="es-MX" altLang="es-MX" dirty="0">
                <a:solidFill>
                  <a:prstClr val="black"/>
                </a:solidFill>
                <a:latin typeface="Arial" pitchFamily="34" charset="0"/>
                <a:cs typeface="Arial" pitchFamily="34" charset="0"/>
              </a:rPr>
              <a:t/>
            </a:r>
            <a:br>
              <a:rPr lang="es-MX" altLang="es-MX" dirty="0">
                <a:solidFill>
                  <a:prstClr val="black"/>
                </a:solidFill>
                <a:latin typeface="Arial" pitchFamily="34" charset="0"/>
                <a:cs typeface="Arial" pitchFamily="34" charset="0"/>
              </a:rPr>
            </a:br>
            <a:endParaRPr lang="es-MX" altLang="es-MX" dirty="0">
              <a:solidFill>
                <a:prstClr val="black"/>
              </a:solidFill>
              <a:latin typeface="Arial" pitchFamily="34" charset="0"/>
              <a:cs typeface="Arial" pitchFamily="34" charset="0"/>
            </a:endParaRPr>
          </a:p>
          <a:p>
            <a:pPr eaLnBrk="0" fontAlgn="base" hangingPunct="0">
              <a:spcBef>
                <a:spcPct val="0"/>
              </a:spcBef>
              <a:spcAft>
                <a:spcPct val="0"/>
              </a:spcAft>
            </a:pPr>
            <a:endParaRPr lang="es-MX" altLang="es-MX" dirty="0">
              <a:solidFill>
                <a:prstClr val="black"/>
              </a:solidFill>
              <a:latin typeface="Arial" pitchFamily="34" charset="0"/>
              <a:cs typeface="Arial" pitchFamily="34" charset="0"/>
            </a:endParaRPr>
          </a:p>
        </p:txBody>
      </p:sp>
      <p:pic>
        <p:nvPicPr>
          <p:cNvPr id="8"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21623"/>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9" name="4 Marcador de número de diapositiva"/>
          <p:cNvSpPr txBox="1">
            <a:spLocks/>
          </p:cNvSpPr>
          <p:nvPr/>
        </p:nvSpPr>
        <p:spPr>
          <a:xfrm>
            <a:off x="6444676" y="6041363"/>
            <a:ext cx="512638" cy="365125"/>
          </a:xfrm>
          <a:prstGeom prst="rect">
            <a:avLst/>
          </a:prstGeom>
        </p:spPr>
        <p:txBody>
          <a:bodyPr vert="horz" lIns="91440" tIns="45720" rIns="91440" bIns="45720" rtlCol="0" anchor="ctr"/>
          <a:lstStyle>
            <a:defPPr>
              <a:defRPr lang="es-MX"/>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67DA34-DC84-4CBE-A0AC-00A8C979B87C}" type="slidenum">
              <a:rPr lang="en-US" smtClean="0">
                <a:solidFill>
                  <a:srgbClr val="5FCBEF"/>
                </a:solidFill>
              </a:rPr>
              <a:pPr/>
              <a:t>36</a:t>
            </a:fld>
            <a:endParaRPr lang="en-US" dirty="0">
              <a:solidFill>
                <a:srgbClr val="5FCBEF"/>
              </a:solidFill>
            </a:endParaRPr>
          </a:p>
        </p:txBody>
      </p:sp>
      <p:pic>
        <p:nvPicPr>
          <p:cNvPr id="10"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6307263" y="6075292"/>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657" y="5978790"/>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963" y="5616975"/>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871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052736"/>
            <a:ext cx="7130753" cy="1320800"/>
          </a:xfrm>
        </p:spPr>
        <p:txBody>
          <a:bodyPr>
            <a:normAutofit fontScale="90000"/>
          </a:bodyPr>
          <a:lstStyle/>
          <a:p>
            <a:pPr algn="ctr"/>
            <a:r>
              <a:rPr lang="es-MX" b="1" dirty="0" smtClean="0">
                <a:solidFill>
                  <a:srgbClr val="0070C0"/>
                </a:solidFill>
              </a:rPr>
              <a:t>Presentación </a:t>
            </a:r>
            <a:r>
              <a:rPr lang="es-MX" b="1" dirty="0">
                <a:solidFill>
                  <a:srgbClr val="0070C0"/>
                </a:solidFill>
              </a:rPr>
              <a:t>del proyecto (producto</a:t>
            </a:r>
            <a:r>
              <a:rPr lang="es-MX" b="1" dirty="0" smtClean="0">
                <a:solidFill>
                  <a:srgbClr val="0070C0"/>
                </a:solidFill>
              </a:rPr>
              <a:t>)</a:t>
            </a:r>
            <a:r>
              <a:rPr lang="es-MX" dirty="0">
                <a:solidFill>
                  <a:srgbClr val="0070C0"/>
                </a:solidFill>
              </a:rPr>
              <a:t/>
            </a:r>
            <a:br>
              <a:rPr lang="es-MX" dirty="0">
                <a:solidFill>
                  <a:srgbClr val="0070C0"/>
                </a:solidFill>
              </a:rPr>
            </a:br>
            <a:endParaRPr lang="es-MX" dirty="0">
              <a:solidFill>
                <a:srgbClr val="0070C0"/>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565451419"/>
              </p:ext>
            </p:extLst>
          </p:nvPr>
        </p:nvGraphicFramePr>
        <p:xfrm>
          <a:off x="899592" y="2708920"/>
          <a:ext cx="6708453" cy="1845504"/>
        </p:xfrm>
        <a:graphic>
          <a:graphicData uri="http://schemas.openxmlformats.org/drawingml/2006/table">
            <a:tbl>
              <a:tblPr/>
              <a:tblGrid>
                <a:gridCol w="6708453"/>
              </a:tblGrid>
              <a:tr h="418805">
                <a:tc>
                  <a:txBody>
                    <a:bodyPr/>
                    <a:lstStyle/>
                    <a:p>
                      <a:pPr algn="ctr" rtl="0" fontAlgn="base">
                        <a:spcBef>
                          <a:spcPts val="0"/>
                        </a:spcBef>
                        <a:spcAft>
                          <a:spcPts val="0"/>
                        </a:spcAft>
                        <a:buFont typeface="+mj-lt"/>
                        <a:buAutoNum type="arabicPeriod"/>
                      </a:pPr>
                      <a:r>
                        <a:rPr lang="es-MX" sz="800" b="1" i="0" u="none" strike="noStrike" dirty="0">
                          <a:solidFill>
                            <a:srgbClr val="0070C0"/>
                          </a:solidFill>
                          <a:effectLst/>
                          <a:latin typeface="Century Gothic"/>
                        </a:rPr>
                        <a:t>¿Qué se presentará?   2. ¿Cuándo?   3. ¿Cómo?  4. ¿Dónde?   4. ¿Con qué?</a:t>
                      </a:r>
                      <a:endParaRPr lang="es-MX" sz="800" b="1" i="0" u="none" strike="noStrike" dirty="0">
                        <a:solidFill>
                          <a:srgbClr val="0070C0"/>
                        </a:solidFill>
                        <a:effectLst/>
                        <a:latin typeface="Arial"/>
                      </a:endParaRPr>
                    </a:p>
                    <a:p>
                      <a:pPr marL="457200" algn="ctr" rtl="0" fontAlgn="t">
                        <a:spcBef>
                          <a:spcPts val="0"/>
                        </a:spcBef>
                        <a:spcAft>
                          <a:spcPts val="0"/>
                        </a:spcAft>
                      </a:pPr>
                      <a:r>
                        <a:rPr lang="es-MX" sz="800" b="1" i="0" u="none" strike="noStrike" dirty="0">
                          <a:solidFill>
                            <a:srgbClr val="0070C0"/>
                          </a:solidFill>
                          <a:effectLst/>
                          <a:latin typeface="Century Gothic"/>
                        </a:rPr>
                        <a:t>5. ¿A quién, por qué y para qué?  </a:t>
                      </a:r>
                      <a:endParaRPr lang="es-MX" sz="1300" b="1" dirty="0">
                        <a:solidFill>
                          <a:srgbClr val="0070C0"/>
                        </a:solidFill>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426699">
                <a:tc>
                  <a:txBody>
                    <a:bodyPr/>
                    <a:lstStyle/>
                    <a:p>
                      <a:pPr rtl="0" fontAlgn="base">
                        <a:spcBef>
                          <a:spcPts val="0"/>
                        </a:spcBef>
                        <a:spcAft>
                          <a:spcPts val="0"/>
                        </a:spcAft>
                        <a:buFont typeface="Arial"/>
                        <a:buChar char="•"/>
                      </a:pPr>
                      <a:r>
                        <a:rPr lang="es-MX" sz="800" b="0" i="0" u="none" strike="noStrike" dirty="0">
                          <a:solidFill>
                            <a:srgbClr val="000000"/>
                          </a:solidFill>
                          <a:effectLst/>
                          <a:latin typeface="Century Gothic"/>
                        </a:rPr>
                        <a:t>Mapa  Temático elaborado e impreso y personalizado con simbología del  espacio geográfico junto con propuestas.</a:t>
                      </a:r>
                    </a:p>
                    <a:p>
                      <a:pPr rtl="0" fontAlgn="base">
                        <a:spcBef>
                          <a:spcPts val="0"/>
                        </a:spcBef>
                        <a:spcAft>
                          <a:spcPts val="0"/>
                        </a:spcAft>
                        <a:buFont typeface="Arial"/>
                        <a:buChar char="•"/>
                      </a:pPr>
                      <a:r>
                        <a:rPr lang="es-MX" sz="800" b="0" i="0" u="none" strike="noStrike" dirty="0">
                          <a:solidFill>
                            <a:srgbClr val="000000"/>
                          </a:solidFill>
                          <a:effectLst/>
                          <a:latin typeface="Century Gothic"/>
                        </a:rPr>
                        <a:t>Periódico mural e informativo para la comunidad escolar donde se integre toda la investigación y se muestre resultados y propuestas.</a:t>
                      </a:r>
                    </a:p>
                    <a:p>
                      <a:pPr rtl="0" fontAlgn="base">
                        <a:spcBef>
                          <a:spcPts val="0"/>
                        </a:spcBef>
                        <a:spcAft>
                          <a:spcPts val="0"/>
                        </a:spcAft>
                        <a:buFont typeface="Arial"/>
                        <a:buChar char="•"/>
                      </a:pPr>
                      <a:r>
                        <a:rPr lang="es-MX" sz="800" b="0" i="0" u="none" strike="noStrike" dirty="0">
                          <a:solidFill>
                            <a:srgbClr val="000000"/>
                          </a:solidFill>
                          <a:effectLst/>
                          <a:latin typeface="Century Gothic"/>
                        </a:rPr>
                        <a:t>Presentación en </a:t>
                      </a:r>
                      <a:r>
                        <a:rPr lang="es-MX" sz="800" b="0" i="0" u="none" strike="noStrike" dirty="0" err="1">
                          <a:solidFill>
                            <a:srgbClr val="000000"/>
                          </a:solidFill>
                          <a:effectLst/>
                          <a:latin typeface="Century Gothic"/>
                        </a:rPr>
                        <a:t>Prezzi</a:t>
                      </a:r>
                      <a:r>
                        <a:rPr lang="es-MX" sz="800" b="0" i="0" u="none" strike="noStrike" dirty="0">
                          <a:solidFill>
                            <a:srgbClr val="000000"/>
                          </a:solidFill>
                          <a:effectLst/>
                          <a:latin typeface="Century Gothic"/>
                        </a:rPr>
                        <a:t> que abarque todo el proceso de elaboración del Proyecto para exponer a los grupos de 4° y a los profesores.</a:t>
                      </a:r>
                    </a:p>
                    <a:p>
                      <a:pPr rtl="0" fontAlgn="base">
                        <a:spcBef>
                          <a:spcPts val="0"/>
                        </a:spcBef>
                        <a:spcAft>
                          <a:spcPts val="0"/>
                        </a:spcAft>
                        <a:buFont typeface="Arial"/>
                        <a:buChar char="•"/>
                      </a:pPr>
                      <a:r>
                        <a:rPr lang="es-MX" sz="800" b="0" i="0" u="none" strike="noStrike" dirty="0">
                          <a:solidFill>
                            <a:srgbClr val="000000"/>
                          </a:solidFill>
                          <a:effectLst/>
                          <a:latin typeface="Century Gothic"/>
                        </a:rPr>
                        <a:t>Elaboración de Infografía para complementar la Presentación a los compañeros y profesores.</a:t>
                      </a:r>
                    </a:p>
                    <a:p>
                      <a:pPr rtl="0" fontAlgn="t">
                        <a:spcBef>
                          <a:spcPts val="0"/>
                        </a:spcBef>
                        <a:spcAft>
                          <a:spcPts val="0"/>
                        </a:spcAft>
                      </a:pPr>
                      <a:r>
                        <a:rPr lang="es-MX" sz="1300" dirty="0">
                          <a:effectLst/>
                        </a:rPr>
                        <a:t/>
                      </a:r>
                      <a:br>
                        <a:rPr lang="es-MX" sz="1300" dirty="0">
                          <a:effectLst/>
                        </a:rPr>
                      </a:br>
                      <a:r>
                        <a:rPr lang="es-MX" sz="800" b="0" i="0" u="none" strike="noStrike" dirty="0">
                          <a:solidFill>
                            <a:srgbClr val="000000"/>
                          </a:solidFill>
                          <a:effectLst/>
                          <a:latin typeface="Century Gothic"/>
                        </a:rPr>
                        <a:t>En el mes de Octubre.  En el Auditorio del Colegio</a:t>
                      </a:r>
                      <a:endParaRPr lang="es-MX" sz="1300"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bl>
          </a:graphicData>
        </a:graphic>
      </p:graphicFrame>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37</a:t>
            </a:fld>
            <a:endParaRPr lang="en-US">
              <a:solidFill>
                <a:srgbClr val="5FCBEF"/>
              </a:solidFill>
            </a:endParaRPr>
          </a:p>
        </p:txBody>
      </p:sp>
      <p:sp>
        <p:nvSpPr>
          <p:cNvPr id="7" name="Rectangle 1"/>
          <p:cNvSpPr>
            <a:spLocks noChangeArrowheads="1"/>
          </p:cNvSpPr>
          <p:nvPr/>
        </p:nvSpPr>
        <p:spPr bwMode="auto">
          <a:xfrm>
            <a:off x="609600" y="3359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fontAlgn="base">
              <a:spcBef>
                <a:spcPct val="0"/>
              </a:spcBef>
              <a:spcAft>
                <a:spcPct val="0"/>
              </a:spcAft>
            </a:pPr>
            <a:r>
              <a:rPr lang="es-MX" altLang="es-MX">
                <a:solidFill>
                  <a:prstClr val="black"/>
                </a:solidFill>
                <a:latin typeface="Arial" pitchFamily="34" charset="0"/>
                <a:cs typeface="Arial" pitchFamily="34" charset="0"/>
              </a:rPr>
              <a:t/>
            </a:r>
            <a:br>
              <a:rPr lang="es-MX" altLang="es-MX">
                <a:solidFill>
                  <a:prstClr val="black"/>
                </a:solidFill>
                <a:latin typeface="Arial" pitchFamily="34" charset="0"/>
                <a:cs typeface="Arial" pitchFamily="34" charset="0"/>
              </a:rPr>
            </a:br>
            <a:endParaRPr lang="es-MX" altLang="es-MX">
              <a:solidFill>
                <a:prstClr val="black"/>
              </a:solidFill>
              <a:latin typeface="Arial" pitchFamily="34" charset="0"/>
              <a:cs typeface="Arial" pitchFamily="34" charset="0"/>
            </a:endParaRPr>
          </a:p>
          <a:p>
            <a:pPr eaLnBrk="0" fontAlgn="base" hangingPunct="0">
              <a:spcBef>
                <a:spcPct val="0"/>
              </a:spcBef>
              <a:spcAft>
                <a:spcPct val="0"/>
              </a:spcAft>
            </a:pPr>
            <a:endParaRPr lang="es-MX" altLang="es-MX">
              <a:solidFill>
                <a:prstClr val="black"/>
              </a:solidFill>
              <a:latin typeface="Arial" pitchFamily="34" charset="0"/>
              <a:cs typeface="Arial" pitchFamily="34" charset="0"/>
            </a:endParaRPr>
          </a:p>
        </p:txBody>
      </p:sp>
      <p:pic>
        <p:nvPicPr>
          <p:cNvPr id="8"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21623"/>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9" name="4 Marcador de número de diapositiva"/>
          <p:cNvSpPr txBox="1">
            <a:spLocks/>
          </p:cNvSpPr>
          <p:nvPr/>
        </p:nvSpPr>
        <p:spPr>
          <a:xfrm>
            <a:off x="6444676" y="6041363"/>
            <a:ext cx="512638" cy="365125"/>
          </a:xfrm>
          <a:prstGeom prst="rect">
            <a:avLst/>
          </a:prstGeom>
        </p:spPr>
        <p:txBody>
          <a:bodyPr vert="horz" lIns="91440" tIns="45720" rIns="91440" bIns="45720" rtlCol="0" anchor="ctr"/>
          <a:lstStyle>
            <a:defPPr>
              <a:defRPr lang="es-MX"/>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67DA34-DC84-4CBE-A0AC-00A8C979B87C}" type="slidenum">
              <a:rPr lang="en-US" smtClean="0">
                <a:solidFill>
                  <a:srgbClr val="5FCBEF"/>
                </a:solidFill>
              </a:rPr>
              <a:pPr/>
              <a:t>37</a:t>
            </a:fld>
            <a:endParaRPr lang="en-US" dirty="0">
              <a:solidFill>
                <a:srgbClr val="5FCBEF"/>
              </a:solidFill>
            </a:endParaRPr>
          </a:p>
        </p:txBody>
      </p:sp>
      <p:pic>
        <p:nvPicPr>
          <p:cNvPr id="10"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6307263" y="6075292"/>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657" y="5978790"/>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963" y="5616975"/>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379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7149" y="1158801"/>
            <a:ext cx="6347713" cy="1320800"/>
          </a:xfrm>
        </p:spPr>
        <p:txBody>
          <a:bodyPr/>
          <a:lstStyle/>
          <a:p>
            <a:r>
              <a:rPr lang="es-MX" dirty="0" smtClean="0">
                <a:solidFill>
                  <a:srgbClr val="0070C0"/>
                </a:solidFill>
              </a:rPr>
              <a:t>Evaluación del proyecto</a:t>
            </a:r>
            <a:endParaRPr lang="es-MX" dirty="0">
              <a:solidFill>
                <a:srgbClr val="0070C0"/>
              </a:solidFill>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23049480"/>
              </p:ext>
            </p:extLst>
          </p:nvPr>
        </p:nvGraphicFramePr>
        <p:xfrm>
          <a:off x="827584" y="2509292"/>
          <a:ext cx="6348412" cy="1902570"/>
        </p:xfrm>
        <a:graphic>
          <a:graphicData uri="http://schemas.openxmlformats.org/drawingml/2006/table">
            <a:tbl>
              <a:tblPr/>
              <a:tblGrid>
                <a:gridCol w="2111507"/>
                <a:gridCol w="1889243"/>
                <a:gridCol w="2347662"/>
              </a:tblGrid>
              <a:tr h="485638">
                <a:tc>
                  <a:txBody>
                    <a:bodyPr/>
                    <a:lstStyle/>
                    <a:p>
                      <a:pPr algn="ctr" rtl="0" fontAlgn="t">
                        <a:spcBef>
                          <a:spcPts val="0"/>
                        </a:spcBef>
                        <a:spcAft>
                          <a:spcPts val="0"/>
                        </a:spcAft>
                      </a:pPr>
                      <a:r>
                        <a:rPr lang="es-MX" sz="800" b="1" i="0" u="none" strike="noStrike" dirty="0">
                          <a:solidFill>
                            <a:srgbClr val="1C4587"/>
                          </a:solidFill>
                          <a:effectLst/>
                          <a:latin typeface="Century Gothic"/>
                        </a:rPr>
                        <a:t>1. ¿Qué aspectos se evaluarán?</a:t>
                      </a:r>
                      <a:endParaRPr lang="es-MX" sz="1300" b="1"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800" b="1" i="0" u="none" strike="noStrike">
                          <a:solidFill>
                            <a:srgbClr val="1C4587"/>
                          </a:solidFill>
                          <a:effectLst/>
                          <a:latin typeface="Century Gothic"/>
                        </a:rPr>
                        <a:t>2. ¿Cuáles son los criterios que se utilizarán para evaluar cada aspecto?</a:t>
                      </a:r>
                      <a:endParaRPr lang="es-MX" sz="1300" b="1">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c>
                  <a:txBody>
                    <a:bodyPr/>
                    <a:lstStyle/>
                    <a:p>
                      <a:pPr algn="ctr" rtl="0" fontAlgn="t">
                        <a:spcBef>
                          <a:spcPts val="0"/>
                        </a:spcBef>
                        <a:spcAft>
                          <a:spcPts val="0"/>
                        </a:spcAft>
                      </a:pPr>
                      <a:r>
                        <a:rPr lang="es-MX" sz="800" b="1" i="0" u="none" strike="noStrike" dirty="0">
                          <a:solidFill>
                            <a:srgbClr val="1C4587"/>
                          </a:solidFill>
                          <a:effectLst/>
                          <a:latin typeface="Century Gothic"/>
                        </a:rPr>
                        <a:t>3. Herramientas e instrumentos de evaluación que se utilizarán.</a:t>
                      </a:r>
                      <a:endParaRPr lang="es-MX" sz="1300" b="1"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1C4587"/>
                      </a:solidFill>
                      <a:prstDash val="solid"/>
                      <a:round/>
                      <a:headEnd type="none" w="med" len="med"/>
                      <a:tailEnd type="none" w="med" len="med"/>
                    </a:lnB>
                  </a:tcPr>
                </a:tc>
              </a:tr>
              <a:tr h="1416932">
                <a:tc>
                  <a:txBody>
                    <a:bodyPr/>
                    <a:lstStyle/>
                    <a:p>
                      <a:pPr rtl="0" fontAlgn="base">
                        <a:spcBef>
                          <a:spcPts val="0"/>
                        </a:spcBef>
                        <a:spcAft>
                          <a:spcPts val="0"/>
                        </a:spcAft>
                        <a:buFont typeface="Arial"/>
                        <a:buChar char="•"/>
                      </a:pPr>
                      <a:r>
                        <a:rPr lang="es-MX" sz="800" b="0" i="0" u="none" strike="noStrike">
                          <a:solidFill>
                            <a:srgbClr val="000000"/>
                          </a:solidFill>
                          <a:effectLst/>
                          <a:latin typeface="Century Gothic"/>
                        </a:rPr>
                        <a:t>Investigación</a:t>
                      </a:r>
                    </a:p>
                    <a:p>
                      <a:pPr rtl="0" fontAlgn="base">
                        <a:spcBef>
                          <a:spcPts val="0"/>
                        </a:spcBef>
                        <a:spcAft>
                          <a:spcPts val="0"/>
                        </a:spcAft>
                        <a:buFont typeface="Arial"/>
                        <a:buChar char="•"/>
                      </a:pPr>
                      <a:r>
                        <a:rPr lang="es-MX" sz="800" b="0" i="0" u="none" strike="noStrike">
                          <a:solidFill>
                            <a:srgbClr val="000000"/>
                          </a:solidFill>
                          <a:effectLst/>
                          <a:latin typeface="Century Gothic"/>
                        </a:rPr>
                        <a:t>Uso de herramientas Google Drive, QuantumGis</a:t>
                      </a:r>
                    </a:p>
                    <a:p>
                      <a:pPr rtl="0" fontAlgn="base">
                        <a:spcBef>
                          <a:spcPts val="0"/>
                        </a:spcBef>
                        <a:spcAft>
                          <a:spcPts val="0"/>
                        </a:spcAft>
                        <a:buFont typeface="Arial"/>
                        <a:buChar char="•"/>
                      </a:pPr>
                      <a:r>
                        <a:rPr lang="es-MX" sz="800" b="0" i="0" u="none" strike="noStrike">
                          <a:solidFill>
                            <a:srgbClr val="000000"/>
                          </a:solidFill>
                          <a:effectLst/>
                          <a:latin typeface="Century Gothic"/>
                        </a:rPr>
                        <a:t>Aplicación en computación</a:t>
                      </a:r>
                    </a:p>
                    <a:p>
                      <a:pPr rtl="0" fontAlgn="base">
                        <a:spcBef>
                          <a:spcPts val="0"/>
                        </a:spcBef>
                        <a:spcAft>
                          <a:spcPts val="0"/>
                        </a:spcAft>
                        <a:buFont typeface="Arial"/>
                        <a:buChar char="•"/>
                      </a:pPr>
                      <a:r>
                        <a:rPr lang="es-MX" sz="800" b="0" i="0" u="none" strike="noStrike">
                          <a:solidFill>
                            <a:srgbClr val="000000"/>
                          </a:solidFill>
                          <a:effectLst/>
                          <a:latin typeface="Century Gothic"/>
                        </a:rPr>
                        <a:t>Elaboración del mapa temático</a:t>
                      </a:r>
                    </a:p>
                    <a:p>
                      <a:pPr rtl="0" fontAlgn="base">
                        <a:spcBef>
                          <a:spcPts val="0"/>
                        </a:spcBef>
                        <a:spcAft>
                          <a:spcPts val="0"/>
                        </a:spcAft>
                        <a:buFont typeface="Arial"/>
                        <a:buChar char="•"/>
                      </a:pPr>
                      <a:r>
                        <a:rPr lang="es-MX" sz="800" b="0" i="0" u="none" strike="noStrike">
                          <a:solidFill>
                            <a:srgbClr val="000000"/>
                          </a:solidFill>
                          <a:effectLst/>
                          <a:latin typeface="Century Gothic"/>
                        </a:rPr>
                        <a:t>Infografía</a:t>
                      </a:r>
                    </a:p>
                    <a:p>
                      <a:pPr rtl="0" fontAlgn="base">
                        <a:spcBef>
                          <a:spcPts val="0"/>
                        </a:spcBef>
                        <a:spcAft>
                          <a:spcPts val="0"/>
                        </a:spcAft>
                        <a:buFont typeface="Arial"/>
                        <a:buChar char="•"/>
                      </a:pPr>
                      <a:r>
                        <a:rPr lang="es-MX" sz="800" b="0" i="0" u="none" strike="noStrike">
                          <a:solidFill>
                            <a:srgbClr val="000000"/>
                          </a:solidFill>
                          <a:effectLst/>
                          <a:latin typeface="Century Gothic"/>
                        </a:rPr>
                        <a:t>Periódico Mural con Propuestas</a:t>
                      </a:r>
                    </a:p>
                    <a:p>
                      <a:pPr rtl="0" fontAlgn="base">
                        <a:spcBef>
                          <a:spcPts val="0"/>
                        </a:spcBef>
                        <a:spcAft>
                          <a:spcPts val="0"/>
                        </a:spcAft>
                        <a:buFont typeface="Arial"/>
                        <a:buChar char="•"/>
                      </a:pPr>
                      <a:r>
                        <a:rPr lang="es-MX" sz="800" b="0" i="0" u="none" strike="noStrike">
                          <a:solidFill>
                            <a:srgbClr val="000000"/>
                          </a:solidFill>
                          <a:effectLst/>
                          <a:latin typeface="Century Gothic"/>
                        </a:rPr>
                        <a:t>Exposición en Prezzi.</a:t>
                      </a: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MX" sz="800" b="0" i="0" u="none" strike="noStrike">
                          <a:solidFill>
                            <a:srgbClr val="000000"/>
                          </a:solidFill>
                          <a:effectLst/>
                          <a:latin typeface="Century Gothic"/>
                        </a:rPr>
                        <a:t>Investigación 5%</a:t>
                      </a:r>
                      <a:endParaRPr lang="es-MX" sz="1300">
                        <a:effectLst/>
                      </a:endParaRPr>
                    </a:p>
                    <a:p>
                      <a:pPr rtl="0" fontAlgn="t">
                        <a:spcBef>
                          <a:spcPts val="0"/>
                        </a:spcBef>
                        <a:spcAft>
                          <a:spcPts val="0"/>
                        </a:spcAft>
                      </a:pPr>
                      <a:r>
                        <a:rPr lang="es-MX" sz="800" b="0" i="0" u="none" strike="noStrike">
                          <a:solidFill>
                            <a:srgbClr val="000000"/>
                          </a:solidFill>
                          <a:effectLst/>
                          <a:latin typeface="Century Gothic"/>
                        </a:rPr>
                        <a:t>Uso de herramientas y aplicación en computación 10%</a:t>
                      </a:r>
                      <a:endParaRPr lang="es-MX" sz="1300">
                        <a:effectLst/>
                      </a:endParaRPr>
                    </a:p>
                    <a:p>
                      <a:pPr rtl="0" fontAlgn="t">
                        <a:spcBef>
                          <a:spcPts val="0"/>
                        </a:spcBef>
                        <a:spcAft>
                          <a:spcPts val="0"/>
                        </a:spcAft>
                      </a:pPr>
                      <a:r>
                        <a:rPr lang="es-MX" sz="800" b="0" i="0" u="none" strike="noStrike">
                          <a:solidFill>
                            <a:srgbClr val="000000"/>
                          </a:solidFill>
                          <a:effectLst/>
                          <a:latin typeface="Century Gothic"/>
                        </a:rPr>
                        <a:t>Elaboración de mapa temático 15%</a:t>
                      </a:r>
                      <a:endParaRPr lang="es-MX" sz="1300">
                        <a:effectLst/>
                      </a:endParaRPr>
                    </a:p>
                    <a:p>
                      <a:pPr rtl="0" fontAlgn="t">
                        <a:spcBef>
                          <a:spcPts val="0"/>
                        </a:spcBef>
                        <a:spcAft>
                          <a:spcPts val="0"/>
                        </a:spcAft>
                      </a:pPr>
                      <a:r>
                        <a:rPr lang="es-MX" sz="800" b="0" i="0" u="none" strike="noStrike">
                          <a:solidFill>
                            <a:srgbClr val="000000"/>
                          </a:solidFill>
                          <a:effectLst/>
                          <a:latin typeface="Century Gothic"/>
                        </a:rPr>
                        <a:t>Infografía y Exposición en Prezzi 10%</a:t>
                      </a:r>
                      <a:endParaRPr lang="es-MX" sz="1300">
                        <a:effectLst/>
                      </a:endParaRPr>
                    </a:p>
                    <a:p>
                      <a:pPr rtl="0" fontAlgn="t">
                        <a:spcBef>
                          <a:spcPts val="0"/>
                        </a:spcBef>
                        <a:spcAft>
                          <a:spcPts val="0"/>
                        </a:spcAft>
                      </a:pPr>
                      <a:r>
                        <a:rPr lang="es-MX" sz="1300">
                          <a:effectLst/>
                        </a:rPr>
                        <a:t/>
                      </a:r>
                      <a:br>
                        <a:rPr lang="es-MX" sz="1300">
                          <a:effectLst/>
                        </a:rPr>
                      </a:br>
                      <a:r>
                        <a:rPr lang="es-MX" sz="800" b="0" i="0" u="none" strike="noStrike">
                          <a:solidFill>
                            <a:srgbClr val="000000"/>
                          </a:solidFill>
                          <a:effectLst/>
                          <a:latin typeface="Century Gothic"/>
                        </a:rPr>
                        <a:t>Periódico Mural con Propuestas 10%</a:t>
                      </a:r>
                      <a:endParaRPr lang="es-MX" sz="130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MX" sz="800" b="0" i="0" u="none" strike="noStrike" dirty="0">
                          <a:solidFill>
                            <a:srgbClr val="000000"/>
                          </a:solidFill>
                          <a:effectLst/>
                          <a:latin typeface="Century Gothic"/>
                        </a:rPr>
                        <a:t>Rúbrica de Investigación</a:t>
                      </a:r>
                      <a:endParaRPr lang="es-MX" sz="1300" dirty="0">
                        <a:effectLst/>
                      </a:endParaRPr>
                    </a:p>
                    <a:p>
                      <a:pPr rtl="0" fontAlgn="t">
                        <a:spcBef>
                          <a:spcPts val="0"/>
                        </a:spcBef>
                        <a:spcAft>
                          <a:spcPts val="0"/>
                        </a:spcAft>
                      </a:pPr>
                      <a:r>
                        <a:rPr lang="es-MX" sz="800" b="0" i="0" u="none" strike="noStrike" dirty="0">
                          <a:solidFill>
                            <a:srgbClr val="000000"/>
                          </a:solidFill>
                          <a:effectLst/>
                          <a:latin typeface="Century Gothic"/>
                        </a:rPr>
                        <a:t>Rúbrica de Mapa Temático</a:t>
                      </a:r>
                      <a:endParaRPr lang="es-MX" sz="1300" dirty="0">
                        <a:effectLst/>
                      </a:endParaRPr>
                    </a:p>
                    <a:p>
                      <a:pPr rtl="0" fontAlgn="t">
                        <a:spcBef>
                          <a:spcPts val="0"/>
                        </a:spcBef>
                        <a:spcAft>
                          <a:spcPts val="0"/>
                        </a:spcAft>
                      </a:pPr>
                      <a:r>
                        <a:rPr lang="es-MX" sz="800" b="0" i="0" u="none" strike="noStrike" dirty="0">
                          <a:solidFill>
                            <a:srgbClr val="000000"/>
                          </a:solidFill>
                          <a:effectLst/>
                          <a:latin typeface="Century Gothic"/>
                        </a:rPr>
                        <a:t>Rúbrica de Infografía</a:t>
                      </a:r>
                      <a:endParaRPr lang="es-MX" sz="1300" dirty="0">
                        <a:effectLst/>
                      </a:endParaRPr>
                    </a:p>
                    <a:p>
                      <a:pPr rtl="0" fontAlgn="t">
                        <a:spcBef>
                          <a:spcPts val="0"/>
                        </a:spcBef>
                        <a:spcAft>
                          <a:spcPts val="0"/>
                        </a:spcAft>
                      </a:pPr>
                      <a:r>
                        <a:rPr lang="es-MX" sz="800" b="0" i="0" u="none" strike="noStrike" dirty="0">
                          <a:solidFill>
                            <a:srgbClr val="000000"/>
                          </a:solidFill>
                          <a:effectLst/>
                          <a:latin typeface="Century Gothic"/>
                        </a:rPr>
                        <a:t>Rúbrica de Periódico Mural </a:t>
                      </a:r>
                      <a:endParaRPr lang="es-MX" sz="1300" dirty="0">
                        <a:effectLst/>
                      </a:endParaRPr>
                    </a:p>
                    <a:p>
                      <a:pPr rtl="0" fontAlgn="t">
                        <a:spcBef>
                          <a:spcPts val="0"/>
                        </a:spcBef>
                        <a:spcAft>
                          <a:spcPts val="0"/>
                        </a:spcAft>
                      </a:pPr>
                      <a:r>
                        <a:rPr lang="es-MX" sz="800" b="0" i="0" u="none" strike="noStrike" dirty="0">
                          <a:solidFill>
                            <a:srgbClr val="000000"/>
                          </a:solidFill>
                          <a:effectLst/>
                          <a:latin typeface="Century Gothic"/>
                        </a:rPr>
                        <a:t>Rúbrica de Presentación de </a:t>
                      </a:r>
                      <a:r>
                        <a:rPr lang="es-MX" sz="800" b="0" i="0" u="none" strike="noStrike" dirty="0" err="1">
                          <a:solidFill>
                            <a:srgbClr val="000000"/>
                          </a:solidFill>
                          <a:effectLst/>
                          <a:latin typeface="Century Gothic"/>
                        </a:rPr>
                        <a:t>Prezzi</a:t>
                      </a:r>
                      <a:endParaRPr lang="es-MX" sz="1300" dirty="0">
                        <a:effectLst/>
                      </a:endParaRPr>
                    </a:p>
                    <a:p>
                      <a:pPr rtl="0" fontAlgn="t">
                        <a:spcBef>
                          <a:spcPts val="0"/>
                        </a:spcBef>
                        <a:spcAft>
                          <a:spcPts val="0"/>
                        </a:spcAft>
                      </a:pPr>
                      <a:r>
                        <a:rPr lang="es-MX" sz="800" b="0" i="0" u="none" strike="noStrike" dirty="0">
                          <a:solidFill>
                            <a:srgbClr val="000000"/>
                          </a:solidFill>
                          <a:effectLst/>
                          <a:latin typeface="Century Gothic"/>
                        </a:rPr>
                        <a:t>Rúbrica de Trabajo colaborativo.</a:t>
                      </a:r>
                      <a:endParaRPr lang="es-MX" sz="1300" dirty="0">
                        <a:effectLst/>
                      </a:endParaRPr>
                    </a:p>
                  </a:txBody>
                  <a:tcPr marL="46305" marR="46305" marT="46305" marB="46305">
                    <a:lnL w="12700" cap="flat" cmpd="sng" algn="ctr">
                      <a:solidFill>
                        <a:srgbClr val="1C4587"/>
                      </a:solidFill>
                      <a:prstDash val="solid"/>
                      <a:round/>
                      <a:headEnd type="none" w="med" len="med"/>
                      <a:tailEnd type="none" w="med" len="med"/>
                    </a:lnL>
                    <a:lnR w="12700" cap="flat" cmpd="sng" algn="ctr">
                      <a:solidFill>
                        <a:srgbClr val="1C4587"/>
                      </a:solidFill>
                      <a:prstDash val="solid"/>
                      <a:round/>
                      <a:headEnd type="none" w="med" len="med"/>
                      <a:tailEnd type="none" w="med" len="med"/>
                    </a:lnR>
                    <a:lnT w="12700" cap="flat" cmpd="sng" algn="ctr">
                      <a:solidFill>
                        <a:srgbClr val="1C4587"/>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38</a:t>
            </a:fld>
            <a:endParaRPr lang="en-US">
              <a:solidFill>
                <a:srgbClr val="5FCBEF"/>
              </a:solidFill>
            </a:endParaRPr>
          </a:p>
        </p:txBody>
      </p:sp>
      <p:sp>
        <p:nvSpPr>
          <p:cNvPr id="7" name="Rectangle 1"/>
          <p:cNvSpPr>
            <a:spLocks noChangeArrowheads="1"/>
          </p:cNvSpPr>
          <p:nvPr/>
        </p:nvSpPr>
        <p:spPr bwMode="auto">
          <a:xfrm>
            <a:off x="971600" y="24928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fontAlgn="base">
              <a:spcBef>
                <a:spcPct val="0"/>
              </a:spcBef>
              <a:spcAft>
                <a:spcPct val="0"/>
              </a:spcAft>
            </a:pPr>
            <a:r>
              <a:rPr lang="es-MX" altLang="es-MX" sz="1100" b="1" dirty="0">
                <a:solidFill>
                  <a:srgbClr val="1C4587"/>
                </a:solidFill>
                <a:latin typeface="Century Gothic" pitchFamily="34" charset="0"/>
                <a:cs typeface="Arial" pitchFamily="34" charset="0"/>
              </a:rPr>
              <a:t>VIII. Evaluación del Proyecto.</a:t>
            </a:r>
            <a:endParaRPr lang="es-MX" altLang="es-MX" sz="800" dirty="0">
              <a:solidFill>
                <a:prstClr val="black"/>
              </a:solidFill>
              <a:latin typeface="Arial" pitchFamily="34" charset="0"/>
              <a:cs typeface="Arial" pitchFamily="34" charset="0"/>
            </a:endParaRPr>
          </a:p>
          <a:p>
            <a:pPr eaLnBrk="0" fontAlgn="base" hangingPunct="0">
              <a:spcBef>
                <a:spcPct val="0"/>
              </a:spcBef>
              <a:spcAft>
                <a:spcPct val="0"/>
              </a:spcAft>
            </a:pPr>
            <a:r>
              <a:rPr lang="es-MX" altLang="es-MX" dirty="0">
                <a:solidFill>
                  <a:prstClr val="black"/>
                </a:solidFill>
                <a:latin typeface="Arial" pitchFamily="34" charset="0"/>
                <a:cs typeface="Arial" pitchFamily="34" charset="0"/>
              </a:rPr>
              <a:t/>
            </a:r>
            <a:br>
              <a:rPr lang="es-MX" altLang="es-MX" dirty="0">
                <a:solidFill>
                  <a:prstClr val="black"/>
                </a:solidFill>
                <a:latin typeface="Arial" pitchFamily="34" charset="0"/>
                <a:cs typeface="Arial" pitchFamily="34" charset="0"/>
              </a:rPr>
            </a:br>
            <a:endParaRPr lang="es-MX" altLang="es-MX" dirty="0">
              <a:solidFill>
                <a:prstClr val="black"/>
              </a:solidFill>
              <a:latin typeface="Arial" pitchFamily="34" charset="0"/>
              <a:cs typeface="Arial" pitchFamily="34" charset="0"/>
            </a:endParaRPr>
          </a:p>
          <a:p>
            <a:pPr eaLnBrk="0" fontAlgn="base" hangingPunct="0">
              <a:spcBef>
                <a:spcPct val="0"/>
              </a:spcBef>
              <a:spcAft>
                <a:spcPct val="0"/>
              </a:spcAft>
            </a:pPr>
            <a:endParaRPr lang="es-MX" altLang="es-MX" dirty="0">
              <a:solidFill>
                <a:prstClr val="black"/>
              </a:solidFill>
              <a:latin typeface="Arial" pitchFamily="34" charset="0"/>
              <a:cs typeface="Arial" pitchFamily="34" charset="0"/>
            </a:endParaRPr>
          </a:p>
        </p:txBody>
      </p:sp>
      <p:pic>
        <p:nvPicPr>
          <p:cNvPr id="8"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21623"/>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9" name="4 Marcador de número de diapositiva"/>
          <p:cNvSpPr txBox="1">
            <a:spLocks/>
          </p:cNvSpPr>
          <p:nvPr/>
        </p:nvSpPr>
        <p:spPr>
          <a:xfrm>
            <a:off x="6444676" y="6041363"/>
            <a:ext cx="512638" cy="365125"/>
          </a:xfrm>
          <a:prstGeom prst="rect">
            <a:avLst/>
          </a:prstGeom>
        </p:spPr>
        <p:txBody>
          <a:bodyPr vert="horz" lIns="91440" tIns="45720" rIns="91440" bIns="45720" rtlCol="0" anchor="ctr"/>
          <a:lstStyle>
            <a:defPPr>
              <a:defRPr lang="es-MX"/>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67DA34-DC84-4CBE-A0AC-00A8C979B87C}" type="slidenum">
              <a:rPr lang="en-US" smtClean="0">
                <a:solidFill>
                  <a:srgbClr val="5FCBEF"/>
                </a:solidFill>
              </a:rPr>
              <a:pPr/>
              <a:t>38</a:t>
            </a:fld>
            <a:endParaRPr lang="en-US" dirty="0">
              <a:solidFill>
                <a:srgbClr val="5FCBEF"/>
              </a:solidFill>
            </a:endParaRPr>
          </a:p>
        </p:txBody>
      </p:sp>
      <p:pic>
        <p:nvPicPr>
          <p:cNvPr id="10"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6307263" y="6075292"/>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657" y="5978790"/>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963" y="5616975"/>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36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92696"/>
            <a:ext cx="7632848" cy="1320800"/>
          </a:xfrm>
        </p:spPr>
        <p:txBody>
          <a:bodyPr>
            <a:normAutofit/>
          </a:bodyPr>
          <a:lstStyle/>
          <a:p>
            <a:r>
              <a:rPr lang="es-MX" sz="2800" dirty="0" smtClean="0">
                <a:solidFill>
                  <a:srgbClr val="0070C0"/>
                </a:solidFill>
              </a:rPr>
              <a:t>Fotografías de segunda reunión de trabajo </a:t>
            </a:r>
            <a:endParaRPr lang="es-MX" sz="2800" dirty="0">
              <a:solidFill>
                <a:srgbClr val="0070C0"/>
              </a:solidFill>
            </a:endParaRPr>
          </a:p>
        </p:txBody>
      </p:sp>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39</a:t>
            </a:fld>
            <a:endParaRPr lang="en-US">
              <a:solidFill>
                <a:srgbClr val="5FCBEF"/>
              </a:solidFill>
            </a:endParaRPr>
          </a:p>
        </p:txBody>
      </p:sp>
      <p:pic>
        <p:nvPicPr>
          <p:cNvPr id="7"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624" y="4005063"/>
            <a:ext cx="3179314" cy="2316095"/>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8"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1268760"/>
            <a:ext cx="2921062" cy="2460666"/>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9"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8369" y="4005064"/>
            <a:ext cx="3121984" cy="2316095"/>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10" name="Picture 2" descr="Resultado de imagen para logo colegio vermon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21623"/>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725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5799" y="512676"/>
            <a:ext cx="7543800" cy="1512168"/>
          </a:xfrm>
        </p:spPr>
        <p:txBody>
          <a:bodyPr>
            <a:normAutofit/>
          </a:bodyPr>
          <a:lstStyle/>
          <a:p>
            <a:pPr algn="ctr"/>
            <a:r>
              <a:rPr lang="es-MX" dirty="0" smtClean="0">
                <a:solidFill>
                  <a:srgbClr val="1665DA"/>
                </a:solidFill>
                <a:latin typeface="Arial" panose="020B0604020202020204" pitchFamily="34" charset="0"/>
                <a:cs typeface="Arial" panose="020B0604020202020204" pitchFamily="34" charset="0"/>
              </a:rPr>
              <a:t>Índice</a:t>
            </a:r>
            <a:br>
              <a:rPr lang="es-MX" dirty="0" smtClean="0">
                <a:solidFill>
                  <a:srgbClr val="1665DA"/>
                </a:solidFill>
                <a:latin typeface="Arial" panose="020B0604020202020204" pitchFamily="34" charset="0"/>
                <a:cs typeface="Arial" panose="020B0604020202020204" pitchFamily="34" charset="0"/>
              </a:rPr>
            </a:br>
            <a:endParaRPr lang="es-ES" dirty="0">
              <a:solidFill>
                <a:srgbClr val="1665DA"/>
              </a:solidFill>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2195737" y="6459786"/>
            <a:ext cx="4186006"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4</a:t>
            </a:fld>
            <a:endParaRPr lang="en-US" dirty="0">
              <a:solidFill>
                <a:srgbClr val="5FCBEF"/>
              </a:solidFill>
            </a:endParaRPr>
          </a:p>
        </p:txBody>
      </p:sp>
      <p:sp>
        <p:nvSpPr>
          <p:cNvPr id="6" name="5 Marcador de contenido"/>
          <p:cNvSpPr>
            <a:spLocks noGrp="1"/>
          </p:cNvSpPr>
          <p:nvPr>
            <p:ph idx="1"/>
          </p:nvPr>
        </p:nvSpPr>
        <p:spPr>
          <a:xfrm>
            <a:off x="539552" y="1484784"/>
            <a:ext cx="6408712" cy="4608512"/>
          </a:xfrm>
        </p:spPr>
        <p:txBody>
          <a:bodyPr>
            <a:normAutofit fontScale="25000" lnSpcReduction="20000"/>
          </a:bodyPr>
          <a:lstStyle/>
          <a:p>
            <a:r>
              <a:rPr lang="es-MX" sz="4800" b="1" dirty="0">
                <a:solidFill>
                  <a:srgbClr val="0070C0"/>
                </a:solidFill>
              </a:rPr>
              <a:t>Conclusiones generales (interdisciplinariedad</a:t>
            </a:r>
            <a:r>
              <a:rPr lang="es-MX" sz="4800" b="1" dirty="0" smtClean="0">
                <a:solidFill>
                  <a:srgbClr val="0070C0"/>
                </a:solidFill>
              </a:rPr>
              <a:t>) </a:t>
            </a:r>
            <a:r>
              <a:rPr lang="es-ES" sz="4800" b="1" dirty="0">
                <a:solidFill>
                  <a:schemeClr val="tx1"/>
                </a:solidFill>
                <a:latin typeface="Arial" panose="020B0604020202020204" pitchFamily="34" charset="0"/>
              </a:rPr>
              <a:t>D</a:t>
            </a:r>
            <a:r>
              <a:rPr lang="es-ES" sz="4800" b="1" dirty="0" smtClean="0">
                <a:solidFill>
                  <a:schemeClr val="tx1"/>
                </a:solidFill>
                <a:latin typeface="Arial" panose="020B0604020202020204" pitchFamily="34" charset="0"/>
              </a:rPr>
              <a:t>. 6</a:t>
            </a:r>
            <a:endParaRPr lang="es-MX" sz="4800" b="1" dirty="0" smtClean="0">
              <a:solidFill>
                <a:srgbClr val="0070C0"/>
              </a:solidFill>
            </a:endParaRPr>
          </a:p>
          <a:p>
            <a:r>
              <a:rPr lang="es-MX" sz="4800" b="1" dirty="0">
                <a:solidFill>
                  <a:srgbClr val="0070C0"/>
                </a:solidFill>
              </a:rPr>
              <a:t>Fotografías de la </a:t>
            </a:r>
            <a:r>
              <a:rPr lang="es-MX" sz="4800" b="1" dirty="0" smtClean="0">
                <a:solidFill>
                  <a:srgbClr val="0070C0"/>
                </a:solidFill>
              </a:rPr>
              <a:t>sesión. </a:t>
            </a:r>
            <a:r>
              <a:rPr lang="es-ES" sz="4800" b="1" dirty="0">
                <a:solidFill>
                  <a:schemeClr val="tx1"/>
                </a:solidFill>
                <a:latin typeface="Arial" panose="020B0604020202020204" pitchFamily="34" charset="0"/>
              </a:rPr>
              <a:t>D</a:t>
            </a:r>
            <a:r>
              <a:rPr lang="es-ES" sz="4800" b="1" dirty="0" smtClean="0">
                <a:solidFill>
                  <a:schemeClr val="tx1"/>
                </a:solidFill>
                <a:latin typeface="Arial" panose="020B0604020202020204" pitchFamily="34" charset="0"/>
              </a:rPr>
              <a:t>. 7</a:t>
            </a:r>
            <a:endParaRPr lang="es-MX" sz="4800" b="1" dirty="0" smtClean="0">
              <a:solidFill>
                <a:srgbClr val="0070C0"/>
              </a:solidFill>
            </a:endParaRPr>
          </a:p>
          <a:p>
            <a:r>
              <a:rPr lang="es-MX" sz="4800" b="1" dirty="0">
                <a:solidFill>
                  <a:srgbClr val="1665DA"/>
                </a:solidFill>
                <a:latin typeface="Arial" panose="020B0604020202020204" pitchFamily="34" charset="0"/>
              </a:rPr>
              <a:t>Conceptos claves del tema </a:t>
            </a:r>
            <a:r>
              <a:rPr lang="es-MX" sz="4800" b="1" dirty="0" smtClean="0">
                <a:solidFill>
                  <a:srgbClr val="1665DA"/>
                </a:solidFill>
                <a:latin typeface="Arial" panose="020B0604020202020204" pitchFamily="34" charset="0"/>
              </a:rPr>
              <a:t>elegido. </a:t>
            </a:r>
            <a:r>
              <a:rPr lang="es-ES" sz="4800" b="1" dirty="0">
                <a:solidFill>
                  <a:schemeClr val="tx1"/>
                </a:solidFill>
                <a:latin typeface="Arial" panose="020B0604020202020204" pitchFamily="34" charset="0"/>
              </a:rPr>
              <a:t>D</a:t>
            </a:r>
            <a:r>
              <a:rPr lang="es-ES" sz="4800" b="1" dirty="0" smtClean="0">
                <a:solidFill>
                  <a:schemeClr val="tx1"/>
                </a:solidFill>
                <a:latin typeface="Arial" panose="020B0604020202020204" pitchFamily="34" charset="0"/>
              </a:rPr>
              <a:t>. 8</a:t>
            </a:r>
            <a:endParaRPr lang="es-MX" sz="4800" b="1" dirty="0" smtClean="0">
              <a:solidFill>
                <a:srgbClr val="1665DA"/>
              </a:solidFill>
              <a:latin typeface="Arial" panose="020B0604020202020204" pitchFamily="34" charset="0"/>
            </a:endParaRPr>
          </a:p>
          <a:p>
            <a:r>
              <a:rPr lang="es-MX" sz="4800" b="1" dirty="0">
                <a:solidFill>
                  <a:srgbClr val="1665DA"/>
                </a:solidFill>
                <a:latin typeface="Arial" panose="020B0604020202020204" pitchFamily="34" charset="0"/>
              </a:rPr>
              <a:t>Organizador de conceptos claves del tema elegido </a:t>
            </a:r>
            <a:r>
              <a:rPr lang="es-MX" sz="4800" b="1" dirty="0" smtClean="0">
                <a:solidFill>
                  <a:srgbClr val="1665DA"/>
                </a:solidFill>
                <a:latin typeface="Arial" panose="020B0604020202020204" pitchFamily="34" charset="0"/>
              </a:rPr>
              <a:t> </a:t>
            </a:r>
            <a:r>
              <a:rPr lang="es-ES" sz="4800" b="1" dirty="0">
                <a:solidFill>
                  <a:schemeClr val="tx1"/>
                </a:solidFill>
                <a:latin typeface="Arial" panose="020B0604020202020204" pitchFamily="34" charset="0"/>
              </a:rPr>
              <a:t>D</a:t>
            </a:r>
            <a:r>
              <a:rPr lang="es-ES" sz="4800" b="1" dirty="0" smtClean="0">
                <a:solidFill>
                  <a:schemeClr val="tx1"/>
                </a:solidFill>
                <a:latin typeface="Arial" panose="020B0604020202020204" pitchFamily="34" charset="0"/>
              </a:rPr>
              <a:t>. 9</a:t>
            </a:r>
            <a:endParaRPr lang="es-MX" sz="4800" b="1" dirty="0">
              <a:solidFill>
                <a:srgbClr val="1665DA"/>
              </a:solidFill>
              <a:latin typeface="Arial" panose="020B0604020202020204" pitchFamily="34" charset="0"/>
            </a:endParaRPr>
          </a:p>
          <a:p>
            <a:r>
              <a:rPr lang="es-MX" sz="4800" b="1" dirty="0">
                <a:solidFill>
                  <a:srgbClr val="1665DA"/>
                </a:solidFill>
                <a:latin typeface="Arial" panose="020B0604020202020204" pitchFamily="34" charset="0"/>
                <a:cs typeface="Arial" panose="020B0604020202020204" pitchFamily="34" charset="0"/>
              </a:rPr>
              <a:t>Conexiones o Líneas de interrelación</a:t>
            </a:r>
            <a:r>
              <a:rPr lang="es-MX" sz="4800" b="1" dirty="0" smtClean="0">
                <a:solidFill>
                  <a:srgbClr val="1665DA"/>
                </a:solidFill>
                <a:latin typeface="Arial" panose="020B0604020202020204" pitchFamily="34" charset="0"/>
                <a:cs typeface="Arial" panose="020B0604020202020204" pitchFamily="34" charset="0"/>
              </a:rPr>
              <a:t>. </a:t>
            </a:r>
            <a:r>
              <a:rPr lang="es-ES" sz="4800" b="1" dirty="0" smtClean="0">
                <a:solidFill>
                  <a:schemeClr val="tx1"/>
                </a:solidFill>
                <a:latin typeface="Arial" panose="020B0604020202020204" pitchFamily="34" charset="0"/>
              </a:rPr>
              <a:t>D.10</a:t>
            </a:r>
            <a:endParaRPr lang="es-MX" sz="4800" b="1" dirty="0" smtClean="0">
              <a:solidFill>
                <a:srgbClr val="1665DA"/>
              </a:solidFill>
              <a:latin typeface="Arial" panose="020B0604020202020204" pitchFamily="34" charset="0"/>
              <a:cs typeface="Arial" panose="020B0604020202020204" pitchFamily="34" charset="0"/>
            </a:endParaRPr>
          </a:p>
          <a:p>
            <a:r>
              <a:rPr lang="es-MX" sz="4800" b="1" dirty="0" smtClean="0">
                <a:solidFill>
                  <a:srgbClr val="0070C0"/>
                </a:solidFill>
                <a:latin typeface="Arial" panose="020B0604020202020204" pitchFamily="34" charset="0"/>
                <a:cs typeface="Arial" panose="020B0604020202020204" pitchFamily="34" charset="0"/>
              </a:rPr>
              <a:t>Introducción. </a:t>
            </a:r>
            <a:r>
              <a:rPr lang="es-ES" sz="4800" b="1" dirty="0" smtClean="0">
                <a:solidFill>
                  <a:schemeClr val="tx1"/>
                </a:solidFill>
                <a:latin typeface="Arial" panose="020B0604020202020204" pitchFamily="34" charset="0"/>
              </a:rPr>
              <a:t>D.13 </a:t>
            </a:r>
            <a:endParaRPr lang="es-MX" sz="4800" b="1" dirty="0" smtClean="0">
              <a:solidFill>
                <a:srgbClr val="0070C0"/>
              </a:solidFill>
              <a:latin typeface="Arial" panose="020B0604020202020204" pitchFamily="34" charset="0"/>
              <a:cs typeface="Arial" panose="020B0604020202020204" pitchFamily="34" charset="0"/>
            </a:endParaRPr>
          </a:p>
          <a:p>
            <a:r>
              <a:rPr lang="es-MX" sz="4800" b="1" dirty="0">
                <a:solidFill>
                  <a:srgbClr val="1665DA"/>
                </a:solidFill>
                <a:latin typeface="Arial" panose="020B0604020202020204" pitchFamily="34" charset="0"/>
                <a:cs typeface="Arial" panose="020B0604020202020204" pitchFamily="34" charset="0"/>
              </a:rPr>
              <a:t>Justificación del </a:t>
            </a:r>
            <a:r>
              <a:rPr lang="es-MX" sz="4800" b="1" dirty="0" smtClean="0">
                <a:solidFill>
                  <a:srgbClr val="1665DA"/>
                </a:solidFill>
                <a:latin typeface="Arial" panose="020B0604020202020204" pitchFamily="34" charset="0"/>
                <a:cs typeface="Arial" panose="020B0604020202020204" pitchFamily="34" charset="0"/>
              </a:rPr>
              <a:t>proyecto. </a:t>
            </a:r>
            <a:r>
              <a:rPr lang="es-ES" sz="4800" b="1" dirty="0" smtClean="0">
                <a:solidFill>
                  <a:schemeClr val="tx1"/>
                </a:solidFill>
                <a:latin typeface="Arial" panose="020B0604020202020204" pitchFamily="34" charset="0"/>
              </a:rPr>
              <a:t>D.14</a:t>
            </a:r>
            <a:endParaRPr lang="es-MX" sz="4800" b="1" dirty="0" smtClean="0">
              <a:solidFill>
                <a:srgbClr val="1665DA"/>
              </a:solidFill>
              <a:latin typeface="Arial" panose="020B0604020202020204" pitchFamily="34" charset="0"/>
              <a:cs typeface="Arial" panose="020B0604020202020204" pitchFamily="34" charset="0"/>
            </a:endParaRPr>
          </a:p>
          <a:p>
            <a:r>
              <a:rPr lang="es-MX" sz="4800" b="1" dirty="0">
                <a:solidFill>
                  <a:srgbClr val="0070C0"/>
                </a:solidFill>
              </a:rPr>
              <a:t>Objetivo general del </a:t>
            </a:r>
            <a:r>
              <a:rPr lang="es-MX" sz="4800" b="1" dirty="0" smtClean="0">
                <a:solidFill>
                  <a:srgbClr val="0070C0"/>
                </a:solidFill>
              </a:rPr>
              <a:t>proyecto. </a:t>
            </a:r>
            <a:r>
              <a:rPr lang="es-ES" sz="4800" b="1" dirty="0" smtClean="0">
                <a:solidFill>
                  <a:schemeClr val="tx1"/>
                </a:solidFill>
                <a:latin typeface="Arial" panose="020B0604020202020204" pitchFamily="34" charset="0"/>
              </a:rPr>
              <a:t>D.15</a:t>
            </a:r>
            <a:endParaRPr lang="es-MX" sz="4800" b="1" dirty="0" smtClean="0">
              <a:solidFill>
                <a:srgbClr val="1665DA"/>
              </a:solidFill>
              <a:latin typeface="Arial" panose="020B0604020202020204" pitchFamily="34" charset="0"/>
              <a:cs typeface="Arial" panose="020B0604020202020204" pitchFamily="34" charset="0"/>
            </a:endParaRPr>
          </a:p>
          <a:p>
            <a:r>
              <a:rPr lang="es-MX" sz="4800" b="1" dirty="0">
                <a:solidFill>
                  <a:srgbClr val="0070C0"/>
                </a:solidFill>
              </a:rPr>
              <a:t>Objetivos por </a:t>
            </a:r>
            <a:r>
              <a:rPr lang="es-MX" sz="4800" b="1" dirty="0" smtClean="0">
                <a:solidFill>
                  <a:srgbClr val="0070C0"/>
                </a:solidFill>
              </a:rPr>
              <a:t>asignatura </a:t>
            </a:r>
            <a:r>
              <a:rPr lang="es-ES" sz="4800" b="1" dirty="0">
                <a:solidFill>
                  <a:schemeClr val="tx1"/>
                </a:solidFill>
                <a:latin typeface="Arial" panose="020B0604020202020204" pitchFamily="34" charset="0"/>
              </a:rPr>
              <a:t>D</a:t>
            </a:r>
            <a:r>
              <a:rPr lang="es-ES" sz="4800" b="1" dirty="0" smtClean="0">
                <a:solidFill>
                  <a:schemeClr val="tx1"/>
                </a:solidFill>
                <a:latin typeface="Arial" panose="020B0604020202020204" pitchFamily="34" charset="0"/>
              </a:rPr>
              <a:t>. 16</a:t>
            </a:r>
            <a:endParaRPr lang="es-MX" sz="4800" b="1" dirty="0">
              <a:solidFill>
                <a:schemeClr val="tx1"/>
              </a:solidFill>
              <a:latin typeface="Arial" panose="020B0604020202020204" pitchFamily="34" charset="0"/>
              <a:cs typeface="Arial" panose="020B0604020202020204" pitchFamily="34" charset="0"/>
            </a:endParaRPr>
          </a:p>
          <a:p>
            <a:r>
              <a:rPr lang="es-MX" sz="4800" b="1" dirty="0">
                <a:solidFill>
                  <a:srgbClr val="0070C0"/>
                </a:solidFill>
              </a:rPr>
              <a:t>Preguntas generadoras, preguntas guía, problemas a abordar y </a:t>
            </a:r>
            <a:r>
              <a:rPr lang="es-MX" sz="4800" b="1" dirty="0" smtClean="0">
                <a:solidFill>
                  <a:srgbClr val="0070C0"/>
                </a:solidFill>
              </a:rPr>
              <a:t>resolver. </a:t>
            </a:r>
            <a:r>
              <a:rPr lang="es-ES" sz="4800" b="1" dirty="0">
                <a:solidFill>
                  <a:schemeClr val="tx1"/>
                </a:solidFill>
                <a:latin typeface="Arial" panose="020B0604020202020204" pitchFamily="34" charset="0"/>
              </a:rPr>
              <a:t>D</a:t>
            </a:r>
            <a:r>
              <a:rPr lang="es-ES" sz="4800" b="1" dirty="0" smtClean="0">
                <a:solidFill>
                  <a:schemeClr val="tx1"/>
                </a:solidFill>
                <a:latin typeface="Arial" panose="020B0604020202020204" pitchFamily="34" charset="0"/>
              </a:rPr>
              <a:t>. 17</a:t>
            </a:r>
            <a:endParaRPr lang="es-MX" sz="4800" b="1" dirty="0" smtClean="0">
              <a:solidFill>
                <a:srgbClr val="0070C0"/>
              </a:solidFill>
            </a:endParaRPr>
          </a:p>
          <a:p>
            <a:r>
              <a:rPr lang="es-MX" sz="4800" b="1" dirty="0">
                <a:solidFill>
                  <a:srgbClr val="0070C0"/>
                </a:solidFill>
              </a:rPr>
              <a:t>Contenidos, temas y productos </a:t>
            </a:r>
            <a:r>
              <a:rPr lang="es-MX" sz="4800" b="1" dirty="0" smtClean="0">
                <a:solidFill>
                  <a:srgbClr val="0070C0"/>
                </a:solidFill>
              </a:rPr>
              <a:t>propuestos </a:t>
            </a:r>
            <a:r>
              <a:rPr lang="es-ES" sz="4800" b="1" dirty="0" smtClean="0">
                <a:solidFill>
                  <a:schemeClr val="tx1"/>
                </a:solidFill>
                <a:latin typeface="Arial" panose="020B0604020202020204" pitchFamily="34" charset="0"/>
              </a:rPr>
              <a:t>D.18</a:t>
            </a:r>
            <a:endParaRPr lang="es-MX" sz="4800" b="1" dirty="0">
              <a:solidFill>
                <a:srgbClr val="0070C0"/>
              </a:solidFill>
            </a:endParaRPr>
          </a:p>
          <a:p>
            <a:r>
              <a:rPr lang="es-MX" sz="4800" b="1" dirty="0">
                <a:solidFill>
                  <a:srgbClr val="0070C0"/>
                </a:solidFill>
              </a:rPr>
              <a:t>Evidencias de </a:t>
            </a:r>
            <a:r>
              <a:rPr lang="es-MX" sz="4800" b="1" dirty="0" smtClean="0">
                <a:solidFill>
                  <a:srgbClr val="0070C0"/>
                </a:solidFill>
              </a:rPr>
              <a:t>aprendizaje </a:t>
            </a:r>
            <a:r>
              <a:rPr lang="es-ES" sz="4800" b="1" dirty="0" smtClean="0">
                <a:solidFill>
                  <a:schemeClr val="tx1"/>
                </a:solidFill>
                <a:latin typeface="Arial" panose="020B0604020202020204" pitchFamily="34" charset="0"/>
              </a:rPr>
              <a:t>D.21</a:t>
            </a:r>
            <a:endParaRPr lang="es-MX" sz="4800" b="1" dirty="0">
              <a:solidFill>
                <a:srgbClr val="0070C0"/>
              </a:solidFill>
            </a:endParaRPr>
          </a:p>
          <a:p>
            <a:r>
              <a:rPr lang="es-MX" sz="4800" b="1" dirty="0">
                <a:solidFill>
                  <a:srgbClr val="0070C0"/>
                </a:solidFill>
              </a:rPr>
              <a:t>Formato de planeación general </a:t>
            </a:r>
            <a:r>
              <a:rPr lang="es-ES" sz="4800" b="1" dirty="0" smtClean="0">
                <a:solidFill>
                  <a:schemeClr val="tx1"/>
                </a:solidFill>
                <a:latin typeface="Arial" panose="020B0604020202020204" pitchFamily="34" charset="0"/>
              </a:rPr>
              <a:t>D.22</a:t>
            </a:r>
            <a:endParaRPr lang="es-MX" sz="4800" b="1" dirty="0">
              <a:solidFill>
                <a:srgbClr val="0070C0"/>
              </a:solidFill>
            </a:endParaRPr>
          </a:p>
          <a:p>
            <a:r>
              <a:rPr lang="es-MX" sz="4800" b="1" dirty="0">
                <a:solidFill>
                  <a:srgbClr val="0070C0"/>
                </a:solidFill>
                <a:latin typeface="Arial" panose="020B0604020202020204" pitchFamily="34" charset="0"/>
                <a:cs typeface="Arial" panose="020B0604020202020204" pitchFamily="34" charset="0"/>
              </a:rPr>
              <a:t>Planeación día a día </a:t>
            </a:r>
            <a:r>
              <a:rPr lang="es-MX" sz="4800" b="1" dirty="0" smtClean="0">
                <a:solidFill>
                  <a:srgbClr val="0070C0"/>
                </a:solidFill>
                <a:latin typeface="Arial" panose="020B0604020202020204" pitchFamily="34" charset="0"/>
                <a:cs typeface="Arial" panose="020B0604020202020204" pitchFamily="34" charset="0"/>
              </a:rPr>
              <a:t> </a:t>
            </a:r>
            <a:r>
              <a:rPr lang="es-ES" sz="4800" b="1" dirty="0">
                <a:solidFill>
                  <a:schemeClr val="tx1"/>
                </a:solidFill>
                <a:latin typeface="Arial" panose="020B0604020202020204" pitchFamily="34" charset="0"/>
              </a:rPr>
              <a:t>D</a:t>
            </a:r>
            <a:r>
              <a:rPr lang="es-ES" sz="4800" b="1" dirty="0" smtClean="0">
                <a:solidFill>
                  <a:schemeClr val="tx1"/>
                </a:solidFill>
                <a:latin typeface="Arial" panose="020B0604020202020204" pitchFamily="34" charset="0"/>
              </a:rPr>
              <a:t>. 23</a:t>
            </a:r>
            <a:endParaRPr lang="es-MX" sz="4800" b="1" dirty="0">
              <a:solidFill>
                <a:srgbClr val="0070C0"/>
              </a:solidFill>
              <a:latin typeface="Arial" panose="020B0604020202020204" pitchFamily="34" charset="0"/>
              <a:cs typeface="Arial" panose="020B0604020202020204" pitchFamily="34" charset="0"/>
            </a:endParaRPr>
          </a:p>
          <a:p>
            <a:r>
              <a:rPr lang="es-MX" sz="4800" b="1" dirty="0">
                <a:solidFill>
                  <a:srgbClr val="0070C0"/>
                </a:solidFill>
              </a:rPr>
              <a:t>Reflexión del grupo </a:t>
            </a:r>
            <a:r>
              <a:rPr lang="es-MX" sz="4800" b="1" dirty="0" smtClean="0">
                <a:solidFill>
                  <a:srgbClr val="0070C0"/>
                </a:solidFill>
              </a:rPr>
              <a:t>interdisciplinario </a:t>
            </a:r>
            <a:r>
              <a:rPr lang="es-ES" sz="4800" b="1" dirty="0" smtClean="0">
                <a:solidFill>
                  <a:schemeClr val="tx1"/>
                </a:solidFill>
                <a:latin typeface="Arial" panose="020B0604020202020204" pitchFamily="34" charset="0"/>
              </a:rPr>
              <a:t>D.27</a:t>
            </a:r>
            <a:endParaRPr lang="es-MX" sz="4800" b="1" dirty="0">
              <a:solidFill>
                <a:srgbClr val="0070C0"/>
              </a:solidFill>
            </a:endParaRPr>
          </a:p>
          <a:p>
            <a:r>
              <a:rPr lang="es-MX" sz="4800" b="1" dirty="0">
                <a:solidFill>
                  <a:srgbClr val="0070C0"/>
                </a:solidFill>
                <a:latin typeface="Arial" panose="020B0604020202020204" pitchFamily="34" charset="0"/>
              </a:rPr>
              <a:t>Organizador grafico: Preguntas </a:t>
            </a:r>
            <a:r>
              <a:rPr lang="es-MX" sz="4800" b="1" dirty="0" smtClean="0">
                <a:solidFill>
                  <a:srgbClr val="0070C0"/>
                </a:solidFill>
                <a:latin typeface="Arial" panose="020B0604020202020204" pitchFamily="34" charset="0"/>
              </a:rPr>
              <a:t>esenciales </a:t>
            </a:r>
            <a:r>
              <a:rPr lang="es-ES" sz="4800" b="1" dirty="0" smtClean="0">
                <a:solidFill>
                  <a:schemeClr val="tx1"/>
                </a:solidFill>
                <a:latin typeface="Arial" panose="020B0604020202020204" pitchFamily="34" charset="0"/>
              </a:rPr>
              <a:t>D.29</a:t>
            </a:r>
            <a:endParaRPr lang="es-MX" sz="4800" b="1" dirty="0">
              <a:solidFill>
                <a:srgbClr val="0070C0"/>
              </a:solidFill>
              <a:latin typeface="Arial" panose="020B0604020202020204" pitchFamily="34" charset="0"/>
            </a:endParaRPr>
          </a:p>
          <a:p>
            <a:pPr marL="0" indent="0">
              <a:buNone/>
            </a:pPr>
            <a:endParaRPr lang="es-MX" dirty="0" smtClean="0">
              <a:solidFill>
                <a:srgbClr val="0070C0"/>
              </a:solidFill>
            </a:endParaRPr>
          </a:p>
        </p:txBody>
      </p:sp>
      <p:pic>
        <p:nvPicPr>
          <p:cNvPr id="7"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28" y="0"/>
            <a:ext cx="2160428" cy="1268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4901951" y="2221341"/>
            <a:ext cx="3231894" cy="6785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844824"/>
            <a:ext cx="1361219" cy="136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659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836712"/>
            <a:ext cx="7277432" cy="1630227"/>
          </a:xfrm>
        </p:spPr>
        <p:txBody>
          <a:bodyPr>
            <a:normAutofit/>
          </a:bodyPr>
          <a:lstStyle/>
          <a:p>
            <a:r>
              <a:rPr lang="es-MX" sz="2000" dirty="0" smtClean="0">
                <a:solidFill>
                  <a:srgbClr val="0070C0"/>
                </a:solidFill>
              </a:rPr>
              <a:t>Evaluación, tipos, herramientas y productos de aprendizaje </a:t>
            </a:r>
            <a:endParaRPr lang="es-MX" sz="2000" dirty="0">
              <a:solidFill>
                <a:srgbClr val="0070C0"/>
              </a:solidFill>
              <a:latin typeface="Arial" panose="020B0604020202020204" pitchFamily="34" charset="0"/>
              <a:cs typeface="Arial" panose="020B0604020202020204" pitchFamily="34" charset="0"/>
            </a:endParaRPr>
          </a:p>
        </p:txBody>
      </p:sp>
      <p:pic>
        <p:nvPicPr>
          <p:cNvPr id="6" name="Marcador de contenido 5"/>
          <p:cNvPicPr>
            <a:picLocks noGrp="1" noChangeAspect="1"/>
          </p:cNvPicPr>
          <p:nvPr>
            <p:ph idx="1"/>
          </p:nvPr>
        </p:nvPicPr>
        <p:blipFill rotWithShape="1">
          <a:blip r:embed="rId2"/>
          <a:srcRect l="24529" t="23235" r="25150" b="8744"/>
          <a:stretch/>
        </p:blipFill>
        <p:spPr>
          <a:xfrm>
            <a:off x="755576" y="1412776"/>
            <a:ext cx="6569868" cy="4489044"/>
          </a:xfrm>
          <a:prstGeom prst="rect">
            <a:avLst/>
          </a:prstGeom>
          <a:ln>
            <a:solidFill>
              <a:srgbClr val="0070C0"/>
            </a:solidFill>
          </a:ln>
          <a:effectLst>
            <a:outerShdw blurRad="190500" algn="tl" rotWithShape="0">
              <a:srgbClr val="000000">
                <a:alpha val="70000"/>
              </a:srgbClr>
            </a:outerShdw>
          </a:effectLst>
        </p:spPr>
      </p:pic>
      <p:sp>
        <p:nvSpPr>
          <p:cNvPr id="4" name="Marcador de pie de página 3"/>
          <p:cNvSpPr>
            <a:spLocks noGrp="1"/>
          </p:cNvSpPr>
          <p:nvPr>
            <p:ph type="ftr" sz="quarter" idx="11"/>
          </p:nvPr>
        </p:nvSpPr>
        <p:spPr>
          <a:xfrm>
            <a:off x="1835696" y="6459785"/>
            <a:ext cx="4834078"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40</a:t>
            </a:fld>
            <a:endParaRPr lang="en-US">
              <a:solidFill>
                <a:srgbClr val="5FCBEF"/>
              </a:solidFill>
            </a:endParaRPr>
          </a:p>
        </p:txBody>
      </p:sp>
      <p:pic>
        <p:nvPicPr>
          <p:cNvPr id="7" name="Picture 2" descr="Resultado de imagen para logo colegio vermon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21623"/>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59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rotWithShape="1">
          <a:blip r:embed="rId2"/>
          <a:srcRect l="25536" t="35766" r="26157" b="10534"/>
          <a:stretch/>
        </p:blipFill>
        <p:spPr>
          <a:xfrm>
            <a:off x="755576" y="1484784"/>
            <a:ext cx="6682343" cy="4176464"/>
          </a:xfrm>
          <a:prstGeom prst="rect">
            <a:avLst/>
          </a:prstGeom>
          <a:ln>
            <a:solidFill>
              <a:srgbClr val="0070C0"/>
            </a:solidFill>
          </a:ln>
          <a:effectLst>
            <a:outerShdw blurRad="190500" algn="tl" rotWithShape="0">
              <a:srgbClr val="000000">
                <a:alpha val="70000"/>
              </a:srgbClr>
            </a:outerShdw>
          </a:effectLst>
        </p:spPr>
      </p:pic>
      <p:sp>
        <p:nvSpPr>
          <p:cNvPr id="4" name="Marcador de pie de página 3"/>
          <p:cNvSpPr>
            <a:spLocks noGrp="1"/>
          </p:cNvSpPr>
          <p:nvPr>
            <p:ph type="ftr" sz="quarter" idx="11"/>
          </p:nvPr>
        </p:nvSpPr>
        <p:spPr>
          <a:xfrm>
            <a:off x="2141816" y="6484626"/>
            <a:ext cx="4906086"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41</a:t>
            </a:fld>
            <a:endParaRPr lang="en-US">
              <a:solidFill>
                <a:srgbClr val="5FCBEF"/>
              </a:solidFill>
            </a:endParaRPr>
          </a:p>
        </p:txBody>
      </p:sp>
      <p:sp>
        <p:nvSpPr>
          <p:cNvPr id="7" name="Título 1"/>
          <p:cNvSpPr txBox="1">
            <a:spLocks/>
          </p:cNvSpPr>
          <p:nvPr/>
        </p:nvSpPr>
        <p:spPr>
          <a:xfrm>
            <a:off x="1196008" y="989112"/>
            <a:ext cx="7277432" cy="163022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000" smtClean="0">
                <a:solidFill>
                  <a:srgbClr val="0070C0"/>
                </a:solidFill>
              </a:rPr>
              <a:t>Evaluación, tipos, herramientas y productos de aprendizaje </a:t>
            </a:r>
            <a:endParaRPr lang="es-MX" sz="2000" dirty="0">
              <a:solidFill>
                <a:srgbClr val="0070C0"/>
              </a:solidFill>
              <a:latin typeface="Arial" panose="020B0604020202020204" pitchFamily="34" charset="0"/>
              <a:cs typeface="Arial" panose="020B0604020202020204" pitchFamily="34" charset="0"/>
            </a:endParaRPr>
          </a:p>
        </p:txBody>
      </p:sp>
      <p:pic>
        <p:nvPicPr>
          <p:cNvPr id="8" name="Picture 2" descr="Resultado de imagen para logo colegio vermon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896" y="130777"/>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816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7128792" cy="1320800"/>
          </a:xfrm>
        </p:spPr>
        <p:txBody>
          <a:bodyPr>
            <a:normAutofit/>
          </a:bodyPr>
          <a:lstStyle/>
          <a:p>
            <a:pPr algn="ctr"/>
            <a:r>
              <a:rPr lang="es-MX" sz="2400" b="1" dirty="0" smtClean="0"/>
              <a:t>Evaluación formatos  - Prerrequisitos</a:t>
            </a:r>
            <a:r>
              <a:rPr lang="es-MX" sz="2400" dirty="0" smtClean="0"/>
              <a:t/>
            </a:r>
            <a:br>
              <a:rPr lang="es-MX" sz="2400" dirty="0" smtClean="0"/>
            </a:br>
            <a:r>
              <a:rPr lang="es-MX" sz="2400" dirty="0" smtClean="0"/>
              <a:t>Conjunto de formatos propuestos por cada miembro.</a:t>
            </a:r>
            <a:endParaRPr lang="es-MX" sz="2400" dirty="0"/>
          </a:p>
        </p:txBody>
      </p:sp>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42</a:t>
            </a:fld>
            <a:endParaRPr lang="en-US">
              <a:solidFill>
                <a:srgbClr val="5FCBEF"/>
              </a:solidFill>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9649" t="28981" r="22927" b="13767"/>
          <a:stretch/>
        </p:blipFill>
        <p:spPr bwMode="auto">
          <a:xfrm>
            <a:off x="395536" y="1349883"/>
            <a:ext cx="3722021" cy="28083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801" t="38918" r="18333" b="27062"/>
          <a:stretch/>
        </p:blipFill>
        <p:spPr bwMode="auto">
          <a:xfrm>
            <a:off x="1644197" y="4365104"/>
            <a:ext cx="5135525" cy="176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6114" t="28502" r="20794" b="11859"/>
          <a:stretch/>
        </p:blipFill>
        <p:spPr bwMode="auto">
          <a:xfrm>
            <a:off x="4211960" y="1412776"/>
            <a:ext cx="3820826" cy="268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683568" y="1412776"/>
            <a:ext cx="1239442" cy="369332"/>
          </a:xfrm>
          <a:prstGeom prst="rect">
            <a:avLst/>
          </a:prstGeom>
          <a:noFill/>
        </p:spPr>
        <p:txBody>
          <a:bodyPr wrap="none" rtlCol="0">
            <a:spAutoFit/>
          </a:bodyPr>
          <a:lstStyle/>
          <a:p>
            <a:r>
              <a:rPr lang="es-MX" dirty="0" smtClean="0"/>
              <a:t>Formato 1</a:t>
            </a:r>
            <a:endParaRPr lang="es-MX" dirty="0"/>
          </a:p>
        </p:txBody>
      </p:sp>
      <p:sp>
        <p:nvSpPr>
          <p:cNvPr id="12" name="11 CuadroTexto"/>
          <p:cNvSpPr txBox="1"/>
          <p:nvPr/>
        </p:nvSpPr>
        <p:spPr>
          <a:xfrm>
            <a:off x="4587306" y="1380510"/>
            <a:ext cx="1239442" cy="369332"/>
          </a:xfrm>
          <a:prstGeom prst="rect">
            <a:avLst/>
          </a:prstGeom>
          <a:noFill/>
        </p:spPr>
        <p:txBody>
          <a:bodyPr wrap="none" rtlCol="0">
            <a:spAutoFit/>
          </a:bodyPr>
          <a:lstStyle/>
          <a:p>
            <a:r>
              <a:rPr lang="es-MX" dirty="0" smtClean="0"/>
              <a:t>Formato 2</a:t>
            </a:r>
            <a:endParaRPr lang="es-MX" dirty="0"/>
          </a:p>
        </p:txBody>
      </p:sp>
      <p:sp>
        <p:nvSpPr>
          <p:cNvPr id="13" name="12 CuadroTexto"/>
          <p:cNvSpPr txBox="1"/>
          <p:nvPr/>
        </p:nvSpPr>
        <p:spPr>
          <a:xfrm>
            <a:off x="1897419" y="4182281"/>
            <a:ext cx="1239442" cy="369332"/>
          </a:xfrm>
          <a:prstGeom prst="rect">
            <a:avLst/>
          </a:prstGeom>
          <a:noFill/>
        </p:spPr>
        <p:txBody>
          <a:bodyPr wrap="none" rtlCol="0">
            <a:spAutoFit/>
          </a:bodyPr>
          <a:lstStyle/>
          <a:p>
            <a:r>
              <a:rPr lang="es-MX" dirty="0" smtClean="0"/>
              <a:t>Formato 3</a:t>
            </a:r>
            <a:endParaRPr lang="es-MX" dirty="0"/>
          </a:p>
        </p:txBody>
      </p:sp>
    </p:spTree>
    <p:extLst>
      <p:ext uri="{BB962C8B-B14F-4D97-AF65-F5344CB8AC3E}">
        <p14:creationId xmlns:p14="http://schemas.microsoft.com/office/powerpoint/2010/main" val="2707313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9" y="-3113"/>
            <a:ext cx="5256584" cy="839825"/>
          </a:xfrm>
        </p:spPr>
        <p:txBody>
          <a:bodyPr/>
          <a:lstStyle/>
          <a:p>
            <a:r>
              <a:rPr lang="es-MX" dirty="0" smtClean="0"/>
              <a:t>Evaluación formato</a:t>
            </a:r>
            <a:endParaRPr lang="es-MX" dirty="0"/>
          </a:p>
        </p:txBody>
      </p:sp>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43</a:t>
            </a:fld>
            <a:endParaRPr lang="en-US">
              <a:solidFill>
                <a:srgbClr val="5FCBEF"/>
              </a:solidFill>
            </a:endParaRPr>
          </a:p>
        </p:txBody>
      </p:sp>
      <p:graphicFrame>
        <p:nvGraphicFramePr>
          <p:cNvPr id="8" name="Shape 84"/>
          <p:cNvGraphicFramePr/>
          <p:nvPr>
            <p:extLst>
              <p:ext uri="{D42A27DB-BD31-4B8C-83A1-F6EECF244321}">
                <p14:modId xmlns:p14="http://schemas.microsoft.com/office/powerpoint/2010/main" val="834380811"/>
              </p:ext>
            </p:extLst>
          </p:nvPr>
        </p:nvGraphicFramePr>
        <p:xfrm>
          <a:off x="444116" y="1196752"/>
          <a:ext cx="8592380" cy="6344856"/>
        </p:xfrm>
        <a:graphic>
          <a:graphicData uri="http://schemas.openxmlformats.org/drawingml/2006/table">
            <a:tbl>
              <a:tblPr firstRow="1" bandRow="1">
                <a:noFill/>
              </a:tblPr>
              <a:tblGrid>
                <a:gridCol w="419843">
                  <a:extLst>
                    <a:ext uri="{9D8B030D-6E8A-4147-A177-3AD203B41FA5}">
                      <a16:colId xmlns="" xmlns:a16="http://schemas.microsoft.com/office/drawing/2014/main" val="20000"/>
                    </a:ext>
                  </a:extLst>
                </a:gridCol>
                <a:gridCol w="137557">
                  <a:extLst>
                    <a:ext uri="{9D8B030D-6E8A-4147-A177-3AD203B41FA5}">
                      <a16:colId xmlns="" xmlns:a16="http://schemas.microsoft.com/office/drawing/2014/main" val="20001"/>
                    </a:ext>
                  </a:extLst>
                </a:gridCol>
                <a:gridCol w="479178"/>
                <a:gridCol w="294412">
                  <a:extLst>
                    <a:ext uri="{9D8B030D-6E8A-4147-A177-3AD203B41FA5}">
                      <a16:colId xmlns="" xmlns:a16="http://schemas.microsoft.com/office/drawing/2014/main" val="20002"/>
                    </a:ext>
                  </a:extLst>
                </a:gridCol>
                <a:gridCol w="1452278">
                  <a:extLst>
                    <a:ext uri="{9D8B030D-6E8A-4147-A177-3AD203B41FA5}">
                      <a16:colId xmlns="" xmlns:a16="http://schemas.microsoft.com/office/drawing/2014/main" val="20003"/>
                    </a:ext>
                  </a:extLst>
                </a:gridCol>
                <a:gridCol w="1452278">
                  <a:extLst>
                    <a:ext uri="{9D8B030D-6E8A-4147-A177-3AD203B41FA5}">
                      <a16:colId xmlns="" xmlns:a16="http://schemas.microsoft.com/office/drawing/2014/main" val="20004"/>
                    </a:ext>
                  </a:extLst>
                </a:gridCol>
                <a:gridCol w="1452278">
                  <a:extLst>
                    <a:ext uri="{9D8B030D-6E8A-4147-A177-3AD203B41FA5}">
                      <a16:colId xmlns="" xmlns:a16="http://schemas.microsoft.com/office/drawing/2014/main" val="20005"/>
                    </a:ext>
                  </a:extLst>
                </a:gridCol>
                <a:gridCol w="1452278">
                  <a:extLst>
                    <a:ext uri="{9D8B030D-6E8A-4147-A177-3AD203B41FA5}">
                      <a16:colId xmlns="" xmlns:a16="http://schemas.microsoft.com/office/drawing/2014/main" val="20006"/>
                    </a:ext>
                  </a:extLst>
                </a:gridCol>
                <a:gridCol w="1452278">
                  <a:extLst>
                    <a:ext uri="{9D8B030D-6E8A-4147-A177-3AD203B41FA5}">
                      <a16:colId xmlns="" xmlns:a16="http://schemas.microsoft.com/office/drawing/2014/main" val="20007"/>
                    </a:ext>
                  </a:extLst>
                </a:gridCol>
              </a:tblGrid>
              <a:tr h="266007">
                <a:tc gridSpan="9">
                  <a:txBody>
                    <a:bodyPr/>
                    <a:lstStyle/>
                    <a:p>
                      <a:pPr marL="0" marR="0" lvl="0" indent="0" algn="ctr" rtl="0">
                        <a:spcBef>
                          <a:spcPts val="0"/>
                        </a:spcBef>
                        <a:spcAft>
                          <a:spcPts val="0"/>
                        </a:spcAft>
                        <a:buNone/>
                      </a:pPr>
                      <a:r>
                        <a:rPr lang="en-US" sz="800" u="none" strike="noStrike" cap="none" dirty="0" err="1">
                          <a:solidFill>
                            <a:schemeClr val="tx1"/>
                          </a:solidFill>
                        </a:rPr>
                        <a:t>Planeación</a:t>
                      </a:r>
                      <a:r>
                        <a:rPr lang="en-US" sz="800" u="none" strike="noStrike" cap="none" dirty="0">
                          <a:solidFill>
                            <a:schemeClr val="tx1"/>
                          </a:solidFill>
                        </a:rPr>
                        <a:t> General del Proyecto </a:t>
                      </a:r>
                      <a:r>
                        <a:rPr lang="en-US" sz="800" u="none" strike="noStrike" cap="none" dirty="0" err="1">
                          <a:solidFill>
                            <a:schemeClr val="tx1"/>
                          </a:solidFill>
                        </a:rPr>
                        <a:t>Interdisciplinario</a:t>
                      </a:r>
                      <a:endParaRPr sz="800" u="none" strike="noStrike" cap="none" dirty="0">
                        <a:solidFill>
                          <a:schemeClr val="tx1"/>
                        </a:solidFill>
                      </a:endParaRPr>
                    </a:p>
                    <a:p>
                      <a:pPr marL="0" marR="0" lvl="0" indent="0" algn="ctr" rtl="0">
                        <a:spcBef>
                          <a:spcPts val="0"/>
                        </a:spcBef>
                        <a:spcAft>
                          <a:spcPts val="0"/>
                        </a:spcAft>
                        <a:buNone/>
                      </a:pPr>
                      <a:r>
                        <a:rPr lang="en-US" sz="800" dirty="0" err="1">
                          <a:solidFill>
                            <a:schemeClr val="tx1"/>
                          </a:solidFill>
                        </a:rPr>
                        <a:t>Ciclo</a:t>
                      </a:r>
                      <a:r>
                        <a:rPr lang="en-US" sz="800" dirty="0">
                          <a:solidFill>
                            <a:schemeClr val="tx1"/>
                          </a:solidFill>
                        </a:rPr>
                        <a:t> escolar 2018-2019</a:t>
                      </a:r>
                      <a:endParaRPr sz="800" dirty="0">
                        <a:solidFill>
                          <a:schemeClr val="tx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169280">
                <a:tc gridSpan="9">
                  <a:txBody>
                    <a:bodyPr/>
                    <a:lstStyle/>
                    <a:p>
                      <a:pPr marL="0" marR="0" lvl="0" indent="0" algn="l" rtl="0">
                        <a:spcBef>
                          <a:spcPts val="0"/>
                        </a:spcBef>
                        <a:spcAft>
                          <a:spcPts val="0"/>
                        </a:spcAft>
                        <a:buNone/>
                      </a:pPr>
                      <a:r>
                        <a:rPr lang="en-US" sz="800" b="1" u="none" strike="noStrike" cap="none" dirty="0" err="1" smtClean="0"/>
                        <a:t>Contexto</a:t>
                      </a:r>
                      <a:r>
                        <a:rPr lang="en-US" sz="800" b="1" u="none" strike="noStrike" cap="none" dirty="0" smtClean="0"/>
                        <a:t>:</a:t>
                      </a:r>
                      <a:endParaRPr sz="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1"/>
                  </a:ext>
                </a:extLst>
              </a:tr>
              <a:tr h="169280">
                <a:tc gridSpan="9">
                  <a:txBody>
                    <a:bodyPr/>
                    <a:lstStyle/>
                    <a:p>
                      <a:pPr marL="0" marR="0" lvl="0" indent="0" algn="l" rtl="0">
                        <a:spcBef>
                          <a:spcPts val="0"/>
                        </a:spcBef>
                        <a:spcAft>
                          <a:spcPts val="0"/>
                        </a:spcAft>
                        <a:buNone/>
                      </a:pPr>
                      <a:r>
                        <a:rPr lang="en-US" sz="800" b="1" smtClean="0"/>
                        <a:t>Objetivo general:</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2"/>
                  </a:ext>
                </a:extLst>
              </a:tr>
              <a:tr h="169280">
                <a:tc rowSpan="3" gridSpan="2">
                  <a:txBody>
                    <a:bodyPr/>
                    <a:lstStyle/>
                    <a:p>
                      <a:pPr marL="0" marR="0" lvl="0" indent="0" algn="ctr" rtl="0">
                        <a:spcBef>
                          <a:spcPts val="0"/>
                        </a:spcBef>
                        <a:spcAft>
                          <a:spcPts val="0"/>
                        </a:spcAft>
                        <a:buNone/>
                      </a:pPr>
                      <a:r>
                        <a:rPr lang="en-US" sz="1100" smtClean="0"/>
                        <a:t>Disciplinas Involucradas</a:t>
                      </a: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rowSpan="3" hMerge="1">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gridSpan="7">
                  <a:txBody>
                    <a:bodyPr/>
                    <a:lstStyle/>
                    <a:p>
                      <a:pPr marL="0" marR="0" lvl="0" indent="0" algn="l" rtl="0">
                        <a:spcBef>
                          <a:spcPts val="0"/>
                        </a:spcBef>
                        <a:spcAft>
                          <a:spcPts val="0"/>
                        </a:spcAft>
                        <a:buNone/>
                      </a:pPr>
                      <a:r>
                        <a:rPr lang="en-US" sz="800" b="1" smtClean="0"/>
                        <a:t>Objetivo </a:t>
                      </a:r>
                      <a:r>
                        <a:rPr lang="en-US" sz="800" smtClean="0"/>
                        <a:t> </a:t>
                      </a:r>
                      <a:r>
                        <a:rPr lang="en-US" sz="800" b="1" smtClean="0"/>
                        <a:t>Disciplina 1:</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3"/>
                  </a:ext>
                </a:extLst>
              </a:tr>
              <a:tr h="169280">
                <a:tc gridSpan="2" vMerge="1">
                  <a:txBody>
                    <a:bodyPr/>
                    <a:lstStyle/>
                    <a:p>
                      <a:endParaRPr lang="es-MX"/>
                    </a:p>
                  </a:txBody>
                  <a:tcPr/>
                </a:tc>
                <a:tc hMerge="1" vMerge="1">
                  <a:txBody>
                    <a:bodyPr/>
                    <a:lstStyle/>
                    <a:p>
                      <a:pPr marL="0" marR="0" lvl="0" indent="0" algn="l" rtl="0">
                        <a:lnSpc>
                          <a:spcPct val="100000"/>
                        </a:lnSpc>
                        <a:spcBef>
                          <a:spcPts val="0"/>
                        </a:spcBef>
                        <a:spcAft>
                          <a:spcPts val="0"/>
                        </a:spcAft>
                        <a:buClr>
                          <a:schemeClr val="dk1"/>
                        </a:buClr>
                        <a:buSzPts val="1200"/>
                        <a:buFont typeface="Calibri"/>
                        <a:buNone/>
                      </a:pPr>
                      <a:endParaRPr sz="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gridSpan="7">
                  <a:txBody>
                    <a:bodyPr/>
                    <a:lstStyle/>
                    <a:p>
                      <a:pPr marL="0" marR="0" lvl="0" indent="0" algn="l" rtl="0">
                        <a:lnSpc>
                          <a:spcPct val="100000"/>
                        </a:lnSpc>
                        <a:spcBef>
                          <a:spcPts val="0"/>
                        </a:spcBef>
                        <a:spcAft>
                          <a:spcPts val="0"/>
                        </a:spcAft>
                        <a:buClr>
                          <a:schemeClr val="dk1"/>
                        </a:buClr>
                        <a:buSzPts val="1200"/>
                        <a:buFont typeface="Calibri"/>
                        <a:buNone/>
                      </a:pPr>
                      <a:r>
                        <a:rPr lang="en-US" sz="800" b="1" smtClean="0"/>
                        <a:t>Objetivo Disciplina 2:</a:t>
                      </a:r>
                      <a:endParaRPr sz="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4"/>
                  </a:ext>
                </a:extLst>
              </a:tr>
              <a:tr h="531990">
                <a:tc gridSpan="2" vMerge="1">
                  <a:txBody>
                    <a:bodyPr/>
                    <a:lstStyle/>
                    <a:p>
                      <a:endParaRPr lang="es-MX"/>
                    </a:p>
                  </a:txBody>
                  <a:tcPr/>
                </a:tc>
                <a:tc hMerge="1" vMerge="1">
                  <a:txBody>
                    <a:bodyPr/>
                    <a:lstStyle/>
                    <a:p>
                      <a:pPr marL="0" marR="0" lvl="0" indent="0" algn="l" rtl="0">
                        <a:lnSpc>
                          <a:spcPct val="100000"/>
                        </a:lnSpc>
                        <a:spcBef>
                          <a:spcPts val="0"/>
                        </a:spcBef>
                        <a:spcAft>
                          <a:spcPts val="0"/>
                        </a:spcAft>
                        <a:buClr>
                          <a:srgbClr val="000000"/>
                        </a:buClr>
                        <a:buFont typeface="Arial"/>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gridSpan="7">
                  <a:txBody>
                    <a:bodyPr/>
                    <a:lstStyle/>
                    <a:p>
                      <a:pPr marL="0" marR="0" lvl="0" indent="0" algn="l" rtl="0">
                        <a:lnSpc>
                          <a:spcPct val="100000"/>
                        </a:lnSpc>
                        <a:spcBef>
                          <a:spcPts val="0"/>
                        </a:spcBef>
                        <a:spcAft>
                          <a:spcPts val="0"/>
                        </a:spcAft>
                        <a:buClr>
                          <a:srgbClr val="000000"/>
                        </a:buClr>
                        <a:buFont typeface="Arial"/>
                        <a:buNone/>
                      </a:pPr>
                      <a:r>
                        <a:rPr lang="en-US" sz="800" b="1" dirty="0" err="1" smtClean="0"/>
                        <a:t>Objetivo</a:t>
                      </a:r>
                      <a:r>
                        <a:rPr lang="en-US" sz="800" b="1" dirty="0" smtClean="0"/>
                        <a:t> </a:t>
                      </a:r>
                      <a:r>
                        <a:rPr lang="en-US" sz="800" b="1" dirty="0" err="1" smtClean="0"/>
                        <a:t>Disciplina</a:t>
                      </a:r>
                      <a:r>
                        <a:rPr lang="en-US" sz="800" b="1" dirty="0" smtClean="0"/>
                        <a:t> 3:</a:t>
                      </a:r>
                      <a:endParaRPr sz="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5"/>
                  </a:ext>
                </a:extLst>
              </a:tr>
              <a:tr h="338552">
                <a:tc gridSpan="2">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endParaRPr lang="es-MX"/>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r>
                        <a:rPr lang="en-US" sz="800" b="1" smtClean="0"/>
                        <a:t>Semana / clase</a:t>
                      </a:r>
                      <a:endParaRPr sz="800" b="1"/>
                    </a:p>
                  </a:txBody>
                  <a:tcPr marL="91450" marR="91450" marT="45725" marB="45725" vert="vert">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lnSpc>
                          <a:spcPct val="100000"/>
                        </a:lnSpc>
                        <a:spcBef>
                          <a:spcPts val="0"/>
                        </a:spcBef>
                        <a:spcAft>
                          <a:spcPts val="0"/>
                        </a:spcAft>
                        <a:buNone/>
                      </a:pPr>
                      <a:r>
                        <a:rPr lang="en-US" sz="800" b="1" dirty="0" err="1" smtClean="0"/>
                        <a:t>Contenidos</a:t>
                      </a:r>
                      <a:r>
                        <a:rPr lang="en-US" sz="800" b="1" dirty="0" smtClean="0"/>
                        <a:t> y </a:t>
                      </a:r>
                      <a:r>
                        <a:rPr lang="en-US" sz="800" b="1" dirty="0" err="1" smtClean="0"/>
                        <a:t>puntos</a:t>
                      </a:r>
                      <a:r>
                        <a:rPr lang="en-US" sz="800" b="1" dirty="0" smtClean="0"/>
                        <a:t> </a:t>
                      </a:r>
                      <a:r>
                        <a:rPr lang="en-US" sz="800" b="1" dirty="0" err="1" smtClean="0"/>
                        <a:t>relevantes</a:t>
                      </a:r>
                      <a:endParaRPr sz="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ctr" rtl="0">
                        <a:spcBef>
                          <a:spcPts val="0"/>
                        </a:spcBef>
                        <a:spcAft>
                          <a:spcPts val="0"/>
                        </a:spcAft>
                        <a:buNone/>
                      </a:pPr>
                      <a:r>
                        <a:rPr lang="en-US" sz="1100" b="1" smtClean="0"/>
                        <a:t>Actividades</a:t>
                      </a:r>
                      <a:endParaRPr sz="11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ctr" rtl="0">
                        <a:spcBef>
                          <a:spcPts val="0"/>
                        </a:spcBef>
                        <a:spcAft>
                          <a:spcPts val="0"/>
                        </a:spcAft>
                        <a:buNone/>
                      </a:pPr>
                      <a:r>
                        <a:rPr lang="en-US" sz="1100" b="1" dirty="0" err="1" smtClean="0"/>
                        <a:t>Materiales</a:t>
                      </a:r>
                      <a:endParaRPr sz="1100"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ctr" rtl="0">
                        <a:spcBef>
                          <a:spcPts val="0"/>
                        </a:spcBef>
                        <a:spcAft>
                          <a:spcPts val="0"/>
                        </a:spcAft>
                        <a:buNone/>
                      </a:pPr>
                      <a:r>
                        <a:rPr lang="en-US" sz="1100" b="1" smtClean="0"/>
                        <a:t>Evaluación</a:t>
                      </a:r>
                      <a:endParaRPr sz="11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ctr" rtl="0">
                        <a:spcBef>
                          <a:spcPts val="0"/>
                        </a:spcBef>
                        <a:spcAft>
                          <a:spcPts val="0"/>
                        </a:spcAft>
                        <a:buNone/>
                      </a:pPr>
                      <a:r>
                        <a:rPr lang="en-US" sz="1100" b="1" smtClean="0"/>
                        <a:t>Productos o Evidencias</a:t>
                      </a: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extLst>
                  <a:ext uri="{0D108BD9-81ED-4DB2-BD59-A6C34878D82A}">
                    <a16:rowId xmlns="" xmlns:a16="http://schemas.microsoft.com/office/drawing/2014/main" val="10006"/>
                  </a:ext>
                </a:extLst>
              </a:tr>
              <a:tr h="266007">
                <a:tc rowSpan="3" gridSpan="2">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rowSpan="3" hMerge="1">
                  <a:txBody>
                    <a:bodyPr/>
                    <a:lstStyle/>
                    <a:p>
                      <a:pPr marL="0" marR="0" lvl="0" indent="0" algn="l" rtl="0">
                        <a:spcBef>
                          <a:spcPts val="0"/>
                        </a:spcBef>
                        <a:spcAft>
                          <a:spcPts val="0"/>
                        </a:spcAft>
                        <a:buNone/>
                      </a:pPr>
                      <a:endParaRPr sz="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r>
                        <a:rPr lang="en-US" sz="800" b="1" smtClean="0"/>
                        <a:t>Inicio</a:t>
                      </a:r>
                      <a:endParaRPr sz="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lnSpc>
                          <a:spcPct val="100000"/>
                        </a:lnSpc>
                        <a:spcBef>
                          <a:spcPts val="0"/>
                        </a:spcBef>
                        <a:spcAft>
                          <a:spcPts val="0"/>
                        </a:spcAft>
                        <a:buNone/>
                      </a:pPr>
                      <a:endParaRPr sz="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extLst>
                  <a:ext uri="{0D108BD9-81ED-4DB2-BD59-A6C34878D82A}">
                    <a16:rowId xmlns="" xmlns:a16="http://schemas.microsoft.com/office/drawing/2014/main" val="10007"/>
                  </a:ext>
                </a:extLst>
              </a:tr>
              <a:tr h="362734">
                <a:tc gridSpan="2" vMerge="1">
                  <a:txBody>
                    <a:bodyPr/>
                    <a:lstStyle/>
                    <a:p>
                      <a:endParaRPr lang="es-MX"/>
                    </a:p>
                  </a:txBody>
                  <a:tcPr/>
                </a:tc>
                <a:tc hMerge="1" vMerge="1">
                  <a:txBody>
                    <a:bodyPr/>
                    <a:lstStyle/>
                    <a:p>
                      <a:pPr marL="0" marR="0" lvl="0" indent="0" algn="l" rtl="0">
                        <a:lnSpc>
                          <a:spcPct val="100000"/>
                        </a:lnSpc>
                        <a:spcBef>
                          <a:spcPts val="0"/>
                        </a:spcBef>
                        <a:spcAft>
                          <a:spcPts val="0"/>
                        </a:spcAft>
                        <a:buClr>
                          <a:schemeClr val="dk1"/>
                        </a:buClr>
                        <a:buSzPts val="1200"/>
                        <a:buFont typeface="Calibri"/>
                        <a:buNone/>
                      </a:pPr>
                      <a:endParaRPr sz="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800" b="1" smtClean="0"/>
                        <a:t>Desarrollo </a:t>
                      </a:r>
                      <a:endParaRPr sz="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lnSpc>
                          <a:spcPct val="100000"/>
                        </a:lnSpc>
                        <a:spcBef>
                          <a:spcPts val="0"/>
                        </a:spcBef>
                        <a:spcAft>
                          <a:spcPts val="0"/>
                        </a:spcAft>
                        <a:buClr>
                          <a:srgbClr val="000000"/>
                        </a:buClr>
                        <a:buFont typeface="Arial"/>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extLst>
                  <a:ext uri="{0D108BD9-81ED-4DB2-BD59-A6C34878D82A}">
                    <a16:rowId xmlns="" xmlns:a16="http://schemas.microsoft.com/office/drawing/2014/main" val="10008"/>
                  </a:ext>
                </a:extLst>
              </a:tr>
              <a:tr h="266007">
                <a:tc gridSpan="2" vMerge="1">
                  <a:txBody>
                    <a:bodyPr/>
                    <a:lstStyle/>
                    <a:p>
                      <a:endParaRPr lang="es-MX"/>
                    </a:p>
                  </a:txBody>
                  <a:tcPr/>
                </a:tc>
                <a:tc hMerge="1" vMerge="1">
                  <a:txBody>
                    <a:bodyPr/>
                    <a:lstStyle/>
                    <a:p>
                      <a:pPr marL="0" marR="0" lvl="0" indent="0" algn="l" rtl="0">
                        <a:lnSpc>
                          <a:spcPct val="100000"/>
                        </a:lnSpc>
                        <a:spcBef>
                          <a:spcPts val="0"/>
                        </a:spcBef>
                        <a:spcAft>
                          <a:spcPts val="0"/>
                        </a:spcAft>
                        <a:buClr>
                          <a:schemeClr val="dk1"/>
                        </a:buClr>
                        <a:buSzPts val="1200"/>
                        <a:buFont typeface="Calibri"/>
                        <a:buNone/>
                      </a:pPr>
                      <a:endParaRPr sz="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800" b="1" smtClean="0"/>
                        <a:t>Cierre</a:t>
                      </a:r>
                      <a:endParaRPr sz="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lvl="0" indent="0" rtl="0">
                        <a:spcBef>
                          <a:spcPts val="0"/>
                        </a:spcBef>
                        <a:spcAft>
                          <a:spcPts val="0"/>
                        </a:spcAft>
                        <a:buClr>
                          <a:schemeClr val="dk1"/>
                        </a:buClr>
                        <a:buFont typeface="Arial"/>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extLst>
                  <a:ext uri="{0D108BD9-81ED-4DB2-BD59-A6C34878D82A}">
                    <a16:rowId xmlns="" xmlns:a16="http://schemas.microsoft.com/office/drawing/2014/main" val="10009"/>
                  </a:ext>
                </a:extLst>
              </a:tr>
              <a:tr h="169280">
                <a:tc gridSpan="9">
                  <a:txBody>
                    <a:bodyPr/>
                    <a:lstStyle/>
                    <a:p>
                      <a:pPr marL="0" marR="0" lvl="0" indent="0" algn="l" rtl="0">
                        <a:spcBef>
                          <a:spcPts val="0"/>
                        </a:spcBef>
                        <a:spcAft>
                          <a:spcPts val="0"/>
                        </a:spcAft>
                        <a:buNone/>
                      </a:pPr>
                      <a:r>
                        <a:rPr lang="en-US" sz="800" b="1" dirty="0" err="1" smtClean="0"/>
                        <a:t>Interdisciplinariedad</a:t>
                      </a:r>
                      <a:r>
                        <a:rPr lang="en-US" sz="800" b="1" dirty="0" smtClean="0"/>
                        <a:t>:</a:t>
                      </a:r>
                      <a:endParaRPr sz="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10"/>
                  </a:ext>
                </a:extLst>
              </a:tr>
              <a:tr h="290189">
                <a:tc rowSpan="3">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gridSpan="2">
                  <a:txBody>
                    <a:bodyPr/>
                    <a:lstStyle/>
                    <a:p>
                      <a:pPr marL="0" marR="0" lvl="0" indent="0" algn="ctr" rtl="0">
                        <a:spcBef>
                          <a:spcPts val="0"/>
                        </a:spcBef>
                        <a:spcAft>
                          <a:spcPts val="0"/>
                        </a:spcAft>
                        <a:buNone/>
                      </a:pPr>
                      <a:r>
                        <a:rPr lang="en-US" sz="800" smtClean="0"/>
                        <a:t>Inicio</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extLst>
                  <a:ext uri="{0D108BD9-81ED-4DB2-BD59-A6C34878D82A}">
                    <a16:rowId xmlns="" xmlns:a16="http://schemas.microsoft.com/office/drawing/2014/main" val="10011"/>
                  </a:ext>
                </a:extLst>
              </a:tr>
              <a:tr h="290189">
                <a:tc vMerge="1">
                  <a:txBody>
                    <a:bodyPr/>
                    <a:lstStyle/>
                    <a:p>
                      <a:endParaRPr lang="es-MX"/>
                    </a:p>
                  </a:txBody>
                  <a:tcPr/>
                </a:tc>
                <a:tc gridSpan="2">
                  <a:txBody>
                    <a:bodyPr/>
                    <a:lstStyle/>
                    <a:p>
                      <a:pPr marL="0" marR="0" lvl="0" indent="0" algn="ctr" rtl="0">
                        <a:spcBef>
                          <a:spcPts val="0"/>
                        </a:spcBef>
                        <a:spcAft>
                          <a:spcPts val="0"/>
                        </a:spcAft>
                        <a:buNone/>
                      </a:pPr>
                      <a:r>
                        <a:rPr lang="en-US" sz="800" smtClean="0"/>
                        <a:t>Desarrollo</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extLst>
                  <a:ext uri="{0D108BD9-81ED-4DB2-BD59-A6C34878D82A}">
                    <a16:rowId xmlns="" xmlns:a16="http://schemas.microsoft.com/office/drawing/2014/main" val="10012"/>
                  </a:ext>
                </a:extLst>
              </a:tr>
              <a:tr h="290189">
                <a:tc vMerge="1">
                  <a:txBody>
                    <a:bodyPr/>
                    <a:lstStyle/>
                    <a:p>
                      <a:endParaRPr lang="es-MX"/>
                    </a:p>
                  </a:txBody>
                  <a:tcPr/>
                </a:tc>
                <a:tc gridSpan="2">
                  <a:txBody>
                    <a:bodyPr/>
                    <a:lstStyle/>
                    <a:p>
                      <a:pPr marL="0" marR="0" lvl="0" indent="0" algn="ctr" rtl="0">
                        <a:spcBef>
                          <a:spcPts val="0"/>
                        </a:spcBef>
                        <a:spcAft>
                          <a:spcPts val="0"/>
                        </a:spcAft>
                        <a:buNone/>
                      </a:pPr>
                      <a:r>
                        <a:rPr lang="en-US" sz="800" smtClean="0"/>
                        <a:t>Cierre</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extLst>
                  <a:ext uri="{0D108BD9-81ED-4DB2-BD59-A6C34878D82A}">
                    <a16:rowId xmlns="" xmlns:a16="http://schemas.microsoft.com/office/drawing/2014/main" val="10013"/>
                  </a:ext>
                </a:extLst>
              </a:tr>
              <a:tr h="169280">
                <a:tc gridSpan="9">
                  <a:txBody>
                    <a:bodyPr/>
                    <a:lstStyle/>
                    <a:p>
                      <a:pPr marL="0" marR="0" lvl="0" indent="0" algn="l" rtl="0">
                        <a:spcBef>
                          <a:spcPts val="0"/>
                        </a:spcBef>
                        <a:spcAft>
                          <a:spcPts val="0"/>
                        </a:spcAft>
                        <a:buNone/>
                      </a:pPr>
                      <a:r>
                        <a:rPr lang="en-US" sz="800" b="1" dirty="0" err="1" smtClean="0"/>
                        <a:t>Interdisciplinariedad</a:t>
                      </a:r>
                      <a:r>
                        <a:rPr lang="en-US" sz="800" dirty="0" smtClean="0"/>
                        <a:t>:</a:t>
                      </a:r>
                      <a:endParaRPr sz="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14"/>
                  </a:ext>
                </a:extLst>
              </a:tr>
              <a:tr h="290189">
                <a:tc rowSpan="3">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gridSpan="2">
                  <a:txBody>
                    <a:bodyPr/>
                    <a:lstStyle/>
                    <a:p>
                      <a:pPr marL="0" marR="0" lvl="0" indent="0" algn="ctr" rtl="0">
                        <a:spcBef>
                          <a:spcPts val="0"/>
                        </a:spcBef>
                        <a:spcAft>
                          <a:spcPts val="0"/>
                        </a:spcAft>
                        <a:buNone/>
                      </a:pPr>
                      <a:r>
                        <a:rPr lang="en-US" sz="800" smtClean="0"/>
                        <a:t>Inicio</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lvl="0" indent="0" rtl="0">
                        <a:spcBef>
                          <a:spcPts val="0"/>
                        </a:spcBef>
                        <a:spcAft>
                          <a:spcPts val="0"/>
                        </a:spcAft>
                        <a:buClr>
                          <a:schemeClr val="dk1"/>
                        </a:buClr>
                        <a:buFont typeface="Arial"/>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lvl="0" indent="0" rtl="0">
                        <a:lnSpc>
                          <a:spcPct val="115000"/>
                        </a:lnSpc>
                        <a:spcBef>
                          <a:spcPts val="0"/>
                        </a:spcBef>
                        <a:spcAft>
                          <a:spcPts val="0"/>
                        </a:spcAft>
                        <a:buNone/>
                      </a:pPr>
                      <a:endParaRPr sz="11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lvl="0" indent="0" rtl="0">
                        <a:spcBef>
                          <a:spcPts val="0"/>
                        </a:spcBef>
                        <a:spcAft>
                          <a:spcPts val="0"/>
                        </a:spcAft>
                        <a:buClr>
                          <a:schemeClr val="dk1"/>
                        </a:buClr>
                        <a:buFont typeface="Arial"/>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extLst>
                  <a:ext uri="{0D108BD9-81ED-4DB2-BD59-A6C34878D82A}">
                    <a16:rowId xmlns="" xmlns:a16="http://schemas.microsoft.com/office/drawing/2014/main" val="10015"/>
                  </a:ext>
                </a:extLst>
              </a:tr>
              <a:tr h="290189">
                <a:tc vMerge="1">
                  <a:txBody>
                    <a:bodyPr/>
                    <a:lstStyle/>
                    <a:p>
                      <a:endParaRPr lang="es-MX"/>
                    </a:p>
                  </a:txBody>
                  <a:tcPr/>
                </a:tc>
                <a:tc gridSpan="2">
                  <a:txBody>
                    <a:bodyPr/>
                    <a:lstStyle/>
                    <a:p>
                      <a:pPr marL="0" marR="0" lvl="0" indent="0" algn="ctr" rtl="0">
                        <a:spcBef>
                          <a:spcPts val="0"/>
                        </a:spcBef>
                        <a:spcAft>
                          <a:spcPts val="0"/>
                        </a:spcAft>
                        <a:buNone/>
                      </a:pPr>
                      <a:r>
                        <a:rPr lang="en-US" sz="800" smtClean="0"/>
                        <a:t>Desarrollo</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lvl="0" indent="0" rtl="0">
                        <a:lnSpc>
                          <a:spcPct val="115000"/>
                        </a:lnSpc>
                        <a:spcBef>
                          <a:spcPts val="0"/>
                        </a:spcBef>
                        <a:spcAft>
                          <a:spcPts val="0"/>
                        </a:spcAft>
                        <a:buClr>
                          <a:schemeClr val="dk1"/>
                        </a:buClr>
                        <a:buSzPts val="1100"/>
                        <a:buFont typeface="Arial"/>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lvl="0" indent="0" rtl="0">
                        <a:spcBef>
                          <a:spcPts val="0"/>
                        </a:spcBef>
                        <a:spcAft>
                          <a:spcPts val="0"/>
                        </a:spcAft>
                        <a:buClr>
                          <a:schemeClr val="dk1"/>
                        </a:buClr>
                        <a:buFont typeface="Arial"/>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lvl="0" indent="0" rtl="0">
                        <a:lnSpc>
                          <a:spcPct val="115000"/>
                        </a:lnSpc>
                        <a:spcBef>
                          <a:spcPts val="0"/>
                        </a:spcBef>
                        <a:spcAft>
                          <a:spcPts val="0"/>
                        </a:spcAft>
                        <a:buSzPts val="1100"/>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lvl="0" indent="0" rtl="0">
                        <a:spcBef>
                          <a:spcPts val="0"/>
                        </a:spcBef>
                        <a:spcAft>
                          <a:spcPts val="0"/>
                        </a:spcAft>
                        <a:buClr>
                          <a:schemeClr val="dk1"/>
                        </a:buClr>
                        <a:buFont typeface="Arial"/>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extLst>
                  <a:ext uri="{0D108BD9-81ED-4DB2-BD59-A6C34878D82A}">
                    <a16:rowId xmlns="" xmlns:a16="http://schemas.microsoft.com/office/drawing/2014/main" val="10016"/>
                  </a:ext>
                </a:extLst>
              </a:tr>
              <a:tr h="322834">
                <a:tc vMerge="1">
                  <a:txBody>
                    <a:bodyPr/>
                    <a:lstStyle/>
                    <a:p>
                      <a:endParaRPr lang="es-MX"/>
                    </a:p>
                  </a:txBody>
                  <a:tcPr/>
                </a:tc>
                <a:tc gridSpan="2">
                  <a:txBody>
                    <a:bodyPr/>
                    <a:lstStyle/>
                    <a:p>
                      <a:pPr marL="0" marR="0" lvl="0" indent="0" algn="ctr" rtl="0">
                        <a:spcBef>
                          <a:spcPts val="0"/>
                        </a:spcBef>
                        <a:spcAft>
                          <a:spcPts val="0"/>
                        </a:spcAft>
                        <a:buNone/>
                      </a:pPr>
                      <a:r>
                        <a:rPr lang="en-US" sz="800" smtClean="0"/>
                        <a:t>Cierre</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a:txBody>
                    <a:bodyPr/>
                    <a:lstStyle/>
                    <a:p>
                      <a:pPr marL="0" marR="0" lvl="0" indent="0" algn="l" rtl="0">
                        <a:spcBef>
                          <a:spcPts val="0"/>
                        </a:spcBef>
                        <a:spcAft>
                          <a:spcPts val="0"/>
                        </a:spcAft>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lnSpc>
                          <a:spcPct val="100000"/>
                        </a:lnSpc>
                        <a:spcBef>
                          <a:spcPts val="0"/>
                        </a:spcBef>
                        <a:spcAft>
                          <a:spcPts val="0"/>
                        </a:spcAft>
                        <a:buClr>
                          <a:srgbClr val="000000"/>
                        </a:buClr>
                        <a:buFont typeface="Arial"/>
                        <a:buNone/>
                      </a:pP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lvl="0" indent="0" rtl="0">
                        <a:spcBef>
                          <a:spcPts val="0"/>
                        </a:spcBef>
                        <a:spcAft>
                          <a:spcPts val="0"/>
                        </a:spcAft>
                        <a:buClr>
                          <a:schemeClr val="dk1"/>
                        </a:buClr>
                        <a:buFont typeface="Arial"/>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lvl="0" indent="0" rtl="0">
                        <a:lnSpc>
                          <a:spcPct val="115000"/>
                        </a:lnSpc>
                        <a:spcBef>
                          <a:spcPts val="0"/>
                        </a:spcBef>
                        <a:spcAft>
                          <a:spcPts val="0"/>
                        </a:spcAft>
                        <a:buClr>
                          <a:schemeClr val="dk1"/>
                        </a:buClr>
                        <a:buSzPts val="1100"/>
                        <a:buFont typeface="Arial"/>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lvl="0" indent="0" rtl="0">
                        <a:lnSpc>
                          <a:spcPct val="115000"/>
                        </a:lnSpc>
                        <a:spcBef>
                          <a:spcPts val="0"/>
                        </a:spcBef>
                        <a:spcAft>
                          <a:spcPts val="0"/>
                        </a:spcAft>
                        <a:buClr>
                          <a:schemeClr val="dk1"/>
                        </a:buClr>
                        <a:buSzPts val="1100"/>
                        <a:buFont typeface="Arial"/>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a:txBody>
                    <a:bodyPr/>
                    <a:lstStyle/>
                    <a:p>
                      <a:pPr marL="0" marR="0" lvl="0" indent="0" algn="l" rtl="0">
                        <a:spcBef>
                          <a:spcPts val="0"/>
                        </a:spcBef>
                        <a:spcAft>
                          <a:spcPts val="0"/>
                        </a:spcAft>
                        <a:buNone/>
                      </a:pPr>
                      <a:endParaRPr sz="11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extLst>
                  <a:ext uri="{0D108BD9-81ED-4DB2-BD59-A6C34878D82A}">
                    <a16:rowId xmlns="" xmlns:a16="http://schemas.microsoft.com/office/drawing/2014/main" val="10017"/>
                  </a:ext>
                </a:extLst>
              </a:tr>
              <a:tr h="169280">
                <a:tc gridSpan="9">
                  <a:txBody>
                    <a:bodyPr/>
                    <a:lstStyle/>
                    <a:p>
                      <a:pPr marL="0" marR="0" lvl="0" indent="0" algn="l" rtl="0">
                        <a:spcBef>
                          <a:spcPts val="0"/>
                        </a:spcBef>
                        <a:spcAft>
                          <a:spcPts val="0"/>
                        </a:spcAft>
                        <a:buNone/>
                      </a:pPr>
                      <a:r>
                        <a:rPr lang="en-US" sz="800" b="1" smtClean="0"/>
                        <a:t>Interdisciplinariedad:</a:t>
                      </a:r>
                      <a:endParaRPr sz="800" b="1"/>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18"/>
                  </a:ext>
                </a:extLst>
              </a:tr>
              <a:tr h="169280">
                <a:tc gridSpan="9">
                  <a:txBody>
                    <a:bodyPr/>
                    <a:lstStyle/>
                    <a:p>
                      <a:pPr marL="0" marR="0" lvl="0" indent="0" algn="l" rtl="0">
                        <a:spcBef>
                          <a:spcPts val="0"/>
                        </a:spcBef>
                        <a:spcAft>
                          <a:spcPts val="0"/>
                        </a:spcAft>
                        <a:buNone/>
                      </a:pPr>
                      <a:r>
                        <a:rPr lang="en-US" sz="800" b="1" smtClean="0"/>
                        <a:t>Actividad Interdisciplinaria de Apertura</a:t>
                      </a:r>
                      <a:r>
                        <a:rPr lang="en-US" sz="800" smtClean="0"/>
                        <a:t>:</a:t>
                      </a:r>
                      <a:endParaRPr sz="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19"/>
                  </a:ext>
                </a:extLst>
              </a:tr>
              <a:tr h="169280">
                <a:tc gridSpan="9">
                  <a:txBody>
                    <a:bodyPr/>
                    <a:lstStyle/>
                    <a:p>
                      <a:pPr marL="0" marR="0" lvl="0" indent="0" algn="l" rtl="0">
                        <a:spcBef>
                          <a:spcPts val="0"/>
                        </a:spcBef>
                        <a:spcAft>
                          <a:spcPts val="0"/>
                        </a:spcAft>
                        <a:buNone/>
                      </a:pPr>
                      <a:r>
                        <a:rPr lang="en-US" sz="800" b="1" dirty="0" err="1" smtClean="0"/>
                        <a:t>Tipos</a:t>
                      </a:r>
                      <a:r>
                        <a:rPr lang="en-US" sz="800" b="1" dirty="0" smtClean="0"/>
                        <a:t> de </a:t>
                      </a:r>
                      <a:r>
                        <a:rPr lang="en-US" sz="800" b="1" dirty="0" err="1" smtClean="0"/>
                        <a:t>preguntas</a:t>
                      </a:r>
                      <a:endParaRPr sz="8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alpha val="44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20"/>
                  </a:ext>
                </a:extLst>
              </a:tr>
            </a:tbl>
          </a:graphicData>
        </a:graphic>
      </p:graphicFrame>
      <p:pic>
        <p:nvPicPr>
          <p:cNvPr id="9"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896" y="130777"/>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1772072" y="595948"/>
            <a:ext cx="5112568" cy="1008111"/>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smtClean="0"/>
              <a:t>Formato elegido (equipo)</a:t>
            </a:r>
            <a:endParaRPr lang="es-MX" dirty="0"/>
          </a:p>
        </p:txBody>
      </p:sp>
    </p:spTree>
    <p:extLst>
      <p:ext uri="{BB962C8B-B14F-4D97-AF65-F5344CB8AC3E}">
        <p14:creationId xmlns:p14="http://schemas.microsoft.com/office/powerpoint/2010/main" val="2568888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5"/>
            <a:ext cx="7543800" cy="478099"/>
          </a:xfrm>
        </p:spPr>
        <p:txBody>
          <a:bodyPr>
            <a:noAutofit/>
          </a:bodyPr>
          <a:lstStyle/>
          <a:p>
            <a:r>
              <a:rPr lang="es-ES" sz="3200" dirty="0" smtClean="0">
                <a:solidFill>
                  <a:schemeClr val="accent2"/>
                </a:solidFill>
              </a:rPr>
              <a:t>Lista de pasos para hacer infografía</a:t>
            </a:r>
            <a:endParaRPr lang="es-ES" sz="3200" dirty="0">
              <a:solidFill>
                <a:schemeClr val="accent2"/>
              </a:solidFill>
            </a:endParaRPr>
          </a:p>
        </p:txBody>
      </p:sp>
      <p:sp>
        <p:nvSpPr>
          <p:cNvPr id="3" name="Marcador de contenido 2"/>
          <p:cNvSpPr>
            <a:spLocks noGrp="1"/>
          </p:cNvSpPr>
          <p:nvPr>
            <p:ph idx="1"/>
          </p:nvPr>
        </p:nvSpPr>
        <p:spPr>
          <a:xfrm>
            <a:off x="683568" y="1124744"/>
            <a:ext cx="7543800" cy="4896544"/>
          </a:xfrm>
        </p:spPr>
        <p:txBody>
          <a:bodyPr>
            <a:normAutofit fontScale="77500" lnSpcReduction="20000"/>
          </a:bodyPr>
          <a:lstStyle/>
          <a:p>
            <a:r>
              <a:rPr lang="es-MX" b="1" dirty="0" smtClean="0"/>
              <a:t>Cómo </a:t>
            </a:r>
            <a:r>
              <a:rPr lang="es-MX" b="1" dirty="0"/>
              <a:t>hacer una Infografía</a:t>
            </a:r>
            <a:endParaRPr lang="es-ES" dirty="0"/>
          </a:p>
          <a:p>
            <a:r>
              <a:rPr lang="es-MX" dirty="0"/>
              <a:t>1. </a:t>
            </a:r>
            <a:r>
              <a:rPr lang="es-MX" dirty="0" smtClean="0"/>
              <a:t>Objetivo</a:t>
            </a:r>
            <a:endParaRPr lang="es-ES" dirty="0"/>
          </a:p>
          <a:p>
            <a:r>
              <a:rPr lang="es-MX" dirty="0"/>
              <a:t>2. </a:t>
            </a:r>
            <a:r>
              <a:rPr lang="es-MX" dirty="0" smtClean="0"/>
              <a:t>A quien </a:t>
            </a:r>
            <a:r>
              <a:rPr lang="es-MX" dirty="0"/>
              <a:t>va dirigida</a:t>
            </a:r>
            <a:endParaRPr lang="es-ES" dirty="0"/>
          </a:p>
          <a:p>
            <a:r>
              <a:rPr lang="es-MX" dirty="0"/>
              <a:t>3.  Como (qué debemos comunicar, a través de qué)</a:t>
            </a:r>
            <a:endParaRPr lang="es-ES" dirty="0"/>
          </a:p>
          <a:p>
            <a:r>
              <a:rPr lang="es-MX" dirty="0"/>
              <a:t>4. ¿Cómo se </a:t>
            </a:r>
            <a:r>
              <a:rPr lang="es-MX" dirty="0" smtClean="0"/>
              <a:t>hace?</a:t>
            </a:r>
            <a:endParaRPr lang="es-ES" dirty="0"/>
          </a:p>
          <a:p>
            <a:pPr lvl="1"/>
            <a:r>
              <a:rPr lang="es-MX" dirty="0" smtClean="0"/>
              <a:t>Medio      </a:t>
            </a:r>
            <a:r>
              <a:rPr lang="es-MX" dirty="0"/>
              <a:t>Impreso</a:t>
            </a:r>
            <a:endParaRPr lang="es-ES" dirty="0"/>
          </a:p>
          <a:p>
            <a:pPr marL="201168" lvl="1" indent="0">
              <a:buNone/>
            </a:pPr>
            <a:r>
              <a:rPr lang="es-MX" dirty="0"/>
              <a:t>                      Digital</a:t>
            </a:r>
            <a:endParaRPr lang="es-ES" dirty="0"/>
          </a:p>
          <a:p>
            <a:pPr lvl="1"/>
            <a:r>
              <a:rPr lang="es-MX" dirty="0" smtClean="0"/>
              <a:t>Gráficas   </a:t>
            </a:r>
            <a:r>
              <a:rPr lang="es-MX" dirty="0"/>
              <a:t>Diagrama</a:t>
            </a:r>
            <a:endParaRPr lang="es-ES" dirty="0"/>
          </a:p>
          <a:p>
            <a:pPr marL="201168" lvl="1" indent="0">
              <a:buNone/>
            </a:pPr>
            <a:r>
              <a:rPr lang="es-MX" dirty="0"/>
              <a:t>                     Mapas</a:t>
            </a:r>
            <a:endParaRPr lang="es-ES" dirty="0"/>
          </a:p>
          <a:p>
            <a:pPr marL="201168" lvl="1" indent="0">
              <a:buNone/>
            </a:pPr>
            <a:r>
              <a:rPr lang="es-MX" dirty="0"/>
              <a:t>                     Gráficas</a:t>
            </a:r>
            <a:endParaRPr lang="es-ES" dirty="0"/>
          </a:p>
          <a:p>
            <a:r>
              <a:rPr lang="es-MX" dirty="0"/>
              <a:t>5. </a:t>
            </a:r>
            <a:r>
              <a:rPr lang="es-MX" dirty="0" smtClean="0"/>
              <a:t>Herramientas (on-line</a:t>
            </a:r>
            <a:r>
              <a:rPr lang="es-MX" dirty="0"/>
              <a:t>)</a:t>
            </a:r>
            <a:endParaRPr lang="es-ES" dirty="0"/>
          </a:p>
          <a:p>
            <a:r>
              <a:rPr lang="es-MX" dirty="0"/>
              <a:t>6.  Contenido:</a:t>
            </a:r>
            <a:endParaRPr lang="es-ES" dirty="0"/>
          </a:p>
          <a:p>
            <a:pPr lvl="1"/>
            <a:r>
              <a:rPr lang="es-MX" dirty="0" smtClean="0"/>
              <a:t>Buen </a:t>
            </a:r>
            <a:r>
              <a:rPr lang="es-MX" dirty="0"/>
              <a:t>lenguaje visual, inmediatez, facilidad de penetración</a:t>
            </a:r>
            <a:endParaRPr lang="es-ES" dirty="0"/>
          </a:p>
          <a:p>
            <a:pPr lvl="1"/>
            <a:r>
              <a:rPr lang="es-MX" dirty="0" smtClean="0"/>
              <a:t>Forma</a:t>
            </a:r>
            <a:r>
              <a:rPr lang="es-MX" dirty="0"/>
              <a:t>, color</a:t>
            </a:r>
            <a:endParaRPr lang="es-ES" dirty="0"/>
          </a:p>
          <a:p>
            <a:pPr lvl="1"/>
            <a:r>
              <a:rPr lang="es-MX" dirty="0" smtClean="0"/>
              <a:t>Textura</a:t>
            </a:r>
            <a:r>
              <a:rPr lang="es-MX" dirty="0"/>
              <a:t>, imágenes</a:t>
            </a:r>
            <a:endParaRPr lang="es-ES" dirty="0"/>
          </a:p>
          <a:p>
            <a:pPr lvl="1"/>
            <a:r>
              <a:rPr lang="es-MX" dirty="0" smtClean="0"/>
              <a:t>Signos</a:t>
            </a:r>
            <a:endParaRPr lang="es-ES" dirty="0"/>
          </a:p>
          <a:p>
            <a:pPr lvl="1"/>
            <a:r>
              <a:rPr lang="es-MX" dirty="0" smtClean="0"/>
              <a:t>Amena</a:t>
            </a:r>
            <a:r>
              <a:rPr lang="es-MX" dirty="0"/>
              <a:t>, sintética y </a:t>
            </a:r>
            <a:r>
              <a:rPr lang="es-MX" dirty="0" smtClean="0"/>
              <a:t>visual</a:t>
            </a:r>
            <a:endParaRPr lang="es-ES" dirty="0"/>
          </a:p>
        </p:txBody>
      </p:sp>
      <p:sp>
        <p:nvSpPr>
          <p:cNvPr id="4" name="Marcador de pie de página 3"/>
          <p:cNvSpPr>
            <a:spLocks noGrp="1"/>
          </p:cNvSpPr>
          <p:nvPr>
            <p:ph type="ftr" sz="quarter" idx="11"/>
          </p:nvPr>
        </p:nvSpPr>
        <p:spPr>
          <a:xfrm>
            <a:off x="2370985" y="6445200"/>
            <a:ext cx="4402030"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44</a:t>
            </a:fld>
            <a:endParaRPr lang="en-US">
              <a:solidFill>
                <a:srgbClr val="5FCBEF"/>
              </a:solidFill>
            </a:endParaRPr>
          </a:p>
        </p:txBody>
      </p:sp>
    </p:spTree>
    <p:extLst>
      <p:ext uri="{BB962C8B-B14F-4D97-AF65-F5344CB8AC3E}">
        <p14:creationId xmlns:p14="http://schemas.microsoft.com/office/powerpoint/2010/main" val="3301325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769" y="116632"/>
            <a:ext cx="5810984" cy="684625"/>
          </a:xfrm>
        </p:spPr>
        <p:txBody>
          <a:bodyPr>
            <a:normAutofit/>
          </a:bodyPr>
          <a:lstStyle/>
          <a:p>
            <a:r>
              <a:rPr lang="es-MX" dirty="0" smtClean="0">
                <a:solidFill>
                  <a:srgbClr val="0070C0"/>
                </a:solidFill>
              </a:rPr>
              <a:t>Infografía</a:t>
            </a:r>
            <a:endParaRPr lang="es-MX" dirty="0">
              <a:solidFill>
                <a:srgbClr val="0070C0"/>
              </a:solidFill>
            </a:endParaRPr>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64639" y="116632"/>
            <a:ext cx="4133289" cy="6198719"/>
          </a:xfrm>
        </p:spPr>
      </p:pic>
      <p:sp>
        <p:nvSpPr>
          <p:cNvPr id="4" name="Marcador de pie de página 3"/>
          <p:cNvSpPr>
            <a:spLocks noGrp="1"/>
          </p:cNvSpPr>
          <p:nvPr>
            <p:ph type="ftr" sz="quarter" idx="11"/>
          </p:nvPr>
        </p:nvSpPr>
        <p:spPr>
          <a:xfrm>
            <a:off x="1979713" y="6459786"/>
            <a:ext cx="4752528"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45</a:t>
            </a:fld>
            <a:endParaRPr lang="en-US">
              <a:solidFill>
                <a:srgbClr val="5FCBEF"/>
              </a:solidFill>
            </a:endParaRPr>
          </a:p>
        </p:txBody>
      </p:sp>
    </p:spTree>
    <p:extLst>
      <p:ext uri="{BB962C8B-B14F-4D97-AF65-F5344CB8AC3E}">
        <p14:creationId xmlns:p14="http://schemas.microsoft.com/office/powerpoint/2010/main" val="15496470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34468"/>
            <a:ext cx="7886700" cy="894332"/>
          </a:xfrm>
        </p:spPr>
        <p:txBody>
          <a:bodyPr/>
          <a:lstStyle/>
          <a:p>
            <a:pPr algn="ctr"/>
            <a:r>
              <a:rPr lang="es-ES" sz="2000" b="1" dirty="0" smtClean="0">
                <a:solidFill>
                  <a:srgbClr val="0070C0"/>
                </a:solidFill>
              </a:rPr>
              <a:t>Rúbrica para la evaluación de la infografía de generación de mapas a partir de fotografías satelitales</a:t>
            </a:r>
            <a:endParaRPr lang="es-MX" dirty="0">
              <a:solidFill>
                <a:srgbClr val="0070C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39895428"/>
              </p:ext>
            </p:extLst>
          </p:nvPr>
        </p:nvGraphicFramePr>
        <p:xfrm>
          <a:off x="457084" y="1412776"/>
          <a:ext cx="7854350" cy="4447558"/>
        </p:xfrm>
        <a:graphic>
          <a:graphicData uri="http://schemas.openxmlformats.org/drawingml/2006/table">
            <a:tbl>
              <a:tblPr firstRow="1" bandRow="1">
                <a:tableStyleId>{5DA37D80-6434-44D0-A028-1B22A696006F}</a:tableStyleId>
              </a:tblPr>
              <a:tblGrid>
                <a:gridCol w="1570870"/>
                <a:gridCol w="1570870"/>
                <a:gridCol w="1570870"/>
                <a:gridCol w="1570870"/>
                <a:gridCol w="1570870"/>
              </a:tblGrid>
              <a:tr h="497424">
                <a:tc>
                  <a:txBody>
                    <a:bodyPr/>
                    <a:lstStyle/>
                    <a:p>
                      <a:r>
                        <a:rPr lang="es-ES" sz="1200" u="none" strike="noStrike" cap="none" dirty="0" smtClean="0">
                          <a:sym typeface="Arial"/>
                        </a:rPr>
                        <a:t>Elementos a evaluar</a:t>
                      </a:r>
                      <a:endParaRPr lang="es-MX" sz="1200" dirty="0">
                        <a:solidFill>
                          <a:srgbClr val="0070C0"/>
                        </a:solidFill>
                      </a:endParaRPr>
                    </a:p>
                  </a:txBody>
                  <a:tcPr marL="68580" marR="68580">
                    <a:solidFill>
                      <a:schemeClr val="bg1"/>
                    </a:solidFill>
                  </a:tcPr>
                </a:tc>
                <a:tc>
                  <a:txBody>
                    <a:bodyPr/>
                    <a:lstStyle/>
                    <a:p>
                      <a:r>
                        <a:rPr lang="es-ES" sz="1200" u="none" strike="noStrike" cap="none" dirty="0" smtClean="0">
                          <a:sym typeface="Arial"/>
                        </a:rPr>
                        <a:t>Deficiente</a:t>
                      </a:r>
                      <a:endParaRPr lang="es-MX" sz="1200" dirty="0">
                        <a:solidFill>
                          <a:srgbClr val="0070C0"/>
                        </a:solidFill>
                      </a:endParaRPr>
                    </a:p>
                  </a:txBody>
                  <a:tcPr marL="68580" marR="68580">
                    <a:solidFill>
                      <a:schemeClr val="bg1"/>
                    </a:solidFill>
                  </a:tcPr>
                </a:tc>
                <a:tc>
                  <a:txBody>
                    <a:bodyPr/>
                    <a:lstStyle/>
                    <a:p>
                      <a:r>
                        <a:rPr lang="es-ES" sz="1200" u="none" strike="noStrike" cap="none" dirty="0" smtClean="0">
                          <a:sym typeface="Arial"/>
                        </a:rPr>
                        <a:t>Regular</a:t>
                      </a:r>
                      <a:endParaRPr lang="es-MX" sz="1200" dirty="0">
                        <a:solidFill>
                          <a:srgbClr val="0070C0"/>
                        </a:solidFill>
                      </a:endParaRPr>
                    </a:p>
                  </a:txBody>
                  <a:tcPr marL="68580" marR="68580">
                    <a:solidFill>
                      <a:schemeClr val="bg1"/>
                    </a:solidFill>
                  </a:tcPr>
                </a:tc>
                <a:tc>
                  <a:txBody>
                    <a:bodyPr/>
                    <a:lstStyle/>
                    <a:p>
                      <a:r>
                        <a:rPr lang="es-ES" sz="1200" u="none" strike="noStrike" cap="none" dirty="0" smtClean="0">
                          <a:sym typeface="Arial"/>
                        </a:rPr>
                        <a:t>Bueno</a:t>
                      </a:r>
                      <a:endParaRPr lang="es-MX" sz="1200" dirty="0">
                        <a:solidFill>
                          <a:srgbClr val="0070C0"/>
                        </a:solidFill>
                      </a:endParaRPr>
                    </a:p>
                  </a:txBody>
                  <a:tcPr marL="68580" marR="68580">
                    <a:solidFill>
                      <a:schemeClr val="bg1"/>
                    </a:solidFill>
                  </a:tcPr>
                </a:tc>
                <a:tc>
                  <a:txBody>
                    <a:bodyPr/>
                    <a:lstStyle/>
                    <a:p>
                      <a:r>
                        <a:rPr lang="es-ES" sz="1200" u="none" strike="noStrike" cap="none" dirty="0" smtClean="0">
                          <a:sym typeface="Arial"/>
                        </a:rPr>
                        <a:t>Excelente</a:t>
                      </a:r>
                      <a:endParaRPr lang="es-MX" sz="1200" dirty="0">
                        <a:solidFill>
                          <a:srgbClr val="0070C0"/>
                        </a:solidFill>
                      </a:endParaRPr>
                    </a:p>
                  </a:txBody>
                  <a:tcPr marL="68580" marR="68580">
                    <a:solidFill>
                      <a:schemeClr val="bg1"/>
                    </a:solidFill>
                  </a:tcPr>
                </a:tc>
              </a:tr>
              <a:tr h="907068">
                <a:tc>
                  <a:txBody>
                    <a:bodyPr/>
                    <a:lstStyle/>
                    <a:p>
                      <a:r>
                        <a:rPr lang="es-ES" sz="1200" u="none" strike="noStrike" cap="none" dirty="0" smtClean="0">
                          <a:sym typeface="Arial"/>
                        </a:rPr>
                        <a:t>Contenido</a:t>
                      </a:r>
                      <a:endParaRPr lang="es-MX" sz="1200" dirty="0">
                        <a:solidFill>
                          <a:srgbClr val="0070C0"/>
                        </a:solidFill>
                      </a:endParaRPr>
                    </a:p>
                  </a:txBody>
                  <a:tcPr marL="68580" marR="68580">
                    <a:solidFill>
                      <a:schemeClr val="bg1"/>
                    </a:solidFill>
                  </a:tcPr>
                </a:tc>
                <a:tc>
                  <a:txBody>
                    <a:bodyPr/>
                    <a:lstStyle/>
                    <a:p>
                      <a:r>
                        <a:rPr lang="es-ES" sz="1200" u="none" strike="noStrike" cap="none" dirty="0" smtClean="0">
                          <a:sym typeface="Arial"/>
                        </a:rPr>
                        <a:t>El contenido es vago y superficial.</a:t>
                      </a:r>
                      <a:endParaRPr lang="es-MX" sz="1200" dirty="0"/>
                    </a:p>
                  </a:txBody>
                  <a:tcPr marL="68580" marR="68580">
                    <a:solidFill>
                      <a:schemeClr val="bg1"/>
                    </a:solidFill>
                  </a:tcPr>
                </a:tc>
                <a:tc>
                  <a:txBody>
                    <a:bodyPr/>
                    <a:lstStyle/>
                    <a:p>
                      <a:r>
                        <a:rPr lang="es-ES" sz="1200" u="none" strike="noStrike" cap="none" dirty="0" smtClean="0">
                          <a:sym typeface="Arial"/>
                        </a:rPr>
                        <a:t>contenido elemental del tema.</a:t>
                      </a:r>
                      <a:endParaRPr lang="es-MX" sz="1200" dirty="0"/>
                    </a:p>
                  </a:txBody>
                  <a:tcPr marL="68580" marR="68580">
                    <a:solidFill>
                      <a:schemeClr val="bg1"/>
                    </a:solidFill>
                  </a:tcPr>
                </a:tc>
                <a:tc>
                  <a:txBody>
                    <a:bodyPr/>
                    <a:lstStyle/>
                    <a:p>
                      <a:r>
                        <a:rPr lang="es-ES" sz="1200" u="none" strike="noStrike" cap="none" dirty="0" smtClean="0">
                          <a:sym typeface="Arial"/>
                        </a:rPr>
                        <a:t>Se observa contenido suficiente del tema.</a:t>
                      </a:r>
                      <a:endParaRPr lang="es-MX" sz="1200" dirty="0"/>
                    </a:p>
                  </a:txBody>
                  <a:tcPr marL="68580" marR="68580">
                    <a:solidFill>
                      <a:schemeClr val="bg1"/>
                    </a:solidFill>
                  </a:tcPr>
                </a:tc>
                <a:tc>
                  <a:txBody>
                    <a:bodyPr/>
                    <a:lstStyle/>
                    <a:p>
                      <a:r>
                        <a:rPr lang="es-ES" sz="1200" u="none" strike="noStrike" cap="none" dirty="0" smtClean="0">
                          <a:sym typeface="Arial"/>
                        </a:rPr>
                        <a:t>Se observa conocimiento a profundidad del tema.</a:t>
                      </a:r>
                      <a:endParaRPr lang="es-MX" sz="1200" dirty="0"/>
                    </a:p>
                  </a:txBody>
                  <a:tcPr marL="68580" marR="68580">
                    <a:solidFill>
                      <a:schemeClr val="bg1"/>
                    </a:solidFill>
                  </a:tcPr>
                </a:tc>
              </a:tr>
              <a:tr h="1316711">
                <a:tc>
                  <a:txBody>
                    <a:bodyPr/>
                    <a:lstStyle/>
                    <a:p>
                      <a:r>
                        <a:rPr lang="es-ES" sz="1200" u="none" strike="noStrike" cap="none" dirty="0" smtClean="0">
                          <a:sym typeface="Arial"/>
                        </a:rPr>
                        <a:t>Organización</a:t>
                      </a:r>
                      <a:endParaRPr lang="es-MX" sz="1200" dirty="0">
                        <a:solidFill>
                          <a:srgbClr val="0070C0"/>
                        </a:solidFill>
                      </a:endParaRPr>
                    </a:p>
                  </a:txBody>
                  <a:tcPr marL="68580" marR="68580">
                    <a:solidFill>
                      <a:schemeClr val="bg1"/>
                    </a:solidFill>
                  </a:tcPr>
                </a:tc>
                <a:tc>
                  <a:txBody>
                    <a:bodyPr/>
                    <a:lstStyle/>
                    <a:p>
                      <a:r>
                        <a:rPr lang="es-ES" sz="1200" u="none" strike="noStrike" cap="none" dirty="0" smtClean="0">
                          <a:sym typeface="Arial"/>
                        </a:rPr>
                        <a:t>La infografía es desorganizada y no ayuda a la comprensión del tema solicitado.</a:t>
                      </a:r>
                      <a:endParaRPr lang="es-MX" sz="1200" dirty="0"/>
                    </a:p>
                  </a:txBody>
                  <a:tcPr marL="68580" marR="68580">
                    <a:solidFill>
                      <a:schemeClr val="bg1"/>
                    </a:solidFill>
                  </a:tcPr>
                </a:tc>
                <a:tc>
                  <a:txBody>
                    <a:bodyPr/>
                    <a:lstStyle/>
                    <a:p>
                      <a:r>
                        <a:rPr lang="es-ES" sz="1200" u="none" strike="noStrike" cap="none" dirty="0" smtClean="0">
                          <a:sym typeface="Arial"/>
                        </a:rPr>
                        <a:t>La organización de la infografía no permite una clara comprensión del proceso.</a:t>
                      </a:r>
                      <a:endParaRPr lang="es-MX" sz="1200" dirty="0"/>
                    </a:p>
                  </a:txBody>
                  <a:tcPr marL="68580" marR="68580">
                    <a:solidFill>
                      <a:schemeClr val="bg1"/>
                    </a:solidFill>
                  </a:tcPr>
                </a:tc>
                <a:tc>
                  <a:txBody>
                    <a:bodyPr/>
                    <a:lstStyle/>
                    <a:p>
                      <a:r>
                        <a:rPr lang="es-ES" sz="1200" u="none" strike="noStrike" cap="none" dirty="0" smtClean="0">
                          <a:sym typeface="Arial"/>
                        </a:rPr>
                        <a:t>La organización de la infografía es básica pero permite la comprensión del proceso.</a:t>
                      </a:r>
                      <a:endParaRPr lang="es-MX" sz="1200" dirty="0"/>
                    </a:p>
                  </a:txBody>
                  <a:tcPr marL="68580" marR="68580">
                    <a:solidFill>
                      <a:schemeClr val="bg1"/>
                    </a:solidFill>
                  </a:tcPr>
                </a:tc>
                <a:tc>
                  <a:txBody>
                    <a:bodyPr/>
                    <a:lstStyle/>
                    <a:p>
                      <a:pPr marR="0" algn="l" rtl="0">
                        <a:lnSpc>
                          <a:spcPct val="100000"/>
                        </a:lnSpc>
                        <a:spcBef>
                          <a:spcPts val="0"/>
                        </a:spcBef>
                        <a:spcAft>
                          <a:spcPts val="0"/>
                        </a:spcAft>
                        <a:buClr>
                          <a:srgbClr val="000000"/>
                        </a:buClr>
                        <a:buFont typeface="Arial"/>
                      </a:pPr>
                      <a:r>
                        <a:rPr lang="es-ES" sz="1200" u="none" strike="noStrike" cap="none" dirty="0" smtClean="0">
                          <a:sym typeface="Arial"/>
                        </a:rPr>
                        <a:t>La organización de la infografía es clara y permite la comprensión del proceso.</a:t>
                      </a:r>
                      <a:endParaRPr lang="es-MX" sz="1200" b="0" i="0" u="none" strike="noStrike" cap="none" dirty="0" smtClean="0">
                        <a:solidFill>
                          <a:schemeClr val="dk1"/>
                        </a:solidFill>
                        <a:latin typeface="Calibri"/>
                        <a:ea typeface="Calibri"/>
                        <a:cs typeface="Calibri"/>
                        <a:sym typeface="Arial"/>
                      </a:endParaRPr>
                    </a:p>
                  </a:txBody>
                  <a:tcPr marL="51435" marR="51435" marT="0" marB="0">
                    <a:solidFill>
                      <a:schemeClr val="bg1"/>
                    </a:solidFill>
                  </a:tcPr>
                </a:tc>
              </a:tr>
              <a:tr h="1726355">
                <a:tc>
                  <a:txBody>
                    <a:bodyPr/>
                    <a:lstStyle/>
                    <a:p>
                      <a:r>
                        <a:rPr lang="es-ES" sz="1200" u="none" strike="noStrike" cap="none" dirty="0" smtClean="0">
                          <a:sym typeface="Arial"/>
                        </a:rPr>
                        <a:t>Estructura</a:t>
                      </a:r>
                      <a:endParaRPr lang="es-MX" sz="1200" dirty="0">
                        <a:solidFill>
                          <a:srgbClr val="0070C0"/>
                        </a:solidFill>
                      </a:endParaRPr>
                    </a:p>
                  </a:txBody>
                  <a:tcPr marL="68580" marR="68580">
                    <a:solidFill>
                      <a:schemeClr val="bg1"/>
                    </a:solidFill>
                  </a:tcPr>
                </a:tc>
                <a:tc>
                  <a:txBody>
                    <a:bodyPr/>
                    <a:lstStyle/>
                    <a:p>
                      <a:r>
                        <a:rPr lang="es-ES" sz="1200" u="none" strike="noStrike" cap="none" dirty="0" smtClean="0">
                          <a:sym typeface="Arial"/>
                        </a:rPr>
                        <a:t>La infografía no sigue una dirección definida y es imposible identificar sus elementos, los contenidos son confusos.</a:t>
                      </a:r>
                      <a:endParaRPr lang="es-MX" sz="1200" dirty="0"/>
                    </a:p>
                  </a:txBody>
                  <a:tcPr marL="68580" marR="68580">
                    <a:solidFill>
                      <a:schemeClr val="bg1"/>
                    </a:solidFill>
                  </a:tcPr>
                </a:tc>
                <a:tc>
                  <a:txBody>
                    <a:bodyPr/>
                    <a:lstStyle/>
                    <a:p>
                      <a:r>
                        <a:rPr lang="es-ES" sz="1200" u="none" strike="noStrike" cap="none" dirty="0" smtClean="0">
                          <a:sym typeface="Arial"/>
                        </a:rPr>
                        <a:t>La infografía establece una dirección correcta pero no existe una clara distinción de los diferentes pasos  ni de su contenido.</a:t>
                      </a:r>
                      <a:endParaRPr lang="es-MX" sz="1200" dirty="0"/>
                    </a:p>
                  </a:txBody>
                  <a:tcPr marL="68580" marR="68580">
                    <a:solidFill>
                      <a:schemeClr val="bg1"/>
                    </a:solidFill>
                  </a:tcPr>
                </a:tc>
                <a:tc>
                  <a:txBody>
                    <a:bodyPr/>
                    <a:lstStyle/>
                    <a:p>
                      <a:r>
                        <a:rPr lang="es-ES" sz="1200" u="none" strike="noStrike" cap="none" dirty="0" smtClean="0">
                          <a:sym typeface="Arial"/>
                        </a:rPr>
                        <a:t>La infografía establece una dirección correcta y existe una clara distinción de los diferentes pasos pero no de su contenido.</a:t>
                      </a:r>
                      <a:endParaRPr lang="es-MX" sz="1200" dirty="0"/>
                    </a:p>
                  </a:txBody>
                  <a:tcPr marL="68580" marR="68580">
                    <a:solidFill>
                      <a:schemeClr val="bg1"/>
                    </a:solidFill>
                  </a:tcPr>
                </a:tc>
                <a:tc>
                  <a:txBody>
                    <a:bodyPr/>
                    <a:lstStyle/>
                    <a:p>
                      <a:r>
                        <a:rPr lang="es-ES" sz="1200" u="none" strike="noStrike" cap="none" dirty="0" smtClean="0">
                          <a:sym typeface="Arial"/>
                        </a:rPr>
                        <a:t>La infografía establece una dirección correcta y existe una clara distinción de los diferentes pasos así como su contenido.</a:t>
                      </a:r>
                      <a:endParaRPr lang="es-MX" sz="1200" dirty="0"/>
                    </a:p>
                  </a:txBody>
                  <a:tcPr marL="68580" marR="68580">
                    <a:solidFill>
                      <a:schemeClr val="bg1"/>
                    </a:solidFill>
                  </a:tcPr>
                </a:tc>
              </a:tr>
            </a:tbl>
          </a:graphicData>
        </a:graphic>
      </p:graphicFrame>
      <p:sp>
        <p:nvSpPr>
          <p:cNvPr id="5" name="4 CuadroTexto"/>
          <p:cNvSpPr txBox="1"/>
          <p:nvPr/>
        </p:nvSpPr>
        <p:spPr>
          <a:xfrm>
            <a:off x="467544" y="6073170"/>
            <a:ext cx="7909077" cy="784830"/>
          </a:xfrm>
          <a:prstGeom prst="rect">
            <a:avLst/>
          </a:prstGeom>
          <a:noFill/>
        </p:spPr>
        <p:txBody>
          <a:bodyPr wrap="square" rtlCol="0">
            <a:spAutoFit/>
          </a:bodyPr>
          <a:lstStyle/>
          <a:p>
            <a:r>
              <a:rPr lang="es-ES" sz="900" b="1" dirty="0" smtClean="0">
                <a:solidFill>
                  <a:srgbClr val="0070C0"/>
                </a:solidFill>
              </a:rPr>
              <a:t>REFERENCIAS BIBLIOGRÁFICAS </a:t>
            </a:r>
            <a:endParaRPr lang="es-MX" sz="900" b="1" dirty="0" smtClean="0">
              <a:solidFill>
                <a:srgbClr val="0070C0"/>
              </a:solidFill>
            </a:endParaRPr>
          </a:p>
          <a:p>
            <a:r>
              <a:rPr lang="es-ES" sz="900" b="1" dirty="0" smtClean="0">
                <a:solidFill>
                  <a:srgbClr val="0070C0"/>
                </a:solidFill>
              </a:rPr>
              <a:t> </a:t>
            </a:r>
            <a:endParaRPr lang="es-MX" sz="900" b="1" dirty="0" smtClean="0">
              <a:solidFill>
                <a:srgbClr val="0070C0"/>
              </a:solidFill>
            </a:endParaRPr>
          </a:p>
          <a:p>
            <a:r>
              <a:rPr lang="es-ES" sz="900" b="1" dirty="0" smtClean="0">
                <a:solidFill>
                  <a:srgbClr val="0070C0"/>
                </a:solidFill>
              </a:rPr>
              <a:t>Para el profesor:</a:t>
            </a:r>
            <a:endParaRPr lang="es-MX" sz="900" b="1" dirty="0" smtClean="0">
              <a:solidFill>
                <a:srgbClr val="0070C0"/>
              </a:solidFill>
            </a:endParaRPr>
          </a:p>
          <a:p>
            <a:r>
              <a:rPr lang="es-MX" sz="900" b="1" dirty="0" smtClean="0">
                <a:solidFill>
                  <a:srgbClr val="0070C0"/>
                </a:solidFill>
              </a:rPr>
              <a:t>Aguirre, R. (2009). </a:t>
            </a:r>
            <a:r>
              <a:rPr lang="es-MX" sz="900" b="1" i="1" dirty="0" smtClean="0">
                <a:solidFill>
                  <a:srgbClr val="0070C0"/>
                </a:solidFill>
              </a:rPr>
              <a:t>Conceptos de </a:t>
            </a:r>
            <a:r>
              <a:rPr lang="es-MX" sz="900" b="1" i="1" dirty="0" err="1" smtClean="0">
                <a:solidFill>
                  <a:srgbClr val="0070C0"/>
                </a:solidFill>
              </a:rPr>
              <a:t>Geomática</a:t>
            </a:r>
            <a:r>
              <a:rPr lang="es-MX" sz="900" b="1" i="1" dirty="0" smtClean="0">
                <a:solidFill>
                  <a:srgbClr val="0070C0"/>
                </a:solidFill>
              </a:rPr>
              <a:t> y estudios de caso en México.</a:t>
            </a:r>
            <a:r>
              <a:rPr lang="es-MX" sz="900" b="1" dirty="0" smtClean="0">
                <a:solidFill>
                  <a:srgbClr val="0070C0"/>
                </a:solidFill>
              </a:rPr>
              <a:t> México: UNAM.</a:t>
            </a:r>
          </a:p>
          <a:p>
            <a:r>
              <a:rPr lang="es-ES" sz="900" b="1" dirty="0" smtClean="0">
                <a:solidFill>
                  <a:srgbClr val="0070C0"/>
                </a:solidFill>
              </a:rPr>
              <a:t> </a:t>
            </a:r>
            <a:endParaRPr lang="es-MX" sz="900" b="1" dirty="0" smtClean="0">
              <a:solidFill>
                <a:srgbClr val="0070C0"/>
              </a:solidFill>
            </a:endParaRPr>
          </a:p>
        </p:txBody>
      </p:sp>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68" y="6420"/>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3713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0200" y="764704"/>
            <a:ext cx="7543800" cy="478100"/>
          </a:xfrm>
        </p:spPr>
        <p:txBody>
          <a:bodyPr>
            <a:noAutofit/>
          </a:bodyPr>
          <a:lstStyle/>
          <a:p>
            <a:r>
              <a:rPr lang="es-ES" sz="2800" dirty="0" smtClean="0">
                <a:solidFill>
                  <a:schemeClr val="accent2"/>
                </a:solidFill>
              </a:rPr>
              <a:t>Reflexiones </a:t>
            </a:r>
            <a:r>
              <a:rPr lang="es-ES" sz="2800" dirty="0" smtClean="0">
                <a:solidFill>
                  <a:schemeClr val="accent2"/>
                </a:solidFill>
              </a:rPr>
              <a:t>personales</a:t>
            </a:r>
            <a:endParaRPr lang="es-ES" sz="2800" dirty="0">
              <a:solidFill>
                <a:schemeClr val="accent2"/>
              </a:solidFill>
            </a:endParaRPr>
          </a:p>
        </p:txBody>
      </p:sp>
      <p:sp>
        <p:nvSpPr>
          <p:cNvPr id="3" name="Marcador de contenido 2"/>
          <p:cNvSpPr>
            <a:spLocks noGrp="1"/>
          </p:cNvSpPr>
          <p:nvPr>
            <p:ph idx="1"/>
          </p:nvPr>
        </p:nvSpPr>
        <p:spPr>
          <a:xfrm>
            <a:off x="539553" y="1333811"/>
            <a:ext cx="7488832" cy="5191534"/>
          </a:xfrm>
        </p:spPr>
        <p:txBody>
          <a:bodyPr>
            <a:normAutofit/>
          </a:bodyPr>
          <a:lstStyle/>
          <a:p>
            <a:pPr algn="just"/>
            <a:r>
              <a:rPr lang="es-MX" sz="1600" b="1" dirty="0">
                <a:solidFill>
                  <a:schemeClr val="tx1"/>
                </a:solidFill>
              </a:rPr>
              <a:t>REFLEXION SOBRE EL PROCESO DE APRENDIZAJE Y CRECIMIENTO DURANT3E LA CONTRUCCIÓN DEL PROYECTO INTEDISCIPLINARIO</a:t>
            </a:r>
            <a:endParaRPr lang="es-ES" sz="1600" b="1" dirty="0">
              <a:solidFill>
                <a:schemeClr val="tx1"/>
              </a:solidFill>
            </a:endParaRPr>
          </a:p>
          <a:p>
            <a:pPr algn="just"/>
            <a:r>
              <a:rPr lang="es-MX" sz="1600" b="1" dirty="0">
                <a:solidFill>
                  <a:schemeClr val="tx1"/>
                </a:solidFill>
              </a:rPr>
              <a:t> ¿Cuáles fueron las tres principales dificultades propias para la construcción de proyecto?</a:t>
            </a:r>
            <a:endParaRPr lang="es-ES" sz="1600" b="1" dirty="0">
              <a:solidFill>
                <a:schemeClr val="tx1"/>
              </a:solidFill>
            </a:endParaRPr>
          </a:p>
          <a:p>
            <a:pPr algn="just"/>
            <a:r>
              <a:rPr lang="es-MX" sz="1600" b="1" dirty="0">
                <a:solidFill>
                  <a:schemeClr val="tx1"/>
                </a:solidFill>
              </a:rPr>
              <a:t>1. El trabajo cooperativo de los Profesores    Requiere coincidir en horarios para poder tener reuniones de trabajo.   No coincidimos en horarios lo que nos obliga a invertir tiempo fuera de nuestro horario laboral.</a:t>
            </a:r>
            <a:endParaRPr lang="es-ES" sz="1600" b="1" dirty="0">
              <a:solidFill>
                <a:schemeClr val="tx1"/>
              </a:solidFill>
            </a:endParaRPr>
          </a:p>
          <a:p>
            <a:pPr algn="just"/>
            <a:r>
              <a:rPr lang="es-MX" sz="1600" b="1" dirty="0">
                <a:solidFill>
                  <a:schemeClr val="tx1"/>
                </a:solidFill>
              </a:rPr>
              <a:t>2.  Proceso de planeación de las propuestas para los proyectos interdisciplinarios.   El tiempo dedicado al trabajo interdisciplinario es muy corto.   Buscar las coincidencias y las estrategias para el desarrollo de trabajo requiere reuniones con los </a:t>
            </a:r>
            <a:r>
              <a:rPr lang="es-MX" sz="1600" b="1" dirty="0" smtClean="0">
                <a:solidFill>
                  <a:schemeClr val="tx1"/>
                </a:solidFill>
              </a:rPr>
              <a:t>profesores.</a:t>
            </a:r>
            <a:endParaRPr lang="es-ES" sz="1600" b="1" dirty="0">
              <a:solidFill>
                <a:schemeClr val="tx1"/>
              </a:solidFill>
            </a:endParaRPr>
          </a:p>
          <a:p>
            <a:pPr algn="just"/>
            <a:r>
              <a:rPr lang="es-MX" sz="1600" b="1" dirty="0">
                <a:solidFill>
                  <a:schemeClr val="tx1"/>
                </a:solidFill>
              </a:rPr>
              <a:t>Las indicaciones en la Plataforma están desarticuladas o demasiado desmembradas, lo que obliga a ir hilando todo el proceso de cada reunión de trabajo y lo que dificulta </a:t>
            </a:r>
            <a:r>
              <a:rPr lang="es-MX" sz="1600" b="1" dirty="0" smtClean="0">
                <a:solidFill>
                  <a:schemeClr val="tx1"/>
                </a:solidFill>
              </a:rPr>
              <a:t>.</a:t>
            </a:r>
            <a:endParaRPr lang="es-ES" sz="1600" b="1" dirty="0">
              <a:solidFill>
                <a:schemeClr val="tx1"/>
              </a:solidFill>
            </a:endParaRPr>
          </a:p>
          <a:p>
            <a:pPr algn="just"/>
            <a:r>
              <a:rPr lang="es-MX" sz="1600" b="1" dirty="0">
                <a:solidFill>
                  <a:schemeClr val="tx1"/>
                </a:solidFill>
              </a:rPr>
              <a:t>3.  Tiempos que se ocuparan en el proyecto   Esperamos que los tiempos asignados para cada actividad sean suficientes para el desarrollo del mismo y no se vean alterados por actividades escolares de otra </a:t>
            </a:r>
            <a:r>
              <a:rPr lang="es-MX" sz="1600" b="1" dirty="0" smtClean="0">
                <a:solidFill>
                  <a:schemeClr val="tx1"/>
                </a:solidFill>
              </a:rPr>
              <a:t>índole.</a:t>
            </a:r>
            <a:endParaRPr lang="es-ES" sz="1600" b="1" dirty="0">
              <a:solidFill>
                <a:schemeClr val="tx1"/>
              </a:solidFill>
            </a:endParaRPr>
          </a:p>
        </p:txBody>
      </p:sp>
      <p:sp>
        <p:nvSpPr>
          <p:cNvPr id="4" name="Marcador de pie de página 3"/>
          <p:cNvSpPr>
            <a:spLocks noGrp="1"/>
          </p:cNvSpPr>
          <p:nvPr>
            <p:ph type="ftr" sz="quarter" idx="11"/>
          </p:nvPr>
        </p:nvSpPr>
        <p:spPr>
          <a:xfrm>
            <a:off x="2051720" y="6459786"/>
            <a:ext cx="4680519"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47</a:t>
            </a:fld>
            <a:endParaRPr lang="en-US">
              <a:solidFill>
                <a:srgbClr val="5FCBEF"/>
              </a:solidFill>
            </a:endParaRPr>
          </a:p>
        </p:txBody>
      </p:sp>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68" y="6420"/>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114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764704"/>
            <a:ext cx="8064895" cy="5688632"/>
          </a:xfrm>
        </p:spPr>
        <p:txBody>
          <a:bodyPr>
            <a:normAutofit fontScale="85000" lnSpcReduction="10000"/>
          </a:bodyPr>
          <a:lstStyle/>
          <a:p>
            <a:pPr marL="0" indent="0">
              <a:buNone/>
            </a:pPr>
            <a:r>
              <a:rPr lang="es-MX" b="1" dirty="0" smtClean="0"/>
              <a:t>¿</a:t>
            </a:r>
            <a:r>
              <a:rPr lang="es-MX" b="1" dirty="0"/>
              <a:t>De qué forma las resolviste?</a:t>
            </a:r>
            <a:endParaRPr lang="es-ES" dirty="0"/>
          </a:p>
          <a:p>
            <a:pPr algn="just"/>
            <a:r>
              <a:rPr lang="es-MX" dirty="0">
                <a:solidFill>
                  <a:schemeClr val="tx1"/>
                </a:solidFill>
              </a:rPr>
              <a:t>Asignar días que impliquen suspensión de clases para poder avanzar en el desarrollo de los proyectos o tener reuniones asignadas en tiempos de horario escolar para tener coincidencias y poder realizar la planeación.   En cuanto a los horarios, tratar de que estos coincidan por lo menos un día en las materias involucradas para poder realizar trabajo </a:t>
            </a:r>
            <a:r>
              <a:rPr lang="es-MX" dirty="0" smtClean="0">
                <a:solidFill>
                  <a:schemeClr val="tx1"/>
                </a:solidFill>
              </a:rPr>
              <a:t>interdisciplinario.</a:t>
            </a:r>
            <a:endParaRPr lang="es-ES" dirty="0">
              <a:solidFill>
                <a:schemeClr val="tx1"/>
              </a:solidFill>
            </a:endParaRPr>
          </a:p>
          <a:p>
            <a:pPr algn="just"/>
            <a:r>
              <a:rPr lang="es-MX" dirty="0">
                <a:solidFill>
                  <a:schemeClr val="tx1"/>
                </a:solidFill>
              </a:rPr>
              <a:t>¿Qué resultados obtuviste y cómo se evidencian éstos?</a:t>
            </a:r>
            <a:endParaRPr lang="es-ES" dirty="0">
              <a:solidFill>
                <a:schemeClr val="tx1"/>
              </a:solidFill>
            </a:endParaRPr>
          </a:p>
          <a:p>
            <a:pPr algn="just"/>
            <a:r>
              <a:rPr lang="es-MX" dirty="0">
                <a:solidFill>
                  <a:schemeClr val="tx1"/>
                </a:solidFill>
              </a:rPr>
              <a:t>Logramos realizar un proyecto interdisciplinario que implica la participación de tres asignaturas de los nuevos programas de estudio de 4° año de </a:t>
            </a:r>
            <a:r>
              <a:rPr lang="es-MX" dirty="0" smtClean="0">
                <a:solidFill>
                  <a:schemeClr val="tx1"/>
                </a:solidFill>
              </a:rPr>
              <a:t>Preparatoria.</a:t>
            </a:r>
            <a:endParaRPr lang="es-ES" dirty="0">
              <a:solidFill>
                <a:schemeClr val="tx1"/>
              </a:solidFill>
            </a:endParaRPr>
          </a:p>
          <a:p>
            <a:pPr algn="just"/>
            <a:r>
              <a:rPr lang="es-MX" dirty="0">
                <a:solidFill>
                  <a:schemeClr val="tx1"/>
                </a:solidFill>
              </a:rPr>
              <a:t>¿Qué aspectos crees que puedes seguir trabajando en ti para obtener mejores resultados?</a:t>
            </a:r>
            <a:endParaRPr lang="es-ES" dirty="0">
              <a:solidFill>
                <a:schemeClr val="tx1"/>
              </a:solidFill>
            </a:endParaRPr>
          </a:p>
          <a:p>
            <a:pPr algn="just"/>
            <a:r>
              <a:rPr lang="es-MX" dirty="0">
                <a:solidFill>
                  <a:schemeClr val="tx1"/>
                </a:solidFill>
              </a:rPr>
              <a:t>En la búsqueda de bibliografía actualizada, seguir planteando temas que se puedan involucrar con otras asignaturas para llevar a cabo transversalidad, identificar en el nuevo programa situaciones o problemas reales para desarrollar nuevos </a:t>
            </a:r>
            <a:r>
              <a:rPr lang="es-MX" dirty="0" smtClean="0">
                <a:solidFill>
                  <a:schemeClr val="tx1"/>
                </a:solidFill>
              </a:rPr>
              <a:t>proyectos.</a:t>
            </a:r>
            <a:endParaRPr lang="es-ES" dirty="0">
              <a:solidFill>
                <a:schemeClr val="tx1"/>
              </a:solidFill>
            </a:endParaRPr>
          </a:p>
          <a:p>
            <a:pPr algn="just"/>
            <a:r>
              <a:rPr lang="es-MX" dirty="0">
                <a:solidFill>
                  <a:schemeClr val="tx1"/>
                </a:solidFill>
              </a:rPr>
              <a:t>¿Qué de lo aprendido en el proceso repercute de forma positiva en tus sesiones cotidianas de trabajo?  ¿de qué manera?</a:t>
            </a:r>
            <a:endParaRPr lang="es-ES" dirty="0">
              <a:solidFill>
                <a:schemeClr val="tx1"/>
              </a:solidFill>
            </a:endParaRPr>
          </a:p>
          <a:p>
            <a:pPr algn="just"/>
            <a:r>
              <a:rPr lang="es-MX" dirty="0">
                <a:solidFill>
                  <a:schemeClr val="tx1"/>
                </a:solidFill>
              </a:rPr>
              <a:t>Este trabajo permitió logar un avance para la planeación de las clases del nuevo programa de estudio de 4° de </a:t>
            </a:r>
            <a:r>
              <a:rPr lang="es-MX" dirty="0" smtClean="0">
                <a:solidFill>
                  <a:schemeClr val="tx1"/>
                </a:solidFill>
              </a:rPr>
              <a:t>Preparatoria.</a:t>
            </a:r>
            <a:endParaRPr lang="es-ES" dirty="0">
              <a:solidFill>
                <a:schemeClr val="tx1"/>
              </a:solidFill>
            </a:endParaRPr>
          </a:p>
          <a:p>
            <a:pPr algn="just"/>
            <a:r>
              <a:rPr lang="es-MX" dirty="0">
                <a:solidFill>
                  <a:schemeClr val="tx1"/>
                </a:solidFill>
              </a:rPr>
              <a:t>Favorece la forma de replantear otras formas de enseñar las asignaturas involucradas y de evaluar mediante variedad de actividades, favoreciendo la evaluación formativa y </a:t>
            </a:r>
            <a:r>
              <a:rPr lang="es-MX" dirty="0" err="1">
                <a:solidFill>
                  <a:schemeClr val="tx1"/>
                </a:solidFill>
              </a:rPr>
              <a:t>sumativa</a:t>
            </a:r>
            <a:r>
              <a:rPr lang="es-MX" dirty="0" smtClean="0">
                <a:solidFill>
                  <a:schemeClr val="tx1"/>
                </a:solidFill>
              </a:rPr>
              <a:t>.</a:t>
            </a:r>
            <a:r>
              <a:rPr lang="es-ES" dirty="0" smtClean="0">
                <a:solidFill>
                  <a:schemeClr val="tx1"/>
                </a:solidFill>
              </a:rPr>
              <a:t> </a:t>
            </a:r>
            <a:endParaRPr lang="es-ES" dirty="0">
              <a:solidFill>
                <a:schemeClr val="tx1"/>
              </a:solidFill>
            </a:endParaRPr>
          </a:p>
        </p:txBody>
      </p:sp>
      <p:sp>
        <p:nvSpPr>
          <p:cNvPr id="4" name="Marcador de pie de página 3"/>
          <p:cNvSpPr>
            <a:spLocks noGrp="1"/>
          </p:cNvSpPr>
          <p:nvPr>
            <p:ph type="ftr" sz="quarter" idx="11"/>
          </p:nvPr>
        </p:nvSpPr>
        <p:spPr>
          <a:xfrm>
            <a:off x="2267744" y="6459786"/>
            <a:ext cx="4752527"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48</a:t>
            </a:fld>
            <a:endParaRPr lang="en-US">
              <a:solidFill>
                <a:srgbClr val="5FCBEF"/>
              </a:solidFill>
            </a:endParaRPr>
          </a:p>
        </p:txBody>
      </p:sp>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68" y="6420"/>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1387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5762601" cy="659160"/>
          </a:xfrm>
        </p:spPr>
        <p:txBody>
          <a:bodyPr/>
          <a:lstStyle/>
          <a:p>
            <a:r>
              <a:rPr lang="es-MX" dirty="0" smtClean="0"/>
              <a:t>Bibliografía</a:t>
            </a:r>
            <a:endParaRPr lang="es-MX" dirty="0"/>
          </a:p>
        </p:txBody>
      </p:sp>
      <p:sp>
        <p:nvSpPr>
          <p:cNvPr id="3" name="2 Marcador de contenido"/>
          <p:cNvSpPr>
            <a:spLocks noGrp="1"/>
          </p:cNvSpPr>
          <p:nvPr>
            <p:ph idx="1"/>
          </p:nvPr>
        </p:nvSpPr>
        <p:spPr>
          <a:xfrm>
            <a:off x="539552" y="1556792"/>
            <a:ext cx="7632848" cy="3880773"/>
          </a:xfrm>
        </p:spPr>
        <p:txBody>
          <a:bodyPr>
            <a:normAutofit/>
          </a:bodyPr>
          <a:lstStyle/>
          <a:p>
            <a:pPr lvl="0"/>
            <a:r>
              <a:rPr lang="es-MX" dirty="0" err="1" smtClean="0"/>
              <a:t>Ayllón</a:t>
            </a:r>
            <a:r>
              <a:rPr lang="es-MX" dirty="0" smtClean="0"/>
              <a:t> </a:t>
            </a:r>
            <a:r>
              <a:rPr lang="es-MX" dirty="0"/>
              <a:t>, T. &amp; Avendaño, L. (2014). </a:t>
            </a:r>
            <a:r>
              <a:rPr lang="es-MX" i="1" dirty="0"/>
              <a:t>Geografía: Bachillerato general</a:t>
            </a:r>
            <a:r>
              <a:rPr lang="es-MX" dirty="0"/>
              <a:t>. </a:t>
            </a:r>
            <a:r>
              <a:rPr lang="es-MX" dirty="0" smtClean="0"/>
              <a:t>			México</a:t>
            </a:r>
            <a:r>
              <a:rPr lang="es-MX" dirty="0"/>
              <a:t>: Trillas. </a:t>
            </a:r>
          </a:p>
          <a:p>
            <a:pPr lvl="0"/>
            <a:r>
              <a:rPr lang="es-MX" dirty="0"/>
              <a:t>Becerril, F. (2014). </a:t>
            </a:r>
            <a:r>
              <a:rPr lang="es-MX" i="1" dirty="0"/>
              <a:t>Tecnologías de la información</a:t>
            </a:r>
            <a:r>
              <a:rPr lang="es-MX" dirty="0"/>
              <a:t>. </a:t>
            </a:r>
            <a:r>
              <a:rPr lang="es-MX" dirty="0" smtClean="0"/>
              <a:t>México: </a:t>
            </a:r>
            <a:r>
              <a:rPr lang="es-MX" dirty="0"/>
              <a:t>Oxford. </a:t>
            </a:r>
          </a:p>
          <a:p>
            <a:pPr lvl="0"/>
            <a:r>
              <a:rPr lang="es-MX" dirty="0" err="1"/>
              <a:t>Beiser</a:t>
            </a:r>
            <a:r>
              <a:rPr lang="es-MX" dirty="0"/>
              <a:t>, A. (1991). </a:t>
            </a:r>
            <a:r>
              <a:rPr lang="es-MX" i="1" dirty="0"/>
              <a:t>Física Aplicada</a:t>
            </a:r>
            <a:r>
              <a:rPr lang="es-MX" dirty="0"/>
              <a:t>. México: Mc Graw Hill</a:t>
            </a:r>
          </a:p>
          <a:p>
            <a:pPr lvl="0"/>
            <a:r>
              <a:rPr lang="es-MX" dirty="0"/>
              <a:t>Pérez, H. (2015). </a:t>
            </a:r>
            <a:r>
              <a:rPr lang="es-MX" i="1" dirty="0"/>
              <a:t>Física general</a:t>
            </a:r>
            <a:r>
              <a:rPr lang="es-MX" dirty="0"/>
              <a:t>. México: Patria. </a:t>
            </a:r>
          </a:p>
          <a:p>
            <a:pPr lvl="0"/>
            <a:r>
              <a:rPr lang="es-MX" dirty="0" smtClean="0"/>
              <a:t>Sámano. </a:t>
            </a:r>
            <a:r>
              <a:rPr lang="es-MX" dirty="0"/>
              <a:t>C. (2010). </a:t>
            </a:r>
            <a:r>
              <a:rPr lang="es-MX" i="1" dirty="0"/>
              <a:t>Geografía</a:t>
            </a:r>
            <a:r>
              <a:rPr lang="es-MX" dirty="0"/>
              <a:t>. México: Santillana. </a:t>
            </a:r>
          </a:p>
          <a:p>
            <a:pPr lvl="0"/>
            <a:r>
              <a:rPr lang="es-MX" dirty="0" err="1"/>
              <a:t>Sterling</a:t>
            </a:r>
            <a:r>
              <a:rPr lang="es-MX" dirty="0"/>
              <a:t>, B. (2010). </a:t>
            </a:r>
            <a:r>
              <a:rPr lang="es-MX" i="1" dirty="0"/>
              <a:t>Geografía general</a:t>
            </a:r>
            <a:r>
              <a:rPr lang="es-MX" dirty="0"/>
              <a:t>. México: Esfinge. </a:t>
            </a:r>
          </a:p>
          <a:p>
            <a:pPr lvl="0"/>
            <a:r>
              <a:rPr lang="es-MX" dirty="0"/>
              <a:t>Walker, J. (2016). </a:t>
            </a:r>
            <a:r>
              <a:rPr lang="es-MX" i="1" dirty="0"/>
              <a:t>Física</a:t>
            </a:r>
            <a:r>
              <a:rPr lang="es-MX" dirty="0"/>
              <a:t>. México: Pearson.</a:t>
            </a:r>
          </a:p>
          <a:p>
            <a:endParaRPr lang="es-MX" dirty="0"/>
          </a:p>
        </p:txBody>
      </p:sp>
      <p:sp>
        <p:nvSpPr>
          <p:cNvPr id="4" name="3 Marcador de pie de página"/>
          <p:cNvSpPr>
            <a:spLocks noGrp="1"/>
          </p:cNvSpPr>
          <p:nvPr>
            <p:ph type="ftr" sz="quarter" idx="11"/>
          </p:nvPr>
        </p:nvSpPr>
        <p:spPr/>
        <p:txBody>
          <a:bodyPr/>
          <a:lstStyle/>
          <a:p>
            <a:r>
              <a:rPr lang="es-MX" smtClean="0">
                <a:solidFill>
                  <a:prstClr val="black">
                    <a:tint val="75000"/>
                  </a:prstClr>
                </a:solidFill>
              </a:rPr>
              <a:t>Proyecto Conexiones. Vermont 4      Ciclo escolar 2018-2019</a:t>
            </a:r>
            <a:endParaRPr lang="en-U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49</a:t>
            </a:fld>
            <a:endParaRPr lang="en-US">
              <a:solidFill>
                <a:srgbClr val="5FCBEF"/>
              </a:solidFill>
            </a:endParaRPr>
          </a:p>
        </p:txBody>
      </p:sp>
    </p:spTree>
    <p:extLst>
      <p:ext uri="{BB962C8B-B14F-4D97-AF65-F5344CB8AC3E}">
        <p14:creationId xmlns:p14="http://schemas.microsoft.com/office/powerpoint/2010/main" val="139175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5242" y="908720"/>
            <a:ext cx="7543800" cy="1512168"/>
          </a:xfrm>
        </p:spPr>
        <p:txBody>
          <a:bodyPr>
            <a:normAutofit/>
          </a:bodyPr>
          <a:lstStyle/>
          <a:p>
            <a:pPr algn="ctr"/>
            <a:r>
              <a:rPr lang="es-MX" dirty="0" smtClean="0">
                <a:solidFill>
                  <a:srgbClr val="1665DA"/>
                </a:solidFill>
                <a:latin typeface="Arial" panose="020B0604020202020204" pitchFamily="34" charset="0"/>
                <a:cs typeface="Arial" panose="020B0604020202020204" pitchFamily="34" charset="0"/>
              </a:rPr>
              <a:t>Índice</a:t>
            </a:r>
            <a:br>
              <a:rPr lang="es-MX" dirty="0" smtClean="0">
                <a:solidFill>
                  <a:srgbClr val="1665DA"/>
                </a:solidFill>
                <a:latin typeface="Arial" panose="020B0604020202020204" pitchFamily="34" charset="0"/>
                <a:cs typeface="Arial" panose="020B0604020202020204" pitchFamily="34" charset="0"/>
              </a:rPr>
            </a:br>
            <a:endParaRPr lang="es-ES" dirty="0">
              <a:solidFill>
                <a:srgbClr val="1665DA"/>
              </a:solidFill>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2195737" y="6459786"/>
            <a:ext cx="4186006"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267DA34-DC84-4CBE-A0AC-00A8C979B87C}" type="slidenum">
              <a:rPr lang="en-US" smtClean="0">
                <a:solidFill>
                  <a:srgbClr val="5FCBEF"/>
                </a:solidFill>
              </a:rPr>
              <a:pPr/>
              <a:t>5</a:t>
            </a:fld>
            <a:endParaRPr lang="en-US" dirty="0">
              <a:solidFill>
                <a:srgbClr val="5FCBEF"/>
              </a:solidFill>
            </a:endParaRPr>
          </a:p>
        </p:txBody>
      </p:sp>
      <p:pic>
        <p:nvPicPr>
          <p:cNvPr id="7"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528" y="0"/>
            <a:ext cx="2160428" cy="1268760"/>
          </a:xfrm>
          <a:prstGeom prst="rect">
            <a:avLst/>
          </a:prstGeom>
          <a:noFill/>
          <a:extLst>
            <a:ext uri="{909E8E84-426E-40DD-AFC4-6F175D3DCCD1}">
              <a14:hiddenFill xmlns:a14="http://schemas.microsoft.com/office/drawing/2010/main">
                <a:solidFill>
                  <a:srgbClr val="FFFFFF"/>
                </a:solidFill>
              </a14:hiddenFill>
            </a:ext>
          </a:extLst>
        </p:spPr>
      </p:pic>
      <p:sp>
        <p:nvSpPr>
          <p:cNvPr id="8" name="7 Marcador de contenido"/>
          <p:cNvSpPr txBox="1">
            <a:spLocks noGrp="1"/>
          </p:cNvSpPr>
          <p:nvPr>
            <p:ph idx="1"/>
          </p:nvPr>
        </p:nvSpPr>
        <p:spPr>
          <a:xfrm>
            <a:off x="539552" y="1537886"/>
            <a:ext cx="7128792" cy="5329664"/>
          </a:xfrm>
          <a:prstGeom prst="rect">
            <a:avLst/>
          </a:prstGeom>
          <a:noFill/>
        </p:spPr>
        <p:txBody>
          <a:bodyPr wrap="square" rtlCol="0">
            <a:spAutoFit/>
          </a:bodyPr>
          <a:lstStyle/>
          <a:p>
            <a:r>
              <a:rPr lang="es-MX" sz="1400" b="1" dirty="0">
                <a:solidFill>
                  <a:srgbClr val="0070C0"/>
                </a:solidFill>
                <a:latin typeface="Arial" panose="020B0604020202020204" pitchFamily="34" charset="0"/>
              </a:rPr>
              <a:t>Organizador grafico del proceso de indagación. </a:t>
            </a:r>
            <a:r>
              <a:rPr lang="es-ES" sz="1400" b="1" dirty="0" smtClean="0">
                <a:solidFill>
                  <a:schemeClr val="tx1"/>
                </a:solidFill>
                <a:latin typeface="Arial" panose="020B0604020202020204" pitchFamily="34" charset="0"/>
              </a:rPr>
              <a:t>D.30</a:t>
            </a:r>
            <a:endParaRPr lang="es-MX" sz="1400" b="1" dirty="0">
              <a:solidFill>
                <a:srgbClr val="0070C0"/>
              </a:solidFill>
              <a:latin typeface="Arial" panose="020B0604020202020204" pitchFamily="34" charset="0"/>
            </a:endParaRPr>
          </a:p>
          <a:p>
            <a:r>
              <a:rPr lang="es-MX" sz="1400" b="1" dirty="0">
                <a:solidFill>
                  <a:srgbClr val="0070C0"/>
                </a:solidFill>
              </a:rPr>
              <a:t>Análisis de Mesa de Expertos </a:t>
            </a:r>
            <a:r>
              <a:rPr lang="es-ES" sz="1400" b="1" dirty="0">
                <a:solidFill>
                  <a:schemeClr val="tx1"/>
                </a:solidFill>
                <a:latin typeface="Arial" panose="020B0604020202020204" pitchFamily="34" charset="0"/>
              </a:rPr>
              <a:t>D</a:t>
            </a:r>
            <a:r>
              <a:rPr lang="es-ES" sz="1400" b="1" dirty="0" smtClean="0">
                <a:solidFill>
                  <a:schemeClr val="tx1"/>
                </a:solidFill>
                <a:latin typeface="Arial" panose="020B0604020202020204" pitchFamily="34" charset="0"/>
              </a:rPr>
              <a:t>. 33</a:t>
            </a:r>
            <a:endParaRPr lang="es-MX" sz="1400" b="1" dirty="0">
              <a:solidFill>
                <a:srgbClr val="0070C0"/>
              </a:solidFill>
            </a:endParaRPr>
          </a:p>
          <a:p>
            <a:r>
              <a:rPr lang="es-MX" sz="1400" b="1" dirty="0">
                <a:solidFill>
                  <a:srgbClr val="0070C0"/>
                </a:solidFill>
              </a:rPr>
              <a:t>Estructura inicial de </a:t>
            </a:r>
            <a:r>
              <a:rPr lang="es-MX" sz="1400" b="1" dirty="0" smtClean="0">
                <a:solidFill>
                  <a:srgbClr val="0070C0"/>
                </a:solidFill>
              </a:rPr>
              <a:t>planeación </a:t>
            </a:r>
            <a:r>
              <a:rPr lang="es-ES" sz="1400" b="1" dirty="0">
                <a:solidFill>
                  <a:schemeClr val="tx1"/>
                </a:solidFill>
                <a:latin typeface="Arial" panose="020B0604020202020204" pitchFamily="34" charset="0"/>
              </a:rPr>
              <a:t>D</a:t>
            </a:r>
            <a:r>
              <a:rPr lang="es-ES" sz="1400" b="1" dirty="0" smtClean="0">
                <a:solidFill>
                  <a:schemeClr val="tx1"/>
                </a:solidFill>
                <a:latin typeface="Arial" panose="020B0604020202020204" pitchFamily="34" charset="0"/>
              </a:rPr>
              <a:t>.</a:t>
            </a:r>
            <a:r>
              <a:rPr lang="es-ES" sz="1400" b="1" dirty="0">
                <a:solidFill>
                  <a:schemeClr val="tx1"/>
                </a:solidFill>
                <a:latin typeface="Arial" panose="020B0604020202020204" pitchFamily="34" charset="0"/>
              </a:rPr>
              <a:t> </a:t>
            </a:r>
            <a:r>
              <a:rPr lang="es-ES" sz="1400" b="1" dirty="0" smtClean="0">
                <a:solidFill>
                  <a:schemeClr val="tx1"/>
                </a:solidFill>
                <a:latin typeface="Arial" panose="020B0604020202020204" pitchFamily="34" charset="0"/>
              </a:rPr>
              <a:t>34</a:t>
            </a:r>
            <a:endParaRPr lang="es-MX" sz="1400" b="1" dirty="0">
              <a:solidFill>
                <a:srgbClr val="0070C0"/>
              </a:solidFill>
            </a:endParaRPr>
          </a:p>
          <a:p>
            <a:r>
              <a:rPr lang="es-MX" sz="1400" b="1" dirty="0">
                <a:solidFill>
                  <a:srgbClr val="0070C0"/>
                </a:solidFill>
              </a:rPr>
              <a:t>E.I.P. Elaboración de </a:t>
            </a:r>
            <a:r>
              <a:rPr lang="es-MX" sz="1400" b="1" dirty="0" smtClean="0">
                <a:solidFill>
                  <a:srgbClr val="0070C0"/>
                </a:solidFill>
              </a:rPr>
              <a:t>proyecto </a:t>
            </a:r>
            <a:r>
              <a:rPr lang="es-ES" sz="1400" b="1" dirty="0" smtClean="0">
                <a:solidFill>
                  <a:schemeClr val="tx1"/>
                </a:solidFill>
                <a:latin typeface="Arial" panose="020B0604020202020204" pitchFamily="34" charset="0"/>
              </a:rPr>
              <a:t>D.35</a:t>
            </a:r>
            <a:endParaRPr lang="es-MX" sz="1400" b="1" dirty="0">
              <a:solidFill>
                <a:srgbClr val="0070C0"/>
              </a:solidFill>
            </a:endParaRPr>
          </a:p>
          <a:p>
            <a:r>
              <a:rPr lang="es-MX" sz="1400" b="1" dirty="0">
                <a:solidFill>
                  <a:srgbClr val="0070C0"/>
                </a:solidFill>
              </a:rPr>
              <a:t>Presentación del proyecto (</a:t>
            </a:r>
            <a:r>
              <a:rPr lang="es-MX" sz="1400" b="1" dirty="0" smtClean="0">
                <a:solidFill>
                  <a:srgbClr val="0070C0"/>
                </a:solidFill>
              </a:rPr>
              <a:t>producto) </a:t>
            </a:r>
            <a:r>
              <a:rPr lang="es-ES" sz="1400" b="1" dirty="0" smtClean="0">
                <a:solidFill>
                  <a:schemeClr val="tx1"/>
                </a:solidFill>
                <a:latin typeface="Arial" panose="020B0604020202020204" pitchFamily="34" charset="0"/>
              </a:rPr>
              <a:t>D.36</a:t>
            </a:r>
            <a:endParaRPr lang="es-MX" sz="1400" b="1" dirty="0" smtClean="0">
              <a:solidFill>
                <a:srgbClr val="0070C0"/>
              </a:solidFill>
            </a:endParaRPr>
          </a:p>
          <a:p>
            <a:r>
              <a:rPr lang="es-MX" sz="1400" b="1" dirty="0" smtClean="0">
                <a:solidFill>
                  <a:srgbClr val="0070C0"/>
                </a:solidFill>
              </a:rPr>
              <a:t>Evaluación </a:t>
            </a:r>
            <a:r>
              <a:rPr lang="es-MX" sz="1400" b="1" dirty="0">
                <a:solidFill>
                  <a:srgbClr val="0070C0"/>
                </a:solidFill>
              </a:rPr>
              <a:t>del </a:t>
            </a:r>
            <a:r>
              <a:rPr lang="es-MX" sz="1400" b="1" dirty="0" smtClean="0">
                <a:solidFill>
                  <a:srgbClr val="0070C0"/>
                </a:solidFill>
              </a:rPr>
              <a:t>proyecto </a:t>
            </a:r>
            <a:r>
              <a:rPr lang="es-ES" sz="1400" b="1" dirty="0">
                <a:solidFill>
                  <a:schemeClr val="tx1"/>
                </a:solidFill>
                <a:latin typeface="Arial" panose="020B0604020202020204" pitchFamily="34" charset="0"/>
              </a:rPr>
              <a:t>D</a:t>
            </a:r>
            <a:r>
              <a:rPr lang="es-ES" sz="1400" b="1" dirty="0" smtClean="0">
                <a:solidFill>
                  <a:schemeClr val="tx1"/>
                </a:solidFill>
                <a:latin typeface="Arial" panose="020B0604020202020204" pitchFamily="34" charset="0"/>
              </a:rPr>
              <a:t>. 37</a:t>
            </a:r>
            <a:endParaRPr lang="es-MX" sz="1400" b="1" dirty="0">
              <a:solidFill>
                <a:srgbClr val="0070C0"/>
              </a:solidFill>
            </a:endParaRPr>
          </a:p>
          <a:p>
            <a:r>
              <a:rPr lang="es-MX" sz="1400" b="1" dirty="0">
                <a:solidFill>
                  <a:srgbClr val="0070C0"/>
                </a:solidFill>
              </a:rPr>
              <a:t>Fotografías de segunda reunión de trabajo </a:t>
            </a:r>
            <a:r>
              <a:rPr lang="es-ES" sz="1400" b="1" dirty="0" smtClean="0">
                <a:solidFill>
                  <a:schemeClr val="tx1"/>
                </a:solidFill>
                <a:latin typeface="Arial" panose="020B0604020202020204" pitchFamily="34" charset="0"/>
              </a:rPr>
              <a:t>D.38</a:t>
            </a:r>
            <a:endParaRPr lang="es-MX" sz="1400" b="1" dirty="0">
              <a:solidFill>
                <a:srgbClr val="0070C0"/>
              </a:solidFill>
            </a:endParaRPr>
          </a:p>
          <a:p>
            <a:r>
              <a:rPr lang="es-MX" sz="1400" b="1" dirty="0">
                <a:solidFill>
                  <a:srgbClr val="0070C0"/>
                </a:solidFill>
              </a:rPr>
              <a:t>Evaluación, tipos, herramientas y productos de aprendizaje </a:t>
            </a:r>
            <a:r>
              <a:rPr lang="es-MX" sz="1400" b="1" dirty="0" smtClean="0">
                <a:solidFill>
                  <a:srgbClr val="0070C0"/>
                </a:solidFill>
              </a:rPr>
              <a:t> </a:t>
            </a:r>
            <a:r>
              <a:rPr lang="es-ES" sz="1400" b="1" dirty="0" smtClean="0">
                <a:solidFill>
                  <a:schemeClr val="tx1"/>
                </a:solidFill>
                <a:latin typeface="Arial" panose="020B0604020202020204" pitchFamily="34" charset="0"/>
              </a:rPr>
              <a:t>D.40</a:t>
            </a:r>
            <a:endParaRPr lang="es-MX" sz="1400" b="1" dirty="0">
              <a:solidFill>
                <a:srgbClr val="0070C0"/>
              </a:solidFill>
            </a:endParaRPr>
          </a:p>
          <a:p>
            <a:r>
              <a:rPr lang="es-MX" sz="1400" b="1" dirty="0">
                <a:solidFill>
                  <a:srgbClr val="0070C0"/>
                </a:solidFill>
              </a:rPr>
              <a:t>Evaluación </a:t>
            </a:r>
            <a:r>
              <a:rPr lang="es-MX" sz="1400" b="1" dirty="0" smtClean="0">
                <a:solidFill>
                  <a:srgbClr val="0070C0"/>
                </a:solidFill>
              </a:rPr>
              <a:t>formato </a:t>
            </a:r>
            <a:r>
              <a:rPr lang="es-ES" sz="1400" b="1" dirty="0" smtClean="0">
                <a:solidFill>
                  <a:schemeClr val="tx1"/>
                </a:solidFill>
                <a:latin typeface="Arial" panose="020B0604020202020204" pitchFamily="34" charset="0"/>
              </a:rPr>
              <a:t>D.42</a:t>
            </a:r>
            <a:endParaRPr lang="es-MX" sz="1400" b="1" dirty="0">
              <a:solidFill>
                <a:srgbClr val="0070C0"/>
              </a:solidFill>
            </a:endParaRPr>
          </a:p>
          <a:p>
            <a:r>
              <a:rPr lang="es-ES" sz="1400" b="1" dirty="0">
                <a:solidFill>
                  <a:srgbClr val="0070C0"/>
                </a:solidFill>
              </a:rPr>
              <a:t>Lista de pasos para hacer </a:t>
            </a:r>
            <a:r>
              <a:rPr lang="es-ES" sz="1400" b="1" dirty="0" smtClean="0">
                <a:solidFill>
                  <a:srgbClr val="0070C0"/>
                </a:solidFill>
              </a:rPr>
              <a:t>infografía </a:t>
            </a:r>
            <a:r>
              <a:rPr lang="es-ES" sz="1400" b="1" dirty="0" smtClean="0">
                <a:solidFill>
                  <a:schemeClr val="tx1"/>
                </a:solidFill>
                <a:latin typeface="Arial" panose="020B0604020202020204" pitchFamily="34" charset="0"/>
              </a:rPr>
              <a:t>D.44</a:t>
            </a:r>
            <a:endParaRPr lang="es-ES" sz="1400" b="1" dirty="0">
              <a:solidFill>
                <a:srgbClr val="0070C0"/>
              </a:solidFill>
            </a:endParaRPr>
          </a:p>
          <a:p>
            <a:r>
              <a:rPr lang="es-MX" sz="1400" b="1" dirty="0" smtClean="0">
                <a:solidFill>
                  <a:srgbClr val="0070C0"/>
                </a:solidFill>
              </a:rPr>
              <a:t>Infografía </a:t>
            </a:r>
            <a:r>
              <a:rPr lang="es-ES" sz="1400" b="1" dirty="0">
                <a:solidFill>
                  <a:schemeClr val="tx1"/>
                </a:solidFill>
                <a:latin typeface="Arial" panose="020B0604020202020204" pitchFamily="34" charset="0"/>
              </a:rPr>
              <a:t>D</a:t>
            </a:r>
            <a:r>
              <a:rPr lang="es-ES" sz="1400" b="1" dirty="0" smtClean="0">
                <a:solidFill>
                  <a:schemeClr val="tx1"/>
                </a:solidFill>
                <a:latin typeface="Arial" panose="020B0604020202020204" pitchFamily="34" charset="0"/>
              </a:rPr>
              <a:t>. 45</a:t>
            </a:r>
            <a:endParaRPr lang="es-MX" sz="1400" b="1" dirty="0">
              <a:solidFill>
                <a:srgbClr val="0070C0"/>
              </a:solidFill>
            </a:endParaRPr>
          </a:p>
          <a:p>
            <a:r>
              <a:rPr lang="es-ES" sz="1400" b="1" dirty="0">
                <a:solidFill>
                  <a:srgbClr val="0070C0"/>
                </a:solidFill>
              </a:rPr>
              <a:t>Rúbrica para la evaluación de la infografía de generación de mapas a partir de fotografías </a:t>
            </a:r>
            <a:r>
              <a:rPr lang="es-ES" sz="1400" b="1" dirty="0" smtClean="0">
                <a:solidFill>
                  <a:srgbClr val="0070C0"/>
                </a:solidFill>
              </a:rPr>
              <a:t>satelitales </a:t>
            </a:r>
            <a:r>
              <a:rPr lang="es-ES" sz="1400" b="1" dirty="0" smtClean="0">
                <a:solidFill>
                  <a:schemeClr val="tx1"/>
                </a:solidFill>
                <a:latin typeface="Arial" panose="020B0604020202020204" pitchFamily="34" charset="0"/>
              </a:rPr>
              <a:t>D.46</a:t>
            </a:r>
            <a:endParaRPr lang="es-ES" sz="1400" b="1" dirty="0">
              <a:solidFill>
                <a:srgbClr val="0070C0"/>
              </a:solidFill>
            </a:endParaRPr>
          </a:p>
          <a:p>
            <a:r>
              <a:rPr lang="es-ES" sz="1400" b="1" dirty="0">
                <a:solidFill>
                  <a:srgbClr val="0070C0"/>
                </a:solidFill>
              </a:rPr>
              <a:t>Reflexiones personales (grupal</a:t>
            </a:r>
            <a:r>
              <a:rPr lang="es-ES" sz="1400" b="1" dirty="0" smtClean="0">
                <a:solidFill>
                  <a:srgbClr val="0070C0"/>
                </a:solidFill>
              </a:rPr>
              <a:t>)</a:t>
            </a:r>
            <a:r>
              <a:rPr lang="es-ES" sz="1400" b="1" dirty="0" smtClean="0">
                <a:solidFill>
                  <a:srgbClr val="0070C0"/>
                </a:solidFill>
                <a:latin typeface="Arial" panose="020B0604020202020204" pitchFamily="34" charset="0"/>
              </a:rPr>
              <a:t>   </a:t>
            </a:r>
            <a:r>
              <a:rPr lang="es-ES" sz="1400" b="1" dirty="0" smtClean="0">
                <a:solidFill>
                  <a:schemeClr val="tx1"/>
                </a:solidFill>
                <a:latin typeface="Arial" panose="020B0604020202020204" pitchFamily="34" charset="0"/>
              </a:rPr>
              <a:t>D.47</a:t>
            </a:r>
          </a:p>
          <a:p>
            <a:r>
              <a:rPr lang="es-ES" sz="1400" b="1" dirty="0" smtClean="0">
                <a:solidFill>
                  <a:schemeClr val="accent2"/>
                </a:solidFill>
                <a:latin typeface="Arial" panose="020B0604020202020204" pitchFamily="34" charset="0"/>
              </a:rPr>
              <a:t>Bibliografía</a:t>
            </a:r>
            <a:r>
              <a:rPr lang="es-ES" sz="1400" b="1" dirty="0" smtClean="0">
                <a:solidFill>
                  <a:schemeClr val="tx1"/>
                </a:solidFill>
                <a:latin typeface="Arial" panose="020B0604020202020204" pitchFamily="34" charset="0"/>
              </a:rPr>
              <a:t>. D.49</a:t>
            </a:r>
            <a:r>
              <a:rPr lang="es-ES" dirty="0">
                <a:solidFill>
                  <a:srgbClr val="1665DA"/>
                </a:solidFill>
                <a:latin typeface="Arial" panose="020B0604020202020204" pitchFamily="34" charset="0"/>
              </a:rPr>
              <a:t/>
            </a:r>
            <a:br>
              <a:rPr lang="es-ES" dirty="0">
                <a:solidFill>
                  <a:srgbClr val="1665DA"/>
                </a:solidFill>
                <a:latin typeface="Arial" panose="020B0604020202020204" pitchFamily="34" charset="0"/>
              </a:rPr>
            </a:br>
            <a:endParaRPr lang="es-MX" dirty="0">
              <a:solidFill>
                <a:srgbClr val="0070C0"/>
              </a:solidFill>
            </a:endParaRPr>
          </a:p>
        </p:txBody>
      </p:sp>
      <p:pic>
        <p:nvPicPr>
          <p:cNvPr id="9"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276872"/>
            <a:ext cx="1296144" cy="1146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219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MX" smtClean="0"/>
              <a:t>Proyecto Conexiones. Vermont 4      Ciclo escolar 2018-2019</a:t>
            </a:r>
            <a:endParaRPr lang="en-US"/>
          </a:p>
        </p:txBody>
      </p:sp>
      <p:sp>
        <p:nvSpPr>
          <p:cNvPr id="5" name="4 Marcador de número de diapositiva"/>
          <p:cNvSpPr>
            <a:spLocks noGrp="1"/>
          </p:cNvSpPr>
          <p:nvPr>
            <p:ph type="sldNum" sz="quarter" idx="12"/>
          </p:nvPr>
        </p:nvSpPr>
        <p:spPr/>
        <p:txBody>
          <a:bodyPr/>
          <a:lstStyle/>
          <a:p>
            <a:fld id="{5267DA34-DC84-4CBE-A0AC-00A8C979B87C}" type="slidenum">
              <a:rPr lang="en-US" smtClean="0"/>
              <a:pPr/>
              <a:t>50</a:t>
            </a:fld>
            <a:endParaRPr lang="en-US"/>
          </a:p>
        </p:txBody>
      </p:sp>
      <p:pic>
        <p:nvPicPr>
          <p:cNvPr id="6"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4964" y="964387"/>
            <a:ext cx="4564553" cy="2680637"/>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985073" y="3517349"/>
            <a:ext cx="3024336" cy="1938992"/>
          </a:xfrm>
          <a:prstGeom prst="rect">
            <a:avLst/>
          </a:prstGeom>
          <a:noFill/>
        </p:spPr>
        <p:txBody>
          <a:bodyPr wrap="square" rtlCol="0">
            <a:spAutoFit/>
          </a:bodyPr>
          <a:lstStyle/>
          <a:p>
            <a:pPr algn="ctr"/>
            <a:r>
              <a:rPr lang="es-MX" sz="1200" dirty="0">
                <a:solidFill>
                  <a:srgbClr val="0070C0"/>
                </a:solidFill>
              </a:rPr>
              <a:t>Secundaria y Preparatoria </a:t>
            </a:r>
            <a:br>
              <a:rPr lang="es-MX" sz="1200" dirty="0">
                <a:solidFill>
                  <a:srgbClr val="0070C0"/>
                </a:solidFill>
              </a:rPr>
            </a:br>
            <a:r>
              <a:rPr lang="es-MX" sz="1200" dirty="0">
                <a:solidFill>
                  <a:srgbClr val="0070C0"/>
                </a:solidFill>
              </a:rPr>
              <a:t>Av. San Francisco 109</a:t>
            </a:r>
            <a:br>
              <a:rPr lang="es-MX" sz="1200" dirty="0">
                <a:solidFill>
                  <a:srgbClr val="0070C0"/>
                </a:solidFill>
              </a:rPr>
            </a:br>
            <a:r>
              <a:rPr lang="es-MX" sz="1200" dirty="0">
                <a:solidFill>
                  <a:srgbClr val="0070C0"/>
                </a:solidFill>
              </a:rPr>
              <a:t>San Jerónimo</a:t>
            </a:r>
            <a:br>
              <a:rPr lang="es-MX" sz="1200" dirty="0">
                <a:solidFill>
                  <a:srgbClr val="0070C0"/>
                </a:solidFill>
              </a:rPr>
            </a:br>
            <a:r>
              <a:rPr lang="es-MX" sz="1200" dirty="0">
                <a:solidFill>
                  <a:srgbClr val="0070C0"/>
                </a:solidFill>
              </a:rPr>
              <a:t>C.P. 10500, México D.F</a:t>
            </a:r>
            <a:r>
              <a:rPr lang="es-MX" sz="1200" dirty="0" smtClean="0">
                <a:solidFill>
                  <a:srgbClr val="0070C0"/>
                </a:solidFill>
              </a:rPr>
              <a:t>.</a:t>
            </a:r>
          </a:p>
          <a:p>
            <a:pPr algn="ctr"/>
            <a:endParaRPr lang="es-MX" sz="1200" dirty="0">
              <a:solidFill>
                <a:srgbClr val="1665DA"/>
              </a:solidFill>
            </a:endParaRPr>
          </a:p>
          <a:p>
            <a:pPr algn="ctr"/>
            <a:r>
              <a:rPr lang="es-MX" sz="1200" b="1" dirty="0" smtClean="0">
                <a:solidFill>
                  <a:srgbClr val="1665DA"/>
                </a:solidFill>
                <a:hlinkClick r:id="rId3"/>
              </a:rPr>
              <a:t>biblioteca@colegiovermont.com</a:t>
            </a:r>
            <a:endParaRPr lang="es-MX" sz="1200" b="1" dirty="0" smtClean="0">
              <a:solidFill>
                <a:srgbClr val="1665DA"/>
              </a:solidFill>
            </a:endParaRPr>
          </a:p>
          <a:p>
            <a:pPr algn="ctr"/>
            <a:endParaRPr lang="es-MX" sz="1200" b="1" dirty="0">
              <a:solidFill>
                <a:srgbClr val="1665DA"/>
              </a:solidFill>
            </a:endParaRPr>
          </a:p>
          <a:p>
            <a:pPr algn="ctr"/>
            <a:r>
              <a:rPr lang="es-MX" sz="1200" b="1" dirty="0" smtClean="0">
                <a:solidFill>
                  <a:srgbClr val="1665DA"/>
                </a:solidFill>
              </a:rPr>
              <a:t>56522812</a:t>
            </a:r>
          </a:p>
          <a:p>
            <a:pPr algn="ctr"/>
            <a:r>
              <a:rPr lang="es-MX" sz="1200" b="1" dirty="0" smtClean="0">
                <a:solidFill>
                  <a:srgbClr val="1665DA"/>
                </a:solidFill>
              </a:rPr>
              <a:t>56525749</a:t>
            </a:r>
          </a:p>
          <a:p>
            <a:pPr algn="ctr"/>
            <a:r>
              <a:rPr lang="es-MX" sz="1200" b="1" dirty="0" smtClean="0">
                <a:solidFill>
                  <a:srgbClr val="1665DA"/>
                </a:solidFill>
              </a:rPr>
              <a:t>Ext: 114</a:t>
            </a:r>
            <a:endParaRPr lang="es-MX" sz="1200" b="1" dirty="0">
              <a:solidFill>
                <a:srgbClr val="1665DA"/>
              </a:solidFill>
            </a:endParaRPr>
          </a:p>
        </p:txBody>
      </p:sp>
      <p:sp>
        <p:nvSpPr>
          <p:cNvPr id="8" name="4 Marcador de número de diapositiva"/>
          <p:cNvSpPr txBox="1">
            <a:spLocks/>
          </p:cNvSpPr>
          <p:nvPr/>
        </p:nvSpPr>
        <p:spPr>
          <a:xfrm>
            <a:off x="6444676" y="6041363"/>
            <a:ext cx="512638" cy="365125"/>
          </a:xfrm>
          <a:prstGeom prst="rect">
            <a:avLst/>
          </a:prstGeom>
        </p:spPr>
        <p:txBody>
          <a:bodyPr vert="horz" lIns="91440" tIns="45720" rIns="91440" bIns="45720" rtlCol="0" anchor="ctr"/>
          <a:lstStyle>
            <a:defPPr>
              <a:defRPr lang="es-MX"/>
            </a:defPPr>
            <a:lvl1pPr marL="0" algn="r" defTabSz="914400" rtl="0" eaLnBrk="1" latinLnBrk="0" hangingPunct="1">
              <a:defRPr sz="9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67DA34-DC84-4CBE-A0AC-00A8C979B87C}" type="slidenum">
              <a:rPr lang="en-US" smtClean="0">
                <a:solidFill>
                  <a:srgbClr val="5FCBEF"/>
                </a:solidFill>
              </a:rPr>
              <a:pPr/>
              <a:t>50</a:t>
            </a:fld>
            <a:endParaRPr lang="en-US" dirty="0">
              <a:solidFill>
                <a:srgbClr val="5FCBEF"/>
              </a:solidFill>
            </a:endParaRPr>
          </a:p>
        </p:txBody>
      </p:sp>
      <p:pic>
        <p:nvPicPr>
          <p:cNvPr id="9" name="Picture 3" descr="C:\Users\Eduardo\AppData\Local\Microsoft\Windows\INetCache\IE\WQ9GZS6M\transversai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38177">
            <a:off x="6307263" y="6075292"/>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Eduardo\AppData\Local\Microsoft\Windows\INetCache\IE\WQ9GZS6M\Mund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0657" y="5978790"/>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6963" y="5616975"/>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12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856984" cy="1320800"/>
          </a:xfrm>
        </p:spPr>
        <p:txBody>
          <a:bodyPr>
            <a:normAutofit/>
          </a:bodyPr>
          <a:lstStyle/>
          <a:p>
            <a:r>
              <a:rPr lang="es-MX" sz="2400" dirty="0" smtClean="0">
                <a:solidFill>
                  <a:srgbClr val="0070C0"/>
                </a:solidFill>
              </a:rPr>
              <a:t>5.a - C.A.I.A.C. Conclusiones generales (interdisciplinariedad)</a:t>
            </a:r>
            <a:endParaRPr lang="es-MX" sz="2400" dirty="0">
              <a:solidFill>
                <a:srgbClr val="0070C0"/>
              </a:solidFill>
            </a:endParaRPr>
          </a:p>
        </p:txBody>
      </p:sp>
      <p:sp>
        <p:nvSpPr>
          <p:cNvPr id="4" name="3 Marcador de pie de página"/>
          <p:cNvSpPr>
            <a:spLocks noGrp="1"/>
          </p:cNvSpPr>
          <p:nvPr>
            <p:ph type="ftr" sz="quarter" idx="11"/>
          </p:nvPr>
        </p:nvSpPr>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6</a:t>
            </a:fld>
            <a:endParaRPr lang="en-US" dirty="0">
              <a:solidFill>
                <a:srgbClr val="5FCBEF"/>
              </a:solidFill>
            </a:endParaRPr>
          </a:p>
        </p:txBody>
      </p:sp>
      <p:graphicFrame>
        <p:nvGraphicFramePr>
          <p:cNvPr id="6" name="Marcador de contenido 3"/>
          <p:cNvGraphicFramePr>
            <a:graphicFrameLocks noGrp="1"/>
          </p:cNvGraphicFramePr>
          <p:nvPr>
            <p:ph idx="1"/>
            <p:extLst>
              <p:ext uri="{D42A27DB-BD31-4B8C-83A1-F6EECF244321}">
                <p14:modId xmlns:p14="http://schemas.microsoft.com/office/powerpoint/2010/main" val="843207704"/>
              </p:ext>
            </p:extLst>
          </p:nvPr>
        </p:nvGraphicFramePr>
        <p:xfrm>
          <a:off x="395536" y="764704"/>
          <a:ext cx="7344816" cy="2561369"/>
        </p:xfrm>
        <a:graphic>
          <a:graphicData uri="http://schemas.openxmlformats.org/drawingml/2006/table">
            <a:tbl>
              <a:tblPr>
                <a:tableStyleId>{5C22544A-7EE6-4342-B048-85BDC9FD1C3A}</a:tableStyleId>
              </a:tblPr>
              <a:tblGrid>
                <a:gridCol w="1058105">
                  <a:extLst>
                    <a:ext uri="{9D8B030D-6E8A-4147-A177-3AD203B41FA5}">
                      <a16:colId xmlns="" xmlns:a16="http://schemas.microsoft.com/office/drawing/2014/main" val="3014784416"/>
                    </a:ext>
                  </a:extLst>
                </a:gridCol>
                <a:gridCol w="6286711">
                  <a:extLst>
                    <a:ext uri="{9D8B030D-6E8A-4147-A177-3AD203B41FA5}">
                      <a16:colId xmlns="" xmlns:a16="http://schemas.microsoft.com/office/drawing/2014/main" val="1615377893"/>
                    </a:ext>
                  </a:extLst>
                </a:gridCol>
              </a:tblGrid>
              <a:tr h="339823">
                <a:tc gridSpan="2">
                  <a:txBody>
                    <a:bodyPr/>
                    <a:lstStyle/>
                    <a:p>
                      <a:pPr algn="ctr">
                        <a:lnSpc>
                          <a:spcPct val="115000"/>
                        </a:lnSpc>
                        <a:spcAft>
                          <a:spcPts val="0"/>
                        </a:spcAft>
                      </a:pPr>
                      <a:r>
                        <a:rPr lang="es-MX" sz="1200" dirty="0">
                          <a:solidFill>
                            <a:srgbClr val="0070C0"/>
                          </a:solidFill>
                          <a:effectLst/>
                        </a:rPr>
                        <a:t>La Interdisciplinariedad</a:t>
                      </a:r>
                      <a:endParaRPr lang="es-ES" sz="1200" dirty="0">
                        <a:solidFill>
                          <a:srgbClr val="0070C0"/>
                        </a:solidFill>
                        <a:effectLst/>
                        <a:latin typeface="Arial" panose="020B0604020202020204" pitchFamily="34" charset="0"/>
                        <a:ea typeface="Arial" panose="020B0604020202020204" pitchFamily="34" charset="0"/>
                      </a:endParaRPr>
                    </a:p>
                  </a:txBody>
                  <a:tcPr marL="45542" marR="45542" marT="45542" marB="45542">
                    <a:solidFill>
                      <a:schemeClr val="bg1"/>
                    </a:solidFill>
                  </a:tcPr>
                </a:tc>
                <a:tc hMerge="1">
                  <a:txBody>
                    <a:bodyPr/>
                    <a:lstStyle/>
                    <a:p>
                      <a:endParaRPr lang="es-ES"/>
                    </a:p>
                  </a:txBody>
                  <a:tcPr/>
                </a:tc>
                <a:extLst>
                  <a:ext uri="{0D108BD9-81ED-4DB2-BD59-A6C34878D82A}">
                    <a16:rowId xmlns="" xmlns:a16="http://schemas.microsoft.com/office/drawing/2014/main" val="2663168612"/>
                  </a:ext>
                </a:extLst>
              </a:tr>
              <a:tr h="489654">
                <a:tc>
                  <a:txBody>
                    <a:bodyPr/>
                    <a:lstStyle/>
                    <a:p>
                      <a:pPr>
                        <a:lnSpc>
                          <a:spcPct val="115000"/>
                        </a:lnSpc>
                        <a:spcAft>
                          <a:spcPts val="0"/>
                        </a:spcAft>
                      </a:pPr>
                      <a:r>
                        <a:rPr lang="es-MX" sz="700" b="1" dirty="0">
                          <a:solidFill>
                            <a:srgbClr val="0070C0"/>
                          </a:solidFill>
                          <a:effectLst/>
                        </a:rPr>
                        <a:t>1. ¿Qué es?</a:t>
                      </a:r>
                      <a:endParaRPr lang="es-ES" sz="800" b="1" dirty="0">
                        <a:solidFill>
                          <a:srgbClr val="0070C0"/>
                        </a:solidFill>
                        <a:effectLst/>
                        <a:latin typeface="Arial" panose="020B0604020202020204" pitchFamily="34" charset="0"/>
                        <a:ea typeface="Arial" panose="020B0604020202020204" pitchFamily="34" charset="0"/>
                      </a:endParaRPr>
                    </a:p>
                  </a:txBody>
                  <a:tcPr marL="45542" marR="45542" marT="45542" marB="45542" anchor="ctr">
                    <a:solidFill>
                      <a:schemeClr val="bg1"/>
                    </a:solidFill>
                  </a:tcPr>
                </a:tc>
                <a:tc>
                  <a:txBody>
                    <a:bodyPr/>
                    <a:lstStyle/>
                    <a:p>
                      <a:pPr>
                        <a:lnSpc>
                          <a:spcPct val="115000"/>
                        </a:lnSpc>
                        <a:spcAft>
                          <a:spcPts val="0"/>
                        </a:spcAft>
                      </a:pPr>
                      <a:r>
                        <a:rPr lang="es-MX" sz="700" b="1" dirty="0">
                          <a:effectLst/>
                        </a:rPr>
                        <a:t>Vincular varias disciplinas con un fin común, se requiere de objetivos, técnicas y temas afines.</a:t>
                      </a:r>
                      <a:endParaRPr lang="es-ES" sz="800" b="1" dirty="0">
                        <a:effectLst/>
                      </a:endParaRPr>
                    </a:p>
                    <a:p>
                      <a:pPr>
                        <a:lnSpc>
                          <a:spcPct val="115000"/>
                        </a:lnSpc>
                        <a:spcAft>
                          <a:spcPts val="0"/>
                        </a:spcAft>
                      </a:pPr>
                      <a:r>
                        <a:rPr lang="es-MX" sz="700" b="1" dirty="0">
                          <a:effectLst/>
                        </a:rPr>
                        <a:t>Es conectar a nivel curricular, didáctico, pedagógico entre dos o más disciplinas, para complementarse y que sus resultados  sean factibles de aplicar, útil a la sociedad y a los intereses del alumno para formar un pensamiento integrado.</a:t>
                      </a:r>
                      <a:endParaRPr lang="es-ES" sz="800" b="1" dirty="0">
                        <a:solidFill>
                          <a:srgbClr val="000000"/>
                        </a:solidFill>
                        <a:effectLst/>
                        <a:latin typeface="Arial" panose="020B0604020202020204" pitchFamily="34" charset="0"/>
                        <a:ea typeface="Arial" panose="020B0604020202020204" pitchFamily="34" charset="0"/>
                      </a:endParaRPr>
                    </a:p>
                  </a:txBody>
                  <a:tcPr marL="45542" marR="45542" marT="45542" marB="45542">
                    <a:solidFill>
                      <a:schemeClr val="bg1"/>
                    </a:solidFill>
                  </a:tcPr>
                </a:tc>
                <a:extLst>
                  <a:ext uri="{0D108BD9-81ED-4DB2-BD59-A6C34878D82A}">
                    <a16:rowId xmlns="" xmlns:a16="http://schemas.microsoft.com/office/drawing/2014/main" val="993411567"/>
                  </a:ext>
                </a:extLst>
              </a:tr>
              <a:tr h="621119">
                <a:tc>
                  <a:txBody>
                    <a:bodyPr/>
                    <a:lstStyle/>
                    <a:p>
                      <a:pPr>
                        <a:lnSpc>
                          <a:spcPct val="115000"/>
                        </a:lnSpc>
                        <a:spcAft>
                          <a:spcPts val="0"/>
                        </a:spcAft>
                      </a:pPr>
                      <a:r>
                        <a:rPr lang="es-MX" sz="700" b="1" dirty="0">
                          <a:solidFill>
                            <a:srgbClr val="0070C0"/>
                          </a:solidFill>
                          <a:effectLst/>
                        </a:rPr>
                        <a:t>2. ¿Qué</a:t>
                      </a:r>
                      <a:endParaRPr lang="es-ES" sz="800" b="1" dirty="0">
                        <a:solidFill>
                          <a:srgbClr val="0070C0"/>
                        </a:solidFill>
                        <a:effectLst/>
                      </a:endParaRPr>
                    </a:p>
                    <a:p>
                      <a:pPr>
                        <a:lnSpc>
                          <a:spcPct val="115000"/>
                        </a:lnSpc>
                        <a:spcAft>
                          <a:spcPts val="0"/>
                        </a:spcAft>
                      </a:pPr>
                      <a:r>
                        <a:rPr lang="es-MX" sz="700" b="1" dirty="0">
                          <a:solidFill>
                            <a:srgbClr val="0070C0"/>
                          </a:solidFill>
                          <a:effectLst/>
                        </a:rPr>
                        <a:t>    características </a:t>
                      </a:r>
                      <a:endParaRPr lang="es-ES" sz="800" b="1" dirty="0">
                        <a:solidFill>
                          <a:srgbClr val="0070C0"/>
                        </a:solidFill>
                        <a:effectLst/>
                      </a:endParaRPr>
                    </a:p>
                    <a:p>
                      <a:pPr>
                        <a:lnSpc>
                          <a:spcPct val="115000"/>
                        </a:lnSpc>
                        <a:spcAft>
                          <a:spcPts val="0"/>
                        </a:spcAft>
                      </a:pPr>
                      <a:r>
                        <a:rPr lang="es-MX" sz="700" b="1" dirty="0">
                          <a:solidFill>
                            <a:srgbClr val="0070C0"/>
                          </a:solidFill>
                          <a:effectLst/>
                        </a:rPr>
                        <a:t>    tiene ?</a:t>
                      </a:r>
                      <a:endParaRPr lang="es-ES" sz="800" b="1" dirty="0">
                        <a:solidFill>
                          <a:srgbClr val="0070C0"/>
                        </a:solidFill>
                        <a:effectLst/>
                        <a:latin typeface="Arial" panose="020B0604020202020204" pitchFamily="34" charset="0"/>
                        <a:ea typeface="Arial" panose="020B0604020202020204" pitchFamily="34" charset="0"/>
                      </a:endParaRPr>
                    </a:p>
                  </a:txBody>
                  <a:tcPr marL="45542" marR="45542" marT="45542" marB="45542" anchor="ctr">
                    <a:solidFill>
                      <a:schemeClr val="bg1"/>
                    </a:solidFill>
                  </a:tcPr>
                </a:tc>
                <a:tc>
                  <a:txBody>
                    <a:bodyPr/>
                    <a:lstStyle/>
                    <a:p>
                      <a:pPr>
                        <a:lnSpc>
                          <a:spcPct val="115000"/>
                        </a:lnSpc>
                        <a:spcAft>
                          <a:spcPts val="0"/>
                        </a:spcAft>
                      </a:pPr>
                      <a:r>
                        <a:rPr lang="es-MX" sz="700" b="1" dirty="0">
                          <a:effectLst/>
                        </a:rPr>
                        <a:t>Tener metas y puntos en común, de una visión integral, funcional, buena comunicación, trabajo colaborativo, cooperativo, autocrítico y concéntrico debe tener, fines bien definidos y claridad de a quién va dirigido, así como claridad del contexto en que se trabaja. Se ocupa de la búsqueda de lo humano con propósito social y psicológico.  </a:t>
                      </a:r>
                      <a:endParaRPr lang="es-ES" sz="800" b="1" dirty="0">
                        <a:effectLst/>
                      </a:endParaRPr>
                    </a:p>
                    <a:p>
                      <a:pPr>
                        <a:lnSpc>
                          <a:spcPct val="115000"/>
                        </a:lnSpc>
                        <a:spcAft>
                          <a:spcPts val="0"/>
                        </a:spcAft>
                      </a:pPr>
                      <a:r>
                        <a:rPr lang="es-MX" sz="700" b="1" dirty="0">
                          <a:effectLst/>
                        </a:rPr>
                        <a:t>Requiere de la intervención de las demás disciplinas.</a:t>
                      </a:r>
                      <a:endParaRPr lang="es-ES" sz="800" b="1" dirty="0">
                        <a:solidFill>
                          <a:srgbClr val="000000"/>
                        </a:solidFill>
                        <a:effectLst/>
                        <a:latin typeface="Arial" panose="020B0604020202020204" pitchFamily="34" charset="0"/>
                        <a:ea typeface="Arial" panose="020B0604020202020204" pitchFamily="34" charset="0"/>
                      </a:endParaRPr>
                    </a:p>
                  </a:txBody>
                  <a:tcPr marL="45542" marR="45542" marT="45542" marB="45542">
                    <a:solidFill>
                      <a:schemeClr val="bg1"/>
                    </a:solidFill>
                  </a:tcPr>
                </a:tc>
                <a:extLst>
                  <a:ext uri="{0D108BD9-81ED-4DB2-BD59-A6C34878D82A}">
                    <a16:rowId xmlns="" xmlns:a16="http://schemas.microsoft.com/office/drawing/2014/main" val="1087645390"/>
                  </a:ext>
                </a:extLst>
              </a:tr>
              <a:tr h="489654">
                <a:tc>
                  <a:txBody>
                    <a:bodyPr/>
                    <a:lstStyle/>
                    <a:p>
                      <a:pPr>
                        <a:lnSpc>
                          <a:spcPct val="115000"/>
                        </a:lnSpc>
                        <a:spcAft>
                          <a:spcPts val="0"/>
                        </a:spcAft>
                      </a:pPr>
                      <a:r>
                        <a:rPr lang="es-MX" sz="700" b="1" dirty="0">
                          <a:solidFill>
                            <a:srgbClr val="0070C0"/>
                          </a:solidFill>
                          <a:effectLst/>
                        </a:rPr>
                        <a:t>3. ¿Por qué es </a:t>
                      </a:r>
                      <a:endParaRPr lang="es-ES" sz="800" b="1" dirty="0">
                        <a:solidFill>
                          <a:srgbClr val="0070C0"/>
                        </a:solidFill>
                        <a:effectLst/>
                      </a:endParaRPr>
                    </a:p>
                    <a:p>
                      <a:pPr>
                        <a:lnSpc>
                          <a:spcPct val="115000"/>
                        </a:lnSpc>
                        <a:spcAft>
                          <a:spcPts val="0"/>
                        </a:spcAft>
                      </a:pPr>
                      <a:r>
                        <a:rPr lang="es-MX" sz="700" b="1" dirty="0">
                          <a:solidFill>
                            <a:srgbClr val="0070C0"/>
                          </a:solidFill>
                          <a:effectLst/>
                        </a:rPr>
                        <a:t>    importante en la </a:t>
                      </a:r>
                      <a:endParaRPr lang="es-ES" sz="800" b="1" dirty="0">
                        <a:solidFill>
                          <a:srgbClr val="0070C0"/>
                        </a:solidFill>
                        <a:effectLst/>
                      </a:endParaRPr>
                    </a:p>
                    <a:p>
                      <a:pPr>
                        <a:lnSpc>
                          <a:spcPct val="115000"/>
                        </a:lnSpc>
                        <a:spcAft>
                          <a:spcPts val="0"/>
                        </a:spcAft>
                      </a:pPr>
                      <a:r>
                        <a:rPr lang="es-MX" sz="700" b="1" dirty="0">
                          <a:solidFill>
                            <a:srgbClr val="0070C0"/>
                          </a:solidFill>
                          <a:effectLst/>
                        </a:rPr>
                        <a:t>    educación?</a:t>
                      </a:r>
                      <a:endParaRPr lang="es-ES" sz="800" b="1" dirty="0">
                        <a:solidFill>
                          <a:srgbClr val="0070C0"/>
                        </a:solidFill>
                        <a:effectLst/>
                        <a:latin typeface="Arial" panose="020B0604020202020204" pitchFamily="34" charset="0"/>
                        <a:ea typeface="Arial" panose="020B0604020202020204" pitchFamily="34" charset="0"/>
                      </a:endParaRPr>
                    </a:p>
                  </a:txBody>
                  <a:tcPr marL="45542" marR="45542" marT="45542" marB="45542" anchor="ctr">
                    <a:solidFill>
                      <a:schemeClr val="bg1"/>
                    </a:solidFill>
                  </a:tcPr>
                </a:tc>
                <a:tc>
                  <a:txBody>
                    <a:bodyPr/>
                    <a:lstStyle/>
                    <a:p>
                      <a:pPr>
                        <a:lnSpc>
                          <a:spcPct val="115000"/>
                        </a:lnSpc>
                        <a:spcAft>
                          <a:spcPts val="0"/>
                        </a:spcAft>
                      </a:pPr>
                      <a:r>
                        <a:rPr lang="es-MX" sz="700" b="1" dirty="0">
                          <a:effectLst/>
                        </a:rPr>
                        <a:t>Porque permite hacer práctico el aprendizaje, promueve la integración de saberes, la movilización y aplicación en situaciones reales, permite resolver problemas cotidianos desde múltiples puntos de vista y enriquece el conocimiento,  motivación y da una visión del entorno, más integral.</a:t>
                      </a:r>
                      <a:endParaRPr lang="es-ES" sz="800" b="1" dirty="0">
                        <a:solidFill>
                          <a:srgbClr val="000000"/>
                        </a:solidFill>
                        <a:effectLst/>
                        <a:latin typeface="Arial" panose="020B0604020202020204" pitchFamily="34" charset="0"/>
                        <a:ea typeface="Arial" panose="020B0604020202020204" pitchFamily="34" charset="0"/>
                      </a:endParaRPr>
                    </a:p>
                  </a:txBody>
                  <a:tcPr marL="45542" marR="45542" marT="45542" marB="45542">
                    <a:solidFill>
                      <a:schemeClr val="bg1"/>
                    </a:solidFill>
                  </a:tcPr>
                </a:tc>
                <a:extLst>
                  <a:ext uri="{0D108BD9-81ED-4DB2-BD59-A6C34878D82A}">
                    <a16:rowId xmlns="" xmlns:a16="http://schemas.microsoft.com/office/drawing/2014/main" val="3788497574"/>
                  </a:ext>
                </a:extLst>
              </a:tr>
              <a:tr h="621119">
                <a:tc>
                  <a:txBody>
                    <a:bodyPr/>
                    <a:lstStyle/>
                    <a:p>
                      <a:pPr>
                        <a:lnSpc>
                          <a:spcPct val="115000"/>
                        </a:lnSpc>
                        <a:spcAft>
                          <a:spcPts val="0"/>
                        </a:spcAft>
                      </a:pPr>
                      <a:r>
                        <a:rPr lang="es-MX" sz="700" b="1" dirty="0">
                          <a:solidFill>
                            <a:srgbClr val="0070C0"/>
                          </a:solidFill>
                          <a:effectLst/>
                        </a:rPr>
                        <a:t>4. ¿Cómo motivar </a:t>
                      </a:r>
                      <a:endParaRPr lang="es-ES" sz="800" b="1" dirty="0">
                        <a:solidFill>
                          <a:srgbClr val="0070C0"/>
                        </a:solidFill>
                        <a:effectLst/>
                      </a:endParaRPr>
                    </a:p>
                    <a:p>
                      <a:pPr>
                        <a:lnSpc>
                          <a:spcPct val="115000"/>
                        </a:lnSpc>
                        <a:spcAft>
                          <a:spcPts val="0"/>
                        </a:spcAft>
                      </a:pPr>
                      <a:r>
                        <a:rPr lang="es-MX" sz="700" b="1" dirty="0">
                          <a:solidFill>
                            <a:srgbClr val="0070C0"/>
                          </a:solidFill>
                          <a:effectLst/>
                        </a:rPr>
                        <a:t>    a los alumnos</a:t>
                      </a:r>
                      <a:endParaRPr lang="es-ES" sz="800" b="1" dirty="0">
                        <a:solidFill>
                          <a:srgbClr val="0070C0"/>
                        </a:solidFill>
                        <a:effectLst/>
                      </a:endParaRPr>
                    </a:p>
                    <a:p>
                      <a:pPr>
                        <a:lnSpc>
                          <a:spcPct val="115000"/>
                        </a:lnSpc>
                        <a:spcAft>
                          <a:spcPts val="0"/>
                        </a:spcAft>
                      </a:pPr>
                      <a:r>
                        <a:rPr lang="es-MX" sz="700" b="1" dirty="0">
                          <a:solidFill>
                            <a:srgbClr val="0070C0"/>
                          </a:solidFill>
                          <a:effectLst/>
                        </a:rPr>
                        <a:t>    para el trabajo </a:t>
                      </a:r>
                      <a:endParaRPr lang="es-ES" sz="800" b="1" dirty="0">
                        <a:solidFill>
                          <a:srgbClr val="0070C0"/>
                        </a:solidFill>
                        <a:effectLst/>
                      </a:endParaRPr>
                    </a:p>
                    <a:p>
                      <a:pPr>
                        <a:lnSpc>
                          <a:spcPct val="115000"/>
                        </a:lnSpc>
                        <a:spcAft>
                          <a:spcPts val="0"/>
                        </a:spcAft>
                      </a:pPr>
                      <a:r>
                        <a:rPr lang="es-MX" sz="700" b="1" dirty="0">
                          <a:solidFill>
                            <a:srgbClr val="0070C0"/>
                          </a:solidFill>
                          <a:effectLst/>
                        </a:rPr>
                        <a:t>interdisciplinario?</a:t>
                      </a:r>
                      <a:endParaRPr lang="es-ES" sz="800" b="1" dirty="0">
                        <a:solidFill>
                          <a:srgbClr val="0070C0"/>
                        </a:solidFill>
                        <a:effectLst/>
                        <a:latin typeface="Arial" panose="020B0604020202020204" pitchFamily="34" charset="0"/>
                        <a:ea typeface="Arial" panose="020B0604020202020204" pitchFamily="34" charset="0"/>
                      </a:endParaRPr>
                    </a:p>
                  </a:txBody>
                  <a:tcPr marL="45542" marR="45542" marT="45542" marB="45542" anchor="ctr">
                    <a:solidFill>
                      <a:schemeClr val="bg1"/>
                    </a:solidFill>
                  </a:tcPr>
                </a:tc>
                <a:tc>
                  <a:txBody>
                    <a:bodyPr/>
                    <a:lstStyle/>
                    <a:p>
                      <a:pPr>
                        <a:lnSpc>
                          <a:spcPct val="115000"/>
                        </a:lnSpc>
                        <a:spcAft>
                          <a:spcPts val="0"/>
                        </a:spcAft>
                      </a:pPr>
                      <a:r>
                        <a:rPr lang="es-MX" sz="700" b="1" dirty="0">
                          <a:effectLst/>
                        </a:rPr>
                        <a:t>Aprovechar la curiosidad natural del alumno, anclar a su realidad, con un componente significativo, cada tema, generando motivación instrumental. </a:t>
                      </a:r>
                      <a:endParaRPr lang="es-ES" sz="800" b="1" dirty="0">
                        <a:effectLst/>
                      </a:endParaRPr>
                    </a:p>
                    <a:p>
                      <a:pPr>
                        <a:lnSpc>
                          <a:spcPct val="115000"/>
                        </a:lnSpc>
                        <a:spcAft>
                          <a:spcPts val="0"/>
                        </a:spcAft>
                      </a:pPr>
                      <a:r>
                        <a:rPr lang="es-MX" sz="700" b="1" dirty="0">
                          <a:effectLst/>
                        </a:rPr>
                        <a:t>Reconociendo la aportación de los jóvenes y se acepten como actores y productores del saber.</a:t>
                      </a:r>
                      <a:endParaRPr lang="es-ES" sz="800" b="1" dirty="0">
                        <a:solidFill>
                          <a:srgbClr val="000000"/>
                        </a:solidFill>
                        <a:effectLst/>
                        <a:latin typeface="Arial" panose="020B0604020202020204" pitchFamily="34" charset="0"/>
                        <a:ea typeface="Arial" panose="020B0604020202020204" pitchFamily="34" charset="0"/>
                      </a:endParaRPr>
                    </a:p>
                  </a:txBody>
                  <a:tcPr marL="45542" marR="45542" marT="45542" marB="45542">
                    <a:solidFill>
                      <a:schemeClr val="bg1"/>
                    </a:solidFill>
                  </a:tcPr>
                </a:tc>
                <a:extLst>
                  <a:ext uri="{0D108BD9-81ED-4DB2-BD59-A6C34878D82A}">
                    <a16:rowId xmlns="" xmlns:a16="http://schemas.microsoft.com/office/drawing/2014/main" val="2462461470"/>
                  </a:ext>
                </a:extLst>
              </a:tr>
            </a:tbl>
          </a:graphicData>
        </a:graphic>
      </p:graphicFrame>
      <p:graphicFrame>
        <p:nvGraphicFramePr>
          <p:cNvPr id="7" name="Tabla 7"/>
          <p:cNvGraphicFramePr>
            <a:graphicFrameLocks noGrp="1"/>
          </p:cNvGraphicFramePr>
          <p:nvPr>
            <p:extLst>
              <p:ext uri="{D42A27DB-BD31-4B8C-83A1-F6EECF244321}">
                <p14:modId xmlns:p14="http://schemas.microsoft.com/office/powerpoint/2010/main" val="1688317362"/>
              </p:ext>
            </p:extLst>
          </p:nvPr>
        </p:nvGraphicFramePr>
        <p:xfrm>
          <a:off x="395536" y="3356992"/>
          <a:ext cx="7418473" cy="2664296"/>
        </p:xfrm>
        <a:graphic>
          <a:graphicData uri="http://schemas.openxmlformats.org/drawingml/2006/table">
            <a:tbl>
              <a:tblPr>
                <a:tableStyleId>{5C22544A-7EE6-4342-B048-85BDC9FD1C3A}</a:tableStyleId>
              </a:tblPr>
              <a:tblGrid>
                <a:gridCol w="1068715">
                  <a:extLst>
                    <a:ext uri="{9D8B030D-6E8A-4147-A177-3AD203B41FA5}">
                      <a16:colId xmlns="" xmlns:a16="http://schemas.microsoft.com/office/drawing/2014/main" val="3478086822"/>
                    </a:ext>
                  </a:extLst>
                </a:gridCol>
                <a:gridCol w="6349758">
                  <a:extLst>
                    <a:ext uri="{9D8B030D-6E8A-4147-A177-3AD203B41FA5}">
                      <a16:colId xmlns="" xmlns:a16="http://schemas.microsoft.com/office/drawing/2014/main" val="1664830348"/>
                    </a:ext>
                  </a:extLst>
                </a:gridCol>
              </a:tblGrid>
              <a:tr h="1541705">
                <a:tc>
                  <a:txBody>
                    <a:bodyPr/>
                    <a:lstStyle/>
                    <a:p>
                      <a:pPr>
                        <a:lnSpc>
                          <a:spcPct val="115000"/>
                        </a:lnSpc>
                        <a:spcAft>
                          <a:spcPts val="0"/>
                        </a:spcAft>
                      </a:pPr>
                      <a:r>
                        <a:rPr lang="es-MX" sz="700" b="1" dirty="0">
                          <a:solidFill>
                            <a:srgbClr val="0070C0"/>
                          </a:solidFill>
                          <a:effectLst/>
                        </a:rPr>
                        <a:t>5. ¿Cuáles son los</a:t>
                      </a:r>
                      <a:endParaRPr lang="es-ES" sz="800" b="1" dirty="0">
                        <a:solidFill>
                          <a:srgbClr val="0070C0"/>
                        </a:solidFill>
                        <a:effectLst/>
                      </a:endParaRPr>
                    </a:p>
                    <a:p>
                      <a:pPr>
                        <a:lnSpc>
                          <a:spcPct val="115000"/>
                        </a:lnSpc>
                        <a:spcAft>
                          <a:spcPts val="0"/>
                        </a:spcAft>
                      </a:pPr>
                      <a:r>
                        <a:rPr lang="es-MX" sz="700" b="1" dirty="0">
                          <a:solidFill>
                            <a:srgbClr val="0070C0"/>
                          </a:solidFill>
                          <a:effectLst/>
                        </a:rPr>
                        <a:t>    prerrequisitos </a:t>
                      </a:r>
                      <a:endParaRPr lang="es-ES" sz="800" b="1" dirty="0">
                        <a:solidFill>
                          <a:srgbClr val="0070C0"/>
                        </a:solidFill>
                        <a:effectLst/>
                      </a:endParaRPr>
                    </a:p>
                    <a:p>
                      <a:pPr>
                        <a:lnSpc>
                          <a:spcPct val="115000"/>
                        </a:lnSpc>
                        <a:spcAft>
                          <a:spcPts val="0"/>
                        </a:spcAft>
                      </a:pPr>
                      <a:r>
                        <a:rPr lang="es-MX" sz="700" b="1" dirty="0">
                          <a:solidFill>
                            <a:srgbClr val="0070C0"/>
                          </a:solidFill>
                          <a:effectLst/>
                        </a:rPr>
                        <a:t>    materiales,</a:t>
                      </a:r>
                      <a:endParaRPr lang="es-ES" sz="800" b="1" dirty="0">
                        <a:solidFill>
                          <a:srgbClr val="0070C0"/>
                        </a:solidFill>
                        <a:effectLst/>
                      </a:endParaRPr>
                    </a:p>
                    <a:p>
                      <a:pPr>
                        <a:lnSpc>
                          <a:spcPct val="115000"/>
                        </a:lnSpc>
                        <a:spcAft>
                          <a:spcPts val="0"/>
                        </a:spcAft>
                      </a:pPr>
                      <a:r>
                        <a:rPr lang="es-MX" sz="700" b="1" dirty="0">
                          <a:solidFill>
                            <a:srgbClr val="0070C0"/>
                          </a:solidFill>
                          <a:effectLst/>
                        </a:rPr>
                        <a:t>   organizacionales </a:t>
                      </a:r>
                      <a:endParaRPr lang="es-ES" sz="800" b="1" dirty="0">
                        <a:solidFill>
                          <a:srgbClr val="0070C0"/>
                        </a:solidFill>
                        <a:effectLst/>
                      </a:endParaRPr>
                    </a:p>
                    <a:p>
                      <a:pPr>
                        <a:lnSpc>
                          <a:spcPct val="115000"/>
                        </a:lnSpc>
                        <a:spcAft>
                          <a:spcPts val="0"/>
                        </a:spcAft>
                      </a:pPr>
                      <a:r>
                        <a:rPr lang="es-MX" sz="700" b="1" dirty="0">
                          <a:solidFill>
                            <a:srgbClr val="0070C0"/>
                          </a:solidFill>
                          <a:effectLst/>
                        </a:rPr>
                        <a:t>   y personales </a:t>
                      </a:r>
                      <a:endParaRPr lang="es-ES" sz="800" b="1" dirty="0">
                        <a:solidFill>
                          <a:srgbClr val="0070C0"/>
                        </a:solidFill>
                        <a:effectLst/>
                      </a:endParaRPr>
                    </a:p>
                    <a:p>
                      <a:pPr>
                        <a:lnSpc>
                          <a:spcPct val="115000"/>
                        </a:lnSpc>
                        <a:spcAft>
                          <a:spcPts val="0"/>
                        </a:spcAft>
                      </a:pPr>
                      <a:r>
                        <a:rPr lang="es-MX" sz="700" b="1" dirty="0">
                          <a:solidFill>
                            <a:srgbClr val="0070C0"/>
                          </a:solidFill>
                          <a:effectLst/>
                        </a:rPr>
                        <a:t>   para la</a:t>
                      </a:r>
                      <a:endParaRPr lang="es-ES" sz="800" b="1" dirty="0">
                        <a:solidFill>
                          <a:srgbClr val="0070C0"/>
                        </a:solidFill>
                        <a:effectLst/>
                      </a:endParaRPr>
                    </a:p>
                    <a:p>
                      <a:pPr>
                        <a:lnSpc>
                          <a:spcPct val="115000"/>
                        </a:lnSpc>
                        <a:spcAft>
                          <a:spcPts val="0"/>
                        </a:spcAft>
                      </a:pPr>
                      <a:r>
                        <a:rPr lang="es-MX" sz="700" b="1" dirty="0">
                          <a:solidFill>
                            <a:srgbClr val="0070C0"/>
                          </a:solidFill>
                          <a:effectLst/>
                        </a:rPr>
                        <a:t>   planeación del </a:t>
                      </a:r>
                      <a:endParaRPr lang="es-ES" sz="800" b="1" dirty="0">
                        <a:solidFill>
                          <a:srgbClr val="0070C0"/>
                        </a:solidFill>
                        <a:effectLst/>
                      </a:endParaRPr>
                    </a:p>
                    <a:p>
                      <a:pPr>
                        <a:lnSpc>
                          <a:spcPct val="115000"/>
                        </a:lnSpc>
                        <a:spcAft>
                          <a:spcPts val="0"/>
                        </a:spcAft>
                      </a:pPr>
                      <a:r>
                        <a:rPr lang="es-MX" sz="700" b="1" dirty="0">
                          <a:solidFill>
                            <a:srgbClr val="0070C0"/>
                          </a:solidFill>
                          <a:effectLst/>
                        </a:rPr>
                        <a:t>   trabajo           interdisciplinario?</a:t>
                      </a:r>
                      <a:endParaRPr lang="es-ES" sz="800" b="1" dirty="0">
                        <a:solidFill>
                          <a:srgbClr val="0070C0"/>
                        </a:solidFill>
                        <a:effectLst/>
                        <a:latin typeface="Arial" panose="020B0604020202020204" pitchFamily="34" charset="0"/>
                        <a:ea typeface="Arial" panose="020B0604020202020204" pitchFamily="34" charset="0"/>
                      </a:endParaRPr>
                    </a:p>
                  </a:txBody>
                  <a:tcPr marL="45542" marR="45542" marT="45542" marB="45542" anchor="ctr">
                    <a:solidFill>
                      <a:schemeClr val="bg1"/>
                    </a:solidFill>
                  </a:tcPr>
                </a:tc>
                <a:tc>
                  <a:txBody>
                    <a:bodyPr/>
                    <a:lstStyle/>
                    <a:p>
                      <a:pPr>
                        <a:lnSpc>
                          <a:spcPct val="115000"/>
                        </a:lnSpc>
                        <a:spcAft>
                          <a:spcPts val="0"/>
                        </a:spcAft>
                      </a:pPr>
                      <a:r>
                        <a:rPr lang="es-MX" sz="700" b="1" dirty="0">
                          <a:effectLst/>
                        </a:rPr>
                        <a:t>En lo material:  currícula por materia y grado, Tener información de la asignaturas con las que vamos a trabajar</a:t>
                      </a:r>
                      <a:endParaRPr lang="es-ES" sz="800" b="1" dirty="0">
                        <a:effectLst/>
                      </a:endParaRPr>
                    </a:p>
                    <a:p>
                      <a:pPr>
                        <a:lnSpc>
                          <a:spcPct val="115000"/>
                        </a:lnSpc>
                        <a:spcAft>
                          <a:spcPts val="0"/>
                        </a:spcAft>
                      </a:pPr>
                      <a:r>
                        <a:rPr lang="es-MX" sz="700" b="1" dirty="0">
                          <a:effectLst/>
                        </a:rPr>
                        <a:t>Espacios de trabajo, acceso a internet, tics, y acerbo enciclopédico. Uso del drive </a:t>
                      </a:r>
                      <a:endParaRPr lang="es-ES" sz="800" b="1" dirty="0">
                        <a:effectLst/>
                      </a:endParaRPr>
                    </a:p>
                    <a:p>
                      <a:pPr>
                        <a:lnSpc>
                          <a:spcPct val="115000"/>
                        </a:lnSpc>
                        <a:spcAft>
                          <a:spcPts val="0"/>
                        </a:spcAft>
                      </a:pPr>
                      <a:r>
                        <a:rPr lang="es-MX" sz="700" b="1" dirty="0">
                          <a:effectLst/>
                        </a:rPr>
                        <a:t> </a:t>
                      </a:r>
                      <a:endParaRPr lang="es-ES" sz="800" b="1" dirty="0">
                        <a:effectLst/>
                      </a:endParaRPr>
                    </a:p>
                    <a:p>
                      <a:pPr>
                        <a:lnSpc>
                          <a:spcPct val="115000"/>
                        </a:lnSpc>
                        <a:spcAft>
                          <a:spcPts val="0"/>
                        </a:spcAft>
                      </a:pPr>
                      <a:r>
                        <a:rPr lang="es-MX" sz="700" b="1" dirty="0">
                          <a:effectLst/>
                        </a:rPr>
                        <a:t>Organizacional: Establecer medios de comunicación, entre docentes,  objetivos, metas y criterios elaborar una rúbrica de avance para </a:t>
                      </a:r>
                      <a:r>
                        <a:rPr lang="es-MX" sz="700" b="1" dirty="0" smtClean="0">
                          <a:effectLst/>
                        </a:rPr>
                        <a:t>cronograma </a:t>
                      </a:r>
                      <a:r>
                        <a:rPr lang="es-MX" sz="700" b="1" dirty="0">
                          <a:effectLst/>
                        </a:rPr>
                        <a:t>las acciones para dosificar el trabajo.</a:t>
                      </a:r>
                      <a:endParaRPr lang="es-ES" sz="800" b="1" dirty="0">
                        <a:effectLst/>
                      </a:endParaRPr>
                    </a:p>
                    <a:p>
                      <a:pPr>
                        <a:lnSpc>
                          <a:spcPct val="115000"/>
                        </a:lnSpc>
                        <a:spcAft>
                          <a:spcPts val="0"/>
                        </a:spcAft>
                      </a:pPr>
                      <a:r>
                        <a:rPr lang="es-MX" sz="700" b="1" dirty="0">
                          <a:effectLst/>
                        </a:rPr>
                        <a:t> </a:t>
                      </a:r>
                      <a:endParaRPr lang="es-ES" sz="800" b="1" dirty="0">
                        <a:effectLst/>
                      </a:endParaRPr>
                    </a:p>
                    <a:p>
                      <a:pPr>
                        <a:lnSpc>
                          <a:spcPct val="115000"/>
                        </a:lnSpc>
                        <a:spcAft>
                          <a:spcPts val="0"/>
                        </a:spcAft>
                      </a:pPr>
                      <a:r>
                        <a:rPr lang="es-MX" sz="700" b="1" dirty="0">
                          <a:effectLst/>
                        </a:rPr>
                        <a:t>Personales: Actualización docente, claridad en el concepto de interdisciplinariedad, apertura, autoevaluación de la práctica docente para diagnosticar mi estado y áreas de oportunidad. </a:t>
                      </a:r>
                      <a:endParaRPr lang="es-ES" sz="800" b="1" dirty="0">
                        <a:effectLst/>
                      </a:endParaRPr>
                    </a:p>
                    <a:p>
                      <a:pPr>
                        <a:lnSpc>
                          <a:spcPct val="115000"/>
                        </a:lnSpc>
                        <a:spcAft>
                          <a:spcPts val="0"/>
                        </a:spcAft>
                      </a:pPr>
                      <a:r>
                        <a:rPr lang="es-MX" sz="700" b="1" dirty="0">
                          <a:effectLst/>
                        </a:rPr>
                        <a:t> </a:t>
                      </a:r>
                      <a:endParaRPr lang="es-ES" sz="800" b="1" dirty="0">
                        <a:solidFill>
                          <a:srgbClr val="000000"/>
                        </a:solidFill>
                        <a:effectLst/>
                        <a:latin typeface="Arial" panose="020B0604020202020204" pitchFamily="34" charset="0"/>
                        <a:ea typeface="Arial" panose="020B0604020202020204" pitchFamily="34" charset="0"/>
                      </a:endParaRPr>
                    </a:p>
                  </a:txBody>
                  <a:tcPr marL="45542" marR="45542" marT="45542" marB="45542">
                    <a:solidFill>
                      <a:schemeClr val="bg1"/>
                    </a:solidFill>
                  </a:tcPr>
                </a:tc>
                <a:extLst>
                  <a:ext uri="{0D108BD9-81ED-4DB2-BD59-A6C34878D82A}">
                    <a16:rowId xmlns="" xmlns:a16="http://schemas.microsoft.com/office/drawing/2014/main" val="1594491714"/>
                  </a:ext>
                </a:extLst>
              </a:tr>
              <a:tr h="1122591">
                <a:tc>
                  <a:txBody>
                    <a:bodyPr/>
                    <a:lstStyle/>
                    <a:p>
                      <a:pPr>
                        <a:lnSpc>
                          <a:spcPct val="115000"/>
                        </a:lnSpc>
                        <a:spcAft>
                          <a:spcPts val="0"/>
                        </a:spcAft>
                      </a:pPr>
                      <a:r>
                        <a:rPr lang="es-MX" sz="700" b="1" dirty="0">
                          <a:solidFill>
                            <a:srgbClr val="0070C0"/>
                          </a:solidFill>
                          <a:effectLst/>
                        </a:rPr>
                        <a:t>6. ¿Qué papel </a:t>
                      </a:r>
                      <a:endParaRPr lang="es-ES" sz="800" b="1" dirty="0">
                        <a:solidFill>
                          <a:srgbClr val="0070C0"/>
                        </a:solidFill>
                        <a:effectLst/>
                      </a:endParaRPr>
                    </a:p>
                    <a:p>
                      <a:pPr>
                        <a:lnSpc>
                          <a:spcPct val="115000"/>
                        </a:lnSpc>
                        <a:spcAft>
                          <a:spcPts val="0"/>
                        </a:spcAft>
                      </a:pPr>
                      <a:r>
                        <a:rPr lang="es-MX" sz="700" b="1" dirty="0">
                          <a:solidFill>
                            <a:srgbClr val="0070C0"/>
                          </a:solidFill>
                          <a:effectLst/>
                        </a:rPr>
                        <a:t>     juega la </a:t>
                      </a:r>
                      <a:endParaRPr lang="es-ES" sz="800" b="1" dirty="0">
                        <a:solidFill>
                          <a:srgbClr val="0070C0"/>
                        </a:solidFill>
                        <a:effectLst/>
                      </a:endParaRPr>
                    </a:p>
                    <a:p>
                      <a:pPr>
                        <a:lnSpc>
                          <a:spcPct val="115000"/>
                        </a:lnSpc>
                        <a:spcAft>
                          <a:spcPts val="0"/>
                        </a:spcAft>
                      </a:pPr>
                      <a:r>
                        <a:rPr lang="es-MX" sz="700" b="1" dirty="0">
                          <a:solidFill>
                            <a:srgbClr val="0070C0"/>
                          </a:solidFill>
                          <a:effectLst/>
                        </a:rPr>
                        <a:t>     planeación en</a:t>
                      </a:r>
                      <a:endParaRPr lang="es-ES" sz="800" b="1" dirty="0">
                        <a:solidFill>
                          <a:srgbClr val="0070C0"/>
                        </a:solidFill>
                        <a:effectLst/>
                      </a:endParaRPr>
                    </a:p>
                    <a:p>
                      <a:pPr>
                        <a:lnSpc>
                          <a:spcPct val="115000"/>
                        </a:lnSpc>
                        <a:spcAft>
                          <a:spcPts val="0"/>
                        </a:spcAft>
                      </a:pPr>
                      <a:r>
                        <a:rPr lang="es-MX" sz="700" b="1" dirty="0">
                          <a:solidFill>
                            <a:srgbClr val="0070C0"/>
                          </a:solidFill>
                          <a:effectLst/>
                        </a:rPr>
                        <a:t>     el trabajo</a:t>
                      </a:r>
                      <a:endParaRPr lang="es-ES" sz="800" b="1" dirty="0">
                        <a:solidFill>
                          <a:srgbClr val="0070C0"/>
                        </a:solidFill>
                        <a:effectLst/>
                      </a:endParaRPr>
                    </a:p>
                    <a:p>
                      <a:pPr>
                        <a:lnSpc>
                          <a:spcPct val="115000"/>
                        </a:lnSpc>
                        <a:spcAft>
                          <a:spcPts val="0"/>
                        </a:spcAft>
                      </a:pPr>
                      <a:r>
                        <a:rPr lang="es-MX" sz="700" b="1" dirty="0">
                          <a:solidFill>
                            <a:srgbClr val="0070C0"/>
                          </a:solidFill>
                          <a:effectLst/>
                        </a:rPr>
                        <a:t>     interdisciplinario</a:t>
                      </a:r>
                      <a:endParaRPr lang="es-ES" sz="800" b="1" dirty="0">
                        <a:solidFill>
                          <a:srgbClr val="0070C0"/>
                        </a:solidFill>
                        <a:effectLst/>
                      </a:endParaRPr>
                    </a:p>
                    <a:p>
                      <a:pPr>
                        <a:lnSpc>
                          <a:spcPct val="115000"/>
                        </a:lnSpc>
                        <a:spcAft>
                          <a:spcPts val="0"/>
                        </a:spcAft>
                      </a:pPr>
                      <a:r>
                        <a:rPr lang="es-MX" sz="700" b="1" dirty="0">
                          <a:solidFill>
                            <a:srgbClr val="0070C0"/>
                          </a:solidFill>
                          <a:effectLst/>
                        </a:rPr>
                        <a:t>     y qué </a:t>
                      </a:r>
                      <a:endParaRPr lang="es-ES" sz="800" b="1" dirty="0">
                        <a:solidFill>
                          <a:srgbClr val="0070C0"/>
                        </a:solidFill>
                        <a:effectLst/>
                      </a:endParaRPr>
                    </a:p>
                    <a:p>
                      <a:pPr>
                        <a:lnSpc>
                          <a:spcPct val="115000"/>
                        </a:lnSpc>
                        <a:spcAft>
                          <a:spcPts val="0"/>
                        </a:spcAft>
                      </a:pPr>
                      <a:r>
                        <a:rPr lang="es-MX" sz="700" b="1" dirty="0">
                          <a:solidFill>
                            <a:srgbClr val="0070C0"/>
                          </a:solidFill>
                          <a:effectLst/>
                        </a:rPr>
                        <a:t>     características</a:t>
                      </a:r>
                      <a:endParaRPr lang="es-ES" sz="800" b="1" dirty="0">
                        <a:solidFill>
                          <a:srgbClr val="0070C0"/>
                        </a:solidFill>
                        <a:effectLst/>
                      </a:endParaRPr>
                    </a:p>
                    <a:p>
                      <a:pPr>
                        <a:lnSpc>
                          <a:spcPct val="115000"/>
                        </a:lnSpc>
                        <a:spcAft>
                          <a:spcPts val="0"/>
                        </a:spcAft>
                      </a:pPr>
                      <a:r>
                        <a:rPr lang="es-MX" sz="700" b="1" dirty="0">
                          <a:solidFill>
                            <a:srgbClr val="0070C0"/>
                          </a:solidFill>
                          <a:effectLst/>
                        </a:rPr>
                        <a:t>     debe tener? </a:t>
                      </a:r>
                      <a:endParaRPr lang="es-ES" sz="800" b="1" dirty="0">
                        <a:solidFill>
                          <a:srgbClr val="0070C0"/>
                        </a:solidFill>
                        <a:effectLst/>
                        <a:latin typeface="Arial" panose="020B0604020202020204" pitchFamily="34" charset="0"/>
                        <a:ea typeface="Arial" panose="020B0604020202020204" pitchFamily="34" charset="0"/>
                      </a:endParaRPr>
                    </a:p>
                  </a:txBody>
                  <a:tcPr marL="45542" marR="45542" marT="45542" marB="45542" anchor="ctr">
                    <a:solidFill>
                      <a:schemeClr val="bg1"/>
                    </a:solidFill>
                  </a:tcPr>
                </a:tc>
                <a:tc>
                  <a:txBody>
                    <a:bodyPr/>
                    <a:lstStyle/>
                    <a:p>
                      <a:pPr>
                        <a:lnSpc>
                          <a:spcPct val="115000"/>
                        </a:lnSpc>
                        <a:spcAft>
                          <a:spcPts val="0"/>
                        </a:spcAft>
                      </a:pPr>
                      <a:r>
                        <a:rPr lang="es-MX" sz="700" b="1" dirty="0">
                          <a:effectLst/>
                        </a:rPr>
                        <a:t>La planeación es el centro del trabajo interdisciplinario y la relación de procesos de aprendizaje   </a:t>
                      </a:r>
                      <a:endParaRPr lang="es-ES" sz="800" b="1" dirty="0">
                        <a:effectLst/>
                      </a:endParaRPr>
                    </a:p>
                    <a:p>
                      <a:pPr>
                        <a:lnSpc>
                          <a:spcPct val="115000"/>
                        </a:lnSpc>
                        <a:spcAft>
                          <a:spcPts val="0"/>
                        </a:spcAft>
                      </a:pPr>
                      <a:r>
                        <a:rPr lang="es-MX" sz="700" b="1" dirty="0">
                          <a:effectLst/>
                        </a:rPr>
                        <a:t>Es el eje, que da estructura la manera en la que se desarrolla el trabajo intelectual y se recrean estrategias y medios para hacer una planeación eficaz</a:t>
                      </a:r>
                      <a:endParaRPr lang="es-ES" sz="800" b="1" dirty="0">
                        <a:effectLst/>
                      </a:endParaRPr>
                    </a:p>
                    <a:p>
                      <a:pPr>
                        <a:lnSpc>
                          <a:spcPct val="115000"/>
                        </a:lnSpc>
                        <a:spcAft>
                          <a:spcPts val="0"/>
                        </a:spcAft>
                      </a:pPr>
                      <a:r>
                        <a:rPr lang="es-MX" sz="700" b="1" dirty="0">
                          <a:effectLst/>
                        </a:rPr>
                        <a:t>Es el eje Fundamental para el trabajo de los docentes, en tanto que estructura el hecho educativo</a:t>
                      </a:r>
                      <a:endParaRPr lang="es-ES" sz="800" b="1" dirty="0">
                        <a:effectLst/>
                      </a:endParaRPr>
                    </a:p>
                    <a:p>
                      <a:pPr>
                        <a:lnSpc>
                          <a:spcPct val="115000"/>
                        </a:lnSpc>
                        <a:spcAft>
                          <a:spcPts val="0"/>
                        </a:spcAft>
                      </a:pPr>
                      <a:r>
                        <a:rPr lang="es-MX" sz="700" b="1" dirty="0">
                          <a:effectLst/>
                        </a:rPr>
                        <a:t>sus características de interacción eficaz de las disciplinas en conceptos, procedimientos metodológicos, técnicas etc.</a:t>
                      </a:r>
                      <a:endParaRPr lang="es-ES" sz="800" b="1" dirty="0">
                        <a:effectLst/>
                      </a:endParaRPr>
                    </a:p>
                    <a:p>
                      <a:pPr>
                        <a:lnSpc>
                          <a:spcPct val="115000"/>
                        </a:lnSpc>
                        <a:spcAft>
                          <a:spcPts val="0"/>
                        </a:spcAft>
                      </a:pPr>
                      <a:r>
                        <a:rPr lang="es-MX" sz="700" b="1" dirty="0">
                          <a:effectLst/>
                        </a:rPr>
                        <a:t> </a:t>
                      </a:r>
                      <a:endParaRPr lang="es-ES" sz="800" b="1" dirty="0">
                        <a:effectLst/>
                      </a:endParaRPr>
                    </a:p>
                    <a:p>
                      <a:pPr>
                        <a:lnSpc>
                          <a:spcPct val="115000"/>
                        </a:lnSpc>
                        <a:spcAft>
                          <a:spcPts val="0"/>
                        </a:spcAft>
                      </a:pPr>
                      <a:r>
                        <a:rPr lang="es-MX" sz="700" b="1" dirty="0">
                          <a:effectLst/>
                        </a:rPr>
                        <a:t>Como características debe tener:  flexibilidad ante la las circunstancias, mentalidad abierta  y contextualizada en la realidad de los alumnos.</a:t>
                      </a:r>
                      <a:endParaRPr lang="es-ES" sz="800" b="1" dirty="0">
                        <a:solidFill>
                          <a:srgbClr val="000000"/>
                        </a:solidFill>
                        <a:effectLst/>
                        <a:latin typeface="Arial" panose="020B0604020202020204" pitchFamily="34" charset="0"/>
                        <a:ea typeface="Arial" panose="020B0604020202020204" pitchFamily="34" charset="0"/>
                      </a:endParaRPr>
                    </a:p>
                  </a:txBody>
                  <a:tcPr marL="45542" marR="45542" marT="45542" marB="45542">
                    <a:solidFill>
                      <a:schemeClr val="bg1"/>
                    </a:solidFill>
                  </a:tcPr>
                </a:tc>
                <a:extLst>
                  <a:ext uri="{0D108BD9-81ED-4DB2-BD59-A6C34878D82A}">
                    <a16:rowId xmlns="" xmlns:a16="http://schemas.microsoft.com/office/drawing/2014/main" val="1728704947"/>
                  </a:ext>
                </a:extLst>
              </a:tr>
            </a:tbl>
          </a:graphicData>
        </a:graphic>
      </p:graphicFrame>
      <p:pic>
        <p:nvPicPr>
          <p:cNvPr id="8"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9824" y="188639"/>
            <a:ext cx="1584176" cy="93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561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6492875"/>
            <a:ext cx="4622973"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7</a:t>
            </a:fld>
            <a:endParaRPr lang="en-US" dirty="0">
              <a:solidFill>
                <a:srgbClr val="5FCBEF"/>
              </a:solidFill>
            </a:endParaRPr>
          </a:p>
        </p:txBody>
      </p:sp>
      <p:pic>
        <p:nvPicPr>
          <p:cNvPr id="11"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27" y="47850"/>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403648" y="289579"/>
            <a:ext cx="7416824" cy="707886"/>
          </a:xfrm>
          <a:prstGeom prst="rect">
            <a:avLst/>
          </a:prstGeom>
          <a:noFill/>
        </p:spPr>
        <p:txBody>
          <a:bodyPr wrap="square" rtlCol="0">
            <a:spAutoFit/>
          </a:bodyPr>
          <a:lstStyle/>
          <a:p>
            <a:r>
              <a:rPr lang="es-MX" sz="4000" dirty="0" smtClean="0">
                <a:solidFill>
                  <a:srgbClr val="0070C0"/>
                </a:solidFill>
              </a:rPr>
              <a:t> Fotografías de la sesión </a:t>
            </a:r>
            <a:endParaRPr lang="es-MX" sz="4000" dirty="0">
              <a:solidFill>
                <a:srgbClr val="0070C0"/>
              </a:solidFill>
            </a:endParaRPr>
          </a:p>
        </p:txBody>
      </p:sp>
      <p:pic>
        <p:nvPicPr>
          <p:cNvPr id="3" name="2 Imagen"/>
          <p:cNvPicPr>
            <a:picLocks noChangeAspect="1"/>
          </p:cNvPicPr>
          <p:nvPr/>
        </p:nvPicPr>
        <p:blipFill rotWithShape="1">
          <a:blip r:embed="rId3">
            <a:extLst>
              <a:ext uri="{28A0092B-C50C-407E-A947-70E740481C1C}">
                <a14:useLocalDpi xmlns:a14="http://schemas.microsoft.com/office/drawing/2010/main" val="0"/>
              </a:ext>
            </a:extLst>
          </a:blip>
          <a:srcRect t="27287"/>
          <a:stretch/>
        </p:blipFill>
        <p:spPr>
          <a:xfrm>
            <a:off x="1875061" y="1268760"/>
            <a:ext cx="5056326" cy="4902154"/>
          </a:xfrm>
          <a:prstGeom prst="rect">
            <a:avLst/>
          </a:prstGeom>
          <a:ln>
            <a:solidFill>
              <a:srgbClr val="0070C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991937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917056"/>
            <a:ext cx="7994849" cy="1320800"/>
          </a:xfrm>
        </p:spPr>
        <p:txBody>
          <a:bodyPr>
            <a:normAutofit fontScale="90000"/>
          </a:bodyPr>
          <a:lstStyle/>
          <a:p>
            <a:r>
              <a:rPr lang="es-MX" dirty="0" smtClean="0">
                <a:solidFill>
                  <a:srgbClr val="1665DA"/>
                </a:solidFill>
                <a:latin typeface="Arial" panose="020B0604020202020204" pitchFamily="34" charset="0"/>
              </a:rPr>
              <a:t>5.b - Conceptos </a:t>
            </a:r>
            <a:r>
              <a:rPr lang="es-MX" dirty="0">
                <a:solidFill>
                  <a:srgbClr val="1665DA"/>
                </a:solidFill>
                <a:latin typeface="Arial" panose="020B0604020202020204" pitchFamily="34" charset="0"/>
              </a:rPr>
              <a:t>claves del tema elegido </a:t>
            </a:r>
            <a:r>
              <a:rPr lang="es-ES" dirty="0">
                <a:solidFill>
                  <a:srgbClr val="1665DA"/>
                </a:solidFill>
                <a:latin typeface="Arial" panose="020B0604020202020204" pitchFamily="34" charset="0"/>
              </a:rPr>
              <a:t/>
            </a:r>
            <a:br>
              <a:rPr lang="es-ES" dirty="0">
                <a:solidFill>
                  <a:srgbClr val="1665DA"/>
                </a:solidFill>
                <a:latin typeface="Arial" panose="020B0604020202020204" pitchFamily="34" charset="0"/>
              </a:rPr>
            </a:b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471708071"/>
              </p:ext>
            </p:extLst>
          </p:nvPr>
        </p:nvGraphicFramePr>
        <p:xfrm>
          <a:off x="696383" y="2708920"/>
          <a:ext cx="6984777" cy="1906170"/>
        </p:xfrm>
        <a:graphic>
          <a:graphicData uri="http://schemas.openxmlformats.org/drawingml/2006/table">
            <a:tbl>
              <a:tblPr>
                <a:tableStyleId>{5DA37D80-6434-44D0-A028-1B22A696006F}</a:tableStyleId>
              </a:tblPr>
              <a:tblGrid>
                <a:gridCol w="1581892"/>
                <a:gridCol w="1673596"/>
                <a:gridCol w="1658311"/>
                <a:gridCol w="2070978"/>
              </a:tblGrid>
              <a:tr h="1656184">
                <a:tc>
                  <a:txBody>
                    <a:bodyPr/>
                    <a:lstStyle/>
                    <a:p>
                      <a:pPr algn="l" rtl="0" fontAlgn="t">
                        <a:spcBef>
                          <a:spcPts val="0"/>
                        </a:spcBef>
                        <a:spcAft>
                          <a:spcPts val="0"/>
                        </a:spcAft>
                      </a:pPr>
                      <a:r>
                        <a:rPr lang="es-MX" sz="800" b="0" u="none" strike="noStrike" dirty="0">
                          <a:effectLst/>
                        </a:rPr>
                        <a:t>2. Conceptos clave,</a:t>
                      </a:r>
                      <a:endParaRPr lang="es-MX" sz="1300" b="0" dirty="0">
                        <a:effectLst/>
                      </a:endParaRPr>
                    </a:p>
                    <a:p>
                      <a:pPr algn="l" rtl="0" fontAlgn="t">
                        <a:spcBef>
                          <a:spcPts val="0"/>
                        </a:spcBef>
                        <a:spcAft>
                          <a:spcPts val="0"/>
                        </a:spcAft>
                      </a:pPr>
                      <a:r>
                        <a:rPr lang="es-MX" sz="800" b="0" u="none" strike="noStrike" dirty="0">
                          <a:effectLst/>
                        </a:rPr>
                        <a:t>    Trascendentales</a:t>
                      </a:r>
                      <a:r>
                        <a:rPr lang="es-MX" sz="800" b="0" u="none" strike="noStrike" dirty="0" smtClean="0">
                          <a:effectLst/>
                        </a:rPr>
                        <a:t>.</a:t>
                      </a:r>
                    </a:p>
                    <a:p>
                      <a:pPr algn="l" rtl="0" fontAlgn="t">
                        <a:spcBef>
                          <a:spcPts val="0"/>
                        </a:spcBef>
                        <a:spcAft>
                          <a:spcPts val="0"/>
                        </a:spcAft>
                      </a:pPr>
                      <a:endParaRPr lang="es-MX" sz="1300" b="0" dirty="0">
                        <a:effectLst/>
                      </a:endParaRPr>
                    </a:p>
                    <a:p>
                      <a:pPr marL="176530" algn="l" rtl="0" fontAlgn="t">
                        <a:spcBef>
                          <a:spcPts val="0"/>
                        </a:spcBef>
                        <a:spcAft>
                          <a:spcPts val="0"/>
                        </a:spcAft>
                      </a:pPr>
                      <a:r>
                        <a:rPr lang="es-MX" sz="800" b="0" u="none" strike="noStrike" dirty="0">
                          <a:effectLst/>
                        </a:rPr>
                        <a:t>Conceptos básicos que surgen  del proyecto, permiten la comprensión del mismo y  pueden ser transferibles a otros ámbitos.</a:t>
                      </a:r>
                      <a:endParaRPr lang="es-MX" sz="1300" b="0" dirty="0">
                        <a:effectLst/>
                      </a:endParaRPr>
                    </a:p>
                    <a:p>
                      <a:pPr marL="176530" algn="l" rtl="0" fontAlgn="t">
                        <a:spcBef>
                          <a:spcPts val="0"/>
                        </a:spcBef>
                        <a:spcAft>
                          <a:spcPts val="0"/>
                        </a:spcAft>
                      </a:pPr>
                      <a:r>
                        <a:rPr lang="es-MX" sz="800" b="0" u="none" strike="noStrike" dirty="0">
                          <a:effectLst/>
                        </a:rPr>
                        <a:t>Se consideran parte de un  Glosario.</a:t>
                      </a:r>
                      <a:endParaRPr lang="es-MX" sz="1300" b="0" dirty="0">
                        <a:effectLst/>
                      </a:endParaRPr>
                    </a:p>
                    <a:p>
                      <a:pPr fontAlgn="t"/>
                      <a:r>
                        <a:rPr lang="es-MX" sz="1300" b="0" dirty="0">
                          <a:effectLst/>
                        </a:rPr>
                        <a:t/>
                      </a:r>
                      <a:br>
                        <a:rPr lang="es-MX" sz="1300" b="0" dirty="0">
                          <a:effectLst/>
                        </a:rPr>
                      </a:br>
                      <a:endParaRPr lang="es-MX" sz="1300" b="0" dirty="0">
                        <a:effectLst/>
                      </a:endParaRPr>
                    </a:p>
                  </a:txBody>
                  <a:tcPr marL="46305" marR="46305" marT="46305" marB="46305">
                    <a:solidFill>
                      <a:schemeClr val="bg1"/>
                    </a:solidFill>
                  </a:tcPr>
                </a:tc>
                <a:tc>
                  <a:txBody>
                    <a:bodyPr/>
                    <a:lstStyle/>
                    <a:p>
                      <a:pPr marL="457200" rtl="0" fontAlgn="base">
                        <a:spcBef>
                          <a:spcPts val="0"/>
                        </a:spcBef>
                        <a:spcAft>
                          <a:spcPts val="0"/>
                        </a:spcAft>
                        <a:buFont typeface="Arial"/>
                        <a:buChar char="•"/>
                      </a:pPr>
                      <a:r>
                        <a:rPr lang="es-MX" sz="1000" b="0" u="none" strike="noStrike" dirty="0">
                          <a:effectLst/>
                        </a:rPr>
                        <a:t>Tipos de movimiento.</a:t>
                      </a:r>
                    </a:p>
                    <a:p>
                      <a:pPr marL="457200" rtl="0" fontAlgn="base">
                        <a:spcBef>
                          <a:spcPts val="0"/>
                        </a:spcBef>
                        <a:spcAft>
                          <a:spcPts val="0"/>
                        </a:spcAft>
                        <a:buFont typeface="Arial"/>
                        <a:buChar char="•"/>
                      </a:pPr>
                      <a:r>
                        <a:rPr lang="es-MX" sz="1000" b="0" u="none" strike="noStrike" dirty="0">
                          <a:effectLst/>
                        </a:rPr>
                        <a:t>Trayectoria.</a:t>
                      </a:r>
                    </a:p>
                    <a:p>
                      <a:pPr marL="457200" rtl="0" fontAlgn="base">
                        <a:spcBef>
                          <a:spcPts val="0"/>
                        </a:spcBef>
                        <a:spcAft>
                          <a:spcPts val="0"/>
                        </a:spcAft>
                        <a:buFont typeface="Arial"/>
                        <a:buChar char="•"/>
                      </a:pPr>
                      <a:r>
                        <a:rPr lang="es-MX" sz="1000" b="0" u="none" strike="noStrike" dirty="0">
                          <a:effectLst/>
                        </a:rPr>
                        <a:t>Satélites.</a:t>
                      </a:r>
                    </a:p>
                    <a:p>
                      <a:pPr marL="457200" rtl="0" fontAlgn="base">
                        <a:spcBef>
                          <a:spcPts val="0"/>
                        </a:spcBef>
                        <a:spcAft>
                          <a:spcPts val="0"/>
                        </a:spcAft>
                        <a:buFont typeface="Arial"/>
                        <a:buChar char="•"/>
                      </a:pPr>
                      <a:r>
                        <a:rPr lang="es-MX" sz="1000" b="0" u="none" strike="noStrike" dirty="0">
                          <a:effectLst/>
                        </a:rPr>
                        <a:t>Referencia.</a:t>
                      </a:r>
                    </a:p>
                    <a:p>
                      <a:pPr marL="457200" rtl="0" fontAlgn="base">
                        <a:spcBef>
                          <a:spcPts val="0"/>
                        </a:spcBef>
                        <a:spcAft>
                          <a:spcPts val="0"/>
                        </a:spcAft>
                        <a:buFont typeface="Arial"/>
                        <a:buChar char="•"/>
                      </a:pPr>
                      <a:r>
                        <a:rPr lang="es-MX" sz="1000" b="0" u="none" strike="noStrike" dirty="0">
                          <a:effectLst/>
                        </a:rPr>
                        <a:t>Gravitación.</a:t>
                      </a:r>
                    </a:p>
                    <a:p>
                      <a:pPr marL="457200" rtl="0" fontAlgn="base">
                        <a:spcBef>
                          <a:spcPts val="0"/>
                        </a:spcBef>
                        <a:spcAft>
                          <a:spcPts val="0"/>
                        </a:spcAft>
                        <a:buFont typeface="Arial"/>
                        <a:buChar char="•"/>
                      </a:pPr>
                      <a:r>
                        <a:rPr lang="es-MX" sz="1000" b="0" u="none" strike="noStrike" dirty="0">
                          <a:effectLst/>
                        </a:rPr>
                        <a:t>Modelos.</a:t>
                      </a:r>
                      <a:endParaRPr lang="es-MX" sz="1000" b="0" i="0" u="none" strike="noStrike" dirty="0">
                        <a:solidFill>
                          <a:srgbClr val="000000"/>
                        </a:solidFill>
                        <a:effectLst/>
                        <a:latin typeface="Century Gothic"/>
                      </a:endParaRPr>
                    </a:p>
                  </a:txBody>
                  <a:tcPr marL="46305" marR="46305" marT="46305" marB="46305">
                    <a:solidFill>
                      <a:schemeClr val="bg1"/>
                    </a:solidFill>
                  </a:tcPr>
                </a:tc>
                <a:tc>
                  <a:txBody>
                    <a:bodyPr/>
                    <a:lstStyle/>
                    <a:p>
                      <a:pPr rtl="0" fontAlgn="t">
                        <a:spcBef>
                          <a:spcPts val="0"/>
                        </a:spcBef>
                        <a:spcAft>
                          <a:spcPts val="0"/>
                        </a:spcAft>
                      </a:pPr>
                      <a:r>
                        <a:rPr lang="es-MX" sz="1000" b="0" u="none" strike="noStrike" dirty="0">
                          <a:effectLst/>
                        </a:rPr>
                        <a:t>Satélites</a:t>
                      </a:r>
                      <a:endParaRPr lang="es-MX" sz="1000" b="0" dirty="0">
                        <a:effectLst/>
                      </a:endParaRPr>
                    </a:p>
                    <a:p>
                      <a:pPr rtl="0" fontAlgn="t">
                        <a:spcBef>
                          <a:spcPts val="0"/>
                        </a:spcBef>
                        <a:spcAft>
                          <a:spcPts val="0"/>
                        </a:spcAft>
                      </a:pPr>
                      <a:r>
                        <a:rPr lang="es-MX" sz="1000" b="0" u="none" strike="noStrike" dirty="0">
                          <a:effectLst/>
                        </a:rPr>
                        <a:t>Mapas</a:t>
                      </a:r>
                      <a:endParaRPr lang="es-MX" sz="1000" b="0" dirty="0">
                        <a:effectLst/>
                      </a:endParaRPr>
                    </a:p>
                    <a:p>
                      <a:pPr rtl="0" fontAlgn="t">
                        <a:spcBef>
                          <a:spcPts val="0"/>
                        </a:spcBef>
                        <a:spcAft>
                          <a:spcPts val="0"/>
                        </a:spcAft>
                      </a:pPr>
                      <a:r>
                        <a:rPr lang="es-MX" sz="1000" b="0" u="none" strike="noStrike" dirty="0">
                          <a:effectLst/>
                        </a:rPr>
                        <a:t>TIC´s</a:t>
                      </a:r>
                      <a:endParaRPr lang="es-MX" sz="1000" b="0" dirty="0">
                        <a:effectLst/>
                      </a:endParaRPr>
                    </a:p>
                    <a:p>
                      <a:pPr rtl="0" fontAlgn="t">
                        <a:spcBef>
                          <a:spcPts val="0"/>
                        </a:spcBef>
                        <a:spcAft>
                          <a:spcPts val="0"/>
                        </a:spcAft>
                      </a:pPr>
                      <a:r>
                        <a:rPr lang="es-MX" sz="1000" b="0" u="none" strike="noStrike" dirty="0" smtClean="0">
                          <a:effectLst/>
                        </a:rPr>
                        <a:t>Representación </a:t>
                      </a:r>
                      <a:r>
                        <a:rPr lang="es-MX" sz="1000" b="0" u="none" strike="noStrike" dirty="0">
                          <a:effectLst/>
                        </a:rPr>
                        <a:t>cartográficas</a:t>
                      </a:r>
                      <a:endParaRPr lang="es-MX" sz="1000" b="0" dirty="0">
                        <a:effectLst/>
                      </a:endParaRPr>
                    </a:p>
                    <a:p>
                      <a:pPr rtl="0" fontAlgn="t">
                        <a:spcBef>
                          <a:spcPts val="0"/>
                        </a:spcBef>
                        <a:spcAft>
                          <a:spcPts val="0"/>
                        </a:spcAft>
                      </a:pPr>
                      <a:r>
                        <a:rPr lang="es-MX" sz="1000" b="0" u="none" strike="noStrike" dirty="0">
                          <a:effectLst/>
                        </a:rPr>
                        <a:t>Sistemas de Información Geográfica</a:t>
                      </a:r>
                      <a:endParaRPr lang="es-MX" sz="1000" b="0" dirty="0">
                        <a:effectLst/>
                      </a:endParaRPr>
                    </a:p>
                  </a:txBody>
                  <a:tcPr marL="46305" marR="46305" marT="46305" marB="46305">
                    <a:solidFill>
                      <a:schemeClr val="bg1"/>
                    </a:solidFill>
                  </a:tcPr>
                </a:tc>
                <a:tc>
                  <a:txBody>
                    <a:bodyPr/>
                    <a:lstStyle/>
                    <a:p>
                      <a:pPr rtl="0" fontAlgn="base">
                        <a:spcBef>
                          <a:spcPts val="0"/>
                        </a:spcBef>
                        <a:spcAft>
                          <a:spcPts val="0"/>
                        </a:spcAft>
                        <a:buFont typeface="Arial"/>
                        <a:buChar char="•"/>
                      </a:pPr>
                      <a:r>
                        <a:rPr lang="es-MX" sz="1000" b="0" u="none" strike="noStrike" dirty="0">
                          <a:effectLst/>
                        </a:rPr>
                        <a:t>Software</a:t>
                      </a:r>
                    </a:p>
                    <a:p>
                      <a:pPr rtl="0" fontAlgn="base">
                        <a:spcBef>
                          <a:spcPts val="0"/>
                        </a:spcBef>
                        <a:spcAft>
                          <a:spcPts val="0"/>
                        </a:spcAft>
                        <a:buFont typeface="Arial"/>
                        <a:buChar char="•"/>
                      </a:pPr>
                      <a:r>
                        <a:rPr lang="es-MX" sz="1000" b="0" u="none" strike="noStrike" dirty="0">
                          <a:effectLst/>
                        </a:rPr>
                        <a:t>La nube</a:t>
                      </a:r>
                    </a:p>
                    <a:p>
                      <a:pPr rtl="0" fontAlgn="base">
                        <a:spcBef>
                          <a:spcPts val="0"/>
                        </a:spcBef>
                        <a:spcAft>
                          <a:spcPts val="0"/>
                        </a:spcAft>
                        <a:buFont typeface="Arial"/>
                        <a:buChar char="•"/>
                      </a:pPr>
                      <a:r>
                        <a:rPr lang="es-MX" sz="1000" b="0" u="none" strike="noStrike" dirty="0">
                          <a:effectLst/>
                        </a:rPr>
                        <a:t>Procesamiento</a:t>
                      </a:r>
                    </a:p>
                    <a:p>
                      <a:pPr rtl="0" fontAlgn="base">
                        <a:spcBef>
                          <a:spcPts val="0"/>
                        </a:spcBef>
                        <a:spcAft>
                          <a:spcPts val="0"/>
                        </a:spcAft>
                        <a:buFont typeface="Arial"/>
                        <a:buChar char="•"/>
                      </a:pPr>
                      <a:r>
                        <a:rPr lang="es-MX" sz="1000" b="0" u="none" strike="noStrike" dirty="0">
                          <a:effectLst/>
                        </a:rPr>
                        <a:t>Almacenar</a:t>
                      </a:r>
                    </a:p>
                    <a:p>
                      <a:pPr rtl="0" fontAlgn="base">
                        <a:spcBef>
                          <a:spcPts val="0"/>
                        </a:spcBef>
                        <a:spcAft>
                          <a:spcPts val="0"/>
                        </a:spcAft>
                        <a:buFont typeface="Arial"/>
                        <a:buChar char="•"/>
                      </a:pPr>
                      <a:r>
                        <a:rPr lang="es-MX" sz="1000" b="0" u="none" strike="noStrike" dirty="0">
                          <a:effectLst/>
                        </a:rPr>
                        <a:t>Compartir</a:t>
                      </a:r>
                    </a:p>
                    <a:p>
                      <a:pPr rtl="0" fontAlgn="base">
                        <a:spcBef>
                          <a:spcPts val="0"/>
                        </a:spcBef>
                        <a:spcAft>
                          <a:spcPts val="0"/>
                        </a:spcAft>
                        <a:buFont typeface="Arial"/>
                        <a:buChar char="•"/>
                      </a:pPr>
                      <a:r>
                        <a:rPr lang="es-MX" sz="1000" b="0" u="none" strike="noStrike" dirty="0">
                          <a:effectLst/>
                        </a:rPr>
                        <a:t>Dispositivos</a:t>
                      </a:r>
                    </a:p>
                    <a:p>
                      <a:pPr rtl="0" fontAlgn="base">
                        <a:spcBef>
                          <a:spcPts val="0"/>
                        </a:spcBef>
                        <a:spcAft>
                          <a:spcPts val="0"/>
                        </a:spcAft>
                        <a:buFont typeface="Arial"/>
                        <a:buChar char="•"/>
                      </a:pPr>
                      <a:r>
                        <a:rPr lang="es-MX" sz="1000" b="0" u="none" strike="noStrike" dirty="0">
                          <a:effectLst/>
                        </a:rPr>
                        <a:t>Interpretación de software</a:t>
                      </a:r>
                    </a:p>
                    <a:p>
                      <a:pPr fontAlgn="t"/>
                      <a:r>
                        <a:rPr lang="es-MX" sz="1000" b="0" dirty="0">
                          <a:effectLst/>
                        </a:rPr>
                        <a:t/>
                      </a:r>
                      <a:br>
                        <a:rPr lang="es-MX" sz="1000" b="0" dirty="0">
                          <a:effectLst/>
                        </a:rPr>
                      </a:br>
                      <a:endParaRPr lang="es-MX" sz="1000" b="0" dirty="0">
                        <a:effectLst/>
                      </a:endParaRPr>
                    </a:p>
                  </a:txBody>
                  <a:tcPr marL="46305" marR="46305" marT="46305" marB="46305">
                    <a:solidFill>
                      <a:schemeClr val="bg1"/>
                    </a:solidFill>
                  </a:tcPr>
                </a:tc>
              </a:tr>
            </a:tbl>
          </a:graphicData>
        </a:graphic>
      </p:graphicFrame>
      <p:sp>
        <p:nvSpPr>
          <p:cNvPr id="4" name="3 Marcador de pie de página"/>
          <p:cNvSpPr>
            <a:spLocks noGrp="1"/>
          </p:cNvSpPr>
          <p:nvPr>
            <p:ph type="ftr" sz="quarter" idx="11"/>
          </p:nvPr>
        </p:nvSpPr>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5267DA34-DC84-4CBE-A0AC-00A8C979B87C}" type="slidenum">
              <a:rPr lang="en-US" smtClean="0">
                <a:solidFill>
                  <a:srgbClr val="5FCBEF"/>
                </a:solidFill>
              </a:rPr>
              <a:pPr/>
              <a:t>8</a:t>
            </a:fld>
            <a:endParaRPr lang="en-US" dirty="0">
              <a:solidFill>
                <a:srgbClr val="5FCBEF"/>
              </a:solidFill>
            </a:endParaRPr>
          </a:p>
        </p:txBody>
      </p:sp>
      <p:sp>
        <p:nvSpPr>
          <p:cNvPr id="7" name="Rectangle 1"/>
          <p:cNvSpPr>
            <a:spLocks noChangeArrowheads="1"/>
          </p:cNvSpPr>
          <p:nvPr/>
        </p:nvSpPr>
        <p:spPr bwMode="auto">
          <a:xfrm>
            <a:off x="609600" y="3182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800" b="0" i="0" u="none" strike="noStrike" cap="none" normalizeH="0" baseline="0" dirty="0" smtClean="0">
                <a:ln>
                  <a:noFill/>
                </a:ln>
                <a:solidFill>
                  <a:schemeClr val="tx1"/>
                </a:solidFill>
                <a:effectLst/>
                <a:latin typeface="Arial" pitchFamily="34" charset="0"/>
                <a:cs typeface="Arial" pitchFamily="34" charset="0"/>
              </a:rPr>
              <a:t/>
            </a:r>
            <a:br>
              <a:rPr kumimoji="0" lang="es-MX" altLang="es-MX" sz="1800" b="0" i="0" u="none" strike="noStrike" cap="none" normalizeH="0" baseline="0" dirty="0" smtClean="0">
                <a:ln>
                  <a:noFill/>
                </a:ln>
                <a:solidFill>
                  <a:schemeClr val="tx1"/>
                </a:solidFill>
                <a:effectLst/>
                <a:latin typeface="Arial" pitchFamily="34" charset="0"/>
                <a:cs typeface="Arial" pitchFamily="34" charset="0"/>
              </a:rPr>
            </a:b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descr="Resultado de imagen para logo colegio vermon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27" y="47850"/>
            <a:ext cx="1584176" cy="9303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1914198018"/>
              </p:ext>
            </p:extLst>
          </p:nvPr>
        </p:nvGraphicFramePr>
        <p:xfrm>
          <a:off x="681609" y="1988840"/>
          <a:ext cx="7058743" cy="450856"/>
        </p:xfrm>
        <a:graphic>
          <a:graphicData uri="http://schemas.openxmlformats.org/drawingml/2006/table">
            <a:tbl>
              <a:tblPr>
                <a:tableStyleId>{5DA37D80-6434-44D0-A028-1B22A696006F}</a:tableStyleId>
              </a:tblPr>
              <a:tblGrid>
                <a:gridCol w="1598877"/>
                <a:gridCol w="1691564"/>
                <a:gridCol w="1676117"/>
                <a:gridCol w="2092185"/>
              </a:tblGrid>
              <a:tr h="450856">
                <a:tc>
                  <a:txBody>
                    <a:bodyPr/>
                    <a:lstStyle/>
                    <a:p>
                      <a:pPr algn="ctr">
                        <a:lnSpc>
                          <a:spcPct val="115000"/>
                        </a:lnSpc>
                        <a:spcAft>
                          <a:spcPts val="0"/>
                        </a:spcAft>
                      </a:pPr>
                      <a:r>
                        <a:rPr lang="es-ES" sz="800" dirty="0">
                          <a:effectLst/>
                        </a:rPr>
                        <a:t>Disciplinas:</a:t>
                      </a:r>
                      <a:endParaRPr lang="es-MX" sz="800" b="1" dirty="0">
                        <a:solidFill>
                          <a:srgbClr val="0070C0"/>
                        </a:solidFill>
                        <a:effectLst/>
                        <a:latin typeface="Arial"/>
                        <a:ea typeface="Arial"/>
                      </a:endParaRPr>
                    </a:p>
                  </a:txBody>
                  <a:tcPr marL="46305" marR="46305" marT="46305" marB="46305">
                    <a:solidFill>
                      <a:schemeClr val="bg1"/>
                    </a:solidFill>
                  </a:tcPr>
                </a:tc>
                <a:tc>
                  <a:txBody>
                    <a:bodyPr/>
                    <a:lstStyle/>
                    <a:p>
                      <a:pPr algn="ctr">
                        <a:lnSpc>
                          <a:spcPct val="115000"/>
                        </a:lnSpc>
                        <a:spcAft>
                          <a:spcPts val="0"/>
                        </a:spcAft>
                      </a:pPr>
                      <a:r>
                        <a:rPr lang="es-ES" sz="800" dirty="0">
                          <a:effectLst/>
                        </a:rPr>
                        <a:t>Disciplina 1. </a:t>
                      </a:r>
                      <a:endParaRPr lang="es-MX" sz="800" dirty="0">
                        <a:effectLst/>
                      </a:endParaRPr>
                    </a:p>
                    <a:p>
                      <a:pPr algn="ctr">
                        <a:lnSpc>
                          <a:spcPct val="115000"/>
                        </a:lnSpc>
                        <a:spcAft>
                          <a:spcPts val="0"/>
                        </a:spcAft>
                      </a:pPr>
                      <a:r>
                        <a:rPr lang="es-ES" sz="800" u="sng" dirty="0">
                          <a:effectLst/>
                        </a:rPr>
                        <a:t>_____Física____</a:t>
                      </a:r>
                      <a:endParaRPr lang="es-MX" sz="800" b="1" u="sng" dirty="0">
                        <a:solidFill>
                          <a:srgbClr val="0070C0"/>
                        </a:solidFill>
                        <a:effectLst/>
                        <a:latin typeface="Arial"/>
                        <a:ea typeface="Arial"/>
                      </a:endParaRPr>
                    </a:p>
                  </a:txBody>
                  <a:tcPr marL="46305" marR="46305" marT="46305" marB="46305">
                    <a:solidFill>
                      <a:schemeClr val="bg1"/>
                    </a:solidFill>
                  </a:tcPr>
                </a:tc>
                <a:tc>
                  <a:txBody>
                    <a:bodyPr/>
                    <a:lstStyle/>
                    <a:p>
                      <a:pPr algn="ctr">
                        <a:lnSpc>
                          <a:spcPct val="115000"/>
                        </a:lnSpc>
                        <a:spcAft>
                          <a:spcPts val="0"/>
                        </a:spcAft>
                      </a:pPr>
                      <a:r>
                        <a:rPr lang="es-ES" sz="800" dirty="0">
                          <a:effectLst/>
                        </a:rPr>
                        <a:t>Disciplina 2. </a:t>
                      </a:r>
                      <a:endParaRPr lang="es-ES" sz="800" dirty="0" smtClean="0">
                        <a:effectLst/>
                      </a:endParaRPr>
                    </a:p>
                    <a:p>
                      <a:pPr algn="ctr">
                        <a:lnSpc>
                          <a:spcPct val="115000"/>
                        </a:lnSpc>
                        <a:spcAft>
                          <a:spcPts val="0"/>
                        </a:spcAft>
                      </a:pPr>
                      <a:r>
                        <a:rPr lang="es-ES" sz="800" dirty="0" smtClean="0">
                          <a:effectLst/>
                        </a:rPr>
                        <a:t>_____</a:t>
                      </a:r>
                      <a:r>
                        <a:rPr lang="es-ES" sz="800" u="sng" dirty="0">
                          <a:effectLst/>
                        </a:rPr>
                        <a:t>Geografía</a:t>
                      </a:r>
                      <a:r>
                        <a:rPr lang="es-ES" sz="800" dirty="0">
                          <a:effectLst/>
                        </a:rPr>
                        <a:t>___</a:t>
                      </a:r>
                      <a:endParaRPr lang="es-MX" sz="800" b="1" dirty="0">
                        <a:solidFill>
                          <a:srgbClr val="0070C0"/>
                        </a:solidFill>
                        <a:effectLst/>
                        <a:latin typeface="Arial"/>
                        <a:ea typeface="Arial"/>
                      </a:endParaRPr>
                    </a:p>
                  </a:txBody>
                  <a:tcPr marL="46305" marR="46305" marT="46305" marB="46305">
                    <a:solidFill>
                      <a:schemeClr val="bg1"/>
                    </a:solidFill>
                  </a:tcPr>
                </a:tc>
                <a:tc>
                  <a:txBody>
                    <a:bodyPr/>
                    <a:lstStyle/>
                    <a:p>
                      <a:pPr algn="ctr">
                        <a:lnSpc>
                          <a:spcPct val="115000"/>
                        </a:lnSpc>
                        <a:spcAft>
                          <a:spcPts val="0"/>
                        </a:spcAft>
                      </a:pPr>
                      <a:r>
                        <a:rPr lang="es-ES" sz="800" dirty="0">
                          <a:effectLst/>
                        </a:rPr>
                        <a:t>Disciplina 3.</a:t>
                      </a:r>
                      <a:endParaRPr lang="es-MX" sz="800" dirty="0">
                        <a:effectLst/>
                      </a:endParaRPr>
                    </a:p>
                    <a:p>
                      <a:pPr algn="ctr">
                        <a:lnSpc>
                          <a:spcPct val="115000"/>
                        </a:lnSpc>
                        <a:spcAft>
                          <a:spcPts val="0"/>
                        </a:spcAft>
                      </a:pPr>
                      <a:r>
                        <a:rPr lang="es-ES" sz="800" dirty="0">
                          <a:effectLst/>
                        </a:rPr>
                        <a:t> ______</a:t>
                      </a:r>
                      <a:r>
                        <a:rPr lang="es-ES" sz="800" u="sng" dirty="0">
                          <a:effectLst/>
                        </a:rPr>
                        <a:t>Informática</a:t>
                      </a:r>
                      <a:r>
                        <a:rPr lang="es-ES" sz="800" dirty="0">
                          <a:effectLst/>
                        </a:rPr>
                        <a:t>______</a:t>
                      </a:r>
                      <a:endParaRPr lang="es-MX" sz="800" b="1" dirty="0">
                        <a:solidFill>
                          <a:srgbClr val="0070C0"/>
                        </a:solidFill>
                        <a:effectLst/>
                        <a:latin typeface="Arial"/>
                        <a:ea typeface="Arial"/>
                      </a:endParaRPr>
                    </a:p>
                  </a:txBody>
                  <a:tcPr marL="46305" marR="46305" marT="46305" marB="46305">
                    <a:solidFill>
                      <a:schemeClr val="bg1"/>
                    </a:solidFill>
                  </a:tcPr>
                </a:tc>
              </a:tr>
            </a:tbl>
          </a:graphicData>
        </a:graphic>
      </p:graphicFrame>
      <p:pic>
        <p:nvPicPr>
          <p:cNvPr id="9" name="Picture 3" descr="C:\Users\Eduardo\AppData\Local\Microsoft\Windows\INetCache\IE\WQ9GZS6M\transversai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38177">
            <a:off x="6307263" y="6075292"/>
            <a:ext cx="857080" cy="1799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Eduardo\AppData\Local\Microsoft\Windows\INetCache\IE\WQ9GZS6M\Mund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657" y="5978790"/>
            <a:ext cx="360987" cy="360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6963" y="5616975"/>
            <a:ext cx="343730" cy="30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975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314798215"/>
              </p:ext>
            </p:extLst>
          </p:nvPr>
        </p:nvGraphicFramePr>
        <p:xfrm>
          <a:off x="158450" y="513021"/>
          <a:ext cx="892899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pie de página 1"/>
          <p:cNvSpPr>
            <a:spLocks noGrp="1"/>
          </p:cNvSpPr>
          <p:nvPr>
            <p:ph type="ftr" sz="quarter" idx="11"/>
          </p:nvPr>
        </p:nvSpPr>
        <p:spPr>
          <a:xfrm>
            <a:off x="2123729" y="6459786"/>
            <a:ext cx="4258014" cy="365125"/>
          </a:xfrm>
        </p:spPr>
        <p:txBody>
          <a:bodyPr/>
          <a:lstStyle/>
          <a:p>
            <a:r>
              <a:rPr lang="es-MX" dirty="0" smtClean="0">
                <a:solidFill>
                  <a:prstClr val="black">
                    <a:tint val="75000"/>
                  </a:prstClr>
                </a:solidFill>
              </a:rPr>
              <a:t>Proyecto Conexiones. Vermont 4      Ciclo escolar 2018-2019</a:t>
            </a:r>
            <a:endParaRPr lang="en-US" dirty="0">
              <a:solidFill>
                <a:prstClr val="black">
                  <a:tint val="75000"/>
                </a:prstClr>
              </a:solidFill>
            </a:endParaRPr>
          </a:p>
        </p:txBody>
      </p:sp>
      <p:sp>
        <p:nvSpPr>
          <p:cNvPr id="3" name="Marcador de número de diapositiva 2"/>
          <p:cNvSpPr>
            <a:spLocks noGrp="1"/>
          </p:cNvSpPr>
          <p:nvPr>
            <p:ph type="sldNum" sz="quarter" idx="12"/>
          </p:nvPr>
        </p:nvSpPr>
        <p:spPr/>
        <p:txBody>
          <a:bodyPr/>
          <a:lstStyle/>
          <a:p>
            <a:fld id="{5267DA34-DC84-4CBE-A0AC-00A8C979B87C}" type="slidenum">
              <a:rPr lang="en-US" smtClean="0">
                <a:solidFill>
                  <a:srgbClr val="5FCBEF"/>
                </a:solidFill>
              </a:rPr>
              <a:pPr/>
              <a:t>9</a:t>
            </a:fld>
            <a:endParaRPr lang="en-US" dirty="0">
              <a:solidFill>
                <a:srgbClr val="5FCBEF"/>
              </a:solidFill>
            </a:endParaRPr>
          </a:p>
        </p:txBody>
      </p:sp>
      <p:sp>
        <p:nvSpPr>
          <p:cNvPr id="4" name="CuadroTexto 3"/>
          <p:cNvSpPr txBox="1"/>
          <p:nvPr/>
        </p:nvSpPr>
        <p:spPr>
          <a:xfrm>
            <a:off x="279851" y="1268760"/>
            <a:ext cx="2621406" cy="2000548"/>
          </a:xfrm>
          <a:prstGeom prst="rect">
            <a:avLst/>
          </a:prstGeom>
          <a:noFill/>
        </p:spPr>
        <p:txBody>
          <a:bodyPr wrap="square" rtlCol="0">
            <a:spAutoFit/>
          </a:bodyPr>
          <a:lstStyle/>
          <a:p>
            <a:pPr algn="just" fontAlgn="base">
              <a:spcBef>
                <a:spcPct val="0"/>
              </a:spcBef>
              <a:spcAft>
                <a:spcPct val="0"/>
              </a:spcAft>
            </a:pPr>
            <a:r>
              <a:rPr lang="es-MX" sz="2400" dirty="0" smtClean="0">
                <a:solidFill>
                  <a:srgbClr val="1665DA"/>
                </a:solidFill>
                <a:latin typeface="Arial" panose="020B0604020202020204" pitchFamily="34" charset="0"/>
              </a:rPr>
              <a:t>5.b - Organizador de conceptos claves del tema elegido </a:t>
            </a:r>
          </a:p>
          <a:p>
            <a:pPr fontAlgn="base">
              <a:spcBef>
                <a:spcPct val="0"/>
              </a:spcBef>
              <a:spcAft>
                <a:spcPct val="0"/>
              </a:spcAft>
            </a:pPr>
            <a:endParaRPr lang="es-ES" sz="2800" dirty="0">
              <a:solidFill>
                <a:srgbClr val="1665DA"/>
              </a:solidFill>
              <a:latin typeface="Arial" panose="020B0604020202020204" pitchFamily="34" charset="0"/>
            </a:endParaRPr>
          </a:p>
        </p:txBody>
      </p:sp>
      <p:pic>
        <p:nvPicPr>
          <p:cNvPr id="7" name="Picture 2" descr="Resultado de imagen para logo colegio vermon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8" y="47850"/>
            <a:ext cx="1584176" cy="930343"/>
          </a:xfrm>
          <a:prstGeom prst="rect">
            <a:avLst/>
          </a:prstGeom>
          <a:noFill/>
          <a:extLst>
            <a:ext uri="{909E8E84-426E-40DD-AFC4-6F175D3DCCD1}">
              <a14:hiddenFill xmlns:a14="http://schemas.microsoft.com/office/drawing/2010/main">
                <a:solidFill>
                  <a:srgbClr val="FFFFFF"/>
                </a:solidFill>
              </a14:hiddenFill>
            </a:ext>
          </a:extLst>
        </p:spPr>
      </p:pic>
      <p:sp>
        <p:nvSpPr>
          <p:cNvPr id="9" name="8 Flecha izquierda y derecha"/>
          <p:cNvSpPr/>
          <p:nvPr/>
        </p:nvSpPr>
        <p:spPr>
          <a:xfrm>
            <a:off x="3563888" y="5203496"/>
            <a:ext cx="1944216"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Flecha arriba y abajo"/>
          <p:cNvSpPr/>
          <p:nvPr/>
        </p:nvSpPr>
        <p:spPr>
          <a:xfrm>
            <a:off x="4357115" y="3987344"/>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11 Conector recto de flecha"/>
          <p:cNvCxnSpPr/>
          <p:nvPr/>
        </p:nvCxnSpPr>
        <p:spPr>
          <a:xfrm flipV="1">
            <a:off x="2483768" y="2328496"/>
            <a:ext cx="1873347" cy="226692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13 Conector recto de flecha"/>
          <p:cNvCxnSpPr/>
          <p:nvPr/>
        </p:nvCxnSpPr>
        <p:spPr>
          <a:xfrm flipH="1" flipV="1">
            <a:off x="2699792" y="4915890"/>
            <a:ext cx="3816425" cy="38531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16 Conector recto de flecha"/>
          <p:cNvCxnSpPr/>
          <p:nvPr/>
        </p:nvCxnSpPr>
        <p:spPr>
          <a:xfrm>
            <a:off x="5004048" y="2420888"/>
            <a:ext cx="1224136" cy="252028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21 Conector recto de flecha"/>
          <p:cNvCxnSpPr/>
          <p:nvPr/>
        </p:nvCxnSpPr>
        <p:spPr>
          <a:xfrm flipH="1" flipV="1">
            <a:off x="5004048" y="3140969"/>
            <a:ext cx="1080120" cy="241273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23 Conector recto de flecha"/>
          <p:cNvCxnSpPr/>
          <p:nvPr/>
        </p:nvCxnSpPr>
        <p:spPr>
          <a:xfrm flipV="1">
            <a:off x="2577790" y="2580709"/>
            <a:ext cx="1850194" cy="297299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14 Conector recto de flecha"/>
          <p:cNvCxnSpPr/>
          <p:nvPr/>
        </p:nvCxnSpPr>
        <p:spPr>
          <a:xfrm flipV="1">
            <a:off x="2987824" y="3681029"/>
            <a:ext cx="1548172" cy="205222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15 Conector recto de flecha"/>
          <p:cNvCxnSpPr/>
          <p:nvPr/>
        </p:nvCxnSpPr>
        <p:spPr>
          <a:xfrm flipV="1">
            <a:off x="2987824" y="2808404"/>
            <a:ext cx="1713979" cy="292485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36 Conector recto de flecha"/>
          <p:cNvCxnSpPr/>
          <p:nvPr/>
        </p:nvCxnSpPr>
        <p:spPr>
          <a:xfrm flipH="1" flipV="1">
            <a:off x="2483768" y="5203496"/>
            <a:ext cx="4032449" cy="52976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866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8405</TotalTime>
  <Words>5689</Words>
  <Application>Microsoft Office PowerPoint</Application>
  <PresentationFormat>Presentación en pantalla (4:3)</PresentationFormat>
  <Paragraphs>870</Paragraphs>
  <Slides>50</Slides>
  <Notes>0</Notes>
  <HiddenSlides>0</HiddenSlides>
  <MMClips>0</MMClips>
  <ScaleCrop>false</ScaleCrop>
  <HeadingPairs>
    <vt:vector size="4" baseType="variant">
      <vt:variant>
        <vt:lpstr>Tema</vt:lpstr>
      </vt:variant>
      <vt:variant>
        <vt:i4>2</vt:i4>
      </vt:variant>
      <vt:variant>
        <vt:lpstr>Títulos de diapositiva</vt:lpstr>
      </vt:variant>
      <vt:variant>
        <vt:i4>50</vt:i4>
      </vt:variant>
    </vt:vector>
  </HeadingPairs>
  <TitlesOfParts>
    <vt:vector size="52" baseType="lpstr">
      <vt:lpstr>Faceta</vt:lpstr>
      <vt:lpstr>1_Tema de Office</vt:lpstr>
      <vt:lpstr>    CONEXIONES ETAPA 1  Proyecto  Espía Científico  </vt:lpstr>
      <vt:lpstr>Presentación de PowerPoint</vt:lpstr>
      <vt:lpstr>Espía Científico</vt:lpstr>
      <vt:lpstr>Índice </vt:lpstr>
      <vt:lpstr>Índice </vt:lpstr>
      <vt:lpstr>5.a - C.A.I.A.C. Conclusiones generales (interdisciplinariedad)</vt:lpstr>
      <vt:lpstr>Presentación de PowerPoint</vt:lpstr>
      <vt:lpstr>5.b - Conceptos claves del tema elegido  </vt:lpstr>
      <vt:lpstr>Presentación de PowerPoint</vt:lpstr>
      <vt:lpstr>5.b - Conexiones o Líneas de interrelación. </vt:lpstr>
      <vt:lpstr>5.b – Organizadores gráficos . </vt:lpstr>
      <vt:lpstr>Presentación de PowerPoint</vt:lpstr>
      <vt:lpstr>Presentación de PowerPoint</vt:lpstr>
      <vt:lpstr>Presentación de PowerPoint</vt:lpstr>
      <vt:lpstr>5.d - Objetivo general del proyecto:</vt:lpstr>
      <vt:lpstr>Presentación de PowerPoint</vt:lpstr>
      <vt:lpstr>5.e - Preguntas generadoras, preguntas guía, problemas a abordar y resolver </vt:lpstr>
      <vt:lpstr>5.f - Contenidos, temas y productos propuestos</vt:lpstr>
      <vt:lpstr>Contenidos, temas y productos propuestos</vt:lpstr>
      <vt:lpstr>Contenidos, temas y productos propuestos</vt:lpstr>
      <vt:lpstr>Evidencias de aprendizaje</vt:lpstr>
      <vt:lpstr>5.g - Formato de planeación general </vt:lpstr>
      <vt:lpstr>Planeación día a día </vt:lpstr>
      <vt:lpstr>Planeación día a día </vt:lpstr>
      <vt:lpstr>Planeación día a día </vt:lpstr>
      <vt:lpstr>Planeación día a día </vt:lpstr>
      <vt:lpstr>5.h - Reflexión del grupo interdisciplinario</vt:lpstr>
      <vt:lpstr>Reflexión del grupo interdisciplinario</vt:lpstr>
      <vt:lpstr>Reflexión - Reunión de Zona</vt:lpstr>
      <vt:lpstr>Presentación de PowerPoint</vt:lpstr>
      <vt:lpstr>Presentación de PowerPoint</vt:lpstr>
      <vt:lpstr>Presentación de PowerPoint</vt:lpstr>
      <vt:lpstr>Presentación de PowerPoint</vt:lpstr>
      <vt:lpstr>Análisis de Mesa de Expertos </vt:lpstr>
      <vt:lpstr>Estructura inicial de planeación</vt:lpstr>
      <vt:lpstr>E.I.P. Elaboración de proyecto</vt:lpstr>
      <vt:lpstr>Presentación del proyecto (producto) </vt:lpstr>
      <vt:lpstr>Evaluación del proyecto</vt:lpstr>
      <vt:lpstr>Fotografías de segunda reunión de trabajo </vt:lpstr>
      <vt:lpstr>Evaluación, tipos, herramientas y productos de aprendizaje </vt:lpstr>
      <vt:lpstr>Presentación de PowerPoint</vt:lpstr>
      <vt:lpstr>Evaluación formatos  - Prerrequisitos Conjunto de formatos propuestos por cada miembro.</vt:lpstr>
      <vt:lpstr>Evaluación formato</vt:lpstr>
      <vt:lpstr>Lista de pasos para hacer infografía</vt:lpstr>
      <vt:lpstr>Infografía</vt:lpstr>
      <vt:lpstr>Rúbrica para la evaluación de la infografía de generación de mapas a partir de fotografías satelitales</vt:lpstr>
      <vt:lpstr>Reflexiones personales</vt:lpstr>
      <vt:lpstr>Presentación de PowerPoint</vt:lpstr>
      <vt:lpstr>Bibliografía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Vermont Equipo  1  Proyecto Espía Científico</dc:title>
  <dc:creator>Eduardo</dc:creator>
  <cp:lastModifiedBy>Eduardo</cp:lastModifiedBy>
  <cp:revision>94</cp:revision>
  <dcterms:created xsi:type="dcterms:W3CDTF">2018-12-18T14:30:18Z</dcterms:created>
  <dcterms:modified xsi:type="dcterms:W3CDTF">2019-10-14T13:38:11Z</dcterms:modified>
</cp:coreProperties>
</file>