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media1.m4a" ContentType="audi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Lst>
  <p:sldSz cx="6858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09" name="Shape 109"/>
          <p:cNvSpPr/>
          <p:nvPr>
            <p:ph type="sldImg"/>
          </p:nvPr>
        </p:nvSpPr>
        <p:spPr>
          <a:xfrm>
            <a:off x="1143000" y="685800"/>
            <a:ext cx="4572000" cy="3429000"/>
          </a:xfrm>
          <a:prstGeom prst="rect">
            <a:avLst/>
          </a:prstGeom>
        </p:spPr>
        <p:txBody>
          <a:bodyPr/>
          <a:lstStyle/>
          <a:p>
            <a:pPr/>
          </a:p>
        </p:txBody>
      </p:sp>
      <p:sp>
        <p:nvSpPr>
          <p:cNvPr id="110" name="Shape 1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iapositiva de título">
    <p:spTree>
      <p:nvGrpSpPr>
        <p:cNvPr id="1" name=""/>
        <p:cNvGrpSpPr/>
        <p:nvPr/>
      </p:nvGrpSpPr>
      <p:grpSpPr>
        <a:xfrm>
          <a:off x="0" y="0"/>
          <a:ext cx="0" cy="0"/>
          <a:chOff x="0" y="0"/>
          <a:chExt cx="0" cy="0"/>
        </a:xfrm>
      </p:grpSpPr>
      <p:sp>
        <p:nvSpPr>
          <p:cNvPr id="11" name="Texto del título"/>
          <p:cNvSpPr txBox="1"/>
          <p:nvPr>
            <p:ph type="title"/>
          </p:nvPr>
        </p:nvSpPr>
        <p:spPr>
          <a:xfrm>
            <a:off x="514350" y="2840570"/>
            <a:ext cx="5829300" cy="1960036"/>
          </a:xfrm>
          <a:prstGeom prst="rect">
            <a:avLst/>
          </a:prstGeom>
        </p:spPr>
        <p:txBody>
          <a:bodyPr/>
          <a:lstStyle>
            <a:lvl1pPr>
              <a:defRPr>
                <a:latin typeface="+mj-lt"/>
                <a:ea typeface="+mj-ea"/>
                <a:cs typeface="+mj-cs"/>
                <a:sym typeface="Calibri"/>
              </a:defRPr>
            </a:lvl1pPr>
          </a:lstStyle>
          <a:p>
            <a:pPr/>
            <a:r>
              <a:t>Texto del título</a:t>
            </a:r>
          </a:p>
        </p:txBody>
      </p:sp>
      <p:sp>
        <p:nvSpPr>
          <p:cNvPr id="12" name="Nivel de texto 1…"/>
          <p:cNvSpPr txBox="1"/>
          <p:nvPr>
            <p:ph type="body" sz="quarter" idx="1"/>
          </p:nvPr>
        </p:nvSpPr>
        <p:spPr>
          <a:xfrm>
            <a:off x="1028700" y="5181600"/>
            <a:ext cx="4800600" cy="2336800"/>
          </a:xfrm>
          <a:prstGeom prst="rect">
            <a:avLst/>
          </a:prstGeom>
        </p:spPr>
        <p:txBody>
          <a:bodyPr/>
          <a:lstStyle>
            <a:lvl1pPr marL="0" indent="0" defTabSz="502906">
              <a:spcBef>
                <a:spcPts val="300"/>
              </a:spcBef>
              <a:buSzTx/>
              <a:buFontTx/>
              <a:buNone/>
              <a:defRPr b="1" sz="1700">
                <a:solidFill>
                  <a:srgbClr val="005DA4"/>
                </a:solidFill>
              </a:defRPr>
            </a:lvl1pPr>
            <a:lvl2pPr marL="0" indent="0" defTabSz="502906">
              <a:spcBef>
                <a:spcPts val="300"/>
              </a:spcBef>
              <a:buSzTx/>
              <a:buFontTx/>
              <a:buNone/>
              <a:defRPr b="1" sz="1700">
                <a:solidFill>
                  <a:srgbClr val="005DA4"/>
                </a:solidFill>
              </a:defRPr>
            </a:lvl2pPr>
            <a:lvl3pPr marL="0" indent="0" defTabSz="502906">
              <a:spcBef>
                <a:spcPts val="300"/>
              </a:spcBef>
              <a:buSzTx/>
              <a:buFontTx/>
              <a:buNone/>
              <a:defRPr b="1" sz="1700">
                <a:solidFill>
                  <a:srgbClr val="005DA4"/>
                </a:solidFill>
              </a:defRPr>
            </a:lvl3pPr>
            <a:lvl4pPr marL="0" indent="0" defTabSz="502906">
              <a:spcBef>
                <a:spcPts val="300"/>
              </a:spcBef>
              <a:buSzTx/>
              <a:buFontTx/>
              <a:buNone/>
              <a:defRPr b="1" sz="1700">
                <a:solidFill>
                  <a:srgbClr val="005DA4"/>
                </a:solidFill>
              </a:defRPr>
            </a:lvl4pPr>
            <a:lvl5pPr marL="0" indent="0" defTabSz="502906">
              <a:spcBef>
                <a:spcPts val="300"/>
              </a:spcBef>
              <a:buSzTx/>
              <a:buFontTx/>
              <a:buNone/>
              <a:defRPr b="1" sz="1700">
                <a:solidFill>
                  <a:srgbClr val="005DA4"/>
                </a:solidFill>
              </a:defRPr>
            </a:lvl5pPr>
          </a:lstStyle>
          <a:p>
            <a:pPr/>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p:nvPr>
            <p:ph type="sldNum" sz="quarter" idx="2"/>
          </p:nvPr>
        </p:nvSpPr>
        <p:spPr>
          <a:xfrm>
            <a:off x="6251124" y="8583935"/>
            <a:ext cx="263978" cy="26923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texto vertical">
    <p:spTree>
      <p:nvGrpSpPr>
        <p:cNvPr id="1" name=""/>
        <p:cNvGrpSpPr/>
        <p:nvPr/>
      </p:nvGrpSpPr>
      <p:grpSpPr>
        <a:xfrm>
          <a:off x="0" y="0"/>
          <a:ext cx="0" cy="0"/>
          <a:chOff x="0" y="0"/>
          <a:chExt cx="0" cy="0"/>
        </a:xfrm>
      </p:grpSpPr>
      <p:sp>
        <p:nvSpPr>
          <p:cNvPr id="92" name="Texto del título"/>
          <p:cNvSpPr txBox="1"/>
          <p:nvPr>
            <p:ph type="title"/>
          </p:nvPr>
        </p:nvSpPr>
        <p:spPr>
          <a:prstGeom prst="rect">
            <a:avLst/>
          </a:prstGeom>
        </p:spPr>
        <p:txBody>
          <a:bodyPr/>
          <a:lstStyle/>
          <a:p>
            <a:pPr/>
            <a:r>
              <a:t>Texto del título</a:t>
            </a:r>
          </a:p>
        </p:txBody>
      </p:sp>
      <p:sp>
        <p:nvSpPr>
          <p:cNvPr id="93" name="Nivel de texto 1…"/>
          <p:cNvSpPr txBox="1"/>
          <p:nvPr>
            <p:ph type="body" idx="1"/>
          </p:nvPr>
        </p:nvSpPr>
        <p:spPr>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94" name="Número de diapositiva"/>
          <p:cNvSpPr txBox="1"/>
          <p:nvPr>
            <p:ph type="sldNum" sz="quarter" idx="2"/>
          </p:nvPr>
        </p:nvSpPr>
        <p:spPr>
          <a:xfrm>
            <a:off x="6251124" y="8583935"/>
            <a:ext cx="263978" cy="26923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ertical y texto">
    <p:spTree>
      <p:nvGrpSpPr>
        <p:cNvPr id="1" name=""/>
        <p:cNvGrpSpPr/>
        <p:nvPr/>
      </p:nvGrpSpPr>
      <p:grpSpPr>
        <a:xfrm>
          <a:off x="0" y="0"/>
          <a:ext cx="0" cy="0"/>
          <a:chOff x="0" y="0"/>
          <a:chExt cx="0" cy="0"/>
        </a:xfrm>
      </p:grpSpPr>
      <p:sp>
        <p:nvSpPr>
          <p:cNvPr id="101" name="Texto del título"/>
          <p:cNvSpPr txBox="1"/>
          <p:nvPr>
            <p:ph type="title"/>
          </p:nvPr>
        </p:nvSpPr>
        <p:spPr>
          <a:xfrm>
            <a:off x="3729037" y="488951"/>
            <a:ext cx="1157291" cy="10401301"/>
          </a:xfrm>
          <a:prstGeom prst="rect">
            <a:avLst/>
          </a:prstGeom>
        </p:spPr>
        <p:txBody>
          <a:bodyPr/>
          <a:lstStyle/>
          <a:p>
            <a:pPr/>
            <a:r>
              <a:t>Texto del título</a:t>
            </a:r>
          </a:p>
        </p:txBody>
      </p:sp>
      <p:sp>
        <p:nvSpPr>
          <p:cNvPr id="102" name="Nivel de texto 1…"/>
          <p:cNvSpPr txBox="1"/>
          <p:nvPr>
            <p:ph type="body" idx="1"/>
          </p:nvPr>
        </p:nvSpPr>
        <p:spPr>
          <a:xfrm>
            <a:off x="257177" y="488951"/>
            <a:ext cx="3357563" cy="10401301"/>
          </a:xfrm>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103" name="Número de diapositiva"/>
          <p:cNvSpPr txBox="1"/>
          <p:nvPr>
            <p:ph type="sldNum" sz="quarter" idx="2"/>
          </p:nvPr>
        </p:nvSpPr>
        <p:spPr>
          <a:xfrm>
            <a:off x="6251124" y="8583935"/>
            <a:ext cx="263978" cy="26923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objetos">
    <p:spTree>
      <p:nvGrpSpPr>
        <p:cNvPr id="1" name=""/>
        <p:cNvGrpSpPr/>
        <p:nvPr/>
      </p:nvGrpSpPr>
      <p:grpSpPr>
        <a:xfrm>
          <a:off x="0" y="0"/>
          <a:ext cx="0" cy="0"/>
          <a:chOff x="0" y="0"/>
          <a:chExt cx="0" cy="0"/>
        </a:xfrm>
      </p:grpSpPr>
      <p:sp>
        <p:nvSpPr>
          <p:cNvPr id="20" name="Texto del título"/>
          <p:cNvSpPr txBox="1"/>
          <p:nvPr>
            <p:ph type="title"/>
          </p:nvPr>
        </p:nvSpPr>
        <p:spPr>
          <a:prstGeom prst="rect">
            <a:avLst/>
          </a:prstGeom>
        </p:spPr>
        <p:txBody>
          <a:bodyPr/>
          <a:lstStyle/>
          <a:p>
            <a:pPr/>
            <a:r>
              <a:t>Texto del título</a:t>
            </a:r>
          </a:p>
        </p:txBody>
      </p:sp>
      <p:sp>
        <p:nvSpPr>
          <p:cNvPr id="21" name="Nivel de texto 1…"/>
          <p:cNvSpPr txBox="1"/>
          <p:nvPr>
            <p:ph type="body" idx="1"/>
          </p:nvPr>
        </p:nvSpPr>
        <p:spPr>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cabezado de sección">
    <p:spTree>
      <p:nvGrpSpPr>
        <p:cNvPr id="1" name=""/>
        <p:cNvGrpSpPr/>
        <p:nvPr/>
      </p:nvGrpSpPr>
      <p:grpSpPr>
        <a:xfrm>
          <a:off x="0" y="0"/>
          <a:ext cx="0" cy="0"/>
          <a:chOff x="0" y="0"/>
          <a:chExt cx="0" cy="0"/>
        </a:xfrm>
      </p:grpSpPr>
      <p:sp>
        <p:nvSpPr>
          <p:cNvPr id="29" name="Texto del título"/>
          <p:cNvSpPr txBox="1"/>
          <p:nvPr>
            <p:ph type="title"/>
          </p:nvPr>
        </p:nvSpPr>
        <p:spPr>
          <a:xfrm>
            <a:off x="541735" y="5875866"/>
            <a:ext cx="5829302" cy="1816103"/>
          </a:xfrm>
          <a:prstGeom prst="rect">
            <a:avLst/>
          </a:prstGeom>
        </p:spPr>
        <p:txBody>
          <a:bodyPr anchor="t"/>
          <a:lstStyle>
            <a:lvl1pPr algn="l">
              <a:defRPr b="1" cap="all" sz="4000"/>
            </a:lvl1pPr>
          </a:lstStyle>
          <a:p>
            <a:pPr/>
            <a:r>
              <a:t>Texto del título</a:t>
            </a:r>
          </a:p>
        </p:txBody>
      </p:sp>
      <p:sp>
        <p:nvSpPr>
          <p:cNvPr id="30" name="Nivel de texto 1…"/>
          <p:cNvSpPr txBox="1"/>
          <p:nvPr>
            <p:ph type="body" sz="quarter" idx="1"/>
          </p:nvPr>
        </p:nvSpPr>
        <p:spPr>
          <a:xfrm>
            <a:off x="541735" y="3875621"/>
            <a:ext cx="5829302" cy="2000252"/>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pPr/>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p:nvPr>
            <p:ph type="sldNum" sz="quarter" idx="2"/>
          </p:nvPr>
        </p:nvSpPr>
        <p:spPr>
          <a:xfrm>
            <a:off x="6251124" y="8583935"/>
            <a:ext cx="263978" cy="26923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os objetos">
    <p:spTree>
      <p:nvGrpSpPr>
        <p:cNvPr id="1" name=""/>
        <p:cNvGrpSpPr/>
        <p:nvPr/>
      </p:nvGrpSpPr>
      <p:grpSpPr>
        <a:xfrm>
          <a:off x="0" y="0"/>
          <a:ext cx="0" cy="0"/>
          <a:chOff x="0" y="0"/>
          <a:chExt cx="0" cy="0"/>
        </a:xfrm>
      </p:grpSpPr>
      <p:sp>
        <p:nvSpPr>
          <p:cNvPr id="38" name="Texto del título"/>
          <p:cNvSpPr txBox="1"/>
          <p:nvPr>
            <p:ph type="title"/>
          </p:nvPr>
        </p:nvSpPr>
        <p:spPr>
          <a:prstGeom prst="rect">
            <a:avLst/>
          </a:prstGeom>
        </p:spPr>
        <p:txBody>
          <a:bodyPr/>
          <a:lstStyle/>
          <a:p>
            <a:pPr/>
            <a:r>
              <a:t>Texto del título</a:t>
            </a:r>
          </a:p>
        </p:txBody>
      </p:sp>
      <p:sp>
        <p:nvSpPr>
          <p:cNvPr id="39" name="Nivel de texto 1…"/>
          <p:cNvSpPr txBox="1"/>
          <p:nvPr>
            <p:ph type="body" sz="half" idx="1"/>
          </p:nvPr>
        </p:nvSpPr>
        <p:spPr>
          <a:xfrm>
            <a:off x="257177" y="2844800"/>
            <a:ext cx="2257426" cy="8045454"/>
          </a:xfrm>
          <a:prstGeom prst="rect">
            <a:avLst/>
          </a:prstGeom>
        </p:spPr>
        <p:txBody>
          <a:bodyPr/>
          <a:lstStyle>
            <a:lvl1pPr>
              <a:spcBef>
                <a:spcPts val="600"/>
              </a:spcBef>
              <a:defRPr sz="2800"/>
            </a:lvl1pPr>
            <a:lvl2pPr marL="790554" indent="-333367">
              <a:spcBef>
                <a:spcPts val="600"/>
              </a:spcBef>
              <a:defRPr sz="2800"/>
            </a:lvl2pPr>
            <a:lvl3pPr marL="1234407" indent="-320031">
              <a:spcBef>
                <a:spcPts val="600"/>
              </a:spcBef>
              <a:defRPr sz="2800"/>
            </a:lvl3pPr>
            <a:lvl4pPr marL="1727156" indent="-355590">
              <a:spcBef>
                <a:spcPts val="600"/>
              </a:spcBef>
              <a:defRPr sz="2800"/>
            </a:lvl4pPr>
            <a:lvl5pPr marL="2184343" indent="-355588">
              <a:spcBef>
                <a:spcPts val="600"/>
              </a:spcBef>
              <a:defRPr sz="2800"/>
            </a:lvl5pPr>
          </a:lstStyle>
          <a:p>
            <a:pPr/>
            <a:r>
              <a:t>Nivel de texto 1</a:t>
            </a:r>
          </a:p>
          <a:p>
            <a:pPr lvl="1"/>
            <a:r>
              <a:t>Nivel de texto 2</a:t>
            </a:r>
          </a:p>
          <a:p>
            <a:pPr lvl="2"/>
            <a:r>
              <a:t>Nivel de texto 3</a:t>
            </a:r>
          </a:p>
          <a:p>
            <a:pPr lvl="3"/>
            <a:r>
              <a:t>Nivel de texto 4</a:t>
            </a:r>
          </a:p>
          <a:p>
            <a:pPr lvl="4"/>
            <a:r>
              <a:t>Nivel de texto 5</a:t>
            </a:r>
          </a:p>
        </p:txBody>
      </p:sp>
      <p:sp>
        <p:nvSpPr>
          <p:cNvPr id="40" name="Número de diapositiva"/>
          <p:cNvSpPr txBox="1"/>
          <p:nvPr>
            <p:ph type="sldNum" sz="quarter" idx="2"/>
          </p:nvPr>
        </p:nvSpPr>
        <p:spPr>
          <a:xfrm>
            <a:off x="6251124" y="8583935"/>
            <a:ext cx="263978" cy="26923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ación">
    <p:spTree>
      <p:nvGrpSpPr>
        <p:cNvPr id="1" name=""/>
        <p:cNvGrpSpPr/>
        <p:nvPr/>
      </p:nvGrpSpPr>
      <p:grpSpPr>
        <a:xfrm>
          <a:off x="0" y="0"/>
          <a:ext cx="0" cy="0"/>
          <a:chOff x="0" y="0"/>
          <a:chExt cx="0" cy="0"/>
        </a:xfrm>
      </p:grpSpPr>
      <p:sp>
        <p:nvSpPr>
          <p:cNvPr id="47" name="Texto del título"/>
          <p:cNvSpPr txBox="1"/>
          <p:nvPr>
            <p:ph type="title"/>
          </p:nvPr>
        </p:nvSpPr>
        <p:spPr>
          <a:prstGeom prst="rect">
            <a:avLst/>
          </a:prstGeom>
        </p:spPr>
        <p:txBody>
          <a:bodyPr/>
          <a:lstStyle/>
          <a:p>
            <a:pPr/>
            <a:r>
              <a:t>Texto del título</a:t>
            </a:r>
          </a:p>
        </p:txBody>
      </p:sp>
      <p:sp>
        <p:nvSpPr>
          <p:cNvPr id="48" name="Nivel de texto 1…"/>
          <p:cNvSpPr txBox="1"/>
          <p:nvPr>
            <p:ph type="body" sz="quarter" idx="1"/>
          </p:nvPr>
        </p:nvSpPr>
        <p:spPr>
          <a:xfrm>
            <a:off x="342902" y="2046814"/>
            <a:ext cx="3030142" cy="853019"/>
          </a:xfrm>
          <a:prstGeom prst="rect">
            <a:avLst/>
          </a:prstGeom>
        </p:spPr>
        <p:txBody>
          <a:bodyPr anchor="b"/>
          <a:lstStyle>
            <a:lvl1pPr marL="0" indent="0">
              <a:spcBef>
                <a:spcPts val="500"/>
              </a:spcBef>
              <a:buSzTx/>
              <a:buFontTx/>
              <a:buNone/>
              <a:defRPr b="1" sz="2400"/>
            </a:lvl1pPr>
            <a:lvl2pPr marL="0" indent="0">
              <a:spcBef>
                <a:spcPts val="500"/>
              </a:spcBef>
              <a:buSzTx/>
              <a:buFontTx/>
              <a:buNone/>
              <a:defRPr b="1" sz="2400"/>
            </a:lvl2pPr>
            <a:lvl3pPr marL="0" indent="0">
              <a:spcBef>
                <a:spcPts val="500"/>
              </a:spcBef>
              <a:buSzTx/>
              <a:buFontTx/>
              <a:buNone/>
              <a:defRPr b="1" sz="2400"/>
            </a:lvl3pPr>
            <a:lvl4pPr marL="0" indent="0">
              <a:spcBef>
                <a:spcPts val="500"/>
              </a:spcBef>
              <a:buSzTx/>
              <a:buFontTx/>
              <a:buNone/>
              <a:defRPr b="1" sz="2400"/>
            </a:lvl4pPr>
            <a:lvl5pPr marL="0" indent="0">
              <a:spcBef>
                <a:spcPts val="500"/>
              </a:spcBef>
              <a:buSzTx/>
              <a:buFontTx/>
              <a:buNone/>
              <a:defRPr b="1" sz="2400"/>
            </a:lvl5pPr>
          </a:lstStyle>
          <a:p>
            <a:pPr/>
            <a:r>
              <a:t>Nivel de texto 1</a:t>
            </a:r>
          </a:p>
          <a:p>
            <a:pPr lvl="1"/>
            <a:r>
              <a:t>Nivel de texto 2</a:t>
            </a:r>
          </a:p>
          <a:p>
            <a:pPr lvl="2"/>
            <a:r>
              <a:t>Nivel de texto 3</a:t>
            </a:r>
          </a:p>
          <a:p>
            <a:pPr lvl="3"/>
            <a:r>
              <a:t>Nivel de texto 4</a:t>
            </a:r>
          </a:p>
          <a:p>
            <a:pPr lvl="4"/>
            <a:r>
              <a:t>Nivel de texto 5</a:t>
            </a:r>
          </a:p>
        </p:txBody>
      </p:sp>
      <p:sp>
        <p:nvSpPr>
          <p:cNvPr id="49" name="Rectángulo"/>
          <p:cNvSpPr/>
          <p:nvPr>
            <p:ph type="body" sz="quarter" idx="13"/>
          </p:nvPr>
        </p:nvSpPr>
        <p:spPr>
          <a:xfrm>
            <a:off x="3483771" y="2046814"/>
            <a:ext cx="3031334" cy="853016"/>
          </a:xfrm>
          <a:prstGeom prst="rect">
            <a:avLst/>
          </a:prstGeom>
        </p:spPr>
        <p:txBody>
          <a:bodyPr anchor="b"/>
          <a:lstStyle/>
          <a:p>
            <a:pPr/>
          </a:p>
        </p:txBody>
      </p:sp>
      <p:sp>
        <p:nvSpPr>
          <p:cNvPr id="50" name="Número de diapositiva"/>
          <p:cNvSpPr txBox="1"/>
          <p:nvPr>
            <p:ph type="sldNum" sz="quarter" idx="2"/>
          </p:nvPr>
        </p:nvSpPr>
        <p:spPr>
          <a:xfrm>
            <a:off x="6251124" y="8583935"/>
            <a:ext cx="263978" cy="26923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ólo el título">
    <p:spTree>
      <p:nvGrpSpPr>
        <p:cNvPr id="1" name=""/>
        <p:cNvGrpSpPr/>
        <p:nvPr/>
      </p:nvGrpSpPr>
      <p:grpSpPr>
        <a:xfrm>
          <a:off x="0" y="0"/>
          <a:ext cx="0" cy="0"/>
          <a:chOff x="0" y="0"/>
          <a:chExt cx="0" cy="0"/>
        </a:xfrm>
      </p:grpSpPr>
      <p:sp>
        <p:nvSpPr>
          <p:cNvPr id="57" name="Texto del título"/>
          <p:cNvSpPr txBox="1"/>
          <p:nvPr>
            <p:ph type="title"/>
          </p:nvPr>
        </p:nvSpPr>
        <p:spPr>
          <a:prstGeom prst="rect">
            <a:avLst/>
          </a:prstGeom>
        </p:spPr>
        <p:txBody>
          <a:bodyPr/>
          <a:lstStyle/>
          <a:p>
            <a:pPr/>
            <a:r>
              <a:t>Texto del título</a:t>
            </a:r>
          </a:p>
        </p:txBody>
      </p:sp>
      <p:sp>
        <p:nvSpPr>
          <p:cNvPr id="58" name="Número de diapositiva"/>
          <p:cNvSpPr txBox="1"/>
          <p:nvPr>
            <p:ph type="sldNum" sz="quarter" idx="2"/>
          </p:nvPr>
        </p:nvSpPr>
        <p:spPr>
          <a:xfrm>
            <a:off x="6251124" y="8583935"/>
            <a:ext cx="263978" cy="26923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65" name="Número de diapositiva"/>
          <p:cNvSpPr txBox="1"/>
          <p:nvPr>
            <p:ph type="sldNum" sz="quarter" idx="2"/>
          </p:nvPr>
        </p:nvSpPr>
        <p:spPr>
          <a:xfrm>
            <a:off x="6251124" y="8583935"/>
            <a:ext cx="263978" cy="26923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ido con título">
    <p:spTree>
      <p:nvGrpSpPr>
        <p:cNvPr id="1" name=""/>
        <p:cNvGrpSpPr/>
        <p:nvPr/>
      </p:nvGrpSpPr>
      <p:grpSpPr>
        <a:xfrm>
          <a:off x="0" y="0"/>
          <a:ext cx="0" cy="0"/>
          <a:chOff x="0" y="0"/>
          <a:chExt cx="0" cy="0"/>
        </a:xfrm>
      </p:grpSpPr>
      <p:sp>
        <p:nvSpPr>
          <p:cNvPr id="72" name="Texto del título"/>
          <p:cNvSpPr txBox="1"/>
          <p:nvPr>
            <p:ph type="title"/>
          </p:nvPr>
        </p:nvSpPr>
        <p:spPr>
          <a:xfrm>
            <a:off x="342902" y="364066"/>
            <a:ext cx="2256235" cy="1549401"/>
          </a:xfrm>
          <a:prstGeom prst="rect">
            <a:avLst/>
          </a:prstGeom>
        </p:spPr>
        <p:txBody>
          <a:bodyPr anchor="b"/>
          <a:lstStyle>
            <a:lvl1pPr algn="l">
              <a:defRPr b="1" sz="2000"/>
            </a:lvl1pPr>
          </a:lstStyle>
          <a:p>
            <a:pPr/>
            <a:r>
              <a:t>Texto del título</a:t>
            </a:r>
          </a:p>
        </p:txBody>
      </p:sp>
      <p:sp>
        <p:nvSpPr>
          <p:cNvPr id="73" name="Nivel de texto 1…"/>
          <p:cNvSpPr txBox="1"/>
          <p:nvPr>
            <p:ph type="body" idx="1"/>
          </p:nvPr>
        </p:nvSpPr>
        <p:spPr>
          <a:xfrm>
            <a:off x="2681289" y="364070"/>
            <a:ext cx="3833813" cy="7804151"/>
          </a:xfrm>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74" name="Rectángulo"/>
          <p:cNvSpPr/>
          <p:nvPr>
            <p:ph type="body" sz="half" idx="13"/>
          </p:nvPr>
        </p:nvSpPr>
        <p:spPr>
          <a:xfrm>
            <a:off x="342902" y="1913470"/>
            <a:ext cx="2256235" cy="6254752"/>
          </a:xfrm>
          <a:prstGeom prst="rect">
            <a:avLst/>
          </a:prstGeom>
        </p:spPr>
        <p:txBody>
          <a:bodyPr/>
          <a:lstStyle/>
          <a:p>
            <a:pPr/>
          </a:p>
        </p:txBody>
      </p:sp>
      <p:sp>
        <p:nvSpPr>
          <p:cNvPr id="7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n con título">
    <p:spTree>
      <p:nvGrpSpPr>
        <p:cNvPr id="1" name=""/>
        <p:cNvGrpSpPr/>
        <p:nvPr/>
      </p:nvGrpSpPr>
      <p:grpSpPr>
        <a:xfrm>
          <a:off x="0" y="0"/>
          <a:ext cx="0" cy="0"/>
          <a:chOff x="0" y="0"/>
          <a:chExt cx="0" cy="0"/>
        </a:xfrm>
      </p:grpSpPr>
      <p:sp>
        <p:nvSpPr>
          <p:cNvPr id="82" name="Texto del título"/>
          <p:cNvSpPr txBox="1"/>
          <p:nvPr>
            <p:ph type="title"/>
          </p:nvPr>
        </p:nvSpPr>
        <p:spPr>
          <a:xfrm>
            <a:off x="1344216" y="6400801"/>
            <a:ext cx="4114802" cy="755654"/>
          </a:xfrm>
          <a:prstGeom prst="rect">
            <a:avLst/>
          </a:prstGeom>
        </p:spPr>
        <p:txBody>
          <a:bodyPr anchor="b"/>
          <a:lstStyle>
            <a:lvl1pPr algn="l">
              <a:defRPr b="1" sz="2000"/>
            </a:lvl1pPr>
          </a:lstStyle>
          <a:p>
            <a:pPr/>
            <a:r>
              <a:t>Texto del título</a:t>
            </a:r>
          </a:p>
        </p:txBody>
      </p:sp>
      <p:sp>
        <p:nvSpPr>
          <p:cNvPr id="83" name="Imagen"/>
          <p:cNvSpPr/>
          <p:nvPr>
            <p:ph type="pic" sz="half" idx="13"/>
          </p:nvPr>
        </p:nvSpPr>
        <p:spPr>
          <a:xfrm>
            <a:off x="1344216" y="817032"/>
            <a:ext cx="4114802" cy="5486402"/>
          </a:xfrm>
          <a:prstGeom prst="rect">
            <a:avLst/>
          </a:prstGeom>
        </p:spPr>
        <p:txBody>
          <a:bodyPr lIns="91439" tIns="45719" rIns="91439" bIns="45719">
            <a:noAutofit/>
          </a:bodyPr>
          <a:lstStyle/>
          <a:p>
            <a:pPr/>
          </a:p>
        </p:txBody>
      </p:sp>
      <p:sp>
        <p:nvSpPr>
          <p:cNvPr id="84" name="Nivel de texto 1…"/>
          <p:cNvSpPr txBox="1"/>
          <p:nvPr>
            <p:ph type="body" sz="quarter" idx="1"/>
          </p:nvPr>
        </p:nvSpPr>
        <p:spPr>
          <a:xfrm>
            <a:off x="1344216" y="7156452"/>
            <a:ext cx="4114802" cy="1073152"/>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pPr/>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p:nvPr>
            <p:ph type="sldNum" sz="quarter" idx="2"/>
          </p:nvPr>
        </p:nvSpPr>
        <p:spPr>
          <a:xfrm>
            <a:off x="6251124" y="8583935"/>
            <a:ext cx="263978" cy="26923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exto del título"/>
          <p:cNvSpPr txBox="1"/>
          <p:nvPr>
            <p:ph type="title"/>
          </p:nvPr>
        </p:nvSpPr>
        <p:spPr>
          <a:xfrm>
            <a:off x="342900" y="366183"/>
            <a:ext cx="6172200" cy="15240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Texto del título</a:t>
            </a:r>
          </a:p>
        </p:txBody>
      </p:sp>
      <p:sp>
        <p:nvSpPr>
          <p:cNvPr id="3" name="Nivel de texto 1…"/>
          <p:cNvSpPr txBox="1"/>
          <p:nvPr>
            <p:ph type="body" idx="1"/>
          </p:nvPr>
        </p:nvSpPr>
        <p:spPr>
          <a:xfrm>
            <a:off x="342900" y="2133604"/>
            <a:ext cx="6172200" cy="603461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p:nvPr>
            <p:ph type="sldNum" sz="quarter" idx="2"/>
          </p:nvPr>
        </p:nvSpPr>
        <p:spPr>
          <a:xfrm>
            <a:off x="6251124" y="8583935"/>
            <a:ext cx="263979" cy="269237"/>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ransition xmlns:p14="http://schemas.microsoft.com/office/powerpoint/2010/main" spd="med" advClick="1"/>
  <p:txStyles>
    <p:titleStyle>
      <a:lvl1pPr marL="0" marR="0" indent="0" algn="ctr" defTabSz="914377"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Arial"/>
          <a:ea typeface="Arial"/>
          <a:cs typeface="Arial"/>
          <a:sym typeface="Arial"/>
        </a:defRPr>
      </a:lvl1pPr>
      <a:lvl2pPr marL="0" marR="0" indent="0" algn="ctr" defTabSz="914377"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Arial"/>
          <a:ea typeface="Arial"/>
          <a:cs typeface="Arial"/>
          <a:sym typeface="Arial"/>
        </a:defRPr>
      </a:lvl2pPr>
      <a:lvl3pPr marL="0" marR="0" indent="0" algn="ctr" defTabSz="914377"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Arial"/>
          <a:ea typeface="Arial"/>
          <a:cs typeface="Arial"/>
          <a:sym typeface="Arial"/>
        </a:defRPr>
      </a:lvl3pPr>
      <a:lvl4pPr marL="0" marR="0" indent="0" algn="ctr" defTabSz="914377"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Arial"/>
          <a:ea typeface="Arial"/>
          <a:cs typeface="Arial"/>
          <a:sym typeface="Arial"/>
        </a:defRPr>
      </a:lvl4pPr>
      <a:lvl5pPr marL="0" marR="0" indent="0" algn="ctr" defTabSz="914377"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Arial"/>
          <a:ea typeface="Arial"/>
          <a:cs typeface="Arial"/>
          <a:sym typeface="Arial"/>
        </a:defRPr>
      </a:lvl5pPr>
      <a:lvl6pPr marL="0" marR="0" indent="0" algn="ctr" defTabSz="914377"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Arial"/>
          <a:ea typeface="Arial"/>
          <a:cs typeface="Arial"/>
          <a:sym typeface="Arial"/>
        </a:defRPr>
      </a:lvl6pPr>
      <a:lvl7pPr marL="0" marR="0" indent="0" algn="ctr" defTabSz="914377"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Arial"/>
          <a:ea typeface="Arial"/>
          <a:cs typeface="Arial"/>
          <a:sym typeface="Arial"/>
        </a:defRPr>
      </a:lvl7pPr>
      <a:lvl8pPr marL="0" marR="0" indent="0" algn="ctr" defTabSz="914377"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Arial"/>
          <a:ea typeface="Arial"/>
          <a:cs typeface="Arial"/>
          <a:sym typeface="Arial"/>
        </a:defRPr>
      </a:lvl8pPr>
      <a:lvl9pPr marL="0" marR="0" indent="0" algn="ctr" defTabSz="914377"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Arial"/>
          <a:ea typeface="Arial"/>
          <a:cs typeface="Arial"/>
          <a:sym typeface="Arial"/>
        </a:defRPr>
      </a:lvl9pPr>
    </p:titleStyle>
    <p:bodyStyle>
      <a:lvl1pPr marL="342889" marR="0" indent="-342889" algn="l" defTabSz="914377"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Arial"/>
          <a:ea typeface="Arial"/>
          <a:cs typeface="Arial"/>
          <a:sym typeface="Arial"/>
        </a:defRPr>
      </a:lvl1pPr>
      <a:lvl2pPr marL="783752" marR="0" indent="-326564" algn="l" defTabSz="914377"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Arial"/>
          <a:ea typeface="Arial"/>
          <a:cs typeface="Arial"/>
          <a:sym typeface="Arial"/>
        </a:defRPr>
      </a:lvl2pPr>
      <a:lvl3pPr marL="1219168" marR="0" indent="-304790" algn="l" defTabSz="914377"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Arial"/>
          <a:ea typeface="Arial"/>
          <a:cs typeface="Arial"/>
          <a:sym typeface="Arial"/>
        </a:defRPr>
      </a:lvl3pPr>
      <a:lvl4pPr marL="1737316" marR="0" indent="-365748" algn="l" defTabSz="914377"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Arial"/>
          <a:ea typeface="Arial"/>
          <a:cs typeface="Arial"/>
          <a:sym typeface="Arial"/>
        </a:defRPr>
      </a:lvl4pPr>
      <a:lvl5pPr marL="2194505" marR="0" indent="-365748" algn="l" defTabSz="914377"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Arial"/>
          <a:ea typeface="Arial"/>
          <a:cs typeface="Arial"/>
          <a:sym typeface="Arial"/>
        </a:defRPr>
      </a:lvl5pPr>
      <a:lvl6pPr marL="2651692" marR="0" indent="-365748" algn="l" defTabSz="914377"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Arial"/>
          <a:ea typeface="Arial"/>
          <a:cs typeface="Arial"/>
          <a:sym typeface="Arial"/>
        </a:defRPr>
      </a:lvl6pPr>
      <a:lvl7pPr marL="3108880" marR="0" indent="-365748" algn="l" defTabSz="914377"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Arial"/>
          <a:ea typeface="Arial"/>
          <a:cs typeface="Arial"/>
          <a:sym typeface="Arial"/>
        </a:defRPr>
      </a:lvl7pPr>
      <a:lvl8pPr marL="3566069" marR="0" indent="-365748" algn="l" defTabSz="914377"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Arial"/>
          <a:ea typeface="Arial"/>
          <a:cs typeface="Arial"/>
          <a:sym typeface="Arial"/>
        </a:defRPr>
      </a:lvl8pPr>
      <a:lvl9pPr marL="4023259" marR="0" indent="-365750" algn="l" defTabSz="914377"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5.jpeg"/><Relationship Id="rId4" Type="http://schemas.openxmlformats.org/officeDocument/2006/relationships/image" Target="../media/image6.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9.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audio" Target="../media/media1.m4a"/><Relationship Id="rId3" Type="http://schemas.microsoft.com/office/2007/relationships/media" Target="../media/media1.m4a"/><Relationship Id="rId4" Type="http://schemas.openxmlformats.org/officeDocument/2006/relationships/image" Target="../media/image11.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I. Actividad Interdisciplinaria Detonadora"/>
          <p:cNvSpPr txBox="1"/>
          <p:nvPr>
            <p:ph type="title"/>
          </p:nvPr>
        </p:nvSpPr>
        <p:spPr>
          <a:xfrm>
            <a:off x="10001" y="902631"/>
            <a:ext cx="6714602" cy="1524002"/>
          </a:xfrm>
          <a:prstGeom prst="rect">
            <a:avLst/>
          </a:prstGeom>
        </p:spPr>
        <p:txBody>
          <a:bodyPr/>
          <a:lstStyle>
            <a:lvl1pPr>
              <a:defRPr b="1" sz="2600"/>
            </a:lvl1pPr>
          </a:lstStyle>
          <a:p>
            <a:pPr/>
            <a:r>
              <a:t>I. Actividad Interdisciplinaria Detonadora</a:t>
            </a:r>
          </a:p>
        </p:txBody>
      </p:sp>
      <p:sp>
        <p:nvSpPr>
          <p:cNvPr id="134" name="a. Nombre de la actividad:…"/>
          <p:cNvSpPr txBox="1"/>
          <p:nvPr>
            <p:ph type="body" idx="1"/>
          </p:nvPr>
        </p:nvSpPr>
        <p:spPr>
          <a:prstGeom prst="rect">
            <a:avLst/>
          </a:prstGeom>
        </p:spPr>
        <p:txBody>
          <a:bodyPr/>
          <a:lstStyle/>
          <a:p>
            <a:pPr marL="0" indent="0" defTabSz="356615">
              <a:lnSpc>
                <a:spcPts val="2700"/>
              </a:lnSpc>
              <a:spcBef>
                <a:spcPts val="900"/>
              </a:spcBef>
              <a:buSzTx/>
              <a:buNone/>
              <a:defRPr b="1" sz="1248">
                <a:solidFill>
                  <a:srgbClr val="005DA4"/>
                </a:solidFill>
              </a:defRPr>
            </a:pPr>
            <a:r>
              <a:t>a. Nombre de la actividad: </a:t>
            </a:r>
          </a:p>
          <a:p>
            <a:pPr marL="0" indent="0" defTabSz="356615">
              <a:lnSpc>
                <a:spcPts val="2700"/>
              </a:lnSpc>
              <a:spcBef>
                <a:spcPts val="900"/>
              </a:spcBef>
              <a:buSzTx/>
              <a:buNone/>
              <a:defRPr sz="1248"/>
            </a:pPr>
            <a:r>
              <a:t>                       “Si no hay electricidad, ¿Cómo funciona?</a:t>
            </a:r>
            <a:br/>
            <a:r>
              <a:rPr b="1">
                <a:solidFill>
                  <a:srgbClr val="005DA4"/>
                </a:solidFill>
              </a:rPr>
              <a:t>b. Objetivo:</a:t>
            </a:r>
          </a:p>
          <a:p>
            <a:pPr lvl="1" marL="0" indent="483966" defTabSz="356615">
              <a:lnSpc>
                <a:spcPts val="2700"/>
              </a:lnSpc>
              <a:spcBef>
                <a:spcPts val="900"/>
              </a:spcBef>
              <a:buSzTx/>
              <a:buNone/>
              <a:defRPr sz="1248"/>
            </a:pPr>
            <a:r>
              <a:t>Provocar en el estudiante la curiosidad por buscar fuentes alternativas de energía y el desarrollo de tecnologías con el propósito de apoyar a la comunidad planteando problemáticas cómo</a:t>
            </a:r>
          </a:p>
          <a:p>
            <a:pPr lvl="1" marL="0" indent="483966" defTabSz="356615">
              <a:lnSpc>
                <a:spcPts val="2700"/>
              </a:lnSpc>
              <a:spcBef>
                <a:spcPts val="900"/>
              </a:spcBef>
              <a:buSzTx/>
              <a:buNone/>
              <a:defRPr sz="1248"/>
            </a:pPr>
            <a:r>
              <a:t>¿Cómo funciona la energía?</a:t>
            </a:r>
          </a:p>
          <a:p>
            <a:pPr lvl="1" marL="0" indent="483966" defTabSz="356615">
              <a:lnSpc>
                <a:spcPts val="2700"/>
              </a:lnSpc>
              <a:spcBef>
                <a:spcPts val="900"/>
              </a:spcBef>
              <a:buSzTx/>
              <a:buNone/>
              <a:defRPr sz="1248"/>
            </a:pPr>
            <a:r>
              <a:t>¿Cómo la aprovechamos?</a:t>
            </a:r>
          </a:p>
          <a:p>
            <a:pPr lvl="1" marL="0" indent="483966" defTabSz="356615">
              <a:lnSpc>
                <a:spcPts val="2700"/>
              </a:lnSpc>
              <a:spcBef>
                <a:spcPts val="900"/>
              </a:spcBef>
              <a:buSzTx/>
              <a:buNone/>
              <a:defRPr sz="1248"/>
            </a:pPr>
            <a:r>
              <a:t>¿Qué podríamos hacer en caso de no contar con los recursos energéticos a los cuales estamos habituados? </a:t>
            </a:r>
          </a:p>
          <a:p>
            <a:pPr marL="0" indent="0" defTabSz="356615">
              <a:lnSpc>
                <a:spcPts val="2700"/>
              </a:lnSpc>
              <a:spcBef>
                <a:spcPts val="900"/>
              </a:spcBef>
              <a:buSzTx/>
              <a:buNone/>
              <a:defRPr sz="1248"/>
            </a:pPr>
            <a:r>
              <a:rPr b="1">
                <a:solidFill>
                  <a:srgbClr val="005DA4"/>
                </a:solidFill>
              </a:rPr>
              <a:t>c. Grado:</a:t>
            </a:r>
          </a:p>
          <a:p>
            <a:pPr lvl="1" marL="0" indent="483966" defTabSz="356615">
              <a:lnSpc>
                <a:spcPts val="2700"/>
              </a:lnSpc>
              <a:spcBef>
                <a:spcPts val="900"/>
              </a:spcBef>
              <a:buSzTx/>
              <a:buNone/>
              <a:defRPr sz="1248"/>
            </a:pPr>
            <a:r>
              <a:t>3er semestre</a:t>
            </a:r>
          </a:p>
          <a:p>
            <a:pPr marL="0" indent="0" defTabSz="356615">
              <a:lnSpc>
                <a:spcPts val="2700"/>
              </a:lnSpc>
              <a:spcBef>
                <a:spcPts val="900"/>
              </a:spcBef>
              <a:buSzTx/>
              <a:buNone/>
              <a:defRPr sz="1248"/>
            </a:pPr>
            <a:r>
              <a:rPr b="1">
                <a:solidFill>
                  <a:srgbClr val="005DA4"/>
                </a:solidFill>
              </a:rPr>
              <a:t>d. Fecha en que se llevará a cabo la actividad:</a:t>
            </a:r>
          </a:p>
          <a:p>
            <a:pPr lvl="1" marL="0" indent="483966" defTabSz="356615">
              <a:lnSpc>
                <a:spcPts val="2700"/>
              </a:lnSpc>
              <a:spcBef>
                <a:spcPts val="900"/>
              </a:spcBef>
              <a:buSzTx/>
              <a:buNone/>
              <a:defRPr sz="1248"/>
            </a:pPr>
            <a:r>
              <a:t>30 de Octubre de 2018</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I. Actividad Interdisciplinaria Detonadora"/>
          <p:cNvSpPr txBox="1"/>
          <p:nvPr>
            <p:ph type="title"/>
          </p:nvPr>
        </p:nvSpPr>
        <p:spPr>
          <a:xfrm>
            <a:off x="10001" y="902631"/>
            <a:ext cx="6714602" cy="1524003"/>
          </a:xfrm>
          <a:prstGeom prst="rect">
            <a:avLst/>
          </a:prstGeom>
        </p:spPr>
        <p:txBody>
          <a:bodyPr/>
          <a:lstStyle>
            <a:lvl1pPr>
              <a:defRPr b="1" sz="2600">
                <a:latin typeface="Trebuchet MS"/>
                <a:ea typeface="Trebuchet MS"/>
                <a:cs typeface="Trebuchet MS"/>
                <a:sym typeface="Trebuchet MS"/>
              </a:defRPr>
            </a:lvl1pPr>
          </a:lstStyle>
          <a:p>
            <a:pPr/>
            <a:r>
              <a:t>I. Actividad Interdisciplinaria Detonadora</a:t>
            </a:r>
          </a:p>
        </p:txBody>
      </p:sp>
      <p:sp>
        <p:nvSpPr>
          <p:cNvPr id="137" name="e. Asignaturas participantes, temas o conceptos de cada una.…"/>
          <p:cNvSpPr txBox="1"/>
          <p:nvPr>
            <p:ph type="body" idx="1"/>
          </p:nvPr>
        </p:nvSpPr>
        <p:spPr>
          <a:prstGeom prst="rect">
            <a:avLst/>
          </a:prstGeom>
        </p:spPr>
        <p:txBody>
          <a:bodyPr/>
          <a:lstStyle/>
          <a:p>
            <a:pPr marL="393192" indent="-393192" defTabSz="393192">
              <a:lnSpc>
                <a:spcPts val="3000"/>
              </a:lnSpc>
              <a:spcBef>
                <a:spcPts val="1200"/>
              </a:spcBef>
              <a:buSzTx/>
              <a:buNone/>
              <a:tabLst>
                <a:tab pos="114300" algn="l"/>
                <a:tab pos="381000" algn="l"/>
              </a:tabLst>
              <a:defRPr b="1" sz="1204">
                <a:solidFill>
                  <a:srgbClr val="0EB1A9"/>
                </a:solidFill>
                <a:latin typeface="Century Gothic"/>
                <a:ea typeface="Century Gothic"/>
                <a:cs typeface="Century Gothic"/>
                <a:sym typeface="Century Gothic"/>
              </a:defRPr>
            </a:pPr>
            <a:r>
              <a:t>	e.	Asignaturas participantes, temas o conceptos de cada una. </a:t>
            </a:r>
            <a:br/>
          </a:p>
          <a:p>
            <a:pPr marL="393192" indent="-393192" defTabSz="393192">
              <a:lnSpc>
                <a:spcPts val="3000"/>
              </a:lnSpc>
              <a:spcBef>
                <a:spcPts val="1200"/>
              </a:spcBef>
              <a:buSzTx/>
              <a:buNone/>
              <a:tabLst>
                <a:tab pos="114300" algn="l"/>
                <a:tab pos="381000" algn="l"/>
              </a:tabLst>
              <a:defRPr b="1" sz="1204">
                <a:solidFill>
                  <a:srgbClr val="0EB1A9"/>
                </a:solidFill>
                <a:latin typeface="Century Gothic"/>
                <a:ea typeface="Century Gothic"/>
                <a:cs typeface="Century Gothic"/>
                <a:sym typeface="Century Gothic"/>
              </a:defRPr>
            </a:pPr>
          </a:p>
          <a:p>
            <a:pPr marL="393192" indent="-393192" defTabSz="393192">
              <a:lnSpc>
                <a:spcPts val="3000"/>
              </a:lnSpc>
              <a:spcBef>
                <a:spcPts val="1200"/>
              </a:spcBef>
              <a:buSzTx/>
              <a:buNone/>
              <a:tabLst>
                <a:tab pos="114300" algn="l"/>
                <a:tab pos="381000" algn="l"/>
              </a:tabLst>
              <a:defRPr b="1" sz="1204">
                <a:solidFill>
                  <a:srgbClr val="0EB1A9"/>
                </a:solidFill>
                <a:latin typeface="Century Gothic"/>
                <a:ea typeface="Century Gothic"/>
                <a:cs typeface="Century Gothic"/>
                <a:sym typeface="Century Gothic"/>
              </a:defRPr>
            </a:pPr>
          </a:p>
          <a:p>
            <a:pPr marL="393192" indent="-393192" defTabSz="393192">
              <a:lnSpc>
                <a:spcPts val="3000"/>
              </a:lnSpc>
              <a:spcBef>
                <a:spcPts val="1200"/>
              </a:spcBef>
              <a:buSzTx/>
              <a:buNone/>
              <a:tabLst>
                <a:tab pos="114300" algn="l"/>
                <a:tab pos="381000" algn="l"/>
              </a:tabLst>
              <a:defRPr b="1" sz="1204">
                <a:solidFill>
                  <a:srgbClr val="0EB1A9"/>
                </a:solidFill>
                <a:latin typeface="Century Gothic"/>
                <a:ea typeface="Century Gothic"/>
                <a:cs typeface="Century Gothic"/>
                <a:sym typeface="Century Gothic"/>
              </a:defRPr>
            </a:pPr>
          </a:p>
          <a:p>
            <a:pPr marL="393192" indent="-393192" defTabSz="393192">
              <a:lnSpc>
                <a:spcPts val="3000"/>
              </a:lnSpc>
              <a:spcBef>
                <a:spcPts val="1200"/>
              </a:spcBef>
              <a:buSzTx/>
              <a:buNone/>
              <a:tabLst>
                <a:tab pos="114300" algn="l"/>
                <a:tab pos="381000" algn="l"/>
              </a:tabLst>
              <a:defRPr b="1" sz="1204">
                <a:solidFill>
                  <a:srgbClr val="0EB1A9"/>
                </a:solidFill>
                <a:latin typeface="Century Gothic"/>
                <a:ea typeface="Century Gothic"/>
                <a:cs typeface="Century Gothic"/>
                <a:sym typeface="Century Gothic"/>
              </a:defRPr>
            </a:pPr>
          </a:p>
          <a:p>
            <a:pPr marL="393192" indent="-393192" defTabSz="393192">
              <a:lnSpc>
                <a:spcPts val="3000"/>
              </a:lnSpc>
              <a:spcBef>
                <a:spcPts val="1200"/>
              </a:spcBef>
              <a:buSzTx/>
              <a:buNone/>
              <a:tabLst>
                <a:tab pos="114300" algn="l"/>
                <a:tab pos="381000" algn="l"/>
              </a:tabLst>
              <a:defRPr b="1" sz="1204">
                <a:solidFill>
                  <a:srgbClr val="0EB1A9"/>
                </a:solidFill>
                <a:latin typeface="Century Gothic"/>
                <a:ea typeface="Century Gothic"/>
                <a:cs typeface="Century Gothic"/>
                <a:sym typeface="Century Gothic"/>
              </a:defRPr>
            </a:pPr>
          </a:p>
          <a:p>
            <a:pPr marL="393192" indent="-393192" defTabSz="393192">
              <a:lnSpc>
                <a:spcPts val="3000"/>
              </a:lnSpc>
              <a:spcBef>
                <a:spcPts val="1200"/>
              </a:spcBef>
              <a:buSzTx/>
              <a:buNone/>
              <a:tabLst>
                <a:tab pos="114300" algn="l"/>
                <a:tab pos="381000" algn="l"/>
              </a:tabLst>
              <a:defRPr b="1" sz="1204">
                <a:solidFill>
                  <a:srgbClr val="0EB1A9"/>
                </a:solidFill>
                <a:latin typeface="Century Gothic"/>
                <a:ea typeface="Century Gothic"/>
                <a:cs typeface="Century Gothic"/>
                <a:sym typeface="Century Gothic"/>
              </a:defRPr>
            </a:pPr>
          </a:p>
          <a:p>
            <a:pPr marL="393192" indent="-393192" defTabSz="393192">
              <a:lnSpc>
                <a:spcPts val="3000"/>
              </a:lnSpc>
              <a:spcBef>
                <a:spcPts val="1200"/>
              </a:spcBef>
              <a:buSzTx/>
              <a:buNone/>
              <a:tabLst>
                <a:tab pos="114300" algn="l"/>
                <a:tab pos="381000" algn="l"/>
              </a:tabLst>
              <a:defRPr b="1" sz="1204">
                <a:solidFill>
                  <a:srgbClr val="0EB1A9"/>
                </a:solidFill>
                <a:latin typeface="Century Gothic"/>
                <a:ea typeface="Century Gothic"/>
                <a:cs typeface="Century Gothic"/>
                <a:sym typeface="Century Gothic"/>
              </a:defRPr>
            </a:pPr>
          </a:p>
          <a:p>
            <a:pPr marL="393192" indent="-393192" defTabSz="393192">
              <a:lnSpc>
                <a:spcPts val="3000"/>
              </a:lnSpc>
              <a:spcBef>
                <a:spcPts val="1200"/>
              </a:spcBef>
              <a:buSzTx/>
              <a:buNone/>
              <a:tabLst>
                <a:tab pos="114300" algn="l"/>
                <a:tab pos="381000" algn="l"/>
              </a:tabLst>
              <a:defRPr b="1" sz="1204">
                <a:solidFill>
                  <a:srgbClr val="0EB1A9"/>
                </a:solidFill>
                <a:latin typeface="Century Gothic"/>
                <a:ea typeface="Century Gothic"/>
                <a:cs typeface="Century Gothic"/>
                <a:sym typeface="Century Gothic"/>
              </a:defRPr>
            </a:pPr>
          </a:p>
          <a:p>
            <a:pPr marL="393192" indent="-393192" defTabSz="393192">
              <a:lnSpc>
                <a:spcPts val="3000"/>
              </a:lnSpc>
              <a:spcBef>
                <a:spcPts val="1200"/>
              </a:spcBef>
              <a:buSzTx/>
              <a:buNone/>
              <a:tabLst>
                <a:tab pos="114300" algn="l"/>
                <a:tab pos="381000" algn="l"/>
              </a:tabLst>
              <a:defRPr b="1" sz="1204">
                <a:solidFill>
                  <a:srgbClr val="0EB1A9"/>
                </a:solidFill>
                <a:latin typeface="Century Gothic"/>
                <a:ea typeface="Century Gothic"/>
                <a:cs typeface="Century Gothic"/>
                <a:sym typeface="Century Gothic"/>
              </a:defRPr>
            </a:pPr>
            <a:r>
              <a:t>	f.	Fuentes de apoyo. </a:t>
            </a:r>
            <a:br/>
          </a:p>
        </p:txBody>
      </p:sp>
      <p:pic>
        <p:nvPicPr>
          <p:cNvPr id="138" name="image1.png" descr="image1.png"/>
          <p:cNvPicPr>
            <a:picLocks noChangeAspect="1"/>
          </p:cNvPicPr>
          <p:nvPr/>
        </p:nvPicPr>
        <p:blipFill>
          <a:blip r:embed="rId2">
            <a:extLst/>
          </a:blip>
          <a:srcRect l="0" t="0" r="2253" b="0"/>
          <a:stretch>
            <a:fillRect/>
          </a:stretch>
        </p:blipFill>
        <p:spPr>
          <a:xfrm>
            <a:off x="179585" y="2774163"/>
            <a:ext cx="6498647" cy="3052886"/>
          </a:xfrm>
          <a:prstGeom prst="rect">
            <a:avLst/>
          </a:prstGeom>
          <a:ln w="12700">
            <a:miter lim="400000"/>
          </a:ln>
        </p:spPr>
      </p:pic>
      <p:pic>
        <p:nvPicPr>
          <p:cNvPr id="139" name="image2.png" descr="image2.png"/>
          <p:cNvPicPr>
            <a:picLocks noChangeAspect="1"/>
          </p:cNvPicPr>
          <p:nvPr/>
        </p:nvPicPr>
        <p:blipFill>
          <a:blip r:embed="rId3">
            <a:extLst/>
          </a:blip>
          <a:srcRect l="0" t="0" r="1491" b="0"/>
          <a:stretch>
            <a:fillRect/>
          </a:stretch>
        </p:blipFill>
        <p:spPr>
          <a:xfrm>
            <a:off x="179585" y="6337903"/>
            <a:ext cx="6498695" cy="176505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I. Actividad Interdisciplinaria Detonadora"/>
          <p:cNvSpPr txBox="1"/>
          <p:nvPr>
            <p:ph type="title"/>
          </p:nvPr>
        </p:nvSpPr>
        <p:spPr>
          <a:xfrm>
            <a:off x="10001" y="902631"/>
            <a:ext cx="6714602" cy="1524003"/>
          </a:xfrm>
          <a:prstGeom prst="rect">
            <a:avLst/>
          </a:prstGeom>
        </p:spPr>
        <p:txBody>
          <a:bodyPr/>
          <a:lstStyle>
            <a:lvl1pPr>
              <a:defRPr b="1" sz="2600">
                <a:latin typeface="Trebuchet MS"/>
                <a:ea typeface="Trebuchet MS"/>
                <a:cs typeface="Trebuchet MS"/>
                <a:sym typeface="Trebuchet MS"/>
              </a:defRPr>
            </a:lvl1pPr>
          </a:lstStyle>
          <a:p>
            <a:pPr/>
            <a:r>
              <a:t>I. Actividad Interdisciplinaria Detonadora</a:t>
            </a:r>
          </a:p>
        </p:txBody>
      </p:sp>
      <p:sp>
        <p:nvSpPr>
          <p:cNvPr id="142" name="f. Justificación de la actividad.…"/>
          <p:cNvSpPr txBox="1"/>
          <p:nvPr>
            <p:ph type="body" idx="1"/>
          </p:nvPr>
        </p:nvSpPr>
        <p:spPr>
          <a:prstGeom prst="rect">
            <a:avLst/>
          </a:prstGeom>
        </p:spPr>
        <p:txBody>
          <a:bodyPr/>
          <a:lstStyle/>
          <a:p>
            <a:pPr marL="0" indent="0" defTabSz="457200">
              <a:lnSpc>
                <a:spcPts val="3500"/>
              </a:lnSpc>
              <a:spcBef>
                <a:spcPts val="1200"/>
              </a:spcBef>
              <a:buSzTx/>
              <a:buNone/>
              <a:defRPr b="1" sz="1600">
                <a:solidFill>
                  <a:srgbClr val="005DA4"/>
                </a:solidFill>
              </a:defRPr>
            </a:pPr>
            <a:r>
              <a:t>	f. Justificación de la actividad.</a:t>
            </a:r>
            <a:br/>
          </a:p>
          <a:p>
            <a:pPr marL="0" indent="0" defTabSz="457200">
              <a:lnSpc>
                <a:spcPts val="3500"/>
              </a:lnSpc>
              <a:spcBef>
                <a:spcPts val="1200"/>
              </a:spcBef>
              <a:buSzTx/>
              <a:buNone/>
              <a:defRPr sz="1400"/>
            </a:pPr>
            <a:r>
              <a:t>Los alumnos serán confrontados con el reto de descubrir como funciona un equipo que utiliza una energía distinta a la electricidad. Esto permitirá despertar su curiosidad, identificar sus conocimientos previos y apreciar sus habilidades de análisis y organización.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I. Actividad Interdisciplinaria Detonadora"/>
          <p:cNvSpPr txBox="1"/>
          <p:nvPr>
            <p:ph type="title"/>
          </p:nvPr>
        </p:nvSpPr>
        <p:spPr>
          <a:xfrm>
            <a:off x="10001" y="902631"/>
            <a:ext cx="6714602" cy="1524003"/>
          </a:xfrm>
          <a:prstGeom prst="rect">
            <a:avLst/>
          </a:prstGeom>
        </p:spPr>
        <p:txBody>
          <a:bodyPr/>
          <a:lstStyle>
            <a:lvl1pPr>
              <a:defRPr b="1" sz="2600">
                <a:latin typeface="Trebuchet MS"/>
                <a:ea typeface="Trebuchet MS"/>
                <a:cs typeface="Trebuchet MS"/>
                <a:sym typeface="Trebuchet MS"/>
              </a:defRPr>
            </a:lvl1pPr>
          </a:lstStyle>
          <a:p>
            <a:pPr/>
            <a:r>
              <a:t>I. Actividad Interdisciplinaria Detonadora</a:t>
            </a:r>
          </a:p>
        </p:txBody>
      </p:sp>
      <p:sp>
        <p:nvSpPr>
          <p:cNvPr id="145" name="g. Descripción de Apertura de la actividad."/>
          <p:cNvSpPr txBox="1"/>
          <p:nvPr>
            <p:ph type="body" idx="1"/>
          </p:nvPr>
        </p:nvSpPr>
        <p:spPr>
          <a:prstGeom prst="rect">
            <a:avLst/>
          </a:prstGeom>
        </p:spPr>
        <p:txBody>
          <a:bodyPr/>
          <a:lstStyle/>
          <a:p>
            <a:pPr marL="0" indent="0" defTabSz="457200">
              <a:lnSpc>
                <a:spcPts val="3500"/>
              </a:lnSpc>
              <a:spcBef>
                <a:spcPts val="1200"/>
              </a:spcBef>
              <a:buSzTx/>
              <a:buNone/>
              <a:defRPr b="1" sz="1600">
                <a:solidFill>
                  <a:srgbClr val="005DA4"/>
                </a:solidFill>
              </a:defRPr>
            </a:pPr>
            <a:r>
              <a:t>g. Descripción de Apertura de la actividad.</a:t>
            </a:r>
            <a:br/>
          </a:p>
        </p:txBody>
      </p:sp>
      <p:pic>
        <p:nvPicPr>
          <p:cNvPr id="146" name="image3.png" descr="image3.png"/>
          <p:cNvPicPr>
            <a:picLocks noChangeAspect="1"/>
          </p:cNvPicPr>
          <p:nvPr/>
        </p:nvPicPr>
        <p:blipFill>
          <a:blip r:embed="rId2">
            <a:extLst/>
          </a:blip>
          <a:stretch>
            <a:fillRect/>
          </a:stretch>
        </p:blipFill>
        <p:spPr>
          <a:xfrm>
            <a:off x="261688" y="3253925"/>
            <a:ext cx="6334624" cy="525109"/>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I. Actividad Interdisciplinaria Detonadora"/>
          <p:cNvSpPr txBox="1"/>
          <p:nvPr>
            <p:ph type="title"/>
          </p:nvPr>
        </p:nvSpPr>
        <p:spPr>
          <a:xfrm>
            <a:off x="10001" y="902631"/>
            <a:ext cx="6714602" cy="1524003"/>
          </a:xfrm>
          <a:prstGeom prst="rect">
            <a:avLst/>
          </a:prstGeom>
        </p:spPr>
        <p:txBody>
          <a:bodyPr/>
          <a:lstStyle>
            <a:lvl1pPr>
              <a:defRPr b="1" sz="2600">
                <a:latin typeface="Trebuchet MS"/>
                <a:ea typeface="Trebuchet MS"/>
                <a:cs typeface="Trebuchet MS"/>
                <a:sym typeface="Trebuchet MS"/>
              </a:defRPr>
            </a:lvl1pPr>
          </a:lstStyle>
          <a:p>
            <a:pPr/>
            <a:r>
              <a:t>I. Actividad Interdisciplinaria Detonadora</a:t>
            </a:r>
          </a:p>
        </p:txBody>
      </p:sp>
      <p:sp>
        <p:nvSpPr>
          <p:cNvPr id="149" name="h. Descripción del desarrollo de la actividad."/>
          <p:cNvSpPr txBox="1"/>
          <p:nvPr>
            <p:ph type="body" idx="1"/>
          </p:nvPr>
        </p:nvSpPr>
        <p:spPr>
          <a:prstGeom prst="rect">
            <a:avLst/>
          </a:prstGeom>
        </p:spPr>
        <p:txBody>
          <a:bodyPr/>
          <a:lstStyle/>
          <a:p>
            <a:pPr marL="0" indent="0" defTabSz="457200">
              <a:lnSpc>
                <a:spcPts val="3500"/>
              </a:lnSpc>
              <a:spcBef>
                <a:spcPts val="1200"/>
              </a:spcBef>
              <a:buSzTx/>
              <a:buNone/>
              <a:defRPr b="1" sz="1600">
                <a:solidFill>
                  <a:srgbClr val="005DA4"/>
                </a:solidFill>
              </a:defRPr>
            </a:pPr>
            <a:r>
              <a:t>h. Descripción del desarrollo de la actividad.</a:t>
            </a:r>
            <a:br/>
          </a:p>
        </p:txBody>
      </p:sp>
      <p:pic>
        <p:nvPicPr>
          <p:cNvPr id="150" name="image4.png" descr="image4.png"/>
          <p:cNvPicPr>
            <a:picLocks noChangeAspect="1"/>
          </p:cNvPicPr>
          <p:nvPr/>
        </p:nvPicPr>
        <p:blipFill>
          <a:blip r:embed="rId2">
            <a:extLst/>
          </a:blip>
          <a:stretch>
            <a:fillRect/>
          </a:stretch>
        </p:blipFill>
        <p:spPr>
          <a:xfrm>
            <a:off x="310276" y="2957303"/>
            <a:ext cx="5882518" cy="2988956"/>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I. Actividad Interdisciplinaria Detonadora"/>
          <p:cNvSpPr txBox="1"/>
          <p:nvPr>
            <p:ph type="title"/>
          </p:nvPr>
        </p:nvSpPr>
        <p:spPr>
          <a:xfrm>
            <a:off x="10001" y="902631"/>
            <a:ext cx="6714602" cy="1524003"/>
          </a:xfrm>
          <a:prstGeom prst="rect">
            <a:avLst/>
          </a:prstGeom>
        </p:spPr>
        <p:txBody>
          <a:bodyPr/>
          <a:lstStyle>
            <a:lvl1pPr>
              <a:defRPr b="1" sz="2600"/>
            </a:lvl1pPr>
          </a:lstStyle>
          <a:p>
            <a:pPr/>
            <a:r>
              <a:t>I. Actividad Interdisciplinaria Detonadora</a:t>
            </a:r>
          </a:p>
        </p:txBody>
      </p:sp>
      <p:sp>
        <p:nvSpPr>
          <p:cNvPr id="153" name="i. Descripción del cierre de la actividad.…"/>
          <p:cNvSpPr txBox="1"/>
          <p:nvPr>
            <p:ph type="body" idx="1"/>
          </p:nvPr>
        </p:nvSpPr>
        <p:spPr>
          <a:prstGeom prst="rect">
            <a:avLst/>
          </a:prstGeom>
        </p:spPr>
        <p:txBody>
          <a:bodyPr/>
          <a:lstStyle/>
          <a:p>
            <a:pPr marL="0" indent="0" defTabSz="443484">
              <a:lnSpc>
                <a:spcPts val="3300"/>
              </a:lnSpc>
              <a:spcBef>
                <a:spcPts val="1100"/>
              </a:spcBef>
              <a:buSzTx/>
              <a:buNone/>
              <a:defRPr b="1" sz="1552">
                <a:solidFill>
                  <a:srgbClr val="005DA4"/>
                </a:solidFill>
              </a:defRPr>
            </a:pPr>
            <a:r>
              <a:t>i. Descripción del cierre de la actividad.</a:t>
            </a:r>
          </a:p>
          <a:p>
            <a:pPr marL="0" indent="0" defTabSz="443484">
              <a:spcBef>
                <a:spcPts val="1100"/>
              </a:spcBef>
              <a:buSzTx/>
              <a:buNone/>
              <a:defRPr sz="1552"/>
            </a:pPr>
            <a:r>
              <a:t>A. Presentar el proyecto:</a:t>
            </a:r>
          </a:p>
          <a:p>
            <a:pPr lvl="1" marL="0" indent="601855" defTabSz="443484">
              <a:spcBef>
                <a:spcPts val="1100"/>
              </a:spcBef>
              <a:buSzTx/>
              <a:buNone/>
              <a:defRPr sz="1552"/>
            </a:pPr>
            <a:r>
              <a:t>1.	Exponer el objetivo general y los específicos.</a:t>
            </a:r>
          </a:p>
          <a:p>
            <a:pPr lvl="1" marL="0" indent="601855" defTabSz="443484">
              <a:spcBef>
                <a:spcPts val="1100"/>
              </a:spcBef>
              <a:buSzTx/>
              <a:buNone/>
              <a:defRPr sz="1552"/>
            </a:pPr>
            <a:r>
              <a:t>2.	Explicar lo que se espera como producto final.</a:t>
            </a:r>
          </a:p>
          <a:p>
            <a:pPr marL="0" indent="0" defTabSz="443484">
              <a:spcBef>
                <a:spcPts val="1100"/>
              </a:spcBef>
              <a:buSzTx/>
              <a:buNone/>
              <a:defRPr sz="1552"/>
            </a:pPr>
            <a:r>
              <a:t>B. Explicar sobre el proceso:</a:t>
            </a:r>
          </a:p>
          <a:p>
            <a:pPr lvl="1" marL="0" indent="601855" defTabSz="443484">
              <a:spcBef>
                <a:spcPts val="1100"/>
              </a:spcBef>
              <a:buSzTx/>
              <a:buNone/>
              <a:defRPr sz="1552"/>
            </a:pPr>
            <a:r>
              <a:t>1.	Fechas de inicio y de fin (30 de octubre y 8 de febrero).</a:t>
            </a:r>
          </a:p>
          <a:p>
            <a:pPr lvl="1" marL="0" indent="601855" defTabSz="443484">
              <a:spcBef>
                <a:spcPts val="1100"/>
              </a:spcBef>
              <a:buSzTx/>
              <a:buNone/>
              <a:defRPr sz="1552"/>
            </a:pPr>
            <a:r>
              <a:t>2.	La dinámica de trabajo en las diferentes asignaturas.</a:t>
            </a:r>
          </a:p>
          <a:p>
            <a:pPr marL="0" indent="0" defTabSz="443484">
              <a:spcBef>
                <a:spcPts val="1100"/>
              </a:spcBef>
              <a:buSzTx/>
              <a:buNone/>
              <a:defRPr sz="1552"/>
            </a:pPr>
            <a:r>
              <a:t>C. La dinámica de trabajo interdisciplinario.Explicar sobre la evaluación:</a:t>
            </a:r>
          </a:p>
          <a:p>
            <a:pPr lvl="1" marL="0" indent="601855" defTabSz="443484">
              <a:spcBef>
                <a:spcPts val="1100"/>
              </a:spcBef>
              <a:buSzTx/>
              <a:buNone/>
              <a:defRPr sz="1552"/>
            </a:pPr>
            <a:r>
              <a:t>1. Tipos de evaluación y evidencias requeridas.</a:t>
            </a:r>
          </a:p>
          <a:p>
            <a:pPr lvl="1" marL="0" indent="601855" defTabSz="443484">
              <a:spcBef>
                <a:spcPts val="1100"/>
              </a:spcBef>
              <a:buSzTx/>
              <a:buNone/>
              <a:defRPr sz="1552"/>
            </a:pPr>
            <a:r>
              <a:t>2. Herramientas para la evaluación.</a:t>
            </a:r>
          </a:p>
          <a:p>
            <a:pPr lvl="1" marL="0" indent="601855" defTabSz="443484">
              <a:spcBef>
                <a:spcPts val="1100"/>
              </a:spcBef>
              <a:buSzTx/>
              <a:buNone/>
              <a:defRPr sz="1552"/>
            </a:pPr>
            <a:r>
              <a:t>3. Ponderación que tendrá la calificación final del proyecto, en la calificación total del periodo. </a:t>
            </a:r>
          </a:p>
          <a:p>
            <a:pPr marL="0" indent="0" defTabSz="443484">
              <a:spcBef>
                <a:spcPts val="1100"/>
              </a:spcBef>
              <a:buSzTx/>
              <a:buNone/>
              <a:defRPr sz="1552"/>
            </a:pPr>
            <a:r>
              <a:t>Aclarar que la parte que corresponda a investigación de materiales y propiedades de la luz y transferencia de calor, será parte de Física; la redacción de las investigaciones y su estructura, así como las citas bibliográficas, será parte de TLRIID 3; y los cálculos y todas las justificaciones para la construcción, será parte de Matemáticas.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I. Actividad Interdisciplinaria Detonadora"/>
          <p:cNvSpPr txBox="1"/>
          <p:nvPr>
            <p:ph type="title"/>
          </p:nvPr>
        </p:nvSpPr>
        <p:spPr>
          <a:xfrm>
            <a:off x="10001" y="902631"/>
            <a:ext cx="6714602" cy="1524003"/>
          </a:xfrm>
          <a:prstGeom prst="rect">
            <a:avLst/>
          </a:prstGeom>
        </p:spPr>
        <p:txBody>
          <a:bodyPr/>
          <a:lstStyle>
            <a:lvl1pPr>
              <a:defRPr b="1" sz="2600">
                <a:latin typeface="Trebuchet MS"/>
                <a:ea typeface="Trebuchet MS"/>
                <a:cs typeface="Trebuchet MS"/>
                <a:sym typeface="Trebuchet MS"/>
              </a:defRPr>
            </a:lvl1pPr>
          </a:lstStyle>
          <a:p>
            <a:pPr/>
            <a:r>
              <a:t>I. Actividad Interdisciplinaria Detonadora</a:t>
            </a:r>
          </a:p>
        </p:txBody>
      </p:sp>
      <p:sp>
        <p:nvSpPr>
          <p:cNvPr id="156" name="j. Descripción de lo que se hará con los resultados de la actividad.…"/>
          <p:cNvSpPr txBox="1"/>
          <p:nvPr>
            <p:ph type="body" idx="1"/>
          </p:nvPr>
        </p:nvSpPr>
        <p:spPr>
          <a:prstGeom prst="rect">
            <a:avLst/>
          </a:prstGeom>
        </p:spPr>
        <p:txBody>
          <a:bodyPr/>
          <a:lstStyle/>
          <a:p>
            <a:pPr marL="0" indent="0" defTabSz="457200">
              <a:lnSpc>
                <a:spcPts val="3500"/>
              </a:lnSpc>
              <a:spcBef>
                <a:spcPts val="1200"/>
              </a:spcBef>
              <a:buSzTx/>
              <a:buNone/>
              <a:defRPr b="1" sz="1600">
                <a:solidFill>
                  <a:srgbClr val="005DA4"/>
                </a:solidFill>
              </a:defRPr>
            </a:pPr>
            <a:r>
              <a:t>j. Descripción de lo que se hará con los resultados de la actividad. </a:t>
            </a:r>
          </a:p>
          <a:p>
            <a:pPr lvl="1" marL="770021" indent="-160421" defTabSz="457200">
              <a:lnSpc>
                <a:spcPts val="3200"/>
              </a:lnSpc>
              <a:spcBef>
                <a:spcPts val="1200"/>
              </a:spcBef>
              <a:buChar char="•"/>
              <a:defRPr sz="1600"/>
            </a:pPr>
            <a:r>
              <a:t>Detectar el interés de los estudiantes en el proyecto. </a:t>
            </a:r>
          </a:p>
          <a:p>
            <a:pPr lvl="1" marL="770021" indent="-160421" defTabSz="457200">
              <a:lnSpc>
                <a:spcPts val="3200"/>
              </a:lnSpc>
              <a:spcBef>
                <a:spcPts val="1200"/>
              </a:spcBef>
              <a:buChar char="•"/>
              <a:defRPr sz="1600"/>
            </a:pPr>
            <a:r>
              <a:t>Escuchar los comentarios orales de los alumnos. </a:t>
            </a:r>
          </a:p>
          <a:p>
            <a:pPr lvl="1" marL="770021" indent="-160421" defTabSz="457200">
              <a:lnSpc>
                <a:spcPts val="3200"/>
              </a:lnSpc>
              <a:spcBef>
                <a:spcPts val="1200"/>
              </a:spcBef>
              <a:buChar char="•"/>
              <a:defRPr sz="1600"/>
            </a:pPr>
            <a:r>
              <a:t>Revisar el instructivo y añadir notas sobre la formación del instructivo para faltar si algo falta.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I. Actividad Interdisciplinaria Detonadora"/>
          <p:cNvSpPr txBox="1"/>
          <p:nvPr>
            <p:ph type="title"/>
          </p:nvPr>
        </p:nvSpPr>
        <p:spPr>
          <a:xfrm>
            <a:off x="10001" y="902631"/>
            <a:ext cx="6714602" cy="1524003"/>
          </a:xfrm>
          <a:prstGeom prst="rect">
            <a:avLst/>
          </a:prstGeom>
        </p:spPr>
        <p:txBody>
          <a:bodyPr/>
          <a:lstStyle>
            <a:lvl1pPr>
              <a:defRPr b="1" sz="2600"/>
            </a:lvl1pPr>
          </a:lstStyle>
          <a:p>
            <a:pPr/>
            <a:r>
              <a:t>I. Actividad Interdisciplinaria Detonadora</a:t>
            </a:r>
          </a:p>
        </p:txBody>
      </p:sp>
      <p:sp>
        <p:nvSpPr>
          <p:cNvPr id="159" name="k. Análisis.…"/>
          <p:cNvSpPr txBox="1"/>
          <p:nvPr>
            <p:ph type="body" idx="1"/>
          </p:nvPr>
        </p:nvSpPr>
        <p:spPr>
          <a:prstGeom prst="rect">
            <a:avLst/>
          </a:prstGeom>
        </p:spPr>
        <p:txBody>
          <a:bodyPr/>
          <a:lstStyle/>
          <a:p>
            <a:pPr marL="0" indent="0" defTabSz="457200">
              <a:lnSpc>
                <a:spcPts val="3500"/>
              </a:lnSpc>
              <a:spcBef>
                <a:spcPts val="1200"/>
              </a:spcBef>
              <a:buSzTx/>
              <a:buNone/>
              <a:defRPr b="1" sz="1600">
                <a:solidFill>
                  <a:srgbClr val="005DA4"/>
                </a:solidFill>
              </a:defRPr>
            </a:pPr>
            <a:r>
              <a:t>k. Análisis. </a:t>
            </a:r>
          </a:p>
          <a:p>
            <a:pPr marL="0" indent="0" defTabSz="457200">
              <a:lnSpc>
                <a:spcPts val="3100"/>
              </a:lnSpc>
              <a:spcBef>
                <a:spcPts val="1200"/>
              </a:spcBef>
              <a:buSzTx/>
              <a:buNone/>
              <a:defRPr sz="1600"/>
            </a:pPr>
            <a:r>
              <a:t>Contrastar lo esperado y lo sucedido. </a:t>
            </a:r>
          </a:p>
          <a:p>
            <a:pPr lvl="1" marL="0" indent="0" defTabSz="457200">
              <a:lnSpc>
                <a:spcPts val="3100"/>
              </a:lnSpc>
              <a:spcBef>
                <a:spcPts val="1200"/>
              </a:spcBef>
              <a:buSzTx/>
              <a:buNone/>
              <a:defRPr sz="1600"/>
            </a:pPr>
            <a:r>
              <a:t>Argumentos claros y precisos sobre:</a:t>
            </a:r>
          </a:p>
          <a:p>
            <a:pPr lvl="1" marL="0" indent="0" defTabSz="457200">
              <a:lnSpc>
                <a:spcPts val="3100"/>
              </a:lnSpc>
              <a:spcBef>
                <a:spcPts val="1200"/>
              </a:spcBef>
              <a:buSzTx/>
              <a:buNone/>
              <a:defRPr sz="1600"/>
            </a:pPr>
            <a:r>
              <a:t>1. Logros alcanzados. </a:t>
            </a:r>
          </a:p>
          <a:p>
            <a:pPr lvl="1" marL="0" indent="228600" defTabSz="457200">
              <a:lnSpc>
                <a:spcPts val="3100"/>
              </a:lnSpc>
              <a:spcBef>
                <a:spcPts val="1200"/>
              </a:spcBef>
              <a:buSzTx/>
              <a:buNone/>
              <a:defRPr sz="1600"/>
            </a:pPr>
            <a:r>
              <a:t>Los alumnos se mostraron interesados y respondieron a las preguntas generadoras. </a:t>
            </a:r>
          </a:p>
          <a:p>
            <a:pPr marL="0" indent="0" defTabSz="457200">
              <a:lnSpc>
                <a:spcPts val="3100"/>
              </a:lnSpc>
              <a:spcBef>
                <a:spcPts val="1200"/>
              </a:spcBef>
              <a:buSzTx/>
              <a:buNone/>
              <a:defRPr sz="1600"/>
            </a:pPr>
            <a:r>
              <a:t>2. Aspectos a mejorar. </a:t>
            </a:r>
          </a:p>
          <a:p>
            <a:pPr marL="0" indent="0" defTabSz="457200">
              <a:lnSpc>
                <a:spcPts val="3100"/>
              </a:lnSpc>
              <a:spcBef>
                <a:spcPts val="1200"/>
              </a:spcBef>
              <a:buSzTx/>
              <a:buNone/>
              <a:defRPr sz="1600"/>
            </a:pPr>
            <a:r>
              <a:t>      Buscar otro artefacto para ejemplificar el uso de energías alternativas para que los alumnos pudieran comparar dos casos.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I. Actividad Interdisciplinaria Detonadora"/>
          <p:cNvSpPr txBox="1"/>
          <p:nvPr>
            <p:ph type="title"/>
          </p:nvPr>
        </p:nvSpPr>
        <p:spPr>
          <a:xfrm>
            <a:off x="10001" y="902631"/>
            <a:ext cx="6714602" cy="1524003"/>
          </a:xfrm>
          <a:prstGeom prst="rect">
            <a:avLst/>
          </a:prstGeom>
        </p:spPr>
        <p:txBody>
          <a:bodyPr/>
          <a:lstStyle>
            <a:lvl1pPr>
              <a:defRPr b="1" sz="2600">
                <a:latin typeface="Trebuchet MS"/>
                <a:ea typeface="Trebuchet MS"/>
                <a:cs typeface="Trebuchet MS"/>
                <a:sym typeface="Trebuchet MS"/>
              </a:defRPr>
            </a:lvl1pPr>
          </a:lstStyle>
          <a:p>
            <a:pPr/>
            <a:r>
              <a:t>I. Actividad Interdisciplinaria Detonadora</a:t>
            </a:r>
          </a:p>
        </p:txBody>
      </p:sp>
      <p:sp>
        <p:nvSpPr>
          <p:cNvPr id="162" name="l. Toma de decisiones.…"/>
          <p:cNvSpPr txBox="1"/>
          <p:nvPr>
            <p:ph type="body" idx="1"/>
          </p:nvPr>
        </p:nvSpPr>
        <p:spPr>
          <a:prstGeom prst="rect">
            <a:avLst/>
          </a:prstGeom>
        </p:spPr>
        <p:txBody>
          <a:bodyPr/>
          <a:lstStyle/>
          <a:p>
            <a:pPr lvl="1" marL="0" indent="457187" defTabSz="457200">
              <a:lnSpc>
                <a:spcPts val="3500"/>
              </a:lnSpc>
              <a:spcBef>
                <a:spcPts val="1200"/>
              </a:spcBef>
              <a:buSzTx/>
              <a:buNone/>
              <a:defRPr b="1" sz="1600">
                <a:solidFill>
                  <a:srgbClr val="005DA4"/>
                </a:solidFill>
              </a:defRPr>
            </a:pPr>
            <a:r>
              <a:t>l. Toma de decisiones.</a:t>
            </a:r>
          </a:p>
          <a:p>
            <a:pPr lvl="1" marL="0" indent="228600" defTabSz="457200">
              <a:lnSpc>
                <a:spcPts val="3500"/>
              </a:lnSpc>
              <a:spcBef>
                <a:spcPts val="1200"/>
              </a:spcBef>
              <a:buSzTx/>
              <a:buNone/>
              <a:defRPr sz="1400"/>
            </a:pPr>
            <a:r>
              <a:t>Hasta este momento se considera que se puede continuar con el proyecto tal y cómo está planeado.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I. Actividad Interdisciplinaria Detonadora"/>
          <p:cNvSpPr txBox="1"/>
          <p:nvPr>
            <p:ph type="title"/>
          </p:nvPr>
        </p:nvSpPr>
        <p:spPr>
          <a:xfrm>
            <a:off x="10001" y="902631"/>
            <a:ext cx="6714602" cy="1524003"/>
          </a:xfrm>
          <a:prstGeom prst="rect">
            <a:avLst/>
          </a:prstGeom>
        </p:spPr>
        <p:txBody>
          <a:bodyPr/>
          <a:lstStyle>
            <a:lvl1pPr>
              <a:defRPr b="1" sz="2600"/>
            </a:lvl1pPr>
          </a:lstStyle>
          <a:p>
            <a:pPr/>
            <a:r>
              <a:t>I. Actividad Interdisciplinaria Detonadora</a:t>
            </a:r>
          </a:p>
        </p:txBody>
      </p:sp>
      <p:sp>
        <p:nvSpPr>
          <p:cNvPr id="165" name="M. Evidencias"/>
          <p:cNvSpPr txBox="1"/>
          <p:nvPr>
            <p:ph type="body" idx="1"/>
          </p:nvPr>
        </p:nvSpPr>
        <p:spPr>
          <a:prstGeom prst="rect">
            <a:avLst/>
          </a:prstGeom>
        </p:spPr>
        <p:txBody>
          <a:bodyPr/>
          <a:lstStyle>
            <a:lvl1pPr marL="0" indent="0" defTabSz="457200">
              <a:lnSpc>
                <a:spcPts val="3500"/>
              </a:lnSpc>
              <a:spcBef>
                <a:spcPts val="1200"/>
              </a:spcBef>
              <a:buSzTx/>
              <a:buNone/>
              <a:defRPr b="1" sz="1600">
                <a:solidFill>
                  <a:srgbClr val="005DA4"/>
                </a:solidFill>
              </a:defRPr>
            </a:lvl1pPr>
          </a:lstStyle>
          <a:p>
            <a:pPr/>
            <a:r>
              <a:t>M. Evidencias</a:t>
            </a:r>
          </a:p>
        </p:txBody>
      </p:sp>
      <p:pic>
        <p:nvPicPr>
          <p:cNvPr id="166" name="Imagen" descr="Imagen"/>
          <p:cNvPicPr>
            <a:picLocks noChangeAspect="1"/>
          </p:cNvPicPr>
          <p:nvPr/>
        </p:nvPicPr>
        <p:blipFill>
          <a:blip r:embed="rId2">
            <a:extLst/>
          </a:blip>
          <a:stretch>
            <a:fillRect/>
          </a:stretch>
        </p:blipFill>
        <p:spPr>
          <a:xfrm>
            <a:off x="387350" y="2991912"/>
            <a:ext cx="6083300" cy="431800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Alexander Bain Irapuato…"/>
          <p:cNvSpPr txBox="1"/>
          <p:nvPr/>
        </p:nvSpPr>
        <p:spPr>
          <a:xfrm>
            <a:off x="1446341" y="1763688"/>
            <a:ext cx="4117138" cy="410902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800">
                <a:latin typeface="Arial"/>
                <a:ea typeface="Arial"/>
                <a:cs typeface="Arial"/>
                <a:sym typeface="Arial"/>
              </a:defRPr>
            </a:pPr>
            <a:r>
              <a:t>Alexander Bain Irapuato </a:t>
            </a:r>
          </a:p>
          <a:p>
            <a:pPr algn="ctr">
              <a:defRPr b="1">
                <a:latin typeface="Arial"/>
                <a:ea typeface="Arial"/>
                <a:cs typeface="Arial"/>
                <a:sym typeface="Arial"/>
              </a:defRPr>
            </a:pPr>
            <a:r>
              <a:t>Clave: 7159</a:t>
            </a:r>
          </a:p>
          <a:p>
            <a:pPr algn="ctr">
              <a:defRPr>
                <a:latin typeface="Arial"/>
                <a:ea typeface="Arial"/>
                <a:cs typeface="Arial"/>
                <a:sym typeface="Arial"/>
              </a:defRPr>
            </a:pPr>
          </a:p>
          <a:p>
            <a:pPr algn="ctr">
              <a:defRPr>
                <a:latin typeface="Arial"/>
                <a:ea typeface="Arial"/>
                <a:cs typeface="Arial"/>
                <a:sym typeface="Arial"/>
              </a:defRPr>
            </a:pPr>
          </a:p>
          <a:p>
            <a:pPr algn="ctr">
              <a:defRPr b="1" sz="2000" u="sng">
                <a:latin typeface="Arial"/>
                <a:ea typeface="Arial"/>
                <a:cs typeface="Arial"/>
                <a:sym typeface="Arial"/>
              </a:defRPr>
            </a:pPr>
          </a:p>
          <a:p>
            <a:pPr algn="ctr">
              <a:defRPr b="1" sz="2000" u="sng">
                <a:latin typeface="Arial"/>
                <a:ea typeface="Arial"/>
                <a:cs typeface="Arial"/>
                <a:sym typeface="Arial"/>
              </a:defRPr>
            </a:pPr>
          </a:p>
          <a:p>
            <a:pPr algn="ctr">
              <a:defRPr b="1" sz="2000" u="sng">
                <a:latin typeface="Arial"/>
                <a:ea typeface="Arial"/>
                <a:cs typeface="Arial"/>
                <a:sym typeface="Arial"/>
              </a:defRPr>
            </a:pPr>
          </a:p>
          <a:p>
            <a:pPr algn="ctr">
              <a:defRPr b="1" sz="2000" u="sng">
                <a:latin typeface="Arial"/>
                <a:ea typeface="Arial"/>
                <a:cs typeface="Arial"/>
                <a:sym typeface="Arial"/>
              </a:defRPr>
            </a:pPr>
            <a:r>
              <a:t>Equipo N° 1</a:t>
            </a:r>
          </a:p>
          <a:p>
            <a:pPr algn="ctr">
              <a:defRPr>
                <a:latin typeface="Arial"/>
                <a:ea typeface="Arial"/>
                <a:cs typeface="Arial"/>
                <a:sym typeface="Arial"/>
              </a:defRPr>
            </a:pPr>
          </a:p>
          <a:p>
            <a:pPr algn="ctr">
              <a:defRPr>
                <a:latin typeface="Arial"/>
                <a:ea typeface="Arial"/>
                <a:cs typeface="Arial"/>
                <a:sym typeface="Arial"/>
              </a:defRPr>
            </a:pPr>
          </a:p>
          <a:p>
            <a:pPr algn="just">
              <a:defRPr>
                <a:latin typeface="Arial"/>
                <a:ea typeface="Arial"/>
                <a:cs typeface="Arial"/>
                <a:sym typeface="Arial"/>
              </a:defRPr>
            </a:pPr>
          </a:p>
          <a:p>
            <a:pPr algn="just">
              <a:defRPr>
                <a:latin typeface="Arial"/>
                <a:ea typeface="Arial"/>
                <a:cs typeface="Arial"/>
                <a:sym typeface="Arial"/>
              </a:defRPr>
            </a:pPr>
          </a:p>
          <a:p>
            <a:pPr algn="ctr">
              <a:defRPr sz="2000">
                <a:latin typeface="Arial"/>
                <a:ea typeface="Arial"/>
                <a:cs typeface="Arial"/>
                <a:sym typeface="Arial"/>
              </a:defRPr>
            </a:pPr>
          </a:p>
          <a:p>
            <a:pPr algn="ctr">
              <a:defRPr b="1" sz="2000">
                <a:latin typeface="Arial"/>
                <a:ea typeface="Arial"/>
                <a:cs typeface="Arial"/>
                <a:sym typeface="Arial"/>
              </a:defRPr>
            </a:pPr>
            <a:r>
              <a:t>Dirigido a 3o y 4o semestre</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II. Actividad Interdisciplinaria  intermedia  A."/>
          <p:cNvSpPr txBox="1"/>
          <p:nvPr>
            <p:ph type="title"/>
          </p:nvPr>
        </p:nvSpPr>
        <p:spPr>
          <a:xfrm>
            <a:off x="71699" y="1153143"/>
            <a:ext cx="6714602" cy="1524003"/>
          </a:xfrm>
          <a:prstGeom prst="rect">
            <a:avLst/>
          </a:prstGeom>
        </p:spPr>
        <p:txBody>
          <a:bodyPr/>
          <a:lstStyle/>
          <a:p>
            <a:pPr>
              <a:defRPr b="1" sz="2600">
                <a:latin typeface="Trebuchet MS"/>
                <a:ea typeface="Trebuchet MS"/>
                <a:cs typeface="Trebuchet MS"/>
                <a:sym typeface="Trebuchet MS"/>
              </a:defRPr>
            </a:pPr>
            <a:r>
              <a:t>II. Actividad Interdisciplinaria </a:t>
            </a:r>
            <a:br/>
            <a:r>
              <a:t>intermedia  A.</a:t>
            </a:r>
          </a:p>
        </p:txBody>
      </p:sp>
      <p:sp>
        <p:nvSpPr>
          <p:cNvPr id="169" name="a. Nombre de la actividad:…"/>
          <p:cNvSpPr txBox="1"/>
          <p:nvPr>
            <p:ph type="body" idx="1"/>
          </p:nvPr>
        </p:nvSpPr>
        <p:spPr>
          <a:prstGeom prst="rect">
            <a:avLst/>
          </a:prstGeom>
        </p:spPr>
        <p:txBody>
          <a:bodyPr/>
          <a:lstStyle/>
          <a:p>
            <a:pPr marL="0" indent="0" defTabSz="374904">
              <a:lnSpc>
                <a:spcPts val="2800"/>
              </a:lnSpc>
              <a:spcBef>
                <a:spcPts val="900"/>
              </a:spcBef>
              <a:buSzTx/>
              <a:buNone/>
              <a:defRPr b="1" sz="1312">
                <a:solidFill>
                  <a:srgbClr val="005DA4"/>
                </a:solidFill>
              </a:defRPr>
            </a:pPr>
            <a:r>
              <a:t>a. Nombre de la actividad:  </a:t>
            </a:r>
          </a:p>
          <a:p>
            <a:pPr marL="0" indent="0" defTabSz="356158">
              <a:lnSpc>
                <a:spcPts val="2700"/>
              </a:lnSpc>
              <a:spcBef>
                <a:spcPts val="900"/>
              </a:spcBef>
              <a:buSzTx/>
              <a:buNone/>
              <a:defRPr sz="1312"/>
            </a:pPr>
            <a:r>
              <a:t>Una mirada a Choice: Experiencias exitosas de apoyo a comunidades para el uso de tecnologías alternativas. </a:t>
            </a:r>
          </a:p>
          <a:p>
            <a:pPr marL="0" indent="0" defTabSz="374904">
              <a:lnSpc>
                <a:spcPts val="2800"/>
              </a:lnSpc>
              <a:spcBef>
                <a:spcPts val="900"/>
              </a:spcBef>
              <a:buSzTx/>
              <a:buNone/>
              <a:defRPr b="1" sz="1312">
                <a:solidFill>
                  <a:srgbClr val="005DA4"/>
                </a:solidFill>
              </a:defRPr>
            </a:pPr>
            <a:r>
              <a:t>b. Objetivos: </a:t>
            </a:r>
          </a:p>
          <a:p>
            <a:pPr marL="0" indent="0" defTabSz="356158">
              <a:lnSpc>
                <a:spcPts val="2700"/>
              </a:lnSpc>
              <a:spcBef>
                <a:spcPts val="900"/>
              </a:spcBef>
              <a:buSzTx/>
              <a:buNone/>
              <a:defRPr sz="1312"/>
            </a:pPr>
            <a:r>
              <a:t>Que los alumnos conozcan las experiencias exitosas que una agrupación como CHOICE ha desarrollado en comunidades donde ha implementado el uso de tecnologías alternativas para la solución de problemas cotidianos. </a:t>
            </a:r>
          </a:p>
          <a:p>
            <a:pPr marL="0" indent="0" defTabSz="356158">
              <a:lnSpc>
                <a:spcPts val="2700"/>
              </a:lnSpc>
              <a:spcBef>
                <a:spcPts val="900"/>
              </a:spcBef>
              <a:buSzTx/>
              <a:buNone/>
              <a:defRPr sz="1312"/>
            </a:pPr>
            <a:r>
              <a:t>Presentar a un experto en construcción de estufas solares parabólicas.</a:t>
            </a:r>
          </a:p>
          <a:p>
            <a:pPr marL="0" indent="0" defTabSz="356158">
              <a:lnSpc>
                <a:spcPts val="2700"/>
              </a:lnSpc>
              <a:spcBef>
                <a:spcPts val="900"/>
              </a:spcBef>
              <a:buSzTx/>
              <a:buNone/>
              <a:defRPr sz="1312"/>
            </a:pPr>
            <a:r>
              <a:t>Brindar a los alumnos información y la oportunidad de que pregunten dudas específicas sobre modelos, materiales y formas de construcción. </a:t>
            </a:r>
          </a:p>
          <a:p>
            <a:pPr marL="0" indent="0" defTabSz="374904">
              <a:lnSpc>
                <a:spcPts val="2800"/>
              </a:lnSpc>
              <a:spcBef>
                <a:spcPts val="900"/>
              </a:spcBef>
              <a:buSzTx/>
              <a:buNone/>
              <a:defRPr b="1" sz="1312">
                <a:solidFill>
                  <a:srgbClr val="005DA4"/>
                </a:solidFill>
              </a:defRPr>
            </a:pPr>
            <a:r>
              <a:t>c. Grado:</a:t>
            </a:r>
          </a:p>
          <a:p>
            <a:pPr marL="0" indent="0" defTabSz="356158">
              <a:lnSpc>
                <a:spcPts val="2700"/>
              </a:lnSpc>
              <a:spcBef>
                <a:spcPts val="900"/>
              </a:spcBef>
              <a:buSzTx/>
              <a:buNone/>
              <a:defRPr sz="1312"/>
            </a:pPr>
            <a:r>
              <a:t>3er semestre</a:t>
            </a:r>
          </a:p>
          <a:p>
            <a:pPr marL="0" indent="0" defTabSz="374904">
              <a:lnSpc>
                <a:spcPts val="2800"/>
              </a:lnSpc>
              <a:spcBef>
                <a:spcPts val="900"/>
              </a:spcBef>
              <a:buSzTx/>
              <a:buNone/>
              <a:defRPr b="1" sz="1312">
                <a:solidFill>
                  <a:srgbClr val="005DA4"/>
                </a:solidFill>
              </a:defRPr>
            </a:pPr>
            <a:r>
              <a:t>d. Fecha en que se llevará a cabo la actividad:</a:t>
            </a:r>
          </a:p>
          <a:p>
            <a:pPr marL="0" indent="0" defTabSz="356158">
              <a:lnSpc>
                <a:spcPts val="2700"/>
              </a:lnSpc>
              <a:spcBef>
                <a:spcPts val="900"/>
              </a:spcBef>
              <a:buSzTx/>
              <a:buNone/>
              <a:defRPr sz="1312"/>
            </a:pPr>
            <a:r>
              <a:t> 6 de noviembre de 2018</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e. Asignaturas participantes, temas o conceptos de cada una.…"/>
          <p:cNvSpPr txBox="1"/>
          <p:nvPr>
            <p:ph type="body" idx="1"/>
          </p:nvPr>
        </p:nvSpPr>
        <p:spPr>
          <a:prstGeom prst="rect">
            <a:avLst/>
          </a:prstGeom>
        </p:spPr>
        <p:txBody>
          <a:bodyPr/>
          <a:lstStyle/>
          <a:p>
            <a:pPr marL="0" indent="0" defTabSz="374904">
              <a:lnSpc>
                <a:spcPts val="2800"/>
              </a:lnSpc>
              <a:spcBef>
                <a:spcPts val="900"/>
              </a:spcBef>
              <a:buSzTx/>
              <a:buNone/>
              <a:defRPr b="1" sz="1312">
                <a:solidFill>
                  <a:srgbClr val="005DA4"/>
                </a:solidFill>
              </a:defRPr>
            </a:pPr>
            <a:r>
              <a:t>e.	Asignaturas participantes, temas o conceptos de cada una. </a:t>
            </a:r>
          </a:p>
          <a:p>
            <a:pPr marL="374904" indent="-374904" defTabSz="374904">
              <a:lnSpc>
                <a:spcPts val="2800"/>
              </a:lnSpc>
              <a:spcBef>
                <a:spcPts val="1100"/>
              </a:spcBef>
              <a:buSzTx/>
              <a:buNone/>
              <a:tabLst>
                <a:tab pos="114300" algn="l"/>
                <a:tab pos="368300" algn="l"/>
              </a:tabLst>
              <a:defRPr b="1" sz="1148">
                <a:solidFill>
                  <a:srgbClr val="0EB1A9"/>
                </a:solidFill>
                <a:latin typeface="Century Gothic"/>
                <a:ea typeface="Century Gothic"/>
                <a:cs typeface="Century Gothic"/>
                <a:sym typeface="Century Gothic"/>
              </a:defRPr>
            </a:pPr>
          </a:p>
          <a:p>
            <a:pPr marL="374904" indent="-374904" defTabSz="374904">
              <a:lnSpc>
                <a:spcPts val="2800"/>
              </a:lnSpc>
              <a:spcBef>
                <a:spcPts val="1100"/>
              </a:spcBef>
              <a:buSzTx/>
              <a:buNone/>
              <a:tabLst>
                <a:tab pos="114300" algn="l"/>
                <a:tab pos="368300" algn="l"/>
              </a:tabLst>
              <a:defRPr b="1" sz="1148">
                <a:solidFill>
                  <a:srgbClr val="0EB1A9"/>
                </a:solidFill>
                <a:latin typeface="Century Gothic"/>
                <a:ea typeface="Century Gothic"/>
                <a:cs typeface="Century Gothic"/>
                <a:sym typeface="Century Gothic"/>
              </a:defRPr>
            </a:pPr>
          </a:p>
          <a:p>
            <a:pPr marL="374904" indent="-374904" defTabSz="374904">
              <a:lnSpc>
                <a:spcPts val="2800"/>
              </a:lnSpc>
              <a:spcBef>
                <a:spcPts val="1100"/>
              </a:spcBef>
              <a:buSzTx/>
              <a:buNone/>
              <a:tabLst>
                <a:tab pos="114300" algn="l"/>
                <a:tab pos="368300" algn="l"/>
              </a:tabLst>
              <a:defRPr b="1" sz="1148">
                <a:solidFill>
                  <a:srgbClr val="0EB1A9"/>
                </a:solidFill>
                <a:latin typeface="Century Gothic"/>
                <a:ea typeface="Century Gothic"/>
                <a:cs typeface="Century Gothic"/>
                <a:sym typeface="Century Gothic"/>
              </a:defRPr>
            </a:pPr>
          </a:p>
          <a:p>
            <a:pPr marL="374904" indent="-374904" defTabSz="374904">
              <a:lnSpc>
                <a:spcPts val="2800"/>
              </a:lnSpc>
              <a:spcBef>
                <a:spcPts val="1100"/>
              </a:spcBef>
              <a:buSzTx/>
              <a:buNone/>
              <a:tabLst>
                <a:tab pos="114300" algn="l"/>
                <a:tab pos="368300" algn="l"/>
              </a:tabLst>
              <a:defRPr b="1" sz="1148">
                <a:solidFill>
                  <a:srgbClr val="0EB1A9"/>
                </a:solidFill>
                <a:latin typeface="Century Gothic"/>
                <a:ea typeface="Century Gothic"/>
                <a:cs typeface="Century Gothic"/>
                <a:sym typeface="Century Gothic"/>
              </a:defRPr>
            </a:pPr>
          </a:p>
          <a:p>
            <a:pPr marL="374904" indent="-374904" defTabSz="374904">
              <a:lnSpc>
                <a:spcPts val="2800"/>
              </a:lnSpc>
              <a:spcBef>
                <a:spcPts val="1100"/>
              </a:spcBef>
              <a:buSzTx/>
              <a:buNone/>
              <a:tabLst>
                <a:tab pos="114300" algn="l"/>
                <a:tab pos="368300" algn="l"/>
              </a:tabLst>
              <a:defRPr b="1" sz="1148">
                <a:solidFill>
                  <a:srgbClr val="0EB1A9"/>
                </a:solidFill>
                <a:latin typeface="Century Gothic"/>
                <a:ea typeface="Century Gothic"/>
                <a:cs typeface="Century Gothic"/>
                <a:sym typeface="Century Gothic"/>
              </a:defRPr>
            </a:pPr>
          </a:p>
          <a:p>
            <a:pPr marL="374904" indent="-374904" defTabSz="374904">
              <a:lnSpc>
                <a:spcPts val="2800"/>
              </a:lnSpc>
              <a:spcBef>
                <a:spcPts val="1100"/>
              </a:spcBef>
              <a:buSzTx/>
              <a:buNone/>
              <a:tabLst>
                <a:tab pos="114300" algn="l"/>
                <a:tab pos="368300" algn="l"/>
              </a:tabLst>
              <a:defRPr b="1" sz="1148">
                <a:solidFill>
                  <a:srgbClr val="0EB1A9"/>
                </a:solidFill>
                <a:latin typeface="Century Gothic"/>
                <a:ea typeface="Century Gothic"/>
                <a:cs typeface="Century Gothic"/>
                <a:sym typeface="Century Gothic"/>
              </a:defRPr>
            </a:pPr>
          </a:p>
          <a:p>
            <a:pPr marL="374904" indent="-374904" defTabSz="374904">
              <a:lnSpc>
                <a:spcPts val="2800"/>
              </a:lnSpc>
              <a:spcBef>
                <a:spcPts val="1100"/>
              </a:spcBef>
              <a:buSzTx/>
              <a:buNone/>
              <a:tabLst>
                <a:tab pos="114300" algn="l"/>
                <a:tab pos="368300" algn="l"/>
              </a:tabLst>
              <a:defRPr b="1" sz="1148">
                <a:solidFill>
                  <a:srgbClr val="0EB1A9"/>
                </a:solidFill>
                <a:latin typeface="Century Gothic"/>
                <a:ea typeface="Century Gothic"/>
                <a:cs typeface="Century Gothic"/>
                <a:sym typeface="Century Gothic"/>
              </a:defRPr>
            </a:pPr>
          </a:p>
          <a:p>
            <a:pPr marL="374904" indent="-374904" defTabSz="374904">
              <a:lnSpc>
                <a:spcPts val="2800"/>
              </a:lnSpc>
              <a:spcBef>
                <a:spcPts val="1100"/>
              </a:spcBef>
              <a:buSzTx/>
              <a:buNone/>
              <a:tabLst>
                <a:tab pos="114300" algn="l"/>
                <a:tab pos="368300" algn="l"/>
              </a:tabLst>
              <a:defRPr b="1" sz="1148">
                <a:solidFill>
                  <a:srgbClr val="0EB1A9"/>
                </a:solidFill>
                <a:latin typeface="Century Gothic"/>
                <a:ea typeface="Century Gothic"/>
                <a:cs typeface="Century Gothic"/>
                <a:sym typeface="Century Gothic"/>
              </a:defRPr>
            </a:pPr>
          </a:p>
          <a:p>
            <a:pPr marL="374904" indent="-374904" defTabSz="374904">
              <a:lnSpc>
                <a:spcPts val="2800"/>
              </a:lnSpc>
              <a:spcBef>
                <a:spcPts val="1100"/>
              </a:spcBef>
              <a:buSzTx/>
              <a:buNone/>
              <a:tabLst>
                <a:tab pos="114300" algn="l"/>
                <a:tab pos="368300" algn="l"/>
              </a:tabLst>
              <a:defRPr b="1" sz="1148">
                <a:solidFill>
                  <a:srgbClr val="0EB1A9"/>
                </a:solidFill>
                <a:latin typeface="Century Gothic"/>
                <a:ea typeface="Century Gothic"/>
                <a:cs typeface="Century Gothic"/>
                <a:sym typeface="Century Gothic"/>
              </a:defRPr>
            </a:pPr>
            <a:r>
              <a:t>	</a:t>
            </a:r>
          </a:p>
          <a:p>
            <a:pPr marL="0" indent="0" defTabSz="374904">
              <a:lnSpc>
                <a:spcPts val="2800"/>
              </a:lnSpc>
              <a:spcBef>
                <a:spcPts val="900"/>
              </a:spcBef>
              <a:buSzTx/>
              <a:buNone/>
              <a:defRPr b="1" sz="1312">
                <a:solidFill>
                  <a:srgbClr val="005DA4"/>
                </a:solidFill>
              </a:defRPr>
            </a:pPr>
            <a:r>
              <a:t>f.	Fuentes de apoyo. </a:t>
            </a:r>
          </a:p>
          <a:p>
            <a:pPr marL="0" indent="0" defTabSz="374904">
              <a:lnSpc>
                <a:spcPts val="2800"/>
              </a:lnSpc>
              <a:spcBef>
                <a:spcPts val="900"/>
              </a:spcBef>
              <a:buSzTx/>
              <a:buNone/>
              <a:defRPr sz="1312"/>
            </a:pPr>
            <a:r>
              <a:t>Choice Humanitarian. Apoyo del Ing. Juan Luis Alducín Carmona. </a:t>
            </a:r>
          </a:p>
        </p:txBody>
      </p:sp>
      <p:sp>
        <p:nvSpPr>
          <p:cNvPr id="172" name="II. Actividad Interdisciplinaria  intermedia  A."/>
          <p:cNvSpPr txBox="1"/>
          <p:nvPr>
            <p:ph type="title"/>
          </p:nvPr>
        </p:nvSpPr>
        <p:spPr>
          <a:xfrm>
            <a:off x="71699" y="1153143"/>
            <a:ext cx="6714602" cy="1033394"/>
          </a:xfrm>
          <a:prstGeom prst="rect">
            <a:avLst/>
          </a:prstGeom>
        </p:spPr>
        <p:txBody>
          <a:bodyPr/>
          <a:lstStyle/>
          <a:p>
            <a:pPr>
              <a:defRPr b="1" sz="2600">
                <a:latin typeface="Trebuchet MS"/>
                <a:ea typeface="Trebuchet MS"/>
                <a:cs typeface="Trebuchet MS"/>
                <a:sym typeface="Trebuchet MS"/>
              </a:defRPr>
            </a:pPr>
            <a:r>
              <a:t>II. Actividad Interdisciplinaria </a:t>
            </a:r>
            <a:br/>
            <a:r>
              <a:t>intermedia  A.</a:t>
            </a:r>
          </a:p>
        </p:txBody>
      </p:sp>
      <p:pic>
        <p:nvPicPr>
          <p:cNvPr id="173" name="image8.png" descr="image8.png"/>
          <p:cNvPicPr>
            <a:picLocks noChangeAspect="1"/>
          </p:cNvPicPr>
          <p:nvPr/>
        </p:nvPicPr>
        <p:blipFill>
          <a:blip r:embed="rId2">
            <a:extLst/>
          </a:blip>
          <a:stretch>
            <a:fillRect/>
          </a:stretch>
        </p:blipFill>
        <p:spPr>
          <a:xfrm>
            <a:off x="198676" y="2718462"/>
            <a:ext cx="6460647" cy="3707076"/>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f. Justificación de la actividad.…"/>
          <p:cNvSpPr txBox="1"/>
          <p:nvPr>
            <p:ph type="body" idx="1"/>
          </p:nvPr>
        </p:nvSpPr>
        <p:spPr>
          <a:xfrm>
            <a:off x="657549" y="2900814"/>
            <a:ext cx="5542902" cy="5267407"/>
          </a:xfrm>
          <a:prstGeom prst="rect">
            <a:avLst/>
          </a:prstGeom>
        </p:spPr>
        <p:txBody>
          <a:bodyPr/>
          <a:lstStyle/>
          <a:p>
            <a:pPr marL="0" indent="0" defTabSz="457200">
              <a:lnSpc>
                <a:spcPts val="3500"/>
              </a:lnSpc>
              <a:spcBef>
                <a:spcPts val="1200"/>
              </a:spcBef>
              <a:buSzTx/>
              <a:buNone/>
              <a:defRPr b="1" sz="1600">
                <a:solidFill>
                  <a:srgbClr val="005DA4"/>
                </a:solidFill>
              </a:defRPr>
            </a:pPr>
            <a:r>
              <a:t>	f. Justificación de la actividad.</a:t>
            </a:r>
          </a:p>
          <a:p>
            <a:pPr marL="0" indent="0" defTabSz="457200">
              <a:lnSpc>
                <a:spcPct val="120000"/>
              </a:lnSpc>
              <a:spcBef>
                <a:spcPts val="1400"/>
              </a:spcBef>
              <a:buSzTx/>
              <a:buNone/>
              <a:tabLst>
                <a:tab pos="139700" algn="l"/>
                <a:tab pos="457200" algn="l"/>
              </a:tabLst>
              <a:defRPr sz="1600"/>
            </a:pPr>
            <a:r>
              <a:t>Los alumnos cuentan con conocimientos previos sobre tecnologías alternativas, sin embargo estos conocimientos no están aterrizado y en ocasiones parecería que los consideran como una cuestión fantástica o lejana a su realidad. Por ello consideramos importante pasar del conocimiento teórico al conocimiento experiencias invitando a un profesional que ya ha trabajado con tecnologías alternativas en comunidades cercanas a nosotros. </a:t>
            </a:r>
            <a:r>
              <a:rPr b="1">
                <a:solidFill>
                  <a:srgbClr val="0EB1A9"/>
                </a:solidFill>
              </a:rPr>
              <a:t> </a:t>
            </a:r>
          </a:p>
        </p:txBody>
      </p:sp>
      <p:sp>
        <p:nvSpPr>
          <p:cNvPr id="176" name="II. Actividad Interdisciplinaria  intermedia  A."/>
          <p:cNvSpPr txBox="1"/>
          <p:nvPr>
            <p:ph type="title"/>
          </p:nvPr>
        </p:nvSpPr>
        <p:spPr>
          <a:xfrm>
            <a:off x="71699" y="1153143"/>
            <a:ext cx="6714602" cy="1524003"/>
          </a:xfrm>
          <a:prstGeom prst="rect">
            <a:avLst/>
          </a:prstGeom>
        </p:spPr>
        <p:txBody>
          <a:bodyPr/>
          <a:lstStyle/>
          <a:p>
            <a:pPr>
              <a:defRPr b="1" sz="2600"/>
            </a:pPr>
            <a:r>
              <a:t>II. Actividad Interdisciplinaria </a:t>
            </a:r>
            <a:br/>
            <a:r>
              <a:t>intermedia  A.</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g. Descripción de Apertura de la actividad.…"/>
          <p:cNvSpPr txBox="1"/>
          <p:nvPr>
            <p:ph type="body" idx="1"/>
          </p:nvPr>
        </p:nvSpPr>
        <p:spPr>
          <a:xfrm>
            <a:off x="342900" y="2599020"/>
            <a:ext cx="6172200" cy="6034618"/>
          </a:xfrm>
          <a:prstGeom prst="rect">
            <a:avLst/>
          </a:prstGeom>
        </p:spPr>
        <p:txBody>
          <a:bodyPr/>
          <a:lstStyle/>
          <a:p>
            <a:pPr marL="0" indent="0" defTabSz="457200">
              <a:lnSpc>
                <a:spcPts val="3500"/>
              </a:lnSpc>
              <a:spcBef>
                <a:spcPts val="1200"/>
              </a:spcBef>
              <a:buSzTx/>
              <a:buNone/>
              <a:defRPr b="1" sz="1600">
                <a:solidFill>
                  <a:srgbClr val="005DA4"/>
                </a:solidFill>
              </a:defRPr>
            </a:pPr>
            <a:r>
              <a:t>g. Descripción de Apertura de la actividad.</a:t>
            </a:r>
          </a:p>
          <a:p>
            <a:pPr marL="0" indent="0" defTabSz="457200">
              <a:lnSpc>
                <a:spcPts val="3500"/>
              </a:lnSpc>
              <a:spcBef>
                <a:spcPts val="1200"/>
              </a:spcBef>
              <a:buSzTx/>
              <a:buNone/>
              <a:defRPr b="1" sz="1600"/>
            </a:pPr>
            <a:r>
              <a:t>OBJETIVO. </a:t>
            </a:r>
            <a:endParaRPr sz="1400"/>
          </a:p>
          <a:p>
            <a:pPr marL="0" indent="0" defTabSz="457200">
              <a:lnSpc>
                <a:spcPts val="3500"/>
              </a:lnSpc>
              <a:spcBef>
                <a:spcPts val="1200"/>
              </a:spcBef>
              <a:buSzTx/>
              <a:buNone/>
              <a:defRPr sz="1400"/>
            </a:pPr>
            <a:r>
              <a:t>Presentar al Ingeniero Alducin, Presidente del Concejo Directivo del Centro Humanitario para las Obras y el Intercambio Cultural y Educativo. </a:t>
            </a:r>
          </a:p>
          <a:p>
            <a:pPr marL="0" indent="0" defTabSz="457200">
              <a:lnSpc>
                <a:spcPts val="3500"/>
              </a:lnSpc>
              <a:spcBef>
                <a:spcPts val="1200"/>
              </a:spcBef>
              <a:buSzTx/>
              <a:buNone/>
              <a:defRPr b="1" sz="1400"/>
            </a:pPr>
            <a:r>
              <a:t>RESPONSABLE</a:t>
            </a:r>
          </a:p>
          <a:p>
            <a:pPr marL="0" indent="0" defTabSz="457200">
              <a:lnSpc>
                <a:spcPts val="3500"/>
              </a:lnSpc>
              <a:spcBef>
                <a:spcPts val="1200"/>
              </a:spcBef>
              <a:buSzTx/>
              <a:buNone/>
              <a:defRPr sz="1400"/>
            </a:pPr>
            <a:r>
              <a:t>María José Barrera Torres</a:t>
            </a:r>
          </a:p>
          <a:p>
            <a:pPr marL="0" indent="0" defTabSz="457200">
              <a:lnSpc>
                <a:spcPts val="3500"/>
              </a:lnSpc>
              <a:spcBef>
                <a:spcPts val="1200"/>
              </a:spcBef>
              <a:buSzTx/>
              <a:buNone/>
              <a:defRPr b="1" sz="1400"/>
            </a:pPr>
            <a:r>
              <a:t>DESCRIPCIÓN</a:t>
            </a:r>
          </a:p>
          <a:p>
            <a:pPr marL="0" indent="0" defTabSz="457200">
              <a:lnSpc>
                <a:spcPts val="3500"/>
              </a:lnSpc>
              <a:spcBef>
                <a:spcPts val="1200"/>
              </a:spcBef>
              <a:buSzTx/>
              <a:buNone/>
              <a:defRPr sz="1400">
                <a:latin typeface="Century Gothic"/>
                <a:ea typeface="Century Gothic"/>
                <a:cs typeface="Century Gothic"/>
                <a:sym typeface="Century Gothic"/>
              </a:defRPr>
            </a:pPr>
            <a:r>
              <a:rPr>
                <a:latin typeface="Arial"/>
                <a:ea typeface="Arial"/>
                <a:cs typeface="Arial"/>
                <a:sym typeface="Arial"/>
              </a:rPr>
              <a:t>Presentar al Ing. Juan Luis Alducin Carmona , quien trabaja en Choice Humanitarian y se dedica a coordinar la construcción e instalación de distintos aditamentos/aparatos  para mejorar la calidad de vida de las personas en comunidades rurales y con necesida</a:t>
            </a:r>
            <a:r>
              <a:t>des.</a:t>
            </a:r>
          </a:p>
        </p:txBody>
      </p:sp>
      <p:sp>
        <p:nvSpPr>
          <p:cNvPr id="179" name="II. Actividad Interdisciplinaria  intermedia  A."/>
          <p:cNvSpPr txBox="1"/>
          <p:nvPr>
            <p:ph type="title"/>
          </p:nvPr>
        </p:nvSpPr>
        <p:spPr>
          <a:xfrm>
            <a:off x="71699" y="1153143"/>
            <a:ext cx="6714602" cy="1524003"/>
          </a:xfrm>
          <a:prstGeom prst="rect">
            <a:avLst/>
          </a:prstGeom>
        </p:spPr>
        <p:txBody>
          <a:bodyPr/>
          <a:lstStyle/>
          <a:p>
            <a:pPr>
              <a:defRPr b="1" sz="2600">
                <a:latin typeface="Trebuchet MS"/>
                <a:ea typeface="Trebuchet MS"/>
                <a:cs typeface="Trebuchet MS"/>
                <a:sym typeface="Trebuchet MS"/>
              </a:defRPr>
            </a:pPr>
            <a:r>
              <a:t>II. Actividad Interdisciplinaria </a:t>
            </a:r>
            <a:br/>
            <a:r>
              <a:t>intermedia  A.</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h. Descripción del desarrollo de la actividad.…"/>
          <p:cNvSpPr txBox="1"/>
          <p:nvPr>
            <p:ph type="body" idx="1"/>
          </p:nvPr>
        </p:nvSpPr>
        <p:spPr>
          <a:xfrm>
            <a:off x="342900" y="2887135"/>
            <a:ext cx="6172200" cy="6034618"/>
          </a:xfrm>
          <a:prstGeom prst="rect">
            <a:avLst/>
          </a:prstGeom>
        </p:spPr>
        <p:txBody>
          <a:bodyPr/>
          <a:lstStyle/>
          <a:p>
            <a:pPr marL="0" indent="0" defTabSz="393192">
              <a:lnSpc>
                <a:spcPts val="3000"/>
              </a:lnSpc>
              <a:spcBef>
                <a:spcPts val="1000"/>
              </a:spcBef>
              <a:buSzTx/>
              <a:buNone/>
              <a:defRPr b="1" sz="1376">
                <a:solidFill>
                  <a:srgbClr val="005DA4"/>
                </a:solidFill>
              </a:defRPr>
            </a:pPr>
            <a:r>
              <a:t>h. Descripción del desarrollo de la actividad.</a:t>
            </a:r>
          </a:p>
          <a:p>
            <a:pPr marL="0" indent="0" defTabSz="353871">
              <a:lnSpc>
                <a:spcPts val="2700"/>
              </a:lnSpc>
              <a:spcBef>
                <a:spcPts val="800"/>
              </a:spcBef>
              <a:buSzTx/>
              <a:buNone/>
              <a:defRPr b="1" sz="1376"/>
            </a:pPr>
            <a:r>
              <a:t>OBJETIVO</a:t>
            </a:r>
          </a:p>
          <a:p>
            <a:pPr marL="0" indent="0" defTabSz="353871">
              <a:lnSpc>
                <a:spcPts val="2700"/>
              </a:lnSpc>
              <a:spcBef>
                <a:spcPts val="800"/>
              </a:spcBef>
              <a:buSzTx/>
              <a:buNone/>
              <a:defRPr sz="1376"/>
            </a:pPr>
            <a:r>
              <a:t>Dar a conocer a los alumnos generalidades y ventajas de las estufas parabólicas solares. </a:t>
            </a:r>
          </a:p>
          <a:p>
            <a:pPr marL="0" indent="0" defTabSz="353871">
              <a:lnSpc>
                <a:spcPts val="2700"/>
              </a:lnSpc>
              <a:spcBef>
                <a:spcPts val="800"/>
              </a:spcBef>
              <a:buSzTx/>
              <a:buNone/>
              <a:defRPr sz="1376"/>
            </a:pPr>
            <a:r>
              <a:t>Explicar su funcionamiento en la práctica. </a:t>
            </a:r>
          </a:p>
          <a:p>
            <a:pPr marL="0" indent="0" defTabSz="353871">
              <a:lnSpc>
                <a:spcPts val="2700"/>
              </a:lnSpc>
              <a:spcBef>
                <a:spcPts val="800"/>
              </a:spcBef>
              <a:buSzTx/>
              <a:buNone/>
              <a:defRPr sz="1376"/>
            </a:pPr>
            <a:r>
              <a:t>Dar a conocer los tipos de estufas que pueden construir, así como los materiales y medidas sugeridas. </a:t>
            </a:r>
          </a:p>
          <a:p>
            <a:pPr marL="0" indent="0" defTabSz="353871">
              <a:lnSpc>
                <a:spcPts val="2700"/>
              </a:lnSpc>
              <a:spcBef>
                <a:spcPts val="800"/>
              </a:spcBef>
              <a:buSzTx/>
              <a:buNone/>
              <a:defRPr b="1" sz="1376"/>
            </a:pPr>
            <a:r>
              <a:t>RESPONSABLE</a:t>
            </a:r>
          </a:p>
          <a:p>
            <a:pPr marL="0" indent="0" defTabSz="353871">
              <a:lnSpc>
                <a:spcPts val="2700"/>
              </a:lnSpc>
              <a:spcBef>
                <a:spcPts val="800"/>
              </a:spcBef>
              <a:buSzTx/>
              <a:buNone/>
              <a:defRPr sz="1376"/>
            </a:pPr>
            <a:r>
              <a:t>Ing. Juan Luis Alducin Carmona</a:t>
            </a:r>
          </a:p>
          <a:p>
            <a:pPr marL="0" indent="0" defTabSz="353871">
              <a:lnSpc>
                <a:spcPts val="2700"/>
              </a:lnSpc>
              <a:spcBef>
                <a:spcPts val="800"/>
              </a:spcBef>
              <a:buSzTx/>
              <a:buNone/>
              <a:defRPr b="1" sz="1376"/>
            </a:pPr>
            <a:r>
              <a:t>DESCRIPCIÓN</a:t>
            </a:r>
          </a:p>
          <a:p>
            <a:pPr marL="0" indent="0" defTabSz="353871">
              <a:lnSpc>
                <a:spcPts val="2700"/>
              </a:lnSpc>
              <a:spcBef>
                <a:spcPts val="800"/>
              </a:spcBef>
              <a:buSzTx/>
              <a:buNone/>
              <a:defRPr sz="1376"/>
            </a:pPr>
            <a:r>
              <a:t>Una plática sobre los principios físicos y matemáticos que se aprovechan en las estufas parabólicas solares, donde se resalta el aprovechamiento de la energía solar para familias de bajos recursos. </a:t>
            </a:r>
          </a:p>
          <a:p>
            <a:pPr marL="0" indent="0" defTabSz="353871">
              <a:lnSpc>
                <a:spcPts val="2700"/>
              </a:lnSpc>
              <a:spcBef>
                <a:spcPts val="800"/>
              </a:spcBef>
              <a:buSzTx/>
              <a:buNone/>
              <a:defRPr sz="1376"/>
            </a:pPr>
            <a:r>
              <a:t>Preguntas de los alumnos para la construcción de una estufa solar parabólica.</a:t>
            </a:r>
          </a:p>
        </p:txBody>
      </p:sp>
      <p:sp>
        <p:nvSpPr>
          <p:cNvPr id="182" name="II. Actividad Interdisciplinaria  intermedia  A."/>
          <p:cNvSpPr txBox="1"/>
          <p:nvPr>
            <p:ph type="title"/>
          </p:nvPr>
        </p:nvSpPr>
        <p:spPr>
          <a:xfrm>
            <a:off x="71699" y="1153143"/>
            <a:ext cx="6714602" cy="1524003"/>
          </a:xfrm>
          <a:prstGeom prst="rect">
            <a:avLst/>
          </a:prstGeom>
        </p:spPr>
        <p:txBody>
          <a:bodyPr/>
          <a:lstStyle/>
          <a:p>
            <a:pPr>
              <a:defRPr b="1" sz="2600">
                <a:latin typeface="Trebuchet MS"/>
                <a:ea typeface="Trebuchet MS"/>
                <a:cs typeface="Trebuchet MS"/>
                <a:sym typeface="Trebuchet MS"/>
              </a:defRPr>
            </a:pPr>
            <a:r>
              <a:t>II. Actividad Interdisciplinaria </a:t>
            </a:r>
            <a:br/>
            <a:r>
              <a:t>intermedia  A.</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i. Descripción del cierre de la actividad.…"/>
          <p:cNvSpPr txBox="1"/>
          <p:nvPr>
            <p:ph type="body" idx="1"/>
          </p:nvPr>
        </p:nvSpPr>
        <p:spPr>
          <a:xfrm>
            <a:off x="940080" y="2709834"/>
            <a:ext cx="5165140" cy="6034617"/>
          </a:xfrm>
          <a:prstGeom prst="rect">
            <a:avLst/>
          </a:prstGeom>
        </p:spPr>
        <p:txBody>
          <a:bodyPr/>
          <a:lstStyle/>
          <a:p>
            <a:pPr marL="0" indent="0" defTabSz="425195">
              <a:lnSpc>
                <a:spcPts val="3200"/>
              </a:lnSpc>
              <a:spcBef>
                <a:spcPts val="1100"/>
              </a:spcBef>
              <a:buSzTx/>
              <a:buNone/>
              <a:defRPr b="1" sz="1488">
                <a:solidFill>
                  <a:srgbClr val="005DA4"/>
                </a:solidFill>
              </a:defRPr>
            </a:pPr>
            <a:r>
              <a:t>i. Descripción del cierre de la actividad. </a:t>
            </a:r>
          </a:p>
          <a:p>
            <a:pPr marL="0" indent="0" defTabSz="425195">
              <a:lnSpc>
                <a:spcPts val="3200"/>
              </a:lnSpc>
              <a:spcBef>
                <a:spcPts val="1100"/>
              </a:spcBef>
              <a:buSzTx/>
              <a:buNone/>
              <a:defRPr b="1" sz="1488"/>
            </a:pPr>
            <a:r>
              <a:t>OBJETIVO</a:t>
            </a:r>
          </a:p>
          <a:p>
            <a:pPr marL="0" indent="0" defTabSz="425195">
              <a:lnSpc>
                <a:spcPts val="3200"/>
              </a:lnSpc>
              <a:spcBef>
                <a:spcPts val="1100"/>
              </a:spcBef>
              <a:buSzTx/>
              <a:buNone/>
              <a:defRPr sz="1488"/>
            </a:pPr>
            <a:r>
              <a:t>Organizar el principio del proyecto. </a:t>
            </a:r>
          </a:p>
          <a:p>
            <a:pPr marL="0" indent="0" defTabSz="425195">
              <a:lnSpc>
                <a:spcPts val="3200"/>
              </a:lnSpc>
              <a:spcBef>
                <a:spcPts val="1100"/>
              </a:spcBef>
              <a:buSzTx/>
              <a:buNone/>
              <a:defRPr b="1" sz="1488"/>
            </a:pPr>
            <a:r>
              <a:t>RESPONSABLE </a:t>
            </a:r>
          </a:p>
          <a:p>
            <a:pPr marL="0" indent="0" defTabSz="425195">
              <a:lnSpc>
                <a:spcPts val="3200"/>
              </a:lnSpc>
              <a:spcBef>
                <a:spcPts val="1100"/>
              </a:spcBef>
              <a:buSzTx/>
              <a:buNone/>
              <a:defRPr sz="1488"/>
            </a:pPr>
            <a:r>
              <a:t>María José Barrera Torres</a:t>
            </a:r>
          </a:p>
          <a:p>
            <a:pPr marL="0" indent="0" defTabSz="425195">
              <a:lnSpc>
                <a:spcPts val="3200"/>
              </a:lnSpc>
              <a:spcBef>
                <a:spcPts val="1100"/>
              </a:spcBef>
              <a:buSzTx/>
              <a:buNone/>
              <a:defRPr b="1" sz="1488"/>
            </a:pPr>
            <a:r>
              <a:t>DESCRIPCIÓN </a:t>
            </a:r>
          </a:p>
          <a:p>
            <a:pPr marL="0" indent="0" defTabSz="425195">
              <a:lnSpc>
                <a:spcPts val="3200"/>
              </a:lnSpc>
              <a:spcBef>
                <a:spcPts val="1100"/>
              </a:spcBef>
              <a:buSzTx/>
              <a:buNone/>
              <a:defRPr sz="1488"/>
            </a:pPr>
            <a:r>
              <a:t>A raíz de lo ya investigado, lo visto en clase de Matemáticas y lo que ya escucharon de un experto, organizar equipos para trabajar.</a:t>
            </a:r>
          </a:p>
          <a:p>
            <a:pPr marL="0" indent="0" defTabSz="425195">
              <a:lnSpc>
                <a:spcPts val="3200"/>
              </a:lnSpc>
              <a:spcBef>
                <a:spcPts val="1100"/>
              </a:spcBef>
              <a:buSzTx/>
              <a:buNone/>
              <a:defRPr sz="1488"/>
            </a:pPr>
            <a:r>
              <a:t>Los alumnos deberán de manera individual escribir una lluvia de ideas de cómo construir una estufa parabólica solar para después compartir con su equipo. </a:t>
            </a:r>
          </a:p>
        </p:txBody>
      </p:sp>
      <p:sp>
        <p:nvSpPr>
          <p:cNvPr id="185" name="II. Actividad Interdisciplinaria  intermedia  A."/>
          <p:cNvSpPr txBox="1"/>
          <p:nvPr>
            <p:ph type="title"/>
          </p:nvPr>
        </p:nvSpPr>
        <p:spPr>
          <a:xfrm>
            <a:off x="71699" y="1153143"/>
            <a:ext cx="6714602" cy="1524003"/>
          </a:xfrm>
          <a:prstGeom prst="rect">
            <a:avLst/>
          </a:prstGeom>
        </p:spPr>
        <p:txBody>
          <a:bodyPr/>
          <a:lstStyle/>
          <a:p>
            <a:pPr>
              <a:defRPr b="1" sz="2600">
                <a:latin typeface="Trebuchet MS"/>
                <a:ea typeface="Trebuchet MS"/>
                <a:cs typeface="Trebuchet MS"/>
                <a:sym typeface="Trebuchet MS"/>
              </a:defRPr>
            </a:pPr>
            <a:r>
              <a:t>II. Actividad Interdisciplinaria </a:t>
            </a:r>
            <a:br/>
            <a:r>
              <a:t>intermedia  A.</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j. Descripción de lo que se hará con los resultados de la actividad.…"/>
          <p:cNvSpPr txBox="1"/>
          <p:nvPr>
            <p:ph type="body" idx="1"/>
          </p:nvPr>
        </p:nvSpPr>
        <p:spPr>
          <a:xfrm>
            <a:off x="342900" y="2698752"/>
            <a:ext cx="6172200" cy="6034618"/>
          </a:xfrm>
          <a:prstGeom prst="rect">
            <a:avLst/>
          </a:prstGeom>
        </p:spPr>
        <p:txBody>
          <a:bodyPr/>
          <a:lstStyle/>
          <a:p>
            <a:pPr marL="0" indent="0" defTabSz="457200">
              <a:lnSpc>
                <a:spcPts val="3500"/>
              </a:lnSpc>
              <a:spcBef>
                <a:spcPts val="1200"/>
              </a:spcBef>
              <a:buSzTx/>
              <a:buNone/>
              <a:defRPr b="1" sz="1600">
                <a:solidFill>
                  <a:srgbClr val="005DA4"/>
                </a:solidFill>
              </a:defRPr>
            </a:pPr>
            <a:r>
              <a:t>j. Descripción de lo que se hará con los resultados de la actividad.</a:t>
            </a:r>
          </a:p>
          <a:p>
            <a:pPr marL="0" indent="0" defTabSz="457200">
              <a:lnSpc>
                <a:spcPts val="3500"/>
              </a:lnSpc>
              <a:spcBef>
                <a:spcPts val="1200"/>
              </a:spcBef>
              <a:buSzTx/>
              <a:buNone/>
              <a:defRPr sz="1600"/>
            </a:pPr>
            <a:r>
              <a:t>Los alumnos anexarán la información recabada durante la sesión a su banco de datos y comenzarán a organizar sus propios proyectos de estufas solares. </a:t>
            </a:r>
          </a:p>
        </p:txBody>
      </p:sp>
      <p:sp>
        <p:nvSpPr>
          <p:cNvPr id="188" name="II. Actividad Interdisciplinaria  intermedia  A."/>
          <p:cNvSpPr txBox="1"/>
          <p:nvPr>
            <p:ph type="title"/>
          </p:nvPr>
        </p:nvSpPr>
        <p:spPr>
          <a:xfrm>
            <a:off x="202920" y="1033852"/>
            <a:ext cx="6714602" cy="1524003"/>
          </a:xfrm>
          <a:prstGeom prst="rect">
            <a:avLst/>
          </a:prstGeom>
        </p:spPr>
        <p:txBody>
          <a:bodyPr/>
          <a:lstStyle/>
          <a:p>
            <a:pPr>
              <a:defRPr b="1" sz="2600">
                <a:latin typeface="Trebuchet MS"/>
                <a:ea typeface="Trebuchet MS"/>
                <a:cs typeface="Trebuchet MS"/>
                <a:sym typeface="Trebuchet MS"/>
              </a:defRPr>
            </a:pPr>
            <a:r>
              <a:t>II. Actividad Interdisciplinaria </a:t>
            </a:r>
            <a:br/>
            <a:r>
              <a:t>intermedia  A.</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k. Análisis.…"/>
          <p:cNvSpPr txBox="1"/>
          <p:nvPr>
            <p:ph type="body" idx="1"/>
          </p:nvPr>
        </p:nvSpPr>
        <p:spPr>
          <a:xfrm>
            <a:off x="552731" y="2421719"/>
            <a:ext cx="5752538" cy="6034617"/>
          </a:xfrm>
          <a:prstGeom prst="rect">
            <a:avLst/>
          </a:prstGeom>
        </p:spPr>
        <p:txBody>
          <a:bodyPr/>
          <a:lstStyle/>
          <a:p>
            <a:pPr marL="0" indent="0" defTabSz="448055">
              <a:lnSpc>
                <a:spcPts val="3400"/>
              </a:lnSpc>
              <a:spcBef>
                <a:spcPts val="1100"/>
              </a:spcBef>
              <a:buSzTx/>
              <a:buNone/>
              <a:defRPr b="1" sz="1568">
                <a:solidFill>
                  <a:srgbClr val="005DA4"/>
                </a:solidFill>
              </a:defRPr>
            </a:pPr>
            <a:r>
              <a:t>k. Análisis. </a:t>
            </a:r>
          </a:p>
          <a:p>
            <a:pPr marL="0" indent="0" defTabSz="448055">
              <a:lnSpc>
                <a:spcPts val="3000"/>
              </a:lnSpc>
              <a:spcBef>
                <a:spcPts val="1100"/>
              </a:spcBef>
              <a:buSzTx/>
              <a:buNone/>
              <a:defRPr sz="1568"/>
            </a:pPr>
            <a:r>
              <a:t>Contraste de lo esperado y lo sucedido. </a:t>
            </a:r>
          </a:p>
          <a:p>
            <a:pPr marL="0" indent="0" defTabSz="448055">
              <a:lnSpc>
                <a:spcPts val="3000"/>
              </a:lnSpc>
              <a:spcBef>
                <a:spcPts val="1100"/>
              </a:spcBef>
              <a:buSzTx/>
              <a:buNone/>
              <a:defRPr sz="1568"/>
            </a:pPr>
            <a:r>
              <a:t>Argumentos claros y precisos sobre:</a:t>
            </a:r>
            <a:br/>
            <a:r>
              <a:rPr b="1"/>
              <a:t>1. Logros alcanzados. </a:t>
            </a:r>
          </a:p>
          <a:p>
            <a:pPr marL="0" indent="0" defTabSz="448055">
              <a:lnSpc>
                <a:spcPts val="3000"/>
              </a:lnSpc>
              <a:spcBef>
                <a:spcPts val="1100"/>
              </a:spcBef>
              <a:buSzTx/>
              <a:buNone/>
              <a:defRPr sz="1568"/>
            </a:pPr>
            <a:r>
              <a:t> La presencia de un experto externo captó rápidamente la atención de los estudiantes. </a:t>
            </a:r>
          </a:p>
          <a:p>
            <a:pPr marL="0" indent="0" defTabSz="448055">
              <a:lnSpc>
                <a:spcPts val="3000"/>
              </a:lnSpc>
              <a:spcBef>
                <a:spcPts val="1100"/>
              </a:spcBef>
              <a:buSzTx/>
              <a:buNone/>
              <a:defRPr sz="1568"/>
            </a:pPr>
            <a:r>
              <a:t>Los alumnos pudieron obtener tips y sugerencias prácticas para sus propios proyectos sobre materiales y proceso de construcción. </a:t>
            </a:r>
          </a:p>
          <a:p>
            <a:pPr marL="0" indent="0" defTabSz="448055">
              <a:lnSpc>
                <a:spcPts val="3000"/>
              </a:lnSpc>
              <a:spcBef>
                <a:spcPts val="1100"/>
              </a:spcBef>
              <a:buSzTx/>
              <a:buNone/>
              <a:defRPr b="1" sz="1568"/>
            </a:pPr>
            <a:r>
              <a:t>2. Aspectos a mejorar. </a:t>
            </a:r>
          </a:p>
          <a:p>
            <a:pPr marL="0" indent="0" defTabSz="448055">
              <a:lnSpc>
                <a:spcPts val="3000"/>
              </a:lnSpc>
              <a:spcBef>
                <a:spcPts val="1100"/>
              </a:spcBef>
              <a:buSzTx/>
              <a:buNone/>
              <a:defRPr sz="1568"/>
            </a:pPr>
            <a:r>
              <a:t>Fue poco tiempo, habría que considerar una sesión más larga. Buscar la manera de fomentar las preguntas de los alumnos para que la sesión sea aún más rica. </a:t>
            </a:r>
          </a:p>
        </p:txBody>
      </p:sp>
      <p:sp>
        <p:nvSpPr>
          <p:cNvPr id="191" name="II. Actividad Interdisciplinaria  intermedia  A."/>
          <p:cNvSpPr txBox="1"/>
          <p:nvPr>
            <p:ph type="title"/>
          </p:nvPr>
        </p:nvSpPr>
        <p:spPr>
          <a:xfrm>
            <a:off x="71699" y="1153143"/>
            <a:ext cx="6714602" cy="1524003"/>
          </a:xfrm>
          <a:prstGeom prst="rect">
            <a:avLst/>
          </a:prstGeom>
        </p:spPr>
        <p:txBody>
          <a:bodyPr/>
          <a:lstStyle/>
          <a:p>
            <a:pPr>
              <a:defRPr b="1" sz="2600">
                <a:latin typeface="Trebuchet MS"/>
                <a:ea typeface="Trebuchet MS"/>
                <a:cs typeface="Trebuchet MS"/>
                <a:sym typeface="Trebuchet MS"/>
              </a:defRPr>
            </a:pPr>
            <a:r>
              <a:t>II. Actividad Interdisciplinaria </a:t>
            </a:r>
            <a:br/>
            <a:r>
              <a:t>intermedia  A.</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l. Toma de decisiones.…"/>
          <p:cNvSpPr txBox="1"/>
          <p:nvPr>
            <p:ph type="body" idx="1"/>
          </p:nvPr>
        </p:nvSpPr>
        <p:spPr>
          <a:xfrm>
            <a:off x="511609" y="2654427"/>
            <a:ext cx="5834782" cy="6034618"/>
          </a:xfrm>
          <a:prstGeom prst="rect">
            <a:avLst/>
          </a:prstGeom>
        </p:spPr>
        <p:txBody>
          <a:bodyPr/>
          <a:lstStyle/>
          <a:p>
            <a:pPr marL="0" indent="0" defTabSz="457200">
              <a:lnSpc>
                <a:spcPts val="3500"/>
              </a:lnSpc>
              <a:spcBef>
                <a:spcPts val="1200"/>
              </a:spcBef>
              <a:buSzTx/>
              <a:buNone/>
              <a:defRPr b="1" sz="1600">
                <a:solidFill>
                  <a:srgbClr val="005DA4"/>
                </a:solidFill>
              </a:defRPr>
            </a:pPr>
            <a:r>
              <a:t>l. Toma de decisiones.</a:t>
            </a:r>
            <a:br/>
          </a:p>
          <a:p>
            <a:pPr lvl="1" marL="0" indent="228600" defTabSz="457200">
              <a:lnSpc>
                <a:spcPts val="3500"/>
              </a:lnSpc>
              <a:spcBef>
                <a:spcPts val="1200"/>
              </a:spcBef>
              <a:buSzTx/>
              <a:buNone/>
              <a:defRPr sz="1600"/>
            </a:pPr>
            <a:r>
              <a:t>Hasta este momento se considera que se puede continuar con el proyecto tal y cómo está planeado. </a:t>
            </a:r>
          </a:p>
        </p:txBody>
      </p:sp>
      <p:sp>
        <p:nvSpPr>
          <p:cNvPr id="194" name="II. Actividad Interdisciplinaria  intermedia  A."/>
          <p:cNvSpPr txBox="1"/>
          <p:nvPr>
            <p:ph type="title"/>
          </p:nvPr>
        </p:nvSpPr>
        <p:spPr>
          <a:xfrm>
            <a:off x="71699" y="1153143"/>
            <a:ext cx="6714602" cy="1524003"/>
          </a:xfrm>
          <a:prstGeom prst="rect">
            <a:avLst/>
          </a:prstGeom>
        </p:spPr>
        <p:txBody>
          <a:bodyPr/>
          <a:lstStyle/>
          <a:p>
            <a:pPr>
              <a:defRPr b="1" sz="2600"/>
            </a:pPr>
            <a:r>
              <a:t>II. Actividad Interdisciplinaria </a:t>
            </a:r>
            <a:br/>
            <a:r>
              <a:t>intermedia  A.</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III. Actividad Interdisciplinaria  intermedia  B."/>
          <p:cNvSpPr txBox="1"/>
          <p:nvPr>
            <p:ph type="title"/>
          </p:nvPr>
        </p:nvSpPr>
        <p:spPr>
          <a:xfrm>
            <a:off x="71699" y="1153143"/>
            <a:ext cx="6714602" cy="1524003"/>
          </a:xfrm>
          <a:prstGeom prst="rect">
            <a:avLst/>
          </a:prstGeom>
        </p:spPr>
        <p:txBody>
          <a:bodyPr/>
          <a:lstStyle/>
          <a:p>
            <a:pPr>
              <a:defRPr b="1" sz="2600"/>
            </a:pPr>
            <a:r>
              <a:t>III. Actividad Interdisciplinaria </a:t>
            </a:r>
            <a:br/>
            <a:r>
              <a:t>intermedia  B.</a:t>
            </a:r>
          </a:p>
        </p:txBody>
      </p:sp>
      <p:sp>
        <p:nvSpPr>
          <p:cNvPr id="197" name="a. Nombre de la actividad:…"/>
          <p:cNvSpPr txBox="1"/>
          <p:nvPr>
            <p:ph type="body" idx="1"/>
          </p:nvPr>
        </p:nvSpPr>
        <p:spPr>
          <a:xfrm>
            <a:off x="342900" y="2347532"/>
            <a:ext cx="6172200" cy="6034618"/>
          </a:xfrm>
          <a:prstGeom prst="rect">
            <a:avLst/>
          </a:prstGeom>
        </p:spPr>
        <p:txBody>
          <a:bodyPr/>
          <a:lstStyle/>
          <a:p>
            <a:pPr marL="0" indent="0" defTabSz="406908">
              <a:lnSpc>
                <a:spcPts val="3100"/>
              </a:lnSpc>
              <a:spcBef>
                <a:spcPts val="1000"/>
              </a:spcBef>
              <a:buSzTx/>
              <a:buNone/>
              <a:defRPr b="1" sz="1424">
                <a:solidFill>
                  <a:srgbClr val="005DA4"/>
                </a:solidFill>
              </a:defRPr>
            </a:pPr>
            <a:r>
              <a:t>a. Nombre de la actividad:  </a:t>
            </a:r>
          </a:p>
          <a:p>
            <a:pPr marL="0" indent="0" defTabSz="386562">
              <a:lnSpc>
                <a:spcPts val="2900"/>
              </a:lnSpc>
              <a:spcBef>
                <a:spcPts val="900"/>
              </a:spcBef>
              <a:buSzTx/>
              <a:buNone/>
              <a:defRPr sz="1424"/>
            </a:pPr>
            <a:r>
              <a:t> Investigación de fundamentos teóricos de las estufas solares.                   </a:t>
            </a:r>
          </a:p>
          <a:p>
            <a:pPr marL="0" indent="0" defTabSz="406908">
              <a:lnSpc>
                <a:spcPts val="3100"/>
              </a:lnSpc>
              <a:spcBef>
                <a:spcPts val="1000"/>
              </a:spcBef>
              <a:buSzTx/>
              <a:buNone/>
              <a:defRPr b="1" sz="1424">
                <a:solidFill>
                  <a:srgbClr val="005DA4"/>
                </a:solidFill>
              </a:defRPr>
            </a:pPr>
            <a:r>
              <a:t>b. Objetivos: </a:t>
            </a:r>
          </a:p>
          <a:p>
            <a:pPr marL="0" indent="0" defTabSz="386562">
              <a:lnSpc>
                <a:spcPts val="2900"/>
              </a:lnSpc>
              <a:spcBef>
                <a:spcPts val="900"/>
              </a:spcBef>
              <a:buSzTx/>
              <a:buNone/>
              <a:defRPr sz="1424"/>
            </a:pPr>
            <a:r>
              <a:t>Los alumnos investigarán los fundamentos teóricos del funcionamiento de las estufas solares desde la perspectiva de la física y organizarán los conocimientos adquiridos en un reporte donde apliquen lo aprendido sobre citado y referencias. </a:t>
            </a:r>
          </a:p>
          <a:p>
            <a:pPr marL="0" indent="0" defTabSz="406908">
              <a:lnSpc>
                <a:spcPts val="3100"/>
              </a:lnSpc>
              <a:spcBef>
                <a:spcPts val="1000"/>
              </a:spcBef>
              <a:buSzTx/>
              <a:buNone/>
              <a:defRPr b="1" sz="1424">
                <a:solidFill>
                  <a:srgbClr val="005DA4"/>
                </a:solidFill>
              </a:defRPr>
            </a:pPr>
            <a:r>
              <a:t>c. Grado:</a:t>
            </a:r>
          </a:p>
          <a:p>
            <a:pPr marL="0" indent="0" defTabSz="386562">
              <a:lnSpc>
                <a:spcPts val="2900"/>
              </a:lnSpc>
              <a:spcBef>
                <a:spcPts val="900"/>
              </a:spcBef>
              <a:buSzTx/>
              <a:buNone/>
              <a:defRPr sz="1424"/>
            </a:pPr>
            <a:r>
              <a:t>3er semestre</a:t>
            </a:r>
            <a:br/>
            <a:r>
              <a:rPr b="1">
                <a:solidFill>
                  <a:srgbClr val="005DA4"/>
                </a:solidFill>
              </a:rPr>
              <a:t>d. Fecha en que se llevará a cabo la actividad:</a:t>
            </a:r>
            <a:endParaRPr b="1">
              <a:solidFill>
                <a:srgbClr val="005DA4"/>
              </a:solidFill>
            </a:endParaRPr>
          </a:p>
          <a:p>
            <a:pPr marL="0" indent="0" defTabSz="386562">
              <a:lnSpc>
                <a:spcPts val="2900"/>
              </a:lnSpc>
              <a:spcBef>
                <a:spcPts val="900"/>
              </a:spcBef>
              <a:buSzTx/>
              <a:buNone/>
              <a:defRPr sz="1424"/>
            </a:pPr>
            <a:r>
              <a:t>Noviembre 2018</a:t>
            </a:r>
          </a:p>
          <a:p>
            <a:pPr marL="0" indent="0" defTabSz="386562">
              <a:lnSpc>
                <a:spcPts val="2900"/>
              </a:lnSpc>
              <a:spcBef>
                <a:spcPts val="900"/>
              </a:spcBef>
              <a:buSzTx/>
              <a:buNone/>
              <a:defRPr sz="1424"/>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 name="Maestros Participantes…"/>
          <p:cNvSpPr txBox="1"/>
          <p:nvPr/>
        </p:nvSpPr>
        <p:spPr>
          <a:xfrm>
            <a:off x="386602" y="2822283"/>
            <a:ext cx="6084796" cy="289065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800">
                <a:latin typeface="Arial"/>
                <a:ea typeface="Arial"/>
                <a:cs typeface="Arial"/>
                <a:sym typeface="Arial"/>
              </a:defRPr>
            </a:pPr>
            <a:r>
              <a:t>Maestros Participantes</a:t>
            </a:r>
          </a:p>
          <a:p>
            <a:pPr algn="ctr">
              <a:defRPr>
                <a:latin typeface="Arial"/>
                <a:ea typeface="Arial"/>
                <a:cs typeface="Arial"/>
                <a:sym typeface="Arial"/>
              </a:defRPr>
            </a:pPr>
          </a:p>
          <a:p>
            <a:pPr algn="ctr">
              <a:defRPr>
                <a:latin typeface="Arial"/>
                <a:ea typeface="Arial"/>
                <a:cs typeface="Arial"/>
                <a:sym typeface="Arial"/>
              </a:defRPr>
            </a:pPr>
          </a:p>
          <a:p>
            <a:pPr algn="just">
              <a:defRPr>
                <a:latin typeface="Arial"/>
                <a:ea typeface="Arial"/>
                <a:cs typeface="Arial"/>
                <a:sym typeface="Arial"/>
              </a:defRPr>
            </a:pPr>
            <a:r>
              <a:t>Sara Juárez Sánchez       - Taller de Lectura, Redacción e </a:t>
            </a:r>
          </a:p>
          <a:p>
            <a:pPr algn="just">
              <a:defRPr>
                <a:latin typeface="Arial"/>
                <a:ea typeface="Arial"/>
                <a:cs typeface="Arial"/>
                <a:sym typeface="Arial"/>
              </a:defRPr>
            </a:pPr>
            <a:r>
              <a:t>                                            Iniciación a la Investigación </a:t>
            </a:r>
          </a:p>
          <a:p>
            <a:pPr algn="just">
              <a:defRPr>
                <a:latin typeface="Arial"/>
                <a:ea typeface="Arial"/>
                <a:cs typeface="Arial"/>
                <a:sym typeface="Arial"/>
              </a:defRPr>
            </a:pPr>
            <a:r>
              <a:t>                                            Documental III </a:t>
            </a:r>
          </a:p>
          <a:p>
            <a:pPr algn="just">
              <a:defRPr>
                <a:latin typeface="Arial"/>
                <a:ea typeface="Arial"/>
                <a:cs typeface="Arial"/>
                <a:sym typeface="Arial"/>
              </a:defRPr>
            </a:pPr>
            <a:r>
              <a:t>María José Barrera T.       - Matemáticas III</a:t>
            </a:r>
          </a:p>
          <a:p>
            <a:pPr algn="just">
              <a:defRPr>
                <a:latin typeface="Arial"/>
                <a:ea typeface="Arial"/>
                <a:cs typeface="Arial"/>
                <a:sym typeface="Arial"/>
              </a:defRPr>
            </a:pPr>
            <a:r>
              <a:t>Fabián Rivera.                  - Física I, II</a:t>
            </a:r>
          </a:p>
          <a:p>
            <a:pPr algn="just">
              <a:defRPr>
                <a:latin typeface="Arial"/>
                <a:ea typeface="Arial"/>
                <a:cs typeface="Arial"/>
                <a:sym typeface="Arial"/>
              </a:defRPr>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e. Asignaturas participantes, temas o conceptos de cada una.…"/>
          <p:cNvSpPr txBox="1"/>
          <p:nvPr>
            <p:ph type="body" idx="1"/>
          </p:nvPr>
        </p:nvSpPr>
        <p:spPr>
          <a:xfrm>
            <a:off x="342900" y="2438404"/>
            <a:ext cx="6172200" cy="6034617"/>
          </a:xfrm>
          <a:prstGeom prst="rect">
            <a:avLst/>
          </a:prstGeom>
        </p:spPr>
        <p:txBody>
          <a:bodyPr/>
          <a:lstStyle/>
          <a:p>
            <a:pPr marL="0" indent="0" defTabSz="448055">
              <a:lnSpc>
                <a:spcPts val="3400"/>
              </a:lnSpc>
              <a:spcBef>
                <a:spcPts val="1100"/>
              </a:spcBef>
              <a:buSzTx/>
              <a:buNone/>
              <a:defRPr b="1" sz="1568">
                <a:solidFill>
                  <a:srgbClr val="005DA4"/>
                </a:solidFill>
              </a:defRPr>
            </a:pPr>
            <a:r>
              <a:t>e.	Asignaturas participantes, temas o conceptos de cada una. </a:t>
            </a:r>
            <a:endParaRPr>
              <a:solidFill>
                <a:srgbClr val="0EB1A9"/>
              </a:solidFill>
            </a:endParaRPr>
          </a:p>
          <a:p>
            <a:pPr marL="448055" indent="-448055" defTabSz="448055">
              <a:lnSpc>
                <a:spcPts val="3400"/>
              </a:lnSpc>
              <a:spcBef>
                <a:spcPts val="1300"/>
              </a:spcBef>
              <a:buSzTx/>
              <a:buNone/>
              <a:tabLst>
                <a:tab pos="127000" algn="l"/>
                <a:tab pos="444500" algn="l"/>
              </a:tabLst>
              <a:defRPr b="1" sz="1568">
                <a:solidFill>
                  <a:srgbClr val="0EB1A9"/>
                </a:solidFill>
              </a:defRPr>
            </a:pPr>
          </a:p>
          <a:p>
            <a:pPr marL="448055" indent="-448055" defTabSz="448055">
              <a:lnSpc>
                <a:spcPts val="3400"/>
              </a:lnSpc>
              <a:spcBef>
                <a:spcPts val="1300"/>
              </a:spcBef>
              <a:buSzTx/>
              <a:buNone/>
              <a:tabLst>
                <a:tab pos="127000" algn="l"/>
                <a:tab pos="444500" algn="l"/>
              </a:tabLst>
              <a:defRPr b="1" sz="1568">
                <a:solidFill>
                  <a:srgbClr val="0EB1A9"/>
                </a:solidFill>
              </a:defRPr>
            </a:pPr>
          </a:p>
          <a:p>
            <a:pPr marL="448055" indent="-448055" defTabSz="448055">
              <a:lnSpc>
                <a:spcPts val="3400"/>
              </a:lnSpc>
              <a:spcBef>
                <a:spcPts val="1300"/>
              </a:spcBef>
              <a:buSzTx/>
              <a:buNone/>
              <a:tabLst>
                <a:tab pos="127000" algn="l"/>
                <a:tab pos="444500" algn="l"/>
              </a:tabLst>
              <a:defRPr b="1" sz="1568">
                <a:solidFill>
                  <a:srgbClr val="0EB1A9"/>
                </a:solidFill>
              </a:defRPr>
            </a:pPr>
          </a:p>
          <a:p>
            <a:pPr marL="448055" indent="-448055" defTabSz="448055">
              <a:lnSpc>
                <a:spcPts val="3400"/>
              </a:lnSpc>
              <a:spcBef>
                <a:spcPts val="1300"/>
              </a:spcBef>
              <a:buSzTx/>
              <a:buNone/>
              <a:tabLst>
                <a:tab pos="127000" algn="l"/>
                <a:tab pos="444500" algn="l"/>
              </a:tabLst>
              <a:defRPr b="1" sz="1568">
                <a:solidFill>
                  <a:srgbClr val="0EB1A9"/>
                </a:solidFill>
              </a:defRPr>
            </a:pPr>
          </a:p>
          <a:p>
            <a:pPr marL="448055" indent="-448055" defTabSz="448055">
              <a:lnSpc>
                <a:spcPts val="3400"/>
              </a:lnSpc>
              <a:spcBef>
                <a:spcPts val="1300"/>
              </a:spcBef>
              <a:buSzTx/>
              <a:buNone/>
              <a:tabLst>
                <a:tab pos="127000" algn="l"/>
                <a:tab pos="444500" algn="l"/>
              </a:tabLst>
              <a:defRPr b="1" sz="1568">
                <a:solidFill>
                  <a:srgbClr val="0EB1A9"/>
                </a:solidFill>
              </a:defRPr>
            </a:pPr>
          </a:p>
          <a:p>
            <a:pPr marL="448055" indent="-448055" defTabSz="448055">
              <a:lnSpc>
                <a:spcPts val="3400"/>
              </a:lnSpc>
              <a:spcBef>
                <a:spcPts val="1300"/>
              </a:spcBef>
              <a:buSzTx/>
              <a:buNone/>
              <a:tabLst>
                <a:tab pos="127000" algn="l"/>
                <a:tab pos="444500" algn="l"/>
              </a:tabLst>
              <a:defRPr b="1" sz="1568">
                <a:solidFill>
                  <a:srgbClr val="0EB1A9"/>
                </a:solidFill>
              </a:defRPr>
            </a:pPr>
          </a:p>
          <a:p>
            <a:pPr marL="448055" indent="-448055" defTabSz="448055">
              <a:lnSpc>
                <a:spcPts val="3400"/>
              </a:lnSpc>
              <a:spcBef>
                <a:spcPts val="1300"/>
              </a:spcBef>
              <a:buSzTx/>
              <a:buNone/>
              <a:tabLst>
                <a:tab pos="127000" algn="l"/>
                <a:tab pos="444500" algn="l"/>
              </a:tabLst>
              <a:defRPr b="1" sz="1568">
                <a:solidFill>
                  <a:srgbClr val="0EB1A9"/>
                </a:solidFill>
              </a:defRPr>
            </a:pPr>
            <a:r>
              <a:t>	</a:t>
            </a:r>
          </a:p>
          <a:p>
            <a:pPr marL="0" indent="0" defTabSz="448055">
              <a:lnSpc>
                <a:spcPts val="3400"/>
              </a:lnSpc>
              <a:spcBef>
                <a:spcPts val="1100"/>
              </a:spcBef>
              <a:buSzTx/>
              <a:buNone/>
              <a:defRPr b="1" sz="1568">
                <a:solidFill>
                  <a:srgbClr val="005DA4"/>
                </a:solidFill>
              </a:defRPr>
            </a:pPr>
            <a:r>
              <a:t>f.	Fuentes de apoyo. </a:t>
            </a:r>
          </a:p>
          <a:p>
            <a:pPr marL="0" indent="0" defTabSz="448055">
              <a:lnSpc>
                <a:spcPts val="3400"/>
              </a:lnSpc>
              <a:spcBef>
                <a:spcPts val="1100"/>
              </a:spcBef>
              <a:buSzTx/>
              <a:buNone/>
              <a:defRPr sz="1568"/>
            </a:pPr>
            <a:r>
              <a:t>Manual criterio Chicago, biblioteca. </a:t>
            </a:r>
          </a:p>
        </p:txBody>
      </p:sp>
      <p:sp>
        <p:nvSpPr>
          <p:cNvPr id="200" name="III. Actividad Interdisciplinaria  intermedia  B."/>
          <p:cNvSpPr txBox="1"/>
          <p:nvPr>
            <p:ph type="title"/>
          </p:nvPr>
        </p:nvSpPr>
        <p:spPr>
          <a:xfrm>
            <a:off x="71699" y="1153143"/>
            <a:ext cx="6714602" cy="1524003"/>
          </a:xfrm>
          <a:prstGeom prst="rect">
            <a:avLst/>
          </a:prstGeom>
        </p:spPr>
        <p:txBody>
          <a:bodyPr/>
          <a:lstStyle/>
          <a:p>
            <a:pPr>
              <a:defRPr b="1" sz="2600">
                <a:latin typeface="+mj-lt"/>
                <a:ea typeface="+mj-ea"/>
                <a:cs typeface="+mj-cs"/>
                <a:sym typeface="Calibri"/>
              </a:defRPr>
            </a:pPr>
            <a:r>
              <a:t>III. Actividad Interdisciplinaria </a:t>
            </a:r>
            <a:br/>
            <a:r>
              <a:t>intermedia  B.</a:t>
            </a:r>
          </a:p>
        </p:txBody>
      </p:sp>
      <p:pic>
        <p:nvPicPr>
          <p:cNvPr id="201" name="Imagen" descr="Imagen"/>
          <p:cNvPicPr>
            <a:picLocks noChangeAspect="1"/>
          </p:cNvPicPr>
          <p:nvPr/>
        </p:nvPicPr>
        <p:blipFill>
          <a:blip r:embed="rId2">
            <a:extLst/>
          </a:blip>
          <a:stretch>
            <a:fillRect/>
          </a:stretch>
        </p:blipFill>
        <p:spPr>
          <a:xfrm>
            <a:off x="456209" y="3034159"/>
            <a:ext cx="5945582" cy="3912274"/>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f. Justificación de la actividad.…"/>
          <p:cNvSpPr txBox="1"/>
          <p:nvPr>
            <p:ph type="body" idx="1"/>
          </p:nvPr>
        </p:nvSpPr>
        <p:spPr>
          <a:xfrm>
            <a:off x="342900" y="2538110"/>
            <a:ext cx="6172200" cy="6034618"/>
          </a:xfrm>
          <a:prstGeom prst="rect">
            <a:avLst/>
          </a:prstGeom>
        </p:spPr>
        <p:txBody>
          <a:bodyPr/>
          <a:lstStyle/>
          <a:p>
            <a:pPr marL="0" indent="0" defTabSz="457200">
              <a:lnSpc>
                <a:spcPts val="3500"/>
              </a:lnSpc>
              <a:spcBef>
                <a:spcPts val="1200"/>
              </a:spcBef>
              <a:buSzTx/>
              <a:buNone/>
              <a:defRPr b="1" sz="1600">
                <a:solidFill>
                  <a:srgbClr val="005DA4"/>
                </a:solidFill>
              </a:defRPr>
            </a:pPr>
            <a:r>
              <a:t>	f. Justificación de la actividad.</a:t>
            </a:r>
          </a:p>
          <a:p>
            <a:pPr marL="0" indent="0" defTabSz="457200">
              <a:lnSpc>
                <a:spcPts val="3500"/>
              </a:lnSpc>
              <a:spcBef>
                <a:spcPts val="1400"/>
              </a:spcBef>
              <a:buSzTx/>
              <a:buNone/>
              <a:tabLst>
                <a:tab pos="139700" algn="l"/>
                <a:tab pos="457200" algn="l"/>
              </a:tabLst>
              <a:defRPr b="1" sz="1600">
                <a:solidFill>
                  <a:srgbClr val="0EB1A9"/>
                </a:solidFill>
              </a:defRPr>
            </a:pPr>
            <a:r>
              <a:rPr b="0">
                <a:solidFill>
                  <a:srgbClr val="000000"/>
                </a:solidFill>
              </a:rPr>
              <a:t>La elaboración de una estufa solar requiere de conocimientos teóricos en el campo de las matemáticas y de la física. Los alumnos necesitan comprender el funcionamiento de la energía solar con la finalidad de proponer un diseño de estufa que realmente funcione para solucionar una necesidad en alguna comunidad en condiciones de pobreza. Adicionalmente, es necesario promover el uso responsable de fuentes de información mediante la aplicación del Estilo Chicago para referencias y citas. </a:t>
            </a:r>
            <a:endParaRPr b="0">
              <a:solidFill>
                <a:srgbClr val="000000"/>
              </a:solidFill>
            </a:endParaRPr>
          </a:p>
        </p:txBody>
      </p:sp>
      <p:sp>
        <p:nvSpPr>
          <p:cNvPr id="204" name="III. Actividad Interdisciplinaria  intermedia  B."/>
          <p:cNvSpPr txBox="1"/>
          <p:nvPr>
            <p:ph type="title"/>
          </p:nvPr>
        </p:nvSpPr>
        <p:spPr>
          <a:xfrm>
            <a:off x="71699" y="1153143"/>
            <a:ext cx="6714602" cy="1524003"/>
          </a:xfrm>
          <a:prstGeom prst="rect">
            <a:avLst/>
          </a:prstGeom>
        </p:spPr>
        <p:txBody>
          <a:bodyPr/>
          <a:lstStyle/>
          <a:p>
            <a:pPr>
              <a:defRPr b="1" sz="2600"/>
            </a:pPr>
            <a:r>
              <a:t>III. Actividad Interdisciplinaria </a:t>
            </a:r>
            <a:br/>
            <a:r>
              <a:t>intermedia  B.</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g. Descripción de Apertura de la actividad.…"/>
          <p:cNvSpPr txBox="1"/>
          <p:nvPr>
            <p:ph type="body" idx="1"/>
          </p:nvPr>
        </p:nvSpPr>
        <p:spPr>
          <a:xfrm>
            <a:off x="342900" y="2720915"/>
            <a:ext cx="6172200" cy="6034618"/>
          </a:xfrm>
          <a:prstGeom prst="rect">
            <a:avLst/>
          </a:prstGeom>
        </p:spPr>
        <p:txBody>
          <a:bodyPr/>
          <a:lstStyle/>
          <a:p>
            <a:pPr marL="0" indent="0" defTabSz="457200">
              <a:lnSpc>
                <a:spcPts val="3500"/>
              </a:lnSpc>
              <a:spcBef>
                <a:spcPts val="1200"/>
              </a:spcBef>
              <a:buSzTx/>
              <a:buNone/>
              <a:defRPr b="1" sz="1600">
                <a:solidFill>
                  <a:srgbClr val="005DA4"/>
                </a:solidFill>
              </a:defRPr>
            </a:pPr>
            <a:r>
              <a:t>g. Descripción de Apertura de la actividad.</a:t>
            </a:r>
          </a:p>
          <a:p>
            <a:pPr marL="0" indent="0" defTabSz="457200">
              <a:lnSpc>
                <a:spcPts val="3500"/>
              </a:lnSpc>
              <a:spcBef>
                <a:spcPts val="1200"/>
              </a:spcBef>
              <a:buSzTx/>
              <a:buNone/>
              <a:defRPr sz="1400"/>
            </a:pPr>
            <a:r>
              <a:rPr b="1"/>
              <a:t>OBJETIVO</a:t>
            </a:r>
            <a:r>
              <a:t>.  </a:t>
            </a:r>
          </a:p>
          <a:p>
            <a:pPr marL="0" indent="0" defTabSz="457200">
              <a:lnSpc>
                <a:spcPts val="3500"/>
              </a:lnSpc>
              <a:spcBef>
                <a:spcPts val="1200"/>
              </a:spcBef>
              <a:buSzTx/>
              <a:buNone/>
              <a:defRPr sz="1400"/>
            </a:pPr>
            <a:r>
              <a:t>Que los alumnos se interesen por las energías alternativas, en particular la solar. </a:t>
            </a:r>
          </a:p>
          <a:p>
            <a:pPr marL="0" indent="0" defTabSz="457200">
              <a:lnSpc>
                <a:spcPts val="3500"/>
              </a:lnSpc>
              <a:spcBef>
                <a:spcPts val="1200"/>
              </a:spcBef>
              <a:buSzTx/>
              <a:buNone/>
              <a:defRPr sz="1400"/>
            </a:pPr>
            <a:r>
              <a:rPr b="1"/>
              <a:t>RESPONSABLE</a:t>
            </a:r>
            <a:r>
              <a:t>.</a:t>
            </a:r>
          </a:p>
          <a:p>
            <a:pPr marL="0" indent="0" defTabSz="457200">
              <a:lnSpc>
                <a:spcPts val="3500"/>
              </a:lnSpc>
              <a:spcBef>
                <a:spcPts val="1200"/>
              </a:spcBef>
              <a:buSzTx/>
              <a:buNone/>
              <a:defRPr sz="1400"/>
            </a:pPr>
            <a:r>
              <a:t>Prof. Fabián Rivera</a:t>
            </a:r>
          </a:p>
          <a:p>
            <a:pPr marL="0" indent="0" defTabSz="457200">
              <a:lnSpc>
                <a:spcPts val="3500"/>
              </a:lnSpc>
              <a:spcBef>
                <a:spcPts val="1200"/>
              </a:spcBef>
              <a:buSzTx/>
              <a:buNone/>
              <a:defRPr b="1" sz="1400"/>
            </a:pPr>
            <a:r>
              <a:t>DESCRIPCIÓN</a:t>
            </a:r>
          </a:p>
          <a:p>
            <a:pPr marL="0" indent="0" defTabSz="457200">
              <a:lnSpc>
                <a:spcPts val="3500"/>
              </a:lnSpc>
              <a:spcBef>
                <a:spcPts val="1200"/>
              </a:spcBef>
              <a:buSzTx/>
              <a:buNone/>
              <a:defRPr sz="1400"/>
            </a:pPr>
            <a:r>
              <a:t>Se realizará una sesión donde los alumnos respondan a preguntas planteadas por el profesor sobre la energía solar y donde podrían obtener más información sobre la misma. </a:t>
            </a:r>
          </a:p>
        </p:txBody>
      </p:sp>
      <p:sp>
        <p:nvSpPr>
          <p:cNvPr id="207" name="III. Actividad Interdisciplinaria  intermedia  B."/>
          <p:cNvSpPr txBox="1"/>
          <p:nvPr>
            <p:ph type="title"/>
          </p:nvPr>
        </p:nvSpPr>
        <p:spPr>
          <a:xfrm>
            <a:off x="71699" y="1153143"/>
            <a:ext cx="6714602" cy="1524003"/>
          </a:xfrm>
          <a:prstGeom prst="rect">
            <a:avLst/>
          </a:prstGeom>
        </p:spPr>
        <p:txBody>
          <a:bodyPr/>
          <a:lstStyle/>
          <a:p>
            <a:pPr>
              <a:defRPr b="1" sz="2600"/>
            </a:pPr>
            <a:r>
              <a:t>III. Actividad Interdisciplinaria </a:t>
            </a:r>
            <a:br/>
            <a:r>
              <a:t>intermedia  B.</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h. Descripción del desarrollo de la actividad.…"/>
          <p:cNvSpPr txBox="1"/>
          <p:nvPr>
            <p:ph type="body" idx="1"/>
          </p:nvPr>
        </p:nvSpPr>
        <p:spPr>
          <a:xfrm>
            <a:off x="342900" y="2743078"/>
            <a:ext cx="6172200" cy="6034618"/>
          </a:xfrm>
          <a:prstGeom prst="rect">
            <a:avLst/>
          </a:prstGeom>
        </p:spPr>
        <p:txBody>
          <a:bodyPr/>
          <a:lstStyle/>
          <a:p>
            <a:pPr marL="0" indent="0" defTabSz="457200">
              <a:lnSpc>
                <a:spcPts val="3500"/>
              </a:lnSpc>
              <a:spcBef>
                <a:spcPts val="1200"/>
              </a:spcBef>
              <a:buSzTx/>
              <a:buNone/>
              <a:defRPr b="1" sz="1600">
                <a:solidFill>
                  <a:srgbClr val="005DA4"/>
                </a:solidFill>
              </a:defRPr>
            </a:pPr>
            <a:r>
              <a:t>h. Descripción del desarrollo de la actividad. </a:t>
            </a:r>
          </a:p>
          <a:p>
            <a:pPr marL="0" indent="0" defTabSz="411479">
              <a:lnSpc>
                <a:spcPts val="3200"/>
              </a:lnSpc>
              <a:spcBef>
                <a:spcPts val="1000"/>
              </a:spcBef>
              <a:buSzTx/>
              <a:buNone/>
              <a:defRPr b="1" sz="1600"/>
            </a:pPr>
            <a:r>
              <a:t>OBJETIVO</a:t>
            </a:r>
          </a:p>
          <a:p>
            <a:pPr marL="0" indent="0" defTabSz="411479">
              <a:lnSpc>
                <a:spcPts val="3200"/>
              </a:lnSpc>
              <a:spcBef>
                <a:spcPts val="1000"/>
              </a:spcBef>
              <a:buSzTx/>
              <a:buNone/>
              <a:defRPr sz="1600"/>
            </a:pPr>
            <a:r>
              <a:t>Que los alumnos comprendan que toda información posee un autor o procedencia que debe citarse.</a:t>
            </a:r>
          </a:p>
          <a:p>
            <a:pPr marL="0" indent="0" defTabSz="411479">
              <a:lnSpc>
                <a:spcPts val="3200"/>
              </a:lnSpc>
              <a:spcBef>
                <a:spcPts val="1000"/>
              </a:spcBef>
              <a:buSzTx/>
              <a:buNone/>
              <a:defRPr b="1" sz="1600"/>
            </a:pPr>
            <a:r>
              <a:t>RESPONSABLE</a:t>
            </a:r>
          </a:p>
          <a:p>
            <a:pPr marL="0" indent="0" defTabSz="411479">
              <a:lnSpc>
                <a:spcPts val="3200"/>
              </a:lnSpc>
              <a:spcBef>
                <a:spcPts val="1000"/>
              </a:spcBef>
              <a:buSzTx/>
              <a:buNone/>
              <a:defRPr sz="1600"/>
            </a:pPr>
            <a:r>
              <a:t>Maestra Sara Juárez</a:t>
            </a:r>
          </a:p>
          <a:p>
            <a:pPr marL="0" indent="0" defTabSz="411479">
              <a:lnSpc>
                <a:spcPts val="3200"/>
              </a:lnSpc>
              <a:spcBef>
                <a:spcPts val="1000"/>
              </a:spcBef>
              <a:buSzTx/>
              <a:buNone/>
              <a:defRPr b="1" sz="1600"/>
            </a:pPr>
            <a:r>
              <a:t>DESCRIPCIÓN</a:t>
            </a:r>
          </a:p>
          <a:p>
            <a:pPr marL="0" indent="0" defTabSz="411479">
              <a:lnSpc>
                <a:spcPts val="3200"/>
              </a:lnSpc>
              <a:spcBef>
                <a:spcPts val="1000"/>
              </a:spcBef>
              <a:buSzTx/>
              <a:buNone/>
              <a:defRPr sz="1600"/>
            </a:pPr>
            <a:r>
              <a:t>Se guiará una discusión sobre la propiedad del conocimiento y de que manera puede contribuirse a la confiabilidad y validez del mismo mediante el uso de un sistema de referencias como lo es el Chicago. Se discutirá la importancia de la Probidad Académica. </a:t>
            </a:r>
          </a:p>
        </p:txBody>
      </p:sp>
      <p:sp>
        <p:nvSpPr>
          <p:cNvPr id="210" name="III. Actividad Interdisciplinaria  intermedia  B."/>
          <p:cNvSpPr txBox="1"/>
          <p:nvPr>
            <p:ph type="title"/>
          </p:nvPr>
        </p:nvSpPr>
        <p:spPr>
          <a:xfrm>
            <a:off x="71699" y="1153143"/>
            <a:ext cx="6714602" cy="1524003"/>
          </a:xfrm>
          <a:prstGeom prst="rect">
            <a:avLst/>
          </a:prstGeom>
        </p:spPr>
        <p:txBody>
          <a:bodyPr/>
          <a:lstStyle/>
          <a:p>
            <a:pPr>
              <a:defRPr b="1" sz="2600">
                <a:latin typeface="+mj-lt"/>
                <a:ea typeface="+mj-ea"/>
                <a:cs typeface="+mj-cs"/>
                <a:sym typeface="Calibri"/>
              </a:defRPr>
            </a:pPr>
            <a:r>
              <a:t>III. Actividad Interdisciplinaria </a:t>
            </a:r>
            <a:br/>
            <a:r>
              <a:t>intermedia  B.</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i. Descripción del cierre de la actividad.…"/>
          <p:cNvSpPr txBox="1"/>
          <p:nvPr>
            <p:ph type="body" idx="1"/>
          </p:nvPr>
        </p:nvSpPr>
        <p:spPr>
          <a:xfrm>
            <a:off x="342900" y="2820647"/>
            <a:ext cx="6172200" cy="6034618"/>
          </a:xfrm>
          <a:prstGeom prst="rect">
            <a:avLst/>
          </a:prstGeom>
        </p:spPr>
        <p:txBody>
          <a:bodyPr/>
          <a:lstStyle/>
          <a:p>
            <a:pPr marL="0" indent="0" defTabSz="457200">
              <a:lnSpc>
                <a:spcPts val="3500"/>
              </a:lnSpc>
              <a:spcBef>
                <a:spcPts val="1200"/>
              </a:spcBef>
              <a:buSzTx/>
              <a:buNone/>
              <a:defRPr b="1" sz="1600">
                <a:solidFill>
                  <a:srgbClr val="005DA4"/>
                </a:solidFill>
              </a:defRPr>
            </a:pPr>
            <a:r>
              <a:t>i. Descripción del cierre de la actividad. </a:t>
            </a:r>
          </a:p>
          <a:p>
            <a:pPr marL="0" indent="0" defTabSz="457200">
              <a:lnSpc>
                <a:spcPts val="3500"/>
              </a:lnSpc>
              <a:spcBef>
                <a:spcPts val="1200"/>
              </a:spcBef>
              <a:buSzTx/>
              <a:buNone/>
              <a:defRPr b="1" sz="1600"/>
            </a:pPr>
            <a:r>
              <a:t>OBJETIVO</a:t>
            </a:r>
          </a:p>
          <a:p>
            <a:pPr marL="0" indent="0" defTabSz="457200">
              <a:lnSpc>
                <a:spcPts val="3500"/>
              </a:lnSpc>
              <a:spcBef>
                <a:spcPts val="1200"/>
              </a:spcBef>
              <a:buSzTx/>
              <a:buNone/>
              <a:defRPr sz="1600"/>
            </a:pPr>
            <a:r>
              <a:t>Que los alumnos apliquen sus habilidades de investigación y el Estilo Chicago para citas y referencias en un trabajo práctico. </a:t>
            </a:r>
          </a:p>
          <a:p>
            <a:pPr marL="0" indent="0" defTabSz="457200">
              <a:lnSpc>
                <a:spcPts val="3500"/>
              </a:lnSpc>
              <a:spcBef>
                <a:spcPts val="1200"/>
              </a:spcBef>
              <a:buSzTx/>
              <a:buNone/>
              <a:defRPr b="1" sz="1600"/>
            </a:pPr>
            <a:r>
              <a:t>RESPONSABLE </a:t>
            </a:r>
          </a:p>
          <a:p>
            <a:pPr marL="0" indent="0" defTabSz="457200">
              <a:lnSpc>
                <a:spcPts val="3500"/>
              </a:lnSpc>
              <a:spcBef>
                <a:spcPts val="1200"/>
              </a:spcBef>
              <a:buSzTx/>
              <a:buNone/>
              <a:defRPr sz="1600"/>
            </a:pPr>
            <a:r>
              <a:t>Sara Juárez y Fabián Rivera</a:t>
            </a:r>
          </a:p>
          <a:p>
            <a:pPr marL="0" indent="0" defTabSz="457200">
              <a:lnSpc>
                <a:spcPts val="3500"/>
              </a:lnSpc>
              <a:spcBef>
                <a:spcPts val="1200"/>
              </a:spcBef>
              <a:buSzTx/>
              <a:buNone/>
              <a:defRPr b="1" sz="1600"/>
            </a:pPr>
            <a:r>
              <a:t>DESCRIPCIÓN </a:t>
            </a:r>
          </a:p>
          <a:p>
            <a:pPr marL="0" indent="0" defTabSz="457200">
              <a:lnSpc>
                <a:spcPts val="3500"/>
              </a:lnSpc>
              <a:spcBef>
                <a:spcPts val="1200"/>
              </a:spcBef>
              <a:buSzTx/>
              <a:buNone/>
              <a:defRPr sz="1600"/>
            </a:pPr>
            <a:r>
              <a:t>Los alumnos entregarán una investigación escrita donde demuestren la aplicación del criterio Chicago para citas y referencias.</a:t>
            </a:r>
          </a:p>
        </p:txBody>
      </p:sp>
      <p:sp>
        <p:nvSpPr>
          <p:cNvPr id="213" name="III. Actividad Interdisciplinaria  intermedia  B."/>
          <p:cNvSpPr txBox="1"/>
          <p:nvPr>
            <p:ph type="title"/>
          </p:nvPr>
        </p:nvSpPr>
        <p:spPr>
          <a:xfrm>
            <a:off x="71699" y="1153143"/>
            <a:ext cx="6714602" cy="1524003"/>
          </a:xfrm>
          <a:prstGeom prst="rect">
            <a:avLst/>
          </a:prstGeom>
        </p:spPr>
        <p:txBody>
          <a:bodyPr/>
          <a:lstStyle/>
          <a:p>
            <a:pPr>
              <a:defRPr b="1" sz="2600"/>
            </a:pPr>
            <a:r>
              <a:t>III. Actividad Interdisciplinaria </a:t>
            </a:r>
            <a:br/>
            <a:r>
              <a:t>intermedia  B.</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j. Descripción de lo que se hará con los resultados de la actividad.…"/>
          <p:cNvSpPr txBox="1"/>
          <p:nvPr>
            <p:ph type="body" idx="1"/>
          </p:nvPr>
        </p:nvSpPr>
        <p:spPr>
          <a:xfrm>
            <a:off x="342900" y="2831728"/>
            <a:ext cx="6172200" cy="6034618"/>
          </a:xfrm>
          <a:prstGeom prst="rect">
            <a:avLst/>
          </a:prstGeom>
        </p:spPr>
        <p:txBody>
          <a:bodyPr/>
          <a:lstStyle/>
          <a:p>
            <a:pPr marL="0" indent="0" defTabSz="457200">
              <a:lnSpc>
                <a:spcPts val="3500"/>
              </a:lnSpc>
              <a:spcBef>
                <a:spcPts val="1200"/>
              </a:spcBef>
              <a:buSzTx/>
              <a:buNone/>
              <a:defRPr b="1" sz="1600">
                <a:solidFill>
                  <a:srgbClr val="005DA4"/>
                </a:solidFill>
              </a:defRPr>
            </a:pPr>
            <a:r>
              <a:t>j. Descripción de lo que se hará con los resultados de la actividad.</a:t>
            </a:r>
          </a:p>
          <a:p>
            <a:pPr marL="0" indent="0" defTabSz="457200">
              <a:lnSpc>
                <a:spcPts val="3500"/>
              </a:lnSpc>
              <a:spcBef>
                <a:spcPts val="1200"/>
              </a:spcBef>
              <a:buSzTx/>
              <a:buNone/>
              <a:defRPr sz="1600"/>
            </a:pPr>
            <a:r>
              <a:t>Los alumnos aplicarán los conocimientos adquiridos en su investigación a la construcción de la estufa solar. </a:t>
            </a:r>
          </a:p>
        </p:txBody>
      </p:sp>
      <p:sp>
        <p:nvSpPr>
          <p:cNvPr id="216" name="III. Actividad Interdisciplinaria  intermedia  B."/>
          <p:cNvSpPr txBox="1"/>
          <p:nvPr>
            <p:ph type="title"/>
          </p:nvPr>
        </p:nvSpPr>
        <p:spPr>
          <a:xfrm>
            <a:off x="202920" y="1033852"/>
            <a:ext cx="6714602" cy="1524003"/>
          </a:xfrm>
          <a:prstGeom prst="rect">
            <a:avLst/>
          </a:prstGeom>
        </p:spPr>
        <p:txBody>
          <a:bodyPr/>
          <a:lstStyle/>
          <a:p>
            <a:pPr>
              <a:defRPr b="1" sz="2600">
                <a:latin typeface="+mj-lt"/>
                <a:ea typeface="+mj-ea"/>
                <a:cs typeface="+mj-cs"/>
                <a:sym typeface="Calibri"/>
              </a:defRPr>
            </a:pPr>
            <a:r>
              <a:t>III. Actividad Interdisciplinaria </a:t>
            </a:r>
            <a:br/>
            <a:r>
              <a:t>intermedia  B.</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k. Análisis.…"/>
          <p:cNvSpPr txBox="1"/>
          <p:nvPr>
            <p:ph type="body" idx="1"/>
          </p:nvPr>
        </p:nvSpPr>
        <p:spPr>
          <a:xfrm>
            <a:off x="342900" y="2676589"/>
            <a:ext cx="6172200" cy="6034618"/>
          </a:xfrm>
          <a:prstGeom prst="rect">
            <a:avLst/>
          </a:prstGeom>
        </p:spPr>
        <p:txBody>
          <a:bodyPr/>
          <a:lstStyle/>
          <a:p>
            <a:pPr marL="0" indent="0" defTabSz="457200">
              <a:lnSpc>
                <a:spcPts val="3500"/>
              </a:lnSpc>
              <a:spcBef>
                <a:spcPts val="1200"/>
              </a:spcBef>
              <a:buSzTx/>
              <a:buNone/>
              <a:defRPr b="1" sz="1600">
                <a:solidFill>
                  <a:srgbClr val="005DA4"/>
                </a:solidFill>
              </a:defRPr>
            </a:pPr>
            <a:r>
              <a:t>k. Análisis. </a:t>
            </a:r>
          </a:p>
          <a:p>
            <a:pPr marL="0" indent="0" defTabSz="457200">
              <a:lnSpc>
                <a:spcPts val="3100"/>
              </a:lnSpc>
              <a:spcBef>
                <a:spcPts val="1200"/>
              </a:spcBef>
              <a:buSzTx/>
              <a:buNone/>
              <a:defRPr sz="1600"/>
            </a:pPr>
            <a:r>
              <a:t>Contraste de lo esperado y lo sucedido. </a:t>
            </a:r>
          </a:p>
          <a:p>
            <a:pPr marL="0" indent="0" defTabSz="457200">
              <a:lnSpc>
                <a:spcPts val="3100"/>
              </a:lnSpc>
              <a:spcBef>
                <a:spcPts val="1200"/>
              </a:spcBef>
              <a:buSzTx/>
              <a:buNone/>
              <a:defRPr sz="1600"/>
            </a:pPr>
            <a:r>
              <a:t>Argumentos claros y precisos sobre:</a:t>
            </a:r>
            <a:br/>
            <a:r>
              <a:rPr b="1"/>
              <a:t>1. Logros alcanzados. </a:t>
            </a:r>
          </a:p>
          <a:p>
            <a:pPr marL="0" indent="0" defTabSz="457200">
              <a:lnSpc>
                <a:spcPts val="3100"/>
              </a:lnSpc>
              <a:spcBef>
                <a:spcPts val="1200"/>
              </a:spcBef>
              <a:buSzTx/>
              <a:buNone/>
              <a:defRPr sz="1600"/>
            </a:pPr>
            <a:r>
              <a:t>Los alumnos identificaron algunos fundamentos teóricos de la energía solar y los aplicaron al diseño de sus estufas. </a:t>
            </a:r>
          </a:p>
          <a:p>
            <a:pPr marL="0" indent="0" defTabSz="457200">
              <a:lnSpc>
                <a:spcPts val="3100"/>
              </a:lnSpc>
              <a:spcBef>
                <a:spcPts val="1200"/>
              </a:spcBef>
              <a:buSzTx/>
              <a:buNone/>
              <a:defRPr b="1" sz="1600"/>
            </a:pPr>
            <a:r>
              <a:t>2. Aspectos a mejorar. </a:t>
            </a:r>
          </a:p>
          <a:p>
            <a:pPr marL="0" indent="0" defTabSz="457200">
              <a:lnSpc>
                <a:spcPts val="3100"/>
              </a:lnSpc>
              <a:spcBef>
                <a:spcPts val="1200"/>
              </a:spcBef>
              <a:buSzTx/>
              <a:buNone/>
              <a:defRPr sz="1600"/>
            </a:pPr>
            <a:r>
              <a:t>Los alumnos no lograron aplicar correctamente el criterio Chicago para citas y referencias, por lo que es necesario continuar con prácticas de este tipo. </a:t>
            </a:r>
          </a:p>
        </p:txBody>
      </p:sp>
      <p:sp>
        <p:nvSpPr>
          <p:cNvPr id="219" name="III. Actividad Interdisciplinaria  intermedia  B."/>
          <p:cNvSpPr txBox="1"/>
          <p:nvPr>
            <p:ph type="title"/>
          </p:nvPr>
        </p:nvSpPr>
        <p:spPr>
          <a:xfrm>
            <a:off x="71699" y="1153143"/>
            <a:ext cx="6714602" cy="1524003"/>
          </a:xfrm>
          <a:prstGeom prst="rect">
            <a:avLst/>
          </a:prstGeom>
        </p:spPr>
        <p:txBody>
          <a:bodyPr/>
          <a:lstStyle/>
          <a:p>
            <a:pPr>
              <a:defRPr b="1" sz="2600"/>
            </a:pPr>
            <a:r>
              <a:t>III. Actividad Interdisciplinaria </a:t>
            </a:r>
            <a:br/>
            <a:r>
              <a:t>intermedia  B.</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l. Toma de decisiones.…"/>
          <p:cNvSpPr txBox="1"/>
          <p:nvPr>
            <p:ph type="body" idx="1"/>
          </p:nvPr>
        </p:nvSpPr>
        <p:spPr>
          <a:xfrm>
            <a:off x="342900" y="2864972"/>
            <a:ext cx="6172200" cy="6034618"/>
          </a:xfrm>
          <a:prstGeom prst="rect">
            <a:avLst/>
          </a:prstGeom>
        </p:spPr>
        <p:txBody>
          <a:bodyPr/>
          <a:lstStyle>
            <a:lvl1pPr marL="0" indent="0" defTabSz="457200">
              <a:lnSpc>
                <a:spcPts val="3500"/>
              </a:lnSpc>
              <a:spcBef>
                <a:spcPts val="1200"/>
              </a:spcBef>
              <a:buSzTx/>
              <a:buNone/>
              <a:defRPr b="1" sz="1600">
                <a:solidFill>
                  <a:srgbClr val="005DA4"/>
                </a:solidFill>
              </a:defRPr>
            </a:lvl1pPr>
            <a:lvl2pPr marL="0" indent="228600" defTabSz="457200">
              <a:lnSpc>
                <a:spcPts val="3500"/>
              </a:lnSpc>
              <a:spcBef>
                <a:spcPts val="1200"/>
              </a:spcBef>
              <a:buSzTx/>
              <a:buNone/>
              <a:defRPr sz="1600"/>
            </a:lvl2pPr>
          </a:lstStyle>
          <a:p>
            <a:pPr/>
            <a:r>
              <a:t>l. Toma de decisiones. </a:t>
            </a:r>
          </a:p>
          <a:p>
            <a:pPr lvl="1"/>
            <a:r>
              <a:t>Hasta este momento se considera que se puede continuar con el proyecto tal y cómo está planeado. </a:t>
            </a:r>
          </a:p>
        </p:txBody>
      </p:sp>
      <p:sp>
        <p:nvSpPr>
          <p:cNvPr id="222" name="III. Actividad Interdisciplinaria  intermedia  B."/>
          <p:cNvSpPr txBox="1"/>
          <p:nvPr>
            <p:ph type="title"/>
          </p:nvPr>
        </p:nvSpPr>
        <p:spPr>
          <a:xfrm>
            <a:off x="71699" y="1153143"/>
            <a:ext cx="6714602" cy="1524003"/>
          </a:xfrm>
          <a:prstGeom prst="rect">
            <a:avLst/>
          </a:prstGeom>
        </p:spPr>
        <p:txBody>
          <a:bodyPr/>
          <a:lstStyle/>
          <a:p>
            <a:pPr>
              <a:defRPr b="1" sz="2600">
                <a:latin typeface="+mj-lt"/>
                <a:ea typeface="+mj-ea"/>
                <a:cs typeface="+mj-cs"/>
                <a:sym typeface="Calibri"/>
              </a:defRPr>
            </a:pPr>
            <a:r>
              <a:t>III. Actividad Interdisciplinaria </a:t>
            </a:r>
            <a:br/>
            <a:r>
              <a:t>intermedia  B.</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M. Evidencias"/>
          <p:cNvSpPr txBox="1"/>
          <p:nvPr>
            <p:ph type="body" idx="1"/>
          </p:nvPr>
        </p:nvSpPr>
        <p:spPr>
          <a:xfrm>
            <a:off x="342900" y="2621183"/>
            <a:ext cx="6172200" cy="6034618"/>
          </a:xfrm>
          <a:prstGeom prst="rect">
            <a:avLst/>
          </a:prstGeom>
        </p:spPr>
        <p:txBody>
          <a:bodyPr/>
          <a:lstStyle>
            <a:lvl1pPr marL="0" indent="0" defTabSz="457200">
              <a:lnSpc>
                <a:spcPts val="3500"/>
              </a:lnSpc>
              <a:spcBef>
                <a:spcPts val="1200"/>
              </a:spcBef>
              <a:buSzTx/>
              <a:buNone/>
              <a:defRPr b="1" sz="1600">
                <a:solidFill>
                  <a:srgbClr val="005DA4"/>
                </a:solidFill>
              </a:defRPr>
            </a:lvl1pPr>
          </a:lstStyle>
          <a:p>
            <a:pPr/>
            <a:r>
              <a:t>M. Evidencias</a:t>
            </a:r>
          </a:p>
        </p:txBody>
      </p:sp>
      <p:sp>
        <p:nvSpPr>
          <p:cNvPr id="225" name="III. Actividad Interdisciplinaria  intermedia  B."/>
          <p:cNvSpPr txBox="1"/>
          <p:nvPr>
            <p:ph type="title"/>
          </p:nvPr>
        </p:nvSpPr>
        <p:spPr>
          <a:xfrm>
            <a:off x="71699" y="1153143"/>
            <a:ext cx="6714602" cy="1524003"/>
          </a:xfrm>
          <a:prstGeom prst="rect">
            <a:avLst/>
          </a:prstGeom>
        </p:spPr>
        <p:txBody>
          <a:bodyPr/>
          <a:lstStyle/>
          <a:p>
            <a:pPr>
              <a:defRPr b="1" sz="2600">
                <a:latin typeface="+mj-lt"/>
                <a:ea typeface="+mj-ea"/>
                <a:cs typeface="+mj-cs"/>
                <a:sym typeface="Calibri"/>
              </a:defRPr>
            </a:pPr>
            <a:r>
              <a:t>III. Actividad Interdisciplinaria </a:t>
            </a:r>
            <a:br/>
            <a:r>
              <a:t>intermedia  B.</a:t>
            </a:r>
          </a:p>
        </p:txBody>
      </p:sp>
      <p:pic>
        <p:nvPicPr>
          <p:cNvPr id="226" name="REPORTES 10.jpg" descr="REPORTES 10.jpg"/>
          <p:cNvPicPr>
            <a:picLocks noChangeAspect="1"/>
          </p:cNvPicPr>
          <p:nvPr/>
        </p:nvPicPr>
        <p:blipFill>
          <a:blip r:embed="rId2">
            <a:extLst/>
          </a:blip>
          <a:stretch>
            <a:fillRect/>
          </a:stretch>
        </p:blipFill>
        <p:spPr>
          <a:xfrm rot="16200000">
            <a:off x="10613" y="3980374"/>
            <a:ext cx="3941362" cy="2956021"/>
          </a:xfrm>
          <a:prstGeom prst="rect">
            <a:avLst/>
          </a:prstGeom>
          <a:ln w="12700">
            <a:miter lim="400000"/>
          </a:ln>
        </p:spPr>
      </p:pic>
      <p:pic>
        <p:nvPicPr>
          <p:cNvPr id="227" name="WhatsApp Image 2019-05-24 at 13.54.06.jpg" descr="WhatsApp Image 2019-05-24 at 13.54.06.jpg"/>
          <p:cNvPicPr>
            <a:picLocks noChangeAspect="1"/>
          </p:cNvPicPr>
          <p:nvPr/>
        </p:nvPicPr>
        <p:blipFill>
          <a:blip r:embed="rId3">
            <a:extLst/>
          </a:blip>
          <a:stretch>
            <a:fillRect/>
          </a:stretch>
        </p:blipFill>
        <p:spPr>
          <a:xfrm rot="16200000">
            <a:off x="3053797" y="3954139"/>
            <a:ext cx="3941362" cy="2956022"/>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IV. Actividad Asignatura Matemáticas"/>
          <p:cNvSpPr txBox="1"/>
          <p:nvPr>
            <p:ph type="title"/>
          </p:nvPr>
        </p:nvSpPr>
        <p:spPr>
          <a:xfrm>
            <a:off x="71699" y="1153143"/>
            <a:ext cx="6714602" cy="1524003"/>
          </a:xfrm>
          <a:prstGeom prst="rect">
            <a:avLst/>
          </a:prstGeom>
        </p:spPr>
        <p:txBody>
          <a:bodyPr/>
          <a:lstStyle>
            <a:lvl1pPr>
              <a:defRPr b="1" sz="2600"/>
            </a:lvl1pPr>
          </a:lstStyle>
          <a:p>
            <a:pPr/>
            <a:r>
              <a:t>IV. Actividad Asignatura Matemáticas</a:t>
            </a:r>
          </a:p>
        </p:txBody>
      </p:sp>
      <p:sp>
        <p:nvSpPr>
          <p:cNvPr id="230" name="a. Nombre de la actividad:…"/>
          <p:cNvSpPr txBox="1"/>
          <p:nvPr>
            <p:ph type="body" idx="1"/>
          </p:nvPr>
        </p:nvSpPr>
        <p:spPr>
          <a:prstGeom prst="rect">
            <a:avLst/>
          </a:prstGeom>
        </p:spPr>
        <p:txBody>
          <a:bodyPr/>
          <a:lstStyle/>
          <a:p>
            <a:pPr marL="0" indent="0" defTabSz="457200">
              <a:lnSpc>
                <a:spcPts val="3500"/>
              </a:lnSpc>
              <a:spcBef>
                <a:spcPts val="1200"/>
              </a:spcBef>
              <a:buSzTx/>
              <a:buNone/>
              <a:defRPr b="1" sz="1600">
                <a:solidFill>
                  <a:srgbClr val="005DA4"/>
                </a:solidFill>
              </a:defRPr>
            </a:pPr>
            <a:r>
              <a:t>a. Nombre de la actividad:  </a:t>
            </a:r>
          </a:p>
          <a:p>
            <a:pPr marL="0" indent="0" defTabSz="434340">
              <a:lnSpc>
                <a:spcPts val="3300"/>
              </a:lnSpc>
              <a:spcBef>
                <a:spcPts val="1100"/>
              </a:spcBef>
              <a:buSzTx/>
              <a:buNone/>
              <a:defRPr sz="1600"/>
            </a:pPr>
            <a:r>
              <a:t>Presentación del Proyecto de Estufas Solares por equipo. </a:t>
            </a:r>
            <a:r>
              <a:t> </a:t>
            </a:r>
          </a:p>
          <a:p>
            <a:pPr marL="0" indent="0" defTabSz="457200">
              <a:lnSpc>
                <a:spcPts val="3500"/>
              </a:lnSpc>
              <a:spcBef>
                <a:spcPts val="1200"/>
              </a:spcBef>
              <a:buSzTx/>
              <a:buNone/>
              <a:defRPr b="1" sz="1600">
                <a:solidFill>
                  <a:srgbClr val="005DA4"/>
                </a:solidFill>
              </a:defRPr>
            </a:pPr>
            <a:r>
              <a:t>b. Objetivos: </a:t>
            </a:r>
          </a:p>
          <a:p>
            <a:pPr marL="0" indent="0" defTabSz="434340">
              <a:lnSpc>
                <a:spcPts val="3300"/>
              </a:lnSpc>
              <a:spcBef>
                <a:spcPts val="1100"/>
              </a:spcBef>
              <a:buSzTx/>
              <a:buNone/>
              <a:defRPr sz="1600"/>
            </a:pPr>
            <a:r>
              <a:t>Presentar avances de la estufa construida y plantear preguntas o inquietudes para mejoras posibles, tanto a la profesora como al resto del grupo. </a:t>
            </a:r>
          </a:p>
          <a:p>
            <a:pPr marL="0" indent="0" defTabSz="457200">
              <a:lnSpc>
                <a:spcPts val="3500"/>
              </a:lnSpc>
              <a:spcBef>
                <a:spcPts val="1200"/>
              </a:spcBef>
              <a:buSzTx/>
              <a:buNone/>
              <a:defRPr b="1" sz="1600">
                <a:solidFill>
                  <a:srgbClr val="005DA4"/>
                </a:solidFill>
              </a:defRPr>
            </a:pPr>
            <a:r>
              <a:t>c. Grado: </a:t>
            </a:r>
          </a:p>
          <a:p>
            <a:pPr marL="0" indent="0" defTabSz="434340">
              <a:lnSpc>
                <a:spcPts val="3300"/>
              </a:lnSpc>
              <a:spcBef>
                <a:spcPts val="1100"/>
              </a:spcBef>
              <a:buSzTx/>
              <a:buNone/>
              <a:defRPr sz="1600"/>
            </a:pPr>
            <a:r>
              <a:t>4o Semestre </a:t>
            </a:r>
            <a:br/>
            <a:r>
              <a:rPr b="1">
                <a:solidFill>
                  <a:srgbClr val="005DA4"/>
                </a:solidFill>
              </a:rPr>
              <a:t>d. Fecha en que se llevará a cabo la actividad: </a:t>
            </a:r>
            <a:endParaRPr b="1">
              <a:solidFill>
                <a:srgbClr val="005DA4"/>
              </a:solidFill>
            </a:endParaRPr>
          </a:p>
          <a:p>
            <a:pPr marL="0" indent="0" defTabSz="434340">
              <a:lnSpc>
                <a:spcPts val="3300"/>
              </a:lnSpc>
              <a:spcBef>
                <a:spcPts val="1100"/>
              </a:spcBef>
              <a:buSzTx/>
              <a:buNone/>
              <a:defRPr sz="1600"/>
            </a:pPr>
            <a:r>
              <a:t>07 FEBRERO 2019</a:t>
            </a:r>
            <a:endParaRPr sz="1300"/>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Ciclo escolar a ejecutar proyecto:…"/>
          <p:cNvSpPr txBox="1"/>
          <p:nvPr/>
        </p:nvSpPr>
        <p:spPr>
          <a:xfrm>
            <a:off x="1504619" y="1763688"/>
            <a:ext cx="4000581" cy="389146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800">
                <a:latin typeface="Arial"/>
                <a:ea typeface="Arial"/>
                <a:cs typeface="Arial"/>
                <a:sym typeface="Arial"/>
              </a:defRPr>
            </a:pPr>
          </a:p>
          <a:p>
            <a:pPr algn="ctr">
              <a:defRPr sz="2000">
                <a:latin typeface="Arial"/>
                <a:ea typeface="Arial"/>
                <a:cs typeface="Arial"/>
                <a:sym typeface="Arial"/>
              </a:defRPr>
            </a:pPr>
          </a:p>
          <a:p>
            <a:pPr algn="ctr">
              <a:defRPr sz="2000">
                <a:latin typeface="Arial"/>
                <a:ea typeface="Arial"/>
                <a:cs typeface="Arial"/>
                <a:sym typeface="Arial"/>
              </a:defRPr>
            </a:pPr>
            <a:r>
              <a:t>Ciclo escolar a ejecutar proyecto: </a:t>
            </a:r>
          </a:p>
          <a:p>
            <a:pPr algn="ctr">
              <a:defRPr b="1" sz="2400">
                <a:latin typeface="Arial"/>
                <a:ea typeface="Arial"/>
                <a:cs typeface="Arial"/>
                <a:sym typeface="Arial"/>
              </a:defRPr>
            </a:pPr>
            <a:r>
              <a:t>2018 – 2019</a:t>
            </a:r>
          </a:p>
          <a:p>
            <a:pPr algn="ctr">
              <a:defRPr b="1" sz="2000">
                <a:latin typeface="Arial"/>
                <a:ea typeface="Arial"/>
                <a:cs typeface="Arial"/>
                <a:sym typeface="Arial"/>
              </a:defRPr>
            </a:pPr>
          </a:p>
          <a:p>
            <a:pPr algn="ctr">
              <a:defRPr b="1" sz="2000">
                <a:latin typeface="Arial"/>
                <a:ea typeface="Arial"/>
                <a:cs typeface="Arial"/>
                <a:sym typeface="Arial"/>
              </a:defRPr>
            </a:pPr>
          </a:p>
          <a:p>
            <a:pPr algn="ctr">
              <a:defRPr b="1" sz="2000">
                <a:latin typeface="Arial"/>
                <a:ea typeface="Arial"/>
                <a:cs typeface="Arial"/>
                <a:sym typeface="Arial"/>
              </a:defRPr>
            </a:pPr>
          </a:p>
          <a:p>
            <a:pPr algn="ctr">
              <a:defRPr b="1" sz="2000">
                <a:latin typeface="Arial"/>
                <a:ea typeface="Arial"/>
                <a:cs typeface="Arial"/>
                <a:sym typeface="Arial"/>
              </a:defRPr>
            </a:pPr>
          </a:p>
          <a:p>
            <a:pPr algn="ctr">
              <a:defRPr b="1" sz="2000">
                <a:latin typeface="Arial"/>
                <a:ea typeface="Arial"/>
                <a:cs typeface="Arial"/>
                <a:sym typeface="Arial"/>
              </a:defRPr>
            </a:pPr>
          </a:p>
          <a:p>
            <a:pPr algn="ctr">
              <a:defRPr sz="2000">
                <a:latin typeface="Arial"/>
                <a:ea typeface="Arial"/>
                <a:cs typeface="Arial"/>
                <a:sym typeface="Arial"/>
              </a:defRPr>
            </a:pPr>
            <a:r>
              <a:t>Fechas tentativas: </a:t>
            </a:r>
          </a:p>
          <a:p>
            <a:pPr algn="ctr">
              <a:defRPr b="1" sz="2400">
                <a:latin typeface="Arial"/>
                <a:ea typeface="Arial"/>
                <a:cs typeface="Arial"/>
                <a:sym typeface="Arial"/>
              </a:defRPr>
            </a:pPr>
            <a:r>
              <a:t>Agosto – Noviembre 2018</a:t>
            </a:r>
          </a:p>
          <a:p>
            <a:pPr algn="ctr">
              <a:defRPr b="1" sz="2400">
                <a:latin typeface="Arial"/>
                <a:ea typeface="Arial"/>
                <a:cs typeface="Arial"/>
                <a:sym typeface="Arial"/>
              </a:defRPr>
            </a:pPr>
            <a:r>
              <a:t>Enero – Marzo 2019</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e. Asignaturas participantes, temas o conceptos de cada una.…"/>
          <p:cNvSpPr txBox="1"/>
          <p:nvPr>
            <p:ph type="body" idx="1"/>
          </p:nvPr>
        </p:nvSpPr>
        <p:spPr>
          <a:xfrm>
            <a:off x="342900" y="2133604"/>
            <a:ext cx="6172200" cy="6783087"/>
          </a:xfrm>
          <a:prstGeom prst="rect">
            <a:avLst/>
          </a:prstGeom>
        </p:spPr>
        <p:txBody>
          <a:bodyPr/>
          <a:lstStyle/>
          <a:p>
            <a:pPr marL="0" indent="0" defTabSz="457200">
              <a:spcBef>
                <a:spcPts val="1200"/>
              </a:spcBef>
              <a:buSzTx/>
              <a:buNone/>
              <a:defRPr b="1" sz="1600">
                <a:solidFill>
                  <a:srgbClr val="005DA4"/>
                </a:solidFill>
              </a:defRPr>
            </a:pPr>
            <a:r>
              <a:t>e.	Asignaturas participantes, temas o conceptos de cada una. </a:t>
            </a:r>
          </a:p>
          <a:p>
            <a:pPr lvl="1" marL="0" indent="600059" defTabSz="457200">
              <a:spcBef>
                <a:spcPts val="1400"/>
              </a:spcBef>
              <a:buSzTx/>
              <a:buNone/>
              <a:tabLst>
                <a:tab pos="139700" algn="l"/>
                <a:tab pos="457200" algn="l"/>
              </a:tabLst>
              <a:defRPr b="1" sz="1600">
                <a:solidFill>
                  <a:srgbClr val="0EB1A9"/>
                </a:solidFill>
              </a:defRPr>
            </a:pPr>
            <a:r>
              <a:rPr>
                <a:solidFill>
                  <a:srgbClr val="000000"/>
                </a:solidFill>
              </a:rPr>
              <a:t>Unidad 4: </a:t>
            </a:r>
            <a:r>
              <a:rPr b="0">
                <a:solidFill>
                  <a:srgbClr val="000000"/>
                </a:solidFill>
              </a:rPr>
              <a:t>La parábola y su ecuación cartesiana. </a:t>
            </a:r>
            <a:endParaRPr b="0">
              <a:solidFill>
                <a:srgbClr val="000000"/>
              </a:solidFill>
            </a:endParaRPr>
          </a:p>
          <a:p>
            <a:pPr lvl="1" marL="0" indent="600059" defTabSz="457200">
              <a:spcBef>
                <a:spcPts val="1400"/>
              </a:spcBef>
              <a:buSzTx/>
              <a:buNone/>
              <a:tabLst>
                <a:tab pos="139700" algn="l"/>
                <a:tab pos="457200" algn="l"/>
              </a:tabLst>
              <a:defRPr b="1" sz="1600">
                <a:solidFill>
                  <a:srgbClr val="0EB1A9"/>
                </a:solidFill>
              </a:defRPr>
            </a:pPr>
            <a:r>
              <a:rPr>
                <a:solidFill>
                  <a:srgbClr val="000000"/>
                </a:solidFill>
              </a:rPr>
              <a:t>Conceptos Clave</a:t>
            </a:r>
            <a:endParaRPr>
              <a:solidFill>
                <a:srgbClr val="000000"/>
              </a:solidFill>
            </a:endParaRPr>
          </a:p>
          <a:p>
            <a:pPr lvl="2" marL="882315" indent="-120315" defTabSz="457200">
              <a:spcBef>
                <a:spcPts val="0"/>
              </a:spcBef>
              <a:defRPr sz="1600"/>
            </a:pPr>
            <a:r>
              <a:t>Estufa solar</a:t>
            </a:r>
          </a:p>
          <a:p>
            <a:pPr lvl="2" marL="882315" indent="-120315" defTabSz="457200">
              <a:spcBef>
                <a:spcPts val="0"/>
              </a:spcBef>
              <a:defRPr sz="1600"/>
            </a:pPr>
            <a:r>
              <a:t>Parábola</a:t>
            </a:r>
          </a:p>
          <a:p>
            <a:pPr lvl="2" marL="882315" indent="-120315" defTabSz="457200">
              <a:spcBef>
                <a:spcPts val="0"/>
              </a:spcBef>
              <a:defRPr sz="1600"/>
            </a:pPr>
            <a:r>
              <a:t>Foco</a:t>
            </a:r>
          </a:p>
          <a:p>
            <a:pPr lvl="2" marL="882315" indent="-120315" defTabSz="457200">
              <a:spcBef>
                <a:spcPts val="0"/>
              </a:spcBef>
              <a:defRPr sz="1600"/>
            </a:pPr>
            <a:r>
              <a:t>Distancia focal</a:t>
            </a:r>
          </a:p>
          <a:p>
            <a:pPr lvl="2" marL="882315" indent="-120315" defTabSz="457200">
              <a:spcBef>
                <a:spcPts val="0"/>
              </a:spcBef>
              <a:defRPr sz="1600"/>
            </a:pPr>
            <a:r>
              <a:t>Propiedad reflexiva de la parábola</a:t>
            </a:r>
          </a:p>
          <a:p>
            <a:pPr lvl="2" marL="882315" indent="-120315" defTabSz="457200">
              <a:spcBef>
                <a:spcPts val="0"/>
              </a:spcBef>
              <a:defRPr sz="1600"/>
            </a:pPr>
            <a:r>
              <a:t>Materiales específicos (aluminio, vidrio templado,etc)</a:t>
            </a:r>
            <a:endParaRPr b="1">
              <a:solidFill>
                <a:srgbClr val="0EB1A9"/>
              </a:solidFill>
            </a:endParaRPr>
          </a:p>
          <a:p>
            <a:pPr marL="0" indent="0" defTabSz="457200">
              <a:lnSpc>
                <a:spcPts val="3500"/>
              </a:lnSpc>
              <a:spcBef>
                <a:spcPts val="1200"/>
              </a:spcBef>
              <a:buSzTx/>
              <a:buNone/>
              <a:defRPr b="1" sz="1600">
                <a:solidFill>
                  <a:srgbClr val="005DA4"/>
                </a:solidFill>
              </a:defRPr>
            </a:pPr>
            <a:r>
              <a:t>f.	Fuentes de apoyo. </a:t>
            </a:r>
          </a:p>
          <a:p>
            <a:pPr marL="0" indent="0" defTabSz="457200">
              <a:lnSpc>
                <a:spcPts val="3500"/>
              </a:lnSpc>
              <a:spcBef>
                <a:spcPts val="1200"/>
              </a:spcBef>
              <a:buSzTx/>
              <a:buNone/>
              <a:defRPr b="1" sz="1600">
                <a:solidFill>
                  <a:srgbClr val="005DA4"/>
                </a:solidFill>
              </a:defRPr>
            </a:pPr>
            <a:r>
              <a:rPr b="0">
                <a:solidFill>
                  <a:srgbClr val="000000"/>
                </a:solidFill>
              </a:rPr>
              <a:t>Choice Humanitarian. Apoyo del Ing. Juan Luis Alducín Carmona. </a:t>
            </a:r>
          </a:p>
        </p:txBody>
      </p:sp>
      <p:sp>
        <p:nvSpPr>
          <p:cNvPr id="233" name="IV. Actividad Asignatura Matemáticas"/>
          <p:cNvSpPr txBox="1"/>
          <p:nvPr>
            <p:ph type="title"/>
          </p:nvPr>
        </p:nvSpPr>
        <p:spPr>
          <a:xfrm>
            <a:off x="71699" y="1153143"/>
            <a:ext cx="6714602" cy="932263"/>
          </a:xfrm>
          <a:prstGeom prst="rect">
            <a:avLst/>
          </a:prstGeom>
        </p:spPr>
        <p:txBody>
          <a:bodyPr/>
          <a:lstStyle>
            <a:lvl1pPr>
              <a:defRPr b="1" sz="2600">
                <a:latin typeface="+mj-lt"/>
                <a:ea typeface="+mj-ea"/>
                <a:cs typeface="+mj-cs"/>
                <a:sym typeface="Calibri"/>
              </a:defRPr>
            </a:lvl1pPr>
          </a:lstStyle>
          <a:p>
            <a:pPr/>
            <a:r>
              <a:t>IV. Actividad Asignatura Matemáticas</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f. Justificación de la actividad.…"/>
          <p:cNvSpPr txBox="1"/>
          <p:nvPr>
            <p:ph type="body" idx="1"/>
          </p:nvPr>
        </p:nvSpPr>
        <p:spPr>
          <a:xfrm>
            <a:off x="342900" y="2850218"/>
            <a:ext cx="6172200" cy="6034618"/>
          </a:xfrm>
          <a:prstGeom prst="rect">
            <a:avLst/>
          </a:prstGeom>
        </p:spPr>
        <p:txBody>
          <a:bodyPr/>
          <a:lstStyle/>
          <a:p>
            <a:pPr marL="0" indent="0" defTabSz="457200">
              <a:lnSpc>
                <a:spcPts val="3500"/>
              </a:lnSpc>
              <a:spcBef>
                <a:spcPts val="1200"/>
              </a:spcBef>
              <a:buSzTx/>
              <a:buNone/>
              <a:defRPr b="1" sz="1600">
                <a:solidFill>
                  <a:srgbClr val="005DA4"/>
                </a:solidFill>
              </a:defRPr>
            </a:pPr>
            <a:r>
              <a:t>f. Justificación de la actividad.</a:t>
            </a:r>
          </a:p>
          <a:p>
            <a:pPr marL="0" indent="0" defTabSz="457200">
              <a:lnSpc>
                <a:spcPts val="3500"/>
              </a:lnSpc>
              <a:spcBef>
                <a:spcPts val="1400"/>
              </a:spcBef>
              <a:buSzTx/>
              <a:buNone/>
              <a:tabLst>
                <a:tab pos="139700" algn="l"/>
                <a:tab pos="457200" algn="l"/>
              </a:tabLst>
              <a:defRPr b="1" sz="1600">
                <a:solidFill>
                  <a:srgbClr val="0EB1A9"/>
                </a:solidFill>
              </a:defRPr>
            </a:pPr>
            <a:r>
              <a:rPr b="0">
                <a:solidFill>
                  <a:srgbClr val="000000"/>
                </a:solidFill>
              </a:rPr>
              <a:t>La presente actividad se requiere para probar que las estufas solares diseñadas por los alumnos efectivamente funcionen. Además, su diseño y los principios matemáticos y físicos aplicados serán evidenciados por los estudiantes. </a:t>
            </a:r>
          </a:p>
        </p:txBody>
      </p:sp>
      <p:sp>
        <p:nvSpPr>
          <p:cNvPr id="236" name="IV. Actividad Asignatura Matemáticas"/>
          <p:cNvSpPr txBox="1"/>
          <p:nvPr>
            <p:ph type="title"/>
          </p:nvPr>
        </p:nvSpPr>
        <p:spPr>
          <a:xfrm>
            <a:off x="71699" y="1153143"/>
            <a:ext cx="6714602" cy="1524003"/>
          </a:xfrm>
          <a:prstGeom prst="rect">
            <a:avLst/>
          </a:prstGeom>
        </p:spPr>
        <p:txBody>
          <a:bodyPr/>
          <a:lstStyle>
            <a:lvl1pPr>
              <a:defRPr b="1" sz="2600">
                <a:latin typeface="+mj-lt"/>
                <a:ea typeface="+mj-ea"/>
                <a:cs typeface="+mj-cs"/>
                <a:sym typeface="Calibri"/>
              </a:defRPr>
            </a:lvl1pPr>
          </a:lstStyle>
          <a:p>
            <a:pPr/>
            <a:r>
              <a:t>IV. Actividad Asignatura Matemáticas</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g. Descripción de Apertura de la actividad.…"/>
          <p:cNvSpPr txBox="1"/>
          <p:nvPr>
            <p:ph type="body" idx="1"/>
          </p:nvPr>
        </p:nvSpPr>
        <p:spPr>
          <a:prstGeom prst="rect">
            <a:avLst/>
          </a:prstGeom>
        </p:spPr>
        <p:txBody>
          <a:bodyPr/>
          <a:lstStyle/>
          <a:p>
            <a:pPr marL="0" indent="0" defTabSz="434340">
              <a:lnSpc>
                <a:spcPts val="3300"/>
              </a:lnSpc>
              <a:spcBef>
                <a:spcPts val="1100"/>
              </a:spcBef>
              <a:buSzTx/>
              <a:buNone/>
              <a:defRPr b="1" sz="1520">
                <a:solidFill>
                  <a:srgbClr val="005DA4"/>
                </a:solidFill>
              </a:defRPr>
            </a:pPr>
            <a:r>
              <a:t>g. Descripción de Apertura de la actividad.</a:t>
            </a:r>
          </a:p>
          <a:p>
            <a:pPr marL="0" indent="0" defTabSz="434340">
              <a:lnSpc>
                <a:spcPts val="3300"/>
              </a:lnSpc>
              <a:spcBef>
                <a:spcPts val="1100"/>
              </a:spcBef>
              <a:buSzTx/>
              <a:buNone/>
              <a:defRPr b="1" sz="1520">
                <a:solidFill>
                  <a:srgbClr val="0EB1A9"/>
                </a:solidFill>
              </a:defRPr>
            </a:pPr>
            <a:r>
              <a:rPr>
                <a:solidFill>
                  <a:srgbClr val="000000"/>
                </a:solidFill>
              </a:rPr>
              <a:t>OBJETIVO</a:t>
            </a:r>
            <a:r>
              <a:rPr b="0">
                <a:solidFill>
                  <a:srgbClr val="000000"/>
                </a:solidFill>
              </a:rPr>
              <a:t> </a:t>
            </a:r>
            <a:endParaRPr b="0">
              <a:solidFill>
                <a:srgbClr val="000000"/>
              </a:solidFill>
            </a:endParaRPr>
          </a:p>
          <a:p>
            <a:pPr marL="0" indent="0" defTabSz="434340">
              <a:lnSpc>
                <a:spcPts val="3300"/>
              </a:lnSpc>
              <a:spcBef>
                <a:spcPts val="1100"/>
              </a:spcBef>
              <a:buSzTx/>
              <a:buNone/>
              <a:defRPr b="1" sz="1520">
                <a:solidFill>
                  <a:srgbClr val="0EB1A9"/>
                </a:solidFill>
              </a:defRPr>
            </a:pPr>
            <a:r>
              <a:rPr b="0">
                <a:solidFill>
                  <a:srgbClr val="000000"/>
                </a:solidFill>
              </a:rPr>
              <a:t>Presentar al Ing. Alducin nuevamente, para que él pudiera escuchar y ver físicamente los avances de la estufa solar parabólica construida por cada equipo. </a:t>
            </a:r>
            <a:endParaRPr b="0">
              <a:solidFill>
                <a:srgbClr val="000000"/>
              </a:solidFill>
            </a:endParaRPr>
          </a:p>
          <a:p>
            <a:pPr marL="0" indent="0" defTabSz="434340">
              <a:lnSpc>
                <a:spcPts val="3300"/>
              </a:lnSpc>
              <a:spcBef>
                <a:spcPts val="1100"/>
              </a:spcBef>
              <a:buSzTx/>
              <a:buNone/>
              <a:defRPr b="1" sz="1520"/>
            </a:pPr>
            <a:r>
              <a:t>RESPONSABLE </a:t>
            </a:r>
            <a:r>
              <a:rPr b="0"/>
              <a:t> </a:t>
            </a:r>
            <a:endParaRPr b="0"/>
          </a:p>
          <a:p>
            <a:pPr marL="0" indent="0" defTabSz="434340">
              <a:lnSpc>
                <a:spcPts val="3300"/>
              </a:lnSpc>
              <a:spcBef>
                <a:spcPts val="1100"/>
              </a:spcBef>
              <a:buSzTx/>
              <a:buNone/>
              <a:defRPr b="1" sz="1520">
                <a:solidFill>
                  <a:srgbClr val="0EB1A9"/>
                </a:solidFill>
              </a:defRPr>
            </a:pPr>
            <a:r>
              <a:rPr b="0">
                <a:solidFill>
                  <a:srgbClr val="000000"/>
                </a:solidFill>
              </a:rPr>
              <a:t>María José Barrera Torres</a:t>
            </a:r>
            <a:endParaRPr b="0">
              <a:solidFill>
                <a:srgbClr val="000000"/>
              </a:solidFill>
            </a:endParaRPr>
          </a:p>
          <a:p>
            <a:pPr marL="0" indent="0" defTabSz="434340">
              <a:lnSpc>
                <a:spcPts val="3300"/>
              </a:lnSpc>
              <a:spcBef>
                <a:spcPts val="1100"/>
              </a:spcBef>
              <a:buSzTx/>
              <a:buNone/>
              <a:defRPr b="1" sz="1520"/>
            </a:pPr>
            <a:r>
              <a:t>DESCRIPCIÓN </a:t>
            </a:r>
          </a:p>
          <a:p>
            <a:pPr marL="0" indent="0" defTabSz="434340">
              <a:lnSpc>
                <a:spcPts val="3300"/>
              </a:lnSpc>
              <a:spcBef>
                <a:spcPts val="1100"/>
              </a:spcBef>
              <a:buSzTx/>
              <a:buNone/>
              <a:defRPr b="1" sz="1520">
                <a:solidFill>
                  <a:srgbClr val="0EB1A9"/>
                </a:solidFill>
              </a:defRPr>
            </a:pPr>
            <a:r>
              <a:rPr b="0">
                <a:solidFill>
                  <a:srgbClr val="000000"/>
                </a:solidFill>
              </a:rPr>
              <a:t>Presentar al Ing. Alducin, quien trabaja en Choice Humanitarian y se dedica a coordinar la construcción e instalación de distintos aditamentos/aparatos  para mejorar la calidad de vida de las personas en comunidades rurales y con necesidades.</a:t>
            </a:r>
          </a:p>
        </p:txBody>
      </p:sp>
      <p:sp>
        <p:nvSpPr>
          <p:cNvPr id="239" name="IV. Actividad Asignatura Matemáticas"/>
          <p:cNvSpPr txBox="1"/>
          <p:nvPr>
            <p:ph type="title"/>
          </p:nvPr>
        </p:nvSpPr>
        <p:spPr>
          <a:xfrm>
            <a:off x="71699" y="1153143"/>
            <a:ext cx="6714602" cy="987251"/>
          </a:xfrm>
          <a:prstGeom prst="rect">
            <a:avLst/>
          </a:prstGeom>
        </p:spPr>
        <p:txBody>
          <a:bodyPr/>
          <a:lstStyle>
            <a:lvl1pPr>
              <a:defRPr b="1" sz="2600"/>
            </a:lvl1pPr>
          </a:lstStyle>
          <a:p>
            <a:pPr/>
            <a:r>
              <a:t>IV. Actividad Asignatura Matemáticas</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h. Descripción del desarrollo de la actividad.…"/>
          <p:cNvSpPr txBox="1"/>
          <p:nvPr>
            <p:ph type="body" idx="1"/>
          </p:nvPr>
        </p:nvSpPr>
        <p:spPr>
          <a:prstGeom prst="rect">
            <a:avLst/>
          </a:prstGeom>
        </p:spPr>
        <p:txBody>
          <a:bodyPr/>
          <a:lstStyle/>
          <a:p>
            <a:pPr marL="0" indent="0" defTabSz="438911">
              <a:lnSpc>
                <a:spcPts val="3300"/>
              </a:lnSpc>
              <a:spcBef>
                <a:spcPts val="1100"/>
              </a:spcBef>
              <a:buSzTx/>
              <a:buNone/>
              <a:defRPr b="1" sz="1536">
                <a:solidFill>
                  <a:srgbClr val="005DA4"/>
                </a:solidFill>
              </a:defRPr>
            </a:pPr>
            <a:r>
              <a:t>h. Descripción del desarrollo de la actividad.</a:t>
            </a:r>
          </a:p>
          <a:p>
            <a:pPr marL="0" indent="0" defTabSz="395019">
              <a:lnSpc>
                <a:spcPts val="3000"/>
              </a:lnSpc>
              <a:spcBef>
                <a:spcPts val="900"/>
              </a:spcBef>
              <a:buSzTx/>
              <a:buNone/>
              <a:defRPr b="1" sz="1536"/>
            </a:pPr>
            <a:r>
              <a:t>OBJETIVO</a:t>
            </a:r>
          </a:p>
          <a:p>
            <a:pPr marL="0" indent="0" defTabSz="395019">
              <a:lnSpc>
                <a:spcPts val="3000"/>
              </a:lnSpc>
              <a:spcBef>
                <a:spcPts val="900"/>
              </a:spcBef>
              <a:buSzTx/>
              <a:buNone/>
              <a:defRPr b="1" sz="1536">
                <a:solidFill>
                  <a:srgbClr val="0EB1A9"/>
                </a:solidFill>
              </a:defRPr>
            </a:pPr>
            <a:r>
              <a:rPr b="0">
                <a:solidFill>
                  <a:srgbClr val="000000"/>
                </a:solidFill>
              </a:rPr>
              <a:t>Comunicar y compartir el desarrollo de su proyecto con profesora, experto y compañeros. Recibir retroalimentación al respecto.</a:t>
            </a:r>
            <a:endParaRPr b="0">
              <a:solidFill>
                <a:srgbClr val="000000"/>
              </a:solidFill>
            </a:endParaRPr>
          </a:p>
          <a:p>
            <a:pPr marL="0" indent="0" defTabSz="395019">
              <a:lnSpc>
                <a:spcPts val="3000"/>
              </a:lnSpc>
              <a:spcBef>
                <a:spcPts val="900"/>
              </a:spcBef>
              <a:buSzTx/>
              <a:buNone/>
              <a:defRPr b="1" sz="1536"/>
            </a:pPr>
            <a:r>
              <a:t>RESPONSABLE</a:t>
            </a:r>
          </a:p>
          <a:p>
            <a:pPr marL="0" indent="0" defTabSz="395019">
              <a:lnSpc>
                <a:spcPts val="3000"/>
              </a:lnSpc>
              <a:spcBef>
                <a:spcPts val="900"/>
              </a:spcBef>
              <a:buSzTx/>
              <a:buNone/>
              <a:defRPr b="1" sz="1536">
                <a:solidFill>
                  <a:srgbClr val="0EB1A9"/>
                </a:solidFill>
              </a:defRPr>
            </a:pPr>
            <a:r>
              <a:rPr b="0">
                <a:solidFill>
                  <a:srgbClr val="000000"/>
                </a:solidFill>
              </a:rPr>
              <a:t>Estudiantes</a:t>
            </a:r>
            <a:endParaRPr b="0">
              <a:solidFill>
                <a:srgbClr val="000000"/>
              </a:solidFill>
            </a:endParaRPr>
          </a:p>
          <a:p>
            <a:pPr marL="0" indent="0" defTabSz="395019">
              <a:lnSpc>
                <a:spcPts val="3000"/>
              </a:lnSpc>
              <a:spcBef>
                <a:spcPts val="900"/>
              </a:spcBef>
              <a:buSzTx/>
              <a:buNone/>
              <a:defRPr b="1" sz="1536"/>
            </a:pPr>
            <a:r>
              <a:t>DESCRIPCIÓN</a:t>
            </a:r>
          </a:p>
          <a:p>
            <a:pPr marL="0" indent="0" defTabSz="395019">
              <a:lnSpc>
                <a:spcPts val="3000"/>
              </a:lnSpc>
              <a:spcBef>
                <a:spcPts val="900"/>
              </a:spcBef>
              <a:buSzTx/>
              <a:buNone/>
              <a:defRPr b="1" sz="1536">
                <a:solidFill>
                  <a:srgbClr val="0EB1A9"/>
                </a:solidFill>
              </a:defRPr>
            </a:pPr>
            <a:r>
              <a:rPr b="0">
                <a:solidFill>
                  <a:srgbClr val="000000"/>
                </a:solidFill>
              </a:rPr>
              <a:t>Los alumnos son separados para estar con sus equipos.</a:t>
            </a:r>
            <a:endParaRPr b="0">
              <a:solidFill>
                <a:srgbClr val="000000"/>
              </a:solidFill>
            </a:endParaRPr>
          </a:p>
          <a:p>
            <a:pPr marL="0" indent="0" algn="just" defTabSz="438911">
              <a:lnSpc>
                <a:spcPct val="115000"/>
              </a:lnSpc>
              <a:spcBef>
                <a:spcPts val="0"/>
              </a:spcBef>
              <a:buSzTx/>
              <a:buFontTx/>
              <a:buNone/>
              <a:defRPr sz="1536"/>
            </a:pPr>
            <a:r>
              <a:t>Cada equipo expone oralmente en el salón lo que hicieron para construir la estufa parabólica, los materiales elegidos, sus razones por qué lo eligieron, cómo encontraron el foco, pruebas hechas hasta el momento, etc.  </a:t>
            </a:r>
          </a:p>
          <a:p>
            <a:pPr marL="0" indent="0" defTabSz="438911">
              <a:lnSpc>
                <a:spcPct val="115000"/>
              </a:lnSpc>
              <a:spcBef>
                <a:spcPts val="0"/>
              </a:spcBef>
              <a:buSzTx/>
              <a:buFontTx/>
              <a:buNone/>
              <a:defRPr sz="1536"/>
            </a:pPr>
            <a:r>
              <a:t>Después en el exterior, bajo el sol, se muestran las estufas y se explica con el aparato más claramente. Tanto el Ingeniero experto como la profesora, preguntan y hacen pequeñas observaciones de su trabajo.</a:t>
            </a:r>
          </a:p>
        </p:txBody>
      </p:sp>
      <p:sp>
        <p:nvSpPr>
          <p:cNvPr id="242" name="IV. Actividad Asignatura Matemáticas"/>
          <p:cNvSpPr txBox="1"/>
          <p:nvPr>
            <p:ph type="title"/>
          </p:nvPr>
        </p:nvSpPr>
        <p:spPr>
          <a:xfrm>
            <a:off x="71699" y="1153143"/>
            <a:ext cx="6714602" cy="970109"/>
          </a:xfrm>
          <a:prstGeom prst="rect">
            <a:avLst/>
          </a:prstGeom>
        </p:spPr>
        <p:txBody>
          <a:bodyPr/>
          <a:lstStyle>
            <a:lvl1pPr>
              <a:defRPr b="1" sz="2600">
                <a:latin typeface="+mj-lt"/>
                <a:ea typeface="+mj-ea"/>
                <a:cs typeface="+mj-cs"/>
                <a:sym typeface="Calibri"/>
              </a:defRPr>
            </a:lvl1pPr>
          </a:lstStyle>
          <a:p>
            <a:pPr/>
            <a:r>
              <a:t>IV. Actividad Asignatura Matemáticas</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i. Descripción del cierre de la actividad.…"/>
          <p:cNvSpPr txBox="1"/>
          <p:nvPr>
            <p:ph type="body" idx="1"/>
          </p:nvPr>
        </p:nvSpPr>
        <p:spPr>
          <a:prstGeom prst="rect">
            <a:avLst/>
          </a:prstGeom>
        </p:spPr>
        <p:txBody>
          <a:bodyPr/>
          <a:lstStyle/>
          <a:p>
            <a:pPr marL="0" indent="0" defTabSz="457200">
              <a:lnSpc>
                <a:spcPts val="3500"/>
              </a:lnSpc>
              <a:spcBef>
                <a:spcPts val="1200"/>
              </a:spcBef>
              <a:buSzTx/>
              <a:buNone/>
              <a:defRPr b="1" sz="1600">
                <a:solidFill>
                  <a:srgbClr val="005DA4"/>
                </a:solidFill>
              </a:defRPr>
            </a:pPr>
            <a:r>
              <a:t>i. Descripción del cierre de la actividad.</a:t>
            </a:r>
          </a:p>
          <a:p>
            <a:pPr marL="0" indent="0" defTabSz="411479">
              <a:lnSpc>
                <a:spcPts val="3200"/>
              </a:lnSpc>
              <a:spcBef>
                <a:spcPts val="1000"/>
              </a:spcBef>
              <a:buSzTx/>
              <a:buNone/>
              <a:defRPr b="1" sz="1600"/>
            </a:pPr>
            <a:r>
              <a:t>Objetivo</a:t>
            </a:r>
          </a:p>
          <a:p>
            <a:pPr marL="0" indent="0" defTabSz="411479">
              <a:lnSpc>
                <a:spcPts val="3200"/>
              </a:lnSpc>
              <a:spcBef>
                <a:spcPts val="1000"/>
              </a:spcBef>
              <a:buSzTx/>
              <a:buNone/>
              <a:defRPr b="1" sz="1600">
                <a:solidFill>
                  <a:srgbClr val="0EB1A9"/>
                </a:solidFill>
              </a:defRPr>
            </a:pPr>
            <a:r>
              <a:rPr b="0">
                <a:solidFill>
                  <a:srgbClr val="000000"/>
                </a:solidFill>
              </a:rPr>
              <a:t>Retroalimentar en detalle por equipo algunos puntos para la mejora de la eficiencia en los aparatos construidos, que ya de por sí están muy bien hechos.</a:t>
            </a:r>
            <a:endParaRPr b="0">
              <a:solidFill>
                <a:srgbClr val="000000"/>
              </a:solidFill>
            </a:endParaRPr>
          </a:p>
          <a:p>
            <a:pPr marL="0" indent="0" defTabSz="411479">
              <a:lnSpc>
                <a:spcPts val="3200"/>
              </a:lnSpc>
              <a:spcBef>
                <a:spcPts val="1000"/>
              </a:spcBef>
              <a:buSzTx/>
              <a:buNone/>
              <a:defRPr b="1" sz="1600"/>
            </a:pPr>
            <a:r>
              <a:t>Responsable</a:t>
            </a:r>
          </a:p>
          <a:p>
            <a:pPr marL="0" indent="0" defTabSz="411479">
              <a:lnSpc>
                <a:spcPts val="3200"/>
              </a:lnSpc>
              <a:spcBef>
                <a:spcPts val="1000"/>
              </a:spcBef>
              <a:buSzTx/>
              <a:buNone/>
              <a:defRPr b="1" sz="1600">
                <a:solidFill>
                  <a:srgbClr val="0EB1A9"/>
                </a:solidFill>
              </a:defRPr>
            </a:pPr>
            <a:r>
              <a:rPr b="0">
                <a:solidFill>
                  <a:srgbClr val="000000"/>
                </a:solidFill>
              </a:rPr>
              <a:t>Ingeniero Alducin</a:t>
            </a:r>
          </a:p>
          <a:p>
            <a:pPr marL="0" indent="0" defTabSz="411479">
              <a:lnSpc>
                <a:spcPts val="3200"/>
              </a:lnSpc>
              <a:spcBef>
                <a:spcPts val="1000"/>
              </a:spcBef>
              <a:buSzTx/>
              <a:buNone/>
              <a:defRPr b="1" sz="1600"/>
            </a:pPr>
            <a:r>
              <a:t>Descripción</a:t>
            </a:r>
          </a:p>
          <a:p>
            <a:pPr marL="0" indent="0" defTabSz="411479">
              <a:lnSpc>
                <a:spcPts val="3200"/>
              </a:lnSpc>
              <a:spcBef>
                <a:spcPts val="1000"/>
              </a:spcBef>
              <a:buSzTx/>
              <a:buNone/>
              <a:defRPr b="1" sz="1600">
                <a:solidFill>
                  <a:srgbClr val="0EB1A9"/>
                </a:solidFill>
              </a:defRPr>
            </a:pPr>
            <a:r>
              <a:rPr b="0">
                <a:solidFill>
                  <a:srgbClr val="000000"/>
                </a:solidFill>
              </a:rPr>
              <a:t>Por equipo el Ingeniero Alducin revisa cada estufa, y hace sugerencias de mejora para cada una. </a:t>
            </a:r>
          </a:p>
        </p:txBody>
      </p:sp>
      <p:sp>
        <p:nvSpPr>
          <p:cNvPr id="245" name="IV. Actividad Asignatura Matemáticas"/>
          <p:cNvSpPr txBox="1"/>
          <p:nvPr>
            <p:ph type="title"/>
          </p:nvPr>
        </p:nvSpPr>
        <p:spPr>
          <a:xfrm>
            <a:off x="71699" y="1153143"/>
            <a:ext cx="6714602" cy="943099"/>
          </a:xfrm>
          <a:prstGeom prst="rect">
            <a:avLst/>
          </a:prstGeom>
        </p:spPr>
        <p:txBody>
          <a:bodyPr/>
          <a:lstStyle>
            <a:lvl1pPr>
              <a:defRPr b="1" sz="2600">
                <a:latin typeface="+mj-lt"/>
                <a:ea typeface="+mj-ea"/>
                <a:cs typeface="+mj-cs"/>
                <a:sym typeface="Calibri"/>
              </a:defRPr>
            </a:lvl1pPr>
          </a:lstStyle>
          <a:p>
            <a:pPr/>
            <a:r>
              <a:t>IV. Actividad Asignatura Matemáticas</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j. Descripción de lo que se hará con los resultados de la actividad.…"/>
          <p:cNvSpPr txBox="1"/>
          <p:nvPr>
            <p:ph type="body" idx="1"/>
          </p:nvPr>
        </p:nvSpPr>
        <p:spPr>
          <a:xfrm>
            <a:off x="342900" y="2402622"/>
            <a:ext cx="6172200" cy="6034618"/>
          </a:xfrm>
          <a:prstGeom prst="rect">
            <a:avLst/>
          </a:prstGeom>
        </p:spPr>
        <p:txBody>
          <a:bodyPr/>
          <a:lstStyle/>
          <a:p>
            <a:pPr marL="0" indent="0" defTabSz="457200">
              <a:lnSpc>
                <a:spcPts val="3500"/>
              </a:lnSpc>
              <a:spcBef>
                <a:spcPts val="1200"/>
              </a:spcBef>
              <a:buSzTx/>
              <a:buNone/>
              <a:defRPr b="1" sz="1600">
                <a:solidFill>
                  <a:srgbClr val="005DA4"/>
                </a:solidFill>
              </a:defRPr>
            </a:pPr>
            <a:r>
              <a:t>j. Descripción de lo que se hará con los resultados de la actividad.</a:t>
            </a:r>
          </a:p>
          <a:p>
            <a:pPr marL="0" indent="0" defTabSz="457200">
              <a:spcBef>
                <a:spcPts val="0"/>
              </a:spcBef>
              <a:buSzTx/>
              <a:buFontTx/>
              <a:buNone/>
              <a:defRPr sz="1600"/>
            </a:pPr>
          </a:p>
          <a:p>
            <a:pPr marL="0" indent="0" defTabSz="457200">
              <a:spcBef>
                <a:spcPts val="0"/>
              </a:spcBef>
              <a:buSzTx/>
              <a:buFontTx/>
              <a:buNone/>
              <a:defRPr sz="1600"/>
            </a:pPr>
            <a:r>
              <a:t>Observaciones orales por parte del Ing. Alducin, y de la profesora, después de analizar el aparato construido por los alumnos. En general fueron muy pocos los comentarios porque los productos son satisfactorios y funcionales  </a:t>
            </a:r>
          </a:p>
          <a:p>
            <a:pPr marL="0" indent="0" defTabSz="457200">
              <a:spcBef>
                <a:spcPts val="0"/>
              </a:spcBef>
              <a:buSzTx/>
              <a:buFontTx/>
              <a:buNone/>
              <a:defRPr sz="1600"/>
            </a:pPr>
          </a:p>
          <a:p>
            <a:pPr marL="0" indent="0" defTabSz="457200">
              <a:spcBef>
                <a:spcPts val="0"/>
              </a:spcBef>
              <a:buSzTx/>
              <a:buFontTx/>
              <a:buNone/>
              <a:defRPr sz="1600"/>
            </a:pPr>
            <a:r>
              <a:t>Probar “informalmente” que pueden al menos calentar algo por el momento.</a:t>
            </a:r>
          </a:p>
          <a:p>
            <a:pPr marL="0" indent="0" defTabSz="457200">
              <a:lnSpc>
                <a:spcPts val="3500"/>
              </a:lnSpc>
              <a:spcBef>
                <a:spcPts val="1200"/>
              </a:spcBef>
              <a:buSzTx/>
              <a:buNone/>
              <a:defRPr sz="1600"/>
            </a:pPr>
          </a:p>
          <a:p>
            <a:pPr marL="0" indent="0" defTabSz="457200">
              <a:spcBef>
                <a:spcPts val="0"/>
              </a:spcBef>
              <a:buSzTx/>
              <a:buFontTx/>
              <a:buNone/>
              <a:defRPr sz="1600">
                <a:solidFill>
                  <a:srgbClr val="222222"/>
                </a:solidFill>
              </a:defRPr>
            </a:pPr>
            <a:r>
              <a:t>Observar y tocar los alimentos que estuvieron calentando en ese momento. Dos equipos probaron con huevo y otro con alitas de pollo.</a:t>
            </a:r>
            <a:endParaRPr sz="1400">
              <a:latin typeface="Century Gothic"/>
              <a:ea typeface="Century Gothic"/>
              <a:cs typeface="Century Gothic"/>
              <a:sym typeface="Century Gothic"/>
            </a:endParaRPr>
          </a:p>
          <a:p>
            <a:pPr marL="0" indent="0" defTabSz="457200">
              <a:spcBef>
                <a:spcPts val="0"/>
              </a:spcBef>
              <a:buSzTx/>
              <a:buFontTx/>
              <a:buNone/>
              <a:defRPr sz="1200">
                <a:solidFill>
                  <a:srgbClr val="222222"/>
                </a:solidFill>
                <a:latin typeface="Times New Roman"/>
                <a:ea typeface="Times New Roman"/>
                <a:cs typeface="Times New Roman"/>
                <a:sym typeface="Times New Roman"/>
              </a:defRPr>
            </a:pPr>
            <a:endParaRPr sz="1400">
              <a:latin typeface="Century Gothic"/>
              <a:ea typeface="Century Gothic"/>
              <a:cs typeface="Century Gothic"/>
              <a:sym typeface="Century Gothic"/>
            </a:endParaRPr>
          </a:p>
        </p:txBody>
      </p:sp>
      <p:sp>
        <p:nvSpPr>
          <p:cNvPr id="248" name="IV. Actividad Asignatura Matemáticas"/>
          <p:cNvSpPr txBox="1"/>
          <p:nvPr>
            <p:ph type="title"/>
          </p:nvPr>
        </p:nvSpPr>
        <p:spPr>
          <a:xfrm>
            <a:off x="202920" y="1033852"/>
            <a:ext cx="6714602" cy="1524003"/>
          </a:xfrm>
          <a:prstGeom prst="rect">
            <a:avLst/>
          </a:prstGeom>
        </p:spPr>
        <p:txBody>
          <a:bodyPr/>
          <a:lstStyle>
            <a:lvl1pPr>
              <a:defRPr b="1" sz="2600">
                <a:latin typeface="+mj-lt"/>
                <a:ea typeface="+mj-ea"/>
                <a:cs typeface="+mj-cs"/>
                <a:sym typeface="Calibri"/>
              </a:defRPr>
            </a:lvl1pPr>
          </a:lstStyle>
          <a:p>
            <a:pPr/>
            <a:r>
              <a:t>IV. Actividad Asignatura Matemáticas</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k. Análisis.…"/>
          <p:cNvSpPr txBox="1"/>
          <p:nvPr>
            <p:ph type="body" idx="1"/>
          </p:nvPr>
        </p:nvSpPr>
        <p:spPr>
          <a:prstGeom prst="rect">
            <a:avLst/>
          </a:prstGeom>
        </p:spPr>
        <p:txBody>
          <a:bodyPr/>
          <a:lstStyle/>
          <a:p>
            <a:pPr marL="0" indent="0" defTabSz="457200">
              <a:lnSpc>
                <a:spcPts val="3500"/>
              </a:lnSpc>
              <a:spcBef>
                <a:spcPts val="1200"/>
              </a:spcBef>
              <a:buSzTx/>
              <a:buNone/>
              <a:defRPr b="1" sz="1600">
                <a:solidFill>
                  <a:srgbClr val="005DA4"/>
                </a:solidFill>
              </a:defRPr>
            </a:pPr>
            <a:r>
              <a:t>k. Análisis. </a:t>
            </a:r>
          </a:p>
          <a:p>
            <a:pPr marL="0" indent="0" defTabSz="411479">
              <a:lnSpc>
                <a:spcPts val="3200"/>
              </a:lnSpc>
              <a:spcBef>
                <a:spcPts val="1000"/>
              </a:spcBef>
              <a:buSzTx/>
              <a:buNone/>
              <a:defRPr b="1" sz="1600"/>
            </a:pPr>
            <a:r>
              <a:t>Contraste de lo esperado y lo sucedido. </a:t>
            </a:r>
          </a:p>
          <a:p>
            <a:pPr marL="0" indent="0" defTabSz="457200">
              <a:lnSpc>
                <a:spcPts val="3100"/>
              </a:lnSpc>
              <a:spcBef>
                <a:spcPts val="1200"/>
              </a:spcBef>
              <a:buSzTx/>
              <a:buNone/>
              <a:defRPr sz="1600"/>
            </a:pPr>
            <a:r>
              <a:t>Argumentos claros y precisos sobre:</a:t>
            </a:r>
            <a:br/>
            <a:r>
              <a:rPr b="1"/>
              <a:t>1. Logros alcanzados. </a:t>
            </a:r>
            <a:endParaRPr b="1"/>
          </a:p>
          <a:p>
            <a:pPr marL="0" indent="0" defTabSz="457200">
              <a:spcBef>
                <a:spcPts val="0"/>
              </a:spcBef>
              <a:buSzTx/>
              <a:buFontTx/>
              <a:buNone/>
              <a:defRPr sz="1600"/>
            </a:pPr>
            <a:r>
              <a:t>La evidencia de la presentación de su trabajo y la retroalimentación por parte del Ingeniero y la profesora, fueron todo de  manera oral y la evidencia son las fotografías solamente. La prueba no era ya la final, de manera que solo cocinaron huevo dos equipos, y uno equipo calentó alitas.</a:t>
            </a:r>
          </a:p>
          <a:p>
            <a:pPr marL="0" indent="0" defTabSz="457200">
              <a:lnSpc>
                <a:spcPts val="3100"/>
              </a:lnSpc>
              <a:spcBef>
                <a:spcPts val="1200"/>
              </a:spcBef>
              <a:buSzTx/>
              <a:buNone/>
              <a:defRPr sz="1600"/>
            </a:pPr>
            <a:r>
              <a:t>2</a:t>
            </a:r>
            <a:r>
              <a:rPr b="1"/>
              <a:t>. Aspectos a mejorar. </a:t>
            </a:r>
            <a:endParaRPr b="1"/>
          </a:p>
          <a:p>
            <a:pPr marL="0" indent="0" defTabSz="457200">
              <a:spcBef>
                <a:spcPts val="0"/>
              </a:spcBef>
              <a:buSzTx/>
              <a:buFontTx/>
              <a:buNone/>
              <a:defRPr sz="1600"/>
            </a:pPr>
            <a:r>
              <a:t>Que los alumnos desarrollen un pensamiento más crítico para que puedan hacer preguntas más interesantes y significativas y así aprovechar al máximo la experiencia del Ingeniero que no está asesorando. </a:t>
            </a:r>
          </a:p>
        </p:txBody>
      </p:sp>
      <p:sp>
        <p:nvSpPr>
          <p:cNvPr id="251" name="IV. Actividad Asignatura Matemáticas"/>
          <p:cNvSpPr txBox="1"/>
          <p:nvPr>
            <p:ph type="title"/>
          </p:nvPr>
        </p:nvSpPr>
        <p:spPr>
          <a:xfrm>
            <a:off x="71699" y="1153143"/>
            <a:ext cx="6714602" cy="824104"/>
          </a:xfrm>
          <a:prstGeom prst="rect">
            <a:avLst/>
          </a:prstGeom>
        </p:spPr>
        <p:txBody>
          <a:bodyPr/>
          <a:lstStyle>
            <a:lvl1pPr>
              <a:defRPr b="1" sz="2600">
                <a:latin typeface="+mj-lt"/>
                <a:ea typeface="+mj-ea"/>
                <a:cs typeface="+mj-cs"/>
                <a:sym typeface="Calibri"/>
              </a:defRPr>
            </a:lvl1pPr>
          </a:lstStyle>
          <a:p>
            <a:pPr/>
            <a:r>
              <a:t>IV. Actividad Asignatura Matemáticas</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l. Toma de decisiones.…"/>
          <p:cNvSpPr txBox="1"/>
          <p:nvPr>
            <p:ph type="body" idx="1"/>
          </p:nvPr>
        </p:nvSpPr>
        <p:spPr>
          <a:xfrm>
            <a:off x="342900" y="2535939"/>
            <a:ext cx="6172200" cy="6034618"/>
          </a:xfrm>
          <a:prstGeom prst="rect">
            <a:avLst/>
          </a:prstGeom>
        </p:spPr>
        <p:txBody>
          <a:bodyPr/>
          <a:lstStyle/>
          <a:p>
            <a:pPr marL="0" indent="0" defTabSz="457200">
              <a:lnSpc>
                <a:spcPts val="3500"/>
              </a:lnSpc>
              <a:spcBef>
                <a:spcPts val="1200"/>
              </a:spcBef>
              <a:buSzTx/>
              <a:buNone/>
              <a:defRPr b="1" sz="1600">
                <a:solidFill>
                  <a:srgbClr val="005DA4"/>
                </a:solidFill>
              </a:defRPr>
            </a:pPr>
            <a:r>
              <a:t>l. Toma de decisiones.</a:t>
            </a:r>
            <a:br/>
          </a:p>
          <a:p>
            <a:pPr lvl="1" marL="0" indent="228600" defTabSz="457200">
              <a:lnSpc>
                <a:spcPts val="3500"/>
              </a:lnSpc>
              <a:spcBef>
                <a:spcPts val="1200"/>
              </a:spcBef>
              <a:buSzTx/>
              <a:buNone/>
              <a:defRPr sz="1600"/>
            </a:pPr>
            <a:r>
              <a:t>Hasta este momento se considera que se puede continuar con el proyecto tal y cómo está planeado. </a:t>
            </a:r>
          </a:p>
        </p:txBody>
      </p:sp>
      <p:sp>
        <p:nvSpPr>
          <p:cNvPr id="254" name="IV. Actividad Asignatura Matemáticas"/>
          <p:cNvSpPr txBox="1"/>
          <p:nvPr>
            <p:ph type="title"/>
          </p:nvPr>
        </p:nvSpPr>
        <p:spPr>
          <a:xfrm>
            <a:off x="71699" y="1153143"/>
            <a:ext cx="6714602" cy="1524003"/>
          </a:xfrm>
          <a:prstGeom prst="rect">
            <a:avLst/>
          </a:prstGeom>
        </p:spPr>
        <p:txBody>
          <a:bodyPr/>
          <a:lstStyle>
            <a:lvl1pPr>
              <a:defRPr b="1" sz="2600">
                <a:latin typeface="+mj-lt"/>
                <a:ea typeface="+mj-ea"/>
                <a:cs typeface="+mj-cs"/>
                <a:sym typeface="Calibri"/>
              </a:defRPr>
            </a:lvl1pPr>
          </a:lstStyle>
          <a:p>
            <a:pPr/>
            <a:r>
              <a:t>IV. Actividad Asignatura Matemáticas</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M. Evidencias"/>
          <p:cNvSpPr txBox="1"/>
          <p:nvPr>
            <p:ph type="body" idx="1"/>
          </p:nvPr>
        </p:nvSpPr>
        <p:spPr>
          <a:xfrm>
            <a:off x="196596" y="1554691"/>
            <a:ext cx="6464809" cy="6034618"/>
          </a:xfrm>
          <a:prstGeom prst="rect">
            <a:avLst/>
          </a:prstGeom>
        </p:spPr>
        <p:txBody>
          <a:bodyPr/>
          <a:lstStyle>
            <a:lvl1pPr marL="0" indent="0" defTabSz="457200">
              <a:lnSpc>
                <a:spcPts val="3500"/>
              </a:lnSpc>
              <a:spcBef>
                <a:spcPts val="1200"/>
              </a:spcBef>
              <a:buSzTx/>
              <a:buNone/>
              <a:defRPr b="1" sz="1600">
                <a:solidFill>
                  <a:srgbClr val="005DA4"/>
                </a:solidFill>
              </a:defRPr>
            </a:lvl1pPr>
          </a:lstStyle>
          <a:p>
            <a:pPr/>
            <a:r>
              <a:t>M. Evidencias</a:t>
            </a:r>
          </a:p>
        </p:txBody>
      </p:sp>
      <p:sp>
        <p:nvSpPr>
          <p:cNvPr id="257" name="IV. Actividad Asignatura Matemáticas"/>
          <p:cNvSpPr txBox="1"/>
          <p:nvPr>
            <p:ph type="title"/>
          </p:nvPr>
        </p:nvSpPr>
        <p:spPr>
          <a:xfrm>
            <a:off x="71699" y="1049071"/>
            <a:ext cx="6714602" cy="922738"/>
          </a:xfrm>
          <a:prstGeom prst="rect">
            <a:avLst/>
          </a:prstGeom>
        </p:spPr>
        <p:txBody>
          <a:bodyPr/>
          <a:lstStyle>
            <a:lvl1pPr>
              <a:defRPr b="1" sz="2600">
                <a:latin typeface="+mj-lt"/>
                <a:ea typeface="+mj-ea"/>
                <a:cs typeface="+mj-cs"/>
                <a:sym typeface="Calibri"/>
              </a:defRPr>
            </a:lvl1pPr>
          </a:lstStyle>
          <a:p>
            <a:pPr/>
            <a:r>
              <a:t>IV. Actividad Asignatura Matemáticas</a:t>
            </a:r>
          </a:p>
        </p:txBody>
      </p:sp>
      <p:pic>
        <p:nvPicPr>
          <p:cNvPr id="258" name="Imagen" descr="Imagen"/>
          <p:cNvPicPr>
            <a:picLocks noChangeAspect="1"/>
          </p:cNvPicPr>
          <p:nvPr/>
        </p:nvPicPr>
        <p:blipFill>
          <a:blip r:embed="rId2">
            <a:extLst/>
          </a:blip>
          <a:stretch>
            <a:fillRect/>
          </a:stretch>
        </p:blipFill>
        <p:spPr>
          <a:xfrm>
            <a:off x="376282" y="2148032"/>
            <a:ext cx="6105436" cy="6582242"/>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M. Evidencias"/>
          <p:cNvSpPr txBox="1"/>
          <p:nvPr>
            <p:ph type="body" idx="1"/>
          </p:nvPr>
        </p:nvSpPr>
        <p:spPr>
          <a:xfrm>
            <a:off x="196596" y="1798531"/>
            <a:ext cx="6464809" cy="6034618"/>
          </a:xfrm>
          <a:prstGeom prst="rect">
            <a:avLst/>
          </a:prstGeom>
        </p:spPr>
        <p:txBody>
          <a:bodyPr/>
          <a:lstStyle>
            <a:lvl1pPr marL="0" indent="0" defTabSz="457200">
              <a:lnSpc>
                <a:spcPts val="3500"/>
              </a:lnSpc>
              <a:spcBef>
                <a:spcPts val="1200"/>
              </a:spcBef>
              <a:buSzTx/>
              <a:buNone/>
              <a:defRPr b="1" sz="1600">
                <a:solidFill>
                  <a:srgbClr val="005DA4"/>
                </a:solidFill>
              </a:defRPr>
            </a:lvl1pPr>
          </a:lstStyle>
          <a:p>
            <a:pPr/>
            <a:r>
              <a:t>M. Evidencias</a:t>
            </a:r>
          </a:p>
        </p:txBody>
      </p:sp>
      <p:sp>
        <p:nvSpPr>
          <p:cNvPr id="261" name="IV. Actividad Asignatura Matemáticas"/>
          <p:cNvSpPr txBox="1"/>
          <p:nvPr>
            <p:ph type="title"/>
          </p:nvPr>
        </p:nvSpPr>
        <p:spPr>
          <a:xfrm>
            <a:off x="71699" y="1104727"/>
            <a:ext cx="6714602" cy="922738"/>
          </a:xfrm>
          <a:prstGeom prst="rect">
            <a:avLst/>
          </a:prstGeom>
        </p:spPr>
        <p:txBody>
          <a:bodyPr/>
          <a:lstStyle>
            <a:lvl1pPr>
              <a:defRPr b="1" sz="2600">
                <a:latin typeface="+mj-lt"/>
                <a:ea typeface="+mj-ea"/>
                <a:cs typeface="+mj-cs"/>
                <a:sym typeface="Calibri"/>
              </a:defRPr>
            </a:lvl1pPr>
          </a:lstStyle>
          <a:p>
            <a:pPr/>
            <a:r>
              <a:t>IV. Actividad Asignatura Matemáticas</a:t>
            </a:r>
          </a:p>
        </p:txBody>
      </p:sp>
      <p:pic>
        <p:nvPicPr>
          <p:cNvPr id="262" name="Imagen" descr="Imagen"/>
          <p:cNvPicPr>
            <a:picLocks noChangeAspect="1"/>
          </p:cNvPicPr>
          <p:nvPr/>
        </p:nvPicPr>
        <p:blipFill>
          <a:blip r:embed="rId2">
            <a:extLst/>
          </a:blip>
          <a:srcRect l="4439" t="0" r="0" b="0"/>
          <a:stretch>
            <a:fillRect/>
          </a:stretch>
        </p:blipFill>
        <p:spPr>
          <a:xfrm>
            <a:off x="483586" y="2348708"/>
            <a:ext cx="6177818" cy="6476231"/>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Estufas Solares…"/>
          <p:cNvSpPr txBox="1"/>
          <p:nvPr/>
        </p:nvSpPr>
        <p:spPr>
          <a:xfrm>
            <a:off x="116632" y="2679173"/>
            <a:ext cx="6552728" cy="407531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b="1" sz="4000">
                <a:effectLst>
                  <a:outerShdw sx="100000" sy="100000" kx="0" ky="0" algn="b" rotWithShape="0" blurRad="38100" dist="38100" dir="2700000">
                    <a:srgbClr val="000000">
                      <a:alpha val="43137"/>
                    </a:srgbClr>
                  </a:outerShdw>
                </a:effectLst>
                <a:latin typeface="Arial"/>
                <a:ea typeface="Arial"/>
                <a:cs typeface="Arial"/>
                <a:sym typeface="Arial"/>
              </a:defRPr>
            </a:pPr>
            <a:r>
              <a:t>Estufas Solares </a:t>
            </a:r>
          </a:p>
          <a:p>
            <a:pPr algn="ctr">
              <a:defRPr b="1" sz="4000">
                <a:effectLst>
                  <a:outerShdw sx="100000" sy="100000" kx="0" ky="0" algn="b" rotWithShape="0" blurRad="38100" dist="38100" dir="2700000">
                    <a:srgbClr val="000000">
                      <a:alpha val="43137"/>
                    </a:srgbClr>
                  </a:outerShdw>
                </a:effectLst>
                <a:latin typeface="Arial"/>
                <a:ea typeface="Arial"/>
                <a:cs typeface="Arial"/>
                <a:sym typeface="Arial"/>
              </a:defRPr>
            </a:pPr>
            <a:r>
              <a:t>Parabólicas como </a:t>
            </a:r>
          </a:p>
          <a:p>
            <a:pPr algn="ctr">
              <a:defRPr b="1" sz="4000">
                <a:effectLst>
                  <a:outerShdw sx="100000" sy="100000" kx="0" ky="0" algn="b" rotWithShape="0" blurRad="38100" dist="38100" dir="2700000">
                    <a:srgbClr val="000000">
                      <a:alpha val="43137"/>
                    </a:srgbClr>
                  </a:outerShdw>
                </a:effectLst>
                <a:latin typeface="Arial"/>
                <a:ea typeface="Arial"/>
                <a:cs typeface="Arial"/>
                <a:sym typeface="Arial"/>
              </a:defRPr>
            </a:pPr>
            <a:r>
              <a:t>tecnología alternativa </a:t>
            </a:r>
          </a:p>
          <a:p>
            <a:pPr algn="ctr">
              <a:defRPr b="1" sz="4000">
                <a:effectLst>
                  <a:outerShdw sx="100000" sy="100000" kx="0" ky="0" algn="b" rotWithShape="0" blurRad="38100" dist="38100" dir="2700000">
                    <a:srgbClr val="000000">
                      <a:alpha val="43137"/>
                    </a:srgbClr>
                  </a:outerShdw>
                </a:effectLst>
                <a:latin typeface="Arial"/>
                <a:ea typeface="Arial"/>
                <a:cs typeface="Arial"/>
                <a:sym typeface="Arial"/>
              </a:defRPr>
            </a:pPr>
            <a:r>
              <a:t>para apoyar a una comunidad</a:t>
            </a:r>
          </a:p>
          <a:p>
            <a:pPr algn="ctr">
              <a:defRPr b="1" sz="4000">
                <a:effectLst>
                  <a:outerShdw sx="100000" sy="100000" kx="0" ky="0" algn="b" rotWithShape="0" blurRad="38100" dist="38100" dir="2700000">
                    <a:srgbClr val="000000">
                      <a:alpha val="43137"/>
                    </a:srgbClr>
                  </a:outerShdw>
                </a:effectLst>
                <a:latin typeface="Arial"/>
                <a:ea typeface="Arial"/>
                <a:cs typeface="Arial"/>
                <a:sym typeface="Arial"/>
              </a:defRPr>
            </a:pPr>
            <a:r>
              <a:t>cercana al municipio de</a:t>
            </a:r>
          </a:p>
          <a:p>
            <a:pPr algn="ctr">
              <a:defRPr b="1" sz="4000">
                <a:effectLst>
                  <a:outerShdw sx="100000" sy="100000" kx="0" ky="0" algn="b" rotWithShape="0" blurRad="38100" dist="38100" dir="2700000">
                    <a:srgbClr val="000000">
                      <a:alpha val="43137"/>
                    </a:srgbClr>
                  </a:outerShdw>
                </a:effectLst>
                <a:latin typeface="Arial"/>
                <a:ea typeface="Arial"/>
                <a:cs typeface="Arial"/>
                <a:sym typeface="Arial"/>
              </a:defRPr>
            </a:pPr>
            <a:r>
              <a:t>Irapuato, Guanajuato.</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V. Actividad Asignatura TLRIID"/>
          <p:cNvSpPr txBox="1"/>
          <p:nvPr>
            <p:ph type="title"/>
          </p:nvPr>
        </p:nvSpPr>
        <p:spPr>
          <a:xfrm>
            <a:off x="71699" y="1153143"/>
            <a:ext cx="6714602" cy="1524003"/>
          </a:xfrm>
          <a:prstGeom prst="rect">
            <a:avLst/>
          </a:prstGeom>
        </p:spPr>
        <p:txBody>
          <a:bodyPr/>
          <a:lstStyle>
            <a:lvl1pPr>
              <a:defRPr b="1" sz="2600">
                <a:latin typeface="+mj-lt"/>
                <a:ea typeface="+mj-ea"/>
                <a:cs typeface="+mj-cs"/>
                <a:sym typeface="Calibri"/>
              </a:defRPr>
            </a:lvl1pPr>
          </a:lstStyle>
          <a:p>
            <a:pPr/>
            <a:r>
              <a:t>V. Actividad Asignatura TLRIID</a:t>
            </a:r>
          </a:p>
        </p:txBody>
      </p:sp>
      <p:sp>
        <p:nvSpPr>
          <p:cNvPr id="265" name="a. Nombre de la actividad…"/>
          <p:cNvSpPr txBox="1"/>
          <p:nvPr>
            <p:ph type="body" idx="1"/>
          </p:nvPr>
        </p:nvSpPr>
        <p:spPr>
          <a:xfrm>
            <a:off x="444500" y="2476504"/>
            <a:ext cx="6172200" cy="6034617"/>
          </a:xfrm>
          <a:prstGeom prst="rect">
            <a:avLst/>
          </a:prstGeom>
        </p:spPr>
        <p:txBody>
          <a:bodyPr/>
          <a:lstStyle/>
          <a:p>
            <a:pPr marL="0" indent="0" defTabSz="457200">
              <a:lnSpc>
                <a:spcPts val="3500"/>
              </a:lnSpc>
              <a:spcBef>
                <a:spcPts val="1200"/>
              </a:spcBef>
              <a:buSzTx/>
              <a:buNone/>
              <a:defRPr b="1" sz="1600">
                <a:solidFill>
                  <a:srgbClr val="005DA4"/>
                </a:solidFill>
              </a:defRPr>
            </a:pPr>
            <a:r>
              <a:t>a. Nombre de la actividad</a:t>
            </a:r>
          </a:p>
          <a:p>
            <a:pPr marL="0" indent="0" defTabSz="434340">
              <a:lnSpc>
                <a:spcPts val="3300"/>
              </a:lnSpc>
              <a:spcBef>
                <a:spcPts val="1100"/>
              </a:spcBef>
              <a:buSzTx/>
              <a:buNone/>
              <a:defRPr b="1" sz="1600">
                <a:solidFill>
                  <a:srgbClr val="0EB1A9"/>
                </a:solidFill>
              </a:defRPr>
            </a:pPr>
            <a:r>
              <a:rPr b="0">
                <a:solidFill>
                  <a:srgbClr val="000000"/>
                </a:solidFill>
              </a:rPr>
              <a:t>Elaboración de Recetario para elaborar platillos en la estufa solar.</a:t>
            </a:r>
            <a:r>
              <a:t>  </a:t>
            </a:r>
          </a:p>
          <a:p>
            <a:pPr marL="0" indent="0" defTabSz="457200">
              <a:lnSpc>
                <a:spcPts val="3500"/>
              </a:lnSpc>
              <a:spcBef>
                <a:spcPts val="1200"/>
              </a:spcBef>
              <a:buSzTx/>
              <a:buNone/>
              <a:defRPr b="1" sz="1600">
                <a:solidFill>
                  <a:srgbClr val="005DA4"/>
                </a:solidFill>
              </a:defRPr>
            </a:pPr>
            <a:r>
              <a:t>b. Objetivos </a:t>
            </a:r>
          </a:p>
          <a:p>
            <a:pPr marL="0" indent="0" defTabSz="434340">
              <a:lnSpc>
                <a:spcPts val="3300"/>
              </a:lnSpc>
              <a:spcBef>
                <a:spcPts val="1100"/>
              </a:spcBef>
              <a:buSzTx/>
              <a:buNone/>
              <a:defRPr sz="1600"/>
            </a:pPr>
            <a:r>
              <a:t>Utilizar los conocimientos adquiridos en la materia para elaborar un recetario que cumpla con  las convenciones de texto examinadas en clase. </a:t>
            </a:r>
          </a:p>
          <a:p>
            <a:pPr marL="0" indent="0" defTabSz="457200">
              <a:lnSpc>
                <a:spcPts val="3500"/>
              </a:lnSpc>
              <a:spcBef>
                <a:spcPts val="1200"/>
              </a:spcBef>
              <a:buSzTx/>
              <a:buNone/>
              <a:defRPr b="1" sz="1600">
                <a:solidFill>
                  <a:srgbClr val="005DA4"/>
                </a:solidFill>
              </a:defRPr>
            </a:pPr>
            <a:r>
              <a:t>c. Grado</a:t>
            </a:r>
          </a:p>
          <a:p>
            <a:pPr marL="0" indent="0" defTabSz="434340">
              <a:lnSpc>
                <a:spcPts val="3300"/>
              </a:lnSpc>
              <a:spcBef>
                <a:spcPts val="1100"/>
              </a:spcBef>
              <a:buSzTx/>
              <a:buNone/>
              <a:defRPr sz="1600"/>
            </a:pPr>
            <a:r>
              <a:t>4o SEMESTRE </a:t>
            </a:r>
          </a:p>
          <a:p>
            <a:pPr marL="0" indent="0" defTabSz="457200">
              <a:lnSpc>
                <a:spcPts val="3500"/>
              </a:lnSpc>
              <a:spcBef>
                <a:spcPts val="1200"/>
              </a:spcBef>
              <a:buSzTx/>
              <a:buNone/>
              <a:defRPr b="1" sz="1600">
                <a:solidFill>
                  <a:srgbClr val="005DA4"/>
                </a:solidFill>
              </a:defRPr>
            </a:pPr>
            <a:r>
              <a:t>d. Fecha en que se llevará a cabo la actividad: </a:t>
            </a:r>
          </a:p>
          <a:p>
            <a:pPr marL="0" indent="0" defTabSz="434340">
              <a:lnSpc>
                <a:spcPts val="3300"/>
              </a:lnSpc>
              <a:spcBef>
                <a:spcPts val="1100"/>
              </a:spcBef>
              <a:buSzTx/>
              <a:buNone/>
              <a:defRPr sz="1600"/>
            </a:pPr>
            <a:r>
              <a:t>18 FEBRERO 2019</a:t>
            </a:r>
            <a:endParaRPr sz="1300">
              <a:latin typeface="Century Gothic"/>
              <a:ea typeface="Century Gothic"/>
              <a:cs typeface="Century Gothic"/>
              <a:sym typeface="Century Gothic"/>
            </a:endParaRP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e. Asignaturas participantes, temas o conceptos de cada una.…"/>
          <p:cNvSpPr txBox="1"/>
          <p:nvPr>
            <p:ph type="body" idx="1"/>
          </p:nvPr>
        </p:nvSpPr>
        <p:spPr>
          <a:prstGeom prst="rect">
            <a:avLst/>
          </a:prstGeom>
        </p:spPr>
        <p:txBody>
          <a:bodyPr/>
          <a:lstStyle/>
          <a:p>
            <a:pPr marL="0" indent="0" defTabSz="457200">
              <a:lnSpc>
                <a:spcPts val="3500"/>
              </a:lnSpc>
              <a:spcBef>
                <a:spcPts val="1200"/>
              </a:spcBef>
              <a:buSzTx/>
              <a:buNone/>
              <a:defRPr b="1" sz="1600">
                <a:solidFill>
                  <a:srgbClr val="005DA4"/>
                </a:solidFill>
              </a:defRPr>
            </a:pPr>
            <a:r>
              <a:t>e.	Asignaturas participantes, temas o conceptos de cada una. </a:t>
            </a:r>
          </a:p>
          <a:p>
            <a:pPr lvl="1" marL="0" indent="600059" defTabSz="457200">
              <a:lnSpc>
                <a:spcPts val="3500"/>
              </a:lnSpc>
              <a:spcBef>
                <a:spcPts val="1400"/>
              </a:spcBef>
              <a:buSzTx/>
              <a:buNone/>
              <a:tabLst>
                <a:tab pos="139700" algn="l"/>
                <a:tab pos="457200" algn="l"/>
              </a:tabLst>
              <a:defRPr b="1" sz="1600">
                <a:solidFill>
                  <a:srgbClr val="0EB1A9"/>
                </a:solidFill>
              </a:defRPr>
            </a:pPr>
            <a:r>
              <a:rPr>
                <a:solidFill>
                  <a:srgbClr val="000000"/>
                </a:solidFill>
              </a:rPr>
              <a:t>Unidad 3: Ensayo literario. Ensayo académico</a:t>
            </a:r>
            <a:endParaRPr b="0">
              <a:solidFill>
                <a:srgbClr val="000000"/>
              </a:solidFill>
            </a:endParaRPr>
          </a:p>
          <a:p>
            <a:pPr lvl="1" marL="0" indent="600059" defTabSz="457200">
              <a:lnSpc>
                <a:spcPts val="3500"/>
              </a:lnSpc>
              <a:spcBef>
                <a:spcPts val="1400"/>
              </a:spcBef>
              <a:buSzTx/>
              <a:buNone/>
              <a:tabLst>
                <a:tab pos="139700" algn="l"/>
                <a:tab pos="457200" algn="l"/>
              </a:tabLst>
              <a:defRPr b="1" sz="1600">
                <a:solidFill>
                  <a:srgbClr val="0EB1A9"/>
                </a:solidFill>
              </a:defRPr>
            </a:pPr>
            <a:r>
              <a:rPr>
                <a:solidFill>
                  <a:srgbClr val="000000"/>
                </a:solidFill>
              </a:rPr>
              <a:t>Conceptos Clave</a:t>
            </a:r>
            <a:endParaRPr>
              <a:solidFill>
                <a:srgbClr val="000000"/>
              </a:solidFill>
            </a:endParaRPr>
          </a:p>
          <a:p>
            <a:pPr lvl="3" marL="0" indent="1531582" defTabSz="457200">
              <a:spcBef>
                <a:spcPts val="1400"/>
              </a:spcBef>
              <a:buSzTx/>
              <a:buNone/>
              <a:tabLst>
                <a:tab pos="139700" algn="l"/>
                <a:tab pos="457200" algn="l"/>
              </a:tabLst>
              <a:defRPr b="1" sz="1600">
                <a:solidFill>
                  <a:srgbClr val="0EB1A9"/>
                </a:solidFill>
              </a:defRPr>
            </a:pPr>
            <a:r>
              <a:rPr b="0">
                <a:solidFill>
                  <a:srgbClr val="000000"/>
                </a:solidFill>
              </a:rPr>
              <a:t>Argumentación</a:t>
            </a:r>
            <a:endParaRPr b="0">
              <a:solidFill>
                <a:srgbClr val="000000"/>
              </a:solidFill>
            </a:endParaRPr>
          </a:p>
          <a:p>
            <a:pPr lvl="3" marL="0" indent="1531582" defTabSz="457200">
              <a:spcBef>
                <a:spcPts val="1400"/>
              </a:spcBef>
              <a:buSzTx/>
              <a:buNone/>
              <a:tabLst>
                <a:tab pos="139700" algn="l"/>
                <a:tab pos="457200" algn="l"/>
              </a:tabLst>
              <a:defRPr b="1" sz="1600">
                <a:solidFill>
                  <a:srgbClr val="0EB1A9"/>
                </a:solidFill>
              </a:defRPr>
            </a:pPr>
            <a:r>
              <a:rPr b="0">
                <a:solidFill>
                  <a:srgbClr val="000000"/>
                </a:solidFill>
              </a:rPr>
              <a:t>Investigar</a:t>
            </a:r>
            <a:endParaRPr b="0">
              <a:solidFill>
                <a:srgbClr val="000000"/>
              </a:solidFill>
            </a:endParaRPr>
          </a:p>
          <a:p>
            <a:pPr lvl="3" marL="0" indent="1531582" defTabSz="457200">
              <a:spcBef>
                <a:spcPts val="1400"/>
              </a:spcBef>
              <a:buSzTx/>
              <a:buNone/>
              <a:tabLst>
                <a:tab pos="139700" algn="l"/>
                <a:tab pos="457200" algn="l"/>
              </a:tabLst>
              <a:defRPr b="1" sz="1600">
                <a:solidFill>
                  <a:srgbClr val="0EB1A9"/>
                </a:solidFill>
              </a:defRPr>
            </a:pPr>
            <a:r>
              <a:rPr b="0">
                <a:solidFill>
                  <a:srgbClr val="000000"/>
                </a:solidFill>
              </a:rPr>
              <a:t>Redacción</a:t>
            </a:r>
            <a:endParaRPr b="0">
              <a:solidFill>
                <a:srgbClr val="000000"/>
              </a:solidFill>
            </a:endParaRPr>
          </a:p>
          <a:p>
            <a:pPr lvl="3" marL="0" indent="1531582" defTabSz="457200">
              <a:spcBef>
                <a:spcPts val="1400"/>
              </a:spcBef>
              <a:buSzTx/>
              <a:buNone/>
              <a:tabLst>
                <a:tab pos="139700" algn="l"/>
                <a:tab pos="457200" algn="l"/>
              </a:tabLst>
              <a:defRPr b="1" sz="1600">
                <a:solidFill>
                  <a:srgbClr val="0EB1A9"/>
                </a:solidFill>
              </a:defRPr>
            </a:pPr>
            <a:r>
              <a:rPr b="0">
                <a:solidFill>
                  <a:srgbClr val="000000"/>
                </a:solidFill>
              </a:rPr>
              <a:t>Estilo Chicago</a:t>
            </a:r>
            <a:endParaRPr b="0">
              <a:solidFill>
                <a:srgbClr val="000000"/>
              </a:solidFill>
            </a:endParaRPr>
          </a:p>
          <a:p>
            <a:pPr marL="0" indent="0" defTabSz="457200">
              <a:lnSpc>
                <a:spcPts val="3500"/>
              </a:lnSpc>
              <a:spcBef>
                <a:spcPts val="1400"/>
              </a:spcBef>
              <a:buSzTx/>
              <a:buNone/>
              <a:tabLst>
                <a:tab pos="139700" algn="l"/>
                <a:tab pos="457200" algn="l"/>
              </a:tabLst>
              <a:defRPr b="1" sz="1600">
                <a:solidFill>
                  <a:srgbClr val="0EB1A9"/>
                </a:solidFill>
              </a:defRPr>
            </a:pPr>
          </a:p>
          <a:p>
            <a:pPr marL="0" indent="0" defTabSz="457200">
              <a:lnSpc>
                <a:spcPts val="3500"/>
              </a:lnSpc>
              <a:spcBef>
                <a:spcPts val="1200"/>
              </a:spcBef>
              <a:buSzTx/>
              <a:buNone/>
              <a:defRPr b="1" sz="1600">
                <a:solidFill>
                  <a:srgbClr val="005DA4"/>
                </a:solidFill>
              </a:defRPr>
            </a:pPr>
            <a:r>
              <a:t>f.	Fuentes de apoyo. </a:t>
            </a:r>
          </a:p>
          <a:p>
            <a:pPr marL="457200" indent="-457200" defTabSz="457200">
              <a:lnSpc>
                <a:spcPts val="3500"/>
              </a:lnSpc>
              <a:spcBef>
                <a:spcPts val="1400"/>
              </a:spcBef>
              <a:buSzTx/>
              <a:buNone/>
              <a:tabLst>
                <a:tab pos="139700" algn="l"/>
                <a:tab pos="457200" algn="l"/>
              </a:tabLst>
              <a:defRPr b="1" sz="1600">
                <a:solidFill>
                  <a:srgbClr val="0EB1A9"/>
                </a:solidFill>
              </a:defRPr>
            </a:pPr>
            <a:r>
              <a:rPr b="0">
                <a:solidFill>
                  <a:srgbClr val="000000"/>
                </a:solidFill>
              </a:rPr>
              <a:t>Ninguna. </a:t>
            </a:r>
          </a:p>
        </p:txBody>
      </p:sp>
      <p:sp>
        <p:nvSpPr>
          <p:cNvPr id="268" name="V. Actividad Asignatura TLRIID"/>
          <p:cNvSpPr txBox="1"/>
          <p:nvPr>
            <p:ph type="title"/>
          </p:nvPr>
        </p:nvSpPr>
        <p:spPr>
          <a:xfrm>
            <a:off x="71699" y="1267443"/>
            <a:ext cx="6714602" cy="932263"/>
          </a:xfrm>
          <a:prstGeom prst="rect">
            <a:avLst/>
          </a:prstGeom>
        </p:spPr>
        <p:txBody>
          <a:bodyPr/>
          <a:lstStyle>
            <a:lvl1pPr>
              <a:defRPr b="1" sz="2600">
                <a:latin typeface="+mj-lt"/>
                <a:ea typeface="+mj-ea"/>
                <a:cs typeface="+mj-cs"/>
                <a:sym typeface="Calibri"/>
              </a:defRPr>
            </a:lvl1pPr>
          </a:lstStyle>
          <a:p>
            <a:pPr/>
            <a:r>
              <a:t>V. Actividad Asignatura TLRIID</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f. Justificación de la actividad. La elaboración del recetario es pertinente al proyecto ya que permite, por una parte, documentar las pruebas de funcionamiento de las estufas con productos alimenticios reales y por otro ejercitar las habilidades de redacción de los alumnos, así como sus conocimientos de las convenciones de los textos. Si bien no está directamente vinculada a la unidad temática de la asignatura, ésta provee las herramientas para el desarrollo de una diversidad de textos."/>
          <p:cNvSpPr txBox="1"/>
          <p:nvPr>
            <p:ph type="body" idx="1"/>
          </p:nvPr>
        </p:nvSpPr>
        <p:spPr>
          <a:xfrm>
            <a:off x="342900" y="2336804"/>
            <a:ext cx="6172200" cy="6034617"/>
          </a:xfrm>
          <a:prstGeom prst="rect">
            <a:avLst/>
          </a:prstGeom>
        </p:spPr>
        <p:txBody>
          <a:bodyPr/>
          <a:lstStyle/>
          <a:p>
            <a:pPr marL="457200" indent="-457200" defTabSz="457200">
              <a:lnSpc>
                <a:spcPts val="3500"/>
              </a:lnSpc>
              <a:spcBef>
                <a:spcPts val="1400"/>
              </a:spcBef>
              <a:buSzTx/>
              <a:buNone/>
              <a:tabLst>
                <a:tab pos="139700" algn="l"/>
                <a:tab pos="457200" algn="l"/>
              </a:tabLst>
              <a:defRPr b="1" sz="1600">
                <a:solidFill>
                  <a:srgbClr val="0EB1A9"/>
                </a:solidFill>
              </a:defRPr>
            </a:pPr>
            <a:r>
              <a:rPr>
                <a:solidFill>
                  <a:srgbClr val="005DA4"/>
                </a:solidFill>
              </a:rPr>
              <a:t>	f. Justificación de la actividad.</a:t>
            </a:r>
            <a:br/>
            <a:r>
              <a:rPr b="0">
                <a:solidFill>
                  <a:srgbClr val="000000"/>
                </a:solidFill>
              </a:rPr>
              <a:t>La elaboración del recetario es pertinente al proyecto ya que permite, por una parte, documentar las pruebas de funcionamiento de las estufas con productos alimenticios reales y por otro ejercitar las habilidades de redacción de los alumnos, así como sus conocimientos de las convenciones de los textos. Si bien no está directamente vinculada a la unidad temática de la asignatura, ésta provee las herramientas para el desarrollo de una diversidad de textos. </a:t>
            </a:r>
          </a:p>
        </p:txBody>
      </p:sp>
      <p:sp>
        <p:nvSpPr>
          <p:cNvPr id="271" name="V. Actividad Asignatura TLRIID"/>
          <p:cNvSpPr txBox="1"/>
          <p:nvPr>
            <p:ph type="title"/>
          </p:nvPr>
        </p:nvSpPr>
        <p:spPr>
          <a:xfrm>
            <a:off x="71699" y="1153143"/>
            <a:ext cx="6714602" cy="976217"/>
          </a:xfrm>
          <a:prstGeom prst="rect">
            <a:avLst/>
          </a:prstGeom>
        </p:spPr>
        <p:txBody>
          <a:bodyPr/>
          <a:lstStyle>
            <a:lvl1pPr>
              <a:defRPr b="1" sz="2600">
                <a:latin typeface="+mj-lt"/>
                <a:ea typeface="+mj-ea"/>
                <a:cs typeface="+mj-cs"/>
                <a:sym typeface="Calibri"/>
              </a:defRPr>
            </a:lvl1pPr>
          </a:lstStyle>
          <a:p>
            <a:pPr/>
            <a:r>
              <a:t>V. Actividad Asignatura TLRIID</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g. Descripción de Apertura de la actividad. OBJETIVO…"/>
          <p:cNvSpPr txBox="1"/>
          <p:nvPr>
            <p:ph type="body" idx="1"/>
          </p:nvPr>
        </p:nvSpPr>
        <p:spPr>
          <a:prstGeom prst="rect">
            <a:avLst/>
          </a:prstGeom>
        </p:spPr>
        <p:txBody>
          <a:bodyPr/>
          <a:lstStyle/>
          <a:p>
            <a:pPr marL="0" indent="0" defTabSz="457200">
              <a:lnSpc>
                <a:spcPts val="3500"/>
              </a:lnSpc>
              <a:spcBef>
                <a:spcPts val="1200"/>
              </a:spcBef>
              <a:buSzTx/>
              <a:buNone/>
              <a:defRPr b="1" sz="1600">
                <a:solidFill>
                  <a:srgbClr val="0EB1A9"/>
                </a:solidFill>
              </a:defRPr>
            </a:pPr>
            <a:r>
              <a:rPr>
                <a:solidFill>
                  <a:srgbClr val="005DA4"/>
                </a:solidFill>
              </a:rPr>
              <a:t>g. Descripción de Apertura de la actividad.</a:t>
            </a:r>
            <a:br>
              <a:rPr b="0">
                <a:solidFill>
                  <a:srgbClr val="000000"/>
                </a:solidFill>
              </a:rPr>
            </a:br>
            <a:r>
              <a:rPr>
                <a:solidFill>
                  <a:srgbClr val="000000"/>
                </a:solidFill>
              </a:rPr>
              <a:t>OBJETIVO</a:t>
            </a:r>
            <a:r>
              <a:t> </a:t>
            </a:r>
            <a:r>
              <a:rPr b="0">
                <a:solidFill>
                  <a:srgbClr val="000000"/>
                </a:solidFill>
              </a:rPr>
              <a:t> </a:t>
            </a:r>
            <a:endParaRPr b="0">
              <a:solidFill>
                <a:srgbClr val="000000"/>
              </a:solidFill>
            </a:endParaRPr>
          </a:p>
          <a:p>
            <a:pPr marL="0" indent="0" defTabSz="457200">
              <a:lnSpc>
                <a:spcPts val="3500"/>
              </a:lnSpc>
              <a:spcBef>
                <a:spcPts val="1200"/>
              </a:spcBef>
              <a:buSzTx/>
              <a:buNone/>
              <a:defRPr b="1" sz="1600">
                <a:solidFill>
                  <a:srgbClr val="0EB1A9"/>
                </a:solidFill>
              </a:defRPr>
            </a:pPr>
            <a:r>
              <a:rPr b="0">
                <a:solidFill>
                  <a:srgbClr val="000000"/>
                </a:solidFill>
              </a:rPr>
              <a:t>Que los alumnos identifiquen las características particulares de un recetario. </a:t>
            </a:r>
            <a:endParaRPr b="0">
              <a:solidFill>
                <a:srgbClr val="000000"/>
              </a:solidFill>
            </a:endParaRPr>
          </a:p>
          <a:p>
            <a:pPr marL="0" indent="0" defTabSz="457200">
              <a:lnSpc>
                <a:spcPts val="3500"/>
              </a:lnSpc>
              <a:spcBef>
                <a:spcPts val="1200"/>
              </a:spcBef>
              <a:buSzTx/>
              <a:buNone/>
              <a:defRPr b="1" sz="1600"/>
            </a:pPr>
            <a:r>
              <a:t>RESPONSABLE</a:t>
            </a:r>
          </a:p>
          <a:p>
            <a:pPr marL="0" indent="0" defTabSz="457200">
              <a:lnSpc>
                <a:spcPts val="3500"/>
              </a:lnSpc>
              <a:spcBef>
                <a:spcPts val="1200"/>
              </a:spcBef>
              <a:buSzTx/>
              <a:buNone/>
              <a:defRPr b="1" sz="1600">
                <a:solidFill>
                  <a:srgbClr val="0EB1A9"/>
                </a:solidFill>
              </a:defRPr>
            </a:pPr>
            <a:r>
              <a:rPr b="0">
                <a:solidFill>
                  <a:srgbClr val="000000"/>
                </a:solidFill>
              </a:rPr>
              <a:t>Sara Patricia Juárez Sánchez</a:t>
            </a:r>
            <a:endParaRPr b="0">
              <a:solidFill>
                <a:srgbClr val="000000"/>
              </a:solidFill>
            </a:endParaRPr>
          </a:p>
          <a:p>
            <a:pPr marL="0" indent="0" defTabSz="457200">
              <a:lnSpc>
                <a:spcPts val="3500"/>
              </a:lnSpc>
              <a:spcBef>
                <a:spcPts val="1200"/>
              </a:spcBef>
              <a:buSzTx/>
              <a:buNone/>
              <a:defRPr b="1" sz="1600"/>
            </a:pPr>
            <a:r>
              <a:t>DESCRIPCIÓN </a:t>
            </a:r>
          </a:p>
          <a:p>
            <a:pPr marL="0" indent="0" defTabSz="457200">
              <a:lnSpc>
                <a:spcPts val="3500"/>
              </a:lnSpc>
              <a:spcBef>
                <a:spcPts val="1200"/>
              </a:spcBef>
              <a:buSzTx/>
              <a:buNone/>
              <a:defRPr b="1" sz="1600">
                <a:solidFill>
                  <a:srgbClr val="0EB1A9"/>
                </a:solidFill>
              </a:defRPr>
            </a:pPr>
            <a:r>
              <a:rPr b="0">
                <a:solidFill>
                  <a:srgbClr val="000000"/>
                </a:solidFill>
              </a:rPr>
              <a:t>Durante la sesión se revisará la rúbrica de evaluación del producto terminado (recetario) con la finalidad de que los alumnos identifiquen las características del mismo y planifiquen su trabajo. </a:t>
            </a:r>
          </a:p>
        </p:txBody>
      </p:sp>
      <p:sp>
        <p:nvSpPr>
          <p:cNvPr id="274" name="V. Actividad Asignatura TLRIID"/>
          <p:cNvSpPr txBox="1"/>
          <p:nvPr>
            <p:ph type="title"/>
          </p:nvPr>
        </p:nvSpPr>
        <p:spPr>
          <a:xfrm>
            <a:off x="71699" y="1153143"/>
            <a:ext cx="6714602" cy="820691"/>
          </a:xfrm>
          <a:prstGeom prst="rect">
            <a:avLst/>
          </a:prstGeom>
        </p:spPr>
        <p:txBody>
          <a:bodyPr/>
          <a:lstStyle>
            <a:lvl1pPr>
              <a:defRPr b="1" sz="2600">
                <a:latin typeface="+mj-lt"/>
                <a:ea typeface="+mj-ea"/>
                <a:cs typeface="+mj-cs"/>
                <a:sym typeface="Calibri"/>
              </a:defRPr>
            </a:lvl1pPr>
          </a:lstStyle>
          <a:p>
            <a:pPr/>
            <a:r>
              <a:t>V. Actividad Asignatura TLRIID</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h. Descripción del desarrollo de la actividad.…"/>
          <p:cNvSpPr txBox="1"/>
          <p:nvPr>
            <p:ph type="body" idx="1"/>
          </p:nvPr>
        </p:nvSpPr>
        <p:spPr>
          <a:prstGeom prst="rect">
            <a:avLst/>
          </a:prstGeom>
        </p:spPr>
        <p:txBody>
          <a:bodyPr/>
          <a:lstStyle/>
          <a:p>
            <a:pPr marL="0" indent="0" defTabSz="457200">
              <a:lnSpc>
                <a:spcPts val="3500"/>
              </a:lnSpc>
              <a:spcBef>
                <a:spcPts val="1200"/>
              </a:spcBef>
              <a:buSzTx/>
              <a:buNone/>
              <a:defRPr b="1" sz="1600">
                <a:solidFill>
                  <a:srgbClr val="005DA4"/>
                </a:solidFill>
              </a:defRPr>
            </a:pPr>
            <a:r>
              <a:t>h. Descripción del desarrollo de la actividad.</a:t>
            </a:r>
          </a:p>
          <a:p>
            <a:pPr marL="0" indent="0" defTabSz="411479">
              <a:lnSpc>
                <a:spcPts val="3200"/>
              </a:lnSpc>
              <a:spcBef>
                <a:spcPts val="1000"/>
              </a:spcBef>
              <a:buSzTx/>
              <a:buNone/>
              <a:defRPr b="1" sz="1600"/>
            </a:pPr>
            <a:r>
              <a:t>OBJETIVO</a:t>
            </a:r>
          </a:p>
          <a:p>
            <a:pPr marL="0" indent="0" defTabSz="411479">
              <a:lnSpc>
                <a:spcPts val="3200"/>
              </a:lnSpc>
              <a:spcBef>
                <a:spcPts val="1000"/>
              </a:spcBef>
              <a:buSzTx/>
              <a:buNone/>
              <a:defRPr b="1" sz="1600">
                <a:solidFill>
                  <a:srgbClr val="0EB1A9"/>
                </a:solidFill>
              </a:defRPr>
            </a:pPr>
            <a:r>
              <a:rPr b="0">
                <a:solidFill>
                  <a:srgbClr val="000000"/>
                </a:solidFill>
              </a:rPr>
              <a:t>Comunicar y compartir el desarrollo de su recetario con profesora, experto y compañeros. Recibir retroalimentación al respecto.</a:t>
            </a:r>
            <a:endParaRPr b="0">
              <a:solidFill>
                <a:srgbClr val="000000"/>
              </a:solidFill>
            </a:endParaRPr>
          </a:p>
          <a:p>
            <a:pPr marL="0" indent="0" defTabSz="411479">
              <a:lnSpc>
                <a:spcPts val="3200"/>
              </a:lnSpc>
              <a:spcBef>
                <a:spcPts val="1000"/>
              </a:spcBef>
              <a:buSzTx/>
              <a:buNone/>
              <a:defRPr b="1" sz="1600"/>
            </a:pPr>
            <a:r>
              <a:t>RESPONSABLE</a:t>
            </a:r>
          </a:p>
          <a:p>
            <a:pPr marL="0" indent="0" defTabSz="411479">
              <a:lnSpc>
                <a:spcPts val="3200"/>
              </a:lnSpc>
              <a:spcBef>
                <a:spcPts val="1000"/>
              </a:spcBef>
              <a:buSzTx/>
              <a:buNone/>
              <a:defRPr b="1" sz="1600">
                <a:solidFill>
                  <a:srgbClr val="0EB1A9"/>
                </a:solidFill>
              </a:defRPr>
            </a:pPr>
            <a:r>
              <a:rPr b="0">
                <a:solidFill>
                  <a:srgbClr val="000000"/>
                </a:solidFill>
              </a:rPr>
              <a:t>Estudiantes</a:t>
            </a:r>
            <a:endParaRPr b="0">
              <a:solidFill>
                <a:srgbClr val="000000"/>
              </a:solidFill>
            </a:endParaRPr>
          </a:p>
          <a:p>
            <a:pPr marL="0" indent="0" defTabSz="411479">
              <a:lnSpc>
                <a:spcPts val="3200"/>
              </a:lnSpc>
              <a:spcBef>
                <a:spcPts val="1000"/>
              </a:spcBef>
              <a:buSzTx/>
              <a:buNone/>
              <a:defRPr b="1" sz="1600"/>
            </a:pPr>
            <a:r>
              <a:t>DESCRIPCIÓN</a:t>
            </a:r>
          </a:p>
          <a:p>
            <a:pPr marL="0" indent="0" defTabSz="411479">
              <a:lnSpc>
                <a:spcPts val="3200"/>
              </a:lnSpc>
              <a:spcBef>
                <a:spcPts val="1000"/>
              </a:spcBef>
              <a:buSzTx/>
              <a:buNone/>
              <a:defRPr b="1" sz="1600">
                <a:solidFill>
                  <a:srgbClr val="0EB1A9"/>
                </a:solidFill>
              </a:defRPr>
            </a:pPr>
            <a:r>
              <a:rPr b="0">
                <a:solidFill>
                  <a:srgbClr val="000000"/>
                </a:solidFill>
              </a:rPr>
              <a:t>Los alumnos son separados para estar con sus equipos.</a:t>
            </a:r>
            <a:endParaRPr b="0">
              <a:solidFill>
                <a:srgbClr val="000000"/>
              </a:solidFill>
            </a:endParaRPr>
          </a:p>
          <a:p>
            <a:pPr marL="0" indent="0" algn="just" defTabSz="457200">
              <a:lnSpc>
                <a:spcPct val="115000"/>
              </a:lnSpc>
              <a:spcBef>
                <a:spcPts val="0"/>
              </a:spcBef>
              <a:buSzTx/>
              <a:buFontTx/>
              <a:buNone/>
              <a:defRPr sz="1600"/>
            </a:pPr>
            <a:r>
              <a:t>Cada equipo expone oralmente en el salón cómo eligieron las recetas de alimentos con las que probaron las estufas, los procedimientos que ejecutaron para su preparación, las pruebas hechas hasta el momento, etc.  </a:t>
            </a:r>
          </a:p>
          <a:p>
            <a:pPr marL="0" indent="0" algn="just" defTabSz="457200">
              <a:lnSpc>
                <a:spcPct val="115000"/>
              </a:lnSpc>
              <a:spcBef>
                <a:spcPts val="0"/>
              </a:spcBef>
              <a:buSzTx/>
              <a:buFontTx/>
              <a:buNone/>
              <a:defRPr sz="1600"/>
            </a:pPr>
            <a:r>
              <a:t>Después en el exterior, bajo el sol, se muestran las estufas y se hace una demostración del funcionamiento de las mismas, elaborando al menos una de las recetas contenidas en el recetario.</a:t>
            </a:r>
          </a:p>
        </p:txBody>
      </p:sp>
      <p:sp>
        <p:nvSpPr>
          <p:cNvPr id="277" name="V. Actividad Asignatura TLRIID"/>
          <p:cNvSpPr txBox="1"/>
          <p:nvPr>
            <p:ph type="title"/>
          </p:nvPr>
        </p:nvSpPr>
        <p:spPr>
          <a:xfrm>
            <a:off x="71699" y="1153143"/>
            <a:ext cx="6714602" cy="824164"/>
          </a:xfrm>
          <a:prstGeom prst="rect">
            <a:avLst/>
          </a:prstGeom>
        </p:spPr>
        <p:txBody>
          <a:bodyPr/>
          <a:lstStyle>
            <a:lvl1pPr>
              <a:defRPr b="1" sz="2600">
                <a:latin typeface="+mj-lt"/>
                <a:ea typeface="+mj-ea"/>
                <a:cs typeface="+mj-cs"/>
                <a:sym typeface="Calibri"/>
              </a:defRPr>
            </a:lvl1pPr>
          </a:lstStyle>
          <a:p>
            <a:pPr/>
            <a:r>
              <a:t>V. Actividad Asignatura TLRIID</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i. Descripción del cierre de la actividad.…"/>
          <p:cNvSpPr txBox="1"/>
          <p:nvPr>
            <p:ph type="body" idx="1"/>
          </p:nvPr>
        </p:nvSpPr>
        <p:spPr>
          <a:xfrm>
            <a:off x="254000" y="1905004"/>
            <a:ext cx="6172200" cy="6034617"/>
          </a:xfrm>
          <a:prstGeom prst="rect">
            <a:avLst/>
          </a:prstGeom>
        </p:spPr>
        <p:txBody>
          <a:bodyPr/>
          <a:lstStyle/>
          <a:p>
            <a:pPr marL="0" indent="0" defTabSz="457200">
              <a:lnSpc>
                <a:spcPts val="3500"/>
              </a:lnSpc>
              <a:spcBef>
                <a:spcPts val="1200"/>
              </a:spcBef>
              <a:buSzTx/>
              <a:buNone/>
              <a:defRPr b="1" sz="1600">
                <a:solidFill>
                  <a:srgbClr val="005DA4"/>
                </a:solidFill>
              </a:defRPr>
            </a:pPr>
            <a:r>
              <a:t>i. Descripción del cierre de la actividad.</a:t>
            </a:r>
          </a:p>
          <a:p>
            <a:pPr marL="0" indent="0" defTabSz="411479">
              <a:lnSpc>
                <a:spcPts val="3200"/>
              </a:lnSpc>
              <a:spcBef>
                <a:spcPts val="1000"/>
              </a:spcBef>
              <a:buSzTx/>
              <a:buNone/>
              <a:defRPr b="1" sz="1600"/>
            </a:pPr>
            <a:r>
              <a:t>Objetivo</a:t>
            </a:r>
          </a:p>
          <a:p>
            <a:pPr marL="0" indent="0" defTabSz="411479">
              <a:lnSpc>
                <a:spcPts val="3200"/>
              </a:lnSpc>
              <a:spcBef>
                <a:spcPts val="1000"/>
              </a:spcBef>
              <a:buSzTx/>
              <a:buNone/>
              <a:defRPr b="1" sz="1600">
                <a:solidFill>
                  <a:srgbClr val="0EB1A9"/>
                </a:solidFill>
              </a:defRPr>
            </a:pPr>
            <a:r>
              <a:rPr b="0">
                <a:solidFill>
                  <a:srgbClr val="000000"/>
                </a:solidFill>
              </a:rPr>
              <a:t>Retroalimentar en detalle por equipo algunos puntos para la mejora del recetario.</a:t>
            </a:r>
            <a:endParaRPr b="0">
              <a:solidFill>
                <a:srgbClr val="000000"/>
              </a:solidFill>
            </a:endParaRPr>
          </a:p>
          <a:p>
            <a:pPr marL="0" indent="0" defTabSz="411479">
              <a:lnSpc>
                <a:spcPts val="3200"/>
              </a:lnSpc>
              <a:spcBef>
                <a:spcPts val="1000"/>
              </a:spcBef>
              <a:buSzTx/>
              <a:buNone/>
              <a:defRPr b="1" sz="1600"/>
            </a:pPr>
            <a:r>
              <a:t>Responsable</a:t>
            </a:r>
          </a:p>
          <a:p>
            <a:pPr marL="0" indent="0" defTabSz="411479">
              <a:lnSpc>
                <a:spcPts val="3200"/>
              </a:lnSpc>
              <a:spcBef>
                <a:spcPts val="1000"/>
              </a:spcBef>
              <a:buSzTx/>
              <a:buNone/>
              <a:defRPr b="1" sz="1600">
                <a:solidFill>
                  <a:srgbClr val="0EB1A9"/>
                </a:solidFill>
              </a:defRPr>
            </a:pPr>
            <a:r>
              <a:rPr b="0">
                <a:solidFill>
                  <a:srgbClr val="000000"/>
                </a:solidFill>
              </a:rPr>
              <a:t>Sara Juárez</a:t>
            </a:r>
          </a:p>
          <a:p>
            <a:pPr marL="0" indent="0" defTabSz="411479">
              <a:lnSpc>
                <a:spcPts val="3200"/>
              </a:lnSpc>
              <a:spcBef>
                <a:spcPts val="1000"/>
              </a:spcBef>
              <a:buSzTx/>
              <a:buNone/>
              <a:defRPr b="1" sz="1600"/>
            </a:pPr>
            <a:r>
              <a:t>Descripción</a:t>
            </a:r>
          </a:p>
          <a:p>
            <a:pPr marL="0" indent="0" defTabSz="411479">
              <a:lnSpc>
                <a:spcPts val="3200"/>
              </a:lnSpc>
              <a:spcBef>
                <a:spcPts val="1000"/>
              </a:spcBef>
              <a:buSzTx/>
              <a:buNone/>
              <a:defRPr b="1" sz="1600">
                <a:solidFill>
                  <a:srgbClr val="0EB1A9"/>
                </a:solidFill>
              </a:defRPr>
            </a:pPr>
            <a:r>
              <a:rPr b="0">
                <a:solidFill>
                  <a:srgbClr val="000000"/>
                </a:solidFill>
              </a:rPr>
              <a:t>Una vez elaboradas las recetas muestra en las estufas solares, se procederá a la evaluación de los recetarios de acuerdo con la rúbrica provista para tal fin. Se retroalimentar a los alumnos sobre la eficacia y precisión del recetario escrito en comparación con lo ejecutado en la prueba. </a:t>
            </a:r>
          </a:p>
        </p:txBody>
      </p:sp>
      <p:sp>
        <p:nvSpPr>
          <p:cNvPr id="280" name="V. Actividad Asignatura TLRIID"/>
          <p:cNvSpPr txBox="1"/>
          <p:nvPr>
            <p:ph type="title"/>
          </p:nvPr>
        </p:nvSpPr>
        <p:spPr>
          <a:xfrm>
            <a:off x="71699" y="1153143"/>
            <a:ext cx="6714602" cy="793307"/>
          </a:xfrm>
          <a:prstGeom prst="rect">
            <a:avLst/>
          </a:prstGeom>
        </p:spPr>
        <p:txBody>
          <a:bodyPr/>
          <a:lstStyle>
            <a:lvl1pPr>
              <a:defRPr b="1" sz="2600">
                <a:latin typeface="+mj-lt"/>
                <a:ea typeface="+mj-ea"/>
                <a:cs typeface="+mj-cs"/>
                <a:sym typeface="Calibri"/>
              </a:defRPr>
            </a:lvl1pPr>
          </a:lstStyle>
          <a:p>
            <a:pPr/>
            <a:r>
              <a:t>V. Actividad Asignatura TLRIID</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j. Descripción de lo que se hará con los resultados de la actividad.…"/>
          <p:cNvSpPr txBox="1"/>
          <p:nvPr>
            <p:ph type="body" idx="1"/>
          </p:nvPr>
        </p:nvSpPr>
        <p:spPr>
          <a:xfrm>
            <a:off x="342900" y="2812632"/>
            <a:ext cx="6172200" cy="6034618"/>
          </a:xfrm>
          <a:prstGeom prst="rect">
            <a:avLst/>
          </a:prstGeom>
        </p:spPr>
        <p:txBody>
          <a:bodyPr/>
          <a:lstStyle/>
          <a:p>
            <a:pPr marL="0" indent="0" defTabSz="457200">
              <a:lnSpc>
                <a:spcPts val="3500"/>
              </a:lnSpc>
              <a:spcBef>
                <a:spcPts val="1200"/>
              </a:spcBef>
              <a:buSzTx/>
              <a:buNone/>
              <a:defRPr b="1" sz="1600">
                <a:solidFill>
                  <a:srgbClr val="005DA4"/>
                </a:solidFill>
              </a:defRPr>
            </a:pPr>
            <a:r>
              <a:t>j. Descripción de lo que se hará con los resultados de la actividad.</a:t>
            </a:r>
          </a:p>
          <a:p>
            <a:pPr marL="0" indent="0" defTabSz="457200">
              <a:spcBef>
                <a:spcPts val="0"/>
              </a:spcBef>
              <a:buSzTx/>
              <a:buFontTx/>
              <a:buNone/>
              <a:defRPr sz="1600"/>
            </a:pPr>
          </a:p>
          <a:p>
            <a:pPr marL="0" indent="0" defTabSz="457200">
              <a:spcBef>
                <a:spcPts val="0"/>
              </a:spcBef>
              <a:buSzTx/>
              <a:buFontTx/>
              <a:buNone/>
              <a:defRPr sz="1600"/>
            </a:pPr>
            <a:r>
              <a:t>Los recetarios serán devueltos a los alumnos junto con la rúbrica para su corrección y adaptación. Posteriormente serán impresos para su entrega junto con las estufas seleccionadas a una comunidad cercana a la ciudad. </a:t>
            </a:r>
          </a:p>
          <a:p>
            <a:pPr marL="0" indent="0" defTabSz="457200">
              <a:spcBef>
                <a:spcPts val="0"/>
              </a:spcBef>
              <a:buSzTx/>
              <a:buFontTx/>
              <a:buNone/>
              <a:defRPr sz="1200">
                <a:solidFill>
                  <a:srgbClr val="222222"/>
                </a:solidFill>
                <a:latin typeface="Times New Roman"/>
                <a:ea typeface="Times New Roman"/>
                <a:cs typeface="Times New Roman"/>
                <a:sym typeface="Times New Roman"/>
              </a:defRPr>
            </a:pPr>
            <a:endParaRPr sz="1400">
              <a:latin typeface="Century Gothic"/>
              <a:ea typeface="Century Gothic"/>
              <a:cs typeface="Century Gothic"/>
              <a:sym typeface="Century Gothic"/>
            </a:endParaRPr>
          </a:p>
        </p:txBody>
      </p:sp>
      <p:sp>
        <p:nvSpPr>
          <p:cNvPr id="283" name="V. Actividad Asignatura TLRIID"/>
          <p:cNvSpPr txBox="1"/>
          <p:nvPr>
            <p:ph type="title"/>
          </p:nvPr>
        </p:nvSpPr>
        <p:spPr>
          <a:xfrm>
            <a:off x="202920" y="1033852"/>
            <a:ext cx="6714602" cy="1524003"/>
          </a:xfrm>
          <a:prstGeom prst="rect">
            <a:avLst/>
          </a:prstGeom>
        </p:spPr>
        <p:txBody>
          <a:bodyPr/>
          <a:lstStyle>
            <a:lvl1pPr>
              <a:defRPr b="1" sz="2600">
                <a:latin typeface="+mj-lt"/>
                <a:ea typeface="+mj-ea"/>
                <a:cs typeface="+mj-cs"/>
                <a:sym typeface="Calibri"/>
              </a:defRPr>
            </a:lvl1pPr>
          </a:lstStyle>
          <a:p>
            <a:pPr/>
            <a:r>
              <a:t>V. Actividad Asignatura TLRIID</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k. Análisis.…"/>
          <p:cNvSpPr txBox="1"/>
          <p:nvPr>
            <p:ph type="body" idx="1"/>
          </p:nvPr>
        </p:nvSpPr>
        <p:spPr>
          <a:prstGeom prst="rect">
            <a:avLst/>
          </a:prstGeom>
        </p:spPr>
        <p:txBody>
          <a:bodyPr/>
          <a:lstStyle/>
          <a:p>
            <a:pPr marL="0" indent="0" defTabSz="457200">
              <a:lnSpc>
                <a:spcPts val="3500"/>
              </a:lnSpc>
              <a:spcBef>
                <a:spcPts val="1200"/>
              </a:spcBef>
              <a:buSzTx/>
              <a:buNone/>
              <a:defRPr b="1" sz="1600">
                <a:solidFill>
                  <a:srgbClr val="005DA4"/>
                </a:solidFill>
              </a:defRPr>
            </a:pPr>
            <a:r>
              <a:t>k. Análisis. </a:t>
            </a:r>
          </a:p>
          <a:p>
            <a:pPr marL="0" indent="0" defTabSz="411479">
              <a:lnSpc>
                <a:spcPts val="3200"/>
              </a:lnSpc>
              <a:spcBef>
                <a:spcPts val="1000"/>
              </a:spcBef>
              <a:buSzTx/>
              <a:buNone/>
              <a:defRPr b="1" sz="1600"/>
            </a:pPr>
            <a:r>
              <a:t>Contraste de lo esperado y lo sucedido. </a:t>
            </a:r>
          </a:p>
          <a:p>
            <a:pPr marL="0" indent="0" defTabSz="457200">
              <a:lnSpc>
                <a:spcPts val="3100"/>
              </a:lnSpc>
              <a:spcBef>
                <a:spcPts val="1200"/>
              </a:spcBef>
              <a:buSzTx/>
              <a:buNone/>
              <a:defRPr sz="1600"/>
            </a:pPr>
            <a:r>
              <a:t>Argumentos claros y precisos sobre:</a:t>
            </a:r>
            <a:br/>
            <a:r>
              <a:rPr b="1"/>
              <a:t>1. Logros alcanzados. </a:t>
            </a:r>
            <a:endParaRPr b="1"/>
          </a:p>
          <a:p>
            <a:pPr marL="0" indent="0" defTabSz="457200">
              <a:spcBef>
                <a:spcPts val="0"/>
              </a:spcBef>
              <a:buSzTx/>
              <a:buFontTx/>
              <a:buNone/>
              <a:defRPr sz="1600"/>
            </a:pPr>
            <a:r>
              <a:t>Los estudiantes documentaron adecuadamente las recetas que prepararon en la práctica, demostrando la efectividad de la redacción de los procedimientos. </a:t>
            </a:r>
          </a:p>
          <a:p>
            <a:pPr marL="0" indent="0" defTabSz="457200">
              <a:lnSpc>
                <a:spcPts val="3100"/>
              </a:lnSpc>
              <a:spcBef>
                <a:spcPts val="1200"/>
              </a:spcBef>
              <a:buSzTx/>
              <a:buNone/>
              <a:defRPr sz="1600"/>
            </a:pPr>
            <a:r>
              <a:t>2</a:t>
            </a:r>
            <a:r>
              <a:rPr b="1"/>
              <a:t>. Aspectos a mejorar. </a:t>
            </a:r>
            <a:endParaRPr b="1"/>
          </a:p>
          <a:p>
            <a:pPr marL="0" indent="0" defTabSz="457200">
              <a:spcBef>
                <a:spcPts val="0"/>
              </a:spcBef>
              <a:buSzTx/>
              <a:buFontTx/>
              <a:buNone/>
              <a:defRPr sz="1600"/>
            </a:pPr>
            <a:r>
              <a:t>La mayoría de los recetarios no cumplieron con las especificaciones de presentación y no hay certeza de que todas las recetas puedan ser preparadas efectivamente en las estufas solares. </a:t>
            </a:r>
          </a:p>
        </p:txBody>
      </p:sp>
      <p:sp>
        <p:nvSpPr>
          <p:cNvPr id="286" name="V. Actividad Asignatura TLRIID"/>
          <p:cNvSpPr txBox="1"/>
          <p:nvPr>
            <p:ph type="title"/>
          </p:nvPr>
        </p:nvSpPr>
        <p:spPr>
          <a:xfrm>
            <a:off x="71699" y="1153143"/>
            <a:ext cx="6714602" cy="924425"/>
          </a:xfrm>
          <a:prstGeom prst="rect">
            <a:avLst/>
          </a:prstGeom>
        </p:spPr>
        <p:txBody>
          <a:bodyPr/>
          <a:lstStyle>
            <a:lvl1pPr>
              <a:defRPr b="1" sz="2600">
                <a:latin typeface="+mj-lt"/>
                <a:ea typeface="+mj-ea"/>
                <a:cs typeface="+mj-cs"/>
                <a:sym typeface="Calibri"/>
              </a:defRPr>
            </a:lvl1pPr>
          </a:lstStyle>
          <a:p>
            <a:pPr/>
            <a:r>
              <a:t>V. Actividad Asignatura TLRIID</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l. Toma de decisiones.…"/>
          <p:cNvSpPr txBox="1"/>
          <p:nvPr>
            <p:ph type="body" idx="1"/>
          </p:nvPr>
        </p:nvSpPr>
        <p:spPr>
          <a:xfrm>
            <a:off x="342900" y="2535939"/>
            <a:ext cx="6172200" cy="6034618"/>
          </a:xfrm>
          <a:prstGeom prst="rect">
            <a:avLst/>
          </a:prstGeom>
        </p:spPr>
        <p:txBody>
          <a:bodyPr/>
          <a:lstStyle/>
          <a:p>
            <a:pPr marL="0" indent="0" defTabSz="457200">
              <a:lnSpc>
                <a:spcPts val="3500"/>
              </a:lnSpc>
              <a:spcBef>
                <a:spcPts val="1200"/>
              </a:spcBef>
              <a:buSzTx/>
              <a:buNone/>
              <a:defRPr b="1" sz="1600">
                <a:solidFill>
                  <a:srgbClr val="005DA4"/>
                </a:solidFill>
              </a:defRPr>
            </a:pPr>
            <a:r>
              <a:t>l. Toma de decisiones.</a:t>
            </a:r>
            <a:br/>
          </a:p>
          <a:p>
            <a:pPr lvl="1" marL="0" indent="228600" defTabSz="457200">
              <a:lnSpc>
                <a:spcPts val="3500"/>
              </a:lnSpc>
              <a:spcBef>
                <a:spcPts val="1200"/>
              </a:spcBef>
              <a:buSzTx/>
              <a:buNone/>
              <a:defRPr sz="1600"/>
            </a:pPr>
            <a:r>
              <a:t>Hasta este momento se considera que se puede continuar con el proyecto tal y cómo está planeado. </a:t>
            </a:r>
          </a:p>
        </p:txBody>
      </p:sp>
      <p:sp>
        <p:nvSpPr>
          <p:cNvPr id="289" name="V. Actividad Asignatura TLRIID"/>
          <p:cNvSpPr txBox="1"/>
          <p:nvPr>
            <p:ph type="title"/>
          </p:nvPr>
        </p:nvSpPr>
        <p:spPr>
          <a:xfrm>
            <a:off x="71699" y="1153143"/>
            <a:ext cx="6714602" cy="1126037"/>
          </a:xfrm>
          <a:prstGeom prst="rect">
            <a:avLst/>
          </a:prstGeom>
        </p:spPr>
        <p:txBody>
          <a:bodyPr/>
          <a:lstStyle>
            <a:lvl1pPr>
              <a:defRPr b="1" sz="2600">
                <a:latin typeface="+mj-lt"/>
                <a:ea typeface="+mj-ea"/>
                <a:cs typeface="+mj-cs"/>
                <a:sym typeface="Calibri"/>
              </a:defRPr>
            </a:lvl1pPr>
          </a:lstStyle>
          <a:p>
            <a:pPr/>
            <a:r>
              <a:t>V. Actividad Asignatura TLRIID</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M. Evidencias"/>
          <p:cNvSpPr txBox="1"/>
          <p:nvPr>
            <p:ph type="body" idx="1"/>
          </p:nvPr>
        </p:nvSpPr>
        <p:spPr>
          <a:xfrm>
            <a:off x="196596" y="1745191"/>
            <a:ext cx="6464809" cy="6034618"/>
          </a:xfrm>
          <a:prstGeom prst="rect">
            <a:avLst/>
          </a:prstGeom>
        </p:spPr>
        <p:txBody>
          <a:bodyPr/>
          <a:lstStyle>
            <a:lvl1pPr marL="0" indent="0" defTabSz="457200">
              <a:lnSpc>
                <a:spcPts val="3500"/>
              </a:lnSpc>
              <a:spcBef>
                <a:spcPts val="1200"/>
              </a:spcBef>
              <a:buSzTx/>
              <a:buNone/>
              <a:defRPr b="1" sz="1600">
                <a:solidFill>
                  <a:srgbClr val="005DA4"/>
                </a:solidFill>
              </a:defRPr>
            </a:lvl1pPr>
          </a:lstStyle>
          <a:p>
            <a:pPr/>
            <a:r>
              <a:t>M. Evidencias</a:t>
            </a:r>
          </a:p>
        </p:txBody>
      </p:sp>
      <p:sp>
        <p:nvSpPr>
          <p:cNvPr id="292" name="V. Actividad Asignatura TLRIID"/>
          <p:cNvSpPr txBox="1"/>
          <p:nvPr>
            <p:ph type="title"/>
          </p:nvPr>
        </p:nvSpPr>
        <p:spPr>
          <a:xfrm>
            <a:off x="71699" y="1117427"/>
            <a:ext cx="6714602" cy="773527"/>
          </a:xfrm>
          <a:prstGeom prst="rect">
            <a:avLst/>
          </a:prstGeom>
        </p:spPr>
        <p:txBody>
          <a:bodyPr/>
          <a:lstStyle>
            <a:lvl1pPr>
              <a:defRPr b="1" sz="2600">
                <a:latin typeface="+mj-lt"/>
                <a:ea typeface="+mj-ea"/>
                <a:cs typeface="+mj-cs"/>
                <a:sym typeface="Calibri"/>
              </a:defRPr>
            </a:lvl1pPr>
          </a:lstStyle>
          <a:p>
            <a:pPr/>
            <a:r>
              <a:t>V. Actividad Asignatura TLRIID</a:t>
            </a:r>
          </a:p>
        </p:txBody>
      </p:sp>
      <p:pic>
        <p:nvPicPr>
          <p:cNvPr id="293" name="Imagen" descr="Imagen"/>
          <p:cNvPicPr>
            <a:picLocks noChangeAspect="1"/>
          </p:cNvPicPr>
          <p:nvPr/>
        </p:nvPicPr>
        <p:blipFill>
          <a:blip r:embed="rId2">
            <a:extLst/>
          </a:blip>
          <a:stretch>
            <a:fillRect/>
          </a:stretch>
        </p:blipFill>
        <p:spPr>
          <a:xfrm>
            <a:off x="1837372" y="6185495"/>
            <a:ext cx="3183256" cy="2891501"/>
          </a:xfrm>
          <a:prstGeom prst="rect">
            <a:avLst/>
          </a:prstGeom>
          <a:ln w="12700">
            <a:miter lim="400000"/>
          </a:ln>
        </p:spPr>
      </p:pic>
      <p:pic>
        <p:nvPicPr>
          <p:cNvPr id="294" name="REPORTES 1.jpg" descr="REPORTES 1.jpg"/>
          <p:cNvPicPr>
            <a:picLocks noChangeAspect="1"/>
          </p:cNvPicPr>
          <p:nvPr/>
        </p:nvPicPr>
        <p:blipFill>
          <a:blip r:embed="rId3">
            <a:extLst/>
          </a:blip>
          <a:stretch>
            <a:fillRect/>
          </a:stretch>
        </p:blipFill>
        <p:spPr>
          <a:xfrm>
            <a:off x="432927" y="2497291"/>
            <a:ext cx="2540001" cy="3386667"/>
          </a:xfrm>
          <a:prstGeom prst="rect">
            <a:avLst/>
          </a:prstGeom>
          <a:ln w="12700">
            <a:miter lim="400000"/>
          </a:ln>
        </p:spPr>
      </p:pic>
      <p:pic>
        <p:nvPicPr>
          <p:cNvPr id="295" name="WhatsApp Image 2019-05-24 at 13.54.05.jpg" descr="WhatsApp Image 2019-05-24 at 13.54.05.jpg"/>
          <p:cNvPicPr>
            <a:picLocks noChangeAspect="1"/>
          </p:cNvPicPr>
          <p:nvPr/>
        </p:nvPicPr>
        <p:blipFill>
          <a:blip r:embed="rId4">
            <a:extLst/>
          </a:blip>
          <a:stretch>
            <a:fillRect/>
          </a:stretch>
        </p:blipFill>
        <p:spPr>
          <a:xfrm>
            <a:off x="3784980" y="2497291"/>
            <a:ext cx="2540001" cy="3386667"/>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Introducción"/>
          <p:cNvSpPr txBox="1"/>
          <p:nvPr>
            <p:ph type="title"/>
          </p:nvPr>
        </p:nvSpPr>
        <p:spPr>
          <a:xfrm>
            <a:off x="342900" y="683568"/>
            <a:ext cx="6172200" cy="936105"/>
          </a:xfrm>
          <a:prstGeom prst="rect">
            <a:avLst/>
          </a:prstGeom>
        </p:spPr>
        <p:txBody>
          <a:bodyPr/>
          <a:lstStyle/>
          <a:p>
            <a:pPr>
              <a:defRPr b="1" sz="1800"/>
            </a:pPr>
            <a:br/>
          </a:p>
          <a:p>
            <a:pPr>
              <a:defRPr b="1" sz="1800"/>
            </a:pPr>
            <a:r>
              <a:t>Introducción</a:t>
            </a:r>
          </a:p>
        </p:txBody>
      </p:sp>
      <p:sp>
        <p:nvSpPr>
          <p:cNvPr id="122" name="En Guanajuato, existen comunidades alejadas de las grandes ciudades, hecho que conlleva a la falta de empleo y de servicios básicos. Existen lugares en los que sus habitantes utilizan lo que está al alcance para cubrir necesidades básicas; sin embargo, esta acción acarrea problemas de salud para las personas que las emplean. Por ejemplo, en muchas localidades las personas, al no tener una estufa dónde preparar o calentar sus alimentos, hacen un fogón con madera o algún otro material que permita la combustión; no obstante, la mayoría de las veces, éstos son construidos dentro de su vivienda y el dióxido de carbono circula dentro de ésta; al no tener escape, se acumula provocando asfixia en las personas que estén dentro.…"/>
          <p:cNvSpPr txBox="1"/>
          <p:nvPr>
            <p:ph type="body" idx="1"/>
          </p:nvPr>
        </p:nvSpPr>
        <p:spPr>
          <a:xfrm>
            <a:off x="342900" y="1619671"/>
            <a:ext cx="6172200" cy="7200801"/>
          </a:xfrm>
          <a:prstGeom prst="rect">
            <a:avLst/>
          </a:prstGeom>
        </p:spPr>
        <p:txBody>
          <a:bodyPr/>
          <a:lstStyle/>
          <a:p>
            <a:pPr marL="0" indent="0" defTabSz="877801">
              <a:spcBef>
                <a:spcPts val="500"/>
              </a:spcBef>
              <a:buSzTx/>
              <a:buNone/>
              <a:defRPr sz="1536"/>
            </a:pPr>
            <a:r>
              <a:t>En Guanajuato, existen comunidades alejadas de las grandes ciudades, hecho que conlleva a la falta de empleo y de servicios básicos. Existen lugares en los que sus habitantes utilizan lo que está al alcance para cubrir necesidades básicas; sin embargo, esta acción acarrea problemas de salud para las personas que las emplean. Por ejemplo, en muchas localidades las personas, al no tener una estufa dónde preparar o calentar sus alimentos, hacen un fogón con madera o algún otro material que permita la combustión; no obstante, la mayoría de las veces, éstos son construidos dentro de su vivienda y el dióxido de carbono circula dentro de ésta; al no tener escape, se acumula provocando asfixia en las personas que estén dentro.</a:t>
            </a:r>
          </a:p>
          <a:p>
            <a:pPr marL="0" indent="0" defTabSz="877801">
              <a:spcBef>
                <a:spcPts val="500"/>
              </a:spcBef>
              <a:buSzTx/>
              <a:buNone/>
              <a:defRPr sz="1536"/>
            </a:pPr>
            <a:r>
              <a:t>              La situación arriba descrita, es frecuente en todo nuestro país; sin embargo, nosotros nos limitaremos al estado de Guanajuato. El Colegio Alexander Bain Irapuato, en su área de Bachillerato y siguiendo la planeación requerida por el proyecto Conexiones de la Universidad Nacional Autónoma de México (UNAM), cree importante la construcción de estufas solares parabólicas, como una solución para frenar los hechos planteados al inicio de este texto. Las estufas solares atacarían los dos principales problemas que encontramos dentro de las comunidades: la falta de empleo y la carencia de los servicios básicos. Es decir, al no haber fuentes de trabajo, no hay fluidez económica y al no haber buena economía en el lugar es difícil poder comprar una estufa y el gas para hacerla funcionar, además de que en muchas comunidades este servicio no se comercializa.</a:t>
            </a:r>
          </a:p>
          <a:p>
            <a:pPr marL="0" indent="0" defTabSz="877801">
              <a:spcBef>
                <a:spcPts val="500"/>
              </a:spcBef>
              <a:buSzTx/>
              <a:buNone/>
              <a:defRPr sz="1536"/>
            </a:pPr>
            <a:r>
              <a:t>              Por tales motivos, las estufas solares al trabajar con la energía solar, no necesitan de un recurso extra para desempeñar su función. Los alumnos analizarán, fabricarán, calcularán y probarán las estufas para que sean donadas a alguna comunidad de nuestro estado y así los habitantes eliminen los fogones dentro de sus viviendas. </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VI. Actividad Asignatura Física"/>
          <p:cNvSpPr txBox="1"/>
          <p:nvPr>
            <p:ph type="title"/>
          </p:nvPr>
        </p:nvSpPr>
        <p:spPr>
          <a:xfrm>
            <a:off x="71699" y="1153143"/>
            <a:ext cx="6714602" cy="1524003"/>
          </a:xfrm>
          <a:prstGeom prst="rect">
            <a:avLst/>
          </a:prstGeom>
        </p:spPr>
        <p:txBody>
          <a:bodyPr/>
          <a:lstStyle>
            <a:lvl1pPr>
              <a:defRPr b="1" sz="2600">
                <a:latin typeface="+mj-lt"/>
                <a:ea typeface="+mj-ea"/>
                <a:cs typeface="+mj-cs"/>
                <a:sym typeface="Calibri"/>
              </a:defRPr>
            </a:lvl1pPr>
          </a:lstStyle>
          <a:p>
            <a:pPr/>
            <a:r>
              <a:t>VI. Actividad Asignatura Física</a:t>
            </a:r>
          </a:p>
        </p:txBody>
      </p:sp>
      <p:sp>
        <p:nvSpPr>
          <p:cNvPr id="298" name="a. Nombre de la actividad…"/>
          <p:cNvSpPr txBox="1"/>
          <p:nvPr>
            <p:ph type="body" idx="1"/>
          </p:nvPr>
        </p:nvSpPr>
        <p:spPr>
          <a:prstGeom prst="rect">
            <a:avLst/>
          </a:prstGeom>
        </p:spPr>
        <p:txBody>
          <a:bodyPr/>
          <a:lstStyle/>
          <a:p>
            <a:pPr marL="0" indent="0" defTabSz="443484">
              <a:lnSpc>
                <a:spcPts val="3300"/>
              </a:lnSpc>
              <a:spcBef>
                <a:spcPts val="1100"/>
              </a:spcBef>
              <a:buSzTx/>
              <a:buNone/>
              <a:defRPr b="1" sz="1552">
                <a:solidFill>
                  <a:srgbClr val="005DA4"/>
                </a:solidFill>
              </a:defRPr>
            </a:pPr>
            <a:r>
              <a:t>a. Nombre de la actividad</a:t>
            </a:r>
          </a:p>
          <a:p>
            <a:pPr marL="0" indent="0" defTabSz="443484">
              <a:lnSpc>
                <a:spcPts val="3300"/>
              </a:lnSpc>
              <a:spcBef>
                <a:spcPts val="1100"/>
              </a:spcBef>
              <a:buSzTx/>
              <a:buNone/>
              <a:defRPr sz="1552"/>
            </a:pPr>
            <a:r>
              <a:t>Reporte de Prácticas de Estufa solar. </a:t>
            </a:r>
          </a:p>
          <a:p>
            <a:pPr marL="0" indent="0" defTabSz="443484">
              <a:lnSpc>
                <a:spcPts val="3300"/>
              </a:lnSpc>
              <a:spcBef>
                <a:spcPts val="1100"/>
              </a:spcBef>
              <a:buSzTx/>
              <a:buNone/>
              <a:defRPr b="1" sz="1552">
                <a:solidFill>
                  <a:srgbClr val="005DA4"/>
                </a:solidFill>
              </a:defRPr>
            </a:pPr>
            <a:r>
              <a:t>b. Objetivos</a:t>
            </a:r>
          </a:p>
          <a:p>
            <a:pPr marL="0" indent="0" defTabSz="443484">
              <a:spcBef>
                <a:spcPts val="0"/>
              </a:spcBef>
              <a:buSzTx/>
              <a:buFontTx/>
              <a:buNone/>
              <a:defRPr sz="1552"/>
            </a:pPr>
          </a:p>
          <a:p>
            <a:pPr marL="0" indent="0" algn="just" defTabSz="443484">
              <a:spcBef>
                <a:spcPts val="0"/>
              </a:spcBef>
              <a:buSzTx/>
              <a:buFontTx/>
              <a:buNone/>
              <a:defRPr sz="1552"/>
            </a:pPr>
            <a:r>
              <a:t>Provocar en el estudiante la curiosidad por buscar fuentes alternativas de energía y el desarrollo de tecnologías con el propósito de apoyar a la comunidad planteando problemáticas como:</a:t>
            </a:r>
          </a:p>
          <a:p>
            <a:pPr marL="0" indent="0" defTabSz="443484">
              <a:spcBef>
                <a:spcPts val="0"/>
              </a:spcBef>
              <a:buSzTx/>
              <a:buFontTx/>
              <a:buNone/>
              <a:defRPr sz="1552"/>
            </a:pPr>
          </a:p>
          <a:p>
            <a:pPr marL="443484" indent="-443484" defTabSz="443484">
              <a:spcBef>
                <a:spcPts val="0"/>
              </a:spcBef>
              <a:buSzTx/>
              <a:buFontTx/>
              <a:buNone/>
              <a:tabLst>
                <a:tab pos="215900" algn="l"/>
                <a:tab pos="431800" algn="l"/>
              </a:tabLst>
              <a:defRPr sz="1552"/>
            </a:pPr>
            <a:r>
              <a:t>	1.	¿Cómo funciona la energía?</a:t>
            </a:r>
          </a:p>
          <a:p>
            <a:pPr marL="443484" indent="-443484" defTabSz="443484">
              <a:spcBef>
                <a:spcPts val="0"/>
              </a:spcBef>
              <a:buSzTx/>
              <a:buFontTx/>
              <a:buNone/>
              <a:tabLst>
                <a:tab pos="215900" algn="l"/>
                <a:tab pos="431800" algn="l"/>
              </a:tabLst>
              <a:defRPr sz="1552"/>
            </a:pPr>
            <a:r>
              <a:t>	2.	¿Cómo la aprovechamos?</a:t>
            </a:r>
          </a:p>
          <a:p>
            <a:pPr marL="443484" indent="-443484" defTabSz="443484">
              <a:spcBef>
                <a:spcPts val="0"/>
              </a:spcBef>
              <a:buSzTx/>
              <a:buFontTx/>
              <a:buNone/>
              <a:tabLst>
                <a:tab pos="215900" algn="l"/>
                <a:tab pos="431800" algn="l"/>
              </a:tabLst>
              <a:defRPr sz="1552"/>
            </a:pPr>
            <a:r>
              <a:t>	3.	¿Qué podríamos hacer en caso de no contar con los recursos energéticos a los cuales estamos habituados?</a:t>
            </a:r>
          </a:p>
          <a:p>
            <a:pPr marL="0" indent="0" defTabSz="443484">
              <a:lnSpc>
                <a:spcPts val="3300"/>
              </a:lnSpc>
              <a:spcBef>
                <a:spcPts val="1100"/>
              </a:spcBef>
              <a:buSzTx/>
              <a:buNone/>
              <a:defRPr b="1" sz="1552">
                <a:solidFill>
                  <a:srgbClr val="005DA4"/>
                </a:solidFill>
              </a:defRPr>
            </a:pPr>
            <a:r>
              <a:t> Grado</a:t>
            </a:r>
          </a:p>
          <a:p>
            <a:pPr marL="0" indent="0" defTabSz="421309">
              <a:lnSpc>
                <a:spcPts val="3200"/>
              </a:lnSpc>
              <a:spcBef>
                <a:spcPts val="1000"/>
              </a:spcBef>
              <a:buSzTx/>
              <a:buNone/>
              <a:defRPr sz="1552"/>
            </a:pPr>
            <a:r>
              <a:t>4o SEMESTRE </a:t>
            </a:r>
          </a:p>
          <a:p>
            <a:pPr marL="0" indent="0" defTabSz="443484">
              <a:lnSpc>
                <a:spcPts val="3300"/>
              </a:lnSpc>
              <a:spcBef>
                <a:spcPts val="1100"/>
              </a:spcBef>
              <a:buSzTx/>
              <a:buNone/>
              <a:defRPr b="1" sz="1552">
                <a:solidFill>
                  <a:srgbClr val="005DA4"/>
                </a:solidFill>
              </a:defRPr>
            </a:pPr>
            <a:r>
              <a:t>d. Fecha en que se llevará a cabo la actividad: </a:t>
            </a:r>
          </a:p>
          <a:p>
            <a:pPr marL="0" indent="0" defTabSz="443484">
              <a:lnSpc>
                <a:spcPts val="3300"/>
              </a:lnSpc>
              <a:spcBef>
                <a:spcPts val="1100"/>
              </a:spcBef>
              <a:buSzTx/>
              <a:buNone/>
              <a:defRPr sz="1552"/>
            </a:pPr>
            <a:r>
              <a:t>30 de octubre de 2018</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e. Asignaturas participantes, temas o conceptos de cada una.…"/>
          <p:cNvSpPr txBox="1"/>
          <p:nvPr>
            <p:ph type="body" idx="1"/>
          </p:nvPr>
        </p:nvSpPr>
        <p:spPr>
          <a:xfrm>
            <a:off x="342900" y="2133604"/>
            <a:ext cx="6409292" cy="6034617"/>
          </a:xfrm>
          <a:prstGeom prst="rect">
            <a:avLst/>
          </a:prstGeom>
        </p:spPr>
        <p:txBody>
          <a:bodyPr/>
          <a:lstStyle/>
          <a:p>
            <a:pPr marL="0" indent="0" defTabSz="457200">
              <a:lnSpc>
                <a:spcPts val="3500"/>
              </a:lnSpc>
              <a:spcBef>
                <a:spcPts val="1200"/>
              </a:spcBef>
              <a:buSzTx/>
              <a:buNone/>
              <a:defRPr b="1" sz="1600">
                <a:solidFill>
                  <a:srgbClr val="005DA4"/>
                </a:solidFill>
              </a:defRPr>
            </a:pPr>
            <a:r>
              <a:t>e.	Asignaturas participantes, temas o conceptos de cada una. </a:t>
            </a:r>
          </a:p>
          <a:p>
            <a:pPr lvl="1" marL="0" indent="600059" defTabSz="457200">
              <a:lnSpc>
                <a:spcPts val="3500"/>
              </a:lnSpc>
              <a:spcBef>
                <a:spcPts val="1400"/>
              </a:spcBef>
              <a:buSzTx/>
              <a:buNone/>
              <a:tabLst>
                <a:tab pos="139700" algn="l"/>
                <a:tab pos="457200" algn="l"/>
              </a:tabLst>
              <a:defRPr sz="1600"/>
            </a:pPr>
            <a:r>
              <a:t>Física I</a:t>
            </a:r>
          </a:p>
          <a:p>
            <a:pPr lvl="1" marL="0" indent="600059" defTabSz="457200">
              <a:lnSpc>
                <a:spcPts val="3500"/>
              </a:lnSpc>
              <a:spcBef>
                <a:spcPts val="1400"/>
              </a:spcBef>
              <a:buSzTx/>
              <a:buNone/>
              <a:tabLst>
                <a:tab pos="139700" algn="l"/>
                <a:tab pos="457200" algn="l"/>
              </a:tabLst>
              <a:defRPr sz="1600"/>
            </a:pPr>
            <a:r>
              <a:t>Unidad 3. Energía: fenómenos térmicos, tecnología y sociedad</a:t>
            </a:r>
          </a:p>
          <a:p>
            <a:pPr lvl="1" marL="0" indent="600059" defTabSz="457200">
              <a:lnSpc>
                <a:spcPts val="3500"/>
              </a:lnSpc>
              <a:spcBef>
                <a:spcPts val="1400"/>
              </a:spcBef>
              <a:buSzTx/>
              <a:buNone/>
              <a:tabLst>
                <a:tab pos="139700" algn="l"/>
                <a:tab pos="457200" algn="l"/>
              </a:tabLst>
              <a:defRPr b="1" sz="1600">
                <a:solidFill>
                  <a:srgbClr val="0EB1A9"/>
                </a:solidFill>
              </a:defRPr>
            </a:pPr>
            <a:r>
              <a:rPr>
                <a:solidFill>
                  <a:srgbClr val="000000"/>
                </a:solidFill>
              </a:rPr>
              <a:t>Conceptos Clave</a:t>
            </a:r>
            <a:endParaRPr>
              <a:solidFill>
                <a:srgbClr val="000000"/>
              </a:solidFill>
            </a:endParaRPr>
          </a:p>
          <a:p>
            <a:pPr marL="0" indent="0" defTabSz="457200">
              <a:spcBef>
                <a:spcPts val="0"/>
              </a:spcBef>
              <a:buSzTx/>
              <a:buFontTx/>
              <a:buNone/>
              <a:defRPr sz="1600"/>
            </a:pPr>
          </a:p>
          <a:p>
            <a:pPr marL="0" indent="0" defTabSz="457200">
              <a:spcBef>
                <a:spcPts val="0"/>
              </a:spcBef>
              <a:buSzTx/>
              <a:buFontTx/>
              <a:buNone/>
              <a:defRPr sz="1600"/>
            </a:pPr>
            <a:r>
              <a:t>Energía</a:t>
            </a:r>
          </a:p>
          <a:p>
            <a:pPr marL="0" indent="0" defTabSz="457200">
              <a:spcBef>
                <a:spcPts val="0"/>
              </a:spcBef>
              <a:buSzTx/>
              <a:buFontTx/>
              <a:buNone/>
              <a:defRPr sz="1600"/>
            </a:pPr>
            <a:r>
              <a:t>Trabajo</a:t>
            </a:r>
          </a:p>
          <a:p>
            <a:pPr marL="0" indent="0" defTabSz="457200">
              <a:spcBef>
                <a:spcPts val="0"/>
              </a:spcBef>
              <a:buSzTx/>
              <a:buFontTx/>
              <a:buNone/>
              <a:defRPr sz="1600"/>
            </a:pPr>
            <a:r>
              <a:t>Potencia</a:t>
            </a:r>
          </a:p>
          <a:p>
            <a:pPr marL="0" indent="0" defTabSz="457200">
              <a:spcBef>
                <a:spcPts val="0"/>
              </a:spcBef>
              <a:buSzTx/>
              <a:buNone/>
              <a:defRPr sz="1600"/>
            </a:pPr>
            <a:endParaRPr b="1">
              <a:solidFill>
                <a:srgbClr val="0EB1A9"/>
              </a:solidFill>
            </a:endParaRPr>
          </a:p>
          <a:p>
            <a:pPr marL="457200" indent="-457200" defTabSz="457200">
              <a:lnSpc>
                <a:spcPts val="3500"/>
              </a:lnSpc>
              <a:spcBef>
                <a:spcPts val="1400"/>
              </a:spcBef>
              <a:buSzTx/>
              <a:buNone/>
              <a:tabLst>
                <a:tab pos="139700" algn="l"/>
                <a:tab pos="457200" algn="l"/>
              </a:tabLst>
              <a:defRPr b="1" sz="1600">
                <a:solidFill>
                  <a:srgbClr val="0EB1A9"/>
                </a:solidFill>
              </a:defRPr>
            </a:pPr>
            <a:r>
              <a:rPr>
                <a:solidFill>
                  <a:srgbClr val="005DA4"/>
                </a:solidFill>
              </a:rPr>
              <a:t>f.	Fuentes de apoyo. </a:t>
            </a:r>
            <a:br/>
            <a:r>
              <a:rPr b="0">
                <a:solidFill>
                  <a:srgbClr val="000000"/>
                </a:solidFill>
              </a:rPr>
              <a:t>Laboratorio de Ciencias. </a:t>
            </a:r>
          </a:p>
        </p:txBody>
      </p:sp>
      <p:sp>
        <p:nvSpPr>
          <p:cNvPr id="301" name="VI. Actividad Asignatura Física"/>
          <p:cNvSpPr txBox="1"/>
          <p:nvPr>
            <p:ph type="title"/>
          </p:nvPr>
        </p:nvSpPr>
        <p:spPr>
          <a:xfrm>
            <a:off x="71699" y="1153143"/>
            <a:ext cx="6714602" cy="932263"/>
          </a:xfrm>
          <a:prstGeom prst="rect">
            <a:avLst/>
          </a:prstGeom>
        </p:spPr>
        <p:txBody>
          <a:bodyPr/>
          <a:lstStyle>
            <a:lvl1pPr>
              <a:defRPr b="1" sz="2600">
                <a:latin typeface="+mj-lt"/>
                <a:ea typeface="+mj-ea"/>
                <a:cs typeface="+mj-cs"/>
                <a:sym typeface="Calibri"/>
              </a:defRPr>
            </a:lvl1pPr>
          </a:lstStyle>
          <a:p>
            <a:pPr/>
            <a:r>
              <a:t>VI. Actividad Asignatura Física</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f. Justificación de la actividad. El aprendizaje del método científico aplicado al diseño y fabricación de una estufa solar funcional requiere que los alumnos investiguen bases teóricas y posteriormente las apliquen y verifiquen su comprensión y funcionamiento mediante pruebas de laboratorio antes de determinar el diseño definitivo."/>
          <p:cNvSpPr txBox="1"/>
          <p:nvPr>
            <p:ph type="body" idx="1"/>
          </p:nvPr>
        </p:nvSpPr>
        <p:spPr>
          <a:prstGeom prst="rect">
            <a:avLst/>
          </a:prstGeom>
        </p:spPr>
        <p:txBody>
          <a:bodyPr/>
          <a:lstStyle/>
          <a:p>
            <a:pPr marL="0" indent="0" defTabSz="457200">
              <a:lnSpc>
                <a:spcPts val="3500"/>
              </a:lnSpc>
              <a:spcBef>
                <a:spcPts val="1200"/>
              </a:spcBef>
              <a:buSzTx/>
              <a:buNone/>
              <a:defRPr b="1" sz="1600">
                <a:solidFill>
                  <a:srgbClr val="005DA4"/>
                </a:solidFill>
              </a:defRPr>
            </a:pPr>
            <a:r>
              <a:t>	f. Justificación de la actividad.</a:t>
            </a:r>
            <a:br/>
            <a:r>
              <a:rPr b="0">
                <a:solidFill>
                  <a:srgbClr val="000000"/>
                </a:solidFill>
              </a:rPr>
              <a:t>El aprendizaje del método científico aplicado al diseño y fabricación de una estufa solar funcional requiere que los alumnos investiguen bases teóricas y posteriormente las apliquen y verifiquen su comprensión y funcionamiento mediante pruebas de laboratorio antes de determinar el diseño definitivo. </a:t>
            </a:r>
          </a:p>
        </p:txBody>
      </p:sp>
      <p:sp>
        <p:nvSpPr>
          <p:cNvPr id="304" name="VI. Actividad Asignatura Física"/>
          <p:cNvSpPr txBox="1"/>
          <p:nvPr>
            <p:ph type="title"/>
          </p:nvPr>
        </p:nvSpPr>
        <p:spPr>
          <a:xfrm>
            <a:off x="71699" y="1153143"/>
            <a:ext cx="6714602" cy="937596"/>
          </a:xfrm>
          <a:prstGeom prst="rect">
            <a:avLst/>
          </a:prstGeom>
        </p:spPr>
        <p:txBody>
          <a:bodyPr/>
          <a:lstStyle>
            <a:lvl1pPr>
              <a:defRPr b="1" sz="2600">
                <a:latin typeface="+mj-lt"/>
                <a:ea typeface="+mj-ea"/>
                <a:cs typeface="+mj-cs"/>
                <a:sym typeface="Calibri"/>
              </a:defRPr>
            </a:lvl1pPr>
          </a:lstStyle>
          <a:p>
            <a:pPr/>
            <a:r>
              <a:t>VI. Actividad Asignatura Física</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g. Descripción de Apertura de la actividad.…"/>
          <p:cNvSpPr txBox="1"/>
          <p:nvPr>
            <p:ph type="body" idx="1"/>
          </p:nvPr>
        </p:nvSpPr>
        <p:spPr>
          <a:prstGeom prst="rect">
            <a:avLst/>
          </a:prstGeom>
        </p:spPr>
        <p:txBody>
          <a:bodyPr/>
          <a:lstStyle/>
          <a:p>
            <a:pPr marL="0" indent="0" defTabSz="457200">
              <a:lnSpc>
                <a:spcPts val="3500"/>
              </a:lnSpc>
              <a:spcBef>
                <a:spcPts val="1200"/>
              </a:spcBef>
              <a:buSzTx/>
              <a:buNone/>
              <a:defRPr b="1" sz="1600">
                <a:solidFill>
                  <a:srgbClr val="005DA4"/>
                </a:solidFill>
              </a:defRPr>
            </a:pPr>
            <a:r>
              <a:t>g. Descripción de Apertura de la actividad.</a:t>
            </a:r>
          </a:p>
          <a:p>
            <a:pPr marL="0" indent="0" defTabSz="457200">
              <a:lnSpc>
                <a:spcPts val="3500"/>
              </a:lnSpc>
              <a:spcBef>
                <a:spcPts val="1200"/>
              </a:spcBef>
              <a:buSzTx/>
              <a:buNone/>
              <a:defRPr b="1" sz="1600"/>
            </a:pPr>
            <a:r>
              <a:t>OBJETIVO</a:t>
            </a:r>
            <a:r>
              <a:rPr b="0"/>
              <a:t> </a:t>
            </a:r>
            <a:endParaRPr b="0"/>
          </a:p>
          <a:p>
            <a:pPr marL="0" indent="0" defTabSz="457200">
              <a:spcBef>
                <a:spcPts val="0"/>
              </a:spcBef>
              <a:buSzTx/>
              <a:buFontTx/>
              <a:buNone/>
              <a:defRPr sz="1600"/>
            </a:pPr>
            <a:r>
              <a:t>Introducir al alumno a los conceptos propios para el análisis de fenómenos térmicos </a:t>
            </a:r>
          </a:p>
          <a:p>
            <a:pPr marL="0" indent="0" defTabSz="457200">
              <a:lnSpc>
                <a:spcPts val="3500"/>
              </a:lnSpc>
              <a:spcBef>
                <a:spcPts val="1200"/>
              </a:spcBef>
              <a:buSzTx/>
              <a:buNone/>
              <a:defRPr b="1" sz="1600"/>
            </a:pPr>
            <a:r>
              <a:t>RESPONSABLE</a:t>
            </a:r>
          </a:p>
          <a:p>
            <a:pPr marL="0" indent="0" defTabSz="457200">
              <a:lnSpc>
                <a:spcPts val="3500"/>
              </a:lnSpc>
              <a:spcBef>
                <a:spcPts val="1200"/>
              </a:spcBef>
              <a:buSzTx/>
              <a:buNone/>
              <a:defRPr b="1" sz="1600"/>
            </a:pPr>
            <a:r>
              <a:rPr b="0"/>
              <a:t>Fabián Rivera</a:t>
            </a:r>
            <a:endParaRPr b="0"/>
          </a:p>
          <a:p>
            <a:pPr marL="0" indent="0" defTabSz="457200">
              <a:lnSpc>
                <a:spcPts val="3500"/>
              </a:lnSpc>
              <a:spcBef>
                <a:spcPts val="1200"/>
              </a:spcBef>
              <a:buSzTx/>
              <a:buNone/>
              <a:defRPr b="1" sz="1600"/>
            </a:pPr>
            <a:r>
              <a:t>DESCRIPCIÓN</a:t>
            </a:r>
          </a:p>
          <a:p>
            <a:pPr marL="0" indent="0" defTabSz="457200">
              <a:spcBef>
                <a:spcPts val="1200"/>
              </a:spcBef>
              <a:buSzTx/>
              <a:buNone/>
              <a:defRPr sz="1600"/>
            </a:pPr>
            <a:r>
              <a:t>Se explican en clase los conceptos de energía, temperatura, calor y las propiedades que integran estos conceptos, junto con las fórmulas matemáticas apropiadas para su análisis. </a:t>
            </a:r>
          </a:p>
        </p:txBody>
      </p:sp>
      <p:sp>
        <p:nvSpPr>
          <p:cNvPr id="307" name="VI. Actividad Asignatura Física"/>
          <p:cNvSpPr txBox="1"/>
          <p:nvPr>
            <p:ph type="title"/>
          </p:nvPr>
        </p:nvSpPr>
        <p:spPr>
          <a:xfrm>
            <a:off x="71699" y="1153143"/>
            <a:ext cx="6714602" cy="990879"/>
          </a:xfrm>
          <a:prstGeom prst="rect">
            <a:avLst/>
          </a:prstGeom>
        </p:spPr>
        <p:txBody>
          <a:bodyPr/>
          <a:lstStyle>
            <a:lvl1pPr>
              <a:defRPr b="1" sz="2600">
                <a:latin typeface="+mj-lt"/>
                <a:ea typeface="+mj-ea"/>
                <a:cs typeface="+mj-cs"/>
                <a:sym typeface="Calibri"/>
              </a:defRPr>
            </a:lvl1pPr>
          </a:lstStyle>
          <a:p>
            <a:pPr/>
            <a:r>
              <a:t>VI. Actividad Asignatura Física</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h. Descripción del desarrollo de la actividad.…"/>
          <p:cNvSpPr txBox="1"/>
          <p:nvPr>
            <p:ph type="body" idx="1"/>
          </p:nvPr>
        </p:nvSpPr>
        <p:spPr>
          <a:prstGeom prst="rect">
            <a:avLst/>
          </a:prstGeom>
        </p:spPr>
        <p:txBody>
          <a:bodyPr/>
          <a:lstStyle/>
          <a:p>
            <a:pPr marL="0" indent="0" defTabSz="457200">
              <a:lnSpc>
                <a:spcPts val="3500"/>
              </a:lnSpc>
              <a:spcBef>
                <a:spcPts val="1200"/>
              </a:spcBef>
              <a:buSzTx/>
              <a:buNone/>
              <a:defRPr b="1" sz="1600">
                <a:solidFill>
                  <a:srgbClr val="005DA4"/>
                </a:solidFill>
              </a:defRPr>
            </a:pPr>
            <a:r>
              <a:t>h. Descripción del desarrollo de la actividad.</a:t>
            </a:r>
          </a:p>
          <a:p>
            <a:pPr marL="0" indent="0" defTabSz="411479">
              <a:lnSpc>
                <a:spcPts val="3200"/>
              </a:lnSpc>
              <a:spcBef>
                <a:spcPts val="1000"/>
              </a:spcBef>
              <a:buSzTx/>
              <a:buNone/>
              <a:defRPr b="1" sz="1600"/>
            </a:pPr>
            <a:r>
              <a:t>OBJETIVO</a:t>
            </a:r>
          </a:p>
          <a:p>
            <a:pPr marL="0" indent="0" defTabSz="411479">
              <a:spcBef>
                <a:spcPts val="1000"/>
              </a:spcBef>
              <a:buSzTx/>
              <a:buNone/>
              <a:defRPr b="1" sz="1600"/>
            </a:pPr>
          </a:p>
          <a:p>
            <a:pPr marL="0" indent="0" defTabSz="457200">
              <a:spcBef>
                <a:spcPts val="0"/>
              </a:spcBef>
              <a:buSzTx/>
              <a:buFontTx/>
              <a:buNone/>
              <a:defRPr sz="1600"/>
            </a:pPr>
            <a:r>
              <a:t>Desarrollar una investigación documental donde integren los conocimientos adquiridos a partir de las definiciones y conceptos presentados al inicio de la unidad. </a:t>
            </a:r>
          </a:p>
          <a:p>
            <a:pPr marL="0" indent="0" defTabSz="457200">
              <a:spcBef>
                <a:spcPts val="0"/>
              </a:spcBef>
              <a:buSzTx/>
              <a:buFontTx/>
              <a:buNone/>
              <a:defRPr sz="1600"/>
            </a:pPr>
          </a:p>
          <a:p>
            <a:pPr marL="0" indent="0" defTabSz="457200">
              <a:spcBef>
                <a:spcPts val="0"/>
              </a:spcBef>
              <a:buSzTx/>
              <a:buFontTx/>
              <a:buNone/>
              <a:defRPr sz="1600"/>
            </a:pPr>
            <a:r>
              <a:t>Resolver problemas teóricos a partir de la literatura recomendada aplicando las formulaciones matemáticas pertinentes. </a:t>
            </a:r>
          </a:p>
          <a:p>
            <a:pPr marL="0" indent="0" defTabSz="411479">
              <a:lnSpc>
                <a:spcPts val="3200"/>
              </a:lnSpc>
              <a:spcBef>
                <a:spcPts val="1000"/>
              </a:spcBef>
              <a:buSzTx/>
              <a:buNone/>
              <a:defRPr b="1" sz="1600"/>
            </a:pPr>
            <a:r>
              <a:t>RESPONSABLE</a:t>
            </a:r>
          </a:p>
          <a:p>
            <a:pPr marL="0" indent="0" defTabSz="411479">
              <a:spcBef>
                <a:spcPts val="1000"/>
              </a:spcBef>
              <a:buSzTx/>
              <a:buNone/>
              <a:defRPr b="1" sz="1600"/>
            </a:pPr>
          </a:p>
          <a:p>
            <a:pPr marL="0" indent="0" defTabSz="457200">
              <a:spcBef>
                <a:spcPts val="0"/>
              </a:spcBef>
              <a:buSzTx/>
              <a:buFontTx/>
              <a:buNone/>
              <a:defRPr sz="1600"/>
            </a:pPr>
            <a:r>
              <a:t>Fabián Rivera Chávez</a:t>
            </a:r>
          </a:p>
          <a:p>
            <a:pPr marL="0" indent="0" defTabSz="411479">
              <a:lnSpc>
                <a:spcPts val="3200"/>
              </a:lnSpc>
              <a:spcBef>
                <a:spcPts val="1000"/>
              </a:spcBef>
              <a:buSzTx/>
              <a:buNone/>
              <a:defRPr b="1" sz="1600"/>
            </a:pPr>
            <a:r>
              <a:t>DESCRIPCIÓN</a:t>
            </a:r>
          </a:p>
          <a:p>
            <a:pPr marL="0" indent="0" defTabSz="411479">
              <a:spcBef>
                <a:spcPts val="1000"/>
              </a:spcBef>
              <a:buSzTx/>
              <a:buNone/>
              <a:defRPr b="1" sz="1600"/>
            </a:pPr>
          </a:p>
          <a:p>
            <a:pPr marL="0" indent="0" defTabSz="457200">
              <a:spcBef>
                <a:spcPts val="0"/>
              </a:spcBef>
              <a:buSzTx/>
              <a:buFontTx/>
              <a:buNone/>
              <a:defRPr sz="1600"/>
            </a:pPr>
            <a:r>
              <a:t>Asocian los protocolos y métodos de resolución de problemas a la problemática con la que se les enfrento de manera interdisciplinaria.</a:t>
            </a:r>
          </a:p>
        </p:txBody>
      </p:sp>
      <p:sp>
        <p:nvSpPr>
          <p:cNvPr id="310" name="VI. Actividad Asignatura Física"/>
          <p:cNvSpPr txBox="1"/>
          <p:nvPr>
            <p:ph type="title"/>
          </p:nvPr>
        </p:nvSpPr>
        <p:spPr>
          <a:xfrm>
            <a:off x="71699" y="1153143"/>
            <a:ext cx="6714602" cy="1001112"/>
          </a:xfrm>
          <a:prstGeom prst="rect">
            <a:avLst/>
          </a:prstGeom>
        </p:spPr>
        <p:txBody>
          <a:bodyPr/>
          <a:lstStyle>
            <a:lvl1pPr>
              <a:defRPr b="1" sz="2600">
                <a:latin typeface="+mj-lt"/>
                <a:ea typeface="+mj-ea"/>
                <a:cs typeface="+mj-cs"/>
                <a:sym typeface="Calibri"/>
              </a:defRPr>
            </a:lvl1pPr>
          </a:lstStyle>
          <a:p>
            <a:pPr/>
            <a:r>
              <a:t>VI. Actividad Asignatura Física</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i. Descripción del cierre de la actividad.…"/>
          <p:cNvSpPr txBox="1"/>
          <p:nvPr>
            <p:ph type="body" idx="1"/>
          </p:nvPr>
        </p:nvSpPr>
        <p:spPr>
          <a:prstGeom prst="rect">
            <a:avLst/>
          </a:prstGeom>
        </p:spPr>
        <p:txBody>
          <a:bodyPr/>
          <a:lstStyle/>
          <a:p>
            <a:pPr marL="0" indent="0" defTabSz="434340">
              <a:lnSpc>
                <a:spcPts val="3300"/>
              </a:lnSpc>
              <a:spcBef>
                <a:spcPts val="1100"/>
              </a:spcBef>
              <a:buSzTx/>
              <a:buNone/>
              <a:defRPr b="1" sz="1520">
                <a:solidFill>
                  <a:srgbClr val="005DA4"/>
                </a:solidFill>
              </a:defRPr>
            </a:pPr>
            <a:r>
              <a:t>i. Descripción del cierre de la actividad.</a:t>
            </a:r>
          </a:p>
          <a:p>
            <a:pPr marL="0" indent="0" defTabSz="390905">
              <a:lnSpc>
                <a:spcPts val="3000"/>
              </a:lnSpc>
              <a:spcBef>
                <a:spcPts val="900"/>
              </a:spcBef>
              <a:buSzTx/>
              <a:buNone/>
              <a:defRPr b="1" sz="1520"/>
            </a:pPr>
            <a:r>
              <a:t>Objetivo: </a:t>
            </a:r>
          </a:p>
          <a:p>
            <a:pPr marL="0" indent="0" defTabSz="390905">
              <a:spcBef>
                <a:spcPts val="900"/>
              </a:spcBef>
              <a:buSzTx/>
              <a:buNone/>
              <a:defRPr b="1" sz="1520"/>
            </a:pPr>
          </a:p>
          <a:p>
            <a:pPr marL="0" indent="0" defTabSz="434340">
              <a:spcBef>
                <a:spcPts val="0"/>
              </a:spcBef>
              <a:buSzTx/>
              <a:buFontTx/>
              <a:buNone/>
              <a:defRPr sz="1520"/>
            </a:pPr>
            <a:r>
              <a:t>Aplicar los conocimientos adquiridos en las áreas de energía, materiales y fuerza en la construcción de un equipo que permita el aprovechamiento de una fuente de energía como el sol, con un fin social. </a:t>
            </a:r>
          </a:p>
          <a:p>
            <a:pPr marL="0" indent="0" defTabSz="434340">
              <a:spcBef>
                <a:spcPts val="0"/>
              </a:spcBef>
              <a:buSzTx/>
              <a:buNone/>
              <a:defRPr sz="1520"/>
            </a:pPr>
          </a:p>
          <a:p>
            <a:pPr marL="0" indent="0" defTabSz="434340">
              <a:spcBef>
                <a:spcPts val="0"/>
              </a:spcBef>
              <a:buSzTx/>
              <a:buFontTx/>
              <a:buNone/>
              <a:defRPr b="1" sz="1520"/>
            </a:pPr>
            <a:r>
              <a:t>Sobre proceso del proyecto:</a:t>
            </a:r>
            <a:endParaRPr b="0"/>
          </a:p>
          <a:p>
            <a:pPr marL="0" indent="0" defTabSz="434340">
              <a:spcBef>
                <a:spcPts val="0"/>
              </a:spcBef>
              <a:buSzTx/>
              <a:buFontTx/>
              <a:buNone/>
              <a:defRPr sz="1520"/>
            </a:pPr>
          </a:p>
          <a:p>
            <a:pPr marL="0" indent="0" defTabSz="434340">
              <a:spcBef>
                <a:spcPts val="0"/>
              </a:spcBef>
              <a:buSzTx/>
              <a:buFontTx/>
              <a:buNone/>
              <a:defRPr sz="1520"/>
            </a:pPr>
            <a:r>
              <a:t>En Física I tendrán sesiones de laboratorio para desarrollar sus pruebas preliminares con los distintos materiales que propongan, del mismo modo podrán desarrollar el prototipo final en estas sesiones. </a:t>
            </a:r>
          </a:p>
          <a:p>
            <a:pPr marL="0" indent="0" defTabSz="390905">
              <a:lnSpc>
                <a:spcPts val="3000"/>
              </a:lnSpc>
              <a:spcBef>
                <a:spcPts val="900"/>
              </a:spcBef>
              <a:buSzTx/>
              <a:buNone/>
              <a:defRPr b="1" sz="1520"/>
            </a:pPr>
            <a:r>
              <a:t>Responsable:</a:t>
            </a:r>
            <a:r>
              <a:rPr b="0"/>
              <a:t> </a:t>
            </a:r>
            <a:endParaRPr b="0"/>
          </a:p>
          <a:p>
            <a:pPr marL="0" indent="0" defTabSz="390905">
              <a:spcBef>
                <a:spcPts val="900"/>
              </a:spcBef>
              <a:buSzTx/>
              <a:buNone/>
              <a:defRPr b="1" sz="1520"/>
            </a:pPr>
            <a:endParaRPr b="0"/>
          </a:p>
          <a:p>
            <a:pPr marL="0" indent="0" defTabSz="434340">
              <a:spcBef>
                <a:spcPts val="0"/>
              </a:spcBef>
              <a:buSzTx/>
              <a:buFontTx/>
              <a:buNone/>
              <a:defRPr sz="1520"/>
            </a:pPr>
            <a:r>
              <a:t>Fabián Rivera Chávez</a:t>
            </a:r>
          </a:p>
          <a:p>
            <a:pPr marL="0" indent="0" defTabSz="390905">
              <a:lnSpc>
                <a:spcPts val="3000"/>
              </a:lnSpc>
              <a:spcBef>
                <a:spcPts val="900"/>
              </a:spcBef>
              <a:buSzTx/>
              <a:buNone/>
              <a:defRPr b="1" sz="1520"/>
            </a:pPr>
            <a:r>
              <a:t>Descripción:</a:t>
            </a:r>
          </a:p>
          <a:p>
            <a:pPr marL="0" indent="0" defTabSz="390905">
              <a:spcBef>
                <a:spcPts val="900"/>
              </a:spcBef>
              <a:buSzTx/>
              <a:buNone/>
              <a:defRPr b="1" sz="1520"/>
            </a:pPr>
          </a:p>
          <a:p>
            <a:pPr marL="0" indent="0" defTabSz="434340">
              <a:spcBef>
                <a:spcPts val="0"/>
              </a:spcBef>
              <a:buSzTx/>
              <a:buFontTx/>
              <a:buNone/>
              <a:tabLst>
                <a:tab pos="0" algn="l"/>
                <a:tab pos="431800" algn="l"/>
              </a:tabLst>
              <a:defRPr sz="1520"/>
            </a:pPr>
            <a:r>
              <a:t>	Presentar el Reporte de prácticas con información validada mediante: libros, artículos académicos y páginas web.</a:t>
            </a:r>
          </a:p>
        </p:txBody>
      </p:sp>
      <p:sp>
        <p:nvSpPr>
          <p:cNvPr id="313" name="VI. Actividad Asignatura Física"/>
          <p:cNvSpPr txBox="1"/>
          <p:nvPr>
            <p:ph type="title"/>
          </p:nvPr>
        </p:nvSpPr>
        <p:spPr>
          <a:xfrm>
            <a:off x="71699" y="1153143"/>
            <a:ext cx="6714602" cy="826209"/>
          </a:xfrm>
          <a:prstGeom prst="rect">
            <a:avLst/>
          </a:prstGeom>
        </p:spPr>
        <p:txBody>
          <a:bodyPr/>
          <a:lstStyle>
            <a:lvl1pPr>
              <a:defRPr b="1" sz="2600">
                <a:latin typeface="+mj-lt"/>
                <a:ea typeface="+mj-ea"/>
                <a:cs typeface="+mj-cs"/>
                <a:sym typeface="Calibri"/>
              </a:defRPr>
            </a:lvl1pPr>
          </a:lstStyle>
          <a:p>
            <a:pPr/>
            <a:r>
              <a:t>VI. Actividad Asignatura Física</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j. Descripción de lo que se hará con los resultados de la actividad.…"/>
          <p:cNvSpPr txBox="1"/>
          <p:nvPr>
            <p:ph type="body" idx="1"/>
          </p:nvPr>
        </p:nvSpPr>
        <p:spPr>
          <a:xfrm>
            <a:off x="342900" y="2812632"/>
            <a:ext cx="6172200" cy="6034618"/>
          </a:xfrm>
          <a:prstGeom prst="rect">
            <a:avLst/>
          </a:prstGeom>
        </p:spPr>
        <p:txBody>
          <a:bodyPr/>
          <a:lstStyle/>
          <a:p>
            <a:pPr marL="0" indent="0" defTabSz="457200">
              <a:lnSpc>
                <a:spcPts val="3500"/>
              </a:lnSpc>
              <a:spcBef>
                <a:spcPts val="1200"/>
              </a:spcBef>
              <a:buSzTx/>
              <a:buNone/>
              <a:defRPr b="1" sz="1600">
                <a:solidFill>
                  <a:srgbClr val="005DA4"/>
                </a:solidFill>
              </a:defRPr>
            </a:pPr>
            <a:r>
              <a:t>j. Descripción de lo que se hará con los resultados de la actividad.</a:t>
            </a:r>
          </a:p>
          <a:p>
            <a:pPr marL="0" indent="0" defTabSz="457200">
              <a:spcBef>
                <a:spcPts val="0"/>
              </a:spcBef>
              <a:buSzTx/>
              <a:buFontTx/>
              <a:buNone/>
              <a:defRPr sz="1400"/>
            </a:pPr>
          </a:p>
          <a:p>
            <a:pPr marL="0" indent="0" defTabSz="457200">
              <a:spcBef>
                <a:spcPts val="0"/>
              </a:spcBef>
              <a:buSzTx/>
              <a:buFontTx/>
              <a:buNone/>
              <a:defRPr sz="1400"/>
            </a:pPr>
            <a:r>
              <a:t>Los reportes de laboratorio serán devueltos a los alumnos junto con la rúbrica para su corrección y adaptación. Se espera que los resultados de las pruebas de ensayo y error, así como materiales y diseño sean utilizados para la mejora de la estufa solar. </a:t>
            </a:r>
          </a:p>
        </p:txBody>
      </p:sp>
      <p:sp>
        <p:nvSpPr>
          <p:cNvPr id="316" name="VI. Actividad Asignatura Física"/>
          <p:cNvSpPr txBox="1"/>
          <p:nvPr>
            <p:ph type="title"/>
          </p:nvPr>
        </p:nvSpPr>
        <p:spPr>
          <a:xfrm>
            <a:off x="202920" y="1033852"/>
            <a:ext cx="6714602" cy="1524003"/>
          </a:xfrm>
          <a:prstGeom prst="rect">
            <a:avLst/>
          </a:prstGeom>
        </p:spPr>
        <p:txBody>
          <a:bodyPr/>
          <a:lstStyle>
            <a:lvl1pPr>
              <a:defRPr b="1" sz="2600">
                <a:latin typeface="+mj-lt"/>
                <a:ea typeface="+mj-ea"/>
                <a:cs typeface="+mj-cs"/>
                <a:sym typeface="Calibri"/>
              </a:defRPr>
            </a:lvl1pPr>
          </a:lstStyle>
          <a:p>
            <a:pPr/>
            <a:r>
              <a:t>VI. Actividad Asignatura Física</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k. Análisis.…"/>
          <p:cNvSpPr txBox="1"/>
          <p:nvPr>
            <p:ph type="body" idx="1"/>
          </p:nvPr>
        </p:nvSpPr>
        <p:spPr>
          <a:prstGeom prst="rect">
            <a:avLst/>
          </a:prstGeom>
        </p:spPr>
        <p:txBody>
          <a:bodyPr/>
          <a:lstStyle/>
          <a:p>
            <a:pPr marL="0" indent="0" defTabSz="457200">
              <a:lnSpc>
                <a:spcPts val="3500"/>
              </a:lnSpc>
              <a:spcBef>
                <a:spcPts val="1200"/>
              </a:spcBef>
              <a:buSzTx/>
              <a:buNone/>
              <a:defRPr b="1" sz="1600">
                <a:solidFill>
                  <a:srgbClr val="005DA4"/>
                </a:solidFill>
              </a:defRPr>
            </a:pPr>
            <a:r>
              <a:t>k. Análisis. </a:t>
            </a:r>
          </a:p>
          <a:p>
            <a:pPr marL="0" indent="0" defTabSz="411479">
              <a:lnSpc>
                <a:spcPts val="3200"/>
              </a:lnSpc>
              <a:spcBef>
                <a:spcPts val="1000"/>
              </a:spcBef>
              <a:buSzTx/>
              <a:buNone/>
              <a:defRPr b="1" sz="1600"/>
            </a:pPr>
            <a:r>
              <a:t>Contraste de lo esperado y lo sucedido. </a:t>
            </a:r>
          </a:p>
          <a:p>
            <a:pPr marL="0" indent="0" defTabSz="457200">
              <a:lnSpc>
                <a:spcPts val="3100"/>
              </a:lnSpc>
              <a:spcBef>
                <a:spcPts val="1200"/>
              </a:spcBef>
              <a:buSzTx/>
              <a:buNone/>
              <a:defRPr sz="1600"/>
            </a:pPr>
            <a:r>
              <a:t>Argumentos claros y precisos sobre:</a:t>
            </a:r>
            <a:br/>
            <a:r>
              <a:rPr b="1"/>
              <a:t>1. Logros alcanzados.</a:t>
            </a:r>
            <a:endParaRPr b="1"/>
          </a:p>
          <a:p>
            <a:pPr marL="0" indent="0" defTabSz="457200">
              <a:spcBef>
                <a:spcPts val="1200"/>
              </a:spcBef>
              <a:buSzTx/>
              <a:buNone/>
              <a:defRPr sz="1600"/>
            </a:pPr>
            <a:r>
              <a:rPr b="1"/>
              <a:t> </a:t>
            </a:r>
            <a:endParaRPr b="1"/>
          </a:p>
          <a:p>
            <a:pPr marL="0" indent="0" defTabSz="457200">
              <a:spcBef>
                <a:spcPts val="0"/>
              </a:spcBef>
              <a:buSzTx/>
              <a:buFontTx/>
              <a:buNone/>
              <a:tabLst>
                <a:tab pos="76200" algn="l"/>
                <a:tab pos="304800" algn="l"/>
              </a:tabLst>
              <a:defRPr sz="1600"/>
            </a:pPr>
            <a:r>
              <a:t>	Algunos de los alumnos se mostraron entusiastas durante todo el proceso.</a:t>
            </a:r>
          </a:p>
          <a:p>
            <a:pPr marL="0" indent="0" defTabSz="457200">
              <a:spcBef>
                <a:spcPts val="0"/>
              </a:spcBef>
              <a:buSzTx/>
              <a:buFontTx/>
              <a:buNone/>
              <a:tabLst>
                <a:tab pos="76200" algn="l"/>
                <a:tab pos="304800" algn="l"/>
              </a:tabLst>
              <a:defRPr sz="1600"/>
            </a:pPr>
            <a:r>
              <a:t>	No fue fácil para ellos integrar todos los conceptos al problema, pero los principios generales del cálculo fueron logrados.</a:t>
            </a:r>
          </a:p>
          <a:p>
            <a:pPr marL="311150" indent="-311150" defTabSz="457200">
              <a:spcBef>
                <a:spcPts val="0"/>
              </a:spcBef>
              <a:buSzTx/>
              <a:buFontTx/>
              <a:buNone/>
              <a:tabLst>
                <a:tab pos="76200" algn="l"/>
                <a:tab pos="304800" algn="l"/>
              </a:tabLst>
              <a:defRPr sz="1600"/>
            </a:pPr>
          </a:p>
          <a:p>
            <a:pPr marL="311150" indent="-311150" defTabSz="457200">
              <a:spcBef>
                <a:spcPts val="0"/>
              </a:spcBef>
              <a:buSzTx/>
              <a:buFontTx/>
              <a:buNone/>
              <a:tabLst>
                <a:tab pos="76200" algn="l"/>
                <a:tab pos="304800" algn="l"/>
              </a:tabLst>
              <a:defRPr sz="1600"/>
            </a:pPr>
            <a:r>
              <a:t>2</a:t>
            </a:r>
            <a:r>
              <a:rPr b="1"/>
              <a:t>. Aspectos a mejorar. </a:t>
            </a:r>
            <a:endParaRPr b="1"/>
          </a:p>
          <a:p>
            <a:pPr marL="311150" indent="-311150" defTabSz="457200">
              <a:spcBef>
                <a:spcPts val="0"/>
              </a:spcBef>
              <a:buSzTx/>
              <a:buFontTx/>
              <a:buNone/>
              <a:tabLst>
                <a:tab pos="76200" algn="l"/>
                <a:tab pos="304800" algn="l"/>
              </a:tabLst>
              <a:defRPr sz="1600"/>
            </a:pPr>
            <a:endParaRPr b="1"/>
          </a:p>
          <a:p>
            <a:pPr marL="0" indent="0" defTabSz="457200">
              <a:spcBef>
                <a:spcPts val="0"/>
              </a:spcBef>
              <a:buSzTx/>
              <a:buFontTx/>
              <a:buNone/>
              <a:tabLst>
                <a:tab pos="76200" algn="l"/>
                <a:tab pos="304800" algn="l"/>
              </a:tabLst>
              <a:defRPr sz="1600"/>
            </a:pPr>
            <a:r>
              <a:t>El resultado final no fue el esperado, pero podría asociarse más a la disponibilidad de materiales y falta de creatividad que a la aplicación de las fórmulas, cálculos y principios teóricos investigados. </a:t>
            </a:r>
          </a:p>
        </p:txBody>
      </p:sp>
      <p:sp>
        <p:nvSpPr>
          <p:cNvPr id="319" name="VI. Actividad Asignatura Física"/>
          <p:cNvSpPr txBox="1"/>
          <p:nvPr>
            <p:ph type="title"/>
          </p:nvPr>
        </p:nvSpPr>
        <p:spPr>
          <a:xfrm>
            <a:off x="71699" y="1153143"/>
            <a:ext cx="6714602" cy="953813"/>
          </a:xfrm>
          <a:prstGeom prst="rect">
            <a:avLst/>
          </a:prstGeom>
        </p:spPr>
        <p:txBody>
          <a:bodyPr/>
          <a:lstStyle>
            <a:lvl1pPr>
              <a:defRPr b="1" sz="2600">
                <a:latin typeface="+mj-lt"/>
                <a:ea typeface="+mj-ea"/>
                <a:cs typeface="+mj-cs"/>
                <a:sym typeface="Calibri"/>
              </a:defRPr>
            </a:lvl1pPr>
          </a:lstStyle>
          <a:p>
            <a:pPr/>
            <a:r>
              <a:t>VI. Actividad Asignatura Física</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l. Toma de decisiones.…"/>
          <p:cNvSpPr txBox="1"/>
          <p:nvPr>
            <p:ph type="body" idx="1"/>
          </p:nvPr>
        </p:nvSpPr>
        <p:spPr>
          <a:xfrm>
            <a:off x="342900" y="2535939"/>
            <a:ext cx="6172200" cy="6034618"/>
          </a:xfrm>
          <a:prstGeom prst="rect">
            <a:avLst/>
          </a:prstGeom>
        </p:spPr>
        <p:txBody>
          <a:bodyPr/>
          <a:lstStyle/>
          <a:p>
            <a:pPr marL="0" indent="0" defTabSz="457200">
              <a:lnSpc>
                <a:spcPts val="3500"/>
              </a:lnSpc>
              <a:spcBef>
                <a:spcPts val="1200"/>
              </a:spcBef>
              <a:buSzTx/>
              <a:buNone/>
              <a:defRPr b="1" sz="1600">
                <a:solidFill>
                  <a:srgbClr val="005DA4"/>
                </a:solidFill>
              </a:defRPr>
            </a:pPr>
            <a:r>
              <a:t>l. Toma de decisiones.</a:t>
            </a:r>
          </a:p>
          <a:p>
            <a:pPr marL="0" indent="0" defTabSz="457200">
              <a:spcBef>
                <a:spcPts val="1200"/>
              </a:spcBef>
              <a:buSzTx/>
              <a:buNone/>
              <a:defRPr b="1" sz="1600">
                <a:solidFill>
                  <a:srgbClr val="005DA4"/>
                </a:solidFill>
              </a:defRPr>
            </a:pPr>
            <a:br/>
            <a:r>
              <a:rPr b="0">
                <a:solidFill>
                  <a:srgbClr val="000000"/>
                </a:solidFill>
              </a:rPr>
              <a:t>Hasta este momento se considera que se puede continuar con el proyecto tal y cómo está planeado. </a:t>
            </a:r>
          </a:p>
        </p:txBody>
      </p:sp>
      <p:sp>
        <p:nvSpPr>
          <p:cNvPr id="322" name="VI. Actividad Asignatura Física"/>
          <p:cNvSpPr txBox="1"/>
          <p:nvPr>
            <p:ph type="title"/>
          </p:nvPr>
        </p:nvSpPr>
        <p:spPr>
          <a:xfrm>
            <a:off x="71699" y="1153143"/>
            <a:ext cx="6714602" cy="1524003"/>
          </a:xfrm>
          <a:prstGeom prst="rect">
            <a:avLst/>
          </a:prstGeom>
        </p:spPr>
        <p:txBody>
          <a:bodyPr/>
          <a:lstStyle>
            <a:lvl1pPr>
              <a:defRPr b="1" sz="2600">
                <a:latin typeface="+mj-lt"/>
                <a:ea typeface="+mj-ea"/>
                <a:cs typeface="+mj-cs"/>
                <a:sym typeface="Calibri"/>
              </a:defRPr>
            </a:lvl1pPr>
          </a:lstStyle>
          <a:p>
            <a:pPr/>
            <a:r>
              <a:t>VI. Actividad Asignatura Física</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M. Evidencias"/>
          <p:cNvSpPr txBox="1"/>
          <p:nvPr>
            <p:ph type="body" idx="1"/>
          </p:nvPr>
        </p:nvSpPr>
        <p:spPr>
          <a:xfrm>
            <a:off x="196596" y="1889971"/>
            <a:ext cx="6464809" cy="6034618"/>
          </a:xfrm>
          <a:prstGeom prst="rect">
            <a:avLst/>
          </a:prstGeom>
        </p:spPr>
        <p:txBody>
          <a:bodyPr/>
          <a:lstStyle>
            <a:lvl1pPr marL="0" indent="0" defTabSz="457200">
              <a:lnSpc>
                <a:spcPts val="3500"/>
              </a:lnSpc>
              <a:spcBef>
                <a:spcPts val="1200"/>
              </a:spcBef>
              <a:buSzTx/>
              <a:buNone/>
              <a:defRPr sz="1600">
                <a:solidFill>
                  <a:srgbClr val="005DA4"/>
                </a:solidFill>
              </a:defRPr>
            </a:lvl1pPr>
          </a:lstStyle>
          <a:p>
            <a:pPr/>
            <a:r>
              <a:t>M. Evidencias</a:t>
            </a:r>
          </a:p>
        </p:txBody>
      </p:sp>
      <p:sp>
        <p:nvSpPr>
          <p:cNvPr id="325" name="VI. Actividad Asignatura Física"/>
          <p:cNvSpPr txBox="1"/>
          <p:nvPr>
            <p:ph type="title"/>
          </p:nvPr>
        </p:nvSpPr>
        <p:spPr>
          <a:xfrm>
            <a:off x="71699" y="1015827"/>
            <a:ext cx="6714602" cy="939883"/>
          </a:xfrm>
          <a:prstGeom prst="rect">
            <a:avLst/>
          </a:prstGeom>
        </p:spPr>
        <p:txBody>
          <a:bodyPr/>
          <a:lstStyle>
            <a:lvl1pPr>
              <a:defRPr b="1" sz="2600">
                <a:latin typeface="+mj-lt"/>
                <a:ea typeface="+mj-ea"/>
                <a:cs typeface="+mj-cs"/>
                <a:sym typeface="Calibri"/>
              </a:defRPr>
            </a:lvl1pPr>
          </a:lstStyle>
          <a:p>
            <a:pPr/>
            <a:r>
              <a:t>VI. Actividad Asignatura Física</a:t>
            </a:r>
          </a:p>
        </p:txBody>
      </p:sp>
      <p:pic>
        <p:nvPicPr>
          <p:cNvPr id="326" name="REPORTES 11.jpg" descr="REPORTES 11.jpg"/>
          <p:cNvPicPr>
            <a:picLocks noChangeAspect="1"/>
          </p:cNvPicPr>
          <p:nvPr/>
        </p:nvPicPr>
        <p:blipFill>
          <a:blip r:embed="rId2">
            <a:extLst/>
          </a:blip>
          <a:stretch>
            <a:fillRect/>
          </a:stretch>
        </p:blipFill>
        <p:spPr>
          <a:xfrm>
            <a:off x="4231640" y="2327442"/>
            <a:ext cx="1955199" cy="2606932"/>
          </a:xfrm>
          <a:prstGeom prst="rect">
            <a:avLst/>
          </a:prstGeom>
          <a:ln w="12700">
            <a:miter lim="400000"/>
          </a:ln>
        </p:spPr>
      </p:pic>
      <p:pic>
        <p:nvPicPr>
          <p:cNvPr id="327" name="REPORTES 6.jpg" descr="REPORTES 6.jpg"/>
          <p:cNvPicPr>
            <a:picLocks noChangeAspect="1"/>
          </p:cNvPicPr>
          <p:nvPr/>
        </p:nvPicPr>
        <p:blipFill>
          <a:blip r:embed="rId3">
            <a:extLst/>
          </a:blip>
          <a:stretch>
            <a:fillRect/>
          </a:stretch>
        </p:blipFill>
        <p:spPr>
          <a:xfrm rot="16200000">
            <a:off x="383739" y="2769847"/>
            <a:ext cx="2540001" cy="1905001"/>
          </a:xfrm>
          <a:prstGeom prst="rect">
            <a:avLst/>
          </a:prstGeom>
          <a:ln w="12700">
            <a:miter lim="400000"/>
          </a:ln>
        </p:spPr>
      </p:pic>
      <p:pic>
        <p:nvPicPr>
          <p:cNvPr id="328" name="REPORTES 2.jpg" descr="REPORTES 2.jpg"/>
          <p:cNvPicPr>
            <a:picLocks noChangeAspect="1"/>
          </p:cNvPicPr>
          <p:nvPr/>
        </p:nvPicPr>
        <p:blipFill>
          <a:blip r:embed="rId4">
            <a:extLst/>
          </a:blip>
          <a:stretch>
            <a:fillRect/>
          </a:stretch>
        </p:blipFill>
        <p:spPr>
          <a:xfrm>
            <a:off x="2159000" y="5306106"/>
            <a:ext cx="2540000" cy="3386667"/>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Objetivo General"/>
          <p:cNvSpPr txBox="1"/>
          <p:nvPr>
            <p:ph type="title"/>
          </p:nvPr>
        </p:nvSpPr>
        <p:spPr>
          <a:xfrm>
            <a:off x="620689" y="683568"/>
            <a:ext cx="5894412" cy="1008113"/>
          </a:xfrm>
          <a:prstGeom prst="rect">
            <a:avLst/>
          </a:prstGeom>
        </p:spPr>
        <p:txBody>
          <a:bodyPr/>
          <a:lstStyle/>
          <a:p>
            <a:pPr>
              <a:defRPr b="1" sz="1800"/>
            </a:pPr>
            <a:br/>
            <a:br/>
            <a:r>
              <a:t>Objetivo General</a:t>
            </a:r>
          </a:p>
        </p:txBody>
      </p:sp>
      <p:sp>
        <p:nvSpPr>
          <p:cNvPr id="125" name="Se dividirá el grupo en equipos de máximo cuatro integrantes para construir estufas solares parabólicas. Los equipos resultantes investigarán opciones de materiales y distintas metodologías de construcción, para la que utilizarán cálculos y conceptos matemáticos y físicos. Éstos darán como resultado las estufas parabólicas que se donarán a una comunidad cercana al municipio de Irapuato, en el estado de Guanajuato. Anexo a éstas, se proporcionarán manuales y recetarios en donde se especifican sus usos y cuidados."/>
          <p:cNvSpPr txBox="1"/>
          <p:nvPr>
            <p:ph type="body" idx="1"/>
          </p:nvPr>
        </p:nvSpPr>
        <p:spPr>
          <a:xfrm>
            <a:off x="342900" y="1568321"/>
            <a:ext cx="6172200" cy="7704857"/>
          </a:xfrm>
          <a:prstGeom prst="rect">
            <a:avLst/>
          </a:prstGeom>
        </p:spPr>
        <p:txBody>
          <a:bodyPr/>
          <a:lstStyle/>
          <a:p>
            <a:pPr marL="0" indent="0">
              <a:spcBef>
                <a:spcPts val="600"/>
              </a:spcBef>
              <a:buSzTx/>
              <a:buNone/>
              <a:defRPr sz="1600"/>
            </a:pPr>
          </a:p>
          <a:p>
            <a:pPr marL="0" indent="0">
              <a:spcBef>
                <a:spcPts val="600"/>
              </a:spcBef>
              <a:buSzTx/>
              <a:buNone/>
              <a:defRPr sz="1600"/>
            </a:pPr>
            <a:r>
              <a:t>Se dividirá el grupo en equipos de máximo cuatro integrantes para construir estufas solares parabólicas. Los equipos resultantes investigarán opciones de materiales y distintas metodologías de construcción, para la que utilizarán cálculos y conceptos matemáticos y físicos. Éstos darán como resultado las estufas parabólicas que se donarán a una comunidad cercana al municipio de Irapuato, en el estado de Guanajuato. Anexo a éstas, se proporcionarán manuales y recetarios en donde se especifican sus usos y cuidados. </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VII. Actividad Interdisciplinaria de Cierre"/>
          <p:cNvSpPr txBox="1"/>
          <p:nvPr>
            <p:ph type="ctrTitle"/>
          </p:nvPr>
        </p:nvSpPr>
        <p:spPr>
          <a:xfrm>
            <a:off x="363209" y="1568470"/>
            <a:ext cx="5829301" cy="1960036"/>
          </a:xfrm>
          <a:prstGeom prst="rect">
            <a:avLst/>
          </a:prstGeom>
        </p:spPr>
        <p:txBody>
          <a:bodyPr/>
          <a:lstStyle>
            <a:lvl1pPr>
              <a:defRPr b="1" sz="2600"/>
            </a:lvl1pPr>
          </a:lstStyle>
          <a:p>
            <a:pPr/>
            <a:r>
              <a:t>VII. Actividad Interdisciplinaria de Cierre</a:t>
            </a:r>
          </a:p>
        </p:txBody>
      </p:sp>
      <p:sp>
        <p:nvSpPr>
          <p:cNvPr id="331" name="La actividad interdisciplinaria de cierre que se tenía planeada era la entrega de los prototipos de estufas solares a una comunidad de escasos recursos cercana a nuestra localidad.…"/>
          <p:cNvSpPr txBox="1"/>
          <p:nvPr>
            <p:ph type="subTitle" idx="1"/>
          </p:nvPr>
        </p:nvSpPr>
        <p:spPr>
          <a:xfrm>
            <a:off x="364016" y="3569041"/>
            <a:ext cx="6277173" cy="4057697"/>
          </a:xfrm>
          <a:prstGeom prst="rect">
            <a:avLst/>
          </a:prstGeom>
        </p:spPr>
        <p:txBody>
          <a:bodyPr/>
          <a:lstStyle/>
          <a:p>
            <a:pPr>
              <a:defRPr b="0">
                <a:solidFill>
                  <a:srgbClr val="000000"/>
                </a:solidFill>
              </a:defRPr>
            </a:pPr>
            <a:r>
              <a:t>La actividad interdisciplinaria de cierre que se tenía planeada era la entrega de los prototipos de estufas solares a una comunidad de escasos recursos cercana a nuestra localidad.</a:t>
            </a:r>
          </a:p>
          <a:p>
            <a:pPr>
              <a:defRPr b="0">
                <a:solidFill>
                  <a:srgbClr val="000000"/>
                </a:solidFill>
              </a:defRPr>
            </a:pPr>
          </a:p>
          <a:p>
            <a:pPr>
              <a:defRPr b="0">
                <a:solidFill>
                  <a:srgbClr val="000000"/>
                </a:solidFill>
              </a:defRPr>
            </a:pPr>
            <a:r>
              <a:t>Sin embargo, tras la evaluación de los diseños por parte del Ing. Alducín de CHOICE, la verificación del funcionamiento de las estufas y el análisis del impacto de uso, los miembros de uno de los equipos decidieron que sería mucho más provechoso buscar la patente de su prototipo para posteriormente replicar la estufa solar y beneficiar a muchas más personas. </a:t>
            </a:r>
          </a:p>
          <a:p>
            <a:pPr>
              <a:defRPr b="0">
                <a:solidFill>
                  <a:srgbClr val="000000"/>
                </a:solidFill>
              </a:defRPr>
            </a:pPr>
          </a:p>
          <a:p>
            <a:pPr>
              <a:defRPr b="0">
                <a:solidFill>
                  <a:srgbClr val="000000"/>
                </a:solidFill>
              </a:defRPr>
            </a:pPr>
            <a:r>
              <a:t>Por lo tanto, el equipo que elaboró dicho prototipo inciará el proceso de registro por su cuenta, con el apoyo de los profesores involucrados en el proyecto. </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Autoevaluación, coevaluación del proyecto, por parte de alumnos, maestros y autoridades/entrevistas videograbadas o escritas."/>
          <p:cNvSpPr txBox="1"/>
          <p:nvPr>
            <p:ph type="title"/>
          </p:nvPr>
        </p:nvSpPr>
        <p:spPr>
          <a:xfrm>
            <a:off x="514349" y="1606147"/>
            <a:ext cx="5829302" cy="1816103"/>
          </a:xfrm>
          <a:prstGeom prst="rect">
            <a:avLst/>
          </a:prstGeom>
        </p:spPr>
        <p:txBody>
          <a:bodyPr/>
          <a:lstStyle>
            <a:lvl1pPr algn="ctr" defTabSz="603488">
              <a:defRPr b="0" cap="none" sz="2904"/>
            </a:lvl1pPr>
          </a:lstStyle>
          <a:p>
            <a:pPr/>
            <a:r>
              <a:t>Autoevaluación, coevaluación del proyecto, por parte de alumnos, maestros y autoridades/entrevistas videograbadas o escritas. </a:t>
            </a:r>
          </a:p>
        </p:txBody>
      </p:sp>
      <p:sp>
        <p:nvSpPr>
          <p:cNvPr id="334" name="Los resultados obtenidos por cada equipo de trabajo.…"/>
          <p:cNvSpPr txBox="1"/>
          <p:nvPr>
            <p:ph type="body" sz="half" idx="1"/>
          </p:nvPr>
        </p:nvSpPr>
        <p:spPr>
          <a:xfrm>
            <a:off x="541735" y="3601187"/>
            <a:ext cx="5829302" cy="2274686"/>
          </a:xfrm>
          <a:prstGeom prst="rect">
            <a:avLst/>
          </a:prstGeom>
        </p:spPr>
        <p:txBody>
          <a:bodyPr/>
          <a:lstStyle/>
          <a:p>
            <a:pPr marL="434340" indent="-434340" defTabSz="434340">
              <a:lnSpc>
                <a:spcPts val="3500"/>
              </a:lnSpc>
              <a:spcBef>
                <a:spcPts val="1700"/>
              </a:spcBef>
              <a:tabLst>
                <a:tab pos="127000" algn="l"/>
                <a:tab pos="431800" algn="l"/>
              </a:tabLst>
              <a:defRPr b="1" sz="1520">
                <a:solidFill>
                  <a:srgbClr val="000000"/>
                </a:solidFill>
              </a:defRPr>
            </a:pPr>
            <a:r>
              <a:t>Los resultados obtenidos por cada equipo de trabajo. </a:t>
            </a:r>
          </a:p>
          <a:p>
            <a:pPr defTabSz="434340">
              <a:lnSpc>
                <a:spcPts val="3500"/>
              </a:lnSpc>
              <a:spcBef>
                <a:spcPts val="1700"/>
              </a:spcBef>
              <a:tabLst>
                <a:tab pos="127000" algn="l"/>
                <a:tab pos="431800" algn="l"/>
              </a:tabLst>
              <a:defRPr sz="1520">
                <a:solidFill>
                  <a:srgbClr val="000000"/>
                </a:solidFill>
              </a:defRPr>
            </a:pPr>
            <a:r>
              <a:t>Los resultados obtenidos por cada equipo de trabajo se muestran en las conclusiones de los reportes mostrados en las evidencias anteriores. </a:t>
            </a:r>
          </a:p>
          <a:p>
            <a:pPr defTabSz="434340">
              <a:lnSpc>
                <a:spcPts val="3500"/>
              </a:lnSpc>
              <a:spcBef>
                <a:spcPts val="1700"/>
              </a:spcBef>
              <a:tabLst>
                <a:tab pos="127000" algn="l"/>
                <a:tab pos="431800" algn="l"/>
              </a:tabLst>
              <a:defRPr sz="1520">
                <a:solidFill>
                  <a:srgbClr val="000000"/>
                </a:solidFill>
              </a:defRPr>
            </a:pPr>
            <a:r>
              <a:t>Adicionalmente, alumnas de uno de los equipos grabaron sus reflexiones respecto a los logros alcanzados y cómo el proyecto se fue modificando sobre la marcha de acuerdo con su propio crecimiento. </a:t>
            </a:r>
          </a:p>
        </p:txBody>
      </p:sp>
      <p:pic>
        <p:nvPicPr>
          <p:cNvPr id="335" name="Audio Proyecto estufa solar - 04:06:19 11.02.m4a" descr="Audio Proyecto estufa solar - 04:06:19 11.02.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3013363" y="6894673"/>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69986757" fill="hold"/>
                                        <p:tgtEl>
                                          <p:spTgt spid="33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3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Autoevaluación, coevaluación del proyecto, por parte de alumnos, maestros y autoridades/entrevistas videograbadas o escritas."/>
          <p:cNvSpPr txBox="1"/>
          <p:nvPr>
            <p:ph type="title"/>
          </p:nvPr>
        </p:nvSpPr>
        <p:spPr>
          <a:xfrm>
            <a:off x="342900" y="1488253"/>
            <a:ext cx="6060221" cy="1092320"/>
          </a:xfrm>
          <a:prstGeom prst="rect">
            <a:avLst/>
          </a:prstGeom>
        </p:spPr>
        <p:txBody>
          <a:bodyPr/>
          <a:lstStyle>
            <a:lvl1pPr defTabSz="466332">
              <a:defRPr sz="2243"/>
            </a:lvl1pPr>
          </a:lstStyle>
          <a:p>
            <a:pPr/>
            <a:r>
              <a:t>Autoevaluación, coevaluación del proyecto, por parte de alumnos, maestros y autoridades/entrevistas videograbadas o escritas. </a:t>
            </a:r>
          </a:p>
        </p:txBody>
      </p:sp>
      <p:sp>
        <p:nvSpPr>
          <p:cNvPr id="338" name="Entrevista con la profesora de Matemáticas María José Barrera Torres.…"/>
          <p:cNvSpPr txBox="1"/>
          <p:nvPr>
            <p:ph type="body" idx="1"/>
          </p:nvPr>
        </p:nvSpPr>
        <p:spPr>
          <a:xfrm>
            <a:off x="342900" y="2675190"/>
            <a:ext cx="6172200" cy="6034618"/>
          </a:xfrm>
          <a:prstGeom prst="rect">
            <a:avLst/>
          </a:prstGeom>
        </p:spPr>
        <p:txBody>
          <a:bodyPr/>
          <a:lstStyle/>
          <a:p>
            <a:pPr marL="0" indent="0" defTabSz="457200">
              <a:lnSpc>
                <a:spcPct val="107916"/>
              </a:lnSpc>
              <a:spcBef>
                <a:spcPts val="800"/>
              </a:spcBef>
              <a:buSzTx/>
              <a:buFontTx/>
              <a:buNone/>
              <a:defRPr b="1" sz="1100">
                <a:latin typeface="Trebuchet MS"/>
                <a:ea typeface="Trebuchet MS"/>
                <a:cs typeface="Trebuchet MS"/>
                <a:sym typeface="Trebuchet MS"/>
              </a:defRPr>
            </a:pPr>
            <a:r>
              <a:t>Entrevista con la profesora de Matemáticas María José Barrera Torres.</a:t>
            </a:r>
          </a:p>
          <a:p>
            <a:pPr marL="457200" indent="-457200" defTabSz="457200">
              <a:lnSpc>
                <a:spcPct val="107916"/>
              </a:lnSpc>
              <a:spcBef>
                <a:spcPts val="800"/>
              </a:spcBef>
              <a:buSzTx/>
              <a:buFontTx/>
              <a:buNone/>
              <a:tabLst>
                <a:tab pos="228600" algn="l"/>
                <a:tab pos="457200" algn="l"/>
              </a:tabLst>
              <a:defRPr b="1" sz="1100">
                <a:solidFill>
                  <a:schemeClr val="accent1">
                    <a:satOff val="-4409"/>
                    <a:lumOff val="-10509"/>
                  </a:schemeClr>
                </a:solidFill>
                <a:latin typeface="Trebuchet MS"/>
                <a:ea typeface="Trebuchet MS"/>
                <a:cs typeface="Trebuchet MS"/>
                <a:sym typeface="Trebuchet MS"/>
              </a:defRPr>
            </a:pPr>
            <a:r>
              <a:t>	1.	¿Se cumplieron los objetivos del proyecto Estufas Solares Parabólicas?</a:t>
            </a:r>
          </a:p>
          <a:p>
            <a:pPr marL="228600" indent="0" defTabSz="457200">
              <a:lnSpc>
                <a:spcPct val="107916"/>
              </a:lnSpc>
              <a:spcBef>
                <a:spcPts val="800"/>
              </a:spcBef>
              <a:buSzTx/>
              <a:buFontTx/>
              <a:buNone/>
              <a:defRPr sz="1100">
                <a:latin typeface="Trebuchet MS"/>
                <a:ea typeface="Trebuchet MS"/>
                <a:cs typeface="Trebuchet MS"/>
                <a:sym typeface="Trebuchet MS"/>
              </a:defRPr>
            </a:pPr>
            <a:r>
              <a:t>Sí, casi en su totalidad. Los alumnos investigaron, trabajaron de manera independiente, colaborativamente; utilizaron conocimientos tanto en matemáticas como en física para la construcción de sus estufas. Aprendieron sobre una opción para utilizar una energía alterna también. Lo único que al final, aunque en las pruebas sí habían funcionado mejor, dos estufas de las tres ya no calentaron con la misma eficiencia. Sin embargo, la estufa que sí funcionó fue muy eficiente. </a:t>
            </a:r>
          </a:p>
          <a:p>
            <a:pPr marL="457200" indent="-457200" defTabSz="457200">
              <a:lnSpc>
                <a:spcPct val="107916"/>
              </a:lnSpc>
              <a:spcBef>
                <a:spcPts val="800"/>
              </a:spcBef>
              <a:buSzTx/>
              <a:buFontTx/>
              <a:buNone/>
              <a:tabLst>
                <a:tab pos="228600" algn="l"/>
                <a:tab pos="457200" algn="l"/>
              </a:tabLst>
              <a:defRPr b="1" sz="1100">
                <a:solidFill>
                  <a:schemeClr val="accent1">
                    <a:satOff val="-4409"/>
                    <a:lumOff val="-10509"/>
                  </a:schemeClr>
                </a:solidFill>
                <a:latin typeface="Trebuchet MS"/>
                <a:ea typeface="Trebuchet MS"/>
                <a:cs typeface="Trebuchet MS"/>
                <a:sym typeface="Trebuchet MS"/>
              </a:defRPr>
            </a:pPr>
            <a:r>
              <a:t>	2.	¿Cuáles son las ventajas y desventajas de un proyecto interdisciplinario como este?</a:t>
            </a:r>
          </a:p>
          <a:p>
            <a:pPr marL="228600" indent="0" defTabSz="457200">
              <a:lnSpc>
                <a:spcPct val="107916"/>
              </a:lnSpc>
              <a:spcBef>
                <a:spcPts val="800"/>
              </a:spcBef>
              <a:buSzTx/>
              <a:buFontTx/>
              <a:buNone/>
              <a:defRPr sz="1100">
                <a:latin typeface="Trebuchet MS"/>
                <a:ea typeface="Trebuchet MS"/>
                <a:cs typeface="Trebuchet MS"/>
                <a:sym typeface="Trebuchet MS"/>
              </a:defRPr>
            </a:pPr>
            <a:r>
              <a:t>Ventajas: los alumnos aprenden más significativamente porque pueden relacionar varias disciplinas y aplican los conocimientos teóricos a la construcción de algo práctico.  Se utilizan procesos de abstracción para transferir precisamente ese conocimiento teórico a una aplicación. El trabajo colaborativo tanto entre profesores como en estudiantes. Se practican las habilidades sociales, de autogestión, de comunicación, de investigación. Los estudiantes pueden ahorrar tiempo en tareas al combinar distintas disciplinas en un solo proyecto.</a:t>
            </a:r>
          </a:p>
          <a:p>
            <a:pPr marL="228600" indent="0" defTabSz="457200">
              <a:lnSpc>
                <a:spcPct val="107916"/>
              </a:lnSpc>
              <a:spcBef>
                <a:spcPts val="800"/>
              </a:spcBef>
              <a:buSzTx/>
              <a:buFontTx/>
              <a:buNone/>
              <a:defRPr sz="1100">
                <a:latin typeface="Trebuchet MS"/>
                <a:ea typeface="Trebuchet MS"/>
                <a:cs typeface="Trebuchet MS"/>
                <a:sym typeface="Trebuchet MS"/>
              </a:defRPr>
            </a:pPr>
            <a:r>
              <a:t>Desventajas: los alumnos no manifiestan suficiente interés y prefieren que se les den instrucciones precisas para hacer las cosas, en lugar de investigar por sí mismos cómo resolver el problema.  Los profesores con distintos horarios y carga de trabajo tienen complicaciones para trabajar juntos al mismo tiempo. Llenar formatos de todo significa demasiado tiempo y para todos los maestros involucrados. La planeación de un proyecto así requiere demasiado tiempo y esfuerzo, para que al final pueda simplemente no funcionar como se esperaba. </a:t>
            </a:r>
          </a:p>
          <a:p>
            <a:pPr marL="457200" indent="-457200" defTabSz="457200">
              <a:lnSpc>
                <a:spcPct val="107916"/>
              </a:lnSpc>
              <a:spcBef>
                <a:spcPts val="800"/>
              </a:spcBef>
              <a:buSzTx/>
              <a:buFontTx/>
              <a:buNone/>
              <a:tabLst>
                <a:tab pos="228600" algn="l"/>
                <a:tab pos="457200" algn="l"/>
              </a:tabLst>
              <a:defRPr b="1" sz="1100">
                <a:solidFill>
                  <a:schemeClr val="accent1">
                    <a:satOff val="-4409"/>
                    <a:lumOff val="-10509"/>
                  </a:schemeClr>
                </a:solidFill>
                <a:latin typeface="Trebuchet MS"/>
                <a:ea typeface="Trebuchet MS"/>
                <a:cs typeface="Trebuchet MS"/>
                <a:sym typeface="Trebuchet MS"/>
              </a:defRPr>
            </a:pPr>
            <a:r>
              <a:t>	3.	¿Qué propuestas tendrías para un próximo proyecto interdisciplinario?</a:t>
            </a:r>
          </a:p>
          <a:p>
            <a:pPr marL="228600" indent="0" defTabSz="457200">
              <a:lnSpc>
                <a:spcPct val="107916"/>
              </a:lnSpc>
              <a:spcBef>
                <a:spcPts val="800"/>
              </a:spcBef>
              <a:buSzTx/>
              <a:buFontTx/>
              <a:buNone/>
              <a:defRPr sz="1100">
                <a:latin typeface="Trebuchet MS"/>
                <a:ea typeface="Trebuchet MS"/>
                <a:cs typeface="Trebuchet MS"/>
                <a:sym typeface="Trebuchet MS"/>
              </a:defRPr>
            </a:pPr>
            <a:r>
              <a:t>Primero, que sea un proyecto con materias distintas a las involucradas en el ciclo inmediato anterior. Segundo, que los formatos sean claros y concisos, y que pueda englobarse todo lo necesario en menos papeleo. Que se confíe en que los profesores sabemos trabajar de manera interdisciplinaria comúnmente,  sin necesidad de documentarlo paso a paso con palabras e imágenes. Darle constancia a los alumnos de su participación (cuando satisfactoria) en un proyecto interdisciplinario para su currículum.</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Autoevaluación, coevaluación del proyecto, por parte de alumnos, maestros y autoridades/entrevistas videograbadas o escritas."/>
          <p:cNvSpPr txBox="1"/>
          <p:nvPr>
            <p:ph type="title"/>
          </p:nvPr>
        </p:nvSpPr>
        <p:spPr>
          <a:xfrm>
            <a:off x="342900" y="1488252"/>
            <a:ext cx="6060221" cy="1092321"/>
          </a:xfrm>
          <a:prstGeom prst="rect">
            <a:avLst/>
          </a:prstGeom>
        </p:spPr>
        <p:txBody>
          <a:bodyPr/>
          <a:lstStyle>
            <a:lvl1pPr defTabSz="466332">
              <a:defRPr sz="2243"/>
            </a:lvl1pPr>
          </a:lstStyle>
          <a:p>
            <a:pPr/>
            <a:r>
              <a:t>Autoevaluación, coevaluación del proyecto, por parte de alumnos, maestros y autoridades/entrevistas videograbadas o escritas. </a:t>
            </a:r>
          </a:p>
        </p:txBody>
      </p:sp>
      <p:sp>
        <p:nvSpPr>
          <p:cNvPr id="341" name="Entrevista con la Coordinadora del Proyecto Conexiones, Martha Elisa Baqueiro.…"/>
          <p:cNvSpPr txBox="1"/>
          <p:nvPr>
            <p:ph type="body" idx="1"/>
          </p:nvPr>
        </p:nvSpPr>
        <p:spPr>
          <a:xfrm>
            <a:off x="342900" y="2675190"/>
            <a:ext cx="6172200" cy="6034618"/>
          </a:xfrm>
          <a:prstGeom prst="rect">
            <a:avLst/>
          </a:prstGeom>
        </p:spPr>
        <p:txBody>
          <a:bodyPr/>
          <a:lstStyle/>
          <a:p>
            <a:pPr marL="0" indent="0" defTabSz="457200">
              <a:lnSpc>
                <a:spcPct val="107916"/>
              </a:lnSpc>
              <a:spcBef>
                <a:spcPts val="800"/>
              </a:spcBef>
              <a:buSzTx/>
              <a:buFontTx/>
              <a:buNone/>
              <a:defRPr b="1" sz="1100">
                <a:latin typeface="Trebuchet MS"/>
                <a:ea typeface="Trebuchet MS"/>
                <a:cs typeface="Trebuchet MS"/>
                <a:sym typeface="Trebuchet MS"/>
              </a:defRPr>
            </a:pPr>
            <a:r>
              <a:t>Entrevista con la Coordinadora del Proyecto Conexiones, Martha Elisa Baqueiro.</a:t>
            </a:r>
          </a:p>
          <a:p>
            <a:pPr marL="457200" indent="-457200" defTabSz="457200">
              <a:lnSpc>
                <a:spcPct val="107916"/>
              </a:lnSpc>
              <a:spcBef>
                <a:spcPts val="800"/>
              </a:spcBef>
              <a:buSzTx/>
              <a:buFontTx/>
              <a:buNone/>
              <a:tabLst>
                <a:tab pos="228600" algn="l"/>
                <a:tab pos="457200" algn="l"/>
              </a:tabLst>
              <a:defRPr b="1" sz="1100">
                <a:solidFill>
                  <a:schemeClr val="accent1">
                    <a:satOff val="-4409"/>
                    <a:lumOff val="-10509"/>
                  </a:schemeClr>
                </a:solidFill>
                <a:latin typeface="Trebuchet MS"/>
                <a:ea typeface="Trebuchet MS"/>
                <a:cs typeface="Trebuchet MS"/>
                <a:sym typeface="Trebuchet MS"/>
              </a:defRPr>
            </a:pPr>
            <a:r>
              <a:t>	1.	¿Se cumplieron los objetivos del proyecto Estufas Solares Parabólicas?</a:t>
            </a:r>
          </a:p>
          <a:p>
            <a:pPr marL="228600" indent="0" defTabSz="457200">
              <a:lnSpc>
                <a:spcPct val="107916"/>
              </a:lnSpc>
              <a:spcBef>
                <a:spcPts val="800"/>
              </a:spcBef>
              <a:buSzTx/>
              <a:buFontTx/>
              <a:buNone/>
              <a:defRPr sz="1100">
                <a:latin typeface="Trebuchet MS"/>
                <a:ea typeface="Trebuchet MS"/>
                <a:cs typeface="Trebuchet MS"/>
                <a:sym typeface="Trebuchet MS"/>
              </a:defRPr>
            </a:pPr>
            <a:r>
              <a:t>Desde el punto de vista del trabajo colaborativo se cumplieron algunos de ellos. El equipo docente se dio cuenta de los muchos puntos de conexión entre las diversas materias impartidas en la institución. Sin embargo, es fácil perder de vista los objetivos más trascendentales cuando se sobrecarga el trabajo documental, lo que genera un ambiente de insatisfacción, estrés y desánimo que impide lograr por completo lo planteado. </a:t>
            </a:r>
          </a:p>
          <a:p>
            <a:pPr marL="457200" indent="-457200" defTabSz="457200">
              <a:lnSpc>
                <a:spcPct val="107916"/>
              </a:lnSpc>
              <a:spcBef>
                <a:spcPts val="800"/>
              </a:spcBef>
              <a:buSzTx/>
              <a:buFontTx/>
              <a:buNone/>
              <a:tabLst>
                <a:tab pos="228600" algn="l"/>
                <a:tab pos="457200" algn="l"/>
              </a:tabLst>
              <a:defRPr b="1" sz="1100">
                <a:solidFill>
                  <a:schemeClr val="accent1">
                    <a:satOff val="-4409"/>
                    <a:lumOff val="-10509"/>
                  </a:schemeClr>
                </a:solidFill>
                <a:latin typeface="Trebuchet MS"/>
                <a:ea typeface="Trebuchet MS"/>
                <a:cs typeface="Trebuchet MS"/>
                <a:sym typeface="Trebuchet MS"/>
              </a:defRPr>
            </a:pPr>
            <a:r>
              <a:t>	2.	¿Cuáles son las ventajas y desventajas de un proyecto interdisciplinario como este?</a:t>
            </a:r>
          </a:p>
          <a:p>
            <a:pPr marL="228600" indent="0" defTabSz="457200">
              <a:lnSpc>
                <a:spcPct val="107916"/>
              </a:lnSpc>
              <a:spcBef>
                <a:spcPts val="800"/>
              </a:spcBef>
              <a:buSzTx/>
              <a:buFontTx/>
              <a:buNone/>
              <a:defRPr sz="1100">
                <a:latin typeface="Trebuchet MS"/>
                <a:ea typeface="Trebuchet MS"/>
                <a:cs typeface="Trebuchet MS"/>
                <a:sym typeface="Trebuchet MS"/>
              </a:defRPr>
            </a:pPr>
            <a:r>
              <a:t>Ventajas:Los alumnos disfrutan de realizar proyectos donde se desdibujan las fronteras de las materias, además, sienten que “trabajan menos” si un proyecto impacta en las evaluaciones de varias materias, aunque cada una de ellas solicite productos diferentes. Los profesores se conocen mejor y descubren coincidencias personales y de asignaturas. </a:t>
            </a:r>
          </a:p>
          <a:p>
            <a:pPr marL="228600" indent="0" defTabSz="457200">
              <a:lnSpc>
                <a:spcPct val="107916"/>
              </a:lnSpc>
              <a:spcBef>
                <a:spcPts val="800"/>
              </a:spcBef>
              <a:buSzTx/>
              <a:buFontTx/>
              <a:buNone/>
              <a:defRPr sz="1100">
                <a:latin typeface="Trebuchet MS"/>
                <a:ea typeface="Trebuchet MS"/>
                <a:cs typeface="Trebuchet MS"/>
                <a:sym typeface="Trebuchet MS"/>
              </a:defRPr>
            </a:pPr>
            <a:r>
              <a:t>Desventajas: Hay un exceso de documentación en el diseño de Conexiones. En la búsqueda de una estandarización se desvirtúa un poco la esencia del trabajo colaborativo. Es difícil permanecer entusiasmado en un proyecto que supone además de las horas de realización, muchas horas adicionales llenado formatos, láminas de power point, generando rúbricas, calificando. </a:t>
            </a:r>
          </a:p>
          <a:p>
            <a:pPr marL="457200" indent="-457200" defTabSz="457200">
              <a:lnSpc>
                <a:spcPct val="107916"/>
              </a:lnSpc>
              <a:spcBef>
                <a:spcPts val="800"/>
              </a:spcBef>
              <a:buSzTx/>
              <a:buFontTx/>
              <a:buNone/>
              <a:tabLst>
                <a:tab pos="228600" algn="l"/>
                <a:tab pos="457200" algn="l"/>
              </a:tabLst>
              <a:defRPr b="1" sz="1100">
                <a:solidFill>
                  <a:schemeClr val="accent1">
                    <a:satOff val="-4409"/>
                    <a:lumOff val="-10509"/>
                  </a:schemeClr>
                </a:solidFill>
                <a:latin typeface="Trebuchet MS"/>
                <a:ea typeface="Trebuchet MS"/>
                <a:cs typeface="Trebuchet MS"/>
                <a:sym typeface="Trebuchet MS"/>
              </a:defRPr>
            </a:pPr>
            <a:r>
              <a:t>	3.	¿Qué propuestas tendrías para un próximo proyecto interdisciplinario?</a:t>
            </a:r>
          </a:p>
          <a:p>
            <a:pPr marL="228600" indent="0" defTabSz="457200">
              <a:lnSpc>
                <a:spcPct val="107916"/>
              </a:lnSpc>
              <a:spcBef>
                <a:spcPts val="800"/>
              </a:spcBef>
              <a:buSzTx/>
              <a:buFontTx/>
              <a:buNone/>
              <a:defRPr sz="1100">
                <a:latin typeface="Trebuchet MS"/>
                <a:ea typeface="Trebuchet MS"/>
                <a:cs typeface="Trebuchet MS"/>
                <a:sym typeface="Trebuchet MS"/>
              </a:defRPr>
            </a:pPr>
            <a:r>
              <a:t>Está la posibilidad de que sean los propios alumnos quienes diseñen y propongan sus propios proyectos interdisciplinarios, que sean ellos los que busquen las conexiones y de esta manera procuren su propio aprendizaje </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Autoevaluación, coevaluación del proyecto, por parte de alumnos, maestros y autoridades/entrevistas videograbadas o escritas."/>
          <p:cNvSpPr txBox="1"/>
          <p:nvPr>
            <p:ph type="title"/>
          </p:nvPr>
        </p:nvSpPr>
        <p:spPr>
          <a:xfrm>
            <a:off x="342900" y="1488252"/>
            <a:ext cx="6060221" cy="1092321"/>
          </a:xfrm>
          <a:prstGeom prst="rect">
            <a:avLst/>
          </a:prstGeom>
        </p:spPr>
        <p:txBody>
          <a:bodyPr/>
          <a:lstStyle>
            <a:lvl1pPr defTabSz="466332">
              <a:defRPr sz="2243"/>
            </a:lvl1pPr>
          </a:lstStyle>
          <a:p>
            <a:pPr/>
            <a:r>
              <a:t>Autoevaluación, coevaluación del proyecto, por parte de alumnos, maestros y autoridades/entrevistas videograbadas o escritas. </a:t>
            </a:r>
          </a:p>
        </p:txBody>
      </p:sp>
      <p:sp>
        <p:nvSpPr>
          <p:cNvPr id="344" name="Entrevista con la Directora de Bachillerato, Maestra María Elena Victoria Jardón…"/>
          <p:cNvSpPr txBox="1"/>
          <p:nvPr>
            <p:ph type="body" idx="1"/>
          </p:nvPr>
        </p:nvSpPr>
        <p:spPr>
          <a:xfrm>
            <a:off x="342900" y="2675190"/>
            <a:ext cx="6172200" cy="6034618"/>
          </a:xfrm>
          <a:prstGeom prst="rect">
            <a:avLst/>
          </a:prstGeom>
        </p:spPr>
        <p:txBody>
          <a:bodyPr/>
          <a:lstStyle/>
          <a:p>
            <a:pPr marL="0" indent="0" defTabSz="457200">
              <a:lnSpc>
                <a:spcPct val="107916"/>
              </a:lnSpc>
              <a:spcBef>
                <a:spcPts val="800"/>
              </a:spcBef>
              <a:buSzTx/>
              <a:buFontTx/>
              <a:buNone/>
              <a:defRPr b="1" sz="1100">
                <a:latin typeface="Trebuchet MS"/>
                <a:ea typeface="Trebuchet MS"/>
                <a:cs typeface="Trebuchet MS"/>
                <a:sym typeface="Trebuchet MS"/>
              </a:defRPr>
            </a:pPr>
            <a:r>
              <a:t>Entrevista con la Directora de Bachillerato, Maestra María Elena Victoria Jardón </a:t>
            </a:r>
          </a:p>
          <a:p>
            <a:pPr marL="457200" indent="-457200" defTabSz="457200">
              <a:lnSpc>
                <a:spcPct val="107916"/>
              </a:lnSpc>
              <a:spcBef>
                <a:spcPts val="800"/>
              </a:spcBef>
              <a:buSzTx/>
              <a:buFontTx/>
              <a:buNone/>
              <a:tabLst>
                <a:tab pos="228600" algn="l"/>
                <a:tab pos="457200" algn="l"/>
              </a:tabLst>
              <a:defRPr b="1" sz="1100">
                <a:solidFill>
                  <a:schemeClr val="accent1">
                    <a:satOff val="-4409"/>
                    <a:lumOff val="-10509"/>
                  </a:schemeClr>
                </a:solidFill>
                <a:latin typeface="Trebuchet MS"/>
                <a:ea typeface="Trebuchet MS"/>
                <a:cs typeface="Trebuchet MS"/>
                <a:sym typeface="Trebuchet MS"/>
              </a:defRPr>
            </a:pPr>
          </a:p>
          <a:p>
            <a:pPr marL="457200" indent="-457200" defTabSz="457200">
              <a:lnSpc>
                <a:spcPct val="107916"/>
              </a:lnSpc>
              <a:spcBef>
                <a:spcPts val="800"/>
              </a:spcBef>
              <a:buSzTx/>
              <a:buFontTx/>
              <a:buNone/>
              <a:tabLst>
                <a:tab pos="228600" algn="l"/>
                <a:tab pos="457200" algn="l"/>
              </a:tabLst>
              <a:defRPr b="1" sz="1100">
                <a:solidFill>
                  <a:schemeClr val="accent1">
                    <a:satOff val="-4409"/>
                    <a:lumOff val="-10509"/>
                  </a:schemeClr>
                </a:solidFill>
                <a:latin typeface="Trebuchet MS"/>
                <a:ea typeface="Trebuchet MS"/>
                <a:cs typeface="Trebuchet MS"/>
                <a:sym typeface="Trebuchet MS"/>
              </a:defRPr>
            </a:pPr>
            <a:r>
              <a:t>1. ¿Se cumplieron los objetivos del proyecto Estufas solares parabólicas?</a:t>
            </a:r>
          </a:p>
          <a:p>
            <a:pPr marL="0" indent="0" defTabSz="449580">
              <a:lnSpc>
                <a:spcPct val="107916"/>
              </a:lnSpc>
              <a:spcBef>
                <a:spcPts val="800"/>
              </a:spcBef>
              <a:buSzTx/>
              <a:buFontTx/>
              <a:buNone/>
              <a:defRPr sz="1100">
                <a:uFill>
                  <a:solidFill>
                    <a:srgbClr val="000000"/>
                  </a:solidFill>
                </a:uFill>
                <a:latin typeface="+mj-lt"/>
                <a:ea typeface="+mj-ea"/>
                <a:cs typeface="+mj-cs"/>
                <a:sym typeface="Calibri"/>
              </a:defRPr>
            </a:pPr>
            <a:r>
              <a:t>El proyecto de las estufas solares ha sido tradicional su realización en el 3º y 4º semestres, si bien el producto final es realizar una estufa que permita cocinar alimentos aprovechando la energía solar y que pueda donarse a una comunidad desfavorecida, el proceso principal está vinculado a los cálculos matemáticos y la aplicación de conceptos de física. </a:t>
            </a:r>
          </a:p>
          <a:p>
            <a:pPr marL="0" indent="228600" defTabSz="449580">
              <a:lnSpc>
                <a:spcPct val="107916"/>
              </a:lnSpc>
              <a:spcBef>
                <a:spcPts val="800"/>
              </a:spcBef>
              <a:buSzTx/>
              <a:buFontTx/>
              <a:buNone/>
              <a:defRPr sz="1100">
                <a:uFill>
                  <a:solidFill>
                    <a:srgbClr val="000000"/>
                  </a:solidFill>
                </a:uFill>
                <a:latin typeface="+mj-lt"/>
                <a:ea typeface="+mj-ea"/>
                <a:cs typeface="+mj-cs"/>
                <a:sym typeface="Calibri"/>
              </a:defRPr>
            </a:pPr>
            <a:r>
              <a:t>En el sentido del proceso matemático y físico, a nivel teórico, se cumplió plenamente,  aunque en la parte de elaborar un producto que fuese funcional, de los tres que se presentaron, sólo uno sirvió, lo que nos hace pensar cuáles son las áreas de oportunidad que tenemos. En comparación con otras generaciones, donde todas las estufas servían con mayor o menor éxito, este grupo tuvo un pobre desempeño y el compromiso puede ser la principal arista., ¿en qué medida pueden alentar los profesores a los chicos a esmerarse más?</a:t>
            </a:r>
          </a:p>
          <a:p>
            <a:pPr marL="457200" indent="-457200" defTabSz="457200">
              <a:lnSpc>
                <a:spcPct val="107916"/>
              </a:lnSpc>
              <a:spcBef>
                <a:spcPts val="800"/>
              </a:spcBef>
              <a:buSzTx/>
              <a:buFontTx/>
              <a:buNone/>
              <a:tabLst>
                <a:tab pos="228600" algn="l"/>
                <a:tab pos="457200" algn="l"/>
              </a:tabLst>
              <a:defRPr b="1" sz="1100">
                <a:solidFill>
                  <a:schemeClr val="accent1">
                    <a:satOff val="-4409"/>
                    <a:lumOff val="-10509"/>
                  </a:schemeClr>
                </a:solidFill>
                <a:latin typeface="Trebuchet MS"/>
                <a:ea typeface="Trebuchet MS"/>
                <a:cs typeface="Trebuchet MS"/>
                <a:sym typeface="Trebuchet MS"/>
              </a:defRPr>
            </a:pPr>
            <a:r>
              <a:t>2. ¿Cuáles son las ventajas y desventajas de un proyecto interdisciplinario como éste?</a:t>
            </a:r>
          </a:p>
          <a:p>
            <a:pPr marL="0" indent="0" defTabSz="449580">
              <a:lnSpc>
                <a:spcPct val="107916"/>
              </a:lnSpc>
              <a:spcBef>
                <a:spcPts val="800"/>
              </a:spcBef>
              <a:buSzTx/>
              <a:buFontTx/>
              <a:buNone/>
              <a:defRPr sz="1100">
                <a:uFill>
                  <a:solidFill>
                    <a:srgbClr val="000000"/>
                  </a:solidFill>
                </a:uFill>
                <a:latin typeface="+mj-lt"/>
                <a:ea typeface="+mj-ea"/>
                <a:cs typeface="+mj-cs"/>
                <a:sym typeface="Calibri"/>
              </a:defRPr>
            </a:pPr>
            <a:r>
              <a:t>Las ventajas de un proyecto interdisciplinario como éste es que los profesores pueden realizar una planeación colegiada y distinguir los conceptos que son indispensables y cómo desarrollar habilidades. La desventaja suele ser el tiempo para coordinarse.</a:t>
            </a:r>
          </a:p>
          <a:p>
            <a:pPr marL="457200" indent="-457200" defTabSz="457200">
              <a:lnSpc>
                <a:spcPct val="107916"/>
              </a:lnSpc>
              <a:spcBef>
                <a:spcPts val="800"/>
              </a:spcBef>
              <a:buSzTx/>
              <a:buFontTx/>
              <a:buNone/>
              <a:tabLst>
                <a:tab pos="228600" algn="l"/>
                <a:tab pos="457200" algn="l"/>
              </a:tabLst>
              <a:defRPr b="1" sz="1100">
                <a:solidFill>
                  <a:schemeClr val="accent1">
                    <a:satOff val="-4409"/>
                    <a:lumOff val="-10509"/>
                  </a:schemeClr>
                </a:solidFill>
                <a:latin typeface="Trebuchet MS"/>
                <a:ea typeface="Trebuchet MS"/>
                <a:cs typeface="Trebuchet MS"/>
                <a:sym typeface="Trebuchet MS"/>
              </a:defRPr>
            </a:pPr>
            <a:r>
              <a:t>3. ¿Qué propuestas tendrías para un próximo proyecto interdisciplinario?</a:t>
            </a:r>
          </a:p>
          <a:p>
            <a:pPr marL="0" indent="0" defTabSz="449580">
              <a:lnSpc>
                <a:spcPct val="107916"/>
              </a:lnSpc>
              <a:spcBef>
                <a:spcPts val="800"/>
              </a:spcBef>
              <a:buSzTx/>
              <a:buFontTx/>
              <a:buNone/>
              <a:defRPr sz="1100">
                <a:uFill>
                  <a:solidFill>
                    <a:srgbClr val="000000"/>
                  </a:solidFill>
                </a:uFill>
                <a:latin typeface="+mj-lt"/>
                <a:ea typeface="+mj-ea"/>
                <a:cs typeface="+mj-cs"/>
                <a:sym typeface="Calibri"/>
              </a:defRPr>
            </a:pPr>
            <a:r>
              <a:t>Para hacer un proyecto interdisciplinario de la envergadura de Conexiones, es importante tenerlo en la planeación del ciclo escolar y definir una estructura precisa de trabajo, en la medida en que se vea como un proyecto medular del bachillerato los resultados pueden ser mejores.</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Autoevaluación, coevaluación del proyecto, por parte de alumnos, maestros y autoridades/entrevistas videograbadas o escritas."/>
          <p:cNvSpPr txBox="1"/>
          <p:nvPr>
            <p:ph type="title"/>
          </p:nvPr>
        </p:nvSpPr>
        <p:spPr>
          <a:xfrm>
            <a:off x="342900" y="1488252"/>
            <a:ext cx="6060221" cy="1092321"/>
          </a:xfrm>
          <a:prstGeom prst="rect">
            <a:avLst/>
          </a:prstGeom>
        </p:spPr>
        <p:txBody>
          <a:bodyPr/>
          <a:lstStyle>
            <a:lvl1pPr defTabSz="466332">
              <a:defRPr sz="2243"/>
            </a:lvl1pPr>
          </a:lstStyle>
          <a:p>
            <a:pPr/>
            <a:r>
              <a:t>Autoevaluación, coevaluación del proyecto, por parte de alumnos, maestros y autoridades/entrevistas videograbadas o escritas. </a:t>
            </a:r>
          </a:p>
        </p:txBody>
      </p:sp>
      <p:sp>
        <p:nvSpPr>
          <p:cNvPr id="347" name="Reflexión de la Maestra Sara Juárez Sánchez (TLRIID)…"/>
          <p:cNvSpPr txBox="1"/>
          <p:nvPr>
            <p:ph type="body" idx="1"/>
          </p:nvPr>
        </p:nvSpPr>
        <p:spPr>
          <a:xfrm>
            <a:off x="342900" y="2675190"/>
            <a:ext cx="6172200" cy="6034618"/>
          </a:xfrm>
          <a:prstGeom prst="rect">
            <a:avLst/>
          </a:prstGeom>
        </p:spPr>
        <p:txBody>
          <a:bodyPr/>
          <a:lstStyle/>
          <a:p>
            <a:pPr marL="0" indent="0" defTabSz="457200">
              <a:lnSpc>
                <a:spcPct val="107916"/>
              </a:lnSpc>
              <a:spcBef>
                <a:spcPts val="800"/>
              </a:spcBef>
              <a:buSzTx/>
              <a:buFontTx/>
              <a:buNone/>
              <a:defRPr b="1" sz="1100">
                <a:latin typeface="Trebuchet MS"/>
                <a:ea typeface="Trebuchet MS"/>
                <a:cs typeface="Trebuchet MS"/>
                <a:sym typeface="Trebuchet MS"/>
              </a:defRPr>
            </a:pPr>
            <a:r>
              <a:t>Reflexión de la Maestra Sara Juárez Sánchez (TLRIID)</a:t>
            </a:r>
          </a:p>
          <a:p>
            <a:pPr marL="0" indent="228600" defTabSz="449580">
              <a:lnSpc>
                <a:spcPct val="107916"/>
              </a:lnSpc>
              <a:spcBef>
                <a:spcPts val="800"/>
              </a:spcBef>
              <a:buSzTx/>
              <a:buFontTx/>
              <a:buNone/>
              <a:defRPr sz="1100">
                <a:uFill>
                  <a:solidFill>
                    <a:srgbClr val="000000"/>
                  </a:solidFill>
                </a:uFill>
                <a:latin typeface="+mj-lt"/>
                <a:ea typeface="+mj-ea"/>
                <a:cs typeface="+mj-cs"/>
                <a:sym typeface="Calibri"/>
              </a:defRPr>
            </a:pPr>
            <a:r>
              <a:t>Para la planeación y elaboración del proyecto Conexiones se trabajó en la creación de estufas solares parabólicas con los alumnos de segundo año de preparatoria. La materia de Taller de Lectura, Redacción e Iniciación a la Investigación Documental III, de la cual estuve encargada, trabajó durante la planeación del proyecto a la par de las materias de Matemáticas y Física. En esta etapa, la planeación fue lenta, ya que los docentes participantes, no coincidíamos en horarios, por lo que se trabajó en línea la mayor parte del tiempo.</a:t>
            </a:r>
          </a:p>
          <a:p>
            <a:pPr marL="0" indent="228600" defTabSz="449580">
              <a:lnSpc>
                <a:spcPct val="107916"/>
              </a:lnSpc>
              <a:spcBef>
                <a:spcPts val="800"/>
              </a:spcBef>
              <a:buSzTx/>
              <a:buFontTx/>
              <a:buNone/>
              <a:defRPr sz="1100">
                <a:uFill>
                  <a:solidFill>
                    <a:srgbClr val="000000"/>
                  </a:solidFill>
                </a:uFill>
                <a:latin typeface="+mj-lt"/>
                <a:ea typeface="+mj-ea"/>
                <a:cs typeface="+mj-cs"/>
                <a:sym typeface="Calibri"/>
              </a:defRPr>
            </a:pPr>
            <a:r>
              <a:t>Durante el proceso de planeación; la creación y el relleno de formatos fueron excesivos. En cuanto a los formatos que debíamos llenar, la información en ellos era repetitiva y en ocasiones, la redacción de los criterios que se pedían no era clara. Durante la siguiente etapa, no estuve asignada al mismo grupo de preparatoria, así que no estuve presente en la investigación y armazón de las estufas. No obstante, en la presentación final del proyecto, uno de los equipos sobrepasó los resultados esperados, lo cual es un aspecto positivo para la formación de los alumnos, pues se esforzaron en la elaboración de su proyecto y aprendieron en base al trabajo colaborativo.</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Autoevaluación, coevaluación del proyecto, por parte de alumnos, maestros y autoridades/entrevistas videograbadas o escritas."/>
          <p:cNvSpPr txBox="1"/>
          <p:nvPr>
            <p:ph type="title"/>
          </p:nvPr>
        </p:nvSpPr>
        <p:spPr>
          <a:xfrm>
            <a:off x="342900" y="1488252"/>
            <a:ext cx="6060221" cy="1092321"/>
          </a:xfrm>
          <a:prstGeom prst="rect">
            <a:avLst/>
          </a:prstGeom>
        </p:spPr>
        <p:txBody>
          <a:bodyPr/>
          <a:lstStyle>
            <a:lvl1pPr defTabSz="466332">
              <a:defRPr sz="2243"/>
            </a:lvl1pPr>
          </a:lstStyle>
          <a:p>
            <a:pPr/>
            <a:r>
              <a:t>Autoevaluación, coevaluación del proyecto, por parte de alumnos, maestros y autoridades/entrevistas videograbadas o escritas. </a:t>
            </a:r>
          </a:p>
        </p:txBody>
      </p:sp>
      <p:sp>
        <p:nvSpPr>
          <p:cNvPr id="350" name="Reflexión del Profesor Fabián Rivera…"/>
          <p:cNvSpPr txBox="1"/>
          <p:nvPr>
            <p:ph type="body" idx="1"/>
          </p:nvPr>
        </p:nvSpPr>
        <p:spPr>
          <a:xfrm>
            <a:off x="342900" y="2675190"/>
            <a:ext cx="6172200" cy="6034618"/>
          </a:xfrm>
          <a:prstGeom prst="rect">
            <a:avLst/>
          </a:prstGeom>
        </p:spPr>
        <p:txBody>
          <a:bodyPr/>
          <a:lstStyle/>
          <a:p>
            <a:pPr marL="0" indent="0" defTabSz="457200">
              <a:lnSpc>
                <a:spcPct val="107916"/>
              </a:lnSpc>
              <a:spcBef>
                <a:spcPts val="800"/>
              </a:spcBef>
              <a:buSzTx/>
              <a:buFontTx/>
              <a:buNone/>
              <a:defRPr b="1" sz="1100">
                <a:latin typeface="Trebuchet MS"/>
                <a:ea typeface="Trebuchet MS"/>
                <a:cs typeface="Trebuchet MS"/>
                <a:sym typeface="Trebuchet MS"/>
              </a:defRPr>
            </a:pPr>
            <a:r>
              <a:t>Reflexión del Profesor Fabián Rivera</a:t>
            </a:r>
          </a:p>
          <a:p>
            <a:pPr marL="0" indent="228600" defTabSz="449580">
              <a:lnSpc>
                <a:spcPct val="107916"/>
              </a:lnSpc>
              <a:spcBef>
                <a:spcPts val="800"/>
              </a:spcBef>
              <a:buSzTx/>
              <a:buFontTx/>
              <a:buNone/>
              <a:defRPr sz="1100">
                <a:uFill>
                  <a:solidFill>
                    <a:srgbClr val="000000"/>
                  </a:solidFill>
                </a:uFill>
                <a:latin typeface="+mj-lt"/>
                <a:ea typeface="+mj-ea"/>
                <a:cs typeface="+mj-cs"/>
                <a:sym typeface="Calibri"/>
              </a:defRPr>
            </a:pPr>
            <a:r>
              <a:t>Con el proyecto Conexiones se abrió la oportunidad de generar una trabajo colaborativo con los compañeros de otras áreas, este proceso no fue sencillo dado la diferencia de enfoques desde metodológicos hasta personales, el mayor reto fue poder establecer dentro de un protocolo un objetivo de evaluación con tres criterios, dos muy similares como los de matemáticas y física, una un poco más complicado, desde mis perspectiva, como análisis y redacción de textos. </a:t>
            </a:r>
          </a:p>
          <a:p>
            <a:pPr marL="0" indent="228600" defTabSz="449580">
              <a:lnSpc>
                <a:spcPct val="107916"/>
              </a:lnSpc>
              <a:spcBef>
                <a:spcPts val="800"/>
              </a:spcBef>
              <a:buSzTx/>
              <a:buFontTx/>
              <a:buNone/>
              <a:defRPr sz="1100">
                <a:uFill>
                  <a:solidFill>
                    <a:srgbClr val="000000"/>
                  </a:solidFill>
                </a:uFill>
                <a:latin typeface="+mj-lt"/>
                <a:ea typeface="+mj-ea"/>
                <a:cs typeface="+mj-cs"/>
                <a:sym typeface="Calibri"/>
              </a:defRPr>
            </a:pPr>
            <a:r>
              <a:t>El proyecto Conexiones tiene un objetivo final muy bueno, en lo personal considero que no pude enrolarme plenamente en el dado que el proyecto solo impone hacer un trabajo colaborativo. Sí, se nos dio instrucción, se nos dio acompañamiento, se nos dieron las herramientas, lamentablemente el proyecto no toma en cuenta la situación de profesores que, por diferentes motivos, no podemos dedicar más tiempo a otras actividades de esté tipo sin sacrificar la calidad de otras que tenemos que realizar, para mi el horario y las horas disponibles fueron la mayor barrera para poder desarrollar a plenitud la propuesta. </a:t>
            </a:r>
          </a:p>
          <a:p>
            <a:pPr marL="0" indent="228600" defTabSz="449580">
              <a:lnSpc>
                <a:spcPct val="107916"/>
              </a:lnSpc>
              <a:spcBef>
                <a:spcPts val="800"/>
              </a:spcBef>
              <a:buSzTx/>
              <a:buFontTx/>
              <a:buNone/>
              <a:defRPr sz="1100">
                <a:uFill>
                  <a:solidFill>
                    <a:srgbClr val="000000"/>
                  </a:solidFill>
                </a:uFill>
                <a:latin typeface="+mj-lt"/>
                <a:ea typeface="+mj-ea"/>
                <a:cs typeface="+mj-cs"/>
                <a:sym typeface="Calibri"/>
              </a:defRPr>
            </a:pPr>
            <a:r>
              <a:t>Por otro lado nos enfrentamos a una generación de alumnos que no logran interpretar las instrucciones más básicas, ya sea por su carga académica o por cuestiones personales, el desarrollo del proyecto por parte de los alumnos fue muy decadente hasta las fechas limites de entrega, donde la mayoría solo hizo una maqueta para salir al paso, pero si debo de aceptar que para ser la primera ocasión en la que se presenta el proyecto hubo propuestas “interesantes”. </a:t>
            </a:r>
          </a:p>
          <a:p>
            <a:pPr marL="0" indent="228600" defTabSz="449580">
              <a:lnSpc>
                <a:spcPct val="107916"/>
              </a:lnSpc>
              <a:spcBef>
                <a:spcPts val="800"/>
              </a:spcBef>
              <a:buSzTx/>
              <a:buFontTx/>
              <a:buNone/>
              <a:defRPr sz="1100">
                <a:uFill>
                  <a:solidFill>
                    <a:srgbClr val="000000"/>
                  </a:solidFill>
                </a:uFill>
                <a:latin typeface="+mj-lt"/>
                <a:ea typeface="+mj-ea"/>
                <a:cs typeface="+mj-cs"/>
                <a:sym typeface="Calibri"/>
              </a:defRPr>
            </a:pPr>
            <a:r>
              <a:t>En lo personal considero que las posibles aportaciones del proyecto Conexiones pueden ser buenas, estoy totalmente de acuerdo que el trabajo multidisciplinario y colaborativo es la mejor estrategia para generar un mejor entendimiento del conocimiento, pero aun no puedo decir que estoy totalmente convencido de la estrategia. </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Cambios Realizados a la estructura del Proyecto original"/>
          <p:cNvSpPr txBox="1"/>
          <p:nvPr>
            <p:ph type="title"/>
          </p:nvPr>
        </p:nvSpPr>
        <p:spPr>
          <a:xfrm>
            <a:off x="342898" y="1254826"/>
            <a:ext cx="6172205" cy="1524004"/>
          </a:xfrm>
          <a:prstGeom prst="rect">
            <a:avLst/>
          </a:prstGeom>
        </p:spPr>
        <p:txBody>
          <a:bodyPr/>
          <a:lstStyle>
            <a:lvl1pPr defTabSz="694924">
              <a:defRPr sz="3300"/>
            </a:lvl1pPr>
          </a:lstStyle>
          <a:p>
            <a:pPr/>
            <a:r>
              <a:t>Cambios Realizados a la estructura del Proyecto original </a:t>
            </a:r>
          </a:p>
        </p:txBody>
      </p:sp>
      <p:sp>
        <p:nvSpPr>
          <p:cNvPr id="353" name="Semestre Agosto - Diciembre 2018…"/>
          <p:cNvSpPr txBox="1"/>
          <p:nvPr>
            <p:ph type="body" idx="1"/>
          </p:nvPr>
        </p:nvSpPr>
        <p:spPr>
          <a:xfrm>
            <a:off x="342898" y="3189914"/>
            <a:ext cx="6172205" cy="6034622"/>
          </a:xfrm>
          <a:prstGeom prst="rect">
            <a:avLst/>
          </a:prstGeom>
        </p:spPr>
        <p:txBody>
          <a:bodyPr/>
          <a:lstStyle/>
          <a:p>
            <a:pPr marL="0" indent="0" defTabSz="758932">
              <a:spcBef>
                <a:spcPts val="500"/>
              </a:spcBef>
              <a:buSzTx/>
              <a:buNone/>
              <a:defRPr sz="2656"/>
            </a:pPr>
            <a:r>
              <a:t>Semestre Agosto - Diciembre 2018</a:t>
            </a:r>
          </a:p>
          <a:p>
            <a:pPr marL="0" indent="0" defTabSz="758932">
              <a:spcBef>
                <a:spcPts val="500"/>
              </a:spcBef>
              <a:buSzTx/>
              <a:buNone/>
              <a:defRPr sz="2656"/>
            </a:pPr>
            <a:r>
              <a:t>1. Se retira la materia de Inglés del proyecto Interdisciplinario por carga de trabajo del Programa de Bachillerato Internacional.</a:t>
            </a:r>
          </a:p>
          <a:p>
            <a:pPr marL="0" indent="0" defTabSz="758932">
              <a:spcBef>
                <a:spcPts val="500"/>
              </a:spcBef>
              <a:buSzTx/>
              <a:buNone/>
              <a:defRPr sz="2656"/>
            </a:pPr>
            <a:r>
              <a:t>2. Cambió el titular de la asignatura de Física.</a:t>
            </a:r>
          </a:p>
          <a:p>
            <a:pPr marL="0" indent="0" defTabSz="758932">
              <a:spcBef>
                <a:spcPts val="500"/>
              </a:spcBef>
              <a:buSzTx/>
              <a:buNone/>
              <a:defRPr sz="2656"/>
            </a:pPr>
          </a:p>
          <a:p>
            <a:pPr marL="0" indent="0" defTabSz="758932">
              <a:spcBef>
                <a:spcPts val="500"/>
              </a:spcBef>
              <a:buSzTx/>
              <a:buNone/>
              <a:defRPr sz="2656"/>
            </a:pPr>
            <a:r>
              <a:t>Semestre Enero - Junio 2019</a:t>
            </a:r>
          </a:p>
          <a:p>
            <a:pPr marL="0" indent="0" defTabSz="758932">
              <a:spcBef>
                <a:spcPts val="500"/>
              </a:spcBef>
              <a:buSzTx/>
              <a:buNone/>
              <a:defRPr sz="2656"/>
            </a:pPr>
            <a:r>
              <a:t>1. Cambio de Profesora de TLRIID, sin embargo, Sara Juárez continuó apoyando el seguimiento de sus actividades.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Objetivo general de cada asignatura"/>
          <p:cNvSpPr txBox="1"/>
          <p:nvPr>
            <p:ph type="title"/>
          </p:nvPr>
        </p:nvSpPr>
        <p:spPr>
          <a:xfrm>
            <a:off x="-100288" y="1495552"/>
            <a:ext cx="5894417" cy="914406"/>
          </a:xfrm>
          <a:prstGeom prst="rect">
            <a:avLst/>
          </a:prstGeom>
        </p:spPr>
        <p:txBody>
          <a:bodyPr/>
          <a:lstStyle>
            <a:lvl1pPr>
              <a:defRPr b="1" sz="1800"/>
            </a:lvl1pPr>
          </a:lstStyle>
          <a:p>
            <a:pPr/>
            <a:r>
              <a:t>Objetivo general de cada asignatura</a:t>
            </a:r>
          </a:p>
        </p:txBody>
      </p:sp>
      <p:graphicFrame>
        <p:nvGraphicFramePr>
          <p:cNvPr id="128" name="Tabla"/>
          <p:cNvGraphicFramePr/>
          <p:nvPr/>
        </p:nvGraphicFramePr>
        <p:xfrm>
          <a:off x="481793" y="3038680"/>
          <a:ext cx="6172202" cy="4348483"/>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501924"/>
                <a:gridCol w="4670276"/>
              </a:tblGrid>
              <a:tr h="375920">
                <a:tc>
                  <a:txBody>
                    <a:bodyPr/>
                    <a:lstStyle/>
                    <a:p>
                      <a:pPr algn="l" defTabSz="914377">
                        <a:defRPr b="0" sz="1800">
                          <a:solidFill>
                            <a:srgbClr val="000000"/>
                          </a:solidFill>
                        </a:defRPr>
                      </a:pPr>
                      <a:r>
                        <a:rPr b="1">
                          <a:solidFill>
                            <a:srgbClr val="FFFFFF"/>
                          </a:solidFill>
                        </a:rPr>
                        <a:t>Asignatura</a:t>
                      </a:r>
                    </a:p>
                  </a:txBody>
                  <a:tcPr marL="45720" marR="45720" marT="45720" marB="45720" anchor="t" anchorCtr="0" horzOverflow="overflow"/>
                </a:tc>
                <a:tc>
                  <a:txBody>
                    <a:bodyPr/>
                    <a:lstStyle/>
                    <a:p>
                      <a:pPr algn="l" defTabSz="914377">
                        <a:defRPr b="0" sz="1800">
                          <a:solidFill>
                            <a:srgbClr val="000000"/>
                          </a:solidFill>
                        </a:defRPr>
                      </a:pPr>
                      <a:r>
                        <a:rPr b="1">
                          <a:solidFill>
                            <a:srgbClr val="FFFFFF"/>
                          </a:solidFill>
                        </a:rPr>
                        <a:t>Objetivo</a:t>
                      </a:r>
                    </a:p>
                  </a:txBody>
                  <a:tcPr marL="45720" marR="45720" marT="45720" marB="45720" anchor="t" anchorCtr="0" horzOverflow="overflow"/>
                </a:tc>
              </a:tr>
              <a:tr h="1513840">
                <a:tc>
                  <a:txBody>
                    <a:bodyPr/>
                    <a:lstStyle/>
                    <a:p>
                      <a:pPr algn="l" defTabSz="914377">
                        <a:defRPr sz="1800"/>
                      </a:pPr>
                      <a:r>
                        <a:t>Matemáticas</a:t>
                      </a:r>
                    </a:p>
                  </a:txBody>
                  <a:tcPr marL="45720" marR="45720" marT="45720" marB="45720" anchor="t" anchorCtr="0" horzOverflow="overflow"/>
                </a:tc>
                <a:tc>
                  <a:txBody>
                    <a:bodyPr/>
                    <a:lstStyle/>
                    <a:p>
                      <a:pPr algn="l">
                        <a:defRPr sz="1800"/>
                      </a:pPr>
                      <a:r>
                        <a:t>Aplicar los conocimientos teóricos y matemáticos en la construcción de un instrumento donde se vean plasmados el entendimiento y los cálculos realizados para que la estufa solar parabólica funcione.</a:t>
                      </a:r>
                    </a:p>
                  </a:txBody>
                  <a:tcPr marL="45720" marR="45720" marT="45720" marB="45720" anchor="t" anchorCtr="0" horzOverflow="overflow"/>
                </a:tc>
              </a:tr>
              <a:tr h="1513840">
                <a:tc>
                  <a:txBody>
                    <a:bodyPr/>
                    <a:lstStyle/>
                    <a:p>
                      <a:pPr algn="l" defTabSz="914377">
                        <a:defRPr sz="1800"/>
                      </a:pPr>
                      <a:r>
                        <a:t>TLRIID</a:t>
                      </a:r>
                    </a:p>
                  </a:txBody>
                  <a:tcPr marL="45720" marR="45720" marT="45720" marB="45720" anchor="t" anchorCtr="0" horzOverflow="overflow"/>
                </a:tc>
                <a:tc>
                  <a:txBody>
                    <a:bodyPr/>
                    <a:lstStyle/>
                    <a:p>
                      <a:pPr algn="l">
                        <a:defRPr sz="1800"/>
                      </a:pPr>
                      <a:r>
                        <a:t>El debate constituye la base para la fabricación y producción de las estufas solares parabólicas. Por medio de esta actividad, se busca revisar la formación teórica del proyecto.</a:t>
                      </a:r>
                    </a:p>
                  </a:txBody>
                  <a:tcPr marL="45720" marR="45720" marT="45720" marB="45720" anchor="t" anchorCtr="0" horzOverflow="overflow"/>
                </a:tc>
              </a:tr>
              <a:tr h="944880">
                <a:tc>
                  <a:txBody>
                    <a:bodyPr/>
                    <a:lstStyle/>
                    <a:p>
                      <a:pPr algn="l" defTabSz="914377">
                        <a:defRPr sz="1800"/>
                      </a:pPr>
                      <a:r>
                        <a:t>Física</a:t>
                      </a:r>
                    </a:p>
                  </a:txBody>
                  <a:tcPr marL="45720" marR="45720" marT="45720" marB="45720" anchor="t" anchorCtr="0" horzOverflow="overflow"/>
                </a:tc>
                <a:tc>
                  <a:txBody>
                    <a:bodyPr/>
                    <a:lstStyle/>
                    <a:p>
                      <a:pPr algn="just" defTabSz="914377">
                        <a:defRPr sz="1800"/>
                      </a:pPr>
                      <a:r>
                        <a:t>Aplicar los conocimientos teóricos y prácticos de Física en la construcción de una 
estufa solar a partir de una antena parabólica.</a:t>
                      </a:r>
                    </a:p>
                  </a:txBody>
                  <a:tcPr marL="45720" marR="45720" marT="45720" marB="45720" anchor="t" anchorCtr="0" horzOverflow="overflow"/>
                </a:tc>
              </a:tr>
            </a:tbl>
          </a:graphicData>
        </a:graphic>
      </p:graphicFrame>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DOCUMENTACIÓN DE LAS ACTIVIDADES"/>
          <p:cNvSpPr txBox="1"/>
          <p:nvPr>
            <p:ph type="ctrTitle"/>
          </p:nvPr>
        </p:nvSpPr>
        <p:spPr>
          <a:prstGeom prst="rect">
            <a:avLst/>
          </a:prstGeom>
        </p:spPr>
        <p:txBody>
          <a:bodyPr/>
          <a:lstStyle>
            <a:lvl1pPr defTabSz="905233">
              <a:defRPr sz="4356">
                <a:latin typeface="Arial"/>
                <a:ea typeface="Arial"/>
                <a:cs typeface="Arial"/>
                <a:sym typeface="Arial"/>
              </a:defRPr>
            </a:lvl1pPr>
          </a:lstStyle>
          <a:p>
            <a:pPr/>
            <a:r>
              <a:t>DOCUMENTACIÓN DE LAS ACTIVIDADES</a:t>
            </a:r>
          </a:p>
        </p:txBody>
      </p:sp>
      <p:sp>
        <p:nvSpPr>
          <p:cNvPr id="131" name="I. Actividad Interdisciplinaria detonadora…"/>
          <p:cNvSpPr txBox="1"/>
          <p:nvPr>
            <p:ph type="subTitle" sz="quarter" idx="1"/>
          </p:nvPr>
        </p:nvSpPr>
        <p:spPr>
          <a:prstGeom prst="rect">
            <a:avLst/>
          </a:prstGeom>
        </p:spPr>
        <p:txBody>
          <a:bodyPr/>
          <a:lstStyle/>
          <a:p>
            <a:pPr/>
            <a:r>
              <a:t>I. Actividad Interdisciplinaria detonadora</a:t>
            </a:r>
          </a:p>
          <a:p>
            <a:pPr/>
            <a:r>
              <a:t>II. Actividad Interdisciplinaria intermedia  A.</a:t>
            </a:r>
          </a:p>
          <a:p>
            <a:pPr/>
            <a:r>
              <a:t>III. Actividad Interdisciplinaria B.</a:t>
            </a:r>
          </a:p>
          <a:p>
            <a:pPr/>
            <a:r>
              <a:t>IV. Actividad Asignatura Matemáticas</a:t>
            </a:r>
          </a:p>
          <a:p>
            <a:pPr/>
            <a:r>
              <a:t>V. Actividad Asignatura TLRIID</a:t>
            </a:r>
          </a:p>
          <a:p>
            <a:pPr/>
            <a:r>
              <a:t>VI. Actividad Asignatura Física</a:t>
            </a:r>
          </a:p>
          <a:p>
            <a:pPr/>
            <a:r>
              <a:t>VII. Actividad Interdisciplinaria de Cierre</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Tema de Office">
  <a:themeElements>
    <a:clrScheme name="Tema de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e Office">
      <a:majorFont>
        <a:latin typeface="Calibri"/>
        <a:ea typeface="Calibri"/>
        <a:cs typeface="Calibri"/>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Tema de Office">
  <a:themeElements>
    <a:clrScheme name="Tema de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e Office">
      <a:majorFont>
        <a:latin typeface="Calibri"/>
        <a:ea typeface="Calibri"/>
        <a:cs typeface="Calibri"/>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