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Amatic SC"/>
      <p:regular r:id="rId80"/>
      <p:bold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2" roundtripDataSignature="AMtx7mjKjic1frGd2DYAExSmSZfJfLnT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AmaticSC-regular.fntdata"/><Relationship Id="rId82" Type="http://customschemas.google.com/relationships/presentationmetadata" Target="metadata"/><Relationship Id="rId81"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 name="Google Shape;23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7" name="Google Shape;317;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8" name="Google Shape;398;p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 name="Google Shape;427;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4" name="Google Shape;434;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5" name="Google Shape;455;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p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0" name="Google Shape;490;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7" name="Google Shape;497;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8" name="Google Shape;518;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5" name="Google Shape;525;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2" name="Google Shape;532;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8" name="Google Shape;538;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5" name="Google Shape;545;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2" name="Google Shape;552;p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9" name="Google Shape;559;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6" name="Google Shape;566;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3" name="Google Shape;573;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0" name="Google Shape;580;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7" name="Google Shape;587;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4" name="Google Shape;594;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4" name="Google Shape;604;p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1" name="Google Shape;611;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 name="Google Shape;13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11" name="Shape 11"/>
        <p:cNvGrpSpPr/>
        <p:nvPr/>
      </p:nvGrpSpPr>
      <p:grpSpPr>
        <a:xfrm>
          <a:off x="0" y="0"/>
          <a:ext cx="0" cy="0"/>
          <a:chOff x="0" y="0"/>
          <a:chExt cx="0" cy="0"/>
        </a:xfrm>
      </p:grpSpPr>
      <p:sp>
        <p:nvSpPr>
          <p:cNvPr id="12" name="Google Shape;12;p7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7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_TEXT" type="vertTx">
  <p:cSld name="VERTICAL_TEXT">
    <p:spTree>
      <p:nvGrpSpPr>
        <p:cNvPr id="68" name="Shape 68"/>
        <p:cNvGrpSpPr/>
        <p:nvPr/>
      </p:nvGrpSpPr>
      <p:grpSpPr>
        <a:xfrm>
          <a:off x="0" y="0"/>
          <a:ext cx="0" cy="0"/>
          <a:chOff x="0" y="0"/>
          <a:chExt cx="0" cy="0"/>
        </a:xfrm>
      </p:grpSpPr>
      <p:sp>
        <p:nvSpPr>
          <p:cNvPr id="69" name="Google Shape;69;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_TITLE_AND_VERTICAL_TEXT" type="vertTitleAndTx">
  <p:cSld name="VERTICAL_TITLE_AND_VERTICAL_TEXT">
    <p:spTree>
      <p:nvGrpSpPr>
        <p:cNvPr id="74" name="Shape 74"/>
        <p:cNvGrpSpPr/>
        <p:nvPr/>
      </p:nvGrpSpPr>
      <p:grpSpPr>
        <a:xfrm>
          <a:off x="0" y="0"/>
          <a:ext cx="0" cy="0"/>
          <a:chOff x="0" y="0"/>
          <a:chExt cx="0" cy="0"/>
        </a:xfrm>
      </p:grpSpPr>
      <p:sp>
        <p:nvSpPr>
          <p:cNvPr id="75" name="Google Shape;75;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 name="Shape 17"/>
        <p:cNvGrpSpPr/>
        <p:nvPr/>
      </p:nvGrpSpPr>
      <p:grpSpPr>
        <a:xfrm>
          <a:off x="0" y="0"/>
          <a:ext cx="0" cy="0"/>
          <a:chOff x="0" y="0"/>
          <a:chExt cx="0" cy="0"/>
        </a:xfrm>
      </p:grpSpPr>
      <p:sp>
        <p:nvSpPr>
          <p:cNvPr id="18" name="Google Shape;18;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 type="obj">
  <p:cSld name="OBJECT">
    <p:spTree>
      <p:nvGrpSpPr>
        <p:cNvPr id="21" name="Shape 21"/>
        <p:cNvGrpSpPr/>
        <p:nvPr/>
      </p:nvGrpSpPr>
      <p:grpSpPr>
        <a:xfrm>
          <a:off x="0" y="0"/>
          <a:ext cx="0" cy="0"/>
          <a:chOff x="0" y="0"/>
          <a:chExt cx="0" cy="0"/>
        </a:xfrm>
      </p:grpSpPr>
      <p:sp>
        <p:nvSpPr>
          <p:cNvPr id="22" name="Google Shape;22;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_HEADER" type="secHead">
  <p:cSld name="SECTION_HEADER">
    <p:spTree>
      <p:nvGrpSpPr>
        <p:cNvPr id="27" name="Shape 27"/>
        <p:cNvGrpSpPr/>
        <p:nvPr/>
      </p:nvGrpSpPr>
      <p:grpSpPr>
        <a:xfrm>
          <a:off x="0" y="0"/>
          <a:ext cx="0" cy="0"/>
          <a:chOff x="0" y="0"/>
          <a:chExt cx="0" cy="0"/>
        </a:xfrm>
      </p:grpSpPr>
      <p:sp>
        <p:nvSpPr>
          <p:cNvPr id="28" name="Google Shape;28;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_OBJECTS" type="twoObj">
  <p:cSld name="TWO_OBJECTS">
    <p:spTree>
      <p:nvGrpSpPr>
        <p:cNvPr id="33" name="Shape 33"/>
        <p:cNvGrpSpPr/>
        <p:nvPr/>
      </p:nvGrpSpPr>
      <p:grpSpPr>
        <a:xfrm>
          <a:off x="0" y="0"/>
          <a:ext cx="0" cy="0"/>
          <a:chOff x="0" y="0"/>
          <a:chExt cx="0" cy="0"/>
        </a:xfrm>
      </p:grpSpPr>
      <p:sp>
        <p:nvSpPr>
          <p:cNvPr id="34" name="Google Shape;34;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_OBJECTS_WITH_TEXT" type="twoTxTwoObj">
  <p:cSld name="TWO_OBJECTS_WITH_TEXT">
    <p:spTree>
      <p:nvGrpSpPr>
        <p:cNvPr id="40" name="Shape 40"/>
        <p:cNvGrpSpPr/>
        <p:nvPr/>
      </p:nvGrpSpPr>
      <p:grpSpPr>
        <a:xfrm>
          <a:off x="0" y="0"/>
          <a:ext cx="0" cy="0"/>
          <a:chOff x="0" y="0"/>
          <a:chExt cx="0" cy="0"/>
        </a:xfrm>
      </p:grpSpPr>
      <p:sp>
        <p:nvSpPr>
          <p:cNvPr id="41" name="Google Shape;41;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 type="titleOnly">
  <p:cSld name="TITLE_ONLY">
    <p:spTree>
      <p:nvGrpSpPr>
        <p:cNvPr id="49" name="Shape 49"/>
        <p:cNvGrpSpPr/>
        <p:nvPr/>
      </p:nvGrpSpPr>
      <p:grpSpPr>
        <a:xfrm>
          <a:off x="0" y="0"/>
          <a:ext cx="0" cy="0"/>
          <a:chOff x="0" y="0"/>
          <a:chExt cx="0" cy="0"/>
        </a:xfrm>
      </p:grpSpPr>
      <p:sp>
        <p:nvSpPr>
          <p:cNvPr id="50" name="Google Shape;50;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BJECT_WITH_CAPTION_TEXT" type="objTx">
  <p:cSld name="OBJECT_WITH_CAPTION_TEXT">
    <p:spTree>
      <p:nvGrpSpPr>
        <p:cNvPr id="54" name="Shape 54"/>
        <p:cNvGrpSpPr/>
        <p:nvPr/>
      </p:nvGrpSpPr>
      <p:grpSpPr>
        <a:xfrm>
          <a:off x="0" y="0"/>
          <a:ext cx="0" cy="0"/>
          <a:chOff x="0" y="0"/>
          <a:chExt cx="0" cy="0"/>
        </a:xfrm>
      </p:grpSpPr>
      <p:sp>
        <p:nvSpPr>
          <p:cNvPr id="55" name="Google Shape;55;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_WITH_CAPTION_TEXT" type="picTx">
  <p:cSld name="PICTURE_WITH_CAPTION_TEXT">
    <p:spTree>
      <p:nvGrpSpPr>
        <p:cNvPr id="61" name="Shape 61"/>
        <p:cNvGrpSpPr/>
        <p:nvPr/>
      </p:nvGrpSpPr>
      <p:grpSpPr>
        <a:xfrm>
          <a:off x="0" y="0"/>
          <a:ext cx="0" cy="0"/>
          <a:chOff x="0" y="0"/>
          <a:chExt cx="0" cy="0"/>
        </a:xfrm>
      </p:grpSpPr>
      <p:sp>
        <p:nvSpPr>
          <p:cNvPr id="62" name="Google Shape;62;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9.jpg"/><Relationship Id="rId6"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48.png"/><Relationship Id="rId7" Type="http://schemas.openxmlformats.org/officeDocument/2006/relationships/image" Target="../media/image4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
          <p:cNvSpPr txBox="1"/>
          <p:nvPr>
            <p:ph type="ctrTitle"/>
          </p:nvPr>
        </p:nvSpPr>
        <p:spPr>
          <a:xfrm>
            <a:off x="1524000" y="1122363"/>
            <a:ext cx="9144000" cy="193473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s-ES"/>
              <a:t>¿De dónde vienes y a dónde vas?</a:t>
            </a:r>
            <a:endParaRPr b="1"/>
          </a:p>
        </p:txBody>
      </p:sp>
      <p:sp>
        <p:nvSpPr>
          <p:cNvPr id="85" name="Google Shape;85;p1"/>
          <p:cNvSpPr txBox="1"/>
          <p:nvPr>
            <p:ph idx="1" type="subTitle"/>
          </p:nvPr>
        </p:nvSpPr>
        <p:spPr>
          <a:xfrm>
            <a:off x="1008350" y="3057100"/>
            <a:ext cx="4623000" cy="2471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s-ES"/>
              <a:t>Equipo #3</a:t>
            </a:r>
            <a:endParaRPr/>
          </a:p>
          <a:p>
            <a:pPr indent="0" lvl="0" marL="0" rtl="0" algn="l">
              <a:lnSpc>
                <a:spcPct val="90000"/>
              </a:lnSpc>
              <a:spcBef>
                <a:spcPts val="1000"/>
              </a:spcBef>
              <a:spcAft>
                <a:spcPts val="0"/>
              </a:spcAft>
              <a:buClr>
                <a:schemeClr val="dk1"/>
              </a:buClr>
              <a:buSzPts val="2400"/>
              <a:buNone/>
            </a:pPr>
            <a:r>
              <a:rPr lang="es-ES"/>
              <a:t>Etapa 1</a:t>
            </a:r>
            <a:endParaRPr/>
          </a:p>
          <a:p>
            <a:pPr indent="0" lvl="0" marL="0" rtl="0" algn="l">
              <a:lnSpc>
                <a:spcPct val="90000"/>
              </a:lnSpc>
              <a:spcBef>
                <a:spcPts val="1000"/>
              </a:spcBef>
              <a:spcAft>
                <a:spcPts val="0"/>
              </a:spcAft>
              <a:buClr>
                <a:schemeClr val="dk1"/>
              </a:buClr>
              <a:buSzPts val="2400"/>
              <a:buNone/>
            </a:pPr>
            <a:r>
              <a:rPr lang="es-ES"/>
              <a:t>Coordinadores:</a:t>
            </a:r>
            <a:endParaRPr/>
          </a:p>
          <a:p>
            <a:pPr indent="0" lvl="0" marL="0" rtl="0" algn="l">
              <a:lnSpc>
                <a:spcPct val="90000"/>
              </a:lnSpc>
              <a:spcBef>
                <a:spcPts val="1000"/>
              </a:spcBef>
              <a:spcAft>
                <a:spcPts val="0"/>
              </a:spcAft>
              <a:buClr>
                <a:schemeClr val="dk1"/>
              </a:buClr>
              <a:buSzPts val="2400"/>
              <a:buNone/>
            </a:pPr>
            <a:r>
              <a:rPr lang="es-ES"/>
              <a:t>Martha del Rosario Arvizu Ferrer</a:t>
            </a:r>
            <a:endParaRPr/>
          </a:p>
          <a:p>
            <a:pPr indent="0" lvl="0" marL="0" rtl="0" algn="l">
              <a:lnSpc>
                <a:spcPct val="90000"/>
              </a:lnSpc>
              <a:spcBef>
                <a:spcPts val="1000"/>
              </a:spcBef>
              <a:spcAft>
                <a:spcPts val="0"/>
              </a:spcAft>
              <a:buClr>
                <a:schemeClr val="dk1"/>
              </a:buClr>
              <a:buSzPts val="2400"/>
              <a:buNone/>
            </a:pPr>
            <a:r>
              <a:rPr lang="es-ES"/>
              <a:t>Patrick Alexis Burns Cortés</a:t>
            </a:r>
            <a:endParaRPr/>
          </a:p>
          <a:p>
            <a:pPr indent="0" lvl="0" marL="0" rtl="0" algn="l">
              <a:lnSpc>
                <a:spcPct val="90000"/>
              </a:lnSpc>
              <a:spcBef>
                <a:spcPts val="1000"/>
              </a:spcBef>
              <a:spcAft>
                <a:spcPts val="0"/>
              </a:spcAft>
              <a:buClr>
                <a:schemeClr val="dk1"/>
              </a:buClr>
              <a:buSzPts val="2400"/>
              <a:buNone/>
            </a:pPr>
            <a:r>
              <a:rPr lang="es-ES"/>
              <a:t>Javier Enrique Noh Cetina</a:t>
            </a:r>
            <a:endParaRPr/>
          </a:p>
          <a:p>
            <a:pPr indent="0" lvl="0" marL="0" rtl="0" algn="l">
              <a:lnSpc>
                <a:spcPct val="90000"/>
              </a:lnSpc>
              <a:spcBef>
                <a:spcPts val="1000"/>
              </a:spcBef>
              <a:spcAft>
                <a:spcPts val="0"/>
              </a:spcAft>
              <a:buClr>
                <a:schemeClr val="dk1"/>
              </a:buClr>
              <a:buSzPts val="2400"/>
              <a:buNone/>
            </a:pPr>
            <a:r>
              <a:rPr lang="es-ES"/>
              <a:t>Karla Beatriz Vázquez Alonzo</a:t>
            </a:r>
            <a:endParaRPr/>
          </a:p>
          <a:p>
            <a:pPr indent="0" lvl="0" marL="0" rtl="0" algn="l">
              <a:lnSpc>
                <a:spcPct val="90000"/>
              </a:lnSpc>
              <a:spcBef>
                <a:spcPts val="1000"/>
              </a:spcBef>
              <a:spcAft>
                <a:spcPts val="0"/>
              </a:spcAft>
              <a:buClr>
                <a:schemeClr val="dk1"/>
              </a:buClr>
              <a:buSzPts val="2400"/>
              <a:buNone/>
            </a:pPr>
            <a:r>
              <a:rPr lang="es-ES"/>
              <a:t>Hilda Jimena Villalobos Madrid </a:t>
            </a:r>
            <a:endParaRPr/>
          </a:p>
        </p:txBody>
      </p:sp>
      <p:pic>
        <p:nvPicPr>
          <p:cNvPr descr="Resultado de imagen para logo tae" id="86" name="Google Shape;86;p1"/>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87" name="Google Shape;87;p1"/>
          <p:cNvSpPr txBox="1"/>
          <p:nvPr/>
        </p:nvSpPr>
        <p:spPr>
          <a:xfrm>
            <a:off x="6262047" y="3602038"/>
            <a:ext cx="3320955" cy="24712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0" i="0" lang="es-ES" sz="2400" u="none" cap="none" strike="noStrike">
                <a:solidFill>
                  <a:schemeClr val="dk1"/>
                </a:solidFill>
                <a:latin typeface="Calibri"/>
                <a:ea typeface="Calibri"/>
                <a:cs typeface="Calibri"/>
                <a:sym typeface="Calibri"/>
              </a:rPr>
              <a:t>Proyecto interdisciplinario</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b="0" i="0" lang="es-ES" sz="2400" u="none" cap="none" strike="noStrike">
                <a:solidFill>
                  <a:schemeClr val="dk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b="0" i="0" lang="es-ES" sz="2400" u="none" cap="none" strike="noStrike">
                <a:solidFill>
                  <a:schemeClr val="dk1"/>
                </a:solidFill>
                <a:latin typeface="Calibri"/>
                <a:ea typeface="Calibri"/>
                <a:cs typeface="Calibri"/>
                <a:sym typeface="Calibri"/>
              </a:rPr>
              <a:t>Ciclo escolar 2019-2020</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0"/>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1 (CAIAC)</a:t>
            </a:r>
            <a:endParaRPr b="1" sz="5400"/>
          </a:p>
        </p:txBody>
      </p:sp>
      <p:pic>
        <p:nvPicPr>
          <p:cNvPr descr="Resultado de imagen para logo tae" id="150" name="Google Shape;150;p10"/>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51" name="Google Shape;151;p10"/>
          <p:cNvSpPr txBox="1"/>
          <p:nvPr/>
        </p:nvSpPr>
        <p:spPr>
          <a:xfrm>
            <a:off x="2189906" y="3128418"/>
            <a:ext cx="7751928" cy="1948549"/>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4400"/>
              <a:buFont typeface="Calibri"/>
              <a:buNone/>
            </a:pPr>
            <a:r>
              <a:rPr b="0" i="0" lang="es-ES" sz="4400" u="none" cap="none" strike="noStrike">
                <a:solidFill>
                  <a:srgbClr val="FF0000"/>
                </a:solidFill>
                <a:latin typeface="Calibri"/>
                <a:ea typeface="Calibri"/>
                <a:cs typeface="Calibri"/>
                <a:sym typeface="Calibri"/>
              </a:rPr>
              <a:t>Pegar la imagen aquí (página 3). </a:t>
            </a:r>
            <a:endParaRPr b="0" i="0" sz="4400" u="none" cap="none" strike="noStrike">
              <a:solidFill>
                <a:srgbClr val="FF0000"/>
              </a:solidFill>
              <a:latin typeface="Calibri"/>
              <a:ea typeface="Calibri"/>
              <a:cs typeface="Calibri"/>
              <a:sym typeface="Calibri"/>
            </a:endParaRPr>
          </a:p>
        </p:txBody>
      </p:sp>
      <p:pic>
        <p:nvPicPr>
          <p:cNvPr id="152" name="Google Shape;152;p10"/>
          <p:cNvPicPr preferRelativeResize="0"/>
          <p:nvPr/>
        </p:nvPicPr>
        <p:blipFill rotWithShape="1">
          <a:blip r:embed="rId4">
            <a:alphaModFix/>
          </a:blip>
          <a:srcRect b="0" l="0" r="0" t="0"/>
          <a:stretch/>
        </p:blipFill>
        <p:spPr>
          <a:xfrm>
            <a:off x="1983575" y="1564100"/>
            <a:ext cx="8685574" cy="529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11"/>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1 (CAIAC)</a:t>
            </a:r>
            <a:endParaRPr b="1" sz="5400"/>
          </a:p>
        </p:txBody>
      </p:sp>
      <p:pic>
        <p:nvPicPr>
          <p:cNvPr descr="Resultado de imagen para logo tae" id="158" name="Google Shape;158;p11"/>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59" name="Google Shape;159;p11"/>
          <p:cNvSpPr txBox="1"/>
          <p:nvPr/>
        </p:nvSpPr>
        <p:spPr>
          <a:xfrm>
            <a:off x="2189906" y="3128418"/>
            <a:ext cx="7751928" cy="1948549"/>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4400"/>
              <a:buFont typeface="Calibri"/>
              <a:buNone/>
            </a:pPr>
            <a:r>
              <a:rPr b="0" i="0" lang="es-ES" sz="4400" u="none" cap="none" strike="noStrike">
                <a:solidFill>
                  <a:srgbClr val="FF0000"/>
                </a:solidFill>
                <a:latin typeface="Calibri"/>
                <a:ea typeface="Calibri"/>
                <a:cs typeface="Calibri"/>
                <a:sym typeface="Calibri"/>
              </a:rPr>
              <a:t>Pegar la imagen aquí (página 4). </a:t>
            </a:r>
            <a:endParaRPr b="0" i="0" sz="4400" u="none" cap="none" strike="noStrike">
              <a:solidFill>
                <a:srgbClr val="FF0000"/>
              </a:solidFill>
              <a:latin typeface="Calibri"/>
              <a:ea typeface="Calibri"/>
              <a:cs typeface="Calibri"/>
              <a:sym typeface="Calibri"/>
            </a:endParaRPr>
          </a:p>
        </p:txBody>
      </p:sp>
      <p:pic>
        <p:nvPicPr>
          <p:cNvPr id="160" name="Google Shape;160;p11"/>
          <p:cNvPicPr preferRelativeResize="0"/>
          <p:nvPr/>
        </p:nvPicPr>
        <p:blipFill rotWithShape="1">
          <a:blip r:embed="rId4">
            <a:alphaModFix/>
          </a:blip>
          <a:srcRect b="0" l="0" r="0" t="0"/>
          <a:stretch/>
        </p:blipFill>
        <p:spPr>
          <a:xfrm>
            <a:off x="2006250" y="1350975"/>
            <a:ext cx="7751923" cy="5507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2"/>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1 (CAIAC)</a:t>
            </a:r>
            <a:endParaRPr b="1" sz="5400"/>
          </a:p>
        </p:txBody>
      </p:sp>
      <p:pic>
        <p:nvPicPr>
          <p:cNvPr descr="Resultado de imagen para logo tae" id="166" name="Google Shape;166;p12"/>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67" name="Google Shape;167;p12"/>
          <p:cNvSpPr txBox="1"/>
          <p:nvPr/>
        </p:nvSpPr>
        <p:spPr>
          <a:xfrm>
            <a:off x="2189906" y="3128418"/>
            <a:ext cx="7751928" cy="1948549"/>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4400"/>
              <a:buFont typeface="Calibri"/>
              <a:buNone/>
            </a:pPr>
            <a:r>
              <a:rPr b="0" i="0" lang="es-ES" sz="4400" u="none" cap="none" strike="noStrike">
                <a:solidFill>
                  <a:srgbClr val="FF0000"/>
                </a:solidFill>
                <a:latin typeface="Calibri"/>
                <a:ea typeface="Calibri"/>
                <a:cs typeface="Calibri"/>
                <a:sym typeface="Calibri"/>
              </a:rPr>
              <a:t>Pegar la imagen aquí (página 5). </a:t>
            </a:r>
            <a:endParaRPr b="0" i="0" sz="4400" u="none" cap="none" strike="noStrike">
              <a:solidFill>
                <a:srgbClr val="FF0000"/>
              </a:solidFill>
              <a:latin typeface="Calibri"/>
              <a:ea typeface="Calibri"/>
              <a:cs typeface="Calibri"/>
              <a:sym typeface="Calibri"/>
            </a:endParaRPr>
          </a:p>
        </p:txBody>
      </p:sp>
      <p:pic>
        <p:nvPicPr>
          <p:cNvPr id="168" name="Google Shape;168;p12"/>
          <p:cNvPicPr preferRelativeResize="0"/>
          <p:nvPr/>
        </p:nvPicPr>
        <p:blipFill rotWithShape="1">
          <a:blip r:embed="rId4">
            <a:alphaModFix/>
          </a:blip>
          <a:srcRect b="0" l="0" r="0" t="0"/>
          <a:stretch/>
        </p:blipFill>
        <p:spPr>
          <a:xfrm>
            <a:off x="1974925" y="1481537"/>
            <a:ext cx="8479249" cy="5242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13"/>
          <p:cNvSpPr txBox="1"/>
          <p:nvPr>
            <p:ph type="ctrTitle"/>
          </p:nvPr>
        </p:nvSpPr>
        <p:spPr>
          <a:xfrm>
            <a:off x="2938893" y="582393"/>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100">
                <a:latin typeface="Calibri"/>
                <a:ea typeface="Calibri"/>
                <a:cs typeface="Calibri"/>
                <a:sym typeface="Calibri"/>
              </a:rPr>
              <a:t>Fotografías de sesión plenaria</a:t>
            </a:r>
            <a:endParaRPr b="1" sz="5100">
              <a:latin typeface="Calibri"/>
              <a:ea typeface="Calibri"/>
              <a:cs typeface="Calibri"/>
              <a:sym typeface="Calibri"/>
            </a:endParaRPr>
          </a:p>
        </p:txBody>
      </p:sp>
      <p:pic>
        <p:nvPicPr>
          <p:cNvPr descr="Resultado de imagen para logo tae" id="174" name="Google Shape;174;p13"/>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pic>
        <p:nvPicPr>
          <p:cNvPr id="175" name="Google Shape;175;p13"/>
          <p:cNvPicPr preferRelativeResize="0"/>
          <p:nvPr/>
        </p:nvPicPr>
        <p:blipFill rotWithShape="1">
          <a:blip r:embed="rId4">
            <a:alphaModFix/>
          </a:blip>
          <a:srcRect b="0" l="0" r="0" t="0"/>
          <a:stretch/>
        </p:blipFill>
        <p:spPr>
          <a:xfrm>
            <a:off x="393050" y="1606300"/>
            <a:ext cx="5409850" cy="4056350"/>
          </a:xfrm>
          <a:prstGeom prst="rect">
            <a:avLst/>
          </a:prstGeom>
          <a:noFill/>
          <a:ln>
            <a:noFill/>
          </a:ln>
        </p:spPr>
      </p:pic>
      <p:pic>
        <p:nvPicPr>
          <p:cNvPr id="176" name="Google Shape;176;p13"/>
          <p:cNvPicPr preferRelativeResize="0"/>
          <p:nvPr/>
        </p:nvPicPr>
        <p:blipFill rotWithShape="1">
          <a:blip r:embed="rId5">
            <a:alphaModFix/>
          </a:blip>
          <a:srcRect b="0" l="0" r="0" t="0"/>
          <a:stretch/>
        </p:blipFill>
        <p:spPr>
          <a:xfrm>
            <a:off x="6815873" y="1488361"/>
            <a:ext cx="5057050" cy="3792787"/>
          </a:xfrm>
          <a:prstGeom prst="rect">
            <a:avLst/>
          </a:prstGeom>
          <a:noFill/>
          <a:ln>
            <a:noFill/>
          </a:ln>
        </p:spPr>
      </p:pic>
      <p:pic>
        <p:nvPicPr>
          <p:cNvPr id="177" name="Google Shape;177;p13"/>
          <p:cNvPicPr preferRelativeResize="0"/>
          <p:nvPr/>
        </p:nvPicPr>
        <p:blipFill rotWithShape="1">
          <a:blip r:embed="rId6">
            <a:alphaModFix/>
          </a:blip>
          <a:srcRect b="0" l="0" r="0" t="0"/>
          <a:stretch/>
        </p:blipFill>
        <p:spPr>
          <a:xfrm>
            <a:off x="3652100" y="3582899"/>
            <a:ext cx="4163599" cy="312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14"/>
          <p:cNvSpPr txBox="1"/>
          <p:nvPr>
            <p:ph type="ctrTitle"/>
          </p:nvPr>
        </p:nvSpPr>
        <p:spPr>
          <a:xfrm>
            <a:off x="2899206" y="-47288"/>
            <a:ext cx="8311486" cy="18916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Organizador gráfico  de los conceptos clave</a:t>
            </a:r>
            <a:endParaRPr sz="5400"/>
          </a:p>
        </p:txBody>
      </p:sp>
      <p:pic>
        <p:nvPicPr>
          <p:cNvPr descr="Resultado de imagen para logo tae" id="183" name="Google Shape;183;p14"/>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pic>
        <p:nvPicPr>
          <p:cNvPr id="184" name="Google Shape;184;p14"/>
          <p:cNvPicPr preferRelativeResize="0"/>
          <p:nvPr/>
        </p:nvPicPr>
        <p:blipFill rotWithShape="1">
          <a:blip r:embed="rId4">
            <a:alphaModFix/>
          </a:blip>
          <a:srcRect b="0" l="0" r="0" t="0"/>
          <a:stretch/>
        </p:blipFill>
        <p:spPr>
          <a:xfrm>
            <a:off x="3362080" y="2363588"/>
            <a:ext cx="6146043" cy="4256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15"/>
          <p:cNvSpPr txBox="1"/>
          <p:nvPr>
            <p:ph type="ctrTitle"/>
          </p:nvPr>
        </p:nvSpPr>
        <p:spPr>
          <a:xfrm>
            <a:off x="2988860" y="1282561"/>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Introducción o justificación y descripción del proyecto</a:t>
            </a:r>
            <a:endParaRPr b="1" sz="5400"/>
          </a:p>
        </p:txBody>
      </p:sp>
      <p:pic>
        <p:nvPicPr>
          <p:cNvPr descr="Resultado de imagen para logo tae" id="190" name="Google Shape;190;p15"/>
          <p:cNvPicPr preferRelativeResize="0"/>
          <p:nvPr/>
        </p:nvPicPr>
        <p:blipFill rotWithShape="1">
          <a:blip r:embed="rId3">
            <a:alphaModFix/>
          </a:blip>
          <a:srcRect b="0" l="0" r="0" t="0"/>
          <a:stretch/>
        </p:blipFill>
        <p:spPr>
          <a:xfrm>
            <a:off x="798285" y="575666"/>
            <a:ext cx="1937082" cy="1005522"/>
          </a:xfrm>
          <a:prstGeom prst="rect">
            <a:avLst/>
          </a:prstGeom>
          <a:noFill/>
          <a:ln>
            <a:noFill/>
          </a:ln>
        </p:spPr>
      </p:pic>
      <p:sp>
        <p:nvSpPr>
          <p:cNvPr id="191" name="Google Shape;191;p15"/>
          <p:cNvSpPr txBox="1"/>
          <p:nvPr/>
        </p:nvSpPr>
        <p:spPr>
          <a:xfrm>
            <a:off x="343750" y="4572025"/>
            <a:ext cx="10547100" cy="3000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2800"/>
              <a:buFont typeface="Arial"/>
              <a:buNone/>
            </a:pPr>
            <a:r>
              <a:rPr b="0" i="0" lang="es-ES" sz="2800" u="none" cap="none" strike="noStrike">
                <a:solidFill>
                  <a:schemeClr val="dk1"/>
                </a:solidFill>
                <a:latin typeface="Arial"/>
                <a:ea typeface="Arial"/>
                <a:cs typeface="Arial"/>
                <a:sym typeface="Arial"/>
              </a:rPr>
              <a:t>Descripción: Desarrolla</a:t>
            </a:r>
            <a:r>
              <a:rPr b="0" i="0" lang="es-ES" sz="2600" u="none" cap="none" strike="noStrike">
                <a:solidFill>
                  <a:schemeClr val="dk1"/>
                </a:solidFill>
                <a:latin typeface="Arial"/>
                <a:ea typeface="Arial"/>
                <a:cs typeface="Arial"/>
                <a:sym typeface="Arial"/>
              </a:rPr>
              <a:t>r</a:t>
            </a:r>
            <a:r>
              <a:rPr b="0" i="0" lang="es-ES" sz="2800" u="none" cap="none" strike="noStrike">
                <a:solidFill>
                  <a:schemeClr val="dk1"/>
                </a:solidFill>
                <a:latin typeface="Arial"/>
                <a:ea typeface="Arial"/>
                <a:cs typeface="Arial"/>
                <a:sym typeface="Arial"/>
              </a:rPr>
              <a:t> un producto creativo que integre los conocimientos adquiridos y compartirlos con alumnos de otros niveles</a:t>
            </a:r>
            <a:endParaRPr b="0" i="0" sz="2800" u="none" cap="none" strike="noStrike">
              <a:solidFill>
                <a:schemeClr val="dk1"/>
              </a:solidFill>
              <a:latin typeface="Arial"/>
              <a:ea typeface="Arial"/>
              <a:cs typeface="Arial"/>
              <a:sym typeface="Arial"/>
            </a:endParaRPr>
          </a:p>
        </p:txBody>
      </p:sp>
      <p:sp>
        <p:nvSpPr>
          <p:cNvPr id="192" name="Google Shape;192;p15"/>
          <p:cNvSpPr txBox="1"/>
          <p:nvPr/>
        </p:nvSpPr>
        <p:spPr>
          <a:xfrm>
            <a:off x="526575" y="2286000"/>
            <a:ext cx="10158000" cy="187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s-ES" sz="2700" u="none" cap="none" strike="noStrike">
                <a:solidFill>
                  <a:srgbClr val="000000"/>
                </a:solidFill>
                <a:latin typeface="Calibri"/>
                <a:ea typeface="Calibri"/>
                <a:cs typeface="Calibri"/>
                <a:sym typeface="Calibri"/>
              </a:rPr>
              <a:t>Justificación: Los alumnos están expuestos a mucha información, a través de las redes sociales, que generan muchos prejuicios y estereotipos sobre las personas, por ello es importante recuperar el valor de la diferencia y conocer el origen de las lenguas y las culturas.</a:t>
            </a:r>
            <a:endParaRPr b="0" i="0" sz="2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16"/>
          <p:cNvSpPr txBox="1"/>
          <p:nvPr>
            <p:ph type="ctrTitle"/>
          </p:nvPr>
        </p:nvSpPr>
        <p:spPr>
          <a:xfrm>
            <a:off x="2988860" y="525288"/>
            <a:ext cx="8311486" cy="15117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Objetivo general del proyecto</a:t>
            </a:r>
            <a:endParaRPr b="1" sz="5400"/>
          </a:p>
        </p:txBody>
      </p:sp>
      <p:pic>
        <p:nvPicPr>
          <p:cNvPr descr="Resultado de imagen para logo tae" id="198" name="Google Shape;198;p16"/>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99" name="Google Shape;199;p16"/>
          <p:cNvSpPr txBox="1"/>
          <p:nvPr/>
        </p:nvSpPr>
        <p:spPr>
          <a:xfrm>
            <a:off x="2189906" y="3128418"/>
            <a:ext cx="7751928" cy="1948549"/>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F0000"/>
              </a:buClr>
              <a:buSzPts val="4400"/>
              <a:buFont typeface="Calibri"/>
              <a:buNone/>
            </a:pPr>
            <a:r>
              <a:t/>
            </a:r>
            <a:endParaRPr b="0" i="0" sz="4400" u="none" cap="none" strike="noStrike">
              <a:solidFill>
                <a:srgbClr val="FF0000"/>
              </a:solidFill>
              <a:latin typeface="Calibri"/>
              <a:ea typeface="Calibri"/>
              <a:cs typeface="Calibri"/>
              <a:sym typeface="Calibri"/>
            </a:endParaRPr>
          </a:p>
        </p:txBody>
      </p:sp>
      <p:sp>
        <p:nvSpPr>
          <p:cNvPr id="200" name="Google Shape;200;p16"/>
          <p:cNvSpPr txBox="1"/>
          <p:nvPr/>
        </p:nvSpPr>
        <p:spPr>
          <a:xfrm>
            <a:off x="748442" y="3210903"/>
            <a:ext cx="9693900" cy="213112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s-ES" sz="3600" u="none" cap="none" strike="noStrike">
                <a:solidFill>
                  <a:srgbClr val="000000"/>
                </a:solidFill>
                <a:latin typeface="Calibri"/>
                <a:ea typeface="Calibri"/>
                <a:cs typeface="Calibri"/>
                <a:sym typeface="Calibri"/>
              </a:rPr>
              <a:t>Que  los estudiantes comprendan el origen de la discriminación, los prejuicios y los estereotipos para ser más tolerantes a la diferencia </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17"/>
          <p:cNvSpPr txBox="1"/>
          <p:nvPr>
            <p:ph type="ctrTitle"/>
          </p:nvPr>
        </p:nvSpPr>
        <p:spPr>
          <a:xfrm>
            <a:off x="2988860" y="753709"/>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Objetivo de la asignatura 1</a:t>
            </a:r>
            <a:endParaRPr b="1" sz="5400"/>
          </a:p>
        </p:txBody>
      </p:sp>
      <p:pic>
        <p:nvPicPr>
          <p:cNvPr descr="Resultado de imagen para logo tae" id="206" name="Google Shape;206;p17"/>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207" name="Google Shape;207;p17"/>
          <p:cNvSpPr txBox="1"/>
          <p:nvPr/>
        </p:nvSpPr>
        <p:spPr>
          <a:xfrm>
            <a:off x="1162525" y="1581275"/>
            <a:ext cx="8989200" cy="118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s-ES" sz="3000" u="none" cap="none" strike="noStrike">
                <a:solidFill>
                  <a:srgbClr val="000000"/>
                </a:solidFill>
                <a:latin typeface="Calibri"/>
                <a:ea typeface="Calibri"/>
                <a:cs typeface="Calibri"/>
                <a:sym typeface="Calibri"/>
              </a:rPr>
              <a:t>Orientación Educativa IV</a:t>
            </a:r>
            <a:endParaRPr b="1"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rgbClr val="000000"/>
                </a:solidFill>
                <a:latin typeface="Calibri"/>
                <a:ea typeface="Calibri"/>
                <a:cs typeface="Calibri"/>
                <a:sym typeface="Calibri"/>
              </a:rPr>
              <a:t>Conocer  y reflexionar sobre los orígenes familiares para lograr una mejor comprensión de sí mismo y de los demás reconociendo y valorando las diferencias</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18"/>
          <p:cNvSpPr txBox="1"/>
          <p:nvPr>
            <p:ph type="ctrTitle"/>
          </p:nvPr>
        </p:nvSpPr>
        <p:spPr>
          <a:xfrm>
            <a:off x="2988860" y="753709"/>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Objetivo de la asignatura 2</a:t>
            </a:r>
            <a:endParaRPr b="1" sz="5400"/>
          </a:p>
        </p:txBody>
      </p:sp>
      <p:pic>
        <p:nvPicPr>
          <p:cNvPr descr="Resultado de imagen para logo tae" id="213" name="Google Shape;213;p18"/>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214" name="Google Shape;214;p18"/>
          <p:cNvSpPr txBox="1"/>
          <p:nvPr/>
        </p:nvSpPr>
        <p:spPr>
          <a:xfrm>
            <a:off x="1093775" y="1804725"/>
            <a:ext cx="9436200" cy="100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s-ES" sz="3000" u="none" cap="none" strike="noStrike">
                <a:solidFill>
                  <a:srgbClr val="000000"/>
                </a:solidFill>
                <a:latin typeface="Calibri"/>
                <a:ea typeface="Calibri"/>
                <a:cs typeface="Calibri"/>
                <a:sym typeface="Calibri"/>
              </a:rPr>
              <a:t>Geografía</a:t>
            </a:r>
            <a:endParaRPr b="1"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rgbClr val="000000"/>
                </a:solidFill>
                <a:latin typeface="Calibri"/>
                <a:ea typeface="Calibri"/>
                <a:cs typeface="Calibri"/>
                <a:sym typeface="Calibri"/>
              </a:rPr>
              <a:t>Que el estudiante, a partir del trabajo colaborativo, desarrolle un producto creativo en el que, con fundamentos teoíricos vivenciales, sea capaz de expresar de manera visual, la diversidad cultural.  </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19"/>
          <p:cNvSpPr txBox="1"/>
          <p:nvPr>
            <p:ph type="ctrTitle"/>
          </p:nvPr>
        </p:nvSpPr>
        <p:spPr>
          <a:xfrm>
            <a:off x="2988860" y="753709"/>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Objetivo de la asignatura 3</a:t>
            </a:r>
            <a:endParaRPr b="1" sz="5400"/>
          </a:p>
        </p:txBody>
      </p:sp>
      <p:pic>
        <p:nvPicPr>
          <p:cNvPr descr="Resultado de imagen para logo tae" id="220" name="Google Shape;220;p19"/>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221" name="Google Shape;221;p19"/>
          <p:cNvSpPr txBox="1"/>
          <p:nvPr/>
        </p:nvSpPr>
        <p:spPr>
          <a:xfrm>
            <a:off x="973475" y="1839125"/>
            <a:ext cx="9797100" cy="173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s-ES" sz="3000" u="none" cap="none" strike="noStrike">
                <a:solidFill>
                  <a:srgbClr val="000000"/>
                </a:solidFill>
                <a:latin typeface="Calibri"/>
                <a:ea typeface="Calibri"/>
                <a:cs typeface="Calibri"/>
                <a:sym typeface="Calibri"/>
              </a:rPr>
              <a:t>Dibujo IV</a:t>
            </a:r>
            <a:endParaRPr b="1"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chemeClr val="dk1"/>
                </a:solidFill>
                <a:latin typeface="Arial"/>
                <a:ea typeface="Arial"/>
                <a:cs typeface="Arial"/>
                <a:sym typeface="Arial"/>
              </a:rPr>
              <a:t>El estudiante desarrollará un producto plástico transmitiendo conocimientos teóricos y técnicos</a:t>
            </a:r>
            <a:endParaRPr b="0" i="0" sz="30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2"/>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Miembros del equipo</a:t>
            </a:r>
            <a:endParaRPr b="1" sz="5400"/>
          </a:p>
        </p:txBody>
      </p:sp>
      <p:pic>
        <p:nvPicPr>
          <p:cNvPr descr="Resultado de imagen para logo tae" id="93" name="Google Shape;93;p2"/>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94" name="Google Shape;94;p2"/>
          <p:cNvSpPr txBox="1"/>
          <p:nvPr>
            <p:ph idx="1" type="subTitle"/>
          </p:nvPr>
        </p:nvSpPr>
        <p:spPr>
          <a:xfrm>
            <a:off x="798258" y="1896076"/>
            <a:ext cx="8923800" cy="277620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400"/>
              <a:buAutoNum type="arabicPeriod"/>
            </a:pPr>
            <a:r>
              <a:rPr lang="es-ES"/>
              <a:t>Orientación Educativa IV: Karla Beatriz Vázquez Alonzo</a:t>
            </a:r>
            <a:endParaRPr/>
          </a:p>
          <a:p>
            <a:pPr indent="-457200" lvl="0" marL="457200" rtl="0" algn="l">
              <a:lnSpc>
                <a:spcPct val="90000"/>
              </a:lnSpc>
              <a:spcBef>
                <a:spcPts val="1000"/>
              </a:spcBef>
              <a:spcAft>
                <a:spcPts val="0"/>
              </a:spcAft>
              <a:buClr>
                <a:schemeClr val="dk1"/>
              </a:buClr>
              <a:buSzPts val="2400"/>
              <a:buFont typeface="Arial"/>
              <a:buAutoNum type="arabicPeriod"/>
            </a:pPr>
            <a:r>
              <a:rPr lang="es-ES"/>
              <a:t>Geografía IV: Javier Enrique Noh Cetina</a:t>
            </a:r>
            <a:endParaRPr/>
          </a:p>
          <a:p>
            <a:pPr indent="-457200" lvl="0" marL="457200" rtl="0" algn="l">
              <a:lnSpc>
                <a:spcPct val="90000"/>
              </a:lnSpc>
              <a:spcBef>
                <a:spcPts val="1000"/>
              </a:spcBef>
              <a:spcAft>
                <a:spcPts val="0"/>
              </a:spcAft>
              <a:buClr>
                <a:schemeClr val="dk1"/>
              </a:buClr>
              <a:buSzPts val="2400"/>
              <a:buFont typeface="Arial"/>
              <a:buAutoNum type="arabicPeriod"/>
            </a:pPr>
            <a:r>
              <a:rPr lang="es-ES"/>
              <a:t>Dibujo IV: Martha del Rosario Arvizu Ferrer</a:t>
            </a:r>
            <a:endParaRPr/>
          </a:p>
          <a:p>
            <a:pPr indent="-457200" lvl="0" marL="457200" rtl="0" algn="l">
              <a:lnSpc>
                <a:spcPct val="90000"/>
              </a:lnSpc>
              <a:spcBef>
                <a:spcPts val="1000"/>
              </a:spcBef>
              <a:spcAft>
                <a:spcPts val="0"/>
              </a:spcAft>
              <a:buClr>
                <a:schemeClr val="dk1"/>
              </a:buClr>
              <a:buSzPts val="2400"/>
              <a:buFont typeface="Arial"/>
              <a:buAutoNum type="arabicPeriod"/>
            </a:pPr>
            <a:r>
              <a:rPr lang="es-ES"/>
              <a:t>Inglés IV: Patrick Alexis Burns Cortés</a:t>
            </a:r>
            <a:endParaRPr/>
          </a:p>
          <a:p>
            <a:pPr indent="-457200" lvl="0" marL="457200" rtl="0" algn="l">
              <a:lnSpc>
                <a:spcPct val="90000"/>
              </a:lnSpc>
              <a:spcBef>
                <a:spcPts val="1000"/>
              </a:spcBef>
              <a:spcAft>
                <a:spcPts val="0"/>
              </a:spcAft>
              <a:buSzPts val="2400"/>
              <a:buAutoNum type="arabicPeriod"/>
            </a:pPr>
            <a:r>
              <a:rPr lang="es-ES"/>
              <a:t>Francés I: Hilda Jimena Villalobos Madrid</a:t>
            </a:r>
            <a:endParaRPr/>
          </a:p>
          <a:p>
            <a:pPr indent="-304800" lvl="0" marL="4572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20"/>
          <p:cNvSpPr txBox="1"/>
          <p:nvPr>
            <p:ph type="ctrTitle"/>
          </p:nvPr>
        </p:nvSpPr>
        <p:spPr>
          <a:xfrm>
            <a:off x="2988860" y="753709"/>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Objetivo de la asignatura 4</a:t>
            </a:r>
            <a:endParaRPr b="1" sz="5400"/>
          </a:p>
        </p:txBody>
      </p:sp>
      <p:pic>
        <p:nvPicPr>
          <p:cNvPr descr="Resultado de imagen para logo tae" id="227" name="Google Shape;227;p20"/>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228" name="Google Shape;228;p20"/>
          <p:cNvSpPr txBox="1"/>
          <p:nvPr/>
        </p:nvSpPr>
        <p:spPr>
          <a:xfrm>
            <a:off x="1065675" y="2220025"/>
            <a:ext cx="10701900" cy="194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s-ES" sz="3600" u="none" cap="none" strike="noStrike">
                <a:solidFill>
                  <a:schemeClr val="dk1"/>
                </a:solidFill>
                <a:latin typeface="Calibri"/>
                <a:ea typeface="Calibri"/>
                <a:cs typeface="Calibri"/>
                <a:sym typeface="Calibri"/>
              </a:rPr>
              <a:t>Inglés IV</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s-ES" sz="3600" u="none" cap="none" strike="noStrike">
                <a:solidFill>
                  <a:schemeClr val="dk1"/>
                </a:solidFill>
                <a:latin typeface="Calibri"/>
                <a:ea typeface="Calibri"/>
                <a:cs typeface="Calibri"/>
                <a:sym typeface="Calibri"/>
              </a:rPr>
              <a:t> Que los estudiantes descubran el origen de la lengua inglesa y la conexión que tiene con otras lenguas y culturas para valorar las similitudes y las diferencias entre ellas.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1"/>
          <p:cNvSpPr txBox="1"/>
          <p:nvPr>
            <p:ph type="ctrTitle"/>
          </p:nvPr>
        </p:nvSpPr>
        <p:spPr>
          <a:xfrm>
            <a:off x="2988860" y="753709"/>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Objetivo de la asignatura 5</a:t>
            </a:r>
            <a:endParaRPr b="1" sz="5400"/>
          </a:p>
        </p:txBody>
      </p:sp>
      <p:pic>
        <p:nvPicPr>
          <p:cNvPr descr="Resultado de imagen para logo tae" id="234" name="Google Shape;234;p21"/>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235" name="Google Shape;235;p21"/>
          <p:cNvSpPr txBox="1"/>
          <p:nvPr/>
        </p:nvSpPr>
        <p:spPr>
          <a:xfrm>
            <a:off x="887525" y="2028175"/>
            <a:ext cx="8886300" cy="100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s-ES" sz="3600" u="none" cap="none" strike="noStrike">
                <a:solidFill>
                  <a:srgbClr val="000000"/>
                </a:solidFill>
                <a:latin typeface="Calibri"/>
                <a:ea typeface="Calibri"/>
                <a:cs typeface="Calibri"/>
                <a:sym typeface="Calibri"/>
              </a:rPr>
              <a:t>Francés I</a:t>
            </a:r>
            <a:endParaRPr b="1"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0" lang="es-ES" sz="3600" u="none" cap="none" strike="noStrike">
                <a:solidFill>
                  <a:srgbClr val="000000"/>
                </a:solidFill>
                <a:latin typeface="Calibri"/>
                <a:ea typeface="Calibri"/>
                <a:cs typeface="Calibri"/>
                <a:sym typeface="Calibri"/>
              </a:rPr>
              <a:t> </a:t>
            </a:r>
            <a:r>
              <a:rPr b="0" i="0" lang="es-ES" sz="3600" u="none" cap="none" strike="noStrike">
                <a:solidFill>
                  <a:srgbClr val="000000"/>
                </a:solidFill>
                <a:latin typeface="Calibri"/>
                <a:ea typeface="Calibri"/>
                <a:cs typeface="Calibri"/>
                <a:sym typeface="Calibri"/>
              </a:rPr>
              <a:t>Que los estudiantes descubran el origen de la lengua francesa y la conexión que tiene con otras lenguas y culturas para valorar las similitudes y las diferencias entre ellas.  </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2"/>
          <p:cNvSpPr txBox="1"/>
          <p:nvPr>
            <p:ph type="ctrTitle"/>
          </p:nvPr>
        </p:nvSpPr>
        <p:spPr>
          <a:xfrm>
            <a:off x="2988860" y="1350964"/>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Pregunta detonadora del proyecto</a:t>
            </a:r>
            <a:endParaRPr b="1" sz="5400"/>
          </a:p>
        </p:txBody>
      </p:sp>
      <p:pic>
        <p:nvPicPr>
          <p:cNvPr descr="Resultado de imagen para logo tae" id="241" name="Google Shape;241;p22"/>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242" name="Google Shape;242;p22"/>
          <p:cNvSpPr txBox="1"/>
          <p:nvPr/>
        </p:nvSpPr>
        <p:spPr>
          <a:xfrm>
            <a:off x="1448350" y="2742125"/>
            <a:ext cx="8875500" cy="1898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3600"/>
              <a:buFont typeface="Calibri"/>
              <a:buNone/>
            </a:pPr>
            <a:r>
              <a:rPr b="0" i="0" lang="es-ES" sz="6000" u="none" cap="none" strike="noStrike">
                <a:solidFill>
                  <a:srgbClr val="000000"/>
                </a:solidFill>
                <a:latin typeface="Calibri"/>
                <a:ea typeface="Calibri"/>
                <a:cs typeface="Calibri"/>
                <a:sym typeface="Calibri"/>
              </a:rPr>
              <a:t>¿Por qué discriminamos?</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3"/>
          <p:cNvSpPr txBox="1"/>
          <p:nvPr>
            <p:ph type="ctrTitle"/>
          </p:nvPr>
        </p:nvSpPr>
        <p:spPr>
          <a:xfrm>
            <a:off x="3034831" y="408726"/>
            <a:ext cx="8311486" cy="16211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t/>
            </a:r>
            <a:endParaRPr b="1" sz="5400"/>
          </a:p>
          <a:p>
            <a:pPr indent="0" lvl="0" marL="0" rtl="0" algn="l">
              <a:lnSpc>
                <a:spcPct val="90000"/>
              </a:lnSpc>
              <a:spcBef>
                <a:spcPts val="0"/>
              </a:spcBef>
              <a:spcAft>
                <a:spcPts val="0"/>
              </a:spcAft>
              <a:buClr>
                <a:schemeClr val="dk1"/>
              </a:buClr>
              <a:buSzPts val="5400"/>
              <a:buFont typeface="Calibri"/>
              <a:buNone/>
            </a:pPr>
            <a:r>
              <a:t/>
            </a:r>
            <a:endParaRPr b="1" sz="5400"/>
          </a:p>
          <a:p>
            <a:pPr indent="0" lvl="0" marL="0" rtl="0" algn="l">
              <a:lnSpc>
                <a:spcPct val="90000"/>
              </a:lnSpc>
              <a:spcBef>
                <a:spcPts val="0"/>
              </a:spcBef>
              <a:spcAft>
                <a:spcPts val="0"/>
              </a:spcAft>
              <a:buClr>
                <a:schemeClr val="dk1"/>
              </a:buClr>
              <a:buSzPts val="5400"/>
              <a:buFont typeface="Calibri"/>
              <a:buNone/>
            </a:pPr>
            <a:r>
              <a:t/>
            </a:r>
            <a:endParaRPr b="1" sz="5400"/>
          </a:p>
          <a:p>
            <a:pPr indent="0" lvl="0" marL="0" rtl="0" algn="l">
              <a:lnSpc>
                <a:spcPct val="90000"/>
              </a:lnSpc>
              <a:spcBef>
                <a:spcPts val="0"/>
              </a:spcBef>
              <a:spcAft>
                <a:spcPts val="0"/>
              </a:spcAft>
              <a:buClr>
                <a:schemeClr val="dk1"/>
              </a:buClr>
              <a:buSzPts val="5400"/>
              <a:buFont typeface="Calibri"/>
              <a:buNone/>
            </a:pPr>
            <a:r>
              <a:t/>
            </a:r>
            <a:endParaRPr b="1" sz="5400"/>
          </a:p>
          <a:p>
            <a:pPr indent="0" lvl="0" marL="0" rtl="0" algn="l">
              <a:lnSpc>
                <a:spcPct val="90000"/>
              </a:lnSpc>
              <a:spcBef>
                <a:spcPts val="0"/>
              </a:spcBef>
              <a:spcAft>
                <a:spcPts val="0"/>
              </a:spcAft>
              <a:buClr>
                <a:schemeClr val="dk1"/>
              </a:buClr>
              <a:buSzPts val="5400"/>
              <a:buFont typeface="Calibri"/>
              <a:buNone/>
            </a:pPr>
            <a:r>
              <a:t/>
            </a:r>
            <a:endParaRPr b="1" sz="5400"/>
          </a:p>
          <a:p>
            <a:pPr indent="0" lvl="0" marL="0" rtl="0" algn="l">
              <a:lnSpc>
                <a:spcPct val="90000"/>
              </a:lnSpc>
              <a:spcBef>
                <a:spcPts val="0"/>
              </a:spcBef>
              <a:spcAft>
                <a:spcPts val="0"/>
              </a:spcAft>
              <a:buClr>
                <a:schemeClr val="dk1"/>
              </a:buClr>
              <a:buSzPts val="5400"/>
              <a:buFont typeface="Calibri"/>
              <a:buNone/>
            </a:pPr>
            <a:r>
              <a:rPr b="1" lang="es-ES" sz="5400"/>
              <a:t>Organizador gráfico  de los conceptos clave</a:t>
            </a:r>
            <a:endParaRPr sz="5400"/>
          </a:p>
        </p:txBody>
      </p:sp>
      <p:pic>
        <p:nvPicPr>
          <p:cNvPr descr="Resultado de imagen para logo tae" id="248" name="Google Shape;248;p23"/>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pic>
        <p:nvPicPr>
          <p:cNvPr id="249" name="Google Shape;249;p23"/>
          <p:cNvPicPr preferRelativeResize="0"/>
          <p:nvPr/>
        </p:nvPicPr>
        <p:blipFill rotWithShape="1">
          <a:blip r:embed="rId4">
            <a:alphaModFix/>
          </a:blip>
          <a:srcRect b="0" l="0" r="0" t="0"/>
          <a:stretch/>
        </p:blipFill>
        <p:spPr>
          <a:xfrm>
            <a:off x="3362080" y="2028848"/>
            <a:ext cx="6392344" cy="44267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24"/>
          <p:cNvSpPr txBox="1"/>
          <p:nvPr>
            <p:ph type="ctrTitle"/>
          </p:nvPr>
        </p:nvSpPr>
        <p:spPr>
          <a:xfrm>
            <a:off x="2927803" y="503873"/>
            <a:ext cx="8652680" cy="13333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final interdisciplinario</a:t>
            </a:r>
            <a:endParaRPr sz="5400"/>
          </a:p>
        </p:txBody>
      </p:sp>
      <p:pic>
        <p:nvPicPr>
          <p:cNvPr descr="Resultado de imagen para logo tae" id="255" name="Google Shape;255;p24"/>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256" name="Google Shape;256;p24"/>
          <p:cNvSpPr txBox="1"/>
          <p:nvPr/>
        </p:nvSpPr>
        <p:spPr>
          <a:xfrm>
            <a:off x="2125075" y="2018800"/>
            <a:ext cx="8652600" cy="151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rgbClr val="000000"/>
                </a:solidFill>
                <a:latin typeface="Calibri"/>
                <a:ea typeface="Calibri"/>
                <a:cs typeface="Calibri"/>
                <a:sym typeface="Calibri"/>
              </a:rPr>
              <a:t>Una historieta en inglés y francés que ilustre de manera creativa el origen y la evolución de las lenguas, haciendo énfasis en la importancia de la diversidad. </a:t>
            </a:r>
            <a:endParaRPr b="0" i="0" sz="3000" u="none" cap="none" strike="noStrike">
              <a:solidFill>
                <a:srgbClr val="000000"/>
              </a:solidFill>
              <a:latin typeface="Calibri"/>
              <a:ea typeface="Calibri"/>
              <a:cs typeface="Calibri"/>
              <a:sym typeface="Calibri"/>
            </a:endParaRPr>
          </a:p>
        </p:txBody>
      </p:sp>
      <p:sp>
        <p:nvSpPr>
          <p:cNvPr id="257" name="Google Shape;257;p24"/>
          <p:cNvSpPr txBox="1"/>
          <p:nvPr/>
        </p:nvSpPr>
        <p:spPr>
          <a:xfrm>
            <a:off x="3517275" y="5490775"/>
            <a:ext cx="34500" cy="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5"/>
          <p:cNvSpPr txBox="1"/>
          <p:nvPr/>
        </p:nvSpPr>
        <p:spPr>
          <a:xfrm>
            <a:off x="1531318" y="3337717"/>
            <a:ext cx="1764190" cy="524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Amatic SC"/>
              <a:buNone/>
            </a:pPr>
            <a:r>
              <a:rPr b="0" i="0" lang="es-ES" sz="3000" u="none" cap="none" strike="noStrike">
                <a:solidFill>
                  <a:schemeClr val="dk1"/>
                </a:solidFill>
                <a:latin typeface="Amatic SC"/>
                <a:ea typeface="Amatic SC"/>
                <a:cs typeface="Amatic SC"/>
                <a:sym typeface="Amatic SC"/>
              </a:rPr>
              <a:t>Fase de inicio</a:t>
            </a:r>
            <a:endParaRPr b="0" i="0" sz="3000" u="none" cap="none" strike="noStrike">
              <a:solidFill>
                <a:schemeClr val="dk1"/>
              </a:solidFill>
              <a:latin typeface="Amatic SC"/>
              <a:ea typeface="Amatic SC"/>
              <a:cs typeface="Amatic SC"/>
              <a:sym typeface="Amatic SC"/>
            </a:endParaRPr>
          </a:p>
        </p:txBody>
      </p:sp>
      <p:sp>
        <p:nvSpPr>
          <p:cNvPr id="263" name="Google Shape;263;p25"/>
          <p:cNvSpPr txBox="1"/>
          <p:nvPr>
            <p:ph type="ctrTitle"/>
          </p:nvPr>
        </p:nvSpPr>
        <p:spPr>
          <a:xfrm>
            <a:off x="2927803" y="1234972"/>
            <a:ext cx="8652680"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Organización cronológica de eventos</a:t>
            </a:r>
            <a:endParaRPr sz="5400"/>
          </a:p>
        </p:txBody>
      </p:sp>
      <p:pic>
        <p:nvPicPr>
          <p:cNvPr descr="Resultado de imagen para logo tae" id="264" name="Google Shape;264;p25"/>
          <p:cNvPicPr preferRelativeResize="0"/>
          <p:nvPr/>
        </p:nvPicPr>
        <p:blipFill rotWithShape="1">
          <a:blip r:embed="rId3">
            <a:alphaModFix/>
          </a:blip>
          <a:srcRect b="0" l="0" r="0" t="0"/>
          <a:stretch/>
        </p:blipFill>
        <p:spPr>
          <a:xfrm>
            <a:off x="814327" y="528077"/>
            <a:ext cx="1937082" cy="1005522"/>
          </a:xfrm>
          <a:prstGeom prst="rect">
            <a:avLst/>
          </a:prstGeom>
          <a:noFill/>
          <a:ln>
            <a:noFill/>
          </a:ln>
        </p:spPr>
      </p:pic>
      <p:sp>
        <p:nvSpPr>
          <p:cNvPr id="265" name="Google Shape;265;p25"/>
          <p:cNvSpPr txBox="1"/>
          <p:nvPr/>
        </p:nvSpPr>
        <p:spPr>
          <a:xfrm>
            <a:off x="3591343" y="3337717"/>
            <a:ext cx="2007352" cy="524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Amatic SC"/>
              <a:buNone/>
            </a:pPr>
            <a:r>
              <a:rPr b="0" i="0" lang="es-ES" sz="3000" u="none" cap="none" strike="noStrike">
                <a:solidFill>
                  <a:schemeClr val="dk1"/>
                </a:solidFill>
                <a:latin typeface="Amatic SC"/>
                <a:ea typeface="Amatic SC"/>
                <a:cs typeface="Amatic SC"/>
                <a:sym typeface="Amatic SC"/>
              </a:rPr>
              <a:t>Fase de desarrollo</a:t>
            </a:r>
            <a:endParaRPr b="0" i="0" sz="3000" u="none" cap="none" strike="noStrike">
              <a:solidFill>
                <a:schemeClr val="dk1"/>
              </a:solidFill>
              <a:latin typeface="Amatic SC"/>
              <a:ea typeface="Amatic SC"/>
              <a:cs typeface="Amatic SC"/>
              <a:sym typeface="Amatic SC"/>
            </a:endParaRPr>
          </a:p>
        </p:txBody>
      </p:sp>
      <p:sp>
        <p:nvSpPr>
          <p:cNvPr id="266" name="Google Shape;266;p25"/>
          <p:cNvSpPr txBox="1"/>
          <p:nvPr/>
        </p:nvSpPr>
        <p:spPr>
          <a:xfrm>
            <a:off x="5739967" y="3337716"/>
            <a:ext cx="1622919" cy="524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Amatic SC"/>
              <a:buNone/>
            </a:pPr>
            <a:r>
              <a:rPr b="0" i="0" lang="es-ES" sz="3000" u="none" cap="none" strike="noStrike">
                <a:solidFill>
                  <a:schemeClr val="dk1"/>
                </a:solidFill>
                <a:latin typeface="Amatic SC"/>
                <a:ea typeface="Amatic SC"/>
                <a:cs typeface="Amatic SC"/>
                <a:sym typeface="Amatic SC"/>
              </a:rPr>
              <a:t>Fase de cierre</a:t>
            </a:r>
            <a:endParaRPr b="0" i="0" sz="3000" u="none" cap="none" strike="noStrike">
              <a:solidFill>
                <a:schemeClr val="dk1"/>
              </a:solidFill>
              <a:latin typeface="Amatic SC"/>
              <a:ea typeface="Amatic SC"/>
              <a:cs typeface="Amatic SC"/>
              <a:sym typeface="Amatic SC"/>
            </a:endParaRPr>
          </a:p>
        </p:txBody>
      </p:sp>
      <p:sp>
        <p:nvSpPr>
          <p:cNvPr id="267" name="Google Shape;267;p25"/>
          <p:cNvSpPr txBox="1"/>
          <p:nvPr/>
        </p:nvSpPr>
        <p:spPr>
          <a:xfrm>
            <a:off x="7658720" y="3354716"/>
            <a:ext cx="2399680" cy="524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0"/>
              <a:buFont typeface="Amatic SC"/>
              <a:buNone/>
            </a:pPr>
            <a:r>
              <a:rPr b="0" i="0" lang="es-ES" sz="3000" u="none" cap="none" strike="noStrike">
                <a:solidFill>
                  <a:schemeClr val="dk1"/>
                </a:solidFill>
                <a:latin typeface="Amatic SC"/>
                <a:ea typeface="Amatic SC"/>
                <a:cs typeface="Amatic SC"/>
                <a:sym typeface="Amatic SC"/>
              </a:rPr>
              <a:t>Fase de evaluación</a:t>
            </a:r>
            <a:endParaRPr b="0" i="0" sz="3000" u="none" cap="none" strike="noStrike">
              <a:solidFill>
                <a:schemeClr val="dk1"/>
              </a:solidFill>
              <a:latin typeface="Amatic SC"/>
              <a:ea typeface="Amatic SC"/>
              <a:cs typeface="Amatic SC"/>
              <a:sym typeface="Amatic SC"/>
            </a:endParaRPr>
          </a:p>
        </p:txBody>
      </p:sp>
      <p:cxnSp>
        <p:nvCxnSpPr>
          <p:cNvPr id="268" name="Google Shape;268;p25"/>
          <p:cNvCxnSpPr>
            <a:stCxn id="262" idx="0"/>
            <a:endCxn id="265" idx="0"/>
          </p:cNvCxnSpPr>
          <p:nvPr/>
        </p:nvCxnSpPr>
        <p:spPr>
          <a:xfrm flipH="1" rot="-5400000">
            <a:off x="3503913" y="2247217"/>
            <a:ext cx="600" cy="2181600"/>
          </a:xfrm>
          <a:prstGeom prst="bentConnector3">
            <a:avLst>
              <a:gd fmla="val -98536337" name="adj1"/>
            </a:avLst>
          </a:prstGeom>
          <a:noFill/>
          <a:ln cap="flat" cmpd="sng" w="9525">
            <a:solidFill>
              <a:schemeClr val="accent6"/>
            </a:solidFill>
            <a:prstDash val="solid"/>
            <a:miter lim="800000"/>
            <a:headEnd len="sm" w="sm" type="none"/>
            <a:tailEnd len="med" w="med" type="triangle"/>
          </a:ln>
        </p:spPr>
      </p:cxnSp>
      <p:cxnSp>
        <p:nvCxnSpPr>
          <p:cNvPr id="269" name="Google Shape;269;p25"/>
          <p:cNvCxnSpPr/>
          <p:nvPr/>
        </p:nvCxnSpPr>
        <p:spPr>
          <a:xfrm flipH="1" rot="10800000">
            <a:off x="4656539" y="3315591"/>
            <a:ext cx="1918800" cy="12600"/>
          </a:xfrm>
          <a:prstGeom prst="bentConnector3">
            <a:avLst>
              <a:gd fmla="val 0" name="adj1"/>
            </a:avLst>
          </a:prstGeom>
          <a:noFill/>
          <a:ln cap="flat" cmpd="sng" w="9525">
            <a:solidFill>
              <a:schemeClr val="accent6"/>
            </a:solidFill>
            <a:prstDash val="solid"/>
            <a:miter lim="800000"/>
            <a:headEnd len="sm" w="sm" type="none"/>
            <a:tailEnd len="med" w="med" type="triangle"/>
          </a:ln>
        </p:spPr>
      </p:cxnSp>
      <p:cxnSp>
        <p:nvCxnSpPr>
          <p:cNvPr id="270" name="Google Shape;270;p25"/>
          <p:cNvCxnSpPr/>
          <p:nvPr/>
        </p:nvCxnSpPr>
        <p:spPr>
          <a:xfrm flipH="1" rot="10800000">
            <a:off x="6733415" y="3302891"/>
            <a:ext cx="1918800" cy="12600"/>
          </a:xfrm>
          <a:prstGeom prst="bentConnector3">
            <a:avLst>
              <a:gd fmla="val 0" name="adj1"/>
            </a:avLst>
          </a:prstGeom>
          <a:noFill/>
          <a:ln cap="flat" cmpd="sng" w="9525">
            <a:solidFill>
              <a:schemeClr val="accent6"/>
            </a:solidFill>
            <a:prstDash val="solid"/>
            <a:miter lim="800000"/>
            <a:headEnd len="sm" w="sm" type="none"/>
            <a:tailEnd len="med" w="med" type="triangle"/>
          </a:ln>
        </p:spPr>
      </p:cxnSp>
      <p:sp>
        <p:nvSpPr>
          <p:cNvPr id="271" name="Google Shape;271;p25"/>
          <p:cNvSpPr txBox="1"/>
          <p:nvPr/>
        </p:nvSpPr>
        <p:spPr>
          <a:xfrm>
            <a:off x="1323853" y="4606800"/>
            <a:ext cx="2109608" cy="65671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Antecedentes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9 al 13 septiembre </a:t>
            </a:r>
            <a:endParaRPr b="0" i="0" sz="1400" u="none" cap="none" strike="noStrike">
              <a:solidFill>
                <a:srgbClr val="000000"/>
              </a:solidFill>
              <a:latin typeface="Arial"/>
              <a:ea typeface="Arial"/>
              <a:cs typeface="Arial"/>
              <a:sym typeface="Arial"/>
            </a:endParaRPr>
          </a:p>
        </p:txBody>
      </p:sp>
      <p:sp>
        <p:nvSpPr>
          <p:cNvPr id="272" name="Google Shape;272;p25"/>
          <p:cNvSpPr txBox="1"/>
          <p:nvPr/>
        </p:nvSpPr>
        <p:spPr>
          <a:xfrm>
            <a:off x="3293989" y="4579245"/>
            <a:ext cx="2552174" cy="164078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Elección del formato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14 al 18 octubre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Guión literario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25 al 29 noviembre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Metodología del diseño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9 al 13 marzo</a:t>
            </a:r>
            <a:endParaRPr b="0" i="0" sz="1400" u="none" cap="none" strike="noStrike">
              <a:solidFill>
                <a:srgbClr val="000000"/>
              </a:solidFill>
              <a:latin typeface="Arial"/>
              <a:ea typeface="Arial"/>
              <a:cs typeface="Arial"/>
              <a:sym typeface="Arial"/>
            </a:endParaRPr>
          </a:p>
        </p:txBody>
      </p:sp>
      <p:sp>
        <p:nvSpPr>
          <p:cNvPr id="273" name="Google Shape;273;p25"/>
          <p:cNvSpPr txBox="1"/>
          <p:nvPr/>
        </p:nvSpPr>
        <p:spPr>
          <a:xfrm>
            <a:off x="5792348" y="4578247"/>
            <a:ext cx="1881185" cy="94223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Guión ilustrado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23 al 27 marzo</a:t>
            </a:r>
            <a:endParaRPr b="0" i="0" sz="1400" u="none" cap="none" strike="noStrike">
              <a:solidFill>
                <a:srgbClr val="000000"/>
              </a:solidFill>
              <a:latin typeface="Arial"/>
              <a:ea typeface="Arial"/>
              <a:cs typeface="Arial"/>
              <a:sym typeface="Arial"/>
            </a:endParaRPr>
          </a:p>
        </p:txBody>
      </p:sp>
      <p:sp>
        <p:nvSpPr>
          <p:cNvPr id="274" name="Google Shape;274;p25"/>
          <p:cNvSpPr txBox="1"/>
          <p:nvPr/>
        </p:nvSpPr>
        <p:spPr>
          <a:xfrm>
            <a:off x="7712517" y="4592521"/>
            <a:ext cx="2252372" cy="10707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Presentación final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4 al 8 mayo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26"/>
          <p:cNvSpPr txBox="1"/>
          <p:nvPr>
            <p:ph type="ctrTitle"/>
          </p:nvPr>
        </p:nvSpPr>
        <p:spPr>
          <a:xfrm>
            <a:off x="2876253" y="2145947"/>
            <a:ext cx="8652600" cy="597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Actividades interdisciplinarias para detonar el proyecto</a:t>
            </a:r>
            <a:endParaRPr sz="5400"/>
          </a:p>
        </p:txBody>
      </p:sp>
      <p:pic>
        <p:nvPicPr>
          <p:cNvPr descr="Resultado de imagen para logo tae" id="280" name="Google Shape;280;p26"/>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
        <p:nvSpPr>
          <p:cNvPr id="281" name="Google Shape;281;p26"/>
          <p:cNvSpPr txBox="1"/>
          <p:nvPr/>
        </p:nvSpPr>
        <p:spPr>
          <a:xfrm>
            <a:off x="1093775" y="3417675"/>
            <a:ext cx="10123800" cy="190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Se reunirá a toda la generación de cuarto en el auditorio y se les dará un post-it para que contesten la pregunta detonadora ¿Por qué discriminamos?</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Después se presentará un video que habla sobre nuestros orígenes en común. Finalizamos con una ronda de preguntas que los haga reflexionar.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27"/>
          <p:cNvSpPr txBox="1"/>
          <p:nvPr>
            <p:ph type="ctrTitle"/>
          </p:nvPr>
        </p:nvSpPr>
        <p:spPr>
          <a:xfrm>
            <a:off x="2927803" y="1234972"/>
            <a:ext cx="8652680"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Preguntas interdisciplinarias para detonar el proyecto</a:t>
            </a:r>
            <a:endParaRPr sz="5400"/>
          </a:p>
        </p:txBody>
      </p:sp>
      <p:pic>
        <p:nvPicPr>
          <p:cNvPr descr="Resultado de imagen para logo tae" id="287" name="Google Shape;287;p27"/>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
        <p:nvSpPr>
          <p:cNvPr id="288" name="Google Shape;288;p27"/>
          <p:cNvSpPr txBox="1"/>
          <p:nvPr/>
        </p:nvSpPr>
        <p:spPr>
          <a:xfrm>
            <a:off x="1284872" y="2880360"/>
            <a:ext cx="8844195" cy="29470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¿Por qué discriminamos?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¿Las lenguas tienen un origen en común?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¿Cómo podemos seguir el desarrollo de las lenguas desde sus orígenes hasta nuestros días?¿Sabes por qué la escuela te enseña inglés y francés?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¿Sabes la importancia que tienen estas lenguas en el mundo?</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¿Sabes qué es una lengua viva?</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¿Conoces la relevancia de la historieta en tu cultura?</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¿Sabes qué otras lenguas se vinculan con tu idioma?</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¿Crees que es importante que conozcamos el origen de las lenguas que hablamos?</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0000"/>
                </a:solidFill>
                <a:latin typeface="Arial"/>
                <a:ea typeface="Arial"/>
                <a:cs typeface="Arial"/>
                <a:sym typeface="Arial"/>
              </a:rPr>
              <a:t>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28"/>
          <p:cNvSpPr txBox="1"/>
          <p:nvPr>
            <p:ph type="ctrTitle"/>
          </p:nvPr>
        </p:nvSpPr>
        <p:spPr>
          <a:xfrm>
            <a:off x="1660475" y="4908614"/>
            <a:ext cx="8652680" cy="59725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8000"/>
              <a:buFont typeface="Calibri"/>
              <a:buNone/>
            </a:pPr>
            <a:r>
              <a:rPr b="1" lang="es-ES" sz="8000"/>
              <a:t>Actividades interdisciplinarias en orden cronológico</a:t>
            </a:r>
            <a:endParaRPr sz="8000"/>
          </a:p>
        </p:txBody>
      </p:sp>
      <p:pic>
        <p:nvPicPr>
          <p:cNvPr descr="Resultado de imagen para logo tae" id="294" name="Google Shape;294;p28"/>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29"/>
          <p:cNvPicPr preferRelativeResize="0"/>
          <p:nvPr/>
        </p:nvPicPr>
        <p:blipFill rotWithShape="1">
          <a:blip r:embed="rId3">
            <a:alphaModFix/>
          </a:blip>
          <a:srcRect b="0" l="0" r="0" t="0"/>
          <a:stretch/>
        </p:blipFill>
        <p:spPr>
          <a:xfrm>
            <a:off x="1440505" y="173993"/>
            <a:ext cx="9436812" cy="64243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3"/>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Calendario de trabajo</a:t>
            </a:r>
            <a:endParaRPr b="1" sz="5400"/>
          </a:p>
        </p:txBody>
      </p:sp>
      <p:pic>
        <p:nvPicPr>
          <p:cNvPr descr="Resultado de imagen para logo tae" id="100" name="Google Shape;100;p3"/>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01" name="Google Shape;101;p3"/>
          <p:cNvSpPr txBox="1"/>
          <p:nvPr>
            <p:ph idx="1" type="subTitle"/>
          </p:nvPr>
        </p:nvSpPr>
        <p:spPr>
          <a:xfrm>
            <a:off x="798284" y="1896068"/>
            <a:ext cx="8782443" cy="147582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s-ES"/>
              <a:t>Fase del proyecto: </a:t>
            </a:r>
            <a:r>
              <a:rPr lang="es-ES"/>
              <a:t>en implementación</a:t>
            </a:r>
            <a:endParaRPr/>
          </a:p>
          <a:p>
            <a:pPr indent="0" lvl="0" marL="0" rtl="0" algn="l">
              <a:lnSpc>
                <a:spcPct val="90000"/>
              </a:lnSpc>
              <a:spcBef>
                <a:spcPts val="1000"/>
              </a:spcBef>
              <a:spcAft>
                <a:spcPts val="0"/>
              </a:spcAft>
              <a:buClr>
                <a:schemeClr val="dk1"/>
              </a:buClr>
              <a:buSzPts val="2400"/>
              <a:buNone/>
            </a:pPr>
            <a:r>
              <a:rPr b="1" lang="es-ES"/>
              <a:t>Implementado en el ciclo escolar: </a:t>
            </a:r>
            <a:r>
              <a:rPr lang="es-ES"/>
              <a:t>2019-2020</a:t>
            </a:r>
            <a:endParaRPr/>
          </a:p>
          <a:p>
            <a:pPr indent="0" lvl="0" marL="0" rtl="0" algn="l">
              <a:lnSpc>
                <a:spcPct val="90000"/>
              </a:lnSpc>
              <a:spcBef>
                <a:spcPts val="1000"/>
              </a:spcBef>
              <a:spcAft>
                <a:spcPts val="0"/>
              </a:spcAft>
              <a:buClr>
                <a:schemeClr val="dk1"/>
              </a:buClr>
              <a:buSzPts val="2400"/>
              <a:buNone/>
            </a:pPr>
            <a:r>
              <a:rPr b="1" lang="es-ES"/>
              <a:t>Planeado para implementarse en el ciclo: </a:t>
            </a:r>
            <a:r>
              <a:rPr lang="es-ES"/>
              <a:t>2019-2020</a:t>
            </a:r>
            <a:endParaRPr/>
          </a:p>
          <a:p>
            <a:pPr indent="-304800" lvl="0" marL="457200" rtl="0" algn="l">
              <a:lnSpc>
                <a:spcPct val="90000"/>
              </a:lnSpc>
              <a:spcBef>
                <a:spcPts val="1000"/>
              </a:spcBef>
              <a:spcAft>
                <a:spcPts val="0"/>
              </a:spcAft>
              <a:buClr>
                <a:schemeClr val="dk1"/>
              </a:buClr>
              <a:buSzPts val="2400"/>
              <a:buNone/>
            </a:pPr>
            <a:r>
              <a:t/>
            </a:r>
            <a:endParaRPr/>
          </a:p>
        </p:txBody>
      </p:sp>
      <p:pic>
        <p:nvPicPr>
          <p:cNvPr id="102" name="Google Shape;102;p3"/>
          <p:cNvPicPr preferRelativeResize="0"/>
          <p:nvPr/>
        </p:nvPicPr>
        <p:blipFill rotWithShape="1">
          <a:blip r:embed="rId4">
            <a:alphaModFix/>
          </a:blip>
          <a:srcRect b="0" l="0" r="0" t="0"/>
          <a:stretch/>
        </p:blipFill>
        <p:spPr>
          <a:xfrm>
            <a:off x="980786" y="3650283"/>
            <a:ext cx="9382890" cy="297661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pic>
        <p:nvPicPr>
          <p:cNvPr id="304" name="Google Shape;304;p30"/>
          <p:cNvPicPr preferRelativeResize="0"/>
          <p:nvPr/>
        </p:nvPicPr>
        <p:blipFill rotWithShape="1">
          <a:blip r:embed="rId3">
            <a:alphaModFix/>
          </a:blip>
          <a:srcRect b="0" l="0" r="0" t="0"/>
          <a:stretch/>
        </p:blipFill>
        <p:spPr>
          <a:xfrm>
            <a:off x="1377009" y="249188"/>
            <a:ext cx="9308836" cy="644909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31"/>
          <p:cNvPicPr preferRelativeResize="0"/>
          <p:nvPr/>
        </p:nvPicPr>
        <p:blipFill rotWithShape="1">
          <a:blip r:embed="rId3">
            <a:alphaModFix/>
          </a:blip>
          <a:srcRect b="0" l="0" r="0" t="0"/>
          <a:stretch/>
        </p:blipFill>
        <p:spPr>
          <a:xfrm>
            <a:off x="1435104" y="202546"/>
            <a:ext cx="9476467" cy="65599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32"/>
          <p:cNvPicPr preferRelativeResize="0"/>
          <p:nvPr/>
        </p:nvPicPr>
        <p:blipFill rotWithShape="1">
          <a:blip r:embed="rId3">
            <a:alphaModFix/>
          </a:blip>
          <a:srcRect b="0" l="0" r="0" t="0"/>
          <a:stretch/>
        </p:blipFill>
        <p:spPr>
          <a:xfrm>
            <a:off x="1391467" y="166855"/>
            <a:ext cx="9275239" cy="64314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33"/>
          <p:cNvPicPr preferRelativeResize="0"/>
          <p:nvPr/>
        </p:nvPicPr>
        <p:blipFill rotWithShape="1">
          <a:blip r:embed="rId3">
            <a:alphaModFix/>
          </a:blip>
          <a:srcRect b="0" l="0" r="0" t="0"/>
          <a:stretch/>
        </p:blipFill>
        <p:spPr>
          <a:xfrm>
            <a:off x="1256320" y="116277"/>
            <a:ext cx="9449042" cy="646779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pic>
        <p:nvPicPr>
          <p:cNvPr id="324" name="Google Shape;324;p34"/>
          <p:cNvPicPr preferRelativeResize="0"/>
          <p:nvPr/>
        </p:nvPicPr>
        <p:blipFill rotWithShape="1">
          <a:blip r:embed="rId3">
            <a:alphaModFix/>
          </a:blip>
          <a:srcRect b="0" l="0" r="0" t="0"/>
          <a:stretch/>
        </p:blipFill>
        <p:spPr>
          <a:xfrm>
            <a:off x="1363392" y="248538"/>
            <a:ext cx="9343868" cy="644461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35"/>
          <p:cNvPicPr preferRelativeResize="0"/>
          <p:nvPr/>
        </p:nvPicPr>
        <p:blipFill rotWithShape="1">
          <a:blip r:embed="rId3">
            <a:alphaModFix/>
          </a:blip>
          <a:srcRect b="0" l="0" r="0" t="0"/>
          <a:stretch/>
        </p:blipFill>
        <p:spPr>
          <a:xfrm>
            <a:off x="1299149" y="176732"/>
            <a:ext cx="9565150" cy="65240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6"/>
          <p:cNvSpPr txBox="1"/>
          <p:nvPr>
            <p:ph type="ctrTitle"/>
          </p:nvPr>
        </p:nvSpPr>
        <p:spPr>
          <a:xfrm>
            <a:off x="2879674" y="732210"/>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b="1" lang="es-ES" sz="4800"/>
              <a:t>Fase de evaluación del proyecto</a:t>
            </a:r>
            <a:endParaRPr sz="4800"/>
          </a:p>
        </p:txBody>
      </p:sp>
      <p:pic>
        <p:nvPicPr>
          <p:cNvPr descr="Resultado de imagen para logo tae" id="335" name="Google Shape;335;p36"/>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grpSp>
        <p:nvGrpSpPr>
          <p:cNvPr id="336" name="Google Shape;336;p36"/>
          <p:cNvGrpSpPr/>
          <p:nvPr/>
        </p:nvGrpSpPr>
        <p:grpSpPr>
          <a:xfrm>
            <a:off x="5131" y="737653"/>
            <a:ext cx="10501612" cy="2588693"/>
            <a:chOff x="5131" y="737653"/>
            <a:chExt cx="10501612" cy="2588693"/>
          </a:xfrm>
        </p:grpSpPr>
        <p:sp>
          <p:nvSpPr>
            <p:cNvPr id="337" name="Google Shape;337;p36"/>
            <p:cNvSpPr/>
            <p:nvPr/>
          </p:nvSpPr>
          <p:spPr>
            <a:xfrm>
              <a:off x="5131" y="737653"/>
              <a:ext cx="2442163" cy="1682650"/>
            </a:xfrm>
            <a:prstGeom prst="roundRect">
              <a:avLst>
                <a:gd fmla="val 16667" name="adj"/>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36"/>
            <p:cNvSpPr/>
            <p:nvPr/>
          </p:nvSpPr>
          <p:spPr>
            <a:xfrm>
              <a:off x="5131" y="2420304"/>
              <a:ext cx="2442163" cy="9060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36"/>
            <p:cNvSpPr txBox="1"/>
            <p:nvPr/>
          </p:nvSpPr>
          <p:spPr>
            <a:xfrm>
              <a:off x="5131" y="2420304"/>
              <a:ext cx="2442163" cy="906042"/>
            </a:xfrm>
            <a:prstGeom prst="rect">
              <a:avLst/>
            </a:prstGeom>
            <a:noFill/>
            <a:ln>
              <a:noFill/>
            </a:ln>
          </p:spPr>
          <p:txBody>
            <a:bodyPr anchorCtr="0" anchor="t" bIns="0" lIns="142225" spcFirstLastPara="1" rIns="142225" wrap="square" tIns="142225">
              <a:noAutofit/>
            </a:bodyPr>
            <a:lstStyle/>
            <a:p>
              <a:pPr indent="0" lvl="0" marL="0" marR="0" rtl="0" algn="ctr">
                <a:lnSpc>
                  <a:spcPct val="90000"/>
                </a:lnSpc>
                <a:spcBef>
                  <a:spcPts val="0"/>
                </a:spcBef>
                <a:spcAft>
                  <a:spcPts val="0"/>
                </a:spcAft>
                <a:buClr>
                  <a:srgbClr val="000000"/>
                </a:buClr>
                <a:buSzPts val="2000"/>
                <a:buFont typeface="Arial"/>
                <a:buNone/>
              </a:pPr>
              <a:r>
                <a:rPr b="0" i="0" lang="es-ES" sz="2000" u="none" cap="none" strike="noStrike">
                  <a:solidFill>
                    <a:schemeClr val="dk1"/>
                  </a:solidFill>
                  <a:latin typeface="Amatic SC"/>
                  <a:ea typeface="Amatic SC"/>
                  <a:cs typeface="Amatic SC"/>
                  <a:sym typeface="Amatic SC"/>
                </a:rPr>
                <a:t>Rúbrica de evaluación de trabajo colaborativo</a:t>
              </a:r>
              <a:endParaRPr b="0" i="0" sz="2000" u="none" cap="none" strike="noStrike">
                <a:solidFill>
                  <a:schemeClr val="dk1"/>
                </a:solidFill>
                <a:latin typeface="Amatic SC"/>
                <a:ea typeface="Amatic SC"/>
                <a:cs typeface="Amatic SC"/>
                <a:sym typeface="Amatic SC"/>
              </a:endParaRPr>
            </a:p>
          </p:txBody>
        </p:sp>
        <p:sp>
          <p:nvSpPr>
            <p:cNvPr id="340" name="Google Shape;340;p36"/>
            <p:cNvSpPr/>
            <p:nvPr/>
          </p:nvSpPr>
          <p:spPr>
            <a:xfrm>
              <a:off x="2691614" y="737653"/>
              <a:ext cx="2442163" cy="1682650"/>
            </a:xfrm>
            <a:prstGeom prst="roundRect">
              <a:avLst>
                <a:gd fmla="val 16667" name="adj"/>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36"/>
            <p:cNvSpPr/>
            <p:nvPr/>
          </p:nvSpPr>
          <p:spPr>
            <a:xfrm>
              <a:off x="2691614" y="2420304"/>
              <a:ext cx="2442163" cy="9060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36"/>
            <p:cNvSpPr txBox="1"/>
            <p:nvPr/>
          </p:nvSpPr>
          <p:spPr>
            <a:xfrm>
              <a:off x="2691614" y="2420304"/>
              <a:ext cx="2442163" cy="906042"/>
            </a:xfrm>
            <a:prstGeom prst="rect">
              <a:avLst/>
            </a:prstGeom>
            <a:noFill/>
            <a:ln>
              <a:noFill/>
            </a:ln>
          </p:spPr>
          <p:txBody>
            <a:bodyPr anchorCtr="0" anchor="t" bIns="0" lIns="142225" spcFirstLastPara="1" rIns="142225" wrap="square" tIns="142225">
              <a:noAutofit/>
            </a:bodyPr>
            <a:lstStyle/>
            <a:p>
              <a:pPr indent="0" lvl="0" marL="0" marR="0" rtl="0" algn="ctr">
                <a:lnSpc>
                  <a:spcPct val="90000"/>
                </a:lnSpc>
                <a:spcBef>
                  <a:spcPts val="0"/>
                </a:spcBef>
                <a:spcAft>
                  <a:spcPts val="0"/>
                </a:spcAft>
                <a:buClr>
                  <a:srgbClr val="000000"/>
                </a:buClr>
                <a:buSzPts val="2000"/>
                <a:buFont typeface="Arial"/>
                <a:buNone/>
              </a:pPr>
              <a:r>
                <a:rPr b="0" i="0" lang="es-ES" sz="2000" u="none" cap="none" strike="noStrike">
                  <a:solidFill>
                    <a:schemeClr val="dk1"/>
                  </a:solidFill>
                  <a:latin typeface="Amatic SC"/>
                  <a:ea typeface="Amatic SC"/>
                  <a:cs typeface="Amatic SC"/>
                  <a:sym typeface="Amatic SC"/>
                </a:rPr>
                <a:t>Evaluación de productos elaborados por los estudiantes</a:t>
              </a:r>
              <a:endParaRPr b="0" i="0" sz="2000" u="none" cap="none" strike="noStrike">
                <a:solidFill>
                  <a:schemeClr val="dk1"/>
                </a:solidFill>
                <a:latin typeface="Amatic SC"/>
                <a:ea typeface="Amatic SC"/>
                <a:cs typeface="Amatic SC"/>
                <a:sym typeface="Amatic SC"/>
              </a:endParaRPr>
            </a:p>
          </p:txBody>
        </p:sp>
        <p:sp>
          <p:nvSpPr>
            <p:cNvPr id="343" name="Google Shape;343;p36"/>
            <p:cNvSpPr/>
            <p:nvPr/>
          </p:nvSpPr>
          <p:spPr>
            <a:xfrm>
              <a:off x="5378097" y="2420304"/>
              <a:ext cx="2442163" cy="9060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36"/>
            <p:cNvSpPr/>
            <p:nvPr/>
          </p:nvSpPr>
          <p:spPr>
            <a:xfrm>
              <a:off x="8064580" y="2420304"/>
              <a:ext cx="2442163" cy="90604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pic>
        <p:nvPicPr>
          <p:cNvPr descr="Resultado de imagen para logo tae" id="349" name="Google Shape;349;p37"/>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pic>
        <p:nvPicPr>
          <p:cNvPr id="350" name="Google Shape;350;p37"/>
          <p:cNvPicPr preferRelativeResize="0"/>
          <p:nvPr/>
        </p:nvPicPr>
        <p:blipFill rotWithShape="1">
          <a:blip r:embed="rId4">
            <a:alphaModFix/>
          </a:blip>
          <a:srcRect b="0" l="0" r="0" t="0"/>
          <a:stretch/>
        </p:blipFill>
        <p:spPr>
          <a:xfrm>
            <a:off x="2994914" y="636789"/>
            <a:ext cx="7802133" cy="536920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pic>
        <p:nvPicPr>
          <p:cNvPr descr="Resultado de imagen para logo tae" id="355" name="Google Shape;355;p38"/>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pic>
        <p:nvPicPr>
          <p:cNvPr id="356" name="Google Shape;356;p38"/>
          <p:cNvPicPr preferRelativeResize="0"/>
          <p:nvPr/>
        </p:nvPicPr>
        <p:blipFill rotWithShape="1">
          <a:blip r:embed="rId4">
            <a:alphaModFix/>
          </a:blip>
          <a:srcRect b="0" l="0" r="0" t="0"/>
          <a:stretch/>
        </p:blipFill>
        <p:spPr>
          <a:xfrm>
            <a:off x="2821946" y="970370"/>
            <a:ext cx="8209595" cy="50505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id="361" name="Google Shape;361;p39"/>
          <p:cNvPicPr preferRelativeResize="0"/>
          <p:nvPr/>
        </p:nvPicPr>
        <p:blipFill rotWithShape="1">
          <a:blip r:embed="rId3">
            <a:alphaModFix/>
          </a:blip>
          <a:srcRect b="0" l="0" r="0" t="0"/>
          <a:stretch/>
        </p:blipFill>
        <p:spPr>
          <a:xfrm>
            <a:off x="2834300" y="846821"/>
            <a:ext cx="8128064" cy="54607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4"/>
          <p:cNvSpPr txBox="1"/>
          <p:nvPr>
            <p:ph type="ctrTitle"/>
          </p:nvPr>
        </p:nvSpPr>
        <p:spPr>
          <a:xfrm>
            <a:off x="1766825" y="2869099"/>
            <a:ext cx="8539800" cy="2081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8000"/>
              <a:buFont typeface="Calibri"/>
              <a:buNone/>
            </a:pPr>
            <a:r>
              <a:rPr b="1" lang="es-ES" sz="8000"/>
              <a:t>¿</a:t>
            </a:r>
            <a:r>
              <a:rPr b="1" lang="es-ES" sz="7200"/>
              <a:t>De dónde vienes y a dónde vas? </a:t>
            </a:r>
            <a:r>
              <a:rPr b="1" lang="es-ES" sz="8000"/>
              <a:t>Conexiones etapa I</a:t>
            </a:r>
            <a:endParaRPr b="1" sz="8000"/>
          </a:p>
        </p:txBody>
      </p:sp>
      <p:pic>
        <p:nvPicPr>
          <p:cNvPr descr="Resultado de imagen para logo tae" id="108" name="Google Shape;108;p4"/>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0"/>
          <p:cNvSpPr txBox="1"/>
          <p:nvPr>
            <p:ph type="ctrTitle"/>
          </p:nvPr>
        </p:nvSpPr>
        <p:spPr>
          <a:xfrm>
            <a:off x="2927803" y="1481773"/>
            <a:ext cx="8652680"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Autoevaluación del proyecto por parte de autoridades</a:t>
            </a:r>
            <a:endParaRPr sz="5400"/>
          </a:p>
        </p:txBody>
      </p:sp>
      <p:pic>
        <p:nvPicPr>
          <p:cNvPr descr="Resultado de imagen para logo tae" id="367" name="Google Shape;367;p40"/>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41"/>
          <p:cNvSpPr txBox="1"/>
          <p:nvPr>
            <p:ph type="ctrTitle"/>
          </p:nvPr>
        </p:nvSpPr>
        <p:spPr>
          <a:xfrm>
            <a:off x="2785040" y="1270709"/>
            <a:ext cx="8652680" cy="157296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Reflexiones sobre la implementación del proyecto </a:t>
            </a:r>
            <a:endParaRPr sz="5400"/>
          </a:p>
          <a:p>
            <a:pPr indent="0" lvl="0" marL="0" rtl="0" algn="l">
              <a:lnSpc>
                <a:spcPct val="90000"/>
              </a:lnSpc>
              <a:spcBef>
                <a:spcPts val="0"/>
              </a:spcBef>
              <a:spcAft>
                <a:spcPts val="0"/>
              </a:spcAft>
              <a:buClr>
                <a:schemeClr val="dk1"/>
              </a:buClr>
              <a:buSzPts val="5400"/>
              <a:buFont typeface="Calibri"/>
              <a:buNone/>
            </a:pPr>
            <a:r>
              <a:rPr b="1" lang="es-ES" sz="5400"/>
              <a:t>Orientación Educativa IV</a:t>
            </a:r>
            <a:endParaRPr b="1" sz="5400"/>
          </a:p>
        </p:txBody>
      </p:sp>
      <p:pic>
        <p:nvPicPr>
          <p:cNvPr descr="Resultado de imagen para logo tae" id="373" name="Google Shape;373;p41"/>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
        <p:nvSpPr>
          <p:cNvPr id="374" name="Google Shape;374;p41"/>
          <p:cNvSpPr txBox="1"/>
          <p:nvPr/>
        </p:nvSpPr>
        <p:spPr>
          <a:xfrm>
            <a:off x="1496125" y="3225050"/>
            <a:ext cx="8927700" cy="1374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Para mí, lo más complicado de implementar el proyecto ha sido lograr que todos los estudiantes estén enterados de lo que deben hacer. Al manejar sus entregas por Schoology, algunas veces las entregas no están completas o no cumplen con los requisitos que se especifican en sus rúbricas de evaluación.</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2"/>
          <p:cNvSpPr txBox="1"/>
          <p:nvPr>
            <p:ph type="ctrTitle"/>
          </p:nvPr>
        </p:nvSpPr>
        <p:spPr>
          <a:xfrm>
            <a:off x="2763626" y="1020873"/>
            <a:ext cx="8652680" cy="177996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Reflexiones sobre la implementación del proyecto  Geografía IV</a:t>
            </a:r>
            <a:endParaRPr sz="5400"/>
          </a:p>
        </p:txBody>
      </p:sp>
      <p:pic>
        <p:nvPicPr>
          <p:cNvPr descr="Resultado de imagen para logo tae" id="380" name="Google Shape;380;p42"/>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
        <p:nvSpPr>
          <p:cNvPr id="381" name="Google Shape;381;p42"/>
          <p:cNvSpPr txBox="1"/>
          <p:nvPr/>
        </p:nvSpPr>
        <p:spPr>
          <a:xfrm>
            <a:off x="1023025" y="3523700"/>
            <a:ext cx="9185100" cy="5208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es-ES" sz="1800" u="none" cap="none" strike="noStrike">
                <a:solidFill>
                  <a:srgbClr val="000000"/>
                </a:solidFill>
                <a:latin typeface="Calibri"/>
                <a:ea typeface="Calibri"/>
                <a:cs typeface="Calibri"/>
                <a:sym typeface="Calibri"/>
              </a:rPr>
              <a:t>La implementación del proyecto ha sido muy compleja a pesar de tener a todos los alumnos sin ser divididos. Al presentarse tantos cambios en el proyecto, esto ha causado mucha incertidumbre en los alumnos pues se ha comenzado el proyecto muchas veces causandoles enojo y pérdida de interés por el mismo.</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rPr b="0" i="0" lang="es-ES" sz="1800" u="none" cap="none" strike="noStrike">
                <a:solidFill>
                  <a:srgbClr val="000000"/>
                </a:solidFill>
                <a:latin typeface="Calibri"/>
                <a:ea typeface="Calibri"/>
                <a:cs typeface="Calibri"/>
                <a:sym typeface="Calibri"/>
              </a:rPr>
              <a:t>Al mismo tiempo, los alumnos de 4to presentan diversos proyectos con diversos profesores y al solo haber dos materias que pueden llevar el rol de la materia, dichas materias se repiten varias veces y eso le causa mucha confusión en ellos.</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43"/>
          <p:cNvSpPr txBox="1"/>
          <p:nvPr>
            <p:ph type="ctrTitle"/>
          </p:nvPr>
        </p:nvSpPr>
        <p:spPr>
          <a:xfrm>
            <a:off x="2927803" y="1898868"/>
            <a:ext cx="8652680"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Reflexiones sobre la implementación del proyecto </a:t>
            </a:r>
            <a:endParaRPr sz="5400"/>
          </a:p>
          <a:p>
            <a:pPr indent="0" lvl="0" marL="0" rtl="0" algn="l">
              <a:lnSpc>
                <a:spcPct val="90000"/>
              </a:lnSpc>
              <a:spcBef>
                <a:spcPts val="0"/>
              </a:spcBef>
              <a:spcAft>
                <a:spcPts val="0"/>
              </a:spcAft>
              <a:buClr>
                <a:schemeClr val="dk1"/>
              </a:buClr>
              <a:buSzPts val="5400"/>
              <a:buFont typeface="Calibri"/>
              <a:buNone/>
            </a:pPr>
            <a:r>
              <a:rPr b="1" lang="es-ES" sz="5400"/>
              <a:t>Dibujo IV </a:t>
            </a:r>
            <a:endParaRPr b="1" sz="5400"/>
          </a:p>
        </p:txBody>
      </p:sp>
      <p:pic>
        <p:nvPicPr>
          <p:cNvPr descr="Resultado de imagen para logo tae" id="387" name="Google Shape;387;p43"/>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
        <p:nvSpPr>
          <p:cNvPr id="388" name="Google Shape;388;p43"/>
          <p:cNvSpPr txBox="1"/>
          <p:nvPr/>
        </p:nvSpPr>
        <p:spPr>
          <a:xfrm>
            <a:off x="3244022" y="3023123"/>
            <a:ext cx="6313991" cy="25044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0000"/>
                </a:solidFill>
                <a:latin typeface="Arial"/>
                <a:ea typeface="Arial"/>
                <a:cs typeface="Arial"/>
                <a:sym typeface="Arial"/>
              </a:rPr>
              <a:t>Una de las dificultades ha sido el poder coincidir todos los profesores y estudiantes para realizar las actividades.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0000"/>
                </a:solidFill>
                <a:latin typeface="Arial"/>
                <a:ea typeface="Arial"/>
                <a:cs typeface="Arial"/>
                <a:sym typeface="Arial"/>
              </a:rPr>
              <a:t>Y los cambios que se han tenido que realizar han afectado el desarrollo.</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4"/>
          <p:cNvSpPr txBox="1"/>
          <p:nvPr>
            <p:ph type="ctrTitle"/>
          </p:nvPr>
        </p:nvSpPr>
        <p:spPr>
          <a:xfrm>
            <a:off x="2927803" y="1898868"/>
            <a:ext cx="8652600" cy="597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t/>
            </a:r>
            <a:endParaRPr b="1" sz="5400"/>
          </a:p>
          <a:p>
            <a:pPr indent="0" lvl="0" marL="0" rtl="0" algn="l">
              <a:lnSpc>
                <a:spcPct val="90000"/>
              </a:lnSpc>
              <a:spcBef>
                <a:spcPts val="0"/>
              </a:spcBef>
              <a:spcAft>
                <a:spcPts val="0"/>
              </a:spcAft>
              <a:buClr>
                <a:schemeClr val="dk1"/>
              </a:buClr>
              <a:buSzPts val="5400"/>
              <a:buFont typeface="Calibri"/>
              <a:buNone/>
            </a:pPr>
            <a:r>
              <a:t/>
            </a:r>
            <a:endParaRPr b="1" sz="5400"/>
          </a:p>
          <a:p>
            <a:pPr indent="0" lvl="0" marL="0" rtl="0" algn="l">
              <a:lnSpc>
                <a:spcPct val="90000"/>
              </a:lnSpc>
              <a:spcBef>
                <a:spcPts val="0"/>
              </a:spcBef>
              <a:spcAft>
                <a:spcPts val="0"/>
              </a:spcAft>
              <a:buClr>
                <a:schemeClr val="dk1"/>
              </a:buClr>
              <a:buSzPts val="5400"/>
              <a:buFont typeface="Calibri"/>
              <a:buNone/>
            </a:pPr>
            <a:r>
              <a:rPr b="1" lang="es-ES" sz="5400"/>
              <a:t>Reflexiones sobre la implementación del proyecto</a:t>
            </a:r>
            <a:endParaRPr b="1" sz="5400"/>
          </a:p>
          <a:p>
            <a:pPr indent="0" lvl="0" marL="0" rtl="0" algn="l">
              <a:lnSpc>
                <a:spcPct val="90000"/>
              </a:lnSpc>
              <a:spcBef>
                <a:spcPts val="0"/>
              </a:spcBef>
              <a:spcAft>
                <a:spcPts val="0"/>
              </a:spcAft>
              <a:buClr>
                <a:schemeClr val="dk1"/>
              </a:buClr>
              <a:buSzPts val="5400"/>
              <a:buFont typeface="Calibri"/>
              <a:buNone/>
            </a:pPr>
            <a:r>
              <a:rPr b="1" lang="es-ES" sz="5400"/>
              <a:t>Inglés IV </a:t>
            </a:r>
            <a:endParaRPr sz="5400"/>
          </a:p>
        </p:txBody>
      </p:sp>
      <p:pic>
        <p:nvPicPr>
          <p:cNvPr descr="Resultado de imagen para logo tae" id="394" name="Google Shape;394;p44"/>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
        <p:nvSpPr>
          <p:cNvPr id="395" name="Google Shape;395;p44"/>
          <p:cNvSpPr txBox="1"/>
          <p:nvPr/>
        </p:nvSpPr>
        <p:spPr>
          <a:xfrm>
            <a:off x="1278550" y="2741700"/>
            <a:ext cx="8927700" cy="1374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La implementación del proyecto ha sido muy compleja a pesar de tener a todos los alumnos sin ser divididos. Al presentarse tantos cambios en el proyecto, esto ha causado mucha incertidumbre en los alumnos pues se ha comenzado el proyecto muchas veces causandoles enojo y pérdida de interés por el mismo.</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Al mismo tiempo, los alumnos de 4to presentan diversos proyectos con diversos profesores y al solo haber dos materias que pueden llevar el rol de la materia, dichas materias se repiten varias veces y eso le causa mucha confusión en ellos.</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45"/>
          <p:cNvSpPr txBox="1"/>
          <p:nvPr>
            <p:ph type="ctrTitle"/>
          </p:nvPr>
        </p:nvSpPr>
        <p:spPr>
          <a:xfrm>
            <a:off x="2927803" y="1898868"/>
            <a:ext cx="8652600" cy="597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Reflexiones sobre la implementación del proyecto </a:t>
            </a:r>
            <a:endParaRPr b="1" sz="5400">
              <a:solidFill>
                <a:srgbClr val="FF0000"/>
              </a:solidFill>
            </a:endParaRPr>
          </a:p>
          <a:p>
            <a:pPr indent="0" lvl="0" marL="0" rtl="0" algn="l">
              <a:lnSpc>
                <a:spcPct val="90000"/>
              </a:lnSpc>
              <a:spcBef>
                <a:spcPts val="0"/>
              </a:spcBef>
              <a:spcAft>
                <a:spcPts val="0"/>
              </a:spcAft>
              <a:buClr>
                <a:schemeClr val="dk1"/>
              </a:buClr>
              <a:buSzPts val="5400"/>
              <a:buFont typeface="Calibri"/>
              <a:buNone/>
            </a:pPr>
            <a:r>
              <a:rPr b="1" lang="es-ES" sz="5400">
                <a:solidFill>
                  <a:srgbClr val="000000"/>
                </a:solidFill>
              </a:rPr>
              <a:t>Francés I</a:t>
            </a:r>
            <a:endParaRPr b="1" sz="5400">
              <a:solidFill>
                <a:srgbClr val="000000"/>
              </a:solidFill>
            </a:endParaRPr>
          </a:p>
        </p:txBody>
      </p:sp>
      <p:pic>
        <p:nvPicPr>
          <p:cNvPr descr="Resultado de imagen para logo tae" id="401" name="Google Shape;401;p45"/>
          <p:cNvPicPr preferRelativeResize="0"/>
          <p:nvPr/>
        </p:nvPicPr>
        <p:blipFill rotWithShape="1">
          <a:blip r:embed="rId3">
            <a:alphaModFix/>
          </a:blip>
          <a:srcRect b="0" l="0" r="0" t="0"/>
          <a:stretch/>
        </p:blipFill>
        <p:spPr>
          <a:xfrm>
            <a:off x="557653" y="528077"/>
            <a:ext cx="1937082" cy="1005522"/>
          </a:xfrm>
          <a:prstGeom prst="rect">
            <a:avLst/>
          </a:prstGeom>
          <a:noFill/>
          <a:ln>
            <a:noFill/>
          </a:ln>
        </p:spPr>
      </p:pic>
      <p:sp>
        <p:nvSpPr>
          <p:cNvPr id="402" name="Google Shape;402;p45"/>
          <p:cNvSpPr txBox="1"/>
          <p:nvPr/>
        </p:nvSpPr>
        <p:spPr>
          <a:xfrm>
            <a:off x="1245500" y="3259100"/>
            <a:ext cx="8927700" cy="1374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Para mí, lo más complicado de implementar el proyecto ha sido lograr que todos los estudiantes estén enterados de lo que deben hacer. Al manejar sus entregas por Schoology, algunas veces las entregas no están completas o no cumplen con los requisitos que se especifican en sus rúbricas de evaluación.</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46"/>
          <p:cNvSpPr txBox="1"/>
          <p:nvPr>
            <p:ph type="ctrTitle"/>
          </p:nvPr>
        </p:nvSpPr>
        <p:spPr>
          <a:xfrm>
            <a:off x="2804820" y="1181763"/>
            <a:ext cx="8652600" cy="597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Diagrama de preguntas esenciales</a:t>
            </a:r>
            <a:endParaRPr sz="5400"/>
          </a:p>
        </p:txBody>
      </p:sp>
      <p:pic>
        <p:nvPicPr>
          <p:cNvPr descr="Resultado de imagen para logo tae" id="408" name="Google Shape;408;p46"/>
          <p:cNvPicPr preferRelativeResize="0"/>
          <p:nvPr/>
        </p:nvPicPr>
        <p:blipFill rotWithShape="1">
          <a:blip r:embed="rId3">
            <a:alphaModFix/>
          </a:blip>
          <a:srcRect b="0" l="0" r="0" t="0"/>
          <a:stretch/>
        </p:blipFill>
        <p:spPr>
          <a:xfrm>
            <a:off x="445359" y="668756"/>
            <a:ext cx="1937082" cy="1005522"/>
          </a:xfrm>
          <a:prstGeom prst="rect">
            <a:avLst/>
          </a:prstGeom>
          <a:noFill/>
          <a:ln>
            <a:noFill/>
          </a:ln>
        </p:spPr>
      </p:pic>
      <p:pic>
        <p:nvPicPr>
          <p:cNvPr id="409" name="Google Shape;409;p46"/>
          <p:cNvPicPr preferRelativeResize="0"/>
          <p:nvPr/>
        </p:nvPicPr>
        <p:blipFill rotWithShape="1">
          <a:blip r:embed="rId4">
            <a:alphaModFix/>
          </a:blip>
          <a:srcRect b="0" l="0" r="0" t="0"/>
          <a:stretch/>
        </p:blipFill>
        <p:spPr>
          <a:xfrm>
            <a:off x="2083150" y="1674275"/>
            <a:ext cx="6751381" cy="50622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47"/>
          <p:cNvSpPr txBox="1"/>
          <p:nvPr>
            <p:ph type="ctrTitle"/>
          </p:nvPr>
        </p:nvSpPr>
        <p:spPr>
          <a:xfrm>
            <a:off x="2863634" y="1234971"/>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s-ES" sz="4400"/>
              <a:t>Modelo de indagación para el proyecto interdisciplinario: Producto 5</a:t>
            </a:r>
            <a:endParaRPr sz="4400"/>
          </a:p>
        </p:txBody>
      </p:sp>
      <p:pic>
        <p:nvPicPr>
          <p:cNvPr descr="Resultado de imagen para logo tae" id="415" name="Google Shape;415;p47"/>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16" name="Google Shape;416;p47"/>
          <p:cNvPicPr preferRelativeResize="0"/>
          <p:nvPr/>
        </p:nvPicPr>
        <p:blipFill rotWithShape="1">
          <a:blip r:embed="rId4">
            <a:alphaModFix/>
          </a:blip>
          <a:srcRect b="0" l="0" r="0" t="0"/>
          <a:stretch/>
        </p:blipFill>
        <p:spPr>
          <a:xfrm>
            <a:off x="2994450" y="1832226"/>
            <a:ext cx="6541641" cy="4720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48"/>
          <p:cNvSpPr txBox="1"/>
          <p:nvPr>
            <p:ph type="ctrTitle"/>
          </p:nvPr>
        </p:nvSpPr>
        <p:spPr>
          <a:xfrm>
            <a:off x="2230359" y="243058"/>
            <a:ext cx="8652600" cy="597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6 (página 1)</a:t>
            </a:r>
            <a:endParaRPr sz="5400"/>
          </a:p>
        </p:txBody>
      </p:sp>
      <p:pic>
        <p:nvPicPr>
          <p:cNvPr descr="Resultado de imagen para logo tae" id="422" name="Google Shape;422;p48"/>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sp>
        <p:nvSpPr>
          <p:cNvPr id="423" name="Google Shape;423;p48"/>
          <p:cNvSpPr txBox="1"/>
          <p:nvPr/>
        </p:nvSpPr>
        <p:spPr>
          <a:xfrm>
            <a:off x="1660474" y="3491452"/>
            <a:ext cx="8652680" cy="597255"/>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4800"/>
              <a:buFont typeface="Calibri"/>
              <a:buNone/>
            </a:pPr>
            <a:r>
              <a:t/>
            </a:r>
            <a:endParaRPr b="0" i="0" sz="4800" u="none" cap="none" strike="noStrike">
              <a:solidFill>
                <a:srgbClr val="FF0000"/>
              </a:solidFill>
              <a:latin typeface="Calibri"/>
              <a:ea typeface="Calibri"/>
              <a:cs typeface="Calibri"/>
              <a:sym typeface="Calibri"/>
            </a:endParaRPr>
          </a:p>
        </p:txBody>
      </p:sp>
      <p:pic>
        <p:nvPicPr>
          <p:cNvPr id="424" name="Google Shape;424;p48"/>
          <p:cNvPicPr preferRelativeResize="0"/>
          <p:nvPr/>
        </p:nvPicPr>
        <p:blipFill rotWithShape="1">
          <a:blip r:embed="rId4">
            <a:alphaModFix/>
          </a:blip>
          <a:srcRect b="0" l="0" r="0" t="0"/>
          <a:stretch/>
        </p:blipFill>
        <p:spPr>
          <a:xfrm>
            <a:off x="2406200" y="840350"/>
            <a:ext cx="7720724" cy="57891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49"/>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6 (página 2)</a:t>
            </a:r>
            <a:endParaRPr sz="5400"/>
          </a:p>
        </p:txBody>
      </p:sp>
      <p:pic>
        <p:nvPicPr>
          <p:cNvPr descr="Resultado de imagen para logo tae" id="430" name="Google Shape;430;p49"/>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31" name="Google Shape;431;p49"/>
          <p:cNvPicPr preferRelativeResize="0"/>
          <p:nvPr/>
        </p:nvPicPr>
        <p:blipFill rotWithShape="1">
          <a:blip r:embed="rId4">
            <a:alphaModFix/>
          </a:blip>
          <a:srcRect b="0" l="0" r="0" t="0"/>
          <a:stretch/>
        </p:blipFill>
        <p:spPr>
          <a:xfrm>
            <a:off x="2615050" y="1607650"/>
            <a:ext cx="6799003" cy="5097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5"/>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Índice de la presentación</a:t>
            </a:r>
            <a:endParaRPr b="1" sz="5400"/>
          </a:p>
        </p:txBody>
      </p:sp>
      <p:pic>
        <p:nvPicPr>
          <p:cNvPr descr="Resultado de imagen para logo tae" id="114" name="Google Shape;114;p5"/>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15" name="Google Shape;115;p5"/>
          <p:cNvSpPr txBox="1"/>
          <p:nvPr/>
        </p:nvSpPr>
        <p:spPr>
          <a:xfrm>
            <a:off x="1766826" y="1913864"/>
            <a:ext cx="6577839" cy="103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CAIAC Conclusiones generales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Fotografías de la sesión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Organizador de conceptos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Introducción y justificación. Descripción del proyecto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Objetivo general del proyecto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Objetivos por asignatura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Preguntas generadoras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Contenidos y temas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Producto final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matic SC"/>
              <a:buNone/>
            </a:pPr>
            <a:r>
              <a:rPr b="0" i="0" lang="es-ES" sz="2400" u="none" cap="none" strike="noStrike">
                <a:solidFill>
                  <a:schemeClr val="dk1"/>
                </a:solidFill>
                <a:latin typeface="Amatic SC"/>
                <a:ea typeface="Amatic SC"/>
                <a:cs typeface="Amatic SC"/>
                <a:sym typeface="Amatic SC"/>
              </a:rPr>
              <a:t>Planeación día a día</a:t>
            </a:r>
            <a:endParaRPr b="0" i="0" sz="2400" u="none" cap="none" strike="noStrike">
              <a:solidFill>
                <a:schemeClr val="dk1"/>
              </a:solidFill>
              <a:latin typeface="Amatic SC"/>
              <a:ea typeface="Amatic SC"/>
              <a:cs typeface="Amatic SC"/>
              <a:sym typeface="Amatic S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50"/>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6 (página 3)</a:t>
            </a:r>
            <a:endParaRPr sz="5400"/>
          </a:p>
        </p:txBody>
      </p:sp>
      <p:pic>
        <p:nvPicPr>
          <p:cNvPr descr="Resultado de imagen para logo tae" id="437" name="Google Shape;437;p50"/>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38" name="Google Shape;438;p50"/>
          <p:cNvPicPr preferRelativeResize="0"/>
          <p:nvPr/>
        </p:nvPicPr>
        <p:blipFill rotWithShape="1">
          <a:blip r:embed="rId4">
            <a:alphaModFix/>
          </a:blip>
          <a:srcRect b="42515" l="0" r="0" t="0"/>
          <a:stretch/>
        </p:blipFill>
        <p:spPr>
          <a:xfrm>
            <a:off x="2615050" y="1760052"/>
            <a:ext cx="9498525" cy="40939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51"/>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7 (página 1)</a:t>
            </a:r>
            <a:endParaRPr sz="5400"/>
          </a:p>
        </p:txBody>
      </p:sp>
      <p:pic>
        <p:nvPicPr>
          <p:cNvPr descr="Resultado de imagen para logo tae" id="444" name="Google Shape;444;p51"/>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45" name="Google Shape;445;p51"/>
          <p:cNvPicPr preferRelativeResize="0"/>
          <p:nvPr/>
        </p:nvPicPr>
        <p:blipFill rotWithShape="1">
          <a:blip r:embed="rId4">
            <a:alphaModFix/>
          </a:blip>
          <a:srcRect b="0" l="0" r="0" t="0"/>
          <a:stretch/>
        </p:blipFill>
        <p:spPr>
          <a:xfrm>
            <a:off x="2615050" y="1760038"/>
            <a:ext cx="6595747" cy="494556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2"/>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7 (página 2)</a:t>
            </a:r>
            <a:endParaRPr sz="5400"/>
          </a:p>
        </p:txBody>
      </p:sp>
      <p:pic>
        <p:nvPicPr>
          <p:cNvPr descr="Resultado de imagen para logo tae" id="451" name="Google Shape;451;p52"/>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52" name="Google Shape;452;p52"/>
          <p:cNvPicPr preferRelativeResize="0"/>
          <p:nvPr/>
        </p:nvPicPr>
        <p:blipFill rotWithShape="1">
          <a:blip r:embed="rId4">
            <a:alphaModFix/>
          </a:blip>
          <a:srcRect b="0" l="0" r="0" t="0"/>
          <a:stretch/>
        </p:blipFill>
        <p:spPr>
          <a:xfrm>
            <a:off x="2615050" y="1607650"/>
            <a:ext cx="6799003" cy="50979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53"/>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7 (página 3)</a:t>
            </a:r>
            <a:endParaRPr sz="5400"/>
          </a:p>
        </p:txBody>
      </p:sp>
      <p:pic>
        <p:nvPicPr>
          <p:cNvPr descr="Resultado de imagen para logo tae" id="458" name="Google Shape;458;p53"/>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59" name="Google Shape;459;p53"/>
          <p:cNvPicPr preferRelativeResize="0"/>
          <p:nvPr/>
        </p:nvPicPr>
        <p:blipFill rotWithShape="1">
          <a:blip r:embed="rId4">
            <a:alphaModFix/>
          </a:blip>
          <a:srcRect b="0" l="0" r="0" t="0"/>
          <a:stretch/>
        </p:blipFill>
        <p:spPr>
          <a:xfrm>
            <a:off x="2615050" y="1760038"/>
            <a:ext cx="6595747" cy="494556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54"/>
          <p:cNvSpPr txBox="1"/>
          <p:nvPr>
            <p:ph type="ctrTitle"/>
          </p:nvPr>
        </p:nvSpPr>
        <p:spPr>
          <a:xfrm>
            <a:off x="2863634" y="1010383"/>
            <a:ext cx="8652600" cy="597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7 (página 4)</a:t>
            </a:r>
            <a:endParaRPr sz="5400"/>
          </a:p>
        </p:txBody>
      </p:sp>
      <p:pic>
        <p:nvPicPr>
          <p:cNvPr descr="Resultado de imagen para logo tae" id="465" name="Google Shape;465;p54"/>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66" name="Google Shape;466;p54"/>
          <p:cNvPicPr preferRelativeResize="0"/>
          <p:nvPr/>
        </p:nvPicPr>
        <p:blipFill rotWithShape="1">
          <a:blip r:embed="rId4">
            <a:alphaModFix/>
          </a:blip>
          <a:srcRect b="0" l="0" r="0" t="0"/>
          <a:stretch/>
        </p:blipFill>
        <p:spPr>
          <a:xfrm>
            <a:off x="2288980" y="1607663"/>
            <a:ext cx="6803074" cy="5101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55"/>
          <p:cNvSpPr txBox="1"/>
          <p:nvPr>
            <p:ph type="ctrTitle"/>
          </p:nvPr>
        </p:nvSpPr>
        <p:spPr>
          <a:xfrm>
            <a:off x="2863634" y="1010383"/>
            <a:ext cx="8652600" cy="597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7 (página 5)</a:t>
            </a:r>
            <a:endParaRPr sz="5400"/>
          </a:p>
        </p:txBody>
      </p:sp>
      <p:pic>
        <p:nvPicPr>
          <p:cNvPr descr="Resultado de imagen para logo tae" id="472" name="Google Shape;472;p55"/>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73" name="Google Shape;473;p55"/>
          <p:cNvPicPr preferRelativeResize="0"/>
          <p:nvPr/>
        </p:nvPicPr>
        <p:blipFill rotWithShape="1">
          <a:blip r:embed="rId4">
            <a:alphaModFix/>
          </a:blip>
          <a:srcRect b="0" l="0" r="0" t="0"/>
          <a:stretch/>
        </p:blipFill>
        <p:spPr>
          <a:xfrm>
            <a:off x="2615050" y="1760083"/>
            <a:ext cx="6595684" cy="494551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6"/>
          <p:cNvSpPr txBox="1"/>
          <p:nvPr>
            <p:ph type="ctrTitle"/>
          </p:nvPr>
        </p:nvSpPr>
        <p:spPr>
          <a:xfrm>
            <a:off x="2863634" y="1010383"/>
            <a:ext cx="8652600" cy="597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7 (página 6)</a:t>
            </a:r>
            <a:endParaRPr sz="5400"/>
          </a:p>
        </p:txBody>
      </p:sp>
      <p:pic>
        <p:nvPicPr>
          <p:cNvPr descr="Resultado de imagen para logo tae" id="479" name="Google Shape;479;p56"/>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80" name="Google Shape;480;p56"/>
          <p:cNvPicPr preferRelativeResize="0"/>
          <p:nvPr/>
        </p:nvPicPr>
        <p:blipFill rotWithShape="1">
          <a:blip r:embed="rId4">
            <a:alphaModFix/>
          </a:blip>
          <a:srcRect b="0" l="0" r="0" t="0"/>
          <a:stretch/>
        </p:blipFill>
        <p:spPr>
          <a:xfrm>
            <a:off x="2615050" y="1760083"/>
            <a:ext cx="6595684" cy="494551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57"/>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8 (página 1)</a:t>
            </a:r>
            <a:endParaRPr sz="5400"/>
          </a:p>
        </p:txBody>
      </p:sp>
      <p:pic>
        <p:nvPicPr>
          <p:cNvPr descr="Resultado de imagen para logo tae" id="486" name="Google Shape;486;p57"/>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87" name="Google Shape;487;p57"/>
          <p:cNvPicPr preferRelativeResize="0"/>
          <p:nvPr/>
        </p:nvPicPr>
        <p:blipFill rotWithShape="1">
          <a:blip r:embed="rId4">
            <a:alphaModFix/>
          </a:blip>
          <a:srcRect b="0" l="0" r="0" t="0"/>
          <a:stretch/>
        </p:blipFill>
        <p:spPr>
          <a:xfrm>
            <a:off x="2535800" y="1607638"/>
            <a:ext cx="8108941" cy="49455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58"/>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8 (página 2)</a:t>
            </a:r>
            <a:endParaRPr sz="5400"/>
          </a:p>
        </p:txBody>
      </p:sp>
      <p:pic>
        <p:nvPicPr>
          <p:cNvPr descr="Resultado de imagen para logo tae" id="493" name="Google Shape;493;p58"/>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494" name="Google Shape;494;p58"/>
          <p:cNvPicPr preferRelativeResize="0"/>
          <p:nvPr/>
        </p:nvPicPr>
        <p:blipFill rotWithShape="1">
          <a:blip r:embed="rId4">
            <a:alphaModFix/>
          </a:blip>
          <a:srcRect b="0" l="0" r="0" t="0"/>
          <a:stretch/>
        </p:blipFill>
        <p:spPr>
          <a:xfrm>
            <a:off x="2615050" y="1760038"/>
            <a:ext cx="7151852" cy="494556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59"/>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8 (página 3)</a:t>
            </a:r>
            <a:endParaRPr sz="5400"/>
          </a:p>
        </p:txBody>
      </p:sp>
      <p:pic>
        <p:nvPicPr>
          <p:cNvPr descr="Resultado de imagen para logo tae" id="500" name="Google Shape;500;p59"/>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501" name="Google Shape;501;p59"/>
          <p:cNvPicPr preferRelativeResize="0"/>
          <p:nvPr/>
        </p:nvPicPr>
        <p:blipFill rotWithShape="1">
          <a:blip r:embed="rId4">
            <a:alphaModFix/>
          </a:blip>
          <a:srcRect b="0" l="0" r="0" t="0"/>
          <a:stretch/>
        </p:blipFill>
        <p:spPr>
          <a:xfrm>
            <a:off x="2615050" y="1760038"/>
            <a:ext cx="7923066" cy="49455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6"/>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Índice de la presentación</a:t>
            </a:r>
            <a:endParaRPr b="1" sz="5400"/>
          </a:p>
        </p:txBody>
      </p:sp>
      <p:pic>
        <p:nvPicPr>
          <p:cNvPr descr="Resultado de imagen para logo tae" id="121" name="Google Shape;121;p6"/>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22" name="Google Shape;122;p6"/>
          <p:cNvSpPr txBox="1"/>
          <p:nvPr/>
        </p:nvSpPr>
        <p:spPr>
          <a:xfrm>
            <a:off x="1766826" y="1702472"/>
            <a:ext cx="7902703" cy="103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Evaluación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Autoevaluación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Reflexión de grupo interdisciplinario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Preguntas esenciales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Proceso de indagación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A.M.E. General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E.I.P Resumen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E.I.P. Elaboración del proyecto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Fotografías de la sesión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evaluación.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Evaluación formatos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Cambios sugeridos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Pasos para hacer una infografía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Infografía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matic SC"/>
              <a:buNone/>
            </a:pPr>
            <a:r>
              <a:rPr b="0" i="0" lang="es-ES" sz="2000" u="none" cap="none" strike="noStrike">
                <a:solidFill>
                  <a:schemeClr val="dk1"/>
                </a:solidFill>
                <a:latin typeface="Amatic SC"/>
                <a:ea typeface="Amatic SC"/>
                <a:cs typeface="Amatic SC"/>
                <a:sym typeface="Amatic SC"/>
              </a:rPr>
              <a:t>Reflexiones individuales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Amatic SC"/>
              <a:ea typeface="Amatic SC"/>
              <a:cs typeface="Amatic SC"/>
              <a:sym typeface="Amatic S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60"/>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8 (página 4)</a:t>
            </a:r>
            <a:endParaRPr sz="5400"/>
          </a:p>
        </p:txBody>
      </p:sp>
      <p:pic>
        <p:nvPicPr>
          <p:cNvPr descr="Resultado de imagen para logo tae" id="507" name="Google Shape;507;p60"/>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508" name="Google Shape;508;p60"/>
          <p:cNvPicPr preferRelativeResize="0"/>
          <p:nvPr/>
        </p:nvPicPr>
        <p:blipFill rotWithShape="1">
          <a:blip r:embed="rId4">
            <a:alphaModFix/>
          </a:blip>
          <a:srcRect b="0" l="0" r="0" t="0"/>
          <a:stretch/>
        </p:blipFill>
        <p:spPr>
          <a:xfrm>
            <a:off x="2615050" y="1760038"/>
            <a:ext cx="7224004" cy="494556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61"/>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8 (página 5)</a:t>
            </a:r>
            <a:endParaRPr sz="5400"/>
          </a:p>
        </p:txBody>
      </p:sp>
      <p:pic>
        <p:nvPicPr>
          <p:cNvPr descr="Resultado de imagen para logo tae" id="514" name="Google Shape;514;p61"/>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515" name="Google Shape;515;p61"/>
          <p:cNvPicPr preferRelativeResize="0"/>
          <p:nvPr/>
        </p:nvPicPr>
        <p:blipFill rotWithShape="1">
          <a:blip r:embed="rId4">
            <a:alphaModFix/>
          </a:blip>
          <a:srcRect b="0" l="0" r="0" t="0"/>
          <a:stretch/>
        </p:blipFill>
        <p:spPr>
          <a:xfrm>
            <a:off x="2131588" y="1737713"/>
            <a:ext cx="7928829" cy="494556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62"/>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8 (página 6)</a:t>
            </a:r>
            <a:endParaRPr sz="5400"/>
          </a:p>
        </p:txBody>
      </p:sp>
      <p:pic>
        <p:nvPicPr>
          <p:cNvPr descr="Resultado de imagen para logo tae" id="521" name="Google Shape;521;p62"/>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522" name="Google Shape;522;p62"/>
          <p:cNvPicPr preferRelativeResize="0"/>
          <p:nvPr/>
        </p:nvPicPr>
        <p:blipFill rotWithShape="1">
          <a:blip r:embed="rId4">
            <a:alphaModFix/>
          </a:blip>
          <a:srcRect b="0" l="0" r="0" t="0"/>
          <a:stretch/>
        </p:blipFill>
        <p:spPr>
          <a:xfrm>
            <a:off x="2615050" y="1760038"/>
            <a:ext cx="8385613" cy="494556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63"/>
          <p:cNvSpPr txBox="1"/>
          <p:nvPr>
            <p:ph type="ctrTitle"/>
          </p:nvPr>
        </p:nvSpPr>
        <p:spPr>
          <a:xfrm>
            <a:off x="2863634" y="1010383"/>
            <a:ext cx="8652680" cy="5972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8 (página 7)</a:t>
            </a:r>
            <a:endParaRPr sz="5400"/>
          </a:p>
        </p:txBody>
      </p:sp>
      <p:pic>
        <p:nvPicPr>
          <p:cNvPr descr="Resultado de imagen para logo tae" id="528" name="Google Shape;528;p63"/>
          <p:cNvPicPr preferRelativeResize="0"/>
          <p:nvPr/>
        </p:nvPicPr>
        <p:blipFill rotWithShape="1">
          <a:blip r:embed="rId3">
            <a:alphaModFix/>
          </a:blip>
          <a:srcRect b="0" l="0" r="0" t="0"/>
          <a:stretch/>
        </p:blipFill>
        <p:spPr>
          <a:xfrm>
            <a:off x="525568" y="732210"/>
            <a:ext cx="1937082" cy="1005522"/>
          </a:xfrm>
          <a:prstGeom prst="rect">
            <a:avLst/>
          </a:prstGeom>
          <a:noFill/>
          <a:ln>
            <a:noFill/>
          </a:ln>
        </p:spPr>
      </p:pic>
      <p:pic>
        <p:nvPicPr>
          <p:cNvPr id="529" name="Google Shape;529;p63"/>
          <p:cNvPicPr preferRelativeResize="0"/>
          <p:nvPr/>
        </p:nvPicPr>
        <p:blipFill rotWithShape="1">
          <a:blip r:embed="rId4">
            <a:alphaModFix/>
          </a:blip>
          <a:srcRect b="0" l="0" r="0" t="0"/>
          <a:stretch/>
        </p:blipFill>
        <p:spPr>
          <a:xfrm>
            <a:off x="1156400" y="1998232"/>
            <a:ext cx="10239375" cy="35528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64"/>
          <p:cNvSpPr txBox="1"/>
          <p:nvPr>
            <p:ph type="ctrTitle"/>
          </p:nvPr>
        </p:nvSpPr>
        <p:spPr>
          <a:xfrm>
            <a:off x="2888926" y="104135"/>
            <a:ext cx="8311486" cy="18044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Fotografías de sesión plenaria</a:t>
            </a:r>
            <a:endParaRPr b="1" sz="5400"/>
          </a:p>
        </p:txBody>
      </p:sp>
      <p:pic>
        <p:nvPicPr>
          <p:cNvPr descr="Resultado de imagen para logo tae" id="535" name="Google Shape;535;p64"/>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65"/>
          <p:cNvSpPr txBox="1"/>
          <p:nvPr>
            <p:ph type="ctrTitle"/>
          </p:nvPr>
        </p:nvSpPr>
        <p:spPr>
          <a:xfrm>
            <a:off x="2924691" y="1350964"/>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10: Evaluación diagnóstica</a:t>
            </a:r>
            <a:endParaRPr b="1" sz="5400"/>
          </a:p>
        </p:txBody>
      </p:sp>
      <p:pic>
        <p:nvPicPr>
          <p:cNvPr descr="Resultado de imagen para logo tae" id="541" name="Google Shape;541;p65"/>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pic>
        <p:nvPicPr>
          <p:cNvPr id="542" name="Google Shape;542;p65"/>
          <p:cNvPicPr preferRelativeResize="0"/>
          <p:nvPr/>
        </p:nvPicPr>
        <p:blipFill rotWithShape="1">
          <a:blip r:embed="rId4">
            <a:alphaModFix/>
          </a:blip>
          <a:srcRect b="0" l="0" r="0" t="0"/>
          <a:stretch/>
        </p:blipFill>
        <p:spPr>
          <a:xfrm>
            <a:off x="2577400" y="1948224"/>
            <a:ext cx="6421951" cy="48207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66"/>
          <p:cNvSpPr txBox="1"/>
          <p:nvPr>
            <p:ph type="ctrTitle"/>
          </p:nvPr>
        </p:nvSpPr>
        <p:spPr>
          <a:xfrm>
            <a:off x="2924691" y="1350964"/>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10: Evaluación formativa</a:t>
            </a:r>
            <a:endParaRPr b="1" sz="5400"/>
          </a:p>
        </p:txBody>
      </p:sp>
      <p:pic>
        <p:nvPicPr>
          <p:cNvPr descr="Resultado de imagen para logo tae" id="548" name="Google Shape;548;p66"/>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pic>
        <p:nvPicPr>
          <p:cNvPr id="549" name="Google Shape;549;p66"/>
          <p:cNvPicPr preferRelativeResize="0"/>
          <p:nvPr/>
        </p:nvPicPr>
        <p:blipFill rotWithShape="1">
          <a:blip r:embed="rId4">
            <a:alphaModFix/>
          </a:blip>
          <a:srcRect b="0" l="0" r="0" t="0"/>
          <a:stretch/>
        </p:blipFill>
        <p:spPr>
          <a:xfrm>
            <a:off x="2453875" y="1855525"/>
            <a:ext cx="6181728" cy="475737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67"/>
          <p:cNvSpPr txBox="1"/>
          <p:nvPr>
            <p:ph type="ctrTitle"/>
          </p:nvPr>
        </p:nvSpPr>
        <p:spPr>
          <a:xfrm>
            <a:off x="2924691" y="1350964"/>
            <a:ext cx="8311500" cy="597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Producto 10: Evaluación sumativa</a:t>
            </a:r>
            <a:endParaRPr b="1" sz="5400"/>
          </a:p>
        </p:txBody>
      </p:sp>
      <p:pic>
        <p:nvPicPr>
          <p:cNvPr descr="Resultado de imagen para logo tae" id="555" name="Google Shape;555;p67"/>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pic>
        <p:nvPicPr>
          <p:cNvPr id="556" name="Google Shape;556;p67"/>
          <p:cNvPicPr preferRelativeResize="0"/>
          <p:nvPr/>
        </p:nvPicPr>
        <p:blipFill rotWithShape="1">
          <a:blip r:embed="rId4">
            <a:alphaModFix/>
          </a:blip>
          <a:srcRect b="0" l="0" r="0" t="0"/>
          <a:stretch/>
        </p:blipFill>
        <p:spPr>
          <a:xfrm>
            <a:off x="2924700" y="2054314"/>
            <a:ext cx="6141462" cy="460493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68"/>
          <p:cNvSpPr txBox="1"/>
          <p:nvPr>
            <p:ph type="ctrTitle"/>
          </p:nvPr>
        </p:nvSpPr>
        <p:spPr>
          <a:xfrm>
            <a:off x="2924691" y="1350964"/>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Lista de cambios realizados a la estructura del proyecto</a:t>
            </a:r>
            <a:endParaRPr b="1" sz="5400"/>
          </a:p>
        </p:txBody>
      </p:sp>
      <p:pic>
        <p:nvPicPr>
          <p:cNvPr descr="Resultado de imagen para logo tae" id="562" name="Google Shape;562;p68"/>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563" name="Google Shape;563;p68"/>
          <p:cNvSpPr txBox="1"/>
          <p:nvPr/>
        </p:nvSpPr>
        <p:spPr>
          <a:xfrm>
            <a:off x="3144087" y="2580557"/>
            <a:ext cx="6442479" cy="10972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000000"/>
                </a:solidFill>
                <a:latin typeface="Arial"/>
                <a:ea typeface="Arial"/>
                <a:cs typeface="Arial"/>
                <a:sym typeface="Arial"/>
              </a:rPr>
              <a:t>Fue necesario darle una orientación distinta para poder integrar asignaturas de ciencias y humanidades ello provocó cambios importantes pero enriquecieron la proyecto</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69"/>
          <p:cNvSpPr txBox="1"/>
          <p:nvPr>
            <p:ph type="ctrTitle"/>
          </p:nvPr>
        </p:nvSpPr>
        <p:spPr>
          <a:xfrm>
            <a:off x="2924691" y="1350964"/>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Pasos para realizar una infografía</a:t>
            </a:r>
            <a:endParaRPr b="1" sz="5400"/>
          </a:p>
        </p:txBody>
      </p:sp>
      <p:pic>
        <p:nvPicPr>
          <p:cNvPr descr="Resultado de imagen para logo tae" id="569" name="Google Shape;569;p69"/>
          <p:cNvPicPr preferRelativeResize="0"/>
          <p:nvPr/>
        </p:nvPicPr>
        <p:blipFill rotWithShape="1">
          <a:blip r:embed="rId3">
            <a:alphaModFix/>
          </a:blip>
          <a:srcRect b="0" l="0" r="0" t="0"/>
          <a:stretch/>
        </p:blipFill>
        <p:spPr>
          <a:xfrm>
            <a:off x="605780" y="644069"/>
            <a:ext cx="1937082" cy="1005522"/>
          </a:xfrm>
          <a:prstGeom prst="rect">
            <a:avLst/>
          </a:prstGeom>
          <a:noFill/>
          <a:ln>
            <a:noFill/>
          </a:ln>
        </p:spPr>
      </p:pic>
      <p:sp>
        <p:nvSpPr>
          <p:cNvPr id="570" name="Google Shape;570;p69"/>
          <p:cNvSpPr txBox="1"/>
          <p:nvPr/>
        </p:nvSpPr>
        <p:spPr>
          <a:xfrm>
            <a:off x="2842050" y="2177900"/>
            <a:ext cx="5261400" cy="351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Definir el tema</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Definir subtemas pertinentes para la infografía</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Establecer una organización lógica de los temas (causa-consecuencia, orden cronológico)</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Leer sobre el tema y los subtemas</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Sintetizar la información relevante. Elegir gráficas o imágenes relacionadas.</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Bocetar un diseño general de la infografía que se relacione con el tema</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Elegir la tipografía y la paleta de colores para que la infografía sea agradable y legible</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Evaluar</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Corregir</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7"/>
          <p:cNvSpPr txBox="1"/>
          <p:nvPr>
            <p:ph type="ctrTitle"/>
          </p:nvPr>
        </p:nvSpPr>
        <p:spPr>
          <a:xfrm>
            <a:off x="1766826" y="2869111"/>
            <a:ext cx="7751928" cy="194854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b="1" lang="es-ES" sz="5400"/>
              <a:t>Producto CAIAC Conclusiones generales de interdisciplinariedad</a:t>
            </a:r>
            <a:endParaRPr b="1" sz="5400"/>
          </a:p>
        </p:txBody>
      </p:sp>
      <p:pic>
        <p:nvPicPr>
          <p:cNvPr descr="Resultado de imagen para logo tae" id="128" name="Google Shape;128;p7"/>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70"/>
          <p:cNvSpPr txBox="1"/>
          <p:nvPr>
            <p:ph type="ctrTitle"/>
          </p:nvPr>
        </p:nvSpPr>
        <p:spPr>
          <a:xfrm>
            <a:off x="2841573" y="1151302"/>
            <a:ext cx="8311500" cy="597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Reflexión Orientación Educativa IV:</a:t>
            </a:r>
            <a:endParaRPr b="1" sz="5400"/>
          </a:p>
        </p:txBody>
      </p:sp>
      <p:pic>
        <p:nvPicPr>
          <p:cNvPr descr="Resultado de imagen para logo tae" id="576" name="Google Shape;576;p70"/>
          <p:cNvPicPr preferRelativeResize="0"/>
          <p:nvPr/>
        </p:nvPicPr>
        <p:blipFill rotWithShape="1">
          <a:blip r:embed="rId3">
            <a:alphaModFix/>
          </a:blip>
          <a:srcRect b="0" l="0" r="0" t="0"/>
          <a:stretch/>
        </p:blipFill>
        <p:spPr>
          <a:xfrm>
            <a:off x="605780" y="644069"/>
            <a:ext cx="1937082" cy="1005522"/>
          </a:xfrm>
          <a:prstGeom prst="rect">
            <a:avLst/>
          </a:prstGeom>
          <a:noFill/>
          <a:ln>
            <a:noFill/>
          </a:ln>
        </p:spPr>
      </p:pic>
      <p:sp>
        <p:nvSpPr>
          <p:cNvPr id="577" name="Google Shape;577;p70"/>
          <p:cNvSpPr txBox="1"/>
          <p:nvPr/>
        </p:nvSpPr>
        <p:spPr>
          <a:xfrm>
            <a:off x="1477175" y="2656700"/>
            <a:ext cx="8927700" cy="1374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Para mí, lo más complicado de implementar el proyecto ha sido lograr que todos los estudiantes estén enterados de lo que deben hacer. Al manejar sus entregas por Schoology, algunas veces las entregas no están completas o no cumplen con los requisitos que se especifican en sus rúbricas de evaluación.</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1" name="Shape 581"/>
        <p:cNvGrpSpPr/>
        <p:nvPr/>
      </p:nvGrpSpPr>
      <p:grpSpPr>
        <a:xfrm>
          <a:off x="0" y="0"/>
          <a:ext cx="0" cy="0"/>
          <a:chOff x="0" y="0"/>
          <a:chExt cx="0" cy="0"/>
        </a:xfrm>
      </p:grpSpPr>
      <p:sp>
        <p:nvSpPr>
          <p:cNvPr id="582" name="Google Shape;582;p71"/>
          <p:cNvSpPr txBox="1"/>
          <p:nvPr>
            <p:ph type="ctrTitle"/>
          </p:nvPr>
        </p:nvSpPr>
        <p:spPr>
          <a:xfrm>
            <a:off x="2860523" y="848202"/>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Reflexión Geografía IV:</a:t>
            </a:r>
            <a:endParaRPr b="1" sz="5400"/>
          </a:p>
        </p:txBody>
      </p:sp>
      <p:pic>
        <p:nvPicPr>
          <p:cNvPr descr="Resultado de imagen para logo tae" id="583" name="Google Shape;583;p71"/>
          <p:cNvPicPr preferRelativeResize="0"/>
          <p:nvPr/>
        </p:nvPicPr>
        <p:blipFill rotWithShape="1">
          <a:blip r:embed="rId3">
            <a:alphaModFix/>
          </a:blip>
          <a:srcRect b="0" l="0" r="0" t="0"/>
          <a:stretch/>
        </p:blipFill>
        <p:spPr>
          <a:xfrm>
            <a:off x="605780" y="644069"/>
            <a:ext cx="1937082" cy="1005522"/>
          </a:xfrm>
          <a:prstGeom prst="rect">
            <a:avLst/>
          </a:prstGeom>
          <a:noFill/>
          <a:ln>
            <a:noFill/>
          </a:ln>
        </p:spPr>
      </p:pic>
      <p:sp>
        <p:nvSpPr>
          <p:cNvPr id="584" name="Google Shape;584;p71"/>
          <p:cNvSpPr txBox="1"/>
          <p:nvPr/>
        </p:nvSpPr>
        <p:spPr>
          <a:xfrm>
            <a:off x="890400" y="1742900"/>
            <a:ext cx="9185100" cy="5208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La implementación del proyecto ha sido muy compleja a pesar de tener a todos los alumnos sin ser divididos. Al presentarse tantos cambios en el proyecto, esto ha causado mucha incertidumbre en los alumnos pues se ha comenzado el proyecto muchas veces causandoles enojo y pérdida de interés por el mismo.</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400"/>
              <a:buFont typeface="Arial"/>
              <a:buNone/>
            </a:pPr>
            <a:r>
              <a:rPr b="0" i="0" lang="es-ES" sz="2400" u="none" cap="none" strike="noStrike">
                <a:solidFill>
                  <a:srgbClr val="000000"/>
                </a:solidFill>
                <a:latin typeface="Calibri"/>
                <a:ea typeface="Calibri"/>
                <a:cs typeface="Calibri"/>
                <a:sym typeface="Calibri"/>
              </a:rPr>
              <a:t>Al mismo tiempo, los alumnos de 4to presentan diversos proyectos con diversos profesores y al solo haber dos materias que pueden llevar el rol de la materia, dichas materias se repiten varias veces y eso le causa mucha confusión en ellos.</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72"/>
          <p:cNvSpPr txBox="1"/>
          <p:nvPr>
            <p:ph type="ctrTitle"/>
          </p:nvPr>
        </p:nvSpPr>
        <p:spPr>
          <a:xfrm>
            <a:off x="2860523" y="848202"/>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Reflexión Dibujo IV</a:t>
            </a:r>
            <a:endParaRPr b="1" sz="5400"/>
          </a:p>
        </p:txBody>
      </p:sp>
      <p:pic>
        <p:nvPicPr>
          <p:cNvPr descr="Resultado de imagen para logo tae" id="590" name="Google Shape;590;p72"/>
          <p:cNvPicPr preferRelativeResize="0"/>
          <p:nvPr/>
        </p:nvPicPr>
        <p:blipFill rotWithShape="1">
          <a:blip r:embed="rId3">
            <a:alphaModFix/>
          </a:blip>
          <a:srcRect b="0" l="0" r="0" t="0"/>
          <a:stretch/>
        </p:blipFill>
        <p:spPr>
          <a:xfrm>
            <a:off x="605780" y="644069"/>
            <a:ext cx="1937082" cy="1005522"/>
          </a:xfrm>
          <a:prstGeom prst="rect">
            <a:avLst/>
          </a:prstGeom>
          <a:noFill/>
          <a:ln>
            <a:noFill/>
          </a:ln>
        </p:spPr>
      </p:pic>
      <p:pic>
        <p:nvPicPr>
          <p:cNvPr id="591" name="Google Shape;591;p72"/>
          <p:cNvPicPr preferRelativeResize="0"/>
          <p:nvPr/>
        </p:nvPicPr>
        <p:blipFill rotWithShape="1">
          <a:blip r:embed="rId4">
            <a:alphaModFix/>
          </a:blip>
          <a:srcRect b="0" l="0" r="0" t="0"/>
          <a:stretch/>
        </p:blipFill>
        <p:spPr>
          <a:xfrm>
            <a:off x="2967749" y="1508831"/>
            <a:ext cx="7746008" cy="496816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73"/>
          <p:cNvSpPr txBox="1"/>
          <p:nvPr>
            <p:ph type="ctrTitle"/>
          </p:nvPr>
        </p:nvSpPr>
        <p:spPr>
          <a:xfrm>
            <a:off x="2860523" y="848202"/>
            <a:ext cx="831148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Reflexión Inglés IV</a:t>
            </a:r>
            <a:endParaRPr b="1" sz="5400"/>
          </a:p>
        </p:txBody>
      </p:sp>
      <p:pic>
        <p:nvPicPr>
          <p:cNvPr descr="Resultado de imagen para logo tae" id="597" name="Google Shape;597;p73"/>
          <p:cNvPicPr preferRelativeResize="0"/>
          <p:nvPr/>
        </p:nvPicPr>
        <p:blipFill rotWithShape="1">
          <a:blip r:embed="rId3">
            <a:alphaModFix/>
          </a:blip>
          <a:srcRect b="0" l="0" r="0" t="0"/>
          <a:stretch/>
        </p:blipFill>
        <p:spPr>
          <a:xfrm>
            <a:off x="590330" y="439919"/>
            <a:ext cx="1937082" cy="1005522"/>
          </a:xfrm>
          <a:prstGeom prst="rect">
            <a:avLst/>
          </a:prstGeom>
          <a:noFill/>
          <a:ln>
            <a:noFill/>
          </a:ln>
        </p:spPr>
      </p:pic>
      <p:pic>
        <p:nvPicPr>
          <p:cNvPr id="598" name="Google Shape;598;p73"/>
          <p:cNvPicPr preferRelativeResize="0"/>
          <p:nvPr/>
        </p:nvPicPr>
        <p:blipFill rotWithShape="1">
          <a:blip r:embed="rId4">
            <a:alphaModFix/>
          </a:blip>
          <a:srcRect b="0" l="0" r="0" t="0"/>
          <a:stretch/>
        </p:blipFill>
        <p:spPr>
          <a:xfrm>
            <a:off x="0" y="1445450"/>
            <a:ext cx="4674500" cy="2928300"/>
          </a:xfrm>
          <a:prstGeom prst="rect">
            <a:avLst/>
          </a:prstGeom>
          <a:noFill/>
          <a:ln>
            <a:noFill/>
          </a:ln>
        </p:spPr>
      </p:pic>
      <p:pic>
        <p:nvPicPr>
          <p:cNvPr id="599" name="Google Shape;599;p73"/>
          <p:cNvPicPr preferRelativeResize="0"/>
          <p:nvPr/>
        </p:nvPicPr>
        <p:blipFill rotWithShape="1">
          <a:blip r:embed="rId5">
            <a:alphaModFix/>
          </a:blip>
          <a:srcRect b="0" l="0" r="0" t="0"/>
          <a:stretch/>
        </p:blipFill>
        <p:spPr>
          <a:xfrm>
            <a:off x="5799875" y="1380917"/>
            <a:ext cx="5597701" cy="2992833"/>
          </a:xfrm>
          <a:prstGeom prst="rect">
            <a:avLst/>
          </a:prstGeom>
          <a:noFill/>
          <a:ln>
            <a:noFill/>
          </a:ln>
        </p:spPr>
      </p:pic>
      <p:pic>
        <p:nvPicPr>
          <p:cNvPr id="600" name="Google Shape;600;p73"/>
          <p:cNvPicPr preferRelativeResize="0"/>
          <p:nvPr/>
        </p:nvPicPr>
        <p:blipFill rotWithShape="1">
          <a:blip r:embed="rId6">
            <a:alphaModFix/>
          </a:blip>
          <a:srcRect b="0" l="0" r="0" t="0"/>
          <a:stretch/>
        </p:blipFill>
        <p:spPr>
          <a:xfrm>
            <a:off x="0" y="4020077"/>
            <a:ext cx="4674500" cy="2737273"/>
          </a:xfrm>
          <a:prstGeom prst="rect">
            <a:avLst/>
          </a:prstGeom>
          <a:noFill/>
          <a:ln>
            <a:noFill/>
          </a:ln>
        </p:spPr>
      </p:pic>
      <p:pic>
        <p:nvPicPr>
          <p:cNvPr id="601" name="Google Shape;601;p73"/>
          <p:cNvPicPr preferRelativeResize="0"/>
          <p:nvPr/>
        </p:nvPicPr>
        <p:blipFill rotWithShape="1">
          <a:blip r:embed="rId7">
            <a:alphaModFix/>
          </a:blip>
          <a:srcRect b="0" l="0" r="0" t="0"/>
          <a:stretch/>
        </p:blipFill>
        <p:spPr>
          <a:xfrm>
            <a:off x="5799875" y="4373750"/>
            <a:ext cx="5597704" cy="21794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74"/>
          <p:cNvSpPr txBox="1"/>
          <p:nvPr>
            <p:ph type="ctrTitle"/>
          </p:nvPr>
        </p:nvSpPr>
        <p:spPr>
          <a:xfrm>
            <a:off x="2860523" y="848202"/>
            <a:ext cx="8311500" cy="597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b="1" lang="es-ES" sz="5400"/>
              <a:t>Reflexión Francés I</a:t>
            </a:r>
            <a:endParaRPr b="1" sz="5400"/>
          </a:p>
        </p:txBody>
      </p:sp>
      <p:pic>
        <p:nvPicPr>
          <p:cNvPr descr="Resultado de imagen para logo tae" id="607" name="Google Shape;607;p74"/>
          <p:cNvPicPr preferRelativeResize="0"/>
          <p:nvPr/>
        </p:nvPicPr>
        <p:blipFill rotWithShape="1">
          <a:blip r:embed="rId3">
            <a:alphaModFix/>
          </a:blip>
          <a:srcRect b="0" l="0" r="0" t="0"/>
          <a:stretch/>
        </p:blipFill>
        <p:spPr>
          <a:xfrm>
            <a:off x="605780" y="644069"/>
            <a:ext cx="1937082" cy="1005522"/>
          </a:xfrm>
          <a:prstGeom prst="rect">
            <a:avLst/>
          </a:prstGeom>
          <a:noFill/>
          <a:ln>
            <a:noFill/>
          </a:ln>
        </p:spPr>
      </p:pic>
      <p:sp>
        <p:nvSpPr>
          <p:cNvPr id="608" name="Google Shape;608;p74"/>
          <p:cNvSpPr txBox="1"/>
          <p:nvPr/>
        </p:nvSpPr>
        <p:spPr>
          <a:xfrm>
            <a:off x="1776300" y="1932800"/>
            <a:ext cx="7686600" cy="4029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¿Cuáles fueron las tres principales dificultades propias, para la construcción del proyecto interdisciplinario?</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1.    	Encontrar un tema que se pudiera abordar en las tres asignaturas</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2.     Elegir de qué manera se presentaría el proyecto final</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3.     El tiempo para trabajar en el proyecto</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¿De qué forma las resolviste?</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Revisando los temarios de las tres asignaturas y utilizando recursos virtuales para poder trabajar de manera conjunta</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¿Qué resultados obtuviste y cómo se evidencian éstos?</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Las actividades que se presentaron durante cada sesión</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¿Qué aspectos crees que puedes seguir trabajando en ti para obtener mejores resultados?</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La planeación del proyecto y los ajustes necesarios para incluirlo en el programa operativo</a:t>
            </a:r>
            <a:endParaRPr b="0" i="0" sz="14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 ● ¿Qué de lo aprendido en el proceso repercute de forma positiva en tu sesiones cotidianas de trabajo?, ¿de qué manera?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chemeClr val="dk1"/>
                </a:solidFill>
                <a:latin typeface="Arial"/>
                <a:ea typeface="Arial"/>
                <a:cs typeface="Arial"/>
                <a:sym typeface="Arial"/>
              </a:rPr>
              <a:t>Que se pueden trabajar las diferentes conexiones entre las materias para que los alumnos aprecien lo importantes que son en conjunto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pic>
        <p:nvPicPr>
          <p:cNvPr descr="Resultado de imagen para logo tae" id="613" name="Google Shape;613;p75"/>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pic>
        <p:nvPicPr>
          <p:cNvPr id="614" name="Google Shape;614;p75"/>
          <p:cNvPicPr preferRelativeResize="0"/>
          <p:nvPr/>
        </p:nvPicPr>
        <p:blipFill rotWithShape="1">
          <a:blip r:embed="rId4">
            <a:alphaModFix/>
          </a:blip>
          <a:srcRect b="0" l="0" r="0" t="0"/>
          <a:stretch/>
        </p:blipFill>
        <p:spPr>
          <a:xfrm>
            <a:off x="3505607" y="76200"/>
            <a:ext cx="4431306" cy="6705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8"/>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1 (CAIAC)</a:t>
            </a:r>
            <a:endParaRPr b="1" sz="5400"/>
          </a:p>
        </p:txBody>
      </p:sp>
      <p:pic>
        <p:nvPicPr>
          <p:cNvPr descr="Resultado de imagen para logo tae" id="134" name="Google Shape;134;p8"/>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35" name="Google Shape;135;p8"/>
          <p:cNvSpPr txBox="1"/>
          <p:nvPr/>
        </p:nvSpPr>
        <p:spPr>
          <a:xfrm>
            <a:off x="2189906" y="3128418"/>
            <a:ext cx="7751928" cy="1948549"/>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4400"/>
              <a:buFont typeface="Calibri"/>
              <a:buNone/>
            </a:pPr>
            <a:r>
              <a:rPr b="0" i="0" lang="es-ES" sz="4400" u="none" cap="none" strike="noStrike">
                <a:solidFill>
                  <a:srgbClr val="FF0000"/>
                </a:solidFill>
                <a:latin typeface="Calibri"/>
                <a:ea typeface="Calibri"/>
                <a:cs typeface="Calibri"/>
                <a:sym typeface="Calibri"/>
              </a:rPr>
              <a:t>Pegar la imagen aquí. Se obtiene de las lecturas de la etapa I (CAIAC) de la interdisciplinariedad, sesión 5A</a:t>
            </a:r>
            <a:endParaRPr b="0" i="0" sz="4400" u="none" cap="none" strike="noStrike">
              <a:solidFill>
                <a:srgbClr val="FF0000"/>
              </a:solidFill>
              <a:latin typeface="Calibri"/>
              <a:ea typeface="Calibri"/>
              <a:cs typeface="Calibri"/>
              <a:sym typeface="Calibri"/>
            </a:endParaRPr>
          </a:p>
        </p:txBody>
      </p:sp>
      <p:pic>
        <p:nvPicPr>
          <p:cNvPr id="136" name="Google Shape;136;p8"/>
          <p:cNvPicPr preferRelativeResize="0"/>
          <p:nvPr/>
        </p:nvPicPr>
        <p:blipFill rotWithShape="1">
          <a:blip r:embed="rId4">
            <a:alphaModFix/>
          </a:blip>
          <a:srcRect b="0" l="0" r="0" t="0"/>
          <a:stretch/>
        </p:blipFill>
        <p:spPr>
          <a:xfrm>
            <a:off x="2086775" y="1490125"/>
            <a:ext cx="8479249" cy="52251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9"/>
          <p:cNvSpPr txBox="1"/>
          <p:nvPr>
            <p:ph type="ctrTitle"/>
          </p:nvPr>
        </p:nvSpPr>
        <p:spPr>
          <a:xfrm>
            <a:off x="2988860" y="753709"/>
            <a:ext cx="7465326" cy="5972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s-ES" sz="5400"/>
              <a:t>Producto 1 (CAIAC)</a:t>
            </a:r>
            <a:endParaRPr b="1" sz="5400"/>
          </a:p>
        </p:txBody>
      </p:sp>
      <p:pic>
        <p:nvPicPr>
          <p:cNvPr descr="Resultado de imagen para logo tae" id="142" name="Google Shape;142;p9"/>
          <p:cNvPicPr preferRelativeResize="0"/>
          <p:nvPr/>
        </p:nvPicPr>
        <p:blipFill rotWithShape="1">
          <a:blip r:embed="rId3">
            <a:alphaModFix/>
          </a:blip>
          <a:srcRect b="0" l="0" r="0" t="0"/>
          <a:stretch/>
        </p:blipFill>
        <p:spPr>
          <a:xfrm>
            <a:off x="798285" y="345442"/>
            <a:ext cx="1937082" cy="1005522"/>
          </a:xfrm>
          <a:prstGeom prst="rect">
            <a:avLst/>
          </a:prstGeom>
          <a:noFill/>
          <a:ln>
            <a:noFill/>
          </a:ln>
        </p:spPr>
      </p:pic>
      <p:sp>
        <p:nvSpPr>
          <p:cNvPr id="143" name="Google Shape;143;p9"/>
          <p:cNvSpPr txBox="1"/>
          <p:nvPr/>
        </p:nvSpPr>
        <p:spPr>
          <a:xfrm>
            <a:off x="2189906" y="3128418"/>
            <a:ext cx="7751928" cy="1948549"/>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0000"/>
              </a:buClr>
              <a:buSzPts val="4400"/>
              <a:buFont typeface="Calibri"/>
              <a:buNone/>
            </a:pPr>
            <a:r>
              <a:rPr b="0" i="0" lang="es-ES" sz="4400" u="none" cap="none" strike="noStrike">
                <a:solidFill>
                  <a:srgbClr val="FF0000"/>
                </a:solidFill>
                <a:latin typeface="Calibri"/>
                <a:ea typeface="Calibri"/>
                <a:cs typeface="Calibri"/>
                <a:sym typeface="Calibri"/>
              </a:rPr>
              <a:t>Pegar la imagen aquí (página 2). </a:t>
            </a:r>
            <a:endParaRPr b="0" i="0" sz="4400" u="none" cap="none" strike="noStrike">
              <a:solidFill>
                <a:srgbClr val="FF0000"/>
              </a:solidFill>
              <a:latin typeface="Calibri"/>
              <a:ea typeface="Calibri"/>
              <a:cs typeface="Calibri"/>
              <a:sym typeface="Calibri"/>
            </a:endParaRPr>
          </a:p>
        </p:txBody>
      </p:sp>
      <p:pic>
        <p:nvPicPr>
          <p:cNvPr id="144" name="Google Shape;144;p9"/>
          <p:cNvPicPr preferRelativeResize="0"/>
          <p:nvPr/>
        </p:nvPicPr>
        <p:blipFill rotWithShape="1">
          <a:blip r:embed="rId4">
            <a:alphaModFix/>
          </a:blip>
          <a:srcRect b="0" l="0" r="0" t="0"/>
          <a:stretch/>
        </p:blipFill>
        <p:spPr>
          <a:xfrm>
            <a:off x="2480375" y="1414262"/>
            <a:ext cx="7170974" cy="53768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2019-10-23T18:48:57Z</dcterms:created>
  <dc:creator>Veronica Guijarro</dc:creator>
</cp:coreProperties>
</file>