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notesMasterIdLst>
    <p:notesMasterId r:id="rId85"/>
  </p:notesMasterIdLst>
  <p:sldIdLst>
    <p:sldId id="258" r:id="rId2"/>
    <p:sldId id="268" r:id="rId3"/>
    <p:sldId id="259" r:id="rId4"/>
    <p:sldId id="269" r:id="rId5"/>
    <p:sldId id="288" r:id="rId6"/>
    <p:sldId id="340" r:id="rId7"/>
    <p:sldId id="260" r:id="rId8"/>
    <p:sldId id="290" r:id="rId9"/>
    <p:sldId id="264" r:id="rId10"/>
    <p:sldId id="289" r:id="rId11"/>
    <p:sldId id="270" r:id="rId12"/>
    <p:sldId id="296" r:id="rId13"/>
    <p:sldId id="298" r:id="rId14"/>
    <p:sldId id="299" r:id="rId15"/>
    <p:sldId id="335" r:id="rId16"/>
    <p:sldId id="336" r:id="rId17"/>
    <p:sldId id="300" r:id="rId18"/>
    <p:sldId id="301" r:id="rId19"/>
    <p:sldId id="337" r:id="rId20"/>
    <p:sldId id="302" r:id="rId21"/>
    <p:sldId id="303" r:id="rId22"/>
    <p:sldId id="304" r:id="rId23"/>
    <p:sldId id="305" r:id="rId24"/>
    <p:sldId id="306" r:id="rId25"/>
    <p:sldId id="309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392" r:id="rId53"/>
    <p:sldId id="382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81" r:id="rId64"/>
    <p:sldId id="373" r:id="rId65"/>
    <p:sldId id="351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359" r:id="rId81"/>
    <p:sldId id="360" r:id="rId82"/>
    <p:sldId id="362" r:id="rId83"/>
    <p:sldId id="363" r:id="rId84"/>
  </p:sldIdLst>
  <p:sldSz cx="12192000" cy="6858000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25" autoAdjust="0"/>
    <p:restoredTop sz="94355" autoAdjust="0"/>
  </p:normalViewPr>
  <p:slideViewPr>
    <p:cSldViewPr snapToGrid="0" snapToObjects="1">
      <p:cViewPr varScale="1">
        <p:scale>
          <a:sx n="26" d="100"/>
          <a:sy n="26" d="100"/>
        </p:scale>
        <p:origin x="216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CBB59-E287-2C4B-B3E5-488136B686F4}" type="datetimeFigureOut">
              <a:rPr lang="es-MX" smtClean="0"/>
              <a:t>01/06/20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1996E-E320-F742-B017-17F19A3824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33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1996E-E320-F742-B017-17F19A38240E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96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1996E-E320-F742-B017-17F19A38240E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35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1996E-E320-F742-B017-17F19A38240E}" type="slidenum">
              <a:rPr lang="es-MX" smtClean="0"/>
              <a:t>59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84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1996E-E320-F742-B017-17F19A38240E}" type="slidenum">
              <a:rPr lang="es-MX" smtClean="0"/>
              <a:t>69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99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1996E-E320-F742-B017-17F19A38240E}" type="slidenum">
              <a:rPr lang="es-MX" smtClean="0"/>
              <a:t>78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47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BC524-9FEB-5C4C-8B9D-678C7BB89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20BA0-273B-F349-AA7A-D7FC73A02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2F67AE-3121-BD4E-B7FD-83A5A038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8C80-6D37-9F4C-839C-9A526AFAA927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592CD-19B7-EB4E-8B1A-5E5A843D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19866-DE97-1D40-9F0A-4FCA8D9A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DDF-3504-E348-8527-A8F2EAA98A6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9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2CA61-72FC-8D44-94C7-102E9CFF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FEC4E3-CB98-444B-ABF2-73B52BBE1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33480-1763-594A-9E95-79FC990D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5A22-B55B-D24F-AE26-316BF1307CF3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2055DE-C26D-7F4C-BCC9-E4F7EC98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74A5B-4C13-7140-BF3B-30F99A19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8387-C33E-1949-B9F3-4232D85EC3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04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CFD41A-7BBF-D34A-9BF3-5BABA90FD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7A245-6E23-A74B-A47E-C2D3D7528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D759F-9A77-FD42-8105-B4FF20B6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E02C-3337-8943-971C-71843BB5E6FB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C171A5-FE21-EC49-984F-53B93577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63DDE-FF70-E348-A0D6-39A3AC6B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EEFE-8FF1-0E41-90B3-639139B63E4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107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A9198-DE10-FD42-BA51-C19C22CB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0710B-9DDB-1F41-8872-447B23274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17D8D-154F-D044-BE53-44353CDB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3B6C-B8FE-C546-BB39-A25335241459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3E662-FAED-CE49-A2D3-CAEA4459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6799C-9AA0-4640-8757-33F137DE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FEC0-D2FE-8744-9159-51D83AE20CD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219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77F0A-2D89-FA45-BA70-E04626C1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52DC12-B80E-5442-A691-12BB0B256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214BF-2E0B-A545-9DDB-31FF9E80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FE2F-F933-AD4F-A68D-22C793EEC61D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C23FE0-71AD-A348-A518-C35192DA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ECC01-9035-CB42-BFB5-CE2B49B3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D9B5-AA8B-4140-AAE1-0D202288912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731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D7459-0560-D742-9429-BAB0291C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F12D9-87D5-7F42-88B2-D2436CEFB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6C135A-C49A-8C40-BE2B-E053936D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075A1AA-4C36-B944-9BC2-EAAD5C14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3AA7-89AB-3D42-8B10-777D9E2FF19B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353B675-9452-A14F-B428-C9AB41D7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D3F6289-7C63-DE46-8FE4-FC85852F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D1E9-E7CF-DA41-97F7-717EB67B73E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64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96E71-21C5-A649-A70F-75F28EAB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628C0E-0D03-1842-8782-0FE8942F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F6FBC6-2E1D-FF49-8151-688FD1E0A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4CC9C0-5ADF-C648-B11E-C524CCC64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AD18E0-9A48-044F-84B6-41B83810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45B4F90-699D-4F40-99A9-17CDE8F30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56D7-EFF8-4149-A2C9-26C2883BAD4B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4ED2B53-E7F7-AC44-ADF9-5C900DEB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DD60E8D-8905-9D4A-A771-94B29243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9BD3-2CDA-894B-9CF7-53EF98E293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166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D1B1E-28AA-9142-9A13-C64E6567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17748F3-555D-A640-9B64-C15A4C55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4DEE-78AC-E549-B0D8-25060C13A564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68C9085-C0F8-8A41-93C2-B93116A2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C9B3E6C-B272-8545-8C53-DA8B020F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0106-7FC2-004C-A033-26CC1D3198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12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8F863554-3202-A24A-B0D8-1D2A45F5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090E-B426-5349-A7E0-BA9F73394C4D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3D0824F9-18FF-D043-934B-4C2B767B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EA245FB-544F-2B4F-8F92-9DB12DC7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DC51-196B-AA4B-BA55-20E88E8E48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952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BA617-610B-8B40-BF9A-D80E74A0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AD91B-98A9-8A40-8204-D3E6F569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011315-B91C-5D4B-97CC-7912279B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06A6018-2EEC-5D41-B872-09490EB9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576A-7972-414C-9734-F31FE2CF2AC1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407E39F-A4A2-6A45-A400-7140DD52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44F8B15-75AA-E947-9E6C-404876DF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53DA-0922-BC4E-8536-4E0AE2FA52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888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01AF7-A903-704F-B1A3-54FFEA4E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3A27C-28C4-1A49-81F2-4BA713AFD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8AE027-5462-BD43-AFBB-4E12F50F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656D3F-DE17-C74F-8B03-9C7E4BB3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BDC5-75E6-B34C-B5F2-37B031426F03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C26520-9816-6A47-99CF-83641F36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2D767D-CAFD-664B-9A72-37349CBE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777C-4918-BB41-80E6-61BFE8EC58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372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880648-F71C-1F4F-A50A-EBEF360D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/>
              <a:t>Haz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8F9F5CA6-174D-5E42-902A-79BA8125A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/>
              <a:t>Haga clic para modificar los estilos de texto del patrón</a:t>
            </a:r>
          </a:p>
          <a:p>
            <a:pPr lvl="1"/>
            <a:r>
              <a:rPr lang="es-MX" altLang="es-MX"/>
              <a:t>Segundo nivel</a:t>
            </a:r>
          </a:p>
          <a:p>
            <a:pPr lvl="2"/>
            <a:r>
              <a:rPr lang="es-MX" altLang="es-MX"/>
              <a:t>Tercer nivel</a:t>
            </a:r>
          </a:p>
          <a:p>
            <a:pPr lvl="3"/>
            <a:r>
              <a:rPr lang="es-MX" altLang="es-MX"/>
              <a:t>Cuarto nivel</a:t>
            </a:r>
          </a:p>
          <a:p>
            <a:pPr lvl="4"/>
            <a:r>
              <a:rPr lang="es-MX" alt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AB8DE-51C0-4849-BE41-8A0921569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E53AB-883E-D14A-9F98-99B7CFD85ED8}" type="datetime1">
              <a:rPr lang="en-US"/>
              <a:pPr>
                <a:defRPr/>
              </a:pPr>
              <a:t>6/1/20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E1F74-0F80-ED40-BD89-4E0D42ED9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D5FC7-414B-7F49-9FBE-C9B1ADDC8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51FCB6-9EB0-1147-B302-ED2F56CCC19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41" r:id="rId9"/>
    <p:sldLayoutId id="2147483839" r:id="rId10"/>
    <p:sldLayoutId id="214748384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tif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pDhfrE8H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823019C2-7D58-704B-AE3C-C2A8679C79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65700" y="628650"/>
            <a:ext cx="6586538" cy="1677988"/>
          </a:xfrm>
        </p:spPr>
        <p:txBody>
          <a:bodyPr anchor="ctr"/>
          <a:lstStyle/>
          <a:p>
            <a:pPr algn="l" eaLnBrk="1" hangingPunct="1"/>
            <a:r>
              <a:rPr lang="en-US" altLang="es-MX" sz="5400" b="1">
                <a:sym typeface="Century Gothic" panose="020B0502020202020204" pitchFamily="34" charset="0"/>
              </a:rPr>
              <a:t>CENTRO ESCOLAR PASEO ESMERALDA</a:t>
            </a:r>
            <a:endParaRPr lang="en-US" altLang="es-MX" sz="5400"/>
          </a:p>
        </p:txBody>
      </p:sp>
      <p:sp>
        <p:nvSpPr>
          <p:cNvPr id="3075" name="Subtítulo 2">
            <a:extLst>
              <a:ext uri="{FF2B5EF4-FFF2-40B4-BE49-F238E27FC236}">
                <a16:creationId xmlns:a16="http://schemas.microsoft.com/office/drawing/2014/main" id="{D6EE8257-8E27-4343-8819-E56AC9EC55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pPr algn="l" eaLnBrk="1" hangingPunct="1"/>
            <a:endParaRPr lang="en-US" altLang="es-MX"/>
          </a:p>
          <a:p>
            <a:pPr eaLnBrk="1" hangingPunct="1"/>
            <a:r>
              <a:rPr lang="es-MX" altLang="es-MX" b="1"/>
              <a:t> ¿Qué impacto auditivo tiene  el uso frecuente de audífonos en las mujeres de entre 15 y 18 años en México?</a:t>
            </a:r>
          </a:p>
          <a:p>
            <a:pPr eaLnBrk="1" hangingPunct="1"/>
            <a:endParaRPr lang="es-MX" altLang="es-MX" b="1"/>
          </a:p>
          <a:p>
            <a:pPr eaLnBrk="1" hangingPunct="1"/>
            <a:r>
              <a:rPr lang="es-MX" altLang="es-MX" b="1"/>
              <a:t>Grado: 3º y 4º semestre</a:t>
            </a:r>
          </a:p>
          <a:p>
            <a:pPr eaLnBrk="1" hangingPunct="1"/>
            <a:r>
              <a:rPr lang="es-MX" altLang="es-MX" b="1"/>
              <a:t>Ciclo 2019-2020</a:t>
            </a:r>
          </a:p>
          <a:p>
            <a:pPr algn="l" eaLnBrk="1" hangingPunct="1"/>
            <a:endParaRPr lang="en-US" altLang="es-MX"/>
          </a:p>
        </p:txBody>
      </p:sp>
      <p:pic>
        <p:nvPicPr>
          <p:cNvPr id="3076" name="Imagen 4">
            <a:extLst>
              <a:ext uri="{FF2B5EF4-FFF2-40B4-BE49-F238E27FC236}">
                <a16:creationId xmlns:a16="http://schemas.microsoft.com/office/drawing/2014/main" id="{E00648E5-1C32-7E4E-97CB-516E87F02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16013"/>
            <a:ext cx="4291013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2" name="Imagen 6">
            <a:extLst>
              <a:ext uri="{FF2B5EF4-FFF2-40B4-BE49-F238E27FC236}">
                <a16:creationId xmlns:a16="http://schemas.microsoft.com/office/drawing/2014/main" id="{B743AFC0-7B0D-8248-A2C3-45111575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ítulo 1">
            <a:extLst>
              <a:ext uri="{FF2B5EF4-FFF2-40B4-BE49-F238E27FC236}">
                <a16:creationId xmlns:a16="http://schemas.microsoft.com/office/drawing/2014/main" id="{1AE72668-E825-394A-945C-280555F0D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609600"/>
            <a:ext cx="13890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3000">
                <a:latin typeface="Calibri Light" panose="020F0302020204030204" pitchFamily="34" charset="0"/>
              </a:rPr>
              <a:t>Apdo. 8</a:t>
            </a:r>
          </a:p>
        </p:txBody>
      </p:sp>
      <p:sp>
        <p:nvSpPr>
          <p:cNvPr id="12294" name="CuadroTexto 7">
            <a:extLst>
              <a:ext uri="{FF2B5EF4-FFF2-40B4-BE49-F238E27FC236}">
                <a16:creationId xmlns:a16="http://schemas.microsoft.com/office/drawing/2014/main" id="{A540DC46-84FE-184C-818F-0A428337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025525"/>
            <a:ext cx="3529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200"/>
              <a:t>Preguntas guías</a:t>
            </a:r>
          </a:p>
        </p:txBody>
      </p:sp>
      <p:sp>
        <p:nvSpPr>
          <p:cNvPr id="12295" name="Marcador de contenido 4">
            <a:extLst>
              <a:ext uri="{FF2B5EF4-FFF2-40B4-BE49-F238E27FC236}">
                <a16:creationId xmlns:a16="http://schemas.microsoft.com/office/drawing/2014/main" id="{3B9B31C9-1B24-6242-817C-BE945CFE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809750"/>
            <a:ext cx="782478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MX"/>
              <a:t>¿Pueden las alumnas evaluar el impacto de usar los audífonos a través del conocimiento,   de los efectos que  genera  el uso frecuente de los audífonos en la audición?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MX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MX"/>
              <a:t>¿ Crees que haya un impacto en tu audición por el uso frecuente de  los audífonos?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MX"/>
              <a:t>¿ Sabes qué es el sonido y cómo se transmite?</a:t>
            </a:r>
            <a:endParaRPr lang="es-MX" altLang="es-MX"/>
          </a:p>
          <a:p>
            <a:pPr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contenido 2">
            <a:extLst>
              <a:ext uri="{FF2B5EF4-FFF2-40B4-BE49-F238E27FC236}">
                <a16:creationId xmlns:a16="http://schemas.microsoft.com/office/drawing/2014/main" id="{84FB72E2-8FA8-1845-8465-1C2D3AE20C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2025" y="690563"/>
            <a:ext cx="9383713" cy="2246312"/>
          </a:xfrm>
        </p:spPr>
        <p:txBody>
          <a:bodyPr anchor="ctr"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Documento Estructura Inicial de Planeación. Elaboración de Proyecto E-III.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7378D0-7F4D-BC47-AE3D-093BD62682A7}"/>
              </a:ext>
            </a:extLst>
          </p:cNvPr>
          <p:cNvSpPr txBox="1">
            <a:spLocks/>
          </p:cNvSpPr>
          <p:nvPr/>
        </p:nvSpPr>
        <p:spPr>
          <a:xfrm>
            <a:off x="893763" y="609600"/>
            <a:ext cx="1389062" cy="6794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200" dirty="0"/>
              <a:t>Apdo. 9</a:t>
            </a:r>
          </a:p>
        </p:txBody>
      </p:sp>
      <p:pic>
        <p:nvPicPr>
          <p:cNvPr id="13315" name="Imagen 14">
            <a:extLst>
              <a:ext uri="{FF2B5EF4-FFF2-40B4-BE49-F238E27FC236}">
                <a16:creationId xmlns:a16="http://schemas.microsoft.com/office/drawing/2014/main" id="{693E1BB3-CE49-8846-BBE0-C23A17B2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38" y="436563"/>
            <a:ext cx="17065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n 8">
            <a:extLst>
              <a:ext uri="{FF2B5EF4-FFF2-40B4-BE49-F238E27FC236}">
                <a16:creationId xmlns:a16="http://schemas.microsoft.com/office/drawing/2014/main" id="{C0412E9D-6CD8-0240-B719-12E305C9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814513"/>
            <a:ext cx="10614025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Imagen 6">
            <a:extLst>
              <a:ext uri="{FF2B5EF4-FFF2-40B4-BE49-F238E27FC236}">
                <a16:creationId xmlns:a16="http://schemas.microsoft.com/office/drawing/2014/main" id="{6A13C071-D4E1-7A4E-B00E-D371071E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uadroTexto 3">
            <a:extLst>
              <a:ext uri="{FF2B5EF4-FFF2-40B4-BE49-F238E27FC236}">
                <a16:creationId xmlns:a16="http://schemas.microsoft.com/office/drawing/2014/main" id="{5328894B-9F3A-F44C-BAC9-C27C9C46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625475"/>
            <a:ext cx="1027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CEAC9600-4F1B-9B41-8B35-C8E74FA7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720850"/>
            <a:ext cx="8097837" cy="3816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PRODUCTO FINAL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Se informa a las alumnas acerca del objetivo y alcance de este proyecto, las fechas, asignaturas involucradas y plan de trabajo en general.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Imagen 6">
            <a:extLst>
              <a:ext uri="{FF2B5EF4-FFF2-40B4-BE49-F238E27FC236}">
                <a16:creationId xmlns:a16="http://schemas.microsoft.com/office/drawing/2014/main" id="{054E66A2-F171-0A40-B490-C0D42223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uadroTexto 3">
            <a:extLst>
              <a:ext uri="{FF2B5EF4-FFF2-40B4-BE49-F238E27FC236}">
                <a16:creationId xmlns:a16="http://schemas.microsoft.com/office/drawing/2014/main" id="{4B9B8A93-AD55-4B4D-A7EB-DD0B6A8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404813"/>
            <a:ext cx="134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/>
              <a:t>Apdo. 11.1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/>
          </a:p>
        </p:txBody>
      </p:sp>
      <p:sp>
        <p:nvSpPr>
          <p:cNvPr id="15366" name="Título 1">
            <a:extLst>
              <a:ext uri="{FF2B5EF4-FFF2-40B4-BE49-F238E27FC236}">
                <a16:creationId xmlns:a16="http://schemas.microsoft.com/office/drawing/2014/main" id="{07F9C64C-AC5E-B54C-88AA-D9EBC12C7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650" y="758825"/>
            <a:ext cx="8077200" cy="1698625"/>
          </a:xfrm>
        </p:spPr>
        <p:txBody>
          <a:bodyPr/>
          <a:lstStyle/>
          <a:p>
            <a:pPr eaLnBrk="1" hangingPunct="1"/>
            <a:r>
              <a:rPr lang="es-MX" altLang="es-MX" sz="3200" b="1"/>
              <a:t>Actividad interdisciplinaria para detonar el proyecto</a:t>
            </a:r>
          </a:p>
        </p:txBody>
      </p:sp>
      <p:sp>
        <p:nvSpPr>
          <p:cNvPr id="15367" name="Marcador de contenido 4">
            <a:extLst>
              <a:ext uri="{FF2B5EF4-FFF2-40B4-BE49-F238E27FC236}">
                <a16:creationId xmlns:a16="http://schemas.microsoft.com/office/drawing/2014/main" id="{DC51F986-47E6-5E42-AE09-322F323E1B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8525" y="2459038"/>
            <a:ext cx="8077200" cy="3416300"/>
          </a:xfrm>
        </p:spPr>
        <p:txBody>
          <a:bodyPr/>
          <a:lstStyle/>
          <a:p>
            <a:pPr eaLnBrk="1" hangingPunct="1"/>
            <a:r>
              <a:rPr lang="es-MX" altLang="es-MX" dirty="0"/>
              <a:t>Nombre de la actividad: Video </a:t>
            </a:r>
            <a:r>
              <a:rPr lang="en-US" altLang="es-MX" dirty="0"/>
              <a:t>“Discusses how loud music affects your ears”</a:t>
            </a:r>
            <a:r>
              <a:rPr lang="es-MX" altLang="es-MX" dirty="0"/>
              <a:t> </a:t>
            </a:r>
          </a:p>
          <a:p>
            <a:pPr eaLnBrk="1" hangingPunct="1"/>
            <a:r>
              <a:rPr lang="es-MX" altLang="es-MX" dirty="0"/>
              <a:t>Objetivo: Sensibilizar y familiarizar a las alumnas con el problema.</a:t>
            </a:r>
          </a:p>
          <a:p>
            <a:pPr eaLnBrk="1" hangingPunct="1"/>
            <a:r>
              <a:rPr lang="es-MX" altLang="es-MX" dirty="0"/>
              <a:t>Grado: 3º y 4º  semestre</a:t>
            </a:r>
          </a:p>
          <a:p>
            <a:pPr eaLnBrk="1" hangingPunct="1"/>
            <a:r>
              <a:rPr lang="es-MX" altLang="es-MX" dirty="0"/>
              <a:t>Fecha: 6- febrero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Imagen 6">
            <a:extLst>
              <a:ext uri="{FF2B5EF4-FFF2-40B4-BE49-F238E27FC236}">
                <a16:creationId xmlns:a16="http://schemas.microsoft.com/office/drawing/2014/main" id="{3BE87F3A-BA01-8440-9596-C5F392B9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ángulo 2">
            <a:extLst>
              <a:ext uri="{FF2B5EF4-FFF2-40B4-BE49-F238E27FC236}">
                <a16:creationId xmlns:a16="http://schemas.microsoft.com/office/drawing/2014/main" id="{C85C9D0F-A12F-C447-8505-3D8FBA21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357188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11.2a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51FF292D-7F94-DF40-9625-8E9ED8A1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149350"/>
            <a:ext cx="8588375" cy="54721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ASIGNATURA: Matemáticas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OBJETIVO: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Explicar matemáticamente la onda sonora para identificar sus características.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Comparar las tendencias actuales del uso de audífonos y su impacto.</a:t>
            </a: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TEMAS Y CONCEPTOS: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Situaciones de variación periódica.</a:t>
            </a: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Comportamiento de la gráfica de funciones periódicas.</a:t>
            </a: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Interpretación de datos estadísticos.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Elementos de la función Seno (Gráficas, dominio, rango, amplitud y período)</a:t>
            </a: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FUENTES DE APOYO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 err="1"/>
              <a:t>Swokowski</a:t>
            </a:r>
            <a:r>
              <a:rPr lang="es-ES" dirty="0"/>
              <a:t>, E. y Cole, J. (2001) </a:t>
            </a:r>
            <a:r>
              <a:rPr lang="es-ES" i="1" dirty="0"/>
              <a:t>Álgebra y Trigonometría con Geometría Analítica. </a:t>
            </a:r>
            <a:r>
              <a:rPr lang="es-ES" dirty="0"/>
              <a:t>(13ª edición) México: CENGAGE </a:t>
            </a:r>
            <a:r>
              <a:rPr lang="es-ES" dirty="0" err="1"/>
              <a:t>Learning</a:t>
            </a:r>
            <a:r>
              <a:rPr lang="es-ES" dirty="0"/>
              <a:t>.</a:t>
            </a:r>
            <a:endParaRPr lang="es-MX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Imagen 6">
            <a:extLst>
              <a:ext uri="{FF2B5EF4-FFF2-40B4-BE49-F238E27FC236}">
                <a16:creationId xmlns:a16="http://schemas.microsoft.com/office/drawing/2014/main" id="{20F0A387-E5E9-D94C-9EA7-DCEE0953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ángulo 2">
            <a:extLst>
              <a:ext uri="{FF2B5EF4-FFF2-40B4-BE49-F238E27FC236}">
                <a16:creationId xmlns:a16="http://schemas.microsoft.com/office/drawing/2014/main" id="{47C6821C-BCC3-5F49-9104-D288871A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357188"/>
            <a:ext cx="1323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11.2b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DAABA15C-07F9-C24F-A98E-777230A1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082675"/>
            <a:ext cx="8537575" cy="5418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ASIGNATURA: Física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OBJETIVO: La alumna reconocerá la importancia del estudio del movimiento ondulatorio y su impacto en la salud, la ciencia y la tecnología, para desarrollar una actitud responsable y crítica en su uso.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TEMAS Y CONCEPTOS: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Energía de la ondas.</a:t>
            </a: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Espectro sonoro.</a:t>
            </a: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Características de las ondas.</a:t>
            </a: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Fenómenos Ondulatorios</a:t>
            </a: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" dirty="0"/>
              <a:t>Contaminación Sonora. </a:t>
            </a:r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Imagen 6">
            <a:extLst>
              <a:ext uri="{FF2B5EF4-FFF2-40B4-BE49-F238E27FC236}">
                <a16:creationId xmlns:a16="http://schemas.microsoft.com/office/drawing/2014/main" id="{C6C78456-73F9-2041-B165-AC8E1127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ángulo 2">
            <a:extLst>
              <a:ext uri="{FF2B5EF4-FFF2-40B4-BE49-F238E27FC236}">
                <a16:creationId xmlns:a16="http://schemas.microsoft.com/office/drawing/2014/main" id="{531C6FB0-BAEE-9845-8D28-B3DF304A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357188"/>
            <a:ext cx="132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11.2C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CD72FCB8-2965-F94A-9806-32D043A4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282700"/>
            <a:ext cx="8326437" cy="5218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ASIGNATURA: Inglés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OBJETIVO: </a:t>
            </a:r>
            <a:r>
              <a:rPr lang="es-ES" dirty="0"/>
              <a:t>Parafrasear y resumir la información pertinente.</a:t>
            </a:r>
            <a:r>
              <a:rPr lang="es-MX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TEMAS Y CONCEPTOS: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Lectura de hojeada selectiva y búsqueda: tema general y datos específicos.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Idea central e idea secundaria y datos específicos.</a:t>
            </a: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FUENTES DE APOYO: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Artículos y videos sobre el efecto del uso frecuente de audífonos en la salud.</a:t>
            </a:r>
            <a:r>
              <a:rPr lang="es-MX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0" name="Imagen 6">
            <a:extLst>
              <a:ext uri="{FF2B5EF4-FFF2-40B4-BE49-F238E27FC236}">
                <a16:creationId xmlns:a16="http://schemas.microsoft.com/office/drawing/2014/main" id="{B793C2A8-94D5-4C41-A4DB-8F029112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uadroTexto 1">
            <a:extLst>
              <a:ext uri="{FF2B5EF4-FFF2-40B4-BE49-F238E27FC236}">
                <a16:creationId xmlns:a16="http://schemas.microsoft.com/office/drawing/2014/main" id="{DFA00DE2-FEF6-C143-A7E5-50901CFD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587375"/>
            <a:ext cx="1201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AC038625-7F60-C24F-A02C-6BB57777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417638"/>
            <a:ext cx="8010525" cy="4340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JUSTIFICACIÓN DE LA ACTIVIDAD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Pregunta detonadora: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¿ Cómo podremos concientizar a las alumnas  del daño generado   a su  salud por el uso constante  de los audífonos?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Imagen 6">
            <a:extLst>
              <a:ext uri="{FF2B5EF4-FFF2-40B4-BE49-F238E27FC236}">
                <a16:creationId xmlns:a16="http://schemas.microsoft.com/office/drawing/2014/main" id="{32533967-C7A6-9242-915F-CC088F2DF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uadroTexto 3">
            <a:extLst>
              <a:ext uri="{FF2B5EF4-FFF2-40B4-BE49-F238E27FC236}">
                <a16:creationId xmlns:a16="http://schemas.microsoft.com/office/drawing/2014/main" id="{D5505E12-5D41-0241-93D5-E0FB0341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587375"/>
            <a:ext cx="120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11.4</a:t>
            </a: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4D2C5365-48C9-6247-B96F-E3BD3F6D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63" y="1282700"/>
            <a:ext cx="7893050" cy="4987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DESCRIPCIÓN DE APERTURA DE LA ACTIVIDAD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1.-Se eligió el tema de común acuerdo con materias participantes.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2.- Se proporcionó información de manera general al grupo de la actividad dándoles a conocer la fecha en la cual se proyectaría la película.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Imagen 6">
            <a:extLst>
              <a:ext uri="{FF2B5EF4-FFF2-40B4-BE49-F238E27FC236}">
                <a16:creationId xmlns:a16="http://schemas.microsoft.com/office/drawing/2014/main" id="{E98A4316-8BD1-2D43-84FF-7C416D87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uadroTexto 3">
            <a:extLst>
              <a:ext uri="{FF2B5EF4-FFF2-40B4-BE49-F238E27FC236}">
                <a16:creationId xmlns:a16="http://schemas.microsoft.com/office/drawing/2014/main" id="{C1EC3CDE-1E11-FA44-8B60-662A3A15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587375"/>
            <a:ext cx="120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11.4</a:t>
            </a:r>
          </a:p>
        </p:txBody>
      </p:sp>
      <p:pic>
        <p:nvPicPr>
          <p:cNvPr id="21510" name="Imagen 8">
            <a:extLst>
              <a:ext uri="{FF2B5EF4-FFF2-40B4-BE49-F238E27FC236}">
                <a16:creationId xmlns:a16="http://schemas.microsoft.com/office/drawing/2014/main" id="{D46E3D92-2D7A-2643-A273-46EF35F6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471613"/>
            <a:ext cx="60118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0DBF8737-E229-D247-A8AB-3130CBB97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1014413"/>
            <a:ext cx="7473950" cy="1325562"/>
          </a:xfrm>
        </p:spPr>
        <p:txBody>
          <a:bodyPr/>
          <a:lstStyle/>
          <a:p>
            <a:pPr eaLnBrk="1" hangingPunct="1"/>
            <a:r>
              <a:rPr lang="es-MX" altLang="es-MX"/>
              <a:t>EQUIPO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1" name="Imagen 6">
            <a:extLst>
              <a:ext uri="{FF2B5EF4-FFF2-40B4-BE49-F238E27FC236}">
                <a16:creationId xmlns:a16="http://schemas.microsoft.com/office/drawing/2014/main" id="{D8EE323A-EFA0-DB46-963F-7A172300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ítulo 1">
            <a:extLst>
              <a:ext uri="{FF2B5EF4-FFF2-40B4-BE49-F238E27FC236}">
                <a16:creationId xmlns:a16="http://schemas.microsoft.com/office/drawing/2014/main" id="{48235C33-AAEB-7B43-A4A4-87C1142D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609600"/>
            <a:ext cx="13890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3000">
                <a:latin typeface="Calibri Light" panose="020F0302020204030204" pitchFamily="34" charset="0"/>
              </a:rPr>
              <a:t>Apdo. 2</a:t>
            </a:r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41D25A50-48E1-A248-BE2C-3EA8C616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5" y="2359025"/>
            <a:ext cx="8347075" cy="4094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Asignaturas involucradas: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MX" dirty="0"/>
              <a:t>Física II Clave 1402: Marina Arias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MX" dirty="0"/>
              <a:t>Matemáticas IV Clave 1401: Pamela C. Lobato M.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MX" dirty="0"/>
              <a:t>Lengua extranjera (Inglés) IV Clave 1407: Berenice de la Lanza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Imagen 6">
            <a:extLst>
              <a:ext uri="{FF2B5EF4-FFF2-40B4-BE49-F238E27FC236}">
                <a16:creationId xmlns:a16="http://schemas.microsoft.com/office/drawing/2014/main" id="{0520361E-826B-3E49-88AB-E30C47A7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uadroTexto 1">
            <a:extLst>
              <a:ext uri="{FF2B5EF4-FFF2-40B4-BE49-F238E27FC236}">
                <a16:creationId xmlns:a16="http://schemas.microsoft.com/office/drawing/2014/main" id="{B55B5A41-2380-9641-81A0-C23ADB36C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652463"/>
            <a:ext cx="1201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Apdo. 11.5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344A8961-845E-954B-ABB2-175D8B4A2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38" y="1389063"/>
            <a:ext cx="7583487" cy="248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DESCRIPCIÓN DEL DESARROLLO DE LA ACTIVIDAD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Antes de iniciar la proyección de la película, se dio de manera grupal  una introducción al tema para proceder a  su análisis.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pic>
        <p:nvPicPr>
          <p:cNvPr id="22535" name="Imagen 10">
            <a:extLst>
              <a:ext uri="{FF2B5EF4-FFF2-40B4-BE49-F238E27FC236}">
                <a16:creationId xmlns:a16="http://schemas.microsoft.com/office/drawing/2014/main" id="{328809A8-FC5D-BA4F-90EA-823C6930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741738"/>
            <a:ext cx="4773612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agen 12">
            <a:extLst>
              <a:ext uri="{FF2B5EF4-FFF2-40B4-BE49-F238E27FC236}">
                <a16:creationId xmlns:a16="http://schemas.microsoft.com/office/drawing/2014/main" id="{8772EEDC-8193-1F47-85E0-04CAC98B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498975"/>
            <a:ext cx="3667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6" name="Imagen 6">
            <a:extLst>
              <a:ext uri="{FF2B5EF4-FFF2-40B4-BE49-F238E27FC236}">
                <a16:creationId xmlns:a16="http://schemas.microsoft.com/office/drawing/2014/main" id="{724FA0C1-AE2B-CD45-A27D-550459FE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48A354-3E6D-AF4A-82AD-0061938F75EE}"/>
              </a:ext>
            </a:extLst>
          </p:cNvPr>
          <p:cNvSpPr txBox="1">
            <a:spLocks/>
          </p:cNvSpPr>
          <p:nvPr/>
        </p:nvSpPr>
        <p:spPr>
          <a:xfrm>
            <a:off x="893763" y="609600"/>
            <a:ext cx="1892300" cy="6794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200" dirty="0"/>
              <a:t>Apdo. 11.6</a:t>
            </a:r>
          </a:p>
        </p:txBody>
      </p:sp>
      <p:sp>
        <p:nvSpPr>
          <p:cNvPr id="23558" name="Título 1">
            <a:extLst>
              <a:ext uri="{FF2B5EF4-FFF2-40B4-BE49-F238E27FC236}">
                <a16:creationId xmlns:a16="http://schemas.microsoft.com/office/drawing/2014/main" id="{3C8018D1-78F7-C64B-8FC6-731452E1B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113" y="1566863"/>
            <a:ext cx="7913687" cy="1069975"/>
          </a:xfrm>
        </p:spPr>
        <p:txBody>
          <a:bodyPr/>
          <a:lstStyle/>
          <a:p>
            <a:pPr eaLnBrk="1" hangingPunct="1"/>
            <a:r>
              <a:rPr lang="es-MX" altLang="es-MX" sz="3200" b="1"/>
              <a:t>Descripción del cierre de la actividad</a:t>
            </a:r>
          </a:p>
        </p:txBody>
      </p:sp>
      <p:sp>
        <p:nvSpPr>
          <p:cNvPr id="23559" name="Marcador de contenido 4">
            <a:extLst>
              <a:ext uri="{FF2B5EF4-FFF2-40B4-BE49-F238E27FC236}">
                <a16:creationId xmlns:a16="http://schemas.microsoft.com/office/drawing/2014/main" id="{23B9D2AA-F842-234C-9D4C-D9B4160FB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413" y="2513013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/>
              <a:t>Al finalizar la presentación del video, las alumnas en mesa redonda reflexionaron sobre el impacto auditivo que causa el escuchar música a un alto volumen con audífonos.</a:t>
            </a:r>
          </a:p>
        </p:txBody>
      </p:sp>
      <p:pic>
        <p:nvPicPr>
          <p:cNvPr id="23560" name="Imagen 9">
            <a:extLst>
              <a:ext uri="{FF2B5EF4-FFF2-40B4-BE49-F238E27FC236}">
                <a16:creationId xmlns:a16="http://schemas.microsoft.com/office/drawing/2014/main" id="{C05E157D-9EC6-3945-8208-01172863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498975"/>
            <a:ext cx="39147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0" name="Imagen 6">
            <a:extLst>
              <a:ext uri="{FF2B5EF4-FFF2-40B4-BE49-F238E27FC236}">
                <a16:creationId xmlns:a16="http://schemas.microsoft.com/office/drawing/2014/main" id="{3CCA9D7D-AE29-E24B-9245-C388ABC5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C00B85A-172D-E443-B590-E129920B767E}"/>
              </a:ext>
            </a:extLst>
          </p:cNvPr>
          <p:cNvSpPr txBox="1">
            <a:spLocks/>
          </p:cNvSpPr>
          <p:nvPr/>
        </p:nvSpPr>
        <p:spPr>
          <a:xfrm>
            <a:off x="893763" y="609600"/>
            <a:ext cx="1892300" cy="6794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200" dirty="0"/>
              <a:t>Apdo. 11.7</a:t>
            </a:r>
          </a:p>
        </p:txBody>
      </p:sp>
      <p:sp>
        <p:nvSpPr>
          <p:cNvPr id="24582" name="Título 1">
            <a:extLst>
              <a:ext uri="{FF2B5EF4-FFF2-40B4-BE49-F238E27FC236}">
                <a16:creationId xmlns:a16="http://schemas.microsoft.com/office/drawing/2014/main" id="{59E5D420-FE34-D64E-83C0-B39A14F8E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133350"/>
            <a:ext cx="8448675" cy="3697288"/>
          </a:xfrm>
        </p:spPr>
        <p:txBody>
          <a:bodyPr/>
          <a:lstStyle/>
          <a:p>
            <a:pPr eaLnBrk="1" hangingPunct="1"/>
            <a:r>
              <a:rPr lang="es-MX" altLang="es-MX" sz="3200" b="1"/>
              <a:t>Descripción de lo que se hará con los resultados de la actividad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51BC27FC-5E07-3E40-95BA-0BF6A990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640013"/>
            <a:ext cx="8824912" cy="341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Las reflexiones realizadas por las alumnas servirán como base para el desarrollo de su investigación.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Imagen 6">
            <a:extLst>
              <a:ext uri="{FF2B5EF4-FFF2-40B4-BE49-F238E27FC236}">
                <a16:creationId xmlns:a16="http://schemas.microsoft.com/office/drawing/2014/main" id="{6BD6235C-720C-D94F-A668-5E718FC0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ítulo 1">
            <a:extLst>
              <a:ext uri="{FF2B5EF4-FFF2-40B4-BE49-F238E27FC236}">
                <a16:creationId xmlns:a16="http://schemas.microsoft.com/office/drawing/2014/main" id="{3D4C3E06-8DDF-7348-9AB0-144FDDC37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713" y="133350"/>
            <a:ext cx="9350375" cy="3697288"/>
          </a:xfrm>
        </p:spPr>
        <p:txBody>
          <a:bodyPr/>
          <a:lstStyle/>
          <a:p>
            <a:pPr eaLnBrk="1" hangingPunct="1"/>
            <a:r>
              <a:rPr lang="es-MX" altLang="es-MX" sz="3200" b="1"/>
              <a:t>Análisis y contrastación entre lo esperado y lo sucedido</a:t>
            </a:r>
          </a:p>
        </p:txBody>
      </p:sp>
      <p:sp>
        <p:nvSpPr>
          <p:cNvPr id="25606" name="CuadroTexto 2">
            <a:extLst>
              <a:ext uri="{FF2B5EF4-FFF2-40B4-BE49-F238E27FC236}">
                <a16:creationId xmlns:a16="http://schemas.microsoft.com/office/drawing/2014/main" id="{D083B872-6D87-894F-A199-6ABA1D60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01738"/>
            <a:ext cx="152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/>
              <a:t>Apartado 11.8</a:t>
            </a: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F6F9AA41-6BC3-A048-9814-3FE169D4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2640013"/>
            <a:ext cx="8839200" cy="36972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MX" dirty="0"/>
              <a:t>Logros planeados: Generar interés y concientizar a las alumnas del problema a resolver.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MX" dirty="0"/>
              <a:t>Logros alcanzados: Las estudiantes se concientizaron del impacto que genera el uso constante de audífonos para su salud.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Imagen 6">
            <a:extLst>
              <a:ext uri="{FF2B5EF4-FFF2-40B4-BE49-F238E27FC236}">
                <a16:creationId xmlns:a16="http://schemas.microsoft.com/office/drawing/2014/main" id="{95A94BA5-A555-D74A-A524-A5D265DA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EC5A453-3BF1-1940-BFC3-466425FCE7B9}"/>
              </a:ext>
            </a:extLst>
          </p:cNvPr>
          <p:cNvSpPr txBox="1">
            <a:spLocks/>
          </p:cNvSpPr>
          <p:nvPr/>
        </p:nvSpPr>
        <p:spPr>
          <a:xfrm>
            <a:off x="893763" y="609600"/>
            <a:ext cx="1892300" cy="6794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200" dirty="0"/>
              <a:t>Apdo. 11.9</a:t>
            </a:r>
          </a:p>
        </p:txBody>
      </p:sp>
      <p:sp>
        <p:nvSpPr>
          <p:cNvPr id="26630" name="Título 1">
            <a:extLst>
              <a:ext uri="{FF2B5EF4-FFF2-40B4-BE49-F238E27FC236}">
                <a16:creationId xmlns:a16="http://schemas.microsoft.com/office/drawing/2014/main" id="{A9015E58-966E-A847-A6C9-4329CEF6F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077075" cy="3697288"/>
          </a:xfrm>
        </p:spPr>
        <p:txBody>
          <a:bodyPr/>
          <a:lstStyle/>
          <a:p>
            <a:pPr eaLnBrk="1" hangingPunct="1"/>
            <a:r>
              <a:rPr lang="es-MX" altLang="es-MX" sz="3200" b="1"/>
              <a:t>Toma de decisiones</a:t>
            </a:r>
          </a:p>
        </p:txBody>
      </p:sp>
      <p:sp>
        <p:nvSpPr>
          <p:cNvPr id="26631" name="Marcador de contenido 4">
            <a:extLst>
              <a:ext uri="{FF2B5EF4-FFF2-40B4-BE49-F238E27FC236}">
                <a16:creationId xmlns:a16="http://schemas.microsoft.com/office/drawing/2014/main" id="{E5A31796-966A-3440-8AD1-71689491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197100"/>
            <a:ext cx="8826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MX" altLang="es-MX"/>
              <a:t>Se continua con el plan y fechas establecidas para poder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MX" altLang="es-MX"/>
              <a:t>Llegar al análisis y contrastación de lo que se espera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MX" altLang="es-MX"/>
              <a:t>Y lo que realmente sucedió.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MX" altLang="es-MX"/>
              <a:t>Las alumnas se mostrarón muy entusiasmadas con el proyecto al plantearle la primera actividad.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2" name="Imagen 6">
            <a:extLst>
              <a:ext uri="{FF2B5EF4-FFF2-40B4-BE49-F238E27FC236}">
                <a16:creationId xmlns:a16="http://schemas.microsoft.com/office/drawing/2014/main" id="{81DFF17E-3726-2848-99AD-9A97A9BD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ángulo 1">
            <a:extLst>
              <a:ext uri="{FF2B5EF4-FFF2-40B4-BE49-F238E27FC236}">
                <a16:creationId xmlns:a16="http://schemas.microsoft.com/office/drawing/2014/main" id="{9CE83580-C269-6C45-858C-BE71D5B9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12.1</a:t>
            </a:r>
          </a:p>
        </p:txBody>
      </p:sp>
      <p:sp>
        <p:nvSpPr>
          <p:cNvPr id="27654" name="CuadroTexto 5">
            <a:extLst>
              <a:ext uri="{FF2B5EF4-FFF2-40B4-BE49-F238E27FC236}">
                <a16:creationId xmlns:a16="http://schemas.microsoft.com/office/drawing/2014/main" id="{26CA1FC9-171C-924F-B4BE-B2BCE6BC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701800"/>
            <a:ext cx="82407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Nombre de la Actividad</a:t>
            </a:r>
            <a:r>
              <a:rPr lang="es-MX" altLang="es-MX" sz="2400"/>
              <a:t>: Visita guiada al UNIVERSUM UNAM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Objetivo: </a:t>
            </a:r>
            <a:r>
              <a:rPr lang="es-MX" altLang="es-MX" sz="2400"/>
              <a:t>Visitar la sala de exposición de ondas en el Universum, y seleccionar y uno de ellos para profundizar en éste.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Grado</a:t>
            </a:r>
            <a:r>
              <a:rPr lang="es-MX" altLang="es-MX" sz="2400"/>
              <a:t>: 4to semestre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Fecha:</a:t>
            </a:r>
            <a:r>
              <a:rPr lang="es-MX" altLang="es-MX" sz="2400"/>
              <a:t> 17 de Febrero  2020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676" name="Imagen 6">
            <a:extLst>
              <a:ext uri="{FF2B5EF4-FFF2-40B4-BE49-F238E27FC236}">
                <a16:creationId xmlns:a16="http://schemas.microsoft.com/office/drawing/2014/main" id="{ABC6510A-6DD9-814D-9D56-F8EDE9FB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ángulo 4">
            <a:extLst>
              <a:ext uri="{FF2B5EF4-FFF2-40B4-BE49-F238E27FC236}">
                <a16:creationId xmlns:a16="http://schemas.microsoft.com/office/drawing/2014/main" id="{EDD400CE-608A-C04A-A25B-D8CA84BA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12.2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99DF808-8B3C-3247-AD24-9B02F45368EE}"/>
              </a:ext>
            </a:extLst>
          </p:cNvPr>
          <p:cNvSpPr txBox="1">
            <a:spLocks/>
          </p:cNvSpPr>
          <p:nvPr/>
        </p:nvSpPr>
        <p:spPr>
          <a:xfrm>
            <a:off x="925513" y="1403350"/>
            <a:ext cx="8826500" cy="3416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ASIGNATURAS PARTICIPANTES: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Física II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Matemáticas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Inglés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FUENTES DE APOYO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err="1"/>
              <a:t>Swokowski</a:t>
            </a:r>
            <a:r>
              <a:rPr lang="es-ES" sz="2000" dirty="0"/>
              <a:t>, E. y Cole, J. (2001) </a:t>
            </a:r>
            <a:r>
              <a:rPr lang="es-ES" sz="2000" i="1" dirty="0"/>
              <a:t>Álgebra y Trigonometría con Geometría Analítica. </a:t>
            </a:r>
            <a:r>
              <a:rPr lang="es-ES" sz="2000" dirty="0"/>
              <a:t>(13ª edición) México: CENGAGE </a:t>
            </a:r>
            <a:r>
              <a:rPr lang="es-ES" sz="2000" dirty="0" err="1"/>
              <a:t>Learning</a:t>
            </a:r>
            <a:r>
              <a:rPr lang="es-ES" sz="2000" dirty="0"/>
              <a:t>.</a:t>
            </a: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Putcha, Herbert y Stranks, Jeff. </a:t>
            </a:r>
            <a:r>
              <a:rPr lang="es-MX" sz="2000" i="1" dirty="0"/>
              <a:t>Think 5</a:t>
            </a:r>
            <a:r>
              <a:rPr lang="es-MX" sz="2000" dirty="0"/>
              <a:t>. Cambridge. Cambridge University Press 2016.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Imagen 6">
            <a:extLst>
              <a:ext uri="{FF2B5EF4-FFF2-40B4-BE49-F238E27FC236}">
                <a16:creationId xmlns:a16="http://schemas.microsoft.com/office/drawing/2014/main" id="{8D896851-6F43-1F4E-9C6F-D71FA2A9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ángulo 4">
            <a:extLst>
              <a:ext uri="{FF2B5EF4-FFF2-40B4-BE49-F238E27FC236}">
                <a16:creationId xmlns:a16="http://schemas.microsoft.com/office/drawing/2014/main" id="{4D1835AD-AA76-E94B-992C-A9E11E50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12.3</a:t>
            </a:r>
          </a:p>
        </p:txBody>
      </p:sp>
      <p:sp>
        <p:nvSpPr>
          <p:cNvPr id="29702" name="Marcador de contenido 4">
            <a:extLst>
              <a:ext uri="{FF2B5EF4-FFF2-40B4-BE49-F238E27FC236}">
                <a16:creationId xmlns:a16="http://schemas.microsoft.com/office/drawing/2014/main" id="{EACA1DD6-57FF-CB41-BF26-E24CF2120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JUSTIFICACIÓN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Informar a las alumnas sobre los temas de ondas sonoras mediante la observación de la aplicación experimental de ellos en el museo.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Una vez elegido un experimento relacionado con el tema, las alumnas desarrollan e investigan los fundamentos teóricos de éste.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4" name="Imagen 6">
            <a:extLst>
              <a:ext uri="{FF2B5EF4-FFF2-40B4-BE49-F238E27FC236}">
                <a16:creationId xmlns:a16="http://schemas.microsoft.com/office/drawing/2014/main" id="{9FDFFAF3-B18C-B044-BB1F-83929468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ángulo 4">
            <a:extLst>
              <a:ext uri="{FF2B5EF4-FFF2-40B4-BE49-F238E27FC236}">
                <a16:creationId xmlns:a16="http://schemas.microsoft.com/office/drawing/2014/main" id="{EF8D1D81-8C46-8443-A0B0-39A39878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12.4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6CE34F01-3E65-9F48-9C37-060CFB7D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APERTURA DE LA ACTIVIDAD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400" dirty="0"/>
              <a:t>En sesión plenaria se asignó la actividad a las alumnas formando equipos para la visita a Universum y se informó el trabajo a realizar.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dirty="0"/>
              <a:t>FOTO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8" name="Imagen 6">
            <a:extLst>
              <a:ext uri="{FF2B5EF4-FFF2-40B4-BE49-F238E27FC236}">
                <a16:creationId xmlns:a16="http://schemas.microsoft.com/office/drawing/2014/main" id="{82D66430-9A77-814B-A474-CDE7A97E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ángulo 4">
            <a:extLst>
              <a:ext uri="{FF2B5EF4-FFF2-40B4-BE49-F238E27FC236}">
                <a16:creationId xmlns:a16="http://schemas.microsoft.com/office/drawing/2014/main" id="{26856141-8735-6E4E-A135-4F334737A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12.5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E6D18E13-8415-5244-997B-5E0BBAA8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1374775"/>
            <a:ext cx="8039100" cy="11731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DESARROLLO DE LA ACTIVIDAD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400" dirty="0"/>
              <a:t>Las alumnas van a Universum en donde seleccionan un experimento de su interés y profundizan en él relacionándolo con el tema de este proyecto.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pic>
        <p:nvPicPr>
          <p:cNvPr id="31751" name="Picture 2" descr="https://lh6.googleusercontent.com/1in-6FCBXZuZ2TmvDSVTWPL1DyjHdoFZRI3PMnkyyS7pP-f1SPe1Og6ka1VMo1mQ2o6KrDtArAvYWTKw1jzWd5sEIQ4Kc4TtRQyHFF_trhR06X7cORhhFFQmeMYJBUS3A_FxsjmQ">
            <a:extLst>
              <a:ext uri="{FF2B5EF4-FFF2-40B4-BE49-F238E27FC236}">
                <a16:creationId xmlns:a16="http://schemas.microsoft.com/office/drawing/2014/main" id="{BDCBCC6B-1891-1543-AAD3-C4868D1B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463800"/>
            <a:ext cx="273208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https://lh3.googleusercontent.com/xo0CXxedJEWLFV6WCfMk8Cwx2ibMRwtIDEaOpRRDayoz7QT7krGx8_-iGxo4q6TdExuQEk02Dq5vYX4uVEermd-0l0X5pZ29j33bBOkHHPuC3XpWg9ZL-HD2b0Ci-ME4v22_Jaee">
            <a:extLst>
              <a:ext uri="{FF2B5EF4-FFF2-40B4-BE49-F238E27FC236}">
                <a16:creationId xmlns:a16="http://schemas.microsoft.com/office/drawing/2014/main" id="{0F5EC95B-7EEE-FC44-977F-217CB58F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095750"/>
            <a:ext cx="135096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 descr="https://lh5.googleusercontent.com/W68DbD7t4XHnz7IjSzK9nNWWZXdOWL6LB2-6VnyFXLLkMIT-b9LvefcV_SZR0w8CYtE1YHoKJfXMDs8C0KBwZdKzRBVNBg3_4W5npxusq8vy6oKsWALapS9r1pLoaht288KWFJk1">
            <a:extLst>
              <a:ext uri="{FF2B5EF4-FFF2-40B4-BE49-F238E27FC236}">
                <a16:creationId xmlns:a16="http://schemas.microsoft.com/office/drawing/2014/main" id="{693ED752-DCDF-E048-A35D-94ABEAAA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4" b="27531"/>
          <a:stretch>
            <a:fillRect/>
          </a:stretch>
        </p:blipFill>
        <p:spPr bwMode="auto">
          <a:xfrm>
            <a:off x="3887788" y="4129088"/>
            <a:ext cx="19177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8" descr="https://lh6.googleusercontent.com/1D5GMeurNd7J0HlZ6d-aS7AlTLtA-FWpTt52_6ts3ryQjFoD4LNFqFtEQGljcfUahYbjaop_PDs8xlU2lanmGgLj3MAAimA0ghWq3GhGpydvHwGqN2YhbtOOXHLvAPim8rtQZZTK">
            <a:extLst>
              <a:ext uri="{FF2B5EF4-FFF2-40B4-BE49-F238E27FC236}">
                <a16:creationId xmlns:a16="http://schemas.microsoft.com/office/drawing/2014/main" id="{EEE253B7-6B41-BA4C-BCD6-E830267B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187700"/>
            <a:ext cx="222726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Imagen 6">
            <a:extLst>
              <a:ext uri="{FF2B5EF4-FFF2-40B4-BE49-F238E27FC236}">
                <a16:creationId xmlns:a16="http://schemas.microsoft.com/office/drawing/2014/main" id="{33A768FB-A9CC-DC42-AC5F-D26EBCF9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ítulo 1">
            <a:extLst>
              <a:ext uri="{FF2B5EF4-FFF2-40B4-BE49-F238E27FC236}">
                <a16:creationId xmlns:a16="http://schemas.microsoft.com/office/drawing/2014/main" id="{105CFB80-442C-6048-B541-2D3CAE06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609600"/>
            <a:ext cx="13890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3000">
                <a:latin typeface="Calibri Light" panose="020F0302020204030204" pitchFamily="34" charset="0"/>
              </a:rPr>
              <a:t>Apdo. 3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10A15932-9CB0-4149-80C0-D3D58F6F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5" y="1690688"/>
            <a:ext cx="7272338" cy="4351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Ciclo escolar 2019-2020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Fecha de inicio:  5 de febrero 2020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Fecha de término: 8 de mayo 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2" name="Imagen 6">
            <a:extLst>
              <a:ext uri="{FF2B5EF4-FFF2-40B4-BE49-F238E27FC236}">
                <a16:creationId xmlns:a16="http://schemas.microsoft.com/office/drawing/2014/main" id="{76419E1A-F052-7D4C-8607-1C1C665C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ángulo 4">
            <a:extLst>
              <a:ext uri="{FF2B5EF4-FFF2-40B4-BE49-F238E27FC236}">
                <a16:creationId xmlns:a16="http://schemas.microsoft.com/office/drawing/2014/main" id="{0C8A777F-2034-524D-8472-46C58B04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12.6</a:t>
            </a:r>
          </a:p>
        </p:txBody>
      </p:sp>
      <p:sp>
        <p:nvSpPr>
          <p:cNvPr id="32774" name="Marcador de contenido 4">
            <a:extLst>
              <a:ext uri="{FF2B5EF4-FFF2-40B4-BE49-F238E27FC236}">
                <a16:creationId xmlns:a16="http://schemas.microsoft.com/office/drawing/2014/main" id="{E5F412F3-5C90-994B-85C7-A2218F7C7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21574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CIERRE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Las alumnas realizan un reporte del experimento seleccionado en su visita profundizando su marco teórico que sustenta las teorías y conductas de las ondas sonoras lo cual servirá como base para el desarrollo de este proyecto.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pic>
        <p:nvPicPr>
          <p:cNvPr id="32775" name="Imagen 1">
            <a:extLst>
              <a:ext uri="{FF2B5EF4-FFF2-40B4-BE49-F238E27FC236}">
                <a16:creationId xmlns:a16="http://schemas.microsoft.com/office/drawing/2014/main" id="{71121DD4-29C8-4C42-8531-C6EEC4D7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000500"/>
            <a:ext cx="283051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Imagen 2">
            <a:extLst>
              <a:ext uri="{FF2B5EF4-FFF2-40B4-BE49-F238E27FC236}">
                <a16:creationId xmlns:a16="http://schemas.microsoft.com/office/drawing/2014/main" id="{65FE99D6-BC2D-1A4A-B695-01D6C9E9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878263"/>
            <a:ext cx="30702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6" name="Imagen 6">
            <a:extLst>
              <a:ext uri="{FF2B5EF4-FFF2-40B4-BE49-F238E27FC236}">
                <a16:creationId xmlns:a16="http://schemas.microsoft.com/office/drawing/2014/main" id="{7C6CDEDC-027D-A34B-B8D8-AB9C90F8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ángulo 4">
            <a:extLst>
              <a:ext uri="{FF2B5EF4-FFF2-40B4-BE49-F238E27FC236}">
                <a16:creationId xmlns:a16="http://schemas.microsoft.com/office/drawing/2014/main" id="{45A83819-914C-D149-BBBB-6D2E80E1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12.7</a:t>
            </a:r>
          </a:p>
        </p:txBody>
      </p:sp>
      <p:sp>
        <p:nvSpPr>
          <p:cNvPr id="33798" name="Marcador de contenido 4">
            <a:extLst>
              <a:ext uri="{FF2B5EF4-FFF2-40B4-BE49-F238E27FC236}">
                <a16:creationId xmlns:a16="http://schemas.microsoft.com/office/drawing/2014/main" id="{9A64E05F-226B-B04E-8E68-D85C2559E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DESCRIPCIÓN DE LO QUE SER HARÁ CON LOS RESULTADOS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La información recopilada servirá como base de su informe final.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820" name="Imagen 6">
            <a:extLst>
              <a:ext uri="{FF2B5EF4-FFF2-40B4-BE49-F238E27FC236}">
                <a16:creationId xmlns:a16="http://schemas.microsoft.com/office/drawing/2014/main" id="{3FEFB9EB-8CED-4840-AD85-762799EC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ángulo 4">
            <a:extLst>
              <a:ext uri="{FF2B5EF4-FFF2-40B4-BE49-F238E27FC236}">
                <a16:creationId xmlns:a16="http://schemas.microsoft.com/office/drawing/2014/main" id="{E2FDDE7E-54CB-E744-B68D-00061C6E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12.8</a:t>
            </a:r>
          </a:p>
        </p:txBody>
      </p:sp>
      <p:sp>
        <p:nvSpPr>
          <p:cNvPr id="34822" name="Marcador de contenido 4">
            <a:extLst>
              <a:ext uri="{FF2B5EF4-FFF2-40B4-BE49-F238E27FC236}">
                <a16:creationId xmlns:a16="http://schemas.microsoft.com/office/drawing/2014/main" id="{3AE176A3-F625-4145-AC16-CB2C271596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ANÁLISIS. CONTRASTACIÓN ENTRE LO ESPERADO Y LO SUCEDIDO.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sp>
        <p:nvSpPr>
          <p:cNvPr id="34823" name="CuadroTexto 1">
            <a:extLst>
              <a:ext uri="{FF2B5EF4-FFF2-40B4-BE49-F238E27FC236}">
                <a16:creationId xmlns:a16="http://schemas.microsoft.com/office/drawing/2014/main" id="{8E447075-B5F5-2E4E-BAA8-DB7A7618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857500"/>
            <a:ext cx="742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3200"/>
              <a:t>Los resultados obtenidos   son  los esperados  y planeados.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4" name="Imagen 6">
            <a:extLst>
              <a:ext uri="{FF2B5EF4-FFF2-40B4-BE49-F238E27FC236}">
                <a16:creationId xmlns:a16="http://schemas.microsoft.com/office/drawing/2014/main" id="{6ECB899F-3BE0-CC4F-9E3C-F71C4363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ángulo 4">
            <a:extLst>
              <a:ext uri="{FF2B5EF4-FFF2-40B4-BE49-F238E27FC236}">
                <a16:creationId xmlns:a16="http://schemas.microsoft.com/office/drawing/2014/main" id="{64D5E616-3894-2840-BD4A-76D90A28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12.9</a:t>
            </a:r>
          </a:p>
        </p:txBody>
      </p:sp>
      <p:sp>
        <p:nvSpPr>
          <p:cNvPr id="35846" name="Marcador de contenido 4">
            <a:extLst>
              <a:ext uri="{FF2B5EF4-FFF2-40B4-BE49-F238E27FC236}">
                <a16:creationId xmlns:a16="http://schemas.microsoft.com/office/drawing/2014/main" id="{8C3C5C31-65BE-8040-869D-E3A401BB7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TOMA DE DECISIONES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/>
              <a:t>Se continuará con el proyecto utilizando la información obtenida en esta actividad como fuente para analizar el problema planteado.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Imagen 6">
            <a:extLst>
              <a:ext uri="{FF2B5EF4-FFF2-40B4-BE49-F238E27FC236}">
                <a16:creationId xmlns:a16="http://schemas.microsoft.com/office/drawing/2014/main" id="{AAC5E08D-3148-104E-BE10-A2048B14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ángulo 1">
            <a:extLst>
              <a:ext uri="{FF2B5EF4-FFF2-40B4-BE49-F238E27FC236}">
                <a16:creationId xmlns:a16="http://schemas.microsoft.com/office/drawing/2014/main" id="{32442D0A-14E2-9C4B-8A6D-242E0C89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13.1</a:t>
            </a:r>
          </a:p>
        </p:txBody>
      </p:sp>
      <p:sp>
        <p:nvSpPr>
          <p:cNvPr id="36869" name="CuadroTexto 5">
            <a:extLst>
              <a:ext uri="{FF2B5EF4-FFF2-40B4-BE49-F238E27FC236}">
                <a16:creationId xmlns:a16="http://schemas.microsoft.com/office/drawing/2014/main" id="{D91E694D-C847-DE48-B02F-C04C9736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701800"/>
            <a:ext cx="82407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Nombre de la Actividad</a:t>
            </a:r>
            <a:r>
              <a:rPr lang="es-MX" altLang="es-MX" sz="2400"/>
              <a:t>: Visita guiada a Biblioteca de ENEP Acatlán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Objetivo: </a:t>
            </a:r>
            <a:r>
              <a:rPr lang="es-MX" altLang="es-MX" sz="2400"/>
              <a:t>Recopilar información biliográfica del tema trabajado por cada equipo en su visita a Universum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Grado</a:t>
            </a:r>
            <a:r>
              <a:rPr lang="es-MX" altLang="es-MX" sz="2400"/>
              <a:t>: 4to semestre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/>
              <a:t>Fecha:</a:t>
            </a:r>
            <a:r>
              <a:rPr lang="es-MX" altLang="es-MX" sz="2400"/>
              <a:t> 24 de Febrero  2020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1" name="Imagen 6">
            <a:extLst>
              <a:ext uri="{FF2B5EF4-FFF2-40B4-BE49-F238E27FC236}">
                <a16:creationId xmlns:a16="http://schemas.microsoft.com/office/drawing/2014/main" id="{98503313-A73F-A942-8337-EAF4783E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ángulo 4">
            <a:extLst>
              <a:ext uri="{FF2B5EF4-FFF2-40B4-BE49-F238E27FC236}">
                <a16:creationId xmlns:a16="http://schemas.microsoft.com/office/drawing/2014/main" id="{0BF847D9-5F33-9F40-AFA2-3AC7A799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13.2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99DF808-8B3C-3247-AD24-9B02F45368EE}"/>
              </a:ext>
            </a:extLst>
          </p:cNvPr>
          <p:cNvSpPr txBox="1">
            <a:spLocks/>
          </p:cNvSpPr>
          <p:nvPr/>
        </p:nvSpPr>
        <p:spPr>
          <a:xfrm>
            <a:off x="925513" y="1403350"/>
            <a:ext cx="8826500" cy="3416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ASIGNATURAS PARTICIPANTES: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Física II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Matemáticas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Inglés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FUENTES DE APOYO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err="1"/>
              <a:t>Swokowski</a:t>
            </a:r>
            <a:r>
              <a:rPr lang="es-ES" sz="2000" dirty="0"/>
              <a:t>, E. y Cole, J. (2001) </a:t>
            </a:r>
            <a:r>
              <a:rPr lang="es-ES" sz="2000" i="1" dirty="0"/>
              <a:t>Álgebra y Trigonometría con Geometría Analítica. </a:t>
            </a:r>
            <a:r>
              <a:rPr lang="es-ES" sz="2000" dirty="0"/>
              <a:t>(13ª edición) México: CENGAGE </a:t>
            </a:r>
            <a:r>
              <a:rPr lang="es-ES" sz="2000" dirty="0" err="1"/>
              <a:t>Learning</a:t>
            </a:r>
            <a:r>
              <a:rPr lang="es-ES" sz="2000" dirty="0"/>
              <a:t>.</a:t>
            </a: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Putcha, Herbert y Stranks, Jeff. </a:t>
            </a:r>
            <a:r>
              <a:rPr lang="es-MX" sz="2000" i="1" dirty="0"/>
              <a:t>Think 5</a:t>
            </a:r>
            <a:r>
              <a:rPr lang="es-MX" sz="2000" dirty="0"/>
              <a:t>. Cambridge. Cambridge University Press 2016.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Imagen 6">
            <a:extLst>
              <a:ext uri="{FF2B5EF4-FFF2-40B4-BE49-F238E27FC236}">
                <a16:creationId xmlns:a16="http://schemas.microsoft.com/office/drawing/2014/main" id="{FC69E8C4-7972-2D48-A80C-D3065AF6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ángulo 4">
            <a:extLst>
              <a:ext uri="{FF2B5EF4-FFF2-40B4-BE49-F238E27FC236}">
                <a16:creationId xmlns:a16="http://schemas.microsoft.com/office/drawing/2014/main" id="{C5AC308C-AC5F-ED44-A269-0E95F845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13.3</a:t>
            </a:r>
          </a:p>
        </p:txBody>
      </p:sp>
      <p:sp>
        <p:nvSpPr>
          <p:cNvPr id="38917" name="Marcador de contenido 4">
            <a:extLst>
              <a:ext uri="{FF2B5EF4-FFF2-40B4-BE49-F238E27FC236}">
                <a16:creationId xmlns:a16="http://schemas.microsoft.com/office/drawing/2014/main" id="{4F7D4436-420D-484E-A5F6-D235B4BD2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JUSTIFICACIÓN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Desarrollar e investigar los fundamentos teóricos de el experiemento elegido por cada equipo.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Profundizar en su marco teórico sobre los temas de ondas sonoras. </a:t>
            </a:r>
            <a:endParaRPr lang="es-MX" altLang="es-MX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39" name="Imagen 6">
            <a:extLst>
              <a:ext uri="{FF2B5EF4-FFF2-40B4-BE49-F238E27FC236}">
                <a16:creationId xmlns:a16="http://schemas.microsoft.com/office/drawing/2014/main" id="{BC7BB366-0CBD-C346-B3A2-1D181EE5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ángulo 4">
            <a:extLst>
              <a:ext uri="{FF2B5EF4-FFF2-40B4-BE49-F238E27FC236}">
                <a16:creationId xmlns:a16="http://schemas.microsoft.com/office/drawing/2014/main" id="{4C0D61FF-4C49-4048-8D17-E0EF7C30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13.4</a:t>
            </a:r>
          </a:p>
        </p:txBody>
      </p:sp>
      <p:sp>
        <p:nvSpPr>
          <p:cNvPr id="39941" name="Marcador de contenido 4">
            <a:extLst>
              <a:ext uri="{FF2B5EF4-FFF2-40B4-BE49-F238E27FC236}">
                <a16:creationId xmlns:a16="http://schemas.microsoft.com/office/drawing/2014/main" id="{613EE9D1-4078-3649-88B2-16CCACA46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2589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APERTURA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En sesión plenaria se organiza la actividad con las alumnas formando equipos para la visita a la Biliioteca de ENEP Acatlán y se informó el objetivo de la visita.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pic>
        <p:nvPicPr>
          <p:cNvPr id="39942" name="Imagen 2">
            <a:extLst>
              <a:ext uri="{FF2B5EF4-FFF2-40B4-BE49-F238E27FC236}">
                <a16:creationId xmlns:a16="http://schemas.microsoft.com/office/drawing/2014/main" id="{E49D767F-59C0-E143-8C23-4943D0D2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36544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3" name="Imagen 6">
            <a:extLst>
              <a:ext uri="{FF2B5EF4-FFF2-40B4-BE49-F238E27FC236}">
                <a16:creationId xmlns:a16="http://schemas.microsoft.com/office/drawing/2014/main" id="{EAD185C6-FCDF-C143-AB8F-67FD0A47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ángulo 4">
            <a:extLst>
              <a:ext uri="{FF2B5EF4-FFF2-40B4-BE49-F238E27FC236}">
                <a16:creationId xmlns:a16="http://schemas.microsoft.com/office/drawing/2014/main" id="{11F1CDFC-4D8F-FC40-ADBC-5835126D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13.5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E6D18E13-8415-5244-997B-5E0BBAA8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1374775"/>
            <a:ext cx="8039100" cy="11731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DESARROLLO DE LA ACTIVIDAD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400" dirty="0"/>
              <a:t>Las alumnas van a la Bilioteca de la ENEP Acatlán en donde profundizan en su experimento seleccionado y lo relacionan con el tema de este proyecto.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pic>
        <p:nvPicPr>
          <p:cNvPr id="40966" name="Imagen 2">
            <a:extLst>
              <a:ext uri="{FF2B5EF4-FFF2-40B4-BE49-F238E27FC236}">
                <a16:creationId xmlns:a16="http://schemas.microsoft.com/office/drawing/2014/main" id="{0EC6AB7C-ACD6-6F48-9F68-C526E9AC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676525"/>
            <a:ext cx="2439987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n 4">
            <a:extLst>
              <a:ext uri="{FF2B5EF4-FFF2-40B4-BE49-F238E27FC236}">
                <a16:creationId xmlns:a16="http://schemas.microsoft.com/office/drawing/2014/main" id="{B18E0925-C1F9-BD4E-A88D-B49AC0E9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" b="23814"/>
          <a:stretch>
            <a:fillRect/>
          </a:stretch>
        </p:blipFill>
        <p:spPr bwMode="auto">
          <a:xfrm>
            <a:off x="3451225" y="3476625"/>
            <a:ext cx="278923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Imagen 7">
            <a:extLst>
              <a:ext uri="{FF2B5EF4-FFF2-40B4-BE49-F238E27FC236}">
                <a16:creationId xmlns:a16="http://schemas.microsoft.com/office/drawing/2014/main" id="{869FDAE1-980E-6B48-9C9F-5BD5C4D6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676525"/>
            <a:ext cx="24892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Imagen 6">
            <a:extLst>
              <a:ext uri="{FF2B5EF4-FFF2-40B4-BE49-F238E27FC236}">
                <a16:creationId xmlns:a16="http://schemas.microsoft.com/office/drawing/2014/main" id="{8499C310-F4CD-644E-BFAE-548DD185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ángulo 4">
            <a:extLst>
              <a:ext uri="{FF2B5EF4-FFF2-40B4-BE49-F238E27FC236}">
                <a16:creationId xmlns:a16="http://schemas.microsoft.com/office/drawing/2014/main" id="{9415B783-52D3-3E42-81E1-7E4B3750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13.6</a:t>
            </a:r>
          </a:p>
        </p:txBody>
      </p:sp>
      <p:sp>
        <p:nvSpPr>
          <p:cNvPr id="41989" name="Marcador de contenido 4">
            <a:extLst>
              <a:ext uri="{FF2B5EF4-FFF2-40B4-BE49-F238E27FC236}">
                <a16:creationId xmlns:a16="http://schemas.microsoft.com/office/drawing/2014/main" id="{654AE08C-ABD0-044B-8B85-36762104B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730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CIERRE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Las alumnas realizan un reporte escrito de la información obtenida en su visita profundizando su marco teórico.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En sesión plenaria comparten su información y la relación y aplicación de ésta con el proyecto.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768DF5-32C9-6349-B030-C8B05200E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0" t="11764" r="18847" b="10940"/>
          <a:stretch/>
        </p:blipFill>
        <p:spPr>
          <a:xfrm rot="5400000">
            <a:off x="1771899" y="4633124"/>
            <a:ext cx="2112453" cy="16367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27E7EA-071D-504E-A0C9-CA30739C5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449" y="4910117"/>
            <a:ext cx="4756141" cy="875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A553B243-60B8-F148-9E98-21A707F9B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975" y="1055688"/>
            <a:ext cx="7473950" cy="1325562"/>
          </a:xfrm>
        </p:spPr>
        <p:txBody>
          <a:bodyPr/>
          <a:lstStyle/>
          <a:p>
            <a:pPr eaLnBrk="1" hangingPunct="1"/>
            <a:r>
              <a:rPr lang="es-MX" altLang="es-MX"/>
              <a:t>Justificación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9" name="Imagen 6">
            <a:extLst>
              <a:ext uri="{FF2B5EF4-FFF2-40B4-BE49-F238E27FC236}">
                <a16:creationId xmlns:a16="http://schemas.microsoft.com/office/drawing/2014/main" id="{841807E2-B35D-9B4D-9F28-BF9E4C2E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ítulo 1">
            <a:extLst>
              <a:ext uri="{FF2B5EF4-FFF2-40B4-BE49-F238E27FC236}">
                <a16:creationId xmlns:a16="http://schemas.microsoft.com/office/drawing/2014/main" id="{BA43EAE1-CAA4-5347-A925-978DA188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627063"/>
            <a:ext cx="13906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3000">
                <a:latin typeface="Calibri Light" panose="020F0302020204030204" pitchFamily="34" charset="0"/>
              </a:rPr>
              <a:t>Apdo. 4</a:t>
            </a:r>
          </a:p>
        </p:txBody>
      </p:sp>
      <p:sp>
        <p:nvSpPr>
          <p:cNvPr id="10" name="Marcador de contenido 4">
            <a:extLst>
              <a:ext uri="{FF2B5EF4-FFF2-40B4-BE49-F238E27FC236}">
                <a16:creationId xmlns:a16="http://schemas.microsoft.com/office/drawing/2014/main" id="{350711E8-969C-AB4B-8C22-E22B61FF896F}"/>
              </a:ext>
            </a:extLst>
          </p:cNvPr>
          <p:cNvSpPr txBox="1">
            <a:spLocks/>
          </p:cNvSpPr>
          <p:nvPr/>
        </p:nvSpPr>
        <p:spPr>
          <a:xfrm>
            <a:off x="766763" y="2292350"/>
            <a:ext cx="7886700" cy="43608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Debido a que en la época actual se ha popularizado entre las adolescentes el uso frecuente de audífonos, pretendemos informar a las alumnas acerca del funcionamiento de la onda sonora, para que comprendan las consecuencias auditivos que puede tener el  uso  frecuente y a alto volumen por medio de audífonos.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Este tema es actual y muy relevante en los jóvenes que normalmente no prevén los daños que les pueden causar sus acciones como el uso de audífonos en el futuro, y con la información deseamos que ellas transmitan esto a su entorno para evitar daños auditivos por desconocimiento sobre el tema.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1" name="Imagen 6">
            <a:extLst>
              <a:ext uri="{FF2B5EF4-FFF2-40B4-BE49-F238E27FC236}">
                <a16:creationId xmlns:a16="http://schemas.microsoft.com/office/drawing/2014/main" id="{6A929DF2-A4BB-1A44-B93D-28302DEF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ángulo 4">
            <a:extLst>
              <a:ext uri="{FF2B5EF4-FFF2-40B4-BE49-F238E27FC236}">
                <a16:creationId xmlns:a16="http://schemas.microsoft.com/office/drawing/2014/main" id="{D0C74340-C86D-AD4D-980C-346B6751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13.7</a:t>
            </a:r>
          </a:p>
        </p:txBody>
      </p:sp>
      <p:sp>
        <p:nvSpPr>
          <p:cNvPr id="43013" name="Marcador de contenido 4">
            <a:extLst>
              <a:ext uri="{FF2B5EF4-FFF2-40B4-BE49-F238E27FC236}">
                <a16:creationId xmlns:a16="http://schemas.microsoft.com/office/drawing/2014/main" id="{19BFFE76-60F1-F14E-A812-F6F85CB22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DESCRIPCIÓN DE LO QUE SE HARÁ CON LOS RESULTADOS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 información recopilada servirá como base de su informe final.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5" name="Imagen 6">
            <a:extLst>
              <a:ext uri="{FF2B5EF4-FFF2-40B4-BE49-F238E27FC236}">
                <a16:creationId xmlns:a16="http://schemas.microsoft.com/office/drawing/2014/main" id="{C7B5BCDD-4AAB-CF47-B24D-FB5B7FD1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ángulo 4">
            <a:extLst>
              <a:ext uri="{FF2B5EF4-FFF2-40B4-BE49-F238E27FC236}">
                <a16:creationId xmlns:a16="http://schemas.microsoft.com/office/drawing/2014/main" id="{2251DDAC-A319-F640-8D4E-EE2924CE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13.8</a:t>
            </a:r>
          </a:p>
        </p:txBody>
      </p:sp>
      <p:sp>
        <p:nvSpPr>
          <p:cNvPr id="44037" name="Marcador de contenido 4">
            <a:extLst>
              <a:ext uri="{FF2B5EF4-FFF2-40B4-BE49-F238E27FC236}">
                <a16:creationId xmlns:a16="http://schemas.microsoft.com/office/drawing/2014/main" id="{C0DC6ECF-1C76-4044-9221-18AD768686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ANÁLISIS. CONTRASTACIÓN ENTRE LO ESPERADO Y LO SUCEDIDO.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sp>
        <p:nvSpPr>
          <p:cNvPr id="44038" name="CuadroTexto 1">
            <a:extLst>
              <a:ext uri="{FF2B5EF4-FFF2-40B4-BE49-F238E27FC236}">
                <a16:creationId xmlns:a16="http://schemas.microsoft.com/office/drawing/2014/main" id="{0E6F32CB-8A15-2042-BA09-A8D7920B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857500"/>
            <a:ext cx="742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3200"/>
              <a:t>Los resultados obtenidos   son  los esperados  y planeados.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/>
              <a:t>Apdo. 13.9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TOMA DE DECISIONES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/>
              <a:t>Se continuará con el proyecto utilizando la información obtenida en esta actividad como fuente para analizar el problema planteado.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/>
              <a:t>ASIGNATURA 1: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/>
              <a:t>FÍSICA II</a:t>
            </a:r>
            <a:endParaRPr lang="es-MX" altLang="es-MX" sz="4000" dirty="0"/>
          </a:p>
        </p:txBody>
      </p:sp>
    </p:spTree>
    <p:extLst>
      <p:ext uri="{BB962C8B-B14F-4D97-AF65-F5344CB8AC3E}">
        <p14:creationId xmlns:p14="http://schemas.microsoft.com/office/powerpoint/2010/main" val="3136176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Imagen 6">
            <a:extLst>
              <a:ext uri="{FF2B5EF4-FFF2-40B4-BE49-F238E27FC236}">
                <a16:creationId xmlns:a16="http://schemas.microsoft.com/office/drawing/2014/main" id="{AAC5E08D-3148-104E-BE10-A2048B14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ángulo 1">
            <a:extLst>
              <a:ext uri="{FF2B5EF4-FFF2-40B4-BE49-F238E27FC236}">
                <a16:creationId xmlns:a16="http://schemas.microsoft.com/office/drawing/2014/main" id="{32442D0A-14E2-9C4B-8A6D-242E0C89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14.1</a:t>
            </a:r>
          </a:p>
        </p:txBody>
      </p:sp>
      <p:sp>
        <p:nvSpPr>
          <p:cNvPr id="36869" name="CuadroTexto 5">
            <a:extLst>
              <a:ext uri="{FF2B5EF4-FFF2-40B4-BE49-F238E27FC236}">
                <a16:creationId xmlns:a16="http://schemas.microsoft.com/office/drawing/2014/main" id="{D91E694D-C847-DE48-B02F-C04C9736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701800"/>
            <a:ext cx="82407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Nombre de la Actividad</a:t>
            </a:r>
            <a:r>
              <a:rPr lang="es-MX" altLang="es-MX" sz="2400" dirty="0"/>
              <a:t>: </a:t>
            </a:r>
            <a:r>
              <a:rPr lang="es-MX" sz="2400" dirty="0"/>
              <a:t>Diseño de una actividad  práctica y experimental.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Objetivo: </a:t>
            </a:r>
            <a:r>
              <a:rPr lang="es-MX" altLang="es-MX" sz="2400" dirty="0"/>
              <a:t> Apli</a:t>
            </a:r>
            <a:r>
              <a:rPr lang="es-ES" sz="2400" dirty="0" err="1"/>
              <a:t>cará</a:t>
            </a:r>
            <a:r>
              <a:rPr lang="es-ES" sz="2400" dirty="0"/>
              <a:t> la metodología experimental en  la explicación y medición  de fenómenos ondulatorios cotidianos, para desarrollar una actitud responsable y crítica de su uso e impacto.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Grado</a:t>
            </a:r>
            <a:r>
              <a:rPr lang="es-MX" altLang="es-MX" sz="2400" dirty="0"/>
              <a:t>: 4to semestre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Fecha:</a:t>
            </a:r>
            <a:r>
              <a:rPr lang="es-MX" altLang="es-MX" sz="2400" dirty="0"/>
              <a:t> 10 y 17 de Marzo 2020</a:t>
            </a:r>
          </a:p>
        </p:txBody>
      </p:sp>
    </p:spTree>
    <p:extLst>
      <p:ext uri="{BB962C8B-B14F-4D97-AF65-F5344CB8AC3E}">
        <p14:creationId xmlns:p14="http://schemas.microsoft.com/office/powerpoint/2010/main" val="812350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1" name="Imagen 6">
            <a:extLst>
              <a:ext uri="{FF2B5EF4-FFF2-40B4-BE49-F238E27FC236}">
                <a16:creationId xmlns:a16="http://schemas.microsoft.com/office/drawing/2014/main" id="{98503313-A73F-A942-8337-EAF4783E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ángulo 4">
            <a:extLst>
              <a:ext uri="{FF2B5EF4-FFF2-40B4-BE49-F238E27FC236}">
                <a16:creationId xmlns:a16="http://schemas.microsoft.com/office/drawing/2014/main" id="{0BF847D9-5F33-9F40-AFA2-3AC7A799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14.2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99DF808-8B3C-3247-AD24-9B02F45368EE}"/>
              </a:ext>
            </a:extLst>
          </p:cNvPr>
          <p:cNvSpPr txBox="1">
            <a:spLocks/>
          </p:cNvSpPr>
          <p:nvPr/>
        </p:nvSpPr>
        <p:spPr>
          <a:xfrm>
            <a:off x="925513" y="1403350"/>
            <a:ext cx="8826500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ASIGNATURAS PARTICIPANTES: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Física II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MX" sz="2600" b="1" dirty="0"/>
              <a:t>FUENTES DE APOYO</a:t>
            </a:r>
          </a:p>
          <a:p>
            <a:pPr marL="0" indent="0">
              <a:buNone/>
            </a:pPr>
            <a:r>
              <a:rPr lang="en-US" sz="2000" dirty="0" err="1"/>
              <a:t>Giancoli</a:t>
            </a:r>
            <a:r>
              <a:rPr lang="en-US" sz="2000" dirty="0"/>
              <a:t>, D. C. (2006). </a:t>
            </a:r>
            <a:r>
              <a:rPr lang="en-US" sz="2000" i="1" dirty="0" err="1"/>
              <a:t>Física</a:t>
            </a:r>
            <a:r>
              <a:rPr lang="en-US" sz="2000" i="1" dirty="0"/>
              <a:t>, </a:t>
            </a:r>
            <a:r>
              <a:rPr lang="en-US" sz="2000" i="1" dirty="0" err="1"/>
              <a:t>principios</a:t>
            </a:r>
            <a:r>
              <a:rPr lang="en-US" sz="2000" i="1" dirty="0"/>
              <a:t> con </a:t>
            </a:r>
            <a:r>
              <a:rPr lang="en-US" sz="2000" i="1" dirty="0" err="1"/>
              <a:t>aplicaciones</a:t>
            </a:r>
            <a:r>
              <a:rPr lang="en-US" sz="2000" i="1" dirty="0"/>
              <a:t> </a:t>
            </a:r>
            <a:r>
              <a:rPr lang="en-US" sz="2000" dirty="0"/>
              <a:t>(6 ed.). México:</a:t>
            </a:r>
            <a:endParaRPr lang="es-MX" sz="2000" dirty="0"/>
          </a:p>
          <a:p>
            <a:pPr marL="0" indent="0">
              <a:buNone/>
            </a:pPr>
            <a:r>
              <a:rPr lang="en-US" sz="2000" dirty="0"/>
              <a:t>Pearson.</a:t>
            </a:r>
            <a:endParaRPr lang="es-MX" sz="2000" dirty="0"/>
          </a:p>
          <a:p>
            <a:pPr marL="0" indent="0">
              <a:buNone/>
            </a:pPr>
            <a:r>
              <a:rPr lang="en-US" sz="2000" dirty="0"/>
              <a:t>Hewitt, P. G. (2007). </a:t>
            </a:r>
            <a:r>
              <a:rPr lang="en-US" sz="2000" i="1" dirty="0" err="1"/>
              <a:t>Física</a:t>
            </a:r>
            <a:r>
              <a:rPr lang="en-US" sz="2000" i="1" dirty="0"/>
              <a:t> conceptual </a:t>
            </a:r>
            <a:r>
              <a:rPr lang="en-US" sz="2000" dirty="0"/>
              <a:t>(10 ed.). México.</a:t>
            </a:r>
            <a:endParaRPr lang="es-MX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377567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Imagen 6">
            <a:extLst>
              <a:ext uri="{FF2B5EF4-FFF2-40B4-BE49-F238E27FC236}">
                <a16:creationId xmlns:a16="http://schemas.microsoft.com/office/drawing/2014/main" id="{FC69E8C4-7972-2D48-A80C-D3065AF6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ángulo 4">
            <a:extLst>
              <a:ext uri="{FF2B5EF4-FFF2-40B4-BE49-F238E27FC236}">
                <a16:creationId xmlns:a16="http://schemas.microsoft.com/office/drawing/2014/main" id="{C5AC308C-AC5F-ED44-A269-0E95F845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14.3</a:t>
            </a:r>
          </a:p>
        </p:txBody>
      </p:sp>
      <p:sp>
        <p:nvSpPr>
          <p:cNvPr id="38917" name="Marcador de contenido 4">
            <a:extLst>
              <a:ext uri="{FF2B5EF4-FFF2-40B4-BE49-F238E27FC236}">
                <a16:creationId xmlns:a16="http://schemas.microsoft.com/office/drawing/2014/main" id="{4F7D4436-420D-484E-A5F6-D235B4BD2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JUSTIFICACIÓN DE LA ACTIVIDAD</a:t>
            </a:r>
          </a:p>
          <a:p>
            <a:pPr marL="0" indent="0" eaLnBrk="1" hangingPunct="1">
              <a:buNone/>
            </a:pPr>
            <a:r>
              <a:rPr lang="es-MX" sz="2400" dirty="0"/>
              <a:t>Que la alumna a través del conocimiento de las ondas diseñe actividades prácticas de aplicación del principio estudiado y  reconozca </a:t>
            </a:r>
            <a:r>
              <a:rPr lang="es-ES" sz="2400" dirty="0"/>
              <a:t>la importancia de su estudio, su impacto en la salud, la ciencia y la tecnología, para desarrollar una actitud responsable y crítica en su uso.</a:t>
            </a:r>
            <a:endParaRPr 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</p:txBody>
      </p:sp>
    </p:spTree>
    <p:extLst>
      <p:ext uri="{BB962C8B-B14F-4D97-AF65-F5344CB8AC3E}">
        <p14:creationId xmlns:p14="http://schemas.microsoft.com/office/powerpoint/2010/main" val="3891459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39" name="Imagen 6">
            <a:extLst>
              <a:ext uri="{FF2B5EF4-FFF2-40B4-BE49-F238E27FC236}">
                <a16:creationId xmlns:a16="http://schemas.microsoft.com/office/drawing/2014/main" id="{BC7BB366-0CBD-C346-B3A2-1D181EE5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ángulo 4">
            <a:extLst>
              <a:ext uri="{FF2B5EF4-FFF2-40B4-BE49-F238E27FC236}">
                <a16:creationId xmlns:a16="http://schemas.microsoft.com/office/drawing/2014/main" id="{4C0D61FF-4C49-4048-8D17-E0EF7C30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14.4</a:t>
            </a:r>
          </a:p>
        </p:txBody>
      </p:sp>
      <p:sp>
        <p:nvSpPr>
          <p:cNvPr id="39941" name="Marcador de contenido 4">
            <a:extLst>
              <a:ext uri="{FF2B5EF4-FFF2-40B4-BE49-F238E27FC236}">
                <a16:creationId xmlns:a16="http://schemas.microsoft.com/office/drawing/2014/main" id="{613EE9D1-4078-3649-88B2-16CCACA46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2589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APERTURA DE LA ACTIVIDAD</a:t>
            </a:r>
          </a:p>
          <a:p>
            <a:pPr marL="0" indent="0" eaLnBrk="1" hangingPunct="1">
              <a:buNone/>
            </a:pPr>
            <a:r>
              <a:rPr lang="es-MX" dirty="0"/>
              <a:t>Hacen una sesión de protocolo donde realizan la investigación de su procedimiento experimental.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300568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3" name="Imagen 6">
            <a:extLst>
              <a:ext uri="{FF2B5EF4-FFF2-40B4-BE49-F238E27FC236}">
                <a16:creationId xmlns:a16="http://schemas.microsoft.com/office/drawing/2014/main" id="{EAD185C6-FCDF-C143-AB8F-67FD0A47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ángulo 4">
            <a:extLst>
              <a:ext uri="{FF2B5EF4-FFF2-40B4-BE49-F238E27FC236}">
                <a16:creationId xmlns:a16="http://schemas.microsoft.com/office/drawing/2014/main" id="{11F1CDFC-4D8F-FC40-ADBC-5835126D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14.5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E6D18E13-8415-5244-997B-5E0BBAA8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1374775"/>
            <a:ext cx="8039100" cy="278901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DESARROLLO DE LA ACTIVIDAD</a:t>
            </a:r>
          </a:p>
          <a:p>
            <a:pPr marL="0" indent="0">
              <a:buNone/>
            </a:pPr>
            <a:r>
              <a:rPr lang="es-MX" sz="2400" dirty="0"/>
              <a:t>1.- Habiendo hecho el alumno su diseño experimental, lo pone en marcha.</a:t>
            </a:r>
          </a:p>
          <a:p>
            <a:pPr marL="0" indent="0">
              <a:buNone/>
            </a:pPr>
            <a:r>
              <a:rPr lang="es-MX" sz="2400" dirty="0"/>
              <a:t>2.- Recaba información practica.</a:t>
            </a:r>
          </a:p>
          <a:p>
            <a:pPr marL="0" indent="0">
              <a:buNone/>
            </a:pPr>
            <a:r>
              <a:rPr lang="es-MX" sz="2400" dirty="0"/>
              <a:t>3.- Realiza Cálculos correspondientes.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7346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Imagen 6">
            <a:extLst>
              <a:ext uri="{FF2B5EF4-FFF2-40B4-BE49-F238E27FC236}">
                <a16:creationId xmlns:a16="http://schemas.microsoft.com/office/drawing/2014/main" id="{8499C310-F4CD-644E-BFAE-548DD185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ángulo 4">
            <a:extLst>
              <a:ext uri="{FF2B5EF4-FFF2-40B4-BE49-F238E27FC236}">
                <a16:creationId xmlns:a16="http://schemas.microsoft.com/office/drawing/2014/main" id="{9415B783-52D3-3E42-81E1-7E4B3750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14.6</a:t>
            </a:r>
          </a:p>
        </p:txBody>
      </p:sp>
      <p:sp>
        <p:nvSpPr>
          <p:cNvPr id="41989" name="Marcador de contenido 4">
            <a:extLst>
              <a:ext uri="{FF2B5EF4-FFF2-40B4-BE49-F238E27FC236}">
                <a16:creationId xmlns:a16="http://schemas.microsoft.com/office/drawing/2014/main" id="{654AE08C-ABD0-044B-8B85-36762104B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730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CIERRE DE LA ACTIVIDAD</a:t>
            </a:r>
          </a:p>
          <a:p>
            <a:pPr marL="0" indent="0">
              <a:buNone/>
            </a:pPr>
            <a:r>
              <a:rPr lang="es-MX" sz="2400" dirty="0"/>
              <a:t>Habiendo realizado los cálculos correspondientes, los alumnos emiten una conclusión, y evaluación de juicio crítico y responsable, ligando estos efectos en el impacto en su salud auditiva.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80296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E3F48-8C48-0C48-B7A4-14CF8956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0" y="0"/>
            <a:ext cx="8235950" cy="6281738"/>
          </a:xfrm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400" dirty="0"/>
              <a:t>Las etapas del proyecto son: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/>
              <a:t>Presentación a las alumnas con las materias involucradas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/>
              <a:t>* Lectura de artículos relacionados al tema y discusión de los mismos.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/>
              <a:t>* Visita a Universum para descubrir y profundizar en experimentos relacionados con el tema.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/>
              <a:t>* las alumnas realizan una investigación y reporte de un experimento seleccionado.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/>
              <a:t>* Visita a la Biblioteca de ENEP ACATLAN para recopilar información teórica y artículos al respecto.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3" name="Imagen 9">
            <a:extLst>
              <a:ext uri="{FF2B5EF4-FFF2-40B4-BE49-F238E27FC236}">
                <a16:creationId xmlns:a16="http://schemas.microsoft.com/office/drawing/2014/main" id="{813B079C-9DAD-DC49-B72C-0F05ED34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1" name="Imagen 6">
            <a:extLst>
              <a:ext uri="{FF2B5EF4-FFF2-40B4-BE49-F238E27FC236}">
                <a16:creationId xmlns:a16="http://schemas.microsoft.com/office/drawing/2014/main" id="{6A929DF2-A4BB-1A44-B93D-28302DEF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ángulo 4">
            <a:extLst>
              <a:ext uri="{FF2B5EF4-FFF2-40B4-BE49-F238E27FC236}">
                <a16:creationId xmlns:a16="http://schemas.microsoft.com/office/drawing/2014/main" id="{D0C74340-C86D-AD4D-980C-346B6751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14.7</a:t>
            </a:r>
          </a:p>
        </p:txBody>
      </p:sp>
      <p:sp>
        <p:nvSpPr>
          <p:cNvPr id="43013" name="Marcador de contenido 4">
            <a:extLst>
              <a:ext uri="{FF2B5EF4-FFF2-40B4-BE49-F238E27FC236}">
                <a16:creationId xmlns:a16="http://schemas.microsoft.com/office/drawing/2014/main" id="{19BFFE76-60F1-F14E-A812-F6F85CB22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DESCRIPCIÓN DE LO QUE SE HARÁ CON LOS RESULTADOS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237BC9-932A-4F42-8BFB-ADACEACA917D}"/>
              </a:ext>
            </a:extLst>
          </p:cNvPr>
          <p:cNvSpPr txBox="1"/>
          <p:nvPr/>
        </p:nvSpPr>
        <p:spPr>
          <a:xfrm>
            <a:off x="987425" y="2723227"/>
            <a:ext cx="7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1.- Con los resultados obtenidos, y discutidos en forma grupal  elaborarán   una forma masiva de comunicación social, para prevenir a la población estudiantil y sociedad en general  del efecto e impacto que en la salud auditiva tiene  el hacer uso de los audífonos con volúmenes elevados.</a:t>
            </a:r>
          </a:p>
          <a:p>
            <a:endParaRPr lang="es-MX" sz="2000" dirty="0"/>
          </a:p>
          <a:p>
            <a:r>
              <a:rPr lang="es-MX" sz="2000" dirty="0"/>
              <a:t>2.- Estos datos se integraran en la presentación del proyecto final.</a:t>
            </a:r>
          </a:p>
          <a:p>
            <a:endParaRPr lang="es-MX" sz="2000" dirty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965742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5" name="Imagen 6">
            <a:extLst>
              <a:ext uri="{FF2B5EF4-FFF2-40B4-BE49-F238E27FC236}">
                <a16:creationId xmlns:a16="http://schemas.microsoft.com/office/drawing/2014/main" id="{C7B5BCDD-4AAB-CF47-B24D-FB5B7FD1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ángulo 4">
            <a:extLst>
              <a:ext uri="{FF2B5EF4-FFF2-40B4-BE49-F238E27FC236}">
                <a16:creationId xmlns:a16="http://schemas.microsoft.com/office/drawing/2014/main" id="{2251DDAC-A319-F640-8D4E-EE2924CE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14.8</a:t>
            </a:r>
          </a:p>
        </p:txBody>
      </p:sp>
      <p:sp>
        <p:nvSpPr>
          <p:cNvPr id="44037" name="Marcador de contenido 4">
            <a:extLst>
              <a:ext uri="{FF2B5EF4-FFF2-40B4-BE49-F238E27FC236}">
                <a16:creationId xmlns:a16="http://schemas.microsoft.com/office/drawing/2014/main" id="{C0DC6ECF-1C76-4044-9221-18AD768686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ANÁLISIS. CONTRASTACIÓN ENTRE LO ESPERADO Y LO SUCEDIDO.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sp>
        <p:nvSpPr>
          <p:cNvPr id="44038" name="CuadroTexto 1">
            <a:extLst>
              <a:ext uri="{FF2B5EF4-FFF2-40B4-BE49-F238E27FC236}">
                <a16:creationId xmlns:a16="http://schemas.microsoft.com/office/drawing/2014/main" id="{0E6F32CB-8A15-2042-BA09-A8D7920B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857500"/>
            <a:ext cx="742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3200"/>
              <a:t>Los resultados obtenidos   son  los esperados  y planeados.</a:t>
            </a:r>
          </a:p>
        </p:txBody>
      </p:sp>
    </p:spTree>
    <p:extLst>
      <p:ext uri="{BB962C8B-B14F-4D97-AF65-F5344CB8AC3E}">
        <p14:creationId xmlns:p14="http://schemas.microsoft.com/office/powerpoint/2010/main" val="2490049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14.9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TOMA DE DECISIONES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dirty="0"/>
              <a:t>Se continuará con la siguiente etapa</a:t>
            </a:r>
          </a:p>
        </p:txBody>
      </p:sp>
    </p:spTree>
    <p:extLst>
      <p:ext uri="{BB962C8B-B14F-4D97-AF65-F5344CB8AC3E}">
        <p14:creationId xmlns:p14="http://schemas.microsoft.com/office/powerpoint/2010/main" val="3951377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/>
              <a:t>ASIGNATURA 2: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/>
              <a:t>MATEMÁTICAS IV</a:t>
            </a:r>
            <a:endParaRPr lang="es-MX" altLang="es-MX" sz="4000" dirty="0"/>
          </a:p>
        </p:txBody>
      </p:sp>
    </p:spTree>
    <p:extLst>
      <p:ext uri="{BB962C8B-B14F-4D97-AF65-F5344CB8AC3E}">
        <p14:creationId xmlns:p14="http://schemas.microsoft.com/office/powerpoint/2010/main" val="2481651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Imagen 6">
            <a:extLst>
              <a:ext uri="{FF2B5EF4-FFF2-40B4-BE49-F238E27FC236}">
                <a16:creationId xmlns:a16="http://schemas.microsoft.com/office/drawing/2014/main" id="{AAC5E08D-3148-104E-BE10-A2048B14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ángulo 1">
            <a:extLst>
              <a:ext uri="{FF2B5EF4-FFF2-40B4-BE49-F238E27FC236}">
                <a16:creationId xmlns:a16="http://schemas.microsoft.com/office/drawing/2014/main" id="{32442D0A-14E2-9C4B-8A6D-242E0C89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14.1</a:t>
            </a:r>
          </a:p>
        </p:txBody>
      </p:sp>
      <p:sp>
        <p:nvSpPr>
          <p:cNvPr id="36869" name="CuadroTexto 5">
            <a:extLst>
              <a:ext uri="{FF2B5EF4-FFF2-40B4-BE49-F238E27FC236}">
                <a16:creationId xmlns:a16="http://schemas.microsoft.com/office/drawing/2014/main" id="{D91E694D-C847-DE48-B02F-C04C9736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701800"/>
            <a:ext cx="82407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Nombre de la Actividad</a:t>
            </a:r>
            <a:r>
              <a:rPr lang="es-MX" altLang="es-MX" sz="2400" dirty="0"/>
              <a:t>: Trazo y análisis de gráfica de función seno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Objetivo: </a:t>
            </a:r>
            <a:r>
              <a:rPr lang="es-MX" altLang="es-MX" sz="2400" dirty="0"/>
              <a:t> Analizar y trazar la gráfica de una función sinusoidal para comprender mejor el comportamiento de una onda sonora.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Grado</a:t>
            </a:r>
            <a:r>
              <a:rPr lang="es-MX" altLang="es-MX" sz="2400" dirty="0"/>
              <a:t>: 4to semestre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Fecha:</a:t>
            </a:r>
            <a:r>
              <a:rPr lang="es-MX" altLang="es-MX" sz="2400" dirty="0"/>
              <a:t> Marzo 2020</a:t>
            </a:r>
          </a:p>
        </p:txBody>
      </p:sp>
    </p:spTree>
    <p:extLst>
      <p:ext uri="{BB962C8B-B14F-4D97-AF65-F5344CB8AC3E}">
        <p14:creationId xmlns:p14="http://schemas.microsoft.com/office/powerpoint/2010/main" val="3952835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1" name="Imagen 6">
            <a:extLst>
              <a:ext uri="{FF2B5EF4-FFF2-40B4-BE49-F238E27FC236}">
                <a16:creationId xmlns:a16="http://schemas.microsoft.com/office/drawing/2014/main" id="{98503313-A73F-A942-8337-EAF4783E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ángulo 4">
            <a:extLst>
              <a:ext uri="{FF2B5EF4-FFF2-40B4-BE49-F238E27FC236}">
                <a16:creationId xmlns:a16="http://schemas.microsoft.com/office/drawing/2014/main" id="{0BF847D9-5F33-9F40-AFA2-3AC7A799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14.2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99DF808-8B3C-3247-AD24-9B02F45368EE}"/>
              </a:ext>
            </a:extLst>
          </p:cNvPr>
          <p:cNvSpPr txBox="1">
            <a:spLocks/>
          </p:cNvSpPr>
          <p:nvPr/>
        </p:nvSpPr>
        <p:spPr>
          <a:xfrm>
            <a:off x="925513" y="1403350"/>
            <a:ext cx="8826500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ASIGNATURAS PARTICIPANTES: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Matemáticas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FUENTES DE APOYO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err="1"/>
              <a:t>Swokowski</a:t>
            </a:r>
            <a:r>
              <a:rPr lang="es-ES" sz="2000" dirty="0"/>
              <a:t>, E. y Cole, J. (2001) </a:t>
            </a:r>
            <a:r>
              <a:rPr lang="es-ES" sz="2000" i="1" dirty="0"/>
              <a:t>Álgebra y Trigonometría con Geometría Analítica. </a:t>
            </a:r>
            <a:r>
              <a:rPr lang="es-ES" sz="2000" dirty="0"/>
              <a:t>(13ª edición) México: CENGAGE </a:t>
            </a:r>
            <a:r>
              <a:rPr lang="es-ES" sz="2000" dirty="0" err="1"/>
              <a:t>Learning</a:t>
            </a:r>
            <a:r>
              <a:rPr lang="es-ES" sz="2000" dirty="0"/>
              <a:t>.</a:t>
            </a: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528432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Imagen 6">
            <a:extLst>
              <a:ext uri="{FF2B5EF4-FFF2-40B4-BE49-F238E27FC236}">
                <a16:creationId xmlns:a16="http://schemas.microsoft.com/office/drawing/2014/main" id="{FC69E8C4-7972-2D48-A80C-D3065AF6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ángulo 4">
            <a:extLst>
              <a:ext uri="{FF2B5EF4-FFF2-40B4-BE49-F238E27FC236}">
                <a16:creationId xmlns:a16="http://schemas.microsoft.com/office/drawing/2014/main" id="{C5AC308C-AC5F-ED44-A269-0E95F845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14.3</a:t>
            </a:r>
          </a:p>
        </p:txBody>
      </p:sp>
      <p:sp>
        <p:nvSpPr>
          <p:cNvPr id="38917" name="Marcador de contenido 4">
            <a:extLst>
              <a:ext uri="{FF2B5EF4-FFF2-40B4-BE49-F238E27FC236}">
                <a16:creationId xmlns:a16="http://schemas.microsoft.com/office/drawing/2014/main" id="{4F7D4436-420D-484E-A5F6-D235B4BD2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JUSTIFICACIÓN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Aún conociendo la teoría del comportamiento de funciones periódicas como la función seno, las alumnas comprenden mejor este comportamiento al graficar la función y analizarla.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285986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39" name="Imagen 6">
            <a:extLst>
              <a:ext uri="{FF2B5EF4-FFF2-40B4-BE49-F238E27FC236}">
                <a16:creationId xmlns:a16="http://schemas.microsoft.com/office/drawing/2014/main" id="{BC7BB366-0CBD-C346-B3A2-1D181EE5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ángulo 4">
            <a:extLst>
              <a:ext uri="{FF2B5EF4-FFF2-40B4-BE49-F238E27FC236}">
                <a16:creationId xmlns:a16="http://schemas.microsoft.com/office/drawing/2014/main" id="{4C0D61FF-4C49-4048-8D17-E0EF7C30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14.4</a:t>
            </a:r>
          </a:p>
        </p:txBody>
      </p:sp>
      <p:sp>
        <p:nvSpPr>
          <p:cNvPr id="39941" name="Marcador de contenido 4">
            <a:extLst>
              <a:ext uri="{FF2B5EF4-FFF2-40B4-BE49-F238E27FC236}">
                <a16:creationId xmlns:a16="http://schemas.microsoft.com/office/drawing/2014/main" id="{613EE9D1-4078-3649-88B2-16CCACA46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2589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APERTURA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En sesión plenaria se organiza la actividad con las alumnas formando equipos para el ánalisis y gráfica de la función seno.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DC8363-58F2-E04A-BA57-15ABCFF5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70" y="3218214"/>
            <a:ext cx="3808021" cy="28560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047B19-F8B0-AA4E-A0E5-87848910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74842" y="3600362"/>
            <a:ext cx="3057180" cy="22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817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3" name="Imagen 6">
            <a:extLst>
              <a:ext uri="{FF2B5EF4-FFF2-40B4-BE49-F238E27FC236}">
                <a16:creationId xmlns:a16="http://schemas.microsoft.com/office/drawing/2014/main" id="{EAD185C6-FCDF-C143-AB8F-67FD0A47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ángulo 4">
            <a:extLst>
              <a:ext uri="{FF2B5EF4-FFF2-40B4-BE49-F238E27FC236}">
                <a16:creationId xmlns:a16="http://schemas.microsoft.com/office/drawing/2014/main" id="{11F1CDFC-4D8F-FC40-ADBC-5835126D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14.5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E6D18E13-8415-5244-997B-5E0BBAA8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1374775"/>
            <a:ext cx="8039100" cy="11731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DESARROLLO DE LA ACTIVIDAD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400" dirty="0"/>
              <a:t>En equipos las alumnas grafican y exponen el comportamiento de la función seno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83DE65-AC0C-3548-AC1A-85291B18E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40" t="31724" r="16696"/>
          <a:stretch/>
        </p:blipFill>
        <p:spPr>
          <a:xfrm>
            <a:off x="1256274" y="3889829"/>
            <a:ext cx="2851270" cy="21482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836BAC-9513-8940-9129-098159020E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93" r="14648" b="11325"/>
          <a:stretch/>
        </p:blipFill>
        <p:spPr>
          <a:xfrm>
            <a:off x="4787291" y="4325257"/>
            <a:ext cx="3718080" cy="21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6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Imagen 6">
            <a:extLst>
              <a:ext uri="{FF2B5EF4-FFF2-40B4-BE49-F238E27FC236}">
                <a16:creationId xmlns:a16="http://schemas.microsoft.com/office/drawing/2014/main" id="{8499C310-F4CD-644E-BFAE-548DD185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ángulo 4">
            <a:extLst>
              <a:ext uri="{FF2B5EF4-FFF2-40B4-BE49-F238E27FC236}">
                <a16:creationId xmlns:a16="http://schemas.microsoft.com/office/drawing/2014/main" id="{9415B783-52D3-3E42-81E1-7E4B3750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14.6</a:t>
            </a:r>
          </a:p>
        </p:txBody>
      </p:sp>
      <p:sp>
        <p:nvSpPr>
          <p:cNvPr id="41989" name="Marcador de contenido 4">
            <a:extLst>
              <a:ext uri="{FF2B5EF4-FFF2-40B4-BE49-F238E27FC236}">
                <a16:creationId xmlns:a16="http://schemas.microsoft.com/office/drawing/2014/main" id="{654AE08C-ABD0-044B-8B85-36762104B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730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CIERRE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Durante una sesión en clase se comparten los aprendizajes obtenidos y cómo la gráfica de función seno como función periódica es similar al de una onda sonora.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92307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6" name="Imagen 9">
            <a:extLst>
              <a:ext uri="{FF2B5EF4-FFF2-40B4-BE49-F238E27FC236}">
                <a16:creationId xmlns:a16="http://schemas.microsoft.com/office/drawing/2014/main" id="{D55EBCC4-B849-304C-A5F1-28231ABF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071-A709-5F4F-A902-1EAA3A17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3" y="950913"/>
            <a:ext cx="7802562" cy="4351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* Explicación en Física y Matemáticas de conceptos relacionados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* Las alumnas realizan encuesta de uso de audífonos.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* Análisis de datos de la encuesta  y de la información recopilada.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*  Presentación de Conclusiones a comunidad escolar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* Campaña de concientizacion en colegio y redes sociales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1" name="Imagen 6">
            <a:extLst>
              <a:ext uri="{FF2B5EF4-FFF2-40B4-BE49-F238E27FC236}">
                <a16:creationId xmlns:a16="http://schemas.microsoft.com/office/drawing/2014/main" id="{6A929DF2-A4BB-1A44-B93D-28302DEF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ángulo 4">
            <a:extLst>
              <a:ext uri="{FF2B5EF4-FFF2-40B4-BE49-F238E27FC236}">
                <a16:creationId xmlns:a16="http://schemas.microsoft.com/office/drawing/2014/main" id="{D0C74340-C86D-AD4D-980C-346B6751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14.7</a:t>
            </a:r>
          </a:p>
        </p:txBody>
      </p:sp>
      <p:sp>
        <p:nvSpPr>
          <p:cNvPr id="43013" name="Marcador de contenido 4">
            <a:extLst>
              <a:ext uri="{FF2B5EF4-FFF2-40B4-BE49-F238E27FC236}">
                <a16:creationId xmlns:a16="http://schemas.microsoft.com/office/drawing/2014/main" id="{19BFFE76-60F1-F14E-A812-F6F85CB22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DESCRIPCIÓN DE LO QUE SE HARÁ CON LOS RESULTADOS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 información recopilada servirá como base de su informe final.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0570490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5" name="Imagen 6">
            <a:extLst>
              <a:ext uri="{FF2B5EF4-FFF2-40B4-BE49-F238E27FC236}">
                <a16:creationId xmlns:a16="http://schemas.microsoft.com/office/drawing/2014/main" id="{C7B5BCDD-4AAB-CF47-B24D-FB5B7FD1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ángulo 4">
            <a:extLst>
              <a:ext uri="{FF2B5EF4-FFF2-40B4-BE49-F238E27FC236}">
                <a16:creationId xmlns:a16="http://schemas.microsoft.com/office/drawing/2014/main" id="{2251DDAC-A319-F640-8D4E-EE2924CE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14.8</a:t>
            </a:r>
          </a:p>
        </p:txBody>
      </p:sp>
      <p:sp>
        <p:nvSpPr>
          <p:cNvPr id="44037" name="Marcador de contenido 4">
            <a:extLst>
              <a:ext uri="{FF2B5EF4-FFF2-40B4-BE49-F238E27FC236}">
                <a16:creationId xmlns:a16="http://schemas.microsoft.com/office/drawing/2014/main" id="{C0DC6ECF-1C76-4044-9221-18AD768686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ANÁLISIS. CONTRASTACIÓN ENTRE LO ESPERADO Y LO SUCEDIDO.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sp>
        <p:nvSpPr>
          <p:cNvPr id="44038" name="CuadroTexto 1">
            <a:extLst>
              <a:ext uri="{FF2B5EF4-FFF2-40B4-BE49-F238E27FC236}">
                <a16:creationId xmlns:a16="http://schemas.microsoft.com/office/drawing/2014/main" id="{0E6F32CB-8A15-2042-BA09-A8D7920B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857500"/>
            <a:ext cx="742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3200"/>
              <a:t>Los resultados obtenidos   son  los esperados  y planeados.</a:t>
            </a:r>
          </a:p>
        </p:txBody>
      </p:sp>
    </p:spTree>
    <p:extLst>
      <p:ext uri="{BB962C8B-B14F-4D97-AF65-F5344CB8AC3E}">
        <p14:creationId xmlns:p14="http://schemas.microsoft.com/office/powerpoint/2010/main" val="2598381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14.9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TOMA DE DECISIONES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/>
              <a:t>Se continuará con el proyecto utilizando la información obtenida en esta actividad como fuente para analizar el problema planteado.</a:t>
            </a:r>
          </a:p>
        </p:txBody>
      </p:sp>
    </p:spTree>
    <p:extLst>
      <p:ext uri="{BB962C8B-B14F-4D97-AF65-F5344CB8AC3E}">
        <p14:creationId xmlns:p14="http://schemas.microsoft.com/office/powerpoint/2010/main" val="2982991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/>
              <a:t>ASIGNATURA 3: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MX" altLang="es-MX" sz="4000" b="1" dirty="0"/>
              <a:t>INGLÉS IV</a:t>
            </a:r>
            <a:endParaRPr lang="es-MX" altLang="es-MX" sz="4000" dirty="0"/>
          </a:p>
        </p:txBody>
      </p:sp>
    </p:spTree>
    <p:extLst>
      <p:ext uri="{BB962C8B-B14F-4D97-AF65-F5344CB8AC3E}">
        <p14:creationId xmlns:p14="http://schemas.microsoft.com/office/powerpoint/2010/main" val="38606305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Imagen 6">
            <a:extLst>
              <a:ext uri="{FF2B5EF4-FFF2-40B4-BE49-F238E27FC236}">
                <a16:creationId xmlns:a16="http://schemas.microsoft.com/office/drawing/2014/main" id="{AAC5E08D-3148-104E-BE10-A2048B14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ángulo 1">
            <a:extLst>
              <a:ext uri="{FF2B5EF4-FFF2-40B4-BE49-F238E27FC236}">
                <a16:creationId xmlns:a16="http://schemas.microsoft.com/office/drawing/2014/main" id="{32442D0A-14E2-9C4B-8A6D-242E0C89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14.1</a:t>
            </a:r>
          </a:p>
        </p:txBody>
      </p:sp>
      <p:sp>
        <p:nvSpPr>
          <p:cNvPr id="36869" name="CuadroTexto 5">
            <a:extLst>
              <a:ext uri="{FF2B5EF4-FFF2-40B4-BE49-F238E27FC236}">
                <a16:creationId xmlns:a16="http://schemas.microsoft.com/office/drawing/2014/main" id="{D91E694D-C847-DE48-B02F-C04C9736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701800"/>
            <a:ext cx="82407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Nombre de la Actividad</a:t>
            </a:r>
            <a:r>
              <a:rPr lang="es-MX" altLang="es-MX" sz="2400" dirty="0"/>
              <a:t>: “TED TALK” charla motivacional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Objetivo: </a:t>
            </a:r>
            <a:r>
              <a:rPr lang="es-MX" altLang="es-MX" sz="2400" dirty="0"/>
              <a:t>comunicaren Inglés,  de una  forma eficaz los datos obtenidos sobre lo investigado  y recopilado , a fin de que las alumnas puedan tener una mejor comprensión del tema.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Grado</a:t>
            </a:r>
            <a:r>
              <a:rPr lang="es-MX" altLang="es-MX" sz="2400" dirty="0"/>
              <a:t>: 4to semestre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Fecha:</a:t>
            </a:r>
            <a:r>
              <a:rPr lang="es-MX" altLang="es-MX" sz="2400" dirty="0"/>
              <a:t>   Marzo 2020</a:t>
            </a:r>
          </a:p>
        </p:txBody>
      </p:sp>
    </p:spTree>
    <p:extLst>
      <p:ext uri="{BB962C8B-B14F-4D97-AF65-F5344CB8AC3E}">
        <p14:creationId xmlns:p14="http://schemas.microsoft.com/office/powerpoint/2010/main" val="293957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1" name="Imagen 6">
            <a:extLst>
              <a:ext uri="{FF2B5EF4-FFF2-40B4-BE49-F238E27FC236}">
                <a16:creationId xmlns:a16="http://schemas.microsoft.com/office/drawing/2014/main" id="{98503313-A73F-A942-8337-EAF4783E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ángulo 4">
            <a:extLst>
              <a:ext uri="{FF2B5EF4-FFF2-40B4-BE49-F238E27FC236}">
                <a16:creationId xmlns:a16="http://schemas.microsoft.com/office/drawing/2014/main" id="{0BF847D9-5F33-9F40-AFA2-3AC7A799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14.2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99DF808-8B3C-3247-AD24-9B02F45368EE}"/>
              </a:ext>
            </a:extLst>
          </p:cNvPr>
          <p:cNvSpPr txBox="1">
            <a:spLocks/>
          </p:cNvSpPr>
          <p:nvPr/>
        </p:nvSpPr>
        <p:spPr>
          <a:xfrm>
            <a:off x="925513" y="1403350"/>
            <a:ext cx="8826500" cy="3416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ASIGNATURAS PARTICIPANTES: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Inglés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FUENTES DE APOYO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Putcha, Herbert y Stranks, Jeff. </a:t>
            </a:r>
            <a:r>
              <a:rPr lang="es-MX" sz="2000" i="1" dirty="0"/>
              <a:t>Think 5</a:t>
            </a:r>
            <a:r>
              <a:rPr lang="es-MX" sz="2000" dirty="0"/>
              <a:t>. Cambridge. Cambridge University Press 2016.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554938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Imagen 6">
            <a:extLst>
              <a:ext uri="{FF2B5EF4-FFF2-40B4-BE49-F238E27FC236}">
                <a16:creationId xmlns:a16="http://schemas.microsoft.com/office/drawing/2014/main" id="{FC69E8C4-7972-2D48-A80C-D3065AF6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ángulo 4">
            <a:extLst>
              <a:ext uri="{FF2B5EF4-FFF2-40B4-BE49-F238E27FC236}">
                <a16:creationId xmlns:a16="http://schemas.microsoft.com/office/drawing/2014/main" id="{C5AC308C-AC5F-ED44-A269-0E95F845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14.3</a:t>
            </a:r>
          </a:p>
        </p:txBody>
      </p:sp>
      <p:sp>
        <p:nvSpPr>
          <p:cNvPr id="38917" name="Marcador de contenido 4">
            <a:extLst>
              <a:ext uri="{FF2B5EF4-FFF2-40B4-BE49-F238E27FC236}">
                <a16:creationId xmlns:a16="http://schemas.microsoft.com/office/drawing/2014/main" id="{4F7D4436-420D-484E-A5F6-D235B4BD2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JUSTIFICACIÓN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Desarrollar e investigar los fundamentos teóricos de lo investigado sobre el tema.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Comunicar de forma eficaz y sustentada sobre los problemas que ocasionan el uso continuo de audifonos.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271967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39" name="Imagen 6">
            <a:extLst>
              <a:ext uri="{FF2B5EF4-FFF2-40B4-BE49-F238E27FC236}">
                <a16:creationId xmlns:a16="http://schemas.microsoft.com/office/drawing/2014/main" id="{BC7BB366-0CBD-C346-B3A2-1D181EE5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ángulo 4">
            <a:extLst>
              <a:ext uri="{FF2B5EF4-FFF2-40B4-BE49-F238E27FC236}">
                <a16:creationId xmlns:a16="http://schemas.microsoft.com/office/drawing/2014/main" id="{4C0D61FF-4C49-4048-8D17-E0EF7C30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14.4</a:t>
            </a:r>
          </a:p>
        </p:txBody>
      </p:sp>
      <p:sp>
        <p:nvSpPr>
          <p:cNvPr id="39941" name="Marcador de contenido 4">
            <a:extLst>
              <a:ext uri="{FF2B5EF4-FFF2-40B4-BE49-F238E27FC236}">
                <a16:creationId xmlns:a16="http://schemas.microsoft.com/office/drawing/2014/main" id="{613EE9D1-4078-3649-88B2-16CCACA46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2589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APERTURA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dirty="0"/>
              <a:t>En sesión plenaria se informa a las alumnas la actividad a realizar, organizando información y forma de trabajo.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pic>
        <p:nvPicPr>
          <p:cNvPr id="3" name="Imagen 2" descr="a6fdd1f9-8d53-4b93-a495-d3b3da47dc9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r="13392"/>
          <a:stretch/>
        </p:blipFill>
        <p:spPr>
          <a:xfrm>
            <a:off x="4325257" y="3214488"/>
            <a:ext cx="3294743" cy="34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64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3" name="Imagen 6">
            <a:extLst>
              <a:ext uri="{FF2B5EF4-FFF2-40B4-BE49-F238E27FC236}">
                <a16:creationId xmlns:a16="http://schemas.microsoft.com/office/drawing/2014/main" id="{EAD185C6-FCDF-C143-AB8F-67FD0A47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ángulo 4">
            <a:extLst>
              <a:ext uri="{FF2B5EF4-FFF2-40B4-BE49-F238E27FC236}">
                <a16:creationId xmlns:a16="http://schemas.microsoft.com/office/drawing/2014/main" id="{11F1CDFC-4D8F-FC40-ADBC-5835126D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14.5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E6D18E13-8415-5244-997B-5E0BBAA8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1374775"/>
            <a:ext cx="8039100" cy="11731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DESARROLLO DE LA ACTIVIDAD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MX" altLang="es-MX" sz="2400" dirty="0"/>
              <a:t>En sesión plenaria las alumnas presentan su TED TALK frente al grupo informando datos relevantes sobre el mismo. Al finalizar se organiza una serie de preguntas y dudas.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pic>
        <p:nvPicPr>
          <p:cNvPr id="3" name="Imagen 2" descr="a9cec103-4582-489c-972a-1d08f4210a9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 r="11551"/>
          <a:stretch/>
        </p:blipFill>
        <p:spPr>
          <a:xfrm>
            <a:off x="5738648" y="3720044"/>
            <a:ext cx="2229695" cy="2499084"/>
          </a:xfrm>
          <a:prstGeom prst="rect">
            <a:avLst/>
          </a:prstGeom>
        </p:spPr>
      </p:pic>
      <p:pic>
        <p:nvPicPr>
          <p:cNvPr id="4" name="Imagen 3" descr="a8a69ef6-dde1-4b13-bc7a-89f3d8645d5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3200303"/>
            <a:ext cx="3463124" cy="25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8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Imagen 6">
            <a:extLst>
              <a:ext uri="{FF2B5EF4-FFF2-40B4-BE49-F238E27FC236}">
                <a16:creationId xmlns:a16="http://schemas.microsoft.com/office/drawing/2014/main" id="{8499C310-F4CD-644E-BFAE-548DD185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ángulo 4">
            <a:extLst>
              <a:ext uri="{FF2B5EF4-FFF2-40B4-BE49-F238E27FC236}">
                <a16:creationId xmlns:a16="http://schemas.microsoft.com/office/drawing/2014/main" id="{9415B783-52D3-3E42-81E1-7E4B3750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14.6</a:t>
            </a:r>
          </a:p>
        </p:txBody>
      </p:sp>
      <p:sp>
        <p:nvSpPr>
          <p:cNvPr id="41989" name="Marcador de contenido 4">
            <a:extLst>
              <a:ext uri="{FF2B5EF4-FFF2-40B4-BE49-F238E27FC236}">
                <a16:creationId xmlns:a16="http://schemas.microsoft.com/office/drawing/2014/main" id="{654AE08C-ABD0-044B-8B85-36762104B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7306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CIERRE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Las alumnas  realizan una sesión de preguntas y dudas relacionadas a la charla.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En sesión plenaria comparten lo aprendido en el TED TALK.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pic>
        <p:nvPicPr>
          <p:cNvPr id="2" name="Imagen 1" descr="ea23091e-ddb5-4213-91f2-315e2d8ebd9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/>
          <a:stretch/>
        </p:blipFill>
        <p:spPr>
          <a:xfrm>
            <a:off x="3624943" y="3792600"/>
            <a:ext cx="3459526" cy="24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75367717-6231-DE4D-B23A-5F8F771B8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650" y="627063"/>
            <a:ext cx="7473950" cy="1325562"/>
          </a:xfrm>
        </p:spPr>
        <p:txBody>
          <a:bodyPr/>
          <a:lstStyle/>
          <a:p>
            <a:pPr eaLnBrk="1" hangingPunct="1"/>
            <a:r>
              <a:rPr lang="es-MX" altLang="es-MX"/>
              <a:t>Objetivo general del proyecto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1" name="Imagen 8">
            <a:extLst>
              <a:ext uri="{FF2B5EF4-FFF2-40B4-BE49-F238E27FC236}">
                <a16:creationId xmlns:a16="http://schemas.microsoft.com/office/drawing/2014/main" id="{438954DD-4060-734A-8802-12BDC3E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page1image17454336">
            <a:extLst>
              <a:ext uri="{FF2B5EF4-FFF2-40B4-BE49-F238E27FC236}">
                <a16:creationId xmlns:a16="http://schemas.microsoft.com/office/drawing/2014/main" id="{A921A2DA-E861-D54E-9B2D-19C6F0A2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 descr="page1image17454336">
            <a:extLst>
              <a:ext uri="{FF2B5EF4-FFF2-40B4-BE49-F238E27FC236}">
                <a16:creationId xmlns:a16="http://schemas.microsoft.com/office/drawing/2014/main" id="{40C1C476-CAE5-934E-8D18-5FC81FC7F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E7378D0-7F4D-BC47-AE3D-093BD62682A7}"/>
              </a:ext>
            </a:extLst>
          </p:cNvPr>
          <p:cNvSpPr txBox="1">
            <a:spLocks/>
          </p:cNvSpPr>
          <p:nvPr/>
        </p:nvSpPr>
        <p:spPr>
          <a:xfrm>
            <a:off x="9413875" y="3886200"/>
            <a:ext cx="1143000" cy="1143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600"/>
              </a:spcAft>
              <a:defRPr/>
            </a:pPr>
            <a:r>
              <a:rPr lang="es-MX" sz="4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Apdo. 5</a:t>
            </a:r>
          </a:p>
        </p:txBody>
      </p:sp>
      <p:sp>
        <p:nvSpPr>
          <p:cNvPr id="9225" name="Título 1">
            <a:extLst>
              <a:ext uri="{FF2B5EF4-FFF2-40B4-BE49-F238E27FC236}">
                <a16:creationId xmlns:a16="http://schemas.microsoft.com/office/drawing/2014/main" id="{3BDB8766-2416-3448-BC5A-F82F5BBA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287338"/>
            <a:ext cx="13890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3000">
                <a:latin typeface="Calibri Light" panose="020F0302020204030204" pitchFamily="34" charset="0"/>
              </a:rPr>
              <a:t>Apdo. 5</a:t>
            </a:r>
          </a:p>
        </p:txBody>
      </p:sp>
      <p:sp>
        <p:nvSpPr>
          <p:cNvPr id="9226" name="Rectángulo 5">
            <a:extLst>
              <a:ext uri="{FF2B5EF4-FFF2-40B4-BE49-F238E27FC236}">
                <a16:creationId xmlns:a16="http://schemas.microsoft.com/office/drawing/2014/main" id="{E1867F1A-E0B1-D545-AE2E-7EFE073B3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133600"/>
            <a:ext cx="7712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dirty="0"/>
              <a:t>Informar a las alumnas adolescentes   sobre el funcionamiento de la onda sonora,  para que así ellas  puedan explicar las consecuencias auditivas que ocasiona el uso constante y a alto volumen de los audífonos. </a:t>
            </a:r>
            <a:endParaRPr lang="es-MX" altLang="es-MX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1" name="Imagen 6">
            <a:extLst>
              <a:ext uri="{FF2B5EF4-FFF2-40B4-BE49-F238E27FC236}">
                <a16:creationId xmlns:a16="http://schemas.microsoft.com/office/drawing/2014/main" id="{6A929DF2-A4BB-1A44-B93D-28302DEF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ángulo 4">
            <a:extLst>
              <a:ext uri="{FF2B5EF4-FFF2-40B4-BE49-F238E27FC236}">
                <a16:creationId xmlns:a16="http://schemas.microsoft.com/office/drawing/2014/main" id="{D0C74340-C86D-AD4D-980C-346B6751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14.7</a:t>
            </a:r>
          </a:p>
        </p:txBody>
      </p:sp>
      <p:sp>
        <p:nvSpPr>
          <p:cNvPr id="43013" name="Marcador de contenido 4">
            <a:extLst>
              <a:ext uri="{FF2B5EF4-FFF2-40B4-BE49-F238E27FC236}">
                <a16:creationId xmlns:a16="http://schemas.microsoft.com/office/drawing/2014/main" id="{19BFFE76-60F1-F14E-A812-F6F85CB22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DESCRIPCIÓN DE LO QUE SE HARÁ CON LOS RESULTADOS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 información recopilada servirá como base de su informe final.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4628559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5" name="Imagen 6">
            <a:extLst>
              <a:ext uri="{FF2B5EF4-FFF2-40B4-BE49-F238E27FC236}">
                <a16:creationId xmlns:a16="http://schemas.microsoft.com/office/drawing/2014/main" id="{C7B5BCDD-4AAB-CF47-B24D-FB5B7FD1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ángulo 4">
            <a:extLst>
              <a:ext uri="{FF2B5EF4-FFF2-40B4-BE49-F238E27FC236}">
                <a16:creationId xmlns:a16="http://schemas.microsoft.com/office/drawing/2014/main" id="{2251DDAC-A319-F640-8D4E-EE2924CE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14.8</a:t>
            </a:r>
          </a:p>
        </p:txBody>
      </p:sp>
      <p:sp>
        <p:nvSpPr>
          <p:cNvPr id="44037" name="Marcador de contenido 4">
            <a:extLst>
              <a:ext uri="{FF2B5EF4-FFF2-40B4-BE49-F238E27FC236}">
                <a16:creationId xmlns:a16="http://schemas.microsoft.com/office/drawing/2014/main" id="{C0DC6ECF-1C76-4044-9221-18AD768686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ANÁLISIS. CONTRASTACIÓN ENTRE LO ESPERADO Y LO SUCEDIDO.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sp>
        <p:nvSpPr>
          <p:cNvPr id="44038" name="CuadroTexto 1">
            <a:extLst>
              <a:ext uri="{FF2B5EF4-FFF2-40B4-BE49-F238E27FC236}">
                <a16:creationId xmlns:a16="http://schemas.microsoft.com/office/drawing/2014/main" id="{0E6F32CB-8A15-2042-BA09-A8D7920B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2857500"/>
            <a:ext cx="742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MX" sz="3200"/>
              <a:t>Los resultados obtenidos   son  los esperados  y planeados.</a:t>
            </a:r>
          </a:p>
        </p:txBody>
      </p:sp>
    </p:spTree>
    <p:extLst>
      <p:ext uri="{BB962C8B-B14F-4D97-AF65-F5344CB8AC3E}">
        <p14:creationId xmlns:p14="http://schemas.microsoft.com/office/powerpoint/2010/main" val="2183688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</a:t>
            </a:r>
            <a:r>
              <a:rPr lang="es-MX" altLang="es-MX" sz="2400"/>
              <a:t>14.9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/>
              <a:t>TOMA DE DECISIONES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/>
              <a:t>Se continuará con el proyecto utilizando la información obtenida en esta actividad como fuente para analizar el problema planteado.</a:t>
            </a:r>
          </a:p>
        </p:txBody>
      </p:sp>
    </p:spTree>
    <p:extLst>
      <p:ext uri="{BB962C8B-B14F-4D97-AF65-F5344CB8AC3E}">
        <p14:creationId xmlns:p14="http://schemas.microsoft.com/office/powerpoint/2010/main" val="3459287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Imagen 6">
            <a:extLst>
              <a:ext uri="{FF2B5EF4-FFF2-40B4-BE49-F238E27FC236}">
                <a16:creationId xmlns:a16="http://schemas.microsoft.com/office/drawing/2014/main" id="{AAC5E08D-3148-104E-BE10-A2048B14B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ángulo 1">
            <a:extLst>
              <a:ext uri="{FF2B5EF4-FFF2-40B4-BE49-F238E27FC236}">
                <a16:creationId xmlns:a16="http://schemas.microsoft.com/office/drawing/2014/main" id="{32442D0A-14E2-9C4B-8A6D-242E0C89F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15.1</a:t>
            </a:r>
          </a:p>
        </p:txBody>
      </p:sp>
      <p:sp>
        <p:nvSpPr>
          <p:cNvPr id="36869" name="CuadroTexto 5">
            <a:extLst>
              <a:ext uri="{FF2B5EF4-FFF2-40B4-BE49-F238E27FC236}">
                <a16:creationId xmlns:a16="http://schemas.microsoft.com/office/drawing/2014/main" id="{D91E694D-C847-DE48-B02F-C04C97365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701800"/>
            <a:ext cx="8240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Nombre de la Actividad</a:t>
            </a:r>
            <a:r>
              <a:rPr lang="es-MX" altLang="es-MX" sz="2400" dirty="0"/>
              <a:t>: Video informativo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Objetivo: </a:t>
            </a:r>
            <a:r>
              <a:rPr lang="es-MX" altLang="es-MX" sz="2400" dirty="0"/>
              <a:t>Informar y concientizar al público de los riesgos en la salud que ocasiona el escuchar música por medio de audífonos a altos niveles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Grado</a:t>
            </a:r>
            <a:r>
              <a:rPr lang="es-MX" altLang="es-MX" sz="2400" dirty="0"/>
              <a:t>: 4to semestre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s-MX" altLang="es-MX" sz="2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400" b="1" dirty="0"/>
              <a:t>Fecha:</a:t>
            </a:r>
            <a:r>
              <a:rPr lang="es-MX" altLang="es-MX" sz="2400" dirty="0"/>
              <a:t> Mayo 2020</a:t>
            </a:r>
          </a:p>
        </p:txBody>
      </p:sp>
    </p:spTree>
    <p:extLst>
      <p:ext uri="{BB962C8B-B14F-4D97-AF65-F5344CB8AC3E}">
        <p14:creationId xmlns:p14="http://schemas.microsoft.com/office/powerpoint/2010/main" val="10653262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1" name="Imagen 6">
            <a:extLst>
              <a:ext uri="{FF2B5EF4-FFF2-40B4-BE49-F238E27FC236}">
                <a16:creationId xmlns:a16="http://schemas.microsoft.com/office/drawing/2014/main" id="{98503313-A73F-A942-8337-EAF4783E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ángulo 4">
            <a:extLst>
              <a:ext uri="{FF2B5EF4-FFF2-40B4-BE49-F238E27FC236}">
                <a16:creationId xmlns:a16="http://schemas.microsoft.com/office/drawing/2014/main" id="{0BF847D9-5F33-9F40-AFA2-3AC7A799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15.2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799DF808-8B3C-3247-AD24-9B02F45368EE}"/>
              </a:ext>
            </a:extLst>
          </p:cNvPr>
          <p:cNvSpPr txBox="1">
            <a:spLocks/>
          </p:cNvSpPr>
          <p:nvPr/>
        </p:nvSpPr>
        <p:spPr>
          <a:xfrm>
            <a:off x="925513" y="1403350"/>
            <a:ext cx="8871630" cy="4463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ASIGNATURAS PARTICIPANTES: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Física II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Matemáticas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Inglés IV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600" b="1" dirty="0"/>
              <a:t>FUENTES DE APOYO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dirty="0" err="1"/>
              <a:t>Swokowski</a:t>
            </a:r>
            <a:r>
              <a:rPr lang="es-ES" sz="2000" dirty="0"/>
              <a:t>, E. y Cole, J. (2001) </a:t>
            </a:r>
            <a:r>
              <a:rPr lang="es-ES" sz="2000" i="1" dirty="0"/>
              <a:t>Álgebra y Trigonometría con Geometría Analítica. </a:t>
            </a:r>
            <a:r>
              <a:rPr lang="es-ES" sz="2000" dirty="0"/>
              <a:t>(13ª edición) México: CENGAGE </a:t>
            </a:r>
            <a:r>
              <a:rPr lang="es-ES" sz="2000" dirty="0" err="1"/>
              <a:t>Learning</a:t>
            </a:r>
            <a:r>
              <a:rPr lang="es-ES" sz="2000" dirty="0"/>
              <a:t>.</a:t>
            </a: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Putcha, Herbert y Stranks, Jeff. </a:t>
            </a:r>
            <a:r>
              <a:rPr lang="es-MX" sz="2000" i="1" dirty="0"/>
              <a:t>Think 5</a:t>
            </a:r>
            <a:r>
              <a:rPr lang="es-MX" sz="2000" dirty="0"/>
              <a:t>. Cambridge. Cambridge University Press 2016.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000" dirty="0"/>
              <a:t>Powtoon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237006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Imagen 6">
            <a:extLst>
              <a:ext uri="{FF2B5EF4-FFF2-40B4-BE49-F238E27FC236}">
                <a16:creationId xmlns:a16="http://schemas.microsoft.com/office/drawing/2014/main" id="{FC69E8C4-7972-2D48-A80C-D3065AF6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ángulo 4">
            <a:extLst>
              <a:ext uri="{FF2B5EF4-FFF2-40B4-BE49-F238E27FC236}">
                <a16:creationId xmlns:a16="http://schemas.microsoft.com/office/drawing/2014/main" id="{C5AC308C-AC5F-ED44-A269-0E95F845B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15.3</a:t>
            </a:r>
          </a:p>
        </p:txBody>
      </p:sp>
      <p:sp>
        <p:nvSpPr>
          <p:cNvPr id="38917" name="Marcador de contenido 4">
            <a:extLst>
              <a:ext uri="{FF2B5EF4-FFF2-40B4-BE49-F238E27FC236}">
                <a16:creationId xmlns:a16="http://schemas.microsoft.com/office/drawing/2014/main" id="{4F7D4436-420D-484E-A5F6-D235B4BD2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JUSTIFICACIÓN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Generar un medio de información masivo para informar acerca de los riesgos y daños posibles a la salud por el uso continuo de audífonos a alto volumen.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147318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39" name="Imagen 6">
            <a:extLst>
              <a:ext uri="{FF2B5EF4-FFF2-40B4-BE49-F238E27FC236}">
                <a16:creationId xmlns:a16="http://schemas.microsoft.com/office/drawing/2014/main" id="{BC7BB366-0CBD-C346-B3A2-1D181EE5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ángulo 4">
            <a:extLst>
              <a:ext uri="{FF2B5EF4-FFF2-40B4-BE49-F238E27FC236}">
                <a16:creationId xmlns:a16="http://schemas.microsoft.com/office/drawing/2014/main" id="{4C0D61FF-4C49-4048-8D17-E0EF7C30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15.4</a:t>
            </a:r>
          </a:p>
        </p:txBody>
      </p:sp>
      <p:sp>
        <p:nvSpPr>
          <p:cNvPr id="39941" name="Marcador de contenido 4">
            <a:extLst>
              <a:ext uri="{FF2B5EF4-FFF2-40B4-BE49-F238E27FC236}">
                <a16:creationId xmlns:a16="http://schemas.microsoft.com/office/drawing/2014/main" id="{613EE9D1-4078-3649-88B2-16CCACA46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25892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APERTURA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Reunión digital por meet para organizar junto con las alumnas la logística de la actividad.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A64169-68AD-4F44-8EC6-12C8D499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86" y="3157538"/>
            <a:ext cx="7897785" cy="24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1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63" name="Imagen 6">
            <a:extLst>
              <a:ext uri="{FF2B5EF4-FFF2-40B4-BE49-F238E27FC236}">
                <a16:creationId xmlns:a16="http://schemas.microsoft.com/office/drawing/2014/main" id="{EAD185C6-FCDF-C143-AB8F-67FD0A477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ángulo 4">
            <a:extLst>
              <a:ext uri="{FF2B5EF4-FFF2-40B4-BE49-F238E27FC236}">
                <a16:creationId xmlns:a16="http://schemas.microsoft.com/office/drawing/2014/main" id="{11F1CDFC-4D8F-FC40-ADBC-5835126D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15.5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E6D18E13-8415-5244-997B-5E0BBAA8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5" y="1374775"/>
            <a:ext cx="8039100" cy="239304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b="1" dirty="0"/>
              <a:t>DESARROLLO DE LA ACTIVIDAD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MX" sz="2400" dirty="0"/>
              <a:t>Las alumnas generan y difunden video informativo del tema así como una campaña de concientización en redes sociales.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743053-E2B3-8F4D-9008-5328C347A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39" y="3429000"/>
            <a:ext cx="2058886" cy="26969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FA256D-04A6-A343-8981-C2918BCA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622" y="3766930"/>
            <a:ext cx="1820375" cy="2359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0A01C4-3D27-1E45-8A03-75FC37C082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68" r="4677" b="18112"/>
          <a:stretch/>
        </p:blipFill>
        <p:spPr>
          <a:xfrm>
            <a:off x="986450" y="2762321"/>
            <a:ext cx="2538697" cy="37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17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Imagen 6">
            <a:extLst>
              <a:ext uri="{FF2B5EF4-FFF2-40B4-BE49-F238E27FC236}">
                <a16:creationId xmlns:a16="http://schemas.microsoft.com/office/drawing/2014/main" id="{8499C310-F4CD-644E-BFAE-548DD185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ángulo 4">
            <a:extLst>
              <a:ext uri="{FF2B5EF4-FFF2-40B4-BE49-F238E27FC236}">
                <a16:creationId xmlns:a16="http://schemas.microsoft.com/office/drawing/2014/main" id="{9415B783-52D3-3E42-81E1-7E4B3750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15.6</a:t>
            </a:r>
          </a:p>
        </p:txBody>
      </p:sp>
      <p:sp>
        <p:nvSpPr>
          <p:cNvPr id="41989" name="Marcador de contenido 4">
            <a:extLst>
              <a:ext uri="{FF2B5EF4-FFF2-40B4-BE49-F238E27FC236}">
                <a16:creationId xmlns:a16="http://schemas.microsoft.com/office/drawing/2014/main" id="{654AE08C-ABD0-044B-8B85-36762104B4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606" y="1222375"/>
            <a:ext cx="7913687" cy="2778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CIERRE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Las alumnas realizan registro de vistas de su video para contabilizar el alcance social de éste.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Reunión por meet para discutir sus conclusiones acerca del video y su alcance.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2EF6FE-A7C4-0B40-BA5C-838A44A79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89" y="3269630"/>
            <a:ext cx="4128600" cy="3164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523E26-FD57-F945-9C99-F7A17A72F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159" y="3590692"/>
            <a:ext cx="3656328" cy="26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70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1" name="Imagen 6">
            <a:extLst>
              <a:ext uri="{FF2B5EF4-FFF2-40B4-BE49-F238E27FC236}">
                <a16:creationId xmlns:a16="http://schemas.microsoft.com/office/drawing/2014/main" id="{6A929DF2-A4BB-1A44-B93D-28302DEF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ángulo 4">
            <a:extLst>
              <a:ext uri="{FF2B5EF4-FFF2-40B4-BE49-F238E27FC236}">
                <a16:creationId xmlns:a16="http://schemas.microsoft.com/office/drawing/2014/main" id="{D0C74340-C86D-AD4D-980C-346B67510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15.7</a:t>
            </a:r>
          </a:p>
        </p:txBody>
      </p:sp>
      <p:sp>
        <p:nvSpPr>
          <p:cNvPr id="43013" name="Marcador de contenido 4">
            <a:extLst>
              <a:ext uri="{FF2B5EF4-FFF2-40B4-BE49-F238E27FC236}">
                <a16:creationId xmlns:a16="http://schemas.microsoft.com/office/drawing/2014/main" id="{19BFFE76-60F1-F14E-A812-F6F85CB22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606" y="1326017"/>
            <a:ext cx="7913687" cy="357981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DESCRIPCIÓN DE LO QUE SE HARÁ CON LOS RESULTADOS DE LA ACTIVIDAD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dirty="0"/>
              <a:t>Por medio de un video en youtube se invita a la sociedad a conocer algunos de los daños del uso constante de audífonos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46409D6-7D67-7C40-B7F2-97719510F010}"/>
              </a:ext>
            </a:extLst>
          </p:cNvPr>
          <p:cNvSpPr/>
          <p:nvPr/>
        </p:nvSpPr>
        <p:spPr>
          <a:xfrm>
            <a:off x="1342184" y="5516211"/>
            <a:ext cx="521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Roboto"/>
                <a:hlinkClick r:id="rId3"/>
              </a:rPr>
              <a:t>https://www.youtube.com/watch?v=bNpDhfrE8Hs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541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4" name="Imagen 6">
            <a:extLst>
              <a:ext uri="{FF2B5EF4-FFF2-40B4-BE49-F238E27FC236}">
                <a16:creationId xmlns:a16="http://schemas.microsoft.com/office/drawing/2014/main" id="{1D271BE7-9E9C-8F44-B627-1774C522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ítulo 1">
            <a:extLst>
              <a:ext uri="{FF2B5EF4-FFF2-40B4-BE49-F238E27FC236}">
                <a16:creationId xmlns:a16="http://schemas.microsoft.com/office/drawing/2014/main" id="{C1D2105B-7676-0C43-AFD5-CCFB3C4B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20688"/>
            <a:ext cx="13890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3000">
                <a:latin typeface="Calibri Light" panose="020F0302020204030204" pitchFamily="34" charset="0"/>
              </a:rPr>
              <a:t>Apdo.6</a:t>
            </a:r>
          </a:p>
        </p:txBody>
      </p:sp>
      <p:sp>
        <p:nvSpPr>
          <p:cNvPr id="10246" name="Título 1">
            <a:extLst>
              <a:ext uri="{FF2B5EF4-FFF2-40B4-BE49-F238E27FC236}">
                <a16:creationId xmlns:a16="http://schemas.microsoft.com/office/drawing/2014/main" id="{AD057EBE-0726-2A43-A8E5-53A77047E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663" y="1328738"/>
            <a:ext cx="9402762" cy="871537"/>
          </a:xfrm>
        </p:spPr>
        <p:txBody>
          <a:bodyPr/>
          <a:lstStyle/>
          <a:p>
            <a:pPr eaLnBrk="1" hangingPunct="1"/>
            <a:r>
              <a:rPr lang="es-MX" altLang="es-MX"/>
              <a:t>Próposito de cada asignatura involucrada</a:t>
            </a: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F8508175-B8E0-2E46-885E-5065D04D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2292350"/>
            <a:ext cx="8816975" cy="40417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FÍSICA: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Reconocer y explicar el impacto que en la audición tienen los niveles de energía de las ondas.</a:t>
            </a: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MATEMÁTICAS: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Explicar matemáticamente la onda sonora para identificar sus características.</a:t>
            </a: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Comparar las tendencias actuales del uso de audífonos y su impacto.</a:t>
            </a: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MX" dirty="0"/>
              <a:t>INGLÉS: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Parafrasear y resumir la información pertinente.</a:t>
            </a:r>
            <a:endParaRPr lang="es-MX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035" name="Imagen 6">
            <a:extLst>
              <a:ext uri="{FF2B5EF4-FFF2-40B4-BE49-F238E27FC236}">
                <a16:creationId xmlns:a16="http://schemas.microsoft.com/office/drawing/2014/main" id="{C7B5BCDD-4AAB-CF47-B24D-FB5B7FD1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ángulo 4">
            <a:extLst>
              <a:ext uri="{FF2B5EF4-FFF2-40B4-BE49-F238E27FC236}">
                <a16:creationId xmlns:a16="http://schemas.microsoft.com/office/drawing/2014/main" id="{2251DDAC-A319-F640-8D4E-EE2924CE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15.8</a:t>
            </a:r>
          </a:p>
        </p:txBody>
      </p:sp>
      <p:sp>
        <p:nvSpPr>
          <p:cNvPr id="44037" name="Marcador de contenido 4">
            <a:extLst>
              <a:ext uri="{FF2B5EF4-FFF2-40B4-BE49-F238E27FC236}">
                <a16:creationId xmlns:a16="http://schemas.microsoft.com/office/drawing/2014/main" id="{C0DC6ECF-1C76-4044-9221-18AD768686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3606" y="11493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b="1" dirty="0"/>
              <a:t>ANÁLISIS. CONTRASTACIÓN ENTRE LO ESPERADO Y LO SUCEDIDO.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El alcance en redes sociales fue aún mayor de lo esperado, lográndose 181 seguidores en la cuenta de Instagram, 447 visualizaciones y 172 “likes” en el video de youtube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0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156A39-B4C2-DB41-AACF-16C878402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00"/>
          <a:stretch/>
        </p:blipFill>
        <p:spPr>
          <a:xfrm>
            <a:off x="1445376" y="3620012"/>
            <a:ext cx="2142190" cy="28119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192D13-D1A4-5F4F-90BA-126DB6F50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005" y="3743706"/>
            <a:ext cx="3715273" cy="25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08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15.9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49"/>
            <a:ext cx="7839301" cy="4244521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TOMA DE DECISIONES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dirty="0"/>
              <a:t>El proyecto se terminó de forma satisfactoria y consideramos que puede ser fuente información confiable para, en un futuro, generar un cambio en la sociedad.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dirty="0"/>
              <a:t>Además, es medible con el número de visualizaciones en youtube al que planeamos dar seguimiento de forma continua.</a:t>
            </a:r>
          </a:p>
        </p:txBody>
      </p:sp>
    </p:spTree>
    <p:extLst>
      <p:ext uri="{BB962C8B-B14F-4D97-AF65-F5344CB8AC3E}">
        <p14:creationId xmlns:p14="http://schemas.microsoft.com/office/powerpoint/2010/main" val="739046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16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EVALUACIÓN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Todo se realizó de acuerdo a lo esperado. Se entregó todo tiempo y a pesar de las dificultades por la pandemia, logramos mantener nuestras reuniones de trabajo virtuales y continuar satisfactoriamente con el proyecto.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Las alumnas se mostraron emocionadas en su realización, participativas y  muy satisfechas con el resultado final.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6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88563" y="0"/>
            <a:ext cx="2103437" cy="6858000"/>
          </a:xfrm>
          <a:prstGeom prst="rect">
            <a:avLst/>
          </a:prstGeom>
          <a:solidFill>
            <a:srgbClr val="5C2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915400" y="2359025"/>
            <a:ext cx="2139950" cy="2139950"/>
          </a:xfrm>
          <a:prstGeom prst="ellipse">
            <a:avLst/>
          </a:prstGeom>
          <a:solidFill>
            <a:srgbClr val="FFFFFF"/>
          </a:solidFill>
          <a:ln w="22225">
            <a:solidFill>
              <a:srgbClr val="672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059" name="Imagen 6">
            <a:extLst>
              <a:ext uri="{FF2B5EF4-FFF2-40B4-BE49-F238E27FC236}">
                <a16:creationId xmlns:a16="http://schemas.microsoft.com/office/drawing/2014/main" id="{BD0AB49E-2E82-3841-B011-B1216BC1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2857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ángulo 4">
            <a:extLst>
              <a:ext uri="{FF2B5EF4-FFF2-40B4-BE49-F238E27FC236}">
                <a16:creationId xmlns:a16="http://schemas.microsoft.com/office/drawing/2014/main" id="{BC6C151E-DB17-0D4A-B56A-0C9906771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631825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/>
              <a:t>Apdo. 17</a:t>
            </a:r>
          </a:p>
        </p:txBody>
      </p:sp>
      <p:sp>
        <p:nvSpPr>
          <p:cNvPr id="45061" name="Marcador de contenido 4">
            <a:extLst>
              <a:ext uri="{FF2B5EF4-FFF2-40B4-BE49-F238E27FC236}">
                <a16:creationId xmlns:a16="http://schemas.microsoft.com/office/drawing/2014/main" id="{0B530CBE-DCB5-CA4B-BA78-5D56F2DD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2813" y="1720850"/>
            <a:ext cx="7913687" cy="3416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b="1" dirty="0"/>
              <a:t>LISTA DE CAMBIOS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Originalmente las reuniones y trabajos se coordinaban de forma presencial y se tuvo que cambiar a virtual, venciendo los contratiempos por la pandemia.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 sz="2400" dirty="0"/>
              <a:t>La difusión original estaba pensada para la comunidad escolar, pero la situación de contingencia permitió que tuviera un alcance aún mayor por medio de las redes sociales.</a:t>
            </a:r>
          </a:p>
        </p:txBody>
      </p:sp>
    </p:spTree>
    <p:extLst>
      <p:ext uri="{BB962C8B-B14F-4D97-AF65-F5344CB8AC3E}">
        <p14:creationId xmlns:p14="http://schemas.microsoft.com/office/powerpoint/2010/main" val="1826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Título 1">
            <a:extLst>
              <a:ext uri="{FF2B5EF4-FFF2-40B4-BE49-F238E27FC236}">
                <a16:creationId xmlns:a16="http://schemas.microsoft.com/office/drawing/2014/main" id="{DB10299C-C2CA-874D-9F49-09412A482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5425"/>
            <a:ext cx="10515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s-MX" sz="5200">
                <a:latin typeface="Calibri Light" panose="020F0302020204030204" pitchFamily="34" charset="0"/>
              </a:rPr>
              <a:t>Apdo. 7</a:t>
            </a:r>
          </a:p>
        </p:txBody>
      </p:sp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395413"/>
            <a:ext cx="10515600" cy="8239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6040437" y="1860551"/>
            <a:ext cx="11112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270" name="Marcador de contenido 1">
            <a:extLst>
              <a:ext uri="{FF2B5EF4-FFF2-40B4-BE49-F238E27FC236}">
                <a16:creationId xmlns:a16="http://schemas.microsoft.com/office/drawing/2014/main" id="{C16F163C-A735-EB4D-8E56-898852932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4588"/>
            <a:ext cx="10518775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n 19">
            <a:extLst>
              <a:ext uri="{FF2B5EF4-FFF2-40B4-BE49-F238E27FC236}">
                <a16:creationId xmlns:a16="http://schemas.microsoft.com/office/drawing/2014/main" id="{4DD0FCA5-41DC-274D-84AF-5BE0A9D3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07988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3229</Words>
  <Application>Microsoft Macintosh PowerPoint</Application>
  <PresentationFormat>Panorámica</PresentationFormat>
  <Paragraphs>455</Paragraphs>
  <Slides>83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9" baseType="lpstr">
      <vt:lpstr>Arial</vt:lpstr>
      <vt:lpstr>Calibri</vt:lpstr>
      <vt:lpstr>Calibri Light</vt:lpstr>
      <vt:lpstr>Roboto</vt:lpstr>
      <vt:lpstr>Wingdings</vt:lpstr>
      <vt:lpstr>Tema de Office</vt:lpstr>
      <vt:lpstr>CENTRO ESCOLAR PASEO ESMERALDA</vt:lpstr>
      <vt:lpstr>EQUIPO 2</vt:lpstr>
      <vt:lpstr>Presentación de PowerPoint</vt:lpstr>
      <vt:lpstr>Justificación</vt:lpstr>
      <vt:lpstr>Presentación de PowerPoint</vt:lpstr>
      <vt:lpstr>Presentación de PowerPoint</vt:lpstr>
      <vt:lpstr>Objetivo general del proyecto</vt:lpstr>
      <vt:lpstr>Próposito de cada asignatura involucrada</vt:lpstr>
      <vt:lpstr>Presentación de PowerPoint</vt:lpstr>
      <vt:lpstr>Presentación de PowerPoint</vt:lpstr>
      <vt:lpstr>Presentación de PowerPoint</vt:lpstr>
      <vt:lpstr>Presentación de PowerPoint</vt:lpstr>
      <vt:lpstr>Actividad interdisciplinaria para detonar 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Descripción del cierre de la actividad</vt:lpstr>
      <vt:lpstr>Descripción de lo que se hará con los resultados de la actividad</vt:lpstr>
      <vt:lpstr>Análisis y contrastación entre lo esperado y lo sucedido</vt:lpstr>
      <vt:lpstr>Toma de decisiones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ESCOLAR PASEO ESMERALDA</dc:title>
  <dc:creator>wendy belmonte</dc:creator>
  <cp:lastModifiedBy>wendy belmonte</cp:lastModifiedBy>
  <cp:revision>39</cp:revision>
  <dcterms:created xsi:type="dcterms:W3CDTF">2020-02-13T01:10:58Z</dcterms:created>
  <dcterms:modified xsi:type="dcterms:W3CDTF">2020-06-01T16:24:39Z</dcterms:modified>
</cp:coreProperties>
</file>