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12" r:id="rId2"/>
    <p:sldId id="355" r:id="rId3"/>
    <p:sldId id="354" r:id="rId4"/>
    <p:sldId id="357" r:id="rId5"/>
    <p:sldId id="356" r:id="rId6"/>
    <p:sldId id="361" r:id="rId7"/>
    <p:sldId id="358" r:id="rId8"/>
    <p:sldId id="359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91" r:id="rId20"/>
    <p:sldId id="386" r:id="rId21"/>
    <p:sldId id="392" r:id="rId22"/>
    <p:sldId id="384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393" r:id="rId31"/>
    <p:sldId id="394" r:id="rId32"/>
    <p:sldId id="395" r:id="rId33"/>
    <p:sldId id="396" r:id="rId34"/>
    <p:sldId id="406" r:id="rId35"/>
    <p:sldId id="407" r:id="rId36"/>
    <p:sldId id="408" r:id="rId3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2"/>
    <p:restoredTop sz="92237"/>
  </p:normalViewPr>
  <p:slideViewPr>
    <p:cSldViewPr>
      <p:cViewPr varScale="1">
        <p:scale>
          <a:sx n="63" d="100"/>
          <a:sy n="63" d="100"/>
        </p:scale>
        <p:origin x="2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AF442-68B6-4245-92FB-4BF053FC1035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A6A4077-DBB7-4BB2-9E24-49C34FA90E67}">
      <dgm:prSet phldrT="[Texto]" custT="1"/>
      <dgm:spPr/>
      <dgm:t>
        <a:bodyPr/>
        <a:lstStyle/>
        <a:p>
          <a:endParaRPr lang="es-MX" sz="2600" dirty="0"/>
        </a:p>
        <a:p>
          <a:r>
            <a:rPr lang="es-MX" sz="3200" b="1" dirty="0"/>
            <a:t>Generar y ayudar</a:t>
          </a:r>
        </a:p>
        <a:p>
          <a:endParaRPr lang="es-MX" sz="2600" dirty="0"/>
        </a:p>
      </dgm:t>
    </dgm:pt>
    <dgm:pt modelId="{D74507FC-4717-4FBD-9A3D-D47C792531B0}" type="parTrans" cxnId="{01DAF555-FB9B-45B0-857E-DC628478E2BB}">
      <dgm:prSet/>
      <dgm:spPr/>
      <dgm:t>
        <a:bodyPr/>
        <a:lstStyle/>
        <a:p>
          <a:endParaRPr lang="es-MX"/>
        </a:p>
      </dgm:t>
    </dgm:pt>
    <dgm:pt modelId="{CA16B6C2-0284-430B-AA3B-DC7164A1B7AE}" type="sibTrans" cxnId="{01DAF555-FB9B-45B0-857E-DC628478E2BB}">
      <dgm:prSet/>
      <dgm:spPr/>
      <dgm:t>
        <a:bodyPr/>
        <a:lstStyle/>
        <a:p>
          <a:endParaRPr lang="es-MX"/>
        </a:p>
      </dgm:t>
    </dgm:pt>
    <dgm:pt modelId="{9AF38B36-BFF3-4691-918E-93888CC41515}">
      <dgm:prSet phldrT="[Texto]" custT="1"/>
      <dgm:spPr/>
      <dgm:t>
        <a:bodyPr/>
        <a:lstStyle/>
        <a:p>
          <a:r>
            <a:rPr lang="es-MX" sz="1600" b="1" dirty="0" err="1"/>
            <a:t>Emprendebaden</a:t>
          </a:r>
          <a:endParaRPr lang="es-MX" sz="1600" b="1" dirty="0"/>
        </a:p>
        <a:p>
          <a:r>
            <a:rPr lang="es-MX" sz="1200" b="0" dirty="0"/>
            <a:t>1.Análisis de la industria.</a:t>
          </a:r>
        </a:p>
        <a:p>
          <a:r>
            <a:rPr lang="es-MX" sz="1200" b="0" dirty="0"/>
            <a:t>2. Desarrollo del personal.</a:t>
          </a:r>
        </a:p>
        <a:p>
          <a:r>
            <a:rPr lang="es-MX" sz="1200" b="0" dirty="0"/>
            <a:t>3. Administración de sueldos y salarios.</a:t>
          </a:r>
        </a:p>
        <a:p>
          <a:r>
            <a:rPr lang="es-MX" sz="1200" b="0" dirty="0"/>
            <a:t>4. Sistema contable.</a:t>
          </a:r>
        </a:p>
        <a:p>
          <a:r>
            <a:rPr lang="es-MX" sz="1200" b="0" dirty="0"/>
            <a:t>5. Flujo de efectivo.</a:t>
          </a:r>
        </a:p>
        <a:p>
          <a:endParaRPr lang="es-MX" sz="1300" dirty="0"/>
        </a:p>
      </dgm:t>
    </dgm:pt>
    <dgm:pt modelId="{B09F5DD9-716F-4A9E-ACD8-FCB638C226E2}" type="parTrans" cxnId="{72C01F43-3549-4666-AE94-DF23BFC1C1C5}">
      <dgm:prSet/>
      <dgm:spPr/>
      <dgm:t>
        <a:bodyPr/>
        <a:lstStyle/>
        <a:p>
          <a:endParaRPr lang="es-MX"/>
        </a:p>
      </dgm:t>
    </dgm:pt>
    <dgm:pt modelId="{27ACD63C-538B-4009-8CC2-9FBDA1419A0B}" type="sibTrans" cxnId="{72C01F43-3549-4666-AE94-DF23BFC1C1C5}">
      <dgm:prSet/>
      <dgm:spPr/>
      <dgm:t>
        <a:bodyPr/>
        <a:lstStyle/>
        <a:p>
          <a:endParaRPr lang="es-MX"/>
        </a:p>
      </dgm:t>
    </dgm:pt>
    <dgm:pt modelId="{0A6B35FA-B1E0-4B40-8B86-256E66FA1F8E}">
      <dgm:prSet phldrT="[Texto]" custT="1"/>
      <dgm:spPr/>
      <dgm:t>
        <a:bodyPr/>
        <a:lstStyle/>
        <a:p>
          <a:r>
            <a:rPr lang="es-MX" sz="1600" b="1" dirty="0"/>
            <a:t>PEPS</a:t>
          </a:r>
        </a:p>
        <a:p>
          <a:r>
            <a:rPr lang="es-MX" sz="1000" b="0" dirty="0"/>
            <a:t>1. El modelo </a:t>
          </a:r>
          <a:r>
            <a:rPr lang="es-MX" sz="1000" b="0" dirty="0" err="1"/>
            <a:t>noeliberal</a:t>
          </a:r>
          <a:r>
            <a:rPr lang="es-MX" sz="1000" b="0" dirty="0"/>
            <a:t>, la dependencia del país, México como país consumidor y no productor</a:t>
          </a:r>
        </a:p>
        <a:p>
          <a:r>
            <a:rPr lang="es-MX" sz="1000" b="0" dirty="0"/>
            <a:t>2. El desempleo y el subempleo.</a:t>
          </a:r>
        </a:p>
        <a:p>
          <a:r>
            <a:rPr lang="es-MX" sz="1000" b="0" dirty="0"/>
            <a:t>3. CONASAMI</a:t>
          </a:r>
        </a:p>
        <a:p>
          <a:r>
            <a:rPr lang="es-MX" sz="1000" b="0" dirty="0"/>
            <a:t>4. Funciones de SHCP. Cumplimiento de obligaciones fiscales</a:t>
          </a:r>
          <a:r>
            <a:rPr lang="es-MX" sz="1200" b="0" dirty="0"/>
            <a:t>.</a:t>
          </a:r>
        </a:p>
        <a:p>
          <a:r>
            <a:rPr lang="es-MX" sz="1200" b="0" dirty="0"/>
            <a:t>5. Diferencia entre desarrollo y crecimiento</a:t>
          </a:r>
        </a:p>
      </dgm:t>
    </dgm:pt>
    <dgm:pt modelId="{7BF4DD2B-F19A-4B71-998C-1CAA0AEF5C57}" type="parTrans" cxnId="{DB0DAEE4-0C15-4CF2-8DA1-0FF892F17BA5}">
      <dgm:prSet/>
      <dgm:spPr/>
      <dgm:t>
        <a:bodyPr/>
        <a:lstStyle/>
        <a:p>
          <a:endParaRPr lang="es-MX"/>
        </a:p>
      </dgm:t>
    </dgm:pt>
    <dgm:pt modelId="{4AF2E976-CED3-4F06-8160-8D32EB42BF48}" type="sibTrans" cxnId="{DB0DAEE4-0C15-4CF2-8DA1-0FF892F17BA5}">
      <dgm:prSet/>
      <dgm:spPr/>
      <dgm:t>
        <a:bodyPr/>
        <a:lstStyle/>
        <a:p>
          <a:endParaRPr lang="es-MX"/>
        </a:p>
      </dgm:t>
    </dgm:pt>
    <dgm:pt modelId="{8C7B8375-A388-4B0A-A16D-BDE37F930944}">
      <dgm:prSet phldrT="[Texto]" custT="1"/>
      <dgm:spPr/>
      <dgm:t>
        <a:bodyPr/>
        <a:lstStyle/>
        <a:p>
          <a:r>
            <a:rPr lang="es-MX" sz="1600" b="1" dirty="0"/>
            <a:t>Matemáticas VI</a:t>
          </a:r>
        </a:p>
        <a:p>
          <a:r>
            <a:rPr lang="es-MX" sz="1200" b="0" dirty="0"/>
            <a:t>3. Determinación de porcentaje de rotación laboral.</a:t>
          </a:r>
        </a:p>
        <a:p>
          <a:r>
            <a:rPr lang="es-MX" sz="1200" b="0" dirty="0"/>
            <a:t>5. Generación de una ecuación de gastos para minimizarla y otra de ingresos para maximizarla ( Con base en históricos generales)</a:t>
          </a:r>
        </a:p>
      </dgm:t>
    </dgm:pt>
    <dgm:pt modelId="{5F6A82FE-D637-4E79-903D-807A5CF138C4}" type="parTrans" cxnId="{D4764388-6568-409F-A407-5FC3E7D2F591}">
      <dgm:prSet/>
      <dgm:spPr/>
      <dgm:t>
        <a:bodyPr/>
        <a:lstStyle/>
        <a:p>
          <a:endParaRPr lang="es-MX"/>
        </a:p>
      </dgm:t>
    </dgm:pt>
    <dgm:pt modelId="{29A58A7C-E4F0-410F-B87A-5EE564F0232C}" type="sibTrans" cxnId="{D4764388-6568-409F-A407-5FC3E7D2F591}">
      <dgm:prSet/>
      <dgm:spPr/>
      <dgm:t>
        <a:bodyPr/>
        <a:lstStyle/>
        <a:p>
          <a:endParaRPr lang="es-MX"/>
        </a:p>
      </dgm:t>
    </dgm:pt>
    <dgm:pt modelId="{5788582F-3E60-402B-9147-DCCA7A36A908}" type="pres">
      <dgm:prSet presAssocID="{929AF442-68B6-4245-92FB-4BF053FC103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9B5B7DDC-1382-4BB0-80BE-E1EC10F1A39D}" type="pres">
      <dgm:prSet presAssocID="{DA6A4077-DBB7-4BB2-9E24-49C34FA90E67}" presName="centerShape" presStyleLbl="node0" presStyleIdx="0" presStyleCnt="1" custScaleX="153947" custScaleY="149953"/>
      <dgm:spPr/>
      <dgm:t>
        <a:bodyPr/>
        <a:lstStyle/>
        <a:p>
          <a:endParaRPr lang="es-MX"/>
        </a:p>
      </dgm:t>
    </dgm:pt>
    <dgm:pt modelId="{DB86DAB3-D631-4FC1-85E5-CF42B1A79FC2}" type="pres">
      <dgm:prSet presAssocID="{B09F5DD9-716F-4A9E-ACD8-FCB638C226E2}" presName="parTrans" presStyleLbl="sibTrans2D1" presStyleIdx="0" presStyleCnt="3"/>
      <dgm:spPr/>
      <dgm:t>
        <a:bodyPr/>
        <a:lstStyle/>
        <a:p>
          <a:endParaRPr lang="es-MX"/>
        </a:p>
      </dgm:t>
    </dgm:pt>
    <dgm:pt modelId="{3C871010-7686-4FE1-9ACF-5B16296F7ADE}" type="pres">
      <dgm:prSet presAssocID="{B09F5DD9-716F-4A9E-ACD8-FCB638C226E2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764C0E1F-ACC1-4DD3-9646-D960419DC9F9}" type="pres">
      <dgm:prSet presAssocID="{9AF38B36-BFF3-4691-918E-93888CC41515}" presName="node" presStyleLbl="node1" presStyleIdx="0" presStyleCnt="3" custScaleX="173172" custScaleY="128227" custRadScaleRad="107950" custRadScaleInc="-24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A17EB7D-2846-4561-8B5D-B9008A8529A8}" type="pres">
      <dgm:prSet presAssocID="{7BF4DD2B-F19A-4B71-998C-1CAA0AEF5C57}" presName="parTrans" presStyleLbl="sibTrans2D1" presStyleIdx="1" presStyleCnt="3"/>
      <dgm:spPr/>
      <dgm:t>
        <a:bodyPr/>
        <a:lstStyle/>
        <a:p>
          <a:endParaRPr lang="es-MX"/>
        </a:p>
      </dgm:t>
    </dgm:pt>
    <dgm:pt modelId="{6C340A27-D382-4CAC-8101-06EF38DFCA02}" type="pres">
      <dgm:prSet presAssocID="{7BF4DD2B-F19A-4B71-998C-1CAA0AEF5C57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92B950FB-C857-4A4E-A2FC-A2C8E36DC0BE}" type="pres">
      <dgm:prSet presAssocID="{0A6B35FA-B1E0-4B40-8B86-256E66FA1F8E}" presName="node" presStyleLbl="node1" presStyleIdx="1" presStyleCnt="3" custScaleX="132855" custScaleY="138388" custRadScaleRad="126677" custRadScaleInc="-776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C36905-884C-4C9C-9E73-CB60144DBBF2}" type="pres">
      <dgm:prSet presAssocID="{5F6A82FE-D637-4E79-903D-807A5CF138C4}" presName="parTrans" presStyleLbl="sibTrans2D1" presStyleIdx="2" presStyleCnt="3"/>
      <dgm:spPr/>
      <dgm:t>
        <a:bodyPr/>
        <a:lstStyle/>
        <a:p>
          <a:endParaRPr lang="es-MX"/>
        </a:p>
      </dgm:t>
    </dgm:pt>
    <dgm:pt modelId="{2512D7DB-5E74-4F39-97B9-2FCD78316CE5}" type="pres">
      <dgm:prSet presAssocID="{5F6A82FE-D637-4E79-903D-807A5CF138C4}" presName="connectorText" presStyleLbl="sibTrans2D1" presStyleIdx="2" presStyleCnt="3"/>
      <dgm:spPr/>
      <dgm:t>
        <a:bodyPr/>
        <a:lstStyle/>
        <a:p>
          <a:endParaRPr lang="es-MX"/>
        </a:p>
      </dgm:t>
    </dgm:pt>
    <dgm:pt modelId="{3861B125-4501-4037-9306-F2A4AA1238DA}" type="pres">
      <dgm:prSet presAssocID="{8C7B8375-A388-4B0A-A16D-BDE37F930944}" presName="node" presStyleLbl="node1" presStyleIdx="2" presStyleCnt="3" custScaleX="133194" custScaleY="140319" custRadScaleRad="140837" custRadScaleInc="770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A42039E-41FE-4E06-B860-7A1C6BC91AF5}" type="presOf" srcId="{5F6A82FE-D637-4E79-903D-807A5CF138C4}" destId="{2512D7DB-5E74-4F39-97B9-2FCD78316CE5}" srcOrd="1" destOrd="0" presId="urn:microsoft.com/office/officeart/2005/8/layout/radial5"/>
    <dgm:cxn modelId="{B53EC53C-F377-4345-AB23-2368C4FA92EC}" type="presOf" srcId="{DA6A4077-DBB7-4BB2-9E24-49C34FA90E67}" destId="{9B5B7DDC-1382-4BB0-80BE-E1EC10F1A39D}" srcOrd="0" destOrd="0" presId="urn:microsoft.com/office/officeart/2005/8/layout/radial5"/>
    <dgm:cxn modelId="{B2A436F5-89BB-4573-812D-EC836B09CFD1}" type="presOf" srcId="{7BF4DD2B-F19A-4B71-998C-1CAA0AEF5C57}" destId="{2A17EB7D-2846-4561-8B5D-B9008A8529A8}" srcOrd="0" destOrd="0" presId="urn:microsoft.com/office/officeart/2005/8/layout/radial5"/>
    <dgm:cxn modelId="{43351754-A79A-455F-80DD-0134FCEE79DF}" type="presOf" srcId="{B09F5DD9-716F-4A9E-ACD8-FCB638C226E2}" destId="{DB86DAB3-D631-4FC1-85E5-CF42B1A79FC2}" srcOrd="0" destOrd="0" presId="urn:microsoft.com/office/officeart/2005/8/layout/radial5"/>
    <dgm:cxn modelId="{D4764388-6568-409F-A407-5FC3E7D2F591}" srcId="{DA6A4077-DBB7-4BB2-9E24-49C34FA90E67}" destId="{8C7B8375-A388-4B0A-A16D-BDE37F930944}" srcOrd="2" destOrd="0" parTransId="{5F6A82FE-D637-4E79-903D-807A5CF138C4}" sibTransId="{29A58A7C-E4F0-410F-B87A-5EE564F0232C}"/>
    <dgm:cxn modelId="{93A5F65A-2992-4EDD-A1C6-165A4712564B}" type="presOf" srcId="{929AF442-68B6-4245-92FB-4BF053FC1035}" destId="{5788582F-3E60-402B-9147-DCCA7A36A908}" srcOrd="0" destOrd="0" presId="urn:microsoft.com/office/officeart/2005/8/layout/radial5"/>
    <dgm:cxn modelId="{DB0DAEE4-0C15-4CF2-8DA1-0FF892F17BA5}" srcId="{DA6A4077-DBB7-4BB2-9E24-49C34FA90E67}" destId="{0A6B35FA-B1E0-4B40-8B86-256E66FA1F8E}" srcOrd="1" destOrd="0" parTransId="{7BF4DD2B-F19A-4B71-998C-1CAA0AEF5C57}" sibTransId="{4AF2E976-CED3-4F06-8160-8D32EB42BF48}"/>
    <dgm:cxn modelId="{B03BB713-1CA5-4D68-8267-78E3477D6E2B}" type="presOf" srcId="{8C7B8375-A388-4B0A-A16D-BDE37F930944}" destId="{3861B125-4501-4037-9306-F2A4AA1238DA}" srcOrd="0" destOrd="0" presId="urn:microsoft.com/office/officeart/2005/8/layout/radial5"/>
    <dgm:cxn modelId="{01DAF555-FB9B-45B0-857E-DC628478E2BB}" srcId="{929AF442-68B6-4245-92FB-4BF053FC1035}" destId="{DA6A4077-DBB7-4BB2-9E24-49C34FA90E67}" srcOrd="0" destOrd="0" parTransId="{D74507FC-4717-4FBD-9A3D-D47C792531B0}" sibTransId="{CA16B6C2-0284-430B-AA3B-DC7164A1B7AE}"/>
    <dgm:cxn modelId="{77A9DCBB-54A7-41EE-B159-2E7ABC2A6FE6}" type="presOf" srcId="{9AF38B36-BFF3-4691-918E-93888CC41515}" destId="{764C0E1F-ACC1-4DD3-9646-D960419DC9F9}" srcOrd="0" destOrd="0" presId="urn:microsoft.com/office/officeart/2005/8/layout/radial5"/>
    <dgm:cxn modelId="{72C01F43-3549-4666-AE94-DF23BFC1C1C5}" srcId="{DA6A4077-DBB7-4BB2-9E24-49C34FA90E67}" destId="{9AF38B36-BFF3-4691-918E-93888CC41515}" srcOrd="0" destOrd="0" parTransId="{B09F5DD9-716F-4A9E-ACD8-FCB638C226E2}" sibTransId="{27ACD63C-538B-4009-8CC2-9FBDA1419A0B}"/>
    <dgm:cxn modelId="{768CC425-DDA3-47EC-98DE-844F188C2A55}" type="presOf" srcId="{0A6B35FA-B1E0-4B40-8B86-256E66FA1F8E}" destId="{92B950FB-C857-4A4E-A2FC-A2C8E36DC0BE}" srcOrd="0" destOrd="0" presId="urn:microsoft.com/office/officeart/2005/8/layout/radial5"/>
    <dgm:cxn modelId="{FA332233-0916-4BAA-A5F7-71E45BE748E2}" type="presOf" srcId="{B09F5DD9-716F-4A9E-ACD8-FCB638C226E2}" destId="{3C871010-7686-4FE1-9ACF-5B16296F7ADE}" srcOrd="1" destOrd="0" presId="urn:microsoft.com/office/officeart/2005/8/layout/radial5"/>
    <dgm:cxn modelId="{752DA962-6122-4644-B27B-EEC9636EA03A}" type="presOf" srcId="{5F6A82FE-D637-4E79-903D-807A5CF138C4}" destId="{65C36905-884C-4C9C-9E73-CB60144DBBF2}" srcOrd="0" destOrd="0" presId="urn:microsoft.com/office/officeart/2005/8/layout/radial5"/>
    <dgm:cxn modelId="{D05D9B34-B6BD-4748-8109-2B19B10E957C}" type="presOf" srcId="{7BF4DD2B-F19A-4B71-998C-1CAA0AEF5C57}" destId="{6C340A27-D382-4CAC-8101-06EF38DFCA02}" srcOrd="1" destOrd="0" presId="urn:microsoft.com/office/officeart/2005/8/layout/radial5"/>
    <dgm:cxn modelId="{3CAD2C10-882D-46AA-85EB-F955F8302AF7}" type="presParOf" srcId="{5788582F-3E60-402B-9147-DCCA7A36A908}" destId="{9B5B7DDC-1382-4BB0-80BE-E1EC10F1A39D}" srcOrd="0" destOrd="0" presId="urn:microsoft.com/office/officeart/2005/8/layout/radial5"/>
    <dgm:cxn modelId="{9BED275D-54F3-49A2-8C82-390BCF64CDF6}" type="presParOf" srcId="{5788582F-3E60-402B-9147-DCCA7A36A908}" destId="{DB86DAB3-D631-4FC1-85E5-CF42B1A79FC2}" srcOrd="1" destOrd="0" presId="urn:microsoft.com/office/officeart/2005/8/layout/radial5"/>
    <dgm:cxn modelId="{963981BC-4697-488B-A8D9-3D11A21CEFB2}" type="presParOf" srcId="{DB86DAB3-D631-4FC1-85E5-CF42B1A79FC2}" destId="{3C871010-7686-4FE1-9ACF-5B16296F7ADE}" srcOrd="0" destOrd="0" presId="urn:microsoft.com/office/officeart/2005/8/layout/radial5"/>
    <dgm:cxn modelId="{607705EB-CB48-4D4F-B173-7670A6482308}" type="presParOf" srcId="{5788582F-3E60-402B-9147-DCCA7A36A908}" destId="{764C0E1F-ACC1-4DD3-9646-D960419DC9F9}" srcOrd="2" destOrd="0" presId="urn:microsoft.com/office/officeart/2005/8/layout/radial5"/>
    <dgm:cxn modelId="{59F62047-6130-4096-8576-C3D48304C0A9}" type="presParOf" srcId="{5788582F-3E60-402B-9147-DCCA7A36A908}" destId="{2A17EB7D-2846-4561-8B5D-B9008A8529A8}" srcOrd="3" destOrd="0" presId="urn:microsoft.com/office/officeart/2005/8/layout/radial5"/>
    <dgm:cxn modelId="{EDDD1D97-EE79-4984-98B2-6C6E69EA8786}" type="presParOf" srcId="{2A17EB7D-2846-4561-8B5D-B9008A8529A8}" destId="{6C340A27-D382-4CAC-8101-06EF38DFCA02}" srcOrd="0" destOrd="0" presId="urn:microsoft.com/office/officeart/2005/8/layout/radial5"/>
    <dgm:cxn modelId="{249A2844-2B5B-475C-9523-10824090F999}" type="presParOf" srcId="{5788582F-3E60-402B-9147-DCCA7A36A908}" destId="{92B950FB-C857-4A4E-A2FC-A2C8E36DC0BE}" srcOrd="4" destOrd="0" presId="urn:microsoft.com/office/officeart/2005/8/layout/radial5"/>
    <dgm:cxn modelId="{DD53688C-8DB3-4EC8-91DF-4E1C1A075CA8}" type="presParOf" srcId="{5788582F-3E60-402B-9147-DCCA7A36A908}" destId="{65C36905-884C-4C9C-9E73-CB60144DBBF2}" srcOrd="5" destOrd="0" presId="urn:microsoft.com/office/officeart/2005/8/layout/radial5"/>
    <dgm:cxn modelId="{323B2F75-9999-420C-BAC0-5446D91FF252}" type="presParOf" srcId="{65C36905-884C-4C9C-9E73-CB60144DBBF2}" destId="{2512D7DB-5E74-4F39-97B9-2FCD78316CE5}" srcOrd="0" destOrd="0" presId="urn:microsoft.com/office/officeart/2005/8/layout/radial5"/>
    <dgm:cxn modelId="{F741AA88-7963-484E-B5C8-9B3D409B5F32}" type="presParOf" srcId="{5788582F-3E60-402B-9147-DCCA7A36A908}" destId="{3861B125-4501-4037-9306-F2A4AA1238DA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B7DDC-1382-4BB0-80BE-E1EC10F1A39D}">
      <dsp:nvSpPr>
        <dsp:cNvPr id="0" name=""/>
        <dsp:cNvSpPr/>
      </dsp:nvSpPr>
      <dsp:spPr>
        <a:xfrm>
          <a:off x="2685336" y="1806439"/>
          <a:ext cx="2480930" cy="24165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kern="1200" dirty="0"/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b="1" kern="1200" dirty="0"/>
            <a:t>Generar y ayudar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600" kern="1200" dirty="0"/>
        </a:p>
      </dsp:txBody>
      <dsp:txXfrm>
        <a:off x="3048660" y="2160337"/>
        <a:ext cx="1754282" cy="1708768"/>
      </dsp:txXfrm>
    </dsp:sp>
    <dsp:sp modelId="{DB86DAB3-D631-4FC1-85E5-CF42B1A79FC2}">
      <dsp:nvSpPr>
        <dsp:cNvPr id="0" name=""/>
        <dsp:cNvSpPr/>
      </dsp:nvSpPr>
      <dsp:spPr>
        <a:xfrm rot="16106376">
          <a:off x="3888964" y="1526045"/>
          <a:ext cx="7495" cy="5479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/>
        </a:p>
      </dsp:txBody>
      <dsp:txXfrm rot="10800000">
        <a:off x="3890119" y="1636754"/>
        <a:ext cx="5247" cy="328756"/>
      </dsp:txXfrm>
    </dsp:sp>
    <dsp:sp modelId="{764C0E1F-ACC1-4DD3-9646-D960419DC9F9}">
      <dsp:nvSpPr>
        <dsp:cNvPr id="0" name=""/>
        <dsp:cNvSpPr/>
      </dsp:nvSpPr>
      <dsp:spPr>
        <a:xfrm>
          <a:off x="2468998" y="-273501"/>
          <a:ext cx="2790750" cy="20664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err="1"/>
            <a:t>Emprendebaden</a:t>
          </a:r>
          <a:endParaRPr lang="es-MX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/>
            <a:t>1.Análisis de la industria.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/>
            <a:t>2. Desarrollo del personal.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/>
            <a:t>3. Administración de sueldos y salarios.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/>
            <a:t>4. Sistema contable.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/>
            <a:t>5. Flujo de efectivo.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/>
        </a:p>
      </dsp:txBody>
      <dsp:txXfrm>
        <a:off x="2877694" y="29122"/>
        <a:ext cx="1973358" cy="1461193"/>
      </dsp:txXfrm>
    </dsp:sp>
    <dsp:sp modelId="{2A17EB7D-2846-4561-8B5D-B9008A8529A8}">
      <dsp:nvSpPr>
        <dsp:cNvPr id="0" name=""/>
        <dsp:cNvSpPr/>
      </dsp:nvSpPr>
      <dsp:spPr>
        <a:xfrm rot="1415516">
          <a:off x="5148293" y="3333065"/>
          <a:ext cx="267530" cy="5479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/>
        </a:p>
      </dsp:txBody>
      <dsp:txXfrm>
        <a:off x="5151647" y="3426589"/>
        <a:ext cx="187271" cy="328756"/>
      </dsp:txXfrm>
    </dsp:sp>
    <dsp:sp modelId="{92B950FB-C857-4A4E-A2FC-A2C8E36DC0BE}">
      <dsp:nvSpPr>
        <dsp:cNvPr id="0" name=""/>
        <dsp:cNvSpPr/>
      </dsp:nvSpPr>
      <dsp:spPr>
        <a:xfrm>
          <a:off x="5437030" y="3027129"/>
          <a:ext cx="2141022" cy="22301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PEPS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0" kern="1200" dirty="0"/>
            <a:t>1. El modelo </a:t>
          </a:r>
          <a:r>
            <a:rPr lang="es-MX" sz="1000" b="0" kern="1200" dirty="0" err="1"/>
            <a:t>noeliberal</a:t>
          </a:r>
          <a:r>
            <a:rPr lang="es-MX" sz="1000" b="0" kern="1200" dirty="0"/>
            <a:t>, la dependencia del país, México como país consumidor y no productor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0" kern="1200" dirty="0"/>
            <a:t>2. El desempleo y el subempleo.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0" kern="1200" dirty="0"/>
            <a:t>3. CONASAMI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0" kern="1200" dirty="0"/>
            <a:t>4. Funciones de SHCP. Cumplimiento de obligaciones fiscales</a:t>
          </a:r>
          <a:r>
            <a:rPr lang="es-MX" sz="1200" b="0" kern="1200" dirty="0"/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/>
            <a:t>5. Diferencia entre desarrollo y crecimiento</a:t>
          </a:r>
        </a:p>
      </dsp:txBody>
      <dsp:txXfrm>
        <a:off x="5750575" y="3353733"/>
        <a:ext cx="1513932" cy="1576981"/>
      </dsp:txXfrm>
    </dsp:sp>
    <dsp:sp modelId="{65C36905-884C-4C9C-9E73-CB60144DBBF2}">
      <dsp:nvSpPr>
        <dsp:cNvPr id="0" name=""/>
        <dsp:cNvSpPr/>
      </dsp:nvSpPr>
      <dsp:spPr>
        <a:xfrm rot="9505987">
          <a:off x="2238727" y="3328944"/>
          <a:ext cx="397948" cy="5479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300" kern="1200"/>
        </a:p>
      </dsp:txBody>
      <dsp:txXfrm rot="10800000">
        <a:off x="2353932" y="3416587"/>
        <a:ext cx="278564" cy="328756"/>
      </dsp:txXfrm>
    </dsp:sp>
    <dsp:sp modelId="{3861B125-4501-4037-9306-F2A4AA1238DA}">
      <dsp:nvSpPr>
        <dsp:cNvPr id="0" name=""/>
        <dsp:cNvSpPr/>
      </dsp:nvSpPr>
      <dsp:spPr>
        <a:xfrm>
          <a:off x="0" y="3011569"/>
          <a:ext cx="2146485" cy="22613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/>
            <a:t>Matemáticas VI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/>
            <a:t>3. Determinación de porcentaje de rotación laboral.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/>
            <a:t>5. Generación de una ecuación de gastos para minimizarla y otra de ingresos para maximizarla ( Con base en históricos generales)</a:t>
          </a:r>
        </a:p>
      </dsp:txBody>
      <dsp:txXfrm>
        <a:off x="314345" y="3342730"/>
        <a:ext cx="1517795" cy="1598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CAA7D-1628-42CD-A89B-6E9C759F7A2C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AF9FA-230D-40C1-B714-4FB536492C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447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8AF9FA-230D-40C1-B714-4FB536492C44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0957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A775-31B0-4E75-883C-D0CA8AFF545D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A775-31B0-4E75-883C-D0CA8AFF545D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A775-31B0-4E75-883C-D0CA8AFF545D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A775-31B0-4E75-883C-D0CA8AFF545D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A775-31B0-4E75-883C-D0CA8AFF545D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A775-31B0-4E75-883C-D0CA8AFF545D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A775-31B0-4E75-883C-D0CA8AFF545D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A775-31B0-4E75-883C-D0CA8AFF545D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A775-31B0-4E75-883C-D0CA8AFF545D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A775-31B0-4E75-883C-D0CA8AFF545D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A775-31B0-4E75-883C-D0CA8AFF545D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6A0E3-6B3A-4198-BCD6-0CB28E38022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7A775-31B0-4E75-883C-D0CA8AFF545D}" type="datetimeFigureOut">
              <a:rPr lang="es-MX" smtClean="0"/>
              <a:t>11/10/2019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6A0E3-6B3A-4198-BCD6-0CB28E380226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google.es/url?sa=i&amp;rct=j&amp;q=preparatoria+baden+powell&amp;source=images&amp;cd=&amp;cad=rja&amp;docid=e7GZ8sJICEApSM&amp;tbnid=eLx1FK6CtVIXeM:&amp;ved=0CAUQjRw&amp;url=http://badenpowell.edu.mx/prepabaden/prepaBaden.html&amp;ei=rgL4UbDjCJDm8wTkz4CoAg&amp;bvm=bv.49967636,d.aWc&amp;psig=AFQjCNFxg7eszObkhMnKY5qlioCUf1Jbqw&amp;ust=137529450758036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 rot="5400000">
            <a:off x="3478105" y="-403112"/>
            <a:ext cx="2199852" cy="9144002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720272" y="3429000"/>
            <a:ext cx="7702623" cy="1368152"/>
          </a:xfrm>
        </p:spPr>
        <p:txBody>
          <a:bodyPr>
            <a:normAutofit fontScale="90000"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 </a:t>
            </a:r>
            <a:r>
              <a:rPr lang="es-MX" sz="3300" b="1" dirty="0">
                <a:solidFill>
                  <a:schemeClr val="bg1"/>
                </a:solidFill>
              </a:rPr>
              <a:t>PREPARATORIA</a:t>
            </a:r>
            <a:br>
              <a:rPr lang="es-MX" sz="3300" b="1" dirty="0">
                <a:solidFill>
                  <a:schemeClr val="bg1"/>
                </a:solidFill>
              </a:rPr>
            </a:br>
            <a:r>
              <a:rPr lang="es-MX" sz="3300" b="1" dirty="0">
                <a:solidFill>
                  <a:schemeClr val="bg1"/>
                </a:solidFill>
              </a:rPr>
              <a:t>6to grado</a:t>
            </a:r>
            <a:br>
              <a:rPr lang="es-MX" sz="3300" b="1" dirty="0">
                <a:solidFill>
                  <a:schemeClr val="bg1"/>
                </a:solidFill>
              </a:rPr>
            </a:br>
            <a:r>
              <a:rPr lang="es-MX" sz="3300" b="1" dirty="0">
                <a:solidFill>
                  <a:schemeClr val="bg1"/>
                </a:solidFill>
              </a:rPr>
              <a:t>     COLEGIO BADEN POWELL</a:t>
            </a:r>
            <a:br>
              <a:rPr lang="es-MX" sz="3300" b="1" dirty="0">
                <a:solidFill>
                  <a:schemeClr val="bg1"/>
                </a:solidFill>
              </a:rPr>
            </a:br>
            <a:r>
              <a:rPr lang="es-MX" sz="3300" b="1" dirty="0">
                <a:solidFill>
                  <a:schemeClr val="bg1"/>
                </a:solidFill>
              </a:rPr>
              <a:t>CICLO ESCOLAR 2018-2019</a:t>
            </a:r>
            <a:br>
              <a:rPr lang="es-MX" sz="3300" b="1" dirty="0">
                <a:solidFill>
                  <a:schemeClr val="bg1"/>
                </a:solidFill>
              </a:rPr>
            </a:br>
            <a:r>
              <a:rPr lang="es-MX" sz="3300" b="1" dirty="0">
                <a:solidFill>
                  <a:schemeClr val="bg1"/>
                </a:solidFill>
              </a:rPr>
              <a:t>13 Agosto 2018 al 17 Mayo 2019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79512" y="188640"/>
            <a:ext cx="8964488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72524"/>
            <a:ext cx="1566413" cy="178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99592" y="544522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Equipo 5</a:t>
            </a:r>
          </a:p>
          <a:p>
            <a:r>
              <a:rPr lang="es-ES" dirty="0"/>
              <a:t>Blanca Zepeda Lara </a:t>
            </a:r>
            <a:r>
              <a:rPr lang="mr-IN" dirty="0"/>
              <a:t>–</a:t>
            </a:r>
            <a:r>
              <a:rPr lang="es-ES" dirty="0"/>
              <a:t> Matemáticas VI</a:t>
            </a:r>
          </a:p>
          <a:p>
            <a:r>
              <a:rPr lang="es-ES" dirty="0"/>
              <a:t>Teresa Nancy Terán Estrada</a:t>
            </a:r>
            <a:r>
              <a:rPr lang="mr-IN" dirty="0"/>
              <a:t>–</a:t>
            </a:r>
            <a:r>
              <a:rPr lang="es-ES" dirty="0"/>
              <a:t> Emprende Baden</a:t>
            </a:r>
          </a:p>
          <a:p>
            <a:r>
              <a:rPr lang="es-ES" dirty="0"/>
              <a:t>Isaac Abel García Ríos </a:t>
            </a:r>
            <a:r>
              <a:rPr lang="mr-IN" dirty="0"/>
              <a:t>–</a:t>
            </a:r>
            <a:r>
              <a:rPr lang="es-ES" dirty="0"/>
              <a:t> Problemas Económicos, Políticos y Sociales de México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83568" y="2060848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/>
              <a:t>GENERAR Y AYUDAR</a:t>
            </a:r>
            <a:endParaRPr lang="es-ES" sz="4800" b="1" dirty="0"/>
          </a:p>
        </p:txBody>
      </p:sp>
      <p:pic>
        <p:nvPicPr>
          <p:cNvPr id="1026" name="Picture 2" descr="Resultado de imagen para colegio baden powell">
            <a:extLst>
              <a:ext uri="{FF2B5EF4-FFF2-40B4-BE49-F238E27FC236}">
                <a16:creationId xmlns:a16="http://schemas.microsoft.com/office/drawing/2014/main" xmlns="" id="{38DCB693-7036-4C4D-8BE2-38D761840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2" y="624604"/>
            <a:ext cx="2493858" cy="117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9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8. E.I.P. </a:t>
            </a:r>
            <a:r>
              <a:rPr lang="en-US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Elaboración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de Proyecto</a:t>
            </a:r>
          </a:p>
        </p:txBody>
      </p:sp>
      <p:pic>
        <p:nvPicPr>
          <p:cNvPr id="3" name="Imagen 2" descr="Screen Shot 2018-02-22 at 8.07.4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5" y="1412776"/>
            <a:ext cx="7426059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08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8. E.I.P. </a:t>
            </a:r>
            <a:r>
              <a:rPr lang="en-US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Elaboración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de Proyecto</a:t>
            </a:r>
          </a:p>
        </p:txBody>
      </p:sp>
      <p:pic>
        <p:nvPicPr>
          <p:cNvPr id="4" name="Imagen 3" descr="Screen Shot 2018-02-22 at 8.08.2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98" y="1268760"/>
            <a:ext cx="7776864" cy="569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0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8. E.I.P. </a:t>
            </a:r>
            <a:r>
              <a:rPr lang="en-US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Elaboración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de Proyecto</a:t>
            </a:r>
          </a:p>
        </p:txBody>
      </p:sp>
      <p:pic>
        <p:nvPicPr>
          <p:cNvPr id="3" name="Imagen 2" descr="Screen Shot 2018-02-22 at 8.08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93"/>
            <a:ext cx="7380312" cy="558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8. E.I.P. </a:t>
            </a:r>
            <a:r>
              <a:rPr lang="en-US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Elaboración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de Proyecto</a:t>
            </a:r>
          </a:p>
        </p:txBody>
      </p:sp>
      <p:pic>
        <p:nvPicPr>
          <p:cNvPr id="4" name="Imagen 3" descr="Screen Shot 2018-02-22 at 8.08.4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128792" cy="530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30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8. E.I.P. </a:t>
            </a:r>
            <a:r>
              <a:rPr lang="en-US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Elaboración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de Proyecto</a:t>
            </a:r>
          </a:p>
        </p:txBody>
      </p:sp>
      <p:pic>
        <p:nvPicPr>
          <p:cNvPr id="3" name="Imagen 2" descr="Screen Shot 2018-02-22 at 8.08.5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94832"/>
            <a:ext cx="7380312" cy="54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91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8. E.I.P. </a:t>
            </a:r>
            <a:r>
              <a:rPr lang="en-US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Elaboración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de Proyecto</a:t>
            </a:r>
          </a:p>
        </p:txBody>
      </p:sp>
      <p:pic>
        <p:nvPicPr>
          <p:cNvPr id="4" name="Imagen 3" descr="Screen Shot 2018-02-22 at 8.09.0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45" y="1340768"/>
            <a:ext cx="7236296" cy="539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96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8. E.I.P. </a:t>
            </a:r>
            <a:r>
              <a:rPr lang="en-US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Elaboración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de Proyecto</a:t>
            </a:r>
          </a:p>
        </p:txBody>
      </p:sp>
      <p:pic>
        <p:nvPicPr>
          <p:cNvPr id="3" name="Imagen 2" descr="Screen Shot 2018-02-22 at 8.09.18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" r="4885" b="3900"/>
          <a:stretch/>
        </p:blipFill>
        <p:spPr>
          <a:xfrm>
            <a:off x="1007604" y="1271727"/>
            <a:ext cx="7128792" cy="558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15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8. E.I.P. </a:t>
            </a:r>
            <a:r>
              <a:rPr lang="en-US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Elaboración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de Proyecto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92A62B-4028-1D48-8DDB-4322D227DB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t="15698" r="8247" b="6696"/>
          <a:stretch/>
        </p:blipFill>
        <p:spPr>
          <a:xfrm>
            <a:off x="198588" y="1503484"/>
            <a:ext cx="8945412" cy="517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82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 9. Memoria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fotográfica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(2a R.T.)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 descr="CONEXIONES 2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8962" r="6974" b="6122"/>
          <a:stretch/>
        </p:blipFill>
        <p:spPr>
          <a:xfrm rot="4450665">
            <a:off x="884913" y="1538371"/>
            <a:ext cx="3158512" cy="4010868"/>
          </a:xfrm>
          <a:prstGeom prst="rect">
            <a:avLst/>
          </a:prstGeom>
        </p:spPr>
      </p:pic>
      <p:pic>
        <p:nvPicPr>
          <p:cNvPr id="5" name="Imagen 4" descr="EQUIPO CONEXIONES 1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1" t="7408" r="7144" b="8032"/>
          <a:stretch/>
        </p:blipFill>
        <p:spPr>
          <a:xfrm rot="6791325">
            <a:off x="5442631" y="1789178"/>
            <a:ext cx="2795977" cy="363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72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10.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Organizadores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gr</a:t>
            </a:r>
            <a:r>
              <a:rPr lang="es-E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á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ficos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3F24325-91B5-4A4C-B4BF-2DD3453390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13" t="26190" r="30313" b="13582"/>
          <a:stretch/>
        </p:blipFill>
        <p:spPr>
          <a:xfrm>
            <a:off x="1181502" y="1308464"/>
            <a:ext cx="6558850" cy="564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4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4800" b="1" dirty="0" err="1"/>
              <a:t>Indice</a:t>
            </a:r>
            <a:r>
              <a:rPr lang="es-MX" sz="4800" b="1" dirty="0"/>
              <a:t> de apartados</a:t>
            </a:r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38869" y="1196752"/>
            <a:ext cx="8136904" cy="657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28600" lvl="0" indent="-50800" algn="ctr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ÍNDICE DE CONTENIDOS</a:t>
            </a:r>
          </a:p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1. C. A. I. A. C.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Conclusiones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Generales</a:t>
            </a: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2860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3.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Memoria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Fotográfica</a:t>
            </a: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2.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Organizador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Gráfico</a:t>
            </a: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4.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Organizador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Gráfico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(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Esenciales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</a:p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5.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Organizador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Gráfico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 (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Indagación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</a:p>
          <a:p>
            <a:pPr marL="22860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dirty="0" err="1">
                <a:ea typeface="Calibri"/>
                <a:cs typeface="Calibri"/>
                <a:sym typeface="Calibri"/>
              </a:rPr>
              <a:t>Producto</a:t>
            </a:r>
            <a:r>
              <a:rPr lang="en-US" dirty="0">
                <a:ea typeface="Calibri"/>
                <a:cs typeface="Calibri"/>
                <a:sym typeface="Calibri"/>
              </a:rPr>
              <a:t> 5H</a:t>
            </a:r>
            <a:r>
              <a:rPr lang="es-MX" dirty="0"/>
              <a:t> Reflexión. Resumen reunión grupal 3.A</a:t>
            </a:r>
            <a:r>
              <a:rPr lang="en-US" dirty="0"/>
              <a:t> </a:t>
            </a:r>
            <a:endParaRPr lang="en-US" dirty="0">
              <a:ea typeface="Calibri"/>
              <a:cs typeface="Calibri"/>
              <a:sym typeface="Calibri"/>
            </a:endParaRPr>
          </a:p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6. AME.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Grupal</a:t>
            </a: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7. </a:t>
            </a:r>
            <a:r>
              <a:rPr lang="en-US" dirty="0">
                <a:ea typeface="Calibri"/>
                <a:cs typeface="Calibri"/>
                <a:sym typeface="Calibri"/>
              </a:rPr>
              <a:t>E.I.P. </a:t>
            </a:r>
            <a:r>
              <a:rPr lang="en-US" dirty="0" err="1">
                <a:ea typeface="Calibri"/>
                <a:cs typeface="Calibri"/>
                <a:sym typeface="Calibri"/>
              </a:rPr>
              <a:t>Resumen</a:t>
            </a:r>
            <a:r>
              <a:rPr lang="en-US" dirty="0"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ea typeface="Calibri"/>
                <a:cs typeface="Calibri"/>
                <a:sym typeface="Calibri"/>
              </a:rPr>
              <a:t>Análisis</a:t>
            </a:r>
            <a:endParaRPr lang="en-US" dirty="0">
              <a:ea typeface="Calibri"/>
              <a:cs typeface="Calibri"/>
              <a:sym typeface="Calibri"/>
            </a:endParaRPr>
          </a:p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dirty="0" err="1">
                <a:ea typeface="Calibri"/>
                <a:cs typeface="Calibri"/>
                <a:sym typeface="Calibri"/>
              </a:rPr>
              <a:t>Producto</a:t>
            </a:r>
            <a:r>
              <a:rPr lang="en-US" dirty="0">
                <a:ea typeface="Calibri"/>
                <a:cs typeface="Calibri"/>
                <a:sym typeface="Calibri"/>
              </a:rPr>
              <a:t> 8. E.I.P. </a:t>
            </a:r>
            <a:r>
              <a:rPr lang="en-US" dirty="0" err="1">
                <a:ea typeface="Calibri"/>
                <a:cs typeface="Calibri"/>
                <a:sym typeface="Calibri"/>
              </a:rPr>
              <a:t>Elaboración</a:t>
            </a:r>
            <a:r>
              <a:rPr lang="en-US" dirty="0">
                <a:ea typeface="Calibri"/>
                <a:cs typeface="Calibri"/>
                <a:sym typeface="Calibri"/>
              </a:rPr>
              <a:t> de Proyecto</a:t>
            </a:r>
          </a:p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9. Memoria </a:t>
            </a: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Fotográfica</a:t>
            </a: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2860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dirty="0" err="1">
                <a:ea typeface="Calibri"/>
                <a:cs typeface="Calibri"/>
                <a:sym typeface="Calibri"/>
              </a:rPr>
              <a:t>Producto</a:t>
            </a:r>
            <a:r>
              <a:rPr lang="en-US" dirty="0">
                <a:ea typeface="Calibri"/>
                <a:cs typeface="Calibri"/>
                <a:sym typeface="Calibri"/>
              </a:rPr>
              <a:t> </a:t>
            </a:r>
            <a:r>
              <a:rPr lang="es-MX" dirty="0">
                <a:ea typeface="Calibri"/>
                <a:cs typeface="Calibri"/>
                <a:sym typeface="Calibri"/>
              </a:rPr>
              <a:t>10</a:t>
            </a:r>
            <a:r>
              <a:rPr lang="es-MX" dirty="0"/>
              <a:t>. Organizadores Gráficos</a:t>
            </a:r>
            <a:endParaRPr lang="en-US" dirty="0">
              <a:ea typeface="Calibri"/>
              <a:cs typeface="Calibri"/>
              <a:sym typeface="Calibri"/>
            </a:endParaRPr>
          </a:p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dirty="0" err="1">
                <a:ea typeface="Calibri"/>
                <a:cs typeface="Calibri"/>
                <a:sym typeface="Calibri"/>
              </a:rPr>
              <a:t>Producto</a:t>
            </a:r>
            <a:r>
              <a:rPr lang="en-US" dirty="0">
                <a:ea typeface="Calibri"/>
                <a:cs typeface="Calibri"/>
                <a:sym typeface="Calibri"/>
              </a:rPr>
              <a:t> 11. </a:t>
            </a:r>
            <a:r>
              <a:rPr lang="en-US" dirty="0" err="1">
                <a:ea typeface="Calibri"/>
                <a:cs typeface="Calibri"/>
                <a:sym typeface="Calibri"/>
              </a:rPr>
              <a:t>Evaluación</a:t>
            </a:r>
            <a:r>
              <a:rPr lang="en-US" dirty="0"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ea typeface="Calibri"/>
                <a:cs typeface="Calibri"/>
                <a:sym typeface="Calibri"/>
              </a:rPr>
              <a:t>Formatos</a:t>
            </a:r>
            <a:r>
              <a:rPr lang="en-US" dirty="0"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ea typeface="Calibri"/>
                <a:cs typeface="Calibri"/>
                <a:sym typeface="Calibri"/>
              </a:rPr>
              <a:t>Prerrequisitos</a:t>
            </a:r>
            <a:endParaRPr lang="en-US" dirty="0">
              <a:ea typeface="Calibri"/>
              <a:cs typeface="Calibri"/>
              <a:sym typeface="Calibri"/>
            </a:endParaRPr>
          </a:p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12</a:t>
            </a:r>
            <a:r>
              <a:rPr lang="en-US" dirty="0"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ea typeface="Calibri"/>
                <a:cs typeface="Calibri"/>
                <a:sym typeface="Calibri"/>
              </a:rPr>
              <a:t>Evaluación</a:t>
            </a:r>
            <a:r>
              <a:rPr lang="en-US" dirty="0"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ea typeface="Calibri"/>
                <a:cs typeface="Calibri"/>
                <a:sym typeface="Calibri"/>
              </a:rPr>
              <a:t>Formatos</a:t>
            </a:r>
            <a:r>
              <a:rPr lang="en-US" dirty="0">
                <a:ea typeface="Calibri"/>
                <a:cs typeface="Calibri"/>
                <a:sym typeface="Calibri"/>
              </a:rPr>
              <a:t>. Grupo </a:t>
            </a:r>
            <a:r>
              <a:rPr lang="en-US" dirty="0" err="1">
                <a:ea typeface="Calibri"/>
                <a:cs typeface="Calibri"/>
                <a:sym typeface="Calibri"/>
              </a:rPr>
              <a:t>Heterogéneo</a:t>
            </a:r>
            <a:endParaRPr lang="en-US" dirty="0">
              <a:ea typeface="Calibri"/>
              <a:cs typeface="Calibri"/>
              <a:sym typeface="Calibri"/>
            </a:endParaRPr>
          </a:p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13. </a:t>
            </a:r>
            <a:r>
              <a:rPr lang="es-MX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Lista de pasos para realizar una infografía digital</a:t>
            </a:r>
          </a:p>
          <a:p>
            <a:pPr marL="22860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dirty="0" err="1">
                <a:ea typeface="Calibri"/>
                <a:cs typeface="Calibri"/>
                <a:sym typeface="Calibri"/>
              </a:rPr>
              <a:t>Producto</a:t>
            </a:r>
            <a:r>
              <a:rPr lang="en-US" dirty="0">
                <a:ea typeface="Calibri"/>
                <a:cs typeface="Calibri"/>
                <a:sym typeface="Calibri"/>
              </a:rPr>
              <a:t> </a:t>
            </a:r>
            <a:r>
              <a:rPr lang="es-MX" dirty="0">
                <a:ea typeface="Calibri"/>
                <a:cs typeface="Calibri"/>
                <a:sym typeface="Calibri"/>
              </a:rPr>
              <a:t>14</a:t>
            </a:r>
            <a:r>
              <a:rPr lang="es-MX" dirty="0"/>
              <a:t>. Infografía</a:t>
            </a:r>
            <a:endParaRPr lang="en-US" dirty="0">
              <a:ea typeface="Calibri"/>
              <a:cs typeface="Calibri"/>
              <a:sym typeface="Calibri"/>
            </a:endParaRPr>
          </a:p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dirty="0" err="1">
                <a:ea typeface="Calibri"/>
                <a:cs typeface="Calibri"/>
                <a:sym typeface="Calibri"/>
              </a:rPr>
              <a:t>Producto</a:t>
            </a:r>
            <a:r>
              <a:rPr lang="en-US" dirty="0">
                <a:ea typeface="Calibri"/>
                <a:cs typeface="Calibri"/>
                <a:sym typeface="Calibri"/>
              </a:rPr>
              <a:t> 15. </a:t>
            </a:r>
            <a:r>
              <a:rPr lang="en-US" dirty="0" err="1">
                <a:ea typeface="Calibri"/>
                <a:cs typeface="Calibri"/>
                <a:sym typeface="Calibri"/>
              </a:rPr>
              <a:t>Reflexiones</a:t>
            </a:r>
            <a:r>
              <a:rPr lang="en-US" dirty="0"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ea typeface="Calibri"/>
                <a:cs typeface="Calibri"/>
                <a:sym typeface="Calibri"/>
              </a:rPr>
              <a:t>Personales</a:t>
            </a:r>
            <a:endParaRPr lang="en-US" dirty="0">
              <a:ea typeface="Calibri"/>
              <a:cs typeface="Calibri"/>
              <a:sym typeface="Calibri"/>
            </a:endParaRPr>
          </a:p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dirty="0">
                <a:ea typeface="Calibri"/>
                <a:cs typeface="Calibri"/>
                <a:sym typeface="Calibri"/>
              </a:rPr>
              <a:t> </a:t>
            </a:r>
          </a:p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dirty="0">
              <a:ea typeface="Calibri"/>
              <a:cs typeface="Calibri"/>
              <a:sym typeface="Calibri"/>
            </a:endParaRPr>
          </a:p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sz="2400" dirty="0">
              <a:ea typeface="Calibri"/>
              <a:cs typeface="Calibri"/>
              <a:sym typeface="Calibri"/>
            </a:endParaRPr>
          </a:p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endParaRPr lang="en-US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9967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10.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Organizadores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gr</a:t>
            </a:r>
            <a:r>
              <a:rPr lang="es-E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á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ficos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 descr="Imagen que contiene texto&#10;&#10;Descripción generada con confianza muy alta">
            <a:extLst>
              <a:ext uri="{FF2B5EF4-FFF2-40B4-BE49-F238E27FC236}">
                <a16:creationId xmlns:a16="http://schemas.microsoft.com/office/drawing/2014/main" xmlns="" id="{35D154CE-FB94-4C92-86C4-370EB2CD3A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1480897"/>
            <a:ext cx="7308304" cy="501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280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10.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Organizadores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gr</a:t>
            </a:r>
            <a:r>
              <a:rPr lang="es-E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á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ficos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6A0522A0-71C2-430E-A60F-852C5F1CDC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63" t="32658" r="36273" b="17784"/>
          <a:stretch/>
        </p:blipFill>
        <p:spPr>
          <a:xfrm>
            <a:off x="1206544" y="1340117"/>
            <a:ext cx="6677823" cy="540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09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11.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Evaluación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Formatos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Prerrequisitos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C6CE345-D5B3-49F6-9CDD-7B7C8FA5E0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75" t="24788" r="24801" b="10781"/>
          <a:stretch/>
        </p:blipFill>
        <p:spPr>
          <a:xfrm>
            <a:off x="1214892" y="1512167"/>
            <a:ext cx="6957507" cy="5162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98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11.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Evaluación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Formatos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Prerrequisitos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A0B23C39-ACFF-416D-947E-5DA4B73DE2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25" t="26189" r="20863" b="10782"/>
          <a:stretch/>
        </p:blipFill>
        <p:spPr>
          <a:xfrm>
            <a:off x="683569" y="1555862"/>
            <a:ext cx="7962454" cy="504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24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11.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Evaluación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Formatos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Prerrequisitos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56F191A-5C0C-4F87-8555-B965CA0445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25" t="26188" r="20863" b="9381"/>
          <a:stretch/>
        </p:blipFill>
        <p:spPr>
          <a:xfrm>
            <a:off x="683568" y="1340116"/>
            <a:ext cx="8136904" cy="52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68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11.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Evaluación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Formatos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Prerrequisitos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DBD6D2A8-E1ED-4247-8C72-FED9EF38A0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25" t="23387" r="20075" b="7980"/>
          <a:stretch/>
        </p:blipFill>
        <p:spPr>
          <a:xfrm>
            <a:off x="971600" y="1324892"/>
            <a:ext cx="7848871" cy="534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68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11.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Evaluación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Formatos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Prerrequisitos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5808AAE-1DB8-4DDC-B8EF-10DBB662B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26" t="26189" r="20463" b="12182"/>
          <a:stretch/>
        </p:blipFill>
        <p:spPr>
          <a:xfrm>
            <a:off x="765036" y="1364734"/>
            <a:ext cx="8152770" cy="50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93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11.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Evaluación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Formatos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Prerrequisitos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F0A0539-7E16-4B3E-8E62-7A10E5E3DC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13" t="24788" r="21650" b="7980"/>
          <a:stretch/>
        </p:blipFill>
        <p:spPr>
          <a:xfrm>
            <a:off x="971601" y="1321343"/>
            <a:ext cx="7864496" cy="547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11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11.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Evaluación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Formatos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Prerrequisitos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F0E2BA7-AA59-44E7-A1B2-E9AF7D171A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75" t="26189" r="24801" b="10782"/>
          <a:stretch/>
        </p:blipFill>
        <p:spPr>
          <a:xfrm>
            <a:off x="769333" y="1340116"/>
            <a:ext cx="7488832" cy="543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3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11.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Evaluación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Formatos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Prerrequisitos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26F056D-D871-4573-AAC7-CD01B14EAD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09" t="30391" r="13775" b="33192"/>
          <a:stretch/>
        </p:blipFill>
        <p:spPr>
          <a:xfrm>
            <a:off x="323527" y="1556792"/>
            <a:ext cx="8801413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6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23120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 1. C. A. I. A. C.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Conclusiones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Generales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b="11446"/>
          <a:stretch/>
        </p:blipFill>
        <p:spPr>
          <a:xfrm>
            <a:off x="755576" y="1399627"/>
            <a:ext cx="7920880" cy="52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302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12.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Evaluación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Formatos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. Grupo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Heterogéneo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D1DFFFE-0789-4832-BBF7-7A949350C7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37" t="24788" r="22439" b="7980"/>
          <a:stretch/>
        </p:blipFill>
        <p:spPr>
          <a:xfrm>
            <a:off x="755576" y="1340116"/>
            <a:ext cx="7920880" cy="543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35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12.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Evaluación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Formatos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. Grupo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Heterogéneo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BC83519-7679-4D8A-9B3C-AA6B017E28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37" t="23387" r="22439" b="16384"/>
          <a:stretch/>
        </p:blipFill>
        <p:spPr>
          <a:xfrm>
            <a:off x="611560" y="1427176"/>
            <a:ext cx="8064896" cy="49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89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12.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Evaluación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Formatos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. Grupo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Heterogéneo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18A39B5-50E4-47A4-A3B1-710FA6E96F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95" t="26188" r="13775" b="9381"/>
          <a:stretch/>
        </p:blipFill>
        <p:spPr>
          <a:xfrm>
            <a:off x="320066" y="1772815"/>
            <a:ext cx="8710203" cy="4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59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12.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Evaluación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Formatos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. Grupo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Heterogéneo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4157AE7-C0DF-46B5-921D-7128BF7E20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63" t="24788" r="13775" b="19185"/>
          <a:stretch/>
        </p:blipFill>
        <p:spPr>
          <a:xfrm>
            <a:off x="185348" y="1700808"/>
            <a:ext cx="8951756" cy="393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14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13. Lista de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Pasos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para realizer una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infografía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412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745380" y="-314757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419320" y="311955"/>
            <a:ext cx="727280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14.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Infografía</a:t>
            </a:r>
            <a:endParaRPr lang="en-US" sz="24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416686B9-7C97-463E-ADA3-6E5198A814D6}"/>
              </a:ext>
            </a:extLst>
          </p:cNvPr>
          <p:cNvGrpSpPr/>
          <p:nvPr/>
        </p:nvGrpSpPr>
        <p:grpSpPr>
          <a:xfrm>
            <a:off x="507831" y="761374"/>
            <a:ext cx="8096617" cy="6120681"/>
            <a:chOff x="507831" y="761374"/>
            <a:chExt cx="8096617" cy="6120681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xmlns="" id="{2F34DA15-0BC2-4CA5-B5C2-7E23E3724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7249" t="16384" r="11801" b="17785"/>
            <a:stretch/>
          </p:blipFill>
          <p:spPr>
            <a:xfrm>
              <a:off x="507831" y="1736812"/>
              <a:ext cx="3744416" cy="3384376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xmlns="" id="{B03FB124-EA73-41B2-BB7F-A329776AF3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7638" t="13583" r="11413" b="17785"/>
            <a:stretch/>
          </p:blipFill>
          <p:spPr>
            <a:xfrm>
              <a:off x="4858885" y="761374"/>
              <a:ext cx="3744416" cy="3528392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4420D8AB-3356-4BA6-81E1-6E376F9A1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7547" t="31628" r="11504" b="17948"/>
            <a:stretch/>
          </p:blipFill>
          <p:spPr>
            <a:xfrm>
              <a:off x="4860032" y="4289766"/>
              <a:ext cx="3744416" cy="2592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9218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745380" y="-314757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419320" y="311955"/>
            <a:ext cx="727280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15.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Reflexiones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Personales</a:t>
            </a:r>
            <a:endParaRPr lang="en-US" sz="2400" dirty="0">
              <a:solidFill>
                <a:srgbClr val="FFFFFF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BB19BD9-87A3-4E17-BF19-80D56212E9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26" t="31791" r="23226" b="27589"/>
          <a:stretch/>
        </p:blipFill>
        <p:spPr>
          <a:xfrm>
            <a:off x="266420" y="1592796"/>
            <a:ext cx="8611159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8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b="7464"/>
          <a:stretch/>
        </p:blipFill>
        <p:spPr>
          <a:xfrm>
            <a:off x="899592" y="1379419"/>
            <a:ext cx="7792488" cy="524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56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b="10395"/>
          <a:stretch/>
        </p:blipFill>
        <p:spPr>
          <a:xfrm>
            <a:off x="917439" y="1319870"/>
            <a:ext cx="7918657" cy="53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4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b="7008"/>
          <a:stretch/>
        </p:blipFill>
        <p:spPr>
          <a:xfrm>
            <a:off x="567744" y="1455749"/>
            <a:ext cx="8008512" cy="51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4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43444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Producto 3.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Memoria</a:t>
            </a:r>
            <a:r>
              <a:rPr lang="en-US" sz="2400" dirty="0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FFFFFF"/>
                </a:solidFill>
                <a:ea typeface="Calibri"/>
                <a:cs typeface="Calibri"/>
                <a:sym typeface="Calibri"/>
              </a:rPr>
              <a:t>fotográfica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5" name="Imagen 4" descr="EVIDENCIA 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" t="8482" r="9322" b="8105"/>
          <a:stretch/>
        </p:blipFill>
        <p:spPr>
          <a:xfrm rot="4819178">
            <a:off x="789076" y="1170977"/>
            <a:ext cx="3075568" cy="4004352"/>
          </a:xfrm>
          <a:prstGeom prst="rect">
            <a:avLst/>
          </a:prstGeom>
        </p:spPr>
      </p:pic>
      <p:pic>
        <p:nvPicPr>
          <p:cNvPr id="7" name="Imagen 6" descr="EVIDENCIA 2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t="7239" r="9427" b="7867"/>
          <a:stretch/>
        </p:blipFill>
        <p:spPr>
          <a:xfrm rot="6465734">
            <a:off x="5107710" y="2462002"/>
            <a:ext cx="3120928" cy="415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4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42149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Producto 2. </a:t>
            </a:r>
            <a:r>
              <a:rPr lang="en-US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Organizador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Gráfico</a:t>
            </a:r>
            <a:endParaRPr lang="en-US" sz="2400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755576" y="1525967"/>
            <a:ext cx="7848872" cy="4999377"/>
            <a:chOff x="755576" y="652996"/>
            <a:chExt cx="7848872" cy="5560392"/>
          </a:xfrm>
        </p:grpSpPr>
        <p:graphicFrame>
          <p:nvGraphicFramePr>
            <p:cNvPr id="9" name="8 Diagrama"/>
            <p:cNvGraphicFramePr/>
            <p:nvPr>
              <p:extLst>
                <p:ext uri="{D42A27DB-BD31-4B8C-83A1-F6EECF244321}">
                  <p14:modId xmlns:p14="http://schemas.microsoft.com/office/powerpoint/2010/main" val="4024284536"/>
                </p:ext>
              </p:extLst>
            </p:nvPr>
          </p:nvGraphicFramePr>
          <p:xfrm>
            <a:off x="755576" y="652996"/>
            <a:ext cx="7848872" cy="55603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cxnSp>
          <p:nvCxnSpPr>
            <p:cNvPr id="10" name="9 Conector recto de flecha"/>
            <p:cNvCxnSpPr/>
            <p:nvPr/>
          </p:nvCxnSpPr>
          <p:spPr>
            <a:xfrm>
              <a:off x="5220072" y="908720"/>
              <a:ext cx="1872208" cy="345638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>
              <a:off x="5148064" y="1124744"/>
              <a:ext cx="1872208" cy="396044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>
              <a:off x="4932040" y="1493168"/>
              <a:ext cx="2016224" cy="3880048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 flipH="1" flipV="1">
              <a:off x="2483768" y="4725144"/>
              <a:ext cx="4392488" cy="576064"/>
            </a:xfrm>
            <a:prstGeom prst="straightConnector1">
              <a:avLst/>
            </a:prstGeom>
            <a:ln w="222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/>
            <p:nvPr/>
          </p:nvCxnSpPr>
          <p:spPr>
            <a:xfrm>
              <a:off x="4932040" y="1844824"/>
              <a:ext cx="1944216" cy="3744416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 de flecha"/>
            <p:cNvCxnSpPr/>
            <p:nvPr/>
          </p:nvCxnSpPr>
          <p:spPr>
            <a:xfrm>
              <a:off x="4499992" y="2132856"/>
              <a:ext cx="2088232" cy="3888432"/>
            </a:xfrm>
            <a:prstGeom prst="straightConnector1">
              <a:avLst/>
            </a:prstGeom>
            <a:ln w="22225">
              <a:solidFill>
                <a:srgbClr val="F610D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 flipH="1" flipV="1">
              <a:off x="2483768" y="5589240"/>
              <a:ext cx="4104456" cy="432048"/>
            </a:xfrm>
            <a:prstGeom prst="straightConnector1">
              <a:avLst/>
            </a:prstGeom>
            <a:ln w="22225">
              <a:solidFill>
                <a:srgbClr val="F610DB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6294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4871600" y="-2750485"/>
            <a:ext cx="620688" cy="7308304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s-MX" sz="4800" b="1" dirty="0"/>
          </a:p>
        </p:txBody>
      </p:sp>
      <p:pic>
        <p:nvPicPr>
          <p:cNvPr id="6" name="Picture 2" descr="http://badenpowell.edu.mx/prepabaden/img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32631"/>
            <a:ext cx="88301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47664" y="692696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50800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Producto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8. E.I.P. </a:t>
            </a:r>
            <a:r>
              <a:rPr lang="en-US" sz="2400" dirty="0" err="1">
                <a:solidFill>
                  <a:schemeClr val="bg1"/>
                </a:solidFill>
                <a:ea typeface="Calibri"/>
                <a:cs typeface="Calibri"/>
                <a:sym typeface="Calibri"/>
              </a:rPr>
              <a:t>Elaboración</a:t>
            </a: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 de Proyecto</a:t>
            </a:r>
          </a:p>
        </p:txBody>
      </p:sp>
      <p:pic>
        <p:nvPicPr>
          <p:cNvPr id="4" name="Imagen 3" descr="Screen Shot 2018-02-22 at 8.07.3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7468742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5358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OFICIAL BADEN POWE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OFICIAL BADEN POWELL.potx</Template>
  <TotalTime>3427</TotalTime>
  <Words>516</Words>
  <Application>Microsoft Office PowerPoint</Application>
  <PresentationFormat>Presentación en pantalla (4:3)</PresentationFormat>
  <Paragraphs>78</Paragraphs>
  <Slides>36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0" baseType="lpstr">
      <vt:lpstr>Arial</vt:lpstr>
      <vt:lpstr>Calibri</vt:lpstr>
      <vt:lpstr>Mangal</vt:lpstr>
      <vt:lpstr>PLANTILLA OFICIAL BADEN POWELL</vt:lpstr>
      <vt:lpstr> PREPARATORIA 6to grado      COLEGIO BADEN POWELL CICLO ESCOLAR 2018-2019 13 Agosto 2018 al 17 Mayo 2019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Alice</dc:creator>
  <cp:lastModifiedBy>SILVIA ALVAREZ</cp:lastModifiedBy>
  <cp:revision>193</cp:revision>
  <dcterms:created xsi:type="dcterms:W3CDTF">2011-11-15T20:36:29Z</dcterms:created>
  <dcterms:modified xsi:type="dcterms:W3CDTF">2019-10-11T23:25:12Z</dcterms:modified>
</cp:coreProperties>
</file>